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7" r:id="rId5"/>
  </p:sldMasterIdLst>
  <p:handoutMasterIdLst>
    <p:handoutMasterId r:id="rId29"/>
  </p:handoutMasterIdLst>
  <p:sldIdLst>
    <p:sldId id="258" r:id="rId6"/>
    <p:sldId id="373" r:id="rId7"/>
    <p:sldId id="291" r:id="rId8"/>
    <p:sldId id="328" r:id="rId9"/>
    <p:sldId id="329" r:id="rId10"/>
    <p:sldId id="348" r:id="rId11"/>
    <p:sldId id="365" r:id="rId12"/>
    <p:sldId id="368" r:id="rId13"/>
    <p:sldId id="366" r:id="rId14"/>
    <p:sldId id="367" r:id="rId15"/>
    <p:sldId id="330" r:id="rId16"/>
    <p:sldId id="331" r:id="rId17"/>
    <p:sldId id="369" r:id="rId18"/>
    <p:sldId id="332" r:id="rId19"/>
    <p:sldId id="333" r:id="rId20"/>
    <p:sldId id="334" r:id="rId21"/>
    <p:sldId id="370" r:id="rId22"/>
    <p:sldId id="335" r:id="rId23"/>
    <p:sldId id="305" r:id="rId24"/>
    <p:sldId id="306" r:id="rId25"/>
    <p:sldId id="371" r:id="rId26"/>
    <p:sldId id="307" r:id="rId27"/>
    <p:sldId id="260" r:id="rId28"/>
  </p:sldIdLst>
  <p:sldSz cx="12192000" cy="6858000"/>
  <p:notesSz cx="6799263" cy="9929813"/>
  <p:embeddedFontLst>
    <p:embeddedFont>
      <p:font typeface="Calibri" panose="020F0502020204030204" pitchFamily="34" charset="0"/>
      <p:regular r:id="rId30"/>
      <p:bold r:id="rId31"/>
      <p:italic r:id="rId32"/>
      <p:boldItalic r:id="rId33"/>
    </p:embeddedFont>
    <p:embeddedFont>
      <p:font typeface="Merriweather Sans" panose="00000500000000000000"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164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DEE16-1F03-4B2E-8706-56059E10DB3E}" v="2" dt="2020-07-13T09:56:29.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96" y="720"/>
      </p:cViewPr>
      <p:guideLst/>
    </p:cSldViewPr>
  </p:slideViewPr>
  <p:notesTextViewPr>
    <p:cViewPr>
      <p:scale>
        <a:sx n="1" d="1"/>
        <a:sy n="1" d="1"/>
      </p:scale>
      <p:origin x="0" y="0"/>
    </p:cViewPr>
  </p:notesTextViewPr>
  <p:sorterViewPr>
    <p:cViewPr>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5485257732563"/>
          <c:y val="5.2194404279782662E-2"/>
          <c:w val="0.57898261149711994"/>
          <c:h val="0.82984035639804921"/>
        </c:manualLayout>
      </c:layout>
      <c:barChart>
        <c:barDir val="bar"/>
        <c:grouping val="clustered"/>
        <c:varyColors val="0"/>
        <c:ser>
          <c:idx val="1"/>
          <c:order val="1"/>
          <c:tx>
            <c:strRef>
              <c:f>Sheet1!$C$98</c:f>
              <c:strCache>
                <c:ptCount val="1"/>
                <c:pt idx="0">
                  <c:v>kesäkuu</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Sheet1!$A$99:$A$145</c:f>
              <c:strCache>
                <c:ptCount val="23"/>
                <c:pt idx="0">
                  <c:v>SUKUPUOLI</c:v>
                </c:pt>
                <c:pt idx="1">
                  <c:v>Mies</c:v>
                </c:pt>
                <c:pt idx="2">
                  <c:v>Nainen</c:v>
                </c:pt>
                <c:pt idx="3">
                  <c:v>IKÄRYHMÄ</c:v>
                </c:pt>
                <c:pt idx="4">
                  <c:v>18-29</c:v>
                </c:pt>
                <c:pt idx="5">
                  <c:v>30-39</c:v>
                </c:pt>
                <c:pt idx="6">
                  <c:v>40-49</c:v>
                </c:pt>
                <c:pt idx="7">
                  <c:v>50-59</c:v>
                </c:pt>
                <c:pt idx="8">
                  <c:v>60-69</c:v>
                </c:pt>
                <c:pt idx="9">
                  <c:v>70-84</c:v>
                </c:pt>
                <c:pt idx="10">
                  <c:v>ASUINPAIKKA</c:v>
                </c:pt>
                <c:pt idx="11">
                  <c:v>Pääkaupunkiseutu</c:v>
                </c:pt>
                <c:pt idx="12">
                  <c:v>Yli 150 000 as. kaupunki</c:v>
                </c:pt>
                <c:pt idx="13">
                  <c:v>30 000 - 150 000 as. kaupunki</c:v>
                </c:pt>
                <c:pt idx="14">
                  <c:v>10 000 - 30 000 as. kaupunki</c:v>
                </c:pt>
                <c:pt idx="15">
                  <c:v>Haja-asustusalue</c:v>
                </c:pt>
                <c:pt idx="16">
                  <c:v>ELÄMÄNVAIHE</c:v>
                </c:pt>
                <c:pt idx="17">
                  <c:v>Sinkku/yksinhuoltaja</c:v>
                </c:pt>
                <c:pt idx="18">
                  <c:v>Kaksi aikuista, ei lapsia</c:v>
                </c:pt>
                <c:pt idx="19">
                  <c:v>Kaksi aikuista, alle 18-vuotiaita lapsia</c:v>
                </c:pt>
                <c:pt idx="20">
                  <c:v>Asun vanhempieni kanssa</c:v>
                </c:pt>
                <c:pt idx="21">
                  <c:v>En tahdo kertoa</c:v>
                </c:pt>
                <c:pt idx="22">
                  <c:v>Muu</c:v>
                </c:pt>
              </c:strCache>
            </c:strRef>
          </c:cat>
          <c:val>
            <c:numRef>
              <c:f>Sheet1!$C$99:$C$145</c:f>
              <c:numCache>
                <c:formatCode>0%</c:formatCode>
                <c:ptCount val="23"/>
                <c:pt idx="1">
                  <c:v>0.496</c:v>
                </c:pt>
                <c:pt idx="2">
                  <c:v>0.504</c:v>
                </c:pt>
                <c:pt idx="4">
                  <c:v>0.18</c:v>
                </c:pt>
                <c:pt idx="5">
                  <c:v>0.16200000000000001</c:v>
                </c:pt>
                <c:pt idx="6">
                  <c:v>0.15</c:v>
                </c:pt>
                <c:pt idx="7">
                  <c:v>0.16800000000000001</c:v>
                </c:pt>
                <c:pt idx="8">
                  <c:v>0.16300000000000001</c:v>
                </c:pt>
                <c:pt idx="9">
                  <c:v>0.17499999999999999</c:v>
                </c:pt>
                <c:pt idx="11">
                  <c:v>0.255</c:v>
                </c:pt>
                <c:pt idx="12">
                  <c:v>0.16200000000000001</c:v>
                </c:pt>
                <c:pt idx="13">
                  <c:v>0.32</c:v>
                </c:pt>
                <c:pt idx="14">
                  <c:v>0.104</c:v>
                </c:pt>
                <c:pt idx="15">
                  <c:v>0.13900000000000001</c:v>
                </c:pt>
                <c:pt idx="17">
                  <c:v>0.32600000000000001</c:v>
                </c:pt>
                <c:pt idx="18">
                  <c:v>0.39200000000000002</c:v>
                </c:pt>
                <c:pt idx="19">
                  <c:v>0.16600000000000001</c:v>
                </c:pt>
                <c:pt idx="20">
                  <c:v>0.05</c:v>
                </c:pt>
                <c:pt idx="21">
                  <c:v>1.4999999999999999E-2</c:v>
                </c:pt>
                <c:pt idx="22">
                  <c:v>4.7E-2</c:v>
                </c:pt>
              </c:numCache>
            </c:numRef>
          </c:val>
          <c:extLst>
            <c:ext xmlns:c16="http://schemas.microsoft.com/office/drawing/2014/chart" uri="{C3380CC4-5D6E-409C-BE32-E72D297353CC}">
              <c16:uniqueId val="{00000000-B4A7-4172-B4F0-A7EE1C08098A}"/>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tx>
                  <c:strRef>
                    <c:extLst>
                      <c:ext uri="{02D57815-91ED-43cb-92C2-25804820EDAC}">
                        <c15:formulaRef>
                          <c15:sqref>Sheet1!$B$98</c15:sqref>
                        </c15:formulaRef>
                      </c:ext>
                    </c:extLst>
                    <c:strCache>
                      <c:ptCount val="1"/>
                      <c:pt idx="0">
                        <c:v>tammikuu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64280"/>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Sheet1!$A$99:$A$145</c15:sqref>
                        </c15:formulaRef>
                      </c:ext>
                    </c:extLst>
                    <c:strCache>
                      <c:ptCount val="23"/>
                      <c:pt idx="0">
                        <c:v>SUKUPUOLI</c:v>
                      </c:pt>
                      <c:pt idx="1">
                        <c:v>Mies</c:v>
                      </c:pt>
                      <c:pt idx="2">
                        <c:v>Nainen</c:v>
                      </c:pt>
                      <c:pt idx="3">
                        <c:v>IKÄRYHMÄ</c:v>
                      </c:pt>
                      <c:pt idx="4">
                        <c:v>18-29</c:v>
                      </c:pt>
                      <c:pt idx="5">
                        <c:v>30-39</c:v>
                      </c:pt>
                      <c:pt idx="6">
                        <c:v>40-49</c:v>
                      </c:pt>
                      <c:pt idx="7">
                        <c:v>50-59</c:v>
                      </c:pt>
                      <c:pt idx="8">
                        <c:v>60-69</c:v>
                      </c:pt>
                      <c:pt idx="9">
                        <c:v>70-84</c:v>
                      </c:pt>
                      <c:pt idx="10">
                        <c:v>ASUINPAIKKA</c:v>
                      </c:pt>
                      <c:pt idx="11">
                        <c:v>Pääkaupunkiseutu</c:v>
                      </c:pt>
                      <c:pt idx="12">
                        <c:v>Yli 150 000 as. kaupunki</c:v>
                      </c:pt>
                      <c:pt idx="13">
                        <c:v>30 000 - 150 000 as. kaupunki</c:v>
                      </c:pt>
                      <c:pt idx="14">
                        <c:v>10 000 - 30 000 as. kaupunki</c:v>
                      </c:pt>
                      <c:pt idx="15">
                        <c:v>Haja-asustusalue</c:v>
                      </c:pt>
                      <c:pt idx="16">
                        <c:v>ELÄMÄNVAIHE</c:v>
                      </c:pt>
                      <c:pt idx="17">
                        <c:v>Sinkku/yksinhuoltaja</c:v>
                      </c:pt>
                      <c:pt idx="18">
                        <c:v>Kaksi aikuista, ei lapsia</c:v>
                      </c:pt>
                      <c:pt idx="19">
                        <c:v>Kaksi aikuista, alle 18-vuotiaita lapsia</c:v>
                      </c:pt>
                      <c:pt idx="20">
                        <c:v>Asun vanhempieni kanssa</c:v>
                      </c:pt>
                      <c:pt idx="21">
                        <c:v>En tahdo kertoa</c:v>
                      </c:pt>
                      <c:pt idx="22">
                        <c:v>Muu</c:v>
                      </c:pt>
                    </c:strCache>
                  </c:strRef>
                </c:cat>
                <c:val>
                  <c:numRef>
                    <c:extLst>
                      <c:ext uri="{02D57815-91ED-43cb-92C2-25804820EDAC}">
                        <c15:formulaRef>
                          <c15:sqref>Sheet1!$B$99:$B$145</c15:sqref>
                        </c15:formulaRef>
                      </c:ext>
                    </c:extLst>
                    <c:numCache>
                      <c:formatCode>0%</c:formatCode>
                      <c:ptCount val="23"/>
                      <c:pt idx="1">
                        <c:v>0.49</c:v>
                      </c:pt>
                      <c:pt idx="2">
                        <c:v>0.50600000000000001</c:v>
                      </c:pt>
                      <c:pt idx="4">
                        <c:v>0.19</c:v>
                      </c:pt>
                      <c:pt idx="5">
                        <c:v>0.17</c:v>
                      </c:pt>
                      <c:pt idx="6">
                        <c:v>0.16</c:v>
                      </c:pt>
                      <c:pt idx="7">
                        <c:v>0.17</c:v>
                      </c:pt>
                      <c:pt idx="8">
                        <c:v>0.17</c:v>
                      </c:pt>
                      <c:pt idx="9">
                        <c:v>0.15</c:v>
                      </c:pt>
                      <c:pt idx="11">
                        <c:v>0.2</c:v>
                      </c:pt>
                      <c:pt idx="12">
                        <c:v>0.15</c:v>
                      </c:pt>
                      <c:pt idx="13">
                        <c:v>0.28999999999999998</c:v>
                      </c:pt>
                      <c:pt idx="14">
                        <c:v>0.14000000000000001</c:v>
                      </c:pt>
                      <c:pt idx="15">
                        <c:v>0.14000000000000001</c:v>
                      </c:pt>
                      <c:pt idx="17">
                        <c:v>0.28000000000000003</c:v>
                      </c:pt>
                      <c:pt idx="18">
                        <c:v>0.43</c:v>
                      </c:pt>
                      <c:pt idx="19">
                        <c:v>0.18</c:v>
                      </c:pt>
                      <c:pt idx="20">
                        <c:v>0.04</c:v>
                      </c:pt>
                      <c:pt idx="21">
                        <c:v>0.01</c:v>
                      </c:pt>
                      <c:pt idx="22">
                        <c:v>0.06</c:v>
                      </c:pt>
                    </c:numCache>
                  </c:numRef>
                </c:val>
                <c:extLst>
                  <c:ext xmlns:c16="http://schemas.microsoft.com/office/drawing/2014/chart" uri="{C3380CC4-5D6E-409C-BE32-E72D297353CC}">
                    <c16:uniqueId val="{00000000-B490-4481-9F19-CAC668BB008E}"/>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crossAx val="482580720"/>
        <c:crosses val="autoZero"/>
        <c:crossBetween val="between"/>
        <c:minorUnit val="0.2"/>
      </c:valAx>
      <c:spPr>
        <a:noFill/>
        <a:ln>
          <a:noFill/>
        </a:ln>
        <a:effectLst/>
      </c:spPr>
    </c:plotArea>
    <c:plotVisOnly val="1"/>
    <c:dispBlanksAs val="gap"/>
    <c:showDLblsOverMax val="0"/>
  </c:chart>
  <c:spPr>
    <a:noFill/>
    <a:ln>
      <a:noFill/>
    </a:ln>
    <a:effectLst/>
  </c:spPr>
  <c:txPr>
    <a:bodyPr/>
    <a:lstStyle/>
    <a:p>
      <a:pPr>
        <a:defRPr sz="1200">
          <a:solidFill>
            <a:schemeClr val="tx1">
              <a:lumMod val="50000"/>
            </a:schemeClr>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4541591028613"/>
          <c:y val="6.2849632652989915E-2"/>
          <c:w val="0.57898261149711994"/>
          <c:h val="0.71880553310359918"/>
        </c:manualLayout>
      </c:layout>
      <c:barChart>
        <c:barDir val="bar"/>
        <c:grouping val="stacked"/>
        <c:varyColors val="0"/>
        <c:ser>
          <c:idx val="0"/>
          <c:order val="0"/>
          <c:tx>
            <c:strRef>
              <c:f>Sheet1!$A$6</c:f>
              <c:strCache>
                <c:ptCount val="1"/>
                <c:pt idx="0">
                  <c:v>Täysin samaa mieltä</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Sheet1!$B$5:$S$5</c:f>
              <c:strCache>
                <c:ptCount val="17"/>
                <c:pt idx="0">
                  <c:v>Kaikki vastaajat, n=474</c:v>
                </c:pt>
                <c:pt idx="1">
                  <c:v>SUKUPUOLI</c:v>
                </c:pt>
                <c:pt idx="2">
                  <c:v>Mies, n=245</c:v>
                </c:pt>
                <c:pt idx="3">
                  <c:v>Nainen, n=229</c:v>
                </c:pt>
                <c:pt idx="4">
                  <c:v>IKÄRYHMÄ</c:v>
                </c:pt>
                <c:pt idx="5">
                  <c:v>18-29 -vuotias, n=63</c:v>
                </c:pt>
                <c:pt idx="6">
                  <c:v>30-39 -vuotias, n=78</c:v>
                </c:pt>
                <c:pt idx="7">
                  <c:v>40-49 -vuotias, n=85</c:v>
                </c:pt>
                <c:pt idx="8">
                  <c:v>50-59 -vuotias, n=80</c:v>
                </c:pt>
                <c:pt idx="9">
                  <c:v>60-69 -vuotias, n=72</c:v>
                </c:pt>
                <c:pt idx="10">
                  <c:v>70-84 -vuotias, n=96</c:v>
                </c:pt>
                <c:pt idx="11">
                  <c:v>ASUINPAIKKA</c:v>
                </c:pt>
                <c:pt idx="12">
                  <c:v>Pääkaupunkiseutu, n=131</c:v>
                </c:pt>
                <c:pt idx="13">
                  <c:v>Kaupungissa, jossa yli 150 000 asukasta, n=73</c:v>
                </c:pt>
                <c:pt idx="14">
                  <c:v>Kaupungissa jossa 30 - 150 000 asukasta, n=143</c:v>
                </c:pt>
                <c:pt idx="15">
                  <c:v>Kaupunki, jossa 10 - 30 000 asukasta, n=48</c:v>
                </c:pt>
                <c:pt idx="16">
                  <c:v>Haja-asutusalueella &lt; 10 000 asukasta, n=69</c:v>
                </c:pt>
              </c:strCache>
            </c:strRef>
          </c:cat>
          <c:val>
            <c:numRef>
              <c:f>Sheet1!$B$6:$S$6</c:f>
              <c:numCache>
                <c:formatCode>General</c:formatCode>
                <c:ptCount val="17"/>
                <c:pt idx="0" formatCode="0%">
                  <c:v>7.0000000000000007E-2</c:v>
                </c:pt>
                <c:pt idx="2" formatCode="0%">
                  <c:v>5.2999999999999999E-2</c:v>
                </c:pt>
                <c:pt idx="3" formatCode="0%">
                  <c:v>8.6999999999999994E-2</c:v>
                </c:pt>
                <c:pt idx="5" formatCode="0%">
                  <c:v>7.9000000000000001E-2</c:v>
                </c:pt>
                <c:pt idx="6" formatCode="0%">
                  <c:v>0.10299999999999999</c:v>
                </c:pt>
                <c:pt idx="7" formatCode="0%">
                  <c:v>7.0999999999999994E-2</c:v>
                </c:pt>
                <c:pt idx="8" formatCode="0%">
                  <c:v>7.4999999999999997E-2</c:v>
                </c:pt>
                <c:pt idx="9" formatCode="0%">
                  <c:v>8.3000000000000004E-2</c:v>
                </c:pt>
                <c:pt idx="10" formatCode="0%">
                  <c:v>2.1000000000000001E-2</c:v>
                </c:pt>
                <c:pt idx="12" formatCode="0%">
                  <c:v>9.1999999999999998E-2</c:v>
                </c:pt>
                <c:pt idx="13" formatCode="0%">
                  <c:v>9.6000000000000002E-2</c:v>
                </c:pt>
                <c:pt idx="14" formatCode="0%">
                  <c:v>4.2000000000000003E-2</c:v>
                </c:pt>
                <c:pt idx="15" formatCode="0%">
                  <c:v>8.3000000000000004E-2</c:v>
                </c:pt>
                <c:pt idx="16" formatCode="0%">
                  <c:v>4.2999999999999997E-2</c:v>
                </c:pt>
              </c:numCache>
            </c:numRef>
          </c:val>
          <c:extLst>
            <c:ext xmlns:c16="http://schemas.microsoft.com/office/drawing/2014/chart" uri="{C3380CC4-5D6E-409C-BE32-E72D297353CC}">
              <c16:uniqueId val="{00000000-59EF-4C5F-BE96-3ED4B428A3A9}"/>
            </c:ext>
          </c:extLst>
        </c:ser>
        <c:ser>
          <c:idx val="1"/>
          <c:order val="1"/>
          <c:tx>
            <c:strRef>
              <c:f>Sheet1!$A$7</c:f>
              <c:strCache>
                <c:ptCount val="1"/>
                <c:pt idx="0">
                  <c:v>Osittain samaa mieltä</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Sheet1!$B$5:$S$5</c:f>
              <c:strCache>
                <c:ptCount val="17"/>
                <c:pt idx="0">
                  <c:v>Kaikki vastaajat, n=474</c:v>
                </c:pt>
                <c:pt idx="1">
                  <c:v>SUKUPUOLI</c:v>
                </c:pt>
                <c:pt idx="2">
                  <c:v>Mies, n=245</c:v>
                </c:pt>
                <c:pt idx="3">
                  <c:v>Nainen, n=229</c:v>
                </c:pt>
                <c:pt idx="4">
                  <c:v>IKÄRYHMÄ</c:v>
                </c:pt>
                <c:pt idx="5">
                  <c:v>18-29 -vuotias, n=63</c:v>
                </c:pt>
                <c:pt idx="6">
                  <c:v>30-39 -vuotias, n=78</c:v>
                </c:pt>
                <c:pt idx="7">
                  <c:v>40-49 -vuotias, n=85</c:v>
                </c:pt>
                <c:pt idx="8">
                  <c:v>50-59 -vuotias, n=80</c:v>
                </c:pt>
                <c:pt idx="9">
                  <c:v>60-69 -vuotias, n=72</c:v>
                </c:pt>
                <c:pt idx="10">
                  <c:v>70-84 -vuotias, n=96</c:v>
                </c:pt>
                <c:pt idx="11">
                  <c:v>ASUINPAIKKA</c:v>
                </c:pt>
                <c:pt idx="12">
                  <c:v>Pääkaupunkiseutu, n=131</c:v>
                </c:pt>
                <c:pt idx="13">
                  <c:v>Kaupungissa, jossa yli 150 000 asukasta, n=73</c:v>
                </c:pt>
                <c:pt idx="14">
                  <c:v>Kaupungissa jossa 30 - 150 000 asukasta, n=143</c:v>
                </c:pt>
                <c:pt idx="15">
                  <c:v>Kaupunki, jossa 10 - 30 000 asukasta, n=48</c:v>
                </c:pt>
                <c:pt idx="16">
                  <c:v>Haja-asutusalueella &lt; 10 000 asukasta, n=69</c:v>
                </c:pt>
              </c:strCache>
            </c:strRef>
          </c:cat>
          <c:val>
            <c:numRef>
              <c:f>Sheet1!$B$7:$S$7</c:f>
              <c:numCache>
                <c:formatCode>General</c:formatCode>
                <c:ptCount val="17"/>
                <c:pt idx="0" formatCode="0%">
                  <c:v>0.32700000000000001</c:v>
                </c:pt>
                <c:pt idx="2" formatCode="0%">
                  <c:v>0.26900000000000002</c:v>
                </c:pt>
                <c:pt idx="3" formatCode="0%">
                  <c:v>0.38900000000000001</c:v>
                </c:pt>
                <c:pt idx="5" formatCode="0%">
                  <c:v>0.41299999999999998</c:v>
                </c:pt>
                <c:pt idx="6" formatCode="0%">
                  <c:v>0.33300000000000002</c:v>
                </c:pt>
                <c:pt idx="7" formatCode="0%">
                  <c:v>0.376</c:v>
                </c:pt>
                <c:pt idx="8" formatCode="0%">
                  <c:v>0.25</c:v>
                </c:pt>
                <c:pt idx="9" formatCode="0%">
                  <c:v>0.29199999999999998</c:v>
                </c:pt>
                <c:pt idx="10" formatCode="0%">
                  <c:v>0.313</c:v>
                </c:pt>
                <c:pt idx="12" formatCode="0%">
                  <c:v>0.42</c:v>
                </c:pt>
                <c:pt idx="13" formatCode="0%">
                  <c:v>0.28799999999999998</c:v>
                </c:pt>
                <c:pt idx="14" formatCode="0%">
                  <c:v>0.32900000000000001</c:v>
                </c:pt>
                <c:pt idx="15" formatCode="0%">
                  <c:v>0.29199999999999998</c:v>
                </c:pt>
                <c:pt idx="16" formatCode="0%">
                  <c:v>0.246</c:v>
                </c:pt>
              </c:numCache>
            </c:numRef>
          </c:val>
          <c:extLst>
            <c:ext xmlns:c16="http://schemas.microsoft.com/office/drawing/2014/chart" uri="{C3380CC4-5D6E-409C-BE32-E72D297353CC}">
              <c16:uniqueId val="{00000000-B89F-4340-98F9-98BEC776A522}"/>
            </c:ext>
          </c:extLst>
        </c:ser>
        <c:ser>
          <c:idx val="2"/>
          <c:order val="2"/>
          <c:tx>
            <c:strRef>
              <c:f>Sheet1!$A$8</c:f>
              <c:strCache>
                <c:ptCount val="1"/>
                <c:pt idx="0">
                  <c:v>En samaa, enkä eri mieltä</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Sheet1!$B$5:$S$5</c:f>
              <c:strCache>
                <c:ptCount val="17"/>
                <c:pt idx="0">
                  <c:v>Kaikki vastaajat, n=474</c:v>
                </c:pt>
                <c:pt idx="1">
                  <c:v>SUKUPUOLI</c:v>
                </c:pt>
                <c:pt idx="2">
                  <c:v>Mies, n=245</c:v>
                </c:pt>
                <c:pt idx="3">
                  <c:v>Nainen, n=229</c:v>
                </c:pt>
                <c:pt idx="4">
                  <c:v>IKÄRYHMÄ</c:v>
                </c:pt>
                <c:pt idx="5">
                  <c:v>18-29 -vuotias, n=63</c:v>
                </c:pt>
                <c:pt idx="6">
                  <c:v>30-39 -vuotias, n=78</c:v>
                </c:pt>
                <c:pt idx="7">
                  <c:v>40-49 -vuotias, n=85</c:v>
                </c:pt>
                <c:pt idx="8">
                  <c:v>50-59 -vuotias, n=80</c:v>
                </c:pt>
                <c:pt idx="9">
                  <c:v>60-69 -vuotias, n=72</c:v>
                </c:pt>
                <c:pt idx="10">
                  <c:v>70-84 -vuotias, n=96</c:v>
                </c:pt>
                <c:pt idx="11">
                  <c:v>ASUINPAIKKA</c:v>
                </c:pt>
                <c:pt idx="12">
                  <c:v>Pääkaupunkiseutu, n=131</c:v>
                </c:pt>
                <c:pt idx="13">
                  <c:v>Kaupungissa, jossa yli 150 000 asukasta, n=73</c:v>
                </c:pt>
                <c:pt idx="14">
                  <c:v>Kaupungissa jossa 30 - 150 000 asukasta, n=143</c:v>
                </c:pt>
                <c:pt idx="15">
                  <c:v>Kaupunki, jossa 10 - 30 000 asukasta, n=48</c:v>
                </c:pt>
                <c:pt idx="16">
                  <c:v>Haja-asutusalueella &lt; 10 000 asukasta, n=69</c:v>
                </c:pt>
              </c:strCache>
            </c:strRef>
          </c:cat>
          <c:val>
            <c:numRef>
              <c:f>Sheet1!$B$8:$S$8</c:f>
              <c:numCache>
                <c:formatCode>General</c:formatCode>
                <c:ptCount val="17"/>
                <c:pt idx="0" formatCode="0%">
                  <c:v>0.249</c:v>
                </c:pt>
                <c:pt idx="2" formatCode="0%">
                  <c:v>0.24099999999999999</c:v>
                </c:pt>
                <c:pt idx="3" formatCode="0%">
                  <c:v>0.25800000000000001</c:v>
                </c:pt>
                <c:pt idx="5" formatCode="0%">
                  <c:v>0.222</c:v>
                </c:pt>
                <c:pt idx="6" formatCode="0%">
                  <c:v>0.14099999999999999</c:v>
                </c:pt>
                <c:pt idx="7" formatCode="0%">
                  <c:v>0.2</c:v>
                </c:pt>
                <c:pt idx="8" formatCode="0%">
                  <c:v>0.313</c:v>
                </c:pt>
                <c:pt idx="9" formatCode="0%">
                  <c:v>0.26400000000000001</c:v>
                </c:pt>
                <c:pt idx="10" formatCode="0%">
                  <c:v>0.33300000000000002</c:v>
                </c:pt>
                <c:pt idx="12" formatCode="0%">
                  <c:v>0.19800000000000001</c:v>
                </c:pt>
                <c:pt idx="13" formatCode="0%">
                  <c:v>0.23300000000000001</c:v>
                </c:pt>
                <c:pt idx="14" formatCode="0%">
                  <c:v>0.27300000000000002</c:v>
                </c:pt>
                <c:pt idx="15" formatCode="0%">
                  <c:v>0.27100000000000002</c:v>
                </c:pt>
                <c:pt idx="16" formatCode="0%">
                  <c:v>0.31900000000000001</c:v>
                </c:pt>
              </c:numCache>
            </c:numRef>
          </c:val>
          <c:extLst>
            <c:ext xmlns:c16="http://schemas.microsoft.com/office/drawing/2014/chart" uri="{C3380CC4-5D6E-409C-BE32-E72D297353CC}">
              <c16:uniqueId val="{00000001-B89F-4340-98F9-98BEC776A522}"/>
            </c:ext>
          </c:extLst>
        </c:ser>
        <c:ser>
          <c:idx val="3"/>
          <c:order val="3"/>
          <c:tx>
            <c:strRef>
              <c:f>Sheet1!$A$9</c:f>
              <c:strCache>
                <c:ptCount val="1"/>
                <c:pt idx="0">
                  <c:v>Osittain eri mieltä</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Sheet1!$B$5:$S$5</c:f>
              <c:strCache>
                <c:ptCount val="17"/>
                <c:pt idx="0">
                  <c:v>Kaikki vastaajat, n=474</c:v>
                </c:pt>
                <c:pt idx="1">
                  <c:v>SUKUPUOLI</c:v>
                </c:pt>
                <c:pt idx="2">
                  <c:v>Mies, n=245</c:v>
                </c:pt>
                <c:pt idx="3">
                  <c:v>Nainen, n=229</c:v>
                </c:pt>
                <c:pt idx="4">
                  <c:v>IKÄRYHMÄ</c:v>
                </c:pt>
                <c:pt idx="5">
                  <c:v>18-29 -vuotias, n=63</c:v>
                </c:pt>
                <c:pt idx="6">
                  <c:v>30-39 -vuotias, n=78</c:v>
                </c:pt>
                <c:pt idx="7">
                  <c:v>40-49 -vuotias, n=85</c:v>
                </c:pt>
                <c:pt idx="8">
                  <c:v>50-59 -vuotias, n=80</c:v>
                </c:pt>
                <c:pt idx="9">
                  <c:v>60-69 -vuotias, n=72</c:v>
                </c:pt>
                <c:pt idx="10">
                  <c:v>70-84 -vuotias, n=96</c:v>
                </c:pt>
                <c:pt idx="11">
                  <c:v>ASUINPAIKKA</c:v>
                </c:pt>
                <c:pt idx="12">
                  <c:v>Pääkaupunkiseutu, n=131</c:v>
                </c:pt>
                <c:pt idx="13">
                  <c:v>Kaupungissa, jossa yli 150 000 asukasta, n=73</c:v>
                </c:pt>
                <c:pt idx="14">
                  <c:v>Kaupungissa jossa 30 - 150 000 asukasta, n=143</c:v>
                </c:pt>
                <c:pt idx="15">
                  <c:v>Kaupunki, jossa 10 - 30 000 asukasta, n=48</c:v>
                </c:pt>
                <c:pt idx="16">
                  <c:v>Haja-asutusalueella &lt; 10 000 asukasta, n=69</c:v>
                </c:pt>
              </c:strCache>
            </c:strRef>
          </c:cat>
          <c:val>
            <c:numRef>
              <c:f>Sheet1!$B$9:$S$9</c:f>
              <c:numCache>
                <c:formatCode>General</c:formatCode>
                <c:ptCount val="17"/>
                <c:pt idx="0" formatCode="0%">
                  <c:v>0.158</c:v>
                </c:pt>
                <c:pt idx="2" formatCode="0%">
                  <c:v>0.184</c:v>
                </c:pt>
                <c:pt idx="3" formatCode="0%">
                  <c:v>0.13100000000000001</c:v>
                </c:pt>
                <c:pt idx="5" formatCode="0%">
                  <c:v>0.111</c:v>
                </c:pt>
                <c:pt idx="6" formatCode="0%">
                  <c:v>0.218</c:v>
                </c:pt>
                <c:pt idx="7" formatCode="0%">
                  <c:v>0.14099999999999999</c:v>
                </c:pt>
                <c:pt idx="8" formatCode="0%">
                  <c:v>0.16300000000000001</c:v>
                </c:pt>
                <c:pt idx="9" formatCode="0%">
                  <c:v>0.153</c:v>
                </c:pt>
                <c:pt idx="10" formatCode="0%">
                  <c:v>0.156</c:v>
                </c:pt>
                <c:pt idx="12" formatCode="0%">
                  <c:v>0.16</c:v>
                </c:pt>
                <c:pt idx="13" formatCode="0%">
                  <c:v>0.192</c:v>
                </c:pt>
                <c:pt idx="14" formatCode="0%">
                  <c:v>0.14699999999999999</c:v>
                </c:pt>
                <c:pt idx="15" formatCode="0%">
                  <c:v>0.104</c:v>
                </c:pt>
                <c:pt idx="16" formatCode="0%">
                  <c:v>0.17399999999999999</c:v>
                </c:pt>
              </c:numCache>
            </c:numRef>
          </c:val>
          <c:extLst>
            <c:ext xmlns:c16="http://schemas.microsoft.com/office/drawing/2014/chart" uri="{C3380CC4-5D6E-409C-BE32-E72D297353CC}">
              <c16:uniqueId val="{00000002-B89F-4340-98F9-98BEC776A522}"/>
            </c:ext>
          </c:extLst>
        </c:ser>
        <c:ser>
          <c:idx val="4"/>
          <c:order val="4"/>
          <c:tx>
            <c:strRef>
              <c:f>Sheet1!$A$10</c:f>
              <c:strCache>
                <c:ptCount val="1"/>
                <c:pt idx="0">
                  <c:v>Täysin eri mieltä</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Sheet1!$B$5:$S$5</c:f>
              <c:strCache>
                <c:ptCount val="17"/>
                <c:pt idx="0">
                  <c:v>Kaikki vastaajat, n=474</c:v>
                </c:pt>
                <c:pt idx="1">
                  <c:v>SUKUPUOLI</c:v>
                </c:pt>
                <c:pt idx="2">
                  <c:v>Mies, n=245</c:v>
                </c:pt>
                <c:pt idx="3">
                  <c:v>Nainen, n=229</c:v>
                </c:pt>
                <c:pt idx="4">
                  <c:v>IKÄRYHMÄ</c:v>
                </c:pt>
                <c:pt idx="5">
                  <c:v>18-29 -vuotias, n=63</c:v>
                </c:pt>
                <c:pt idx="6">
                  <c:v>30-39 -vuotias, n=78</c:v>
                </c:pt>
                <c:pt idx="7">
                  <c:v>40-49 -vuotias, n=85</c:v>
                </c:pt>
                <c:pt idx="8">
                  <c:v>50-59 -vuotias, n=80</c:v>
                </c:pt>
                <c:pt idx="9">
                  <c:v>60-69 -vuotias, n=72</c:v>
                </c:pt>
                <c:pt idx="10">
                  <c:v>70-84 -vuotias, n=96</c:v>
                </c:pt>
                <c:pt idx="11">
                  <c:v>ASUINPAIKKA</c:v>
                </c:pt>
                <c:pt idx="12">
                  <c:v>Pääkaupunkiseutu, n=131</c:v>
                </c:pt>
                <c:pt idx="13">
                  <c:v>Kaupungissa, jossa yli 150 000 asukasta, n=73</c:v>
                </c:pt>
                <c:pt idx="14">
                  <c:v>Kaupungissa jossa 30 - 150 000 asukasta, n=143</c:v>
                </c:pt>
                <c:pt idx="15">
                  <c:v>Kaupunki, jossa 10 - 30 000 asukasta, n=48</c:v>
                </c:pt>
                <c:pt idx="16">
                  <c:v>Haja-asutusalueella &lt; 10 000 asukasta, n=69</c:v>
                </c:pt>
              </c:strCache>
            </c:strRef>
          </c:cat>
          <c:val>
            <c:numRef>
              <c:f>Sheet1!$B$10:$S$10</c:f>
              <c:numCache>
                <c:formatCode>General</c:formatCode>
                <c:ptCount val="17"/>
                <c:pt idx="0" formatCode="0%">
                  <c:v>0.16</c:v>
                </c:pt>
                <c:pt idx="2" formatCode="0%">
                  <c:v>0.22900000000000001</c:v>
                </c:pt>
                <c:pt idx="3" formatCode="0%">
                  <c:v>8.6999999999999994E-2</c:v>
                </c:pt>
                <c:pt idx="5" formatCode="0%">
                  <c:v>0.127</c:v>
                </c:pt>
                <c:pt idx="6" formatCode="0%">
                  <c:v>0.154</c:v>
                </c:pt>
                <c:pt idx="7" formatCode="0%">
                  <c:v>0.17599999999999999</c:v>
                </c:pt>
                <c:pt idx="8" formatCode="0%">
                  <c:v>0.17499999999999999</c:v>
                </c:pt>
                <c:pt idx="9" formatCode="0%">
                  <c:v>0.16700000000000001</c:v>
                </c:pt>
                <c:pt idx="10" formatCode="0%">
                  <c:v>0.156</c:v>
                </c:pt>
                <c:pt idx="12" formatCode="0%">
                  <c:v>0.115</c:v>
                </c:pt>
                <c:pt idx="13" formatCode="0%">
                  <c:v>0.11</c:v>
                </c:pt>
                <c:pt idx="14" formatCode="0%">
                  <c:v>0.182</c:v>
                </c:pt>
                <c:pt idx="15" formatCode="0%">
                  <c:v>0.22900000000000001</c:v>
                </c:pt>
                <c:pt idx="16" formatCode="0%">
                  <c:v>0.17399999999999999</c:v>
                </c:pt>
              </c:numCache>
            </c:numRef>
          </c:val>
          <c:extLst>
            <c:ext xmlns:c16="http://schemas.microsoft.com/office/drawing/2014/chart" uri="{C3380CC4-5D6E-409C-BE32-E72D297353CC}">
              <c16:uniqueId val="{00000000-3237-4EBF-A6A2-816900E77434}"/>
            </c:ext>
          </c:extLst>
        </c:ser>
        <c:ser>
          <c:idx val="5"/>
          <c:order val="5"/>
          <c:tx>
            <c:strRef>
              <c:f>Sheet1!$A$11</c:f>
              <c:strCache>
                <c:ptCount val="1"/>
                <c:pt idx="0">
                  <c:v>En osaa sanoa</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Sheet1!$B$5:$S$5</c:f>
              <c:strCache>
                <c:ptCount val="17"/>
                <c:pt idx="0">
                  <c:v>Kaikki vastaajat, n=474</c:v>
                </c:pt>
                <c:pt idx="1">
                  <c:v>SUKUPUOLI</c:v>
                </c:pt>
                <c:pt idx="2">
                  <c:v>Mies, n=245</c:v>
                </c:pt>
                <c:pt idx="3">
                  <c:v>Nainen, n=229</c:v>
                </c:pt>
                <c:pt idx="4">
                  <c:v>IKÄRYHMÄ</c:v>
                </c:pt>
                <c:pt idx="5">
                  <c:v>18-29 -vuotias, n=63</c:v>
                </c:pt>
                <c:pt idx="6">
                  <c:v>30-39 -vuotias, n=78</c:v>
                </c:pt>
                <c:pt idx="7">
                  <c:v>40-49 -vuotias, n=85</c:v>
                </c:pt>
                <c:pt idx="8">
                  <c:v>50-59 -vuotias, n=80</c:v>
                </c:pt>
                <c:pt idx="9">
                  <c:v>60-69 -vuotias, n=72</c:v>
                </c:pt>
                <c:pt idx="10">
                  <c:v>70-84 -vuotias, n=96</c:v>
                </c:pt>
                <c:pt idx="11">
                  <c:v>ASUINPAIKKA</c:v>
                </c:pt>
                <c:pt idx="12">
                  <c:v>Pääkaupunkiseutu, n=131</c:v>
                </c:pt>
                <c:pt idx="13">
                  <c:v>Kaupungissa, jossa yli 150 000 asukasta, n=73</c:v>
                </c:pt>
                <c:pt idx="14">
                  <c:v>Kaupungissa jossa 30 - 150 000 asukasta, n=143</c:v>
                </c:pt>
                <c:pt idx="15">
                  <c:v>Kaupunki, jossa 10 - 30 000 asukasta, n=48</c:v>
                </c:pt>
                <c:pt idx="16">
                  <c:v>Haja-asutusalueella &lt; 10 000 asukasta, n=69</c:v>
                </c:pt>
              </c:strCache>
            </c:strRef>
          </c:cat>
          <c:val>
            <c:numRef>
              <c:f>Sheet1!$B$11:$S$11</c:f>
              <c:numCache>
                <c:formatCode>General</c:formatCode>
                <c:ptCount val="17"/>
                <c:pt idx="0" formatCode="0%">
                  <c:v>3.5999999999999997E-2</c:v>
                </c:pt>
                <c:pt idx="2" formatCode="0%">
                  <c:v>2.4E-2</c:v>
                </c:pt>
                <c:pt idx="3" formatCode="0%">
                  <c:v>4.8000000000000001E-2</c:v>
                </c:pt>
                <c:pt idx="5" formatCode="0%">
                  <c:v>4.8000000000000001E-2</c:v>
                </c:pt>
                <c:pt idx="6" formatCode="0%">
                  <c:v>5.0999999999999997E-2</c:v>
                </c:pt>
                <c:pt idx="7" formatCode="0%">
                  <c:v>3.5000000000000003E-2</c:v>
                </c:pt>
                <c:pt idx="8" formatCode="0%">
                  <c:v>2.5000000000000001E-2</c:v>
                </c:pt>
                <c:pt idx="9" formatCode="0%">
                  <c:v>4.2000000000000003E-2</c:v>
                </c:pt>
                <c:pt idx="10" formatCode="0%">
                  <c:v>2.1000000000000001E-2</c:v>
                </c:pt>
                <c:pt idx="12" formatCode="0%">
                  <c:v>1.4999999999999999E-2</c:v>
                </c:pt>
                <c:pt idx="13" formatCode="0%">
                  <c:v>8.2000000000000003E-2</c:v>
                </c:pt>
                <c:pt idx="14" formatCode="0%">
                  <c:v>2.8000000000000001E-2</c:v>
                </c:pt>
                <c:pt idx="15" formatCode="0%">
                  <c:v>2.1000000000000001E-2</c:v>
                </c:pt>
                <c:pt idx="16" formatCode="0%">
                  <c:v>4.2999999999999997E-2</c:v>
                </c:pt>
              </c:numCache>
            </c:numRef>
          </c:val>
          <c:extLst>
            <c:ext xmlns:c16="http://schemas.microsoft.com/office/drawing/2014/chart" uri="{C3380CC4-5D6E-409C-BE32-E72D297353CC}">
              <c16:uniqueId val="{00000001-3237-4EBF-A6A2-816900E77434}"/>
            </c:ext>
          </c:extLst>
        </c:ser>
        <c:dLbls>
          <c:showLegendKey val="0"/>
          <c:showVal val="0"/>
          <c:showCatName val="0"/>
          <c:showSerName val="0"/>
          <c:showPercent val="0"/>
          <c:showBubbleSize val="0"/>
        </c:dLbls>
        <c:gapWidth val="30"/>
        <c:overlap val="100"/>
        <c:axId val="482580720"/>
        <c:axId val="482579080"/>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35517280943507301"/>
          <c:y val="0.82256027296363421"/>
          <c:w val="0.6206696240015106"/>
          <c:h val="0.108002629958807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92595238661887"/>
          <c:y val="6.2849605251546065E-2"/>
          <c:w val="0.57898261149711994"/>
          <c:h val="0.81310141437386718"/>
        </c:manualLayout>
      </c:layout>
      <c:barChart>
        <c:barDir val="bar"/>
        <c:grouping val="clustered"/>
        <c:varyColors val="0"/>
        <c:ser>
          <c:idx val="0"/>
          <c:order val="0"/>
          <c:tx>
            <c:strRef>
              <c:f>Sheet1!$B$3</c:f>
              <c:strCache>
                <c:ptCount val="1"/>
                <c:pt idx="0">
                  <c:v>Kaikki vastaajat, n=253</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Sheet1!$B$4:$B$9</c:f>
              <c:numCache>
                <c:formatCode>0%</c:formatCode>
                <c:ptCount val="6"/>
                <c:pt idx="0">
                  <c:v>8.6999999999999994E-2</c:v>
                </c:pt>
                <c:pt idx="1">
                  <c:v>0.34799999999999998</c:v>
                </c:pt>
                <c:pt idx="2">
                  <c:v>0.182</c:v>
                </c:pt>
                <c:pt idx="3">
                  <c:v>0.20599999999999999</c:v>
                </c:pt>
                <c:pt idx="4">
                  <c:v>0.16200000000000001</c:v>
                </c:pt>
                <c:pt idx="5">
                  <c:v>1.6E-2</c:v>
                </c:pt>
              </c:numCache>
            </c:numRef>
          </c:val>
          <c:extLst>
            <c:ext xmlns:c16="http://schemas.microsoft.com/office/drawing/2014/chart" uri="{C3380CC4-5D6E-409C-BE32-E72D297353CC}">
              <c16:uniqueId val="{00000000-59EF-4C5F-BE96-3ED4B428A3A9}"/>
            </c:ext>
          </c:extLst>
        </c:ser>
        <c:ser>
          <c:idx val="2"/>
          <c:order val="2"/>
          <c:tx>
            <c:strRef>
              <c:f>Sheet1!$D$3</c:f>
              <c:strCache>
                <c:ptCount val="1"/>
                <c:pt idx="0">
                  <c:v>Mies, n=150</c:v>
                </c:pt>
              </c:strCache>
            </c:strRef>
          </c:tx>
          <c:spPr>
            <a:solidFill>
              <a:srgbClr val="16428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Sheet1!$D$4:$D$9</c:f>
              <c:numCache>
                <c:formatCode>0%</c:formatCode>
                <c:ptCount val="6"/>
                <c:pt idx="0">
                  <c:v>0.06</c:v>
                </c:pt>
                <c:pt idx="1">
                  <c:v>0.307</c:v>
                </c:pt>
                <c:pt idx="2">
                  <c:v>0.187</c:v>
                </c:pt>
                <c:pt idx="3">
                  <c:v>0.247</c:v>
                </c:pt>
                <c:pt idx="4">
                  <c:v>0.193</c:v>
                </c:pt>
                <c:pt idx="5">
                  <c:v>7.0000000000000001E-3</c:v>
                </c:pt>
              </c:numCache>
            </c:numRef>
          </c:val>
          <c:extLst>
            <c:ext xmlns:c16="http://schemas.microsoft.com/office/drawing/2014/chart" uri="{C3380CC4-5D6E-409C-BE32-E72D297353CC}">
              <c16:uniqueId val="{00000001-3F10-46E8-812D-68EE91530F1C}"/>
            </c:ext>
          </c:extLst>
        </c:ser>
        <c:ser>
          <c:idx val="3"/>
          <c:order val="3"/>
          <c:tx>
            <c:strRef>
              <c:f>Sheet1!$E$3</c:f>
              <c:strCache>
                <c:ptCount val="1"/>
                <c:pt idx="0">
                  <c:v>Nainen, n=103</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Sheet1!$E$4:$E$9</c:f>
              <c:numCache>
                <c:formatCode>0%</c:formatCode>
                <c:ptCount val="6"/>
                <c:pt idx="0">
                  <c:v>0.126</c:v>
                </c:pt>
                <c:pt idx="1">
                  <c:v>0.40799999999999997</c:v>
                </c:pt>
                <c:pt idx="2">
                  <c:v>0.17499999999999999</c:v>
                </c:pt>
                <c:pt idx="3">
                  <c:v>0.14599999999999999</c:v>
                </c:pt>
                <c:pt idx="4">
                  <c:v>0.11700000000000001</c:v>
                </c:pt>
                <c:pt idx="5">
                  <c:v>2.9000000000000001E-2</c:v>
                </c:pt>
              </c:numCache>
            </c:numRef>
          </c:val>
          <c:extLst>
            <c:ext xmlns:c16="http://schemas.microsoft.com/office/drawing/2014/chart" uri="{C3380CC4-5D6E-409C-BE32-E72D297353CC}">
              <c16:uniqueId val="{00000002-3F10-46E8-812D-68EE91530F1C}"/>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1"/>
                <c:order val="1"/>
                <c:tx>
                  <c:strRef>
                    <c:extLst>
                      <c:ext uri="{02D57815-91ED-43cb-92C2-25804820EDAC}">
                        <c15:formulaRef>
                          <c15:sqref>Sheet1!$C$3</c15:sqref>
                        </c15:formulaRef>
                      </c:ext>
                    </c:extLst>
                    <c:strCache>
                      <c:ptCount val="1"/>
                      <c:pt idx="0">
                        <c:v>SUKUPUOLI</c:v>
                      </c:pt>
                    </c:strCache>
                  </c:strRef>
                </c:tx>
                <c:spPr>
                  <a:solidFill>
                    <a:schemeClr val="accent2"/>
                  </a:solidFill>
                  <a:ln>
                    <a:noFill/>
                  </a:ln>
                  <a:effectLst/>
                </c:spPr>
                <c:invertIfNegative val="0"/>
                <c:cat>
                  <c:strRef>
                    <c:extLst>
                      <c:ex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c:ext uri="{02D57815-91ED-43cb-92C2-25804820EDAC}">
                        <c15:formulaRef>
                          <c15:sqref>Sheet1!$C$4:$C$9</c15:sqref>
                        </c15:formulaRef>
                      </c:ext>
                    </c:extLst>
                    <c:numCache>
                      <c:formatCode>General</c:formatCode>
                      <c:ptCount val="6"/>
                    </c:numCache>
                  </c:numRef>
                </c:val>
                <c:extLst>
                  <c:ext xmlns:c16="http://schemas.microsoft.com/office/drawing/2014/chart" uri="{C3380CC4-5D6E-409C-BE32-E72D297353CC}">
                    <c16:uniqueId val="{00000000-3F10-46E8-812D-68EE91530F1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Sheet1!$F$3</c15:sqref>
                        </c15:formulaRef>
                      </c:ext>
                    </c:extLst>
                    <c:strCache>
                      <c:ptCount val="1"/>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Sheet1!$F$4:$F$9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0-8E34-4E55-BEF2-54557F259A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Sheet1!$G$3</c15:sqref>
                        </c15:formulaRef>
                      </c:ext>
                    </c:extLst>
                    <c:strCache>
                      <c:ptCount val="1"/>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Sheet1!$G$4:$G$9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1-8E34-4E55-BEF2-54557F259A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Sheet1!$H$3</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Sheet1!$H$4:$H$9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2-8E34-4E55-BEF2-54557F259A2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Sheet1!$I$3</c15:sqref>
                        </c15:formulaRef>
                      </c:ext>
                    </c:extLst>
                    <c:strCache>
                      <c:ptCount val="1"/>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Sheet1!$I$4:$I$9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3-8E34-4E55-BEF2-54557F259A2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Sheet1!$J$3</c15:sqref>
                        </c15:formulaRef>
                      </c:ext>
                    </c:extLst>
                    <c:strCache>
                      <c:ptCount val="1"/>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Sheet1!$J$4:$J$9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4-8E34-4E55-BEF2-54557F259A2F}"/>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Sheet1!$K$3</c15:sqref>
                        </c15:formulaRef>
                      </c:ext>
                    </c:extLst>
                    <c:strCache>
                      <c:ptCount val="1"/>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Sheet1!$K$4:$K$9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5-8E34-4E55-BEF2-54557F259A2F}"/>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Sheet1!$L$3</c15:sqref>
                        </c15:formulaRef>
                      </c:ext>
                    </c:extLst>
                    <c:strCache>
                      <c:ptCount val="1"/>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Sheet1!$L$4:$L$9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6-8E34-4E55-BEF2-54557F259A2F}"/>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Sheet1!$M$3</c15:sqref>
                        </c15:formulaRef>
                      </c:ext>
                    </c:extLst>
                    <c:strCache>
                      <c:ptCount val="1"/>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Sheet1!$M$4:$M$9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7-8E34-4E55-BEF2-54557F259A2F}"/>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Sheet1!$N$3</c15:sqref>
                        </c15:formulaRef>
                      </c:ext>
                    </c:extLst>
                    <c:strCache>
                      <c:ptCount val="1"/>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Sheet1!$N$4:$N$9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8-8E34-4E55-BEF2-54557F259A2F}"/>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Sheet1!$O$3</c15:sqref>
                        </c15:formulaRef>
                      </c:ext>
                    </c:extLst>
                    <c:strCache>
                      <c:ptCount val="1"/>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Sheet1!$O$4:$O$9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9-8E34-4E55-BEF2-54557F259A2F}"/>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Sheet1!$P$3</c15:sqref>
                        </c15:formulaRef>
                      </c:ext>
                    </c:extLst>
                    <c:strCache>
                      <c:ptCount val="1"/>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Sheet1!$P$4:$P$9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A-8E34-4E55-BEF2-54557F259A2F}"/>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Sheet1!$Q$3</c15:sqref>
                        </c15:formulaRef>
                      </c:ext>
                    </c:extLst>
                    <c:strCache>
                      <c:ptCount val="1"/>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Sheet1!$Q$4:$Q$9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B-8E34-4E55-BEF2-54557F259A2F}"/>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Sheet1!$R$3</c15:sqref>
                        </c15:formulaRef>
                      </c:ext>
                    </c:extLst>
                    <c:strCache>
                      <c:ptCount val="1"/>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Sheet1!$R$4:$R$9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C-8E34-4E55-BEF2-54557F259A2F}"/>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Sheet1!$S$3</c15:sqref>
                        </c15:formulaRef>
                      </c:ext>
                    </c:extLst>
                    <c:strCache>
                      <c:ptCount val="1"/>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Sheet1!$S$4:$S$9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D-8E34-4E55-BEF2-54557F259A2F}"/>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Sheet1!$T$3</c15:sqref>
                        </c15:formulaRef>
                      </c:ext>
                    </c:extLst>
                    <c:strCache>
                      <c:ptCount val="1"/>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Sheet1!$T$4:$T$9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E-8E34-4E55-BEF2-54557F259A2F}"/>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Sheet1!$U$3</c15:sqref>
                        </c15:formulaRef>
                      </c:ext>
                    </c:extLst>
                    <c:strCache>
                      <c:ptCount val="1"/>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Sheet1!$U$4:$U$9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F-8E34-4E55-BEF2-54557F259A2F}"/>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Sheet1!$V$3</c15:sqref>
                        </c15:formulaRef>
                      </c:ext>
                    </c:extLst>
                    <c:strCache>
                      <c:ptCount val="1"/>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Sheet1!$V$4:$V$9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0-8E34-4E55-BEF2-54557F259A2F}"/>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Sheet1!$W$3</c15:sqref>
                        </c15:formulaRef>
                      </c:ext>
                    </c:extLst>
                    <c:strCache>
                      <c:ptCount val="1"/>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Sheet1!$W$4:$W$9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1-8E34-4E55-BEF2-54557F259A2F}"/>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Sheet1!$X$3</c15:sqref>
                        </c15:formulaRef>
                      </c:ext>
                    </c:extLst>
                    <c:strCache>
                      <c:ptCount val="1"/>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Sheet1!$X$4:$X$9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2-8E34-4E55-BEF2-54557F259A2F}"/>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Sheet1!$Y$3</c15:sqref>
                        </c15:formulaRef>
                      </c:ext>
                    </c:extLst>
                    <c:strCache>
                      <c:ptCount val="1"/>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Sheet1!$Y$4:$Y$9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3-8E34-4E55-BEF2-54557F259A2F}"/>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Sheet1!$Z$3</c15:sqref>
                        </c15:formulaRef>
                      </c:ext>
                    </c:extLst>
                    <c:strCache>
                      <c:ptCount val="1"/>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Sheet1!$Z$4:$Z$9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4-8E34-4E55-BEF2-54557F259A2F}"/>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Sheet1!$AA$3</c15:sqref>
                        </c15:formulaRef>
                      </c:ext>
                    </c:extLst>
                    <c:strCache>
                      <c:ptCount val="1"/>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Sheet1!$AA$4:$AA$9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5-8E34-4E55-BEF2-54557F259A2F}"/>
                  </c:ext>
                </c:extLst>
              </c15:ser>
            </c15:filteredBarSeries>
            <c15:filteredBarSeries>
              <c15:ser>
                <c:idx val="26"/>
                <c:order val="26"/>
                <c:tx>
                  <c:strRef>
                    <c:extLst xmlns:c15="http://schemas.microsoft.com/office/drawing/2012/chart">
                      <c:ext xmlns:c15="http://schemas.microsoft.com/office/drawing/2012/chart" uri="{02D57815-91ED-43cb-92C2-25804820EDAC}">
                        <c15:formulaRef>
                          <c15:sqref>Sheet1!$AB$3</c15:sqref>
                        </c15:formulaRef>
                      </c:ext>
                    </c:extLst>
                    <c:strCache>
                      <c:ptCount val="1"/>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Sheet1!$AB$4:$AB$9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6-8E34-4E55-BEF2-54557F259A2F}"/>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Sheet1!$AC$3</c15:sqref>
                        </c15:formulaRef>
                      </c:ext>
                    </c:extLst>
                    <c:strCache>
                      <c:ptCount val="1"/>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Sheet1!$AC$4:$AC$9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7-8E34-4E55-BEF2-54557F259A2F}"/>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Sheet1!$AD$3</c15:sqref>
                        </c15:formulaRef>
                      </c:ext>
                    </c:extLst>
                    <c:strCache>
                      <c:ptCount val="1"/>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Sheet1!$AD$4:$AD$9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8-8E34-4E55-BEF2-54557F259A2F}"/>
                  </c:ext>
                </c:extLst>
              </c15:ser>
            </c15:filteredBarSeries>
            <c15:filteredBarSeries>
              <c15:ser>
                <c:idx val="29"/>
                <c:order val="29"/>
                <c:tx>
                  <c:strRef>
                    <c:extLst xmlns:c15="http://schemas.microsoft.com/office/drawing/2012/chart">
                      <c:ext xmlns:c15="http://schemas.microsoft.com/office/drawing/2012/chart" uri="{02D57815-91ED-43cb-92C2-25804820EDAC}">
                        <c15:formulaRef>
                          <c15:sqref>Sheet1!$AE$3</c15:sqref>
                        </c15:formulaRef>
                      </c:ext>
                    </c:extLst>
                    <c:strCache>
                      <c:ptCount val="1"/>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Sheet1!$AE$4:$AE$9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9-8E34-4E55-BEF2-54557F259A2F}"/>
                  </c:ext>
                </c:extLst>
              </c15:ser>
            </c15:filteredBarSeries>
            <c15:filteredBarSeries>
              <c15:ser>
                <c:idx val="30"/>
                <c:order val="30"/>
                <c:tx>
                  <c:strRef>
                    <c:extLst xmlns:c15="http://schemas.microsoft.com/office/drawing/2012/chart">
                      <c:ext xmlns:c15="http://schemas.microsoft.com/office/drawing/2012/chart" uri="{02D57815-91ED-43cb-92C2-25804820EDAC}">
                        <c15:formulaRef>
                          <c15:sqref>Sheet1!$AF$3</c15:sqref>
                        </c15:formulaRef>
                      </c:ext>
                    </c:extLst>
                    <c:strCache>
                      <c:ptCount val="1"/>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Sheet1!$AF$4:$AF$9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A-8E34-4E55-BEF2-54557F259A2F}"/>
                  </c:ext>
                </c:extLst>
              </c15:ser>
            </c15:filteredBarSeries>
            <c15:filteredBarSeries>
              <c15:ser>
                <c:idx val="31"/>
                <c:order val="31"/>
                <c:tx>
                  <c:strRef>
                    <c:extLst xmlns:c15="http://schemas.microsoft.com/office/drawing/2012/chart">
                      <c:ext xmlns:c15="http://schemas.microsoft.com/office/drawing/2012/chart" uri="{02D57815-91ED-43cb-92C2-25804820EDAC}">
                        <c15:formulaRef>
                          <c15:sqref>Sheet1!$AG$3</c15:sqref>
                        </c15:formulaRef>
                      </c:ext>
                    </c:extLst>
                    <c:strCache>
                      <c:ptCount val="1"/>
                    </c:strCache>
                  </c:strRef>
                </c:tx>
                <c:spPr>
                  <a:solidFill>
                    <a:schemeClr val="accent2">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Sheet1!$AG$4:$AG$9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B-8E34-4E55-BEF2-54557F259A2F}"/>
                  </c:ext>
                </c:extLst>
              </c15:ser>
            </c15:filteredBarSeries>
            <c15:filteredBarSeries>
              <c15:ser>
                <c:idx val="32"/>
                <c:order val="32"/>
                <c:tx>
                  <c:strRef>
                    <c:extLst xmlns:c15="http://schemas.microsoft.com/office/drawing/2012/chart">
                      <c:ext xmlns:c15="http://schemas.microsoft.com/office/drawing/2012/chart" uri="{02D57815-91ED-43cb-92C2-25804820EDAC}">
                        <c15:formulaRef>
                          <c15:sqref>Sheet1!$AH$3</c15:sqref>
                        </c15:formulaRef>
                      </c:ext>
                    </c:extLst>
                    <c:strCache>
                      <c:ptCount val="1"/>
                    </c:strCache>
                  </c:strRef>
                </c:tx>
                <c:spPr>
                  <a:solidFill>
                    <a:schemeClr val="accent3">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Sheet1!$AH$4:$AH$9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C-8E34-4E55-BEF2-54557F259A2F}"/>
                  </c:ext>
                </c:extLst>
              </c15:ser>
            </c15:filteredBarSeries>
            <c15:filteredBarSeries>
              <c15:ser>
                <c:idx val="33"/>
                <c:order val="33"/>
                <c:tx>
                  <c:strRef>
                    <c:extLst xmlns:c15="http://schemas.microsoft.com/office/drawing/2012/chart">
                      <c:ext xmlns:c15="http://schemas.microsoft.com/office/drawing/2012/chart" uri="{02D57815-91ED-43cb-92C2-25804820EDAC}">
                        <c15:formulaRef>
                          <c15:sqref>Sheet1!$AI$3</c15:sqref>
                        </c15:formulaRef>
                      </c:ext>
                    </c:extLst>
                    <c:strCache>
                      <c:ptCount val="1"/>
                    </c:strCache>
                  </c:strRef>
                </c:tx>
                <c:spPr>
                  <a:solidFill>
                    <a:schemeClr val="accent4">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Sheet1!$AI$4:$AI$9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D-8E34-4E55-BEF2-54557F259A2F}"/>
                  </c:ext>
                </c:extLst>
              </c15:ser>
            </c15:filteredBarSeries>
            <c15:filteredBarSeries>
              <c15:ser>
                <c:idx val="34"/>
                <c:order val="34"/>
                <c:tx>
                  <c:strRef>
                    <c:extLst xmlns:c15="http://schemas.microsoft.com/office/drawing/2012/chart">
                      <c:ext xmlns:c15="http://schemas.microsoft.com/office/drawing/2012/chart" uri="{02D57815-91ED-43cb-92C2-25804820EDAC}">
                        <c15:formulaRef>
                          <c15:sqref>Sheet1!$AJ$3</c15:sqref>
                        </c15:formulaRef>
                      </c:ext>
                    </c:extLst>
                    <c:strCache>
                      <c:ptCount val="1"/>
                    </c:strCache>
                  </c:strRef>
                </c:tx>
                <c:spPr>
                  <a:solidFill>
                    <a:schemeClr val="accent5">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Sheet1!$AJ$4:$AJ$9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E-8E34-4E55-BEF2-54557F259A2F}"/>
                  </c:ext>
                </c:extLst>
              </c15:ser>
            </c15:filteredBarSeries>
            <c15:filteredBarSeries>
              <c15:ser>
                <c:idx val="35"/>
                <c:order val="35"/>
                <c:tx>
                  <c:strRef>
                    <c:extLst xmlns:c15="http://schemas.microsoft.com/office/drawing/2012/chart">
                      <c:ext xmlns:c15="http://schemas.microsoft.com/office/drawing/2012/chart" uri="{02D57815-91ED-43cb-92C2-25804820EDAC}">
                        <c15:formulaRef>
                          <c15:sqref>Sheet1!$AK$3</c15:sqref>
                        </c15:formulaRef>
                      </c:ext>
                    </c:extLst>
                    <c:strCache>
                      <c:ptCount val="1"/>
                    </c:strCache>
                  </c:strRef>
                </c:tx>
                <c:spPr>
                  <a:solidFill>
                    <a:schemeClr val="accent6">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Sheet1!$AK$4:$AK$9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F-8E34-4E55-BEF2-54557F259A2F}"/>
                  </c:ext>
                </c:extLst>
              </c15:ser>
            </c15:filteredBarSeries>
            <c15:filteredBarSeries>
              <c15:ser>
                <c:idx val="36"/>
                <c:order val="36"/>
                <c:tx>
                  <c:strRef>
                    <c:extLst xmlns:c15="http://schemas.microsoft.com/office/drawing/2012/chart">
                      <c:ext xmlns:c15="http://schemas.microsoft.com/office/drawing/2012/chart" uri="{02D57815-91ED-43cb-92C2-25804820EDAC}">
                        <c15:formulaRef>
                          <c15:sqref>Sheet1!$AL$3</c15:sqref>
                        </c15:formulaRef>
                      </c:ext>
                    </c:extLst>
                    <c:strCache>
                      <c:ptCount val="1"/>
                    </c:strCache>
                  </c:strRef>
                </c:tx>
                <c:spPr>
                  <a:solidFill>
                    <a:schemeClr val="accent1">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Sheet1!$AL$4:$AL$9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0-8E34-4E55-BEF2-54557F259A2F}"/>
                  </c:ext>
                </c:extLst>
              </c15:ser>
            </c15:filteredBarSeries>
            <c15:filteredBarSeries>
              <c15:ser>
                <c:idx val="37"/>
                <c:order val="37"/>
                <c:tx>
                  <c:strRef>
                    <c:extLst xmlns:c15="http://schemas.microsoft.com/office/drawing/2012/chart">
                      <c:ext xmlns:c15="http://schemas.microsoft.com/office/drawing/2012/chart" uri="{02D57815-91ED-43cb-92C2-25804820EDAC}">
                        <c15:formulaRef>
                          <c15:sqref>Sheet1!$AM$3</c15:sqref>
                        </c15:formulaRef>
                      </c:ext>
                    </c:extLst>
                    <c:strCache>
                      <c:ptCount val="1"/>
                    </c:strCache>
                  </c:strRef>
                </c:tx>
                <c:spPr>
                  <a:solidFill>
                    <a:schemeClr val="accent2">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Sheet1!$AM$4:$AM$9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1-8E34-4E55-BEF2-54557F259A2F}"/>
                  </c:ext>
                </c:extLst>
              </c15:ser>
            </c15:filteredBarSeries>
            <c15:filteredBarSeries>
              <c15:ser>
                <c:idx val="38"/>
                <c:order val="38"/>
                <c:tx>
                  <c:strRef>
                    <c:extLst xmlns:c15="http://schemas.microsoft.com/office/drawing/2012/chart">
                      <c:ext xmlns:c15="http://schemas.microsoft.com/office/drawing/2012/chart" uri="{02D57815-91ED-43cb-92C2-25804820EDAC}">
                        <c15:formulaRef>
                          <c15:sqref>Sheet1!$AN$3</c15:sqref>
                        </c15:formulaRef>
                      </c:ext>
                    </c:extLst>
                    <c:strCache>
                      <c:ptCount val="1"/>
                    </c:strCache>
                  </c:strRef>
                </c:tx>
                <c:spPr>
                  <a:solidFill>
                    <a:schemeClr val="accent3">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Sheet1!$AN$4:$AN$9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2-8E34-4E55-BEF2-54557F259A2F}"/>
                  </c:ext>
                </c:extLst>
              </c15:ser>
            </c15:filteredBarSeries>
            <c15:filteredBarSeries>
              <c15:ser>
                <c:idx val="39"/>
                <c:order val="39"/>
                <c:tx>
                  <c:strRef>
                    <c:extLst xmlns:c15="http://schemas.microsoft.com/office/drawing/2012/chart">
                      <c:ext xmlns:c15="http://schemas.microsoft.com/office/drawing/2012/chart" uri="{02D57815-91ED-43cb-92C2-25804820EDAC}">
                        <c15:formulaRef>
                          <c15:sqref>Sheet1!$AO$3</c15:sqref>
                        </c15:formulaRef>
                      </c:ext>
                    </c:extLst>
                    <c:strCache>
                      <c:ptCount val="1"/>
                    </c:strCache>
                  </c:strRef>
                </c:tx>
                <c:spPr>
                  <a:solidFill>
                    <a:schemeClr val="accent4">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Sheet1!$AO$4:$AO$9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3-8E34-4E55-BEF2-54557F259A2F}"/>
                  </c:ext>
                </c:extLst>
              </c15:ser>
            </c15:filteredBarSeries>
            <c15:filteredBarSeries>
              <c15:ser>
                <c:idx val="40"/>
                <c:order val="40"/>
                <c:tx>
                  <c:strRef>
                    <c:extLst xmlns:c15="http://schemas.microsoft.com/office/drawing/2012/chart">
                      <c:ext xmlns:c15="http://schemas.microsoft.com/office/drawing/2012/chart" uri="{02D57815-91ED-43cb-92C2-25804820EDAC}">
                        <c15:formulaRef>
                          <c15:sqref>Sheet1!$AP$3</c15:sqref>
                        </c15:formulaRef>
                      </c:ext>
                    </c:extLst>
                    <c:strCache>
                      <c:ptCount val="1"/>
                    </c:strCache>
                  </c:strRef>
                </c:tx>
                <c:spPr>
                  <a:solidFill>
                    <a:schemeClr val="accent5">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Sheet1!$AP$4:$AP$9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4-8E34-4E55-BEF2-54557F259A2F}"/>
                  </c:ext>
                </c:extLst>
              </c15:ser>
            </c15:filteredBarSeries>
            <c15:filteredBarSeries>
              <c15:ser>
                <c:idx val="41"/>
                <c:order val="41"/>
                <c:tx>
                  <c:strRef>
                    <c:extLst xmlns:c15="http://schemas.microsoft.com/office/drawing/2012/chart">
                      <c:ext xmlns:c15="http://schemas.microsoft.com/office/drawing/2012/chart" uri="{02D57815-91ED-43cb-92C2-25804820EDAC}">
                        <c15:formulaRef>
                          <c15:sqref>Sheet1!$AQ$3</c15:sqref>
                        </c15:formulaRef>
                      </c:ext>
                    </c:extLst>
                    <c:strCache>
                      <c:ptCount val="1"/>
                    </c:strCache>
                  </c:strRef>
                </c:tx>
                <c:spPr>
                  <a:solidFill>
                    <a:schemeClr val="accent6">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Sheet1!$AQ$4:$AQ$9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5-8E34-4E55-BEF2-54557F259A2F}"/>
                  </c:ext>
                </c:extLst>
              </c15:ser>
            </c15:filteredBarSeries>
            <c15:filteredBarSeries>
              <c15:ser>
                <c:idx val="42"/>
                <c:order val="42"/>
                <c:tx>
                  <c:strRef>
                    <c:extLst xmlns:c15="http://schemas.microsoft.com/office/drawing/2012/chart">
                      <c:ext xmlns:c15="http://schemas.microsoft.com/office/drawing/2012/chart" uri="{02D57815-91ED-43cb-92C2-25804820EDAC}">
                        <c15:formulaRef>
                          <c15:sqref>Sheet1!$AR$3</c15:sqref>
                        </c15:formulaRef>
                      </c:ext>
                    </c:extLst>
                    <c:strCache>
                      <c:ptCount val="1"/>
                    </c:strCache>
                  </c:strRef>
                </c:tx>
                <c:spPr>
                  <a:solidFill>
                    <a:schemeClr val="accent1">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Sheet1!$AR$4:$AR$9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6-8E34-4E55-BEF2-54557F259A2F}"/>
                  </c:ext>
                </c:extLst>
              </c15:ser>
            </c15:filteredBarSeries>
            <c15:filteredBarSeries>
              <c15:ser>
                <c:idx val="43"/>
                <c:order val="43"/>
                <c:tx>
                  <c:strRef>
                    <c:extLst xmlns:c15="http://schemas.microsoft.com/office/drawing/2012/chart">
                      <c:ext xmlns:c15="http://schemas.microsoft.com/office/drawing/2012/chart" uri="{02D57815-91ED-43cb-92C2-25804820EDAC}">
                        <c15:formulaRef>
                          <c15:sqref>Sheet1!$AS$3</c15:sqref>
                        </c15:formulaRef>
                      </c:ext>
                    </c:extLst>
                    <c:strCache>
                      <c:ptCount val="1"/>
                    </c:strCache>
                  </c:strRef>
                </c:tx>
                <c:spPr>
                  <a:solidFill>
                    <a:schemeClr val="accent2">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Sheet1!$AS$4:$AS$9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7-8E34-4E55-BEF2-54557F259A2F}"/>
                  </c:ext>
                </c:extLst>
              </c15:ser>
            </c15:filteredBarSeries>
            <c15:filteredBarSeries>
              <c15:ser>
                <c:idx val="44"/>
                <c:order val="44"/>
                <c:tx>
                  <c:strRef>
                    <c:extLst xmlns:c15="http://schemas.microsoft.com/office/drawing/2012/chart">
                      <c:ext xmlns:c15="http://schemas.microsoft.com/office/drawing/2012/chart" uri="{02D57815-91ED-43cb-92C2-25804820EDAC}">
                        <c15:formulaRef>
                          <c15:sqref>Sheet1!$AT$3</c15:sqref>
                        </c15:formulaRef>
                      </c:ext>
                    </c:extLst>
                    <c:strCache>
                      <c:ptCount val="1"/>
                    </c:strCache>
                  </c:strRef>
                </c:tx>
                <c:spPr>
                  <a:solidFill>
                    <a:schemeClr val="accent3">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Sheet1!$AT$4:$AT$9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8-8E34-4E55-BEF2-54557F259A2F}"/>
                  </c:ext>
                </c:extLst>
              </c15:ser>
            </c15:filteredBarSeries>
            <c15:filteredBarSeries>
              <c15:ser>
                <c:idx val="45"/>
                <c:order val="45"/>
                <c:tx>
                  <c:strRef>
                    <c:extLst xmlns:c15="http://schemas.microsoft.com/office/drawing/2012/chart">
                      <c:ext xmlns:c15="http://schemas.microsoft.com/office/drawing/2012/chart" uri="{02D57815-91ED-43cb-92C2-25804820EDAC}">
                        <c15:formulaRef>
                          <c15:sqref>Sheet1!$AU$3</c15:sqref>
                        </c15:formulaRef>
                      </c:ext>
                    </c:extLst>
                    <c:strCache>
                      <c:ptCount val="1"/>
                    </c:strCache>
                  </c:strRef>
                </c:tx>
                <c:spPr>
                  <a:solidFill>
                    <a:schemeClr val="accent4">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Sheet1!$AU$4:$AU$9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9-8E34-4E55-BEF2-54557F259A2F}"/>
                  </c:ext>
                </c:extLst>
              </c15:ser>
            </c15:filteredBarSeries>
            <c15:filteredBarSeries>
              <c15:ser>
                <c:idx val="46"/>
                <c:order val="46"/>
                <c:tx>
                  <c:strRef>
                    <c:extLst xmlns:c15="http://schemas.microsoft.com/office/drawing/2012/chart">
                      <c:ext xmlns:c15="http://schemas.microsoft.com/office/drawing/2012/chart" uri="{02D57815-91ED-43cb-92C2-25804820EDAC}">
                        <c15:formulaRef>
                          <c15:sqref>Sheet1!$AV$3</c15:sqref>
                        </c15:formulaRef>
                      </c:ext>
                    </c:extLst>
                    <c:strCache>
                      <c:ptCount val="1"/>
                    </c:strCache>
                  </c:strRef>
                </c:tx>
                <c:spPr>
                  <a:solidFill>
                    <a:schemeClr val="accent5">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Sheet1!$AV$4:$AV$9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A-8E34-4E55-BEF2-54557F259A2F}"/>
                  </c:ext>
                </c:extLst>
              </c15:ser>
            </c15:filteredBarSeries>
            <c15:filteredBarSeries>
              <c15:ser>
                <c:idx val="47"/>
                <c:order val="47"/>
                <c:tx>
                  <c:strRef>
                    <c:extLst xmlns:c15="http://schemas.microsoft.com/office/drawing/2012/chart">
                      <c:ext xmlns:c15="http://schemas.microsoft.com/office/drawing/2012/chart" uri="{02D57815-91ED-43cb-92C2-25804820EDAC}">
                        <c15:formulaRef>
                          <c15:sqref>Sheet1!$AW$3</c15:sqref>
                        </c15:formulaRef>
                      </c:ext>
                    </c:extLst>
                    <c:strCache>
                      <c:ptCount val="1"/>
                    </c:strCache>
                  </c:strRef>
                </c:tx>
                <c:spPr>
                  <a:solidFill>
                    <a:schemeClr val="accent6">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Sheet1!$AW$4:$AW$9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B-8E34-4E55-BEF2-54557F259A2F}"/>
                  </c:ext>
                </c:extLst>
              </c15:ser>
            </c15:filteredBarSeries>
            <c15:filteredBarSeries>
              <c15:ser>
                <c:idx val="48"/>
                <c:order val="48"/>
                <c:tx>
                  <c:strRef>
                    <c:extLst xmlns:c15="http://schemas.microsoft.com/office/drawing/2012/chart">
                      <c:ext xmlns:c15="http://schemas.microsoft.com/office/drawing/2012/chart" uri="{02D57815-91ED-43cb-92C2-25804820EDAC}">
                        <c15:formulaRef>
                          <c15:sqref>Sheet1!$AX$3</c15:sqref>
                        </c15:formulaRef>
                      </c:ext>
                    </c:extLst>
                    <c:strCache>
                      <c:ptCount val="1"/>
                    </c:strCache>
                  </c:strRef>
                </c:tx>
                <c:spPr>
                  <a:solidFill>
                    <a:schemeClr val="accent1">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Sheet1!$AX$4:$AX$9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C-8E34-4E55-BEF2-54557F259A2F}"/>
                  </c:ext>
                </c:extLst>
              </c15:ser>
            </c15:filteredBarSeries>
            <c15:filteredBarSeries>
              <c15:ser>
                <c:idx val="49"/>
                <c:order val="49"/>
                <c:tx>
                  <c:strRef>
                    <c:extLst xmlns:c15="http://schemas.microsoft.com/office/drawing/2012/chart">
                      <c:ext xmlns:c15="http://schemas.microsoft.com/office/drawing/2012/chart" uri="{02D57815-91ED-43cb-92C2-25804820EDAC}">
                        <c15:formulaRef>
                          <c15:sqref>Sheet1!$AY$3</c15:sqref>
                        </c15:formulaRef>
                      </c:ext>
                    </c:extLst>
                    <c:strCache>
                      <c:ptCount val="1"/>
                    </c:strCache>
                  </c:strRef>
                </c:tx>
                <c:spPr>
                  <a:solidFill>
                    <a:schemeClr val="accent2">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Sheet1!$AY$4:$AY$9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D-8E34-4E55-BEF2-54557F259A2F}"/>
                  </c:ext>
                </c:extLst>
              </c15:ser>
            </c15:filteredBarSeries>
            <c15:filteredBarSeries>
              <c15:ser>
                <c:idx val="50"/>
                <c:order val="50"/>
                <c:tx>
                  <c:strRef>
                    <c:extLst xmlns:c15="http://schemas.microsoft.com/office/drawing/2012/chart">
                      <c:ext xmlns:c15="http://schemas.microsoft.com/office/drawing/2012/chart" uri="{02D57815-91ED-43cb-92C2-25804820EDAC}">
                        <c15:formulaRef>
                          <c15:sqref>Sheet1!$AZ$3</c15:sqref>
                        </c15:formulaRef>
                      </c:ext>
                    </c:extLst>
                    <c:strCache>
                      <c:ptCount val="1"/>
                    </c:strCache>
                  </c:strRef>
                </c:tx>
                <c:spPr>
                  <a:solidFill>
                    <a:schemeClr val="accent3">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Sheet1!$AZ$4:$AZ$9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E-8E34-4E55-BEF2-54557F259A2F}"/>
                  </c:ext>
                </c:extLst>
              </c15:ser>
            </c15:filteredBarSeries>
            <c15:filteredBarSeries>
              <c15:ser>
                <c:idx val="51"/>
                <c:order val="51"/>
                <c:tx>
                  <c:strRef>
                    <c:extLst xmlns:c15="http://schemas.microsoft.com/office/drawing/2012/chart">
                      <c:ext xmlns:c15="http://schemas.microsoft.com/office/drawing/2012/chart" uri="{02D57815-91ED-43cb-92C2-25804820EDAC}">
                        <c15:formulaRef>
                          <c15:sqref>Sheet1!$BA$3</c15:sqref>
                        </c15:formulaRef>
                      </c:ext>
                    </c:extLst>
                    <c:strCache>
                      <c:ptCount val="1"/>
                    </c:strCache>
                  </c:strRef>
                </c:tx>
                <c:spPr>
                  <a:solidFill>
                    <a:schemeClr val="accent4">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Sheet1!$BA$4:$BA$9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F-8E34-4E55-BEF2-54557F259A2F}"/>
                  </c:ext>
                </c:extLst>
              </c15:ser>
            </c15:filteredBarSeries>
            <c15:filteredBarSeries>
              <c15:ser>
                <c:idx val="52"/>
                <c:order val="52"/>
                <c:tx>
                  <c:strRef>
                    <c:extLst xmlns:c15="http://schemas.microsoft.com/office/drawing/2012/chart">
                      <c:ext xmlns:c15="http://schemas.microsoft.com/office/drawing/2012/chart" uri="{02D57815-91ED-43cb-92C2-25804820EDAC}">
                        <c15:formulaRef>
                          <c15:sqref>Sheet1!$BB$3</c15:sqref>
                        </c15:formulaRef>
                      </c:ext>
                    </c:extLst>
                    <c:strCache>
                      <c:ptCount val="1"/>
                    </c:strCache>
                  </c:strRef>
                </c:tx>
                <c:spPr>
                  <a:solidFill>
                    <a:schemeClr val="accent5">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Sheet1!$BB$4:$BB$9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0-8E34-4E55-BEF2-54557F259A2F}"/>
                  </c:ext>
                </c:extLst>
              </c15:ser>
            </c15:filteredBarSeries>
            <c15:filteredBarSeries>
              <c15:ser>
                <c:idx val="53"/>
                <c:order val="53"/>
                <c:tx>
                  <c:strRef>
                    <c:extLst xmlns:c15="http://schemas.microsoft.com/office/drawing/2012/chart">
                      <c:ext xmlns:c15="http://schemas.microsoft.com/office/drawing/2012/chart" uri="{02D57815-91ED-43cb-92C2-25804820EDAC}">
                        <c15:formulaRef>
                          <c15:sqref>Sheet1!$BC$3</c15:sqref>
                        </c15:formulaRef>
                      </c:ext>
                    </c:extLst>
                    <c:strCache>
                      <c:ptCount val="1"/>
                    </c:strCache>
                  </c:strRef>
                </c:tx>
                <c:spPr>
                  <a:solidFill>
                    <a:schemeClr val="accent6">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Sheet1!$BC$4:$BC$9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1-8E34-4E55-BEF2-54557F259A2F}"/>
                  </c:ext>
                </c:extLst>
              </c15:ser>
            </c15:filteredBarSeries>
            <c15:filteredBarSeries>
              <c15:ser>
                <c:idx val="54"/>
                <c:order val="54"/>
                <c:tx>
                  <c:strRef>
                    <c:extLst xmlns:c15="http://schemas.microsoft.com/office/drawing/2012/chart">
                      <c:ext xmlns:c15="http://schemas.microsoft.com/office/drawing/2012/chart" uri="{02D57815-91ED-43cb-92C2-25804820EDAC}">
                        <c15:formulaRef>
                          <c15:sqref>Sheet1!$BD$3</c15:sqref>
                        </c15:formulaRef>
                      </c:ext>
                    </c:extLst>
                    <c:strCache>
                      <c:ptCount val="1"/>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Sheet1!$BD$4:$BD$9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2-8E34-4E55-BEF2-54557F259A2F}"/>
                  </c:ext>
                </c:extLst>
              </c15:ser>
            </c15:filteredBarSeries>
            <c15:filteredBarSeries>
              <c15:ser>
                <c:idx val="55"/>
                <c:order val="55"/>
                <c:tx>
                  <c:strRef>
                    <c:extLst xmlns:c15="http://schemas.microsoft.com/office/drawing/2012/chart">
                      <c:ext xmlns:c15="http://schemas.microsoft.com/office/drawing/2012/chart" uri="{02D57815-91ED-43cb-92C2-25804820EDAC}">
                        <c15:formulaRef>
                          <c15:sqref>Sheet1!$BE$3</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Sheet1!$BE$4:$BE$9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3-8E34-4E55-BEF2-54557F259A2F}"/>
                  </c:ext>
                </c:extLst>
              </c15:ser>
            </c15:filteredBarSeries>
            <c15:filteredBarSeries>
              <c15:ser>
                <c:idx val="56"/>
                <c:order val="56"/>
                <c:tx>
                  <c:strRef>
                    <c:extLst xmlns:c15="http://schemas.microsoft.com/office/drawing/2012/chart">
                      <c:ext xmlns:c15="http://schemas.microsoft.com/office/drawing/2012/chart" uri="{02D57815-91ED-43cb-92C2-25804820EDAC}">
                        <c15:formulaRef>
                          <c15:sqref>Sheet1!$BF$3</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Sheet1!$BF$4:$BF$9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4-8E34-4E55-BEF2-54557F259A2F}"/>
                  </c:ext>
                </c:extLst>
              </c15:ser>
            </c15:filteredBarSeries>
            <c15:filteredBarSeries>
              <c15:ser>
                <c:idx val="57"/>
                <c:order val="57"/>
                <c:tx>
                  <c:strRef>
                    <c:extLst xmlns:c15="http://schemas.microsoft.com/office/drawing/2012/chart">
                      <c:ext xmlns:c15="http://schemas.microsoft.com/office/drawing/2012/chart" uri="{02D57815-91ED-43cb-92C2-25804820EDAC}">
                        <c15:formulaRef>
                          <c15:sqref>Sheet1!$BG$3</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Sheet1!$BG$4:$BG$9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5-8E34-4E55-BEF2-54557F259A2F}"/>
                  </c:ext>
                </c:extLst>
              </c15:ser>
            </c15:filteredBarSeries>
            <c15:filteredBarSeries>
              <c15:ser>
                <c:idx val="58"/>
                <c:order val="58"/>
                <c:tx>
                  <c:strRef>
                    <c:extLst xmlns:c15="http://schemas.microsoft.com/office/drawing/2012/chart">
                      <c:ext xmlns:c15="http://schemas.microsoft.com/office/drawing/2012/chart" uri="{02D57815-91ED-43cb-92C2-25804820EDAC}">
                        <c15:formulaRef>
                          <c15:sqref>Sheet1!$BH$3</c15:sqref>
                        </c15:formulaRef>
                      </c:ext>
                    </c:extLst>
                    <c:strCache>
                      <c:ptCount val="1"/>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Sheet1!$BH$4:$BH$9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6-8E34-4E55-BEF2-54557F259A2F}"/>
                  </c:ext>
                </c:extLst>
              </c15:ser>
            </c15:filteredBarSeries>
            <c15:filteredBarSeries>
              <c15:ser>
                <c:idx val="59"/>
                <c:order val="59"/>
                <c:tx>
                  <c:strRef>
                    <c:extLst xmlns:c15="http://schemas.microsoft.com/office/drawing/2012/chart">
                      <c:ext xmlns:c15="http://schemas.microsoft.com/office/drawing/2012/chart" uri="{02D57815-91ED-43cb-92C2-25804820EDAC}">
                        <c15:formulaRef>
                          <c15:sqref>Sheet1!$BI$3</c15:sqref>
                        </c15:formulaRef>
                      </c:ext>
                    </c:extLst>
                    <c:strCache>
                      <c:ptCount val="1"/>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Sheet1!$BI$4:$BI$9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7-8E34-4E55-BEF2-54557F259A2F}"/>
                  </c:ext>
                </c:extLst>
              </c15:ser>
            </c15:filteredBarSeries>
            <c15:filteredBarSeries>
              <c15:ser>
                <c:idx val="60"/>
                <c:order val="60"/>
                <c:tx>
                  <c:strRef>
                    <c:extLst xmlns:c15="http://schemas.microsoft.com/office/drawing/2012/chart">
                      <c:ext xmlns:c15="http://schemas.microsoft.com/office/drawing/2012/chart" uri="{02D57815-91ED-43cb-92C2-25804820EDAC}">
                        <c15:formulaRef>
                          <c15:sqref>Sheet1!$BJ$3</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Sheet1!$BJ$4:$BJ$9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8-8E34-4E55-BEF2-54557F259A2F}"/>
                  </c:ext>
                </c:extLst>
              </c15:ser>
            </c15:filteredBarSeries>
            <c15:filteredBarSeries>
              <c15:ser>
                <c:idx val="61"/>
                <c:order val="61"/>
                <c:tx>
                  <c:strRef>
                    <c:extLst xmlns:c15="http://schemas.microsoft.com/office/drawing/2012/chart">
                      <c:ext xmlns:c15="http://schemas.microsoft.com/office/drawing/2012/chart" uri="{02D57815-91ED-43cb-92C2-25804820EDAC}">
                        <c15:formulaRef>
                          <c15:sqref>Sheet1!$BK$3</c15:sqref>
                        </c15:formulaRef>
                      </c:ext>
                    </c:extLst>
                    <c:strCache>
                      <c:ptCount val="1"/>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Sheet1!$BK$4:$BK$9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9-8E34-4E55-BEF2-54557F259A2F}"/>
                  </c:ext>
                </c:extLst>
              </c15:ser>
            </c15:filteredBarSeries>
            <c15:filteredBarSeries>
              <c15:ser>
                <c:idx val="62"/>
                <c:order val="62"/>
                <c:tx>
                  <c:strRef>
                    <c:extLst xmlns:c15="http://schemas.microsoft.com/office/drawing/2012/chart">
                      <c:ext xmlns:c15="http://schemas.microsoft.com/office/drawing/2012/chart" uri="{02D57815-91ED-43cb-92C2-25804820EDAC}">
                        <c15:formulaRef>
                          <c15:sqref>Sheet1!$BL$3</c15:sqref>
                        </c15:formulaRef>
                      </c:ext>
                    </c:extLst>
                    <c:strCache>
                      <c:ptCount val="1"/>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Sheet1!$BL$4:$BL$9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A-8E34-4E55-BEF2-54557F259A2F}"/>
                  </c:ext>
                </c:extLst>
              </c15:ser>
            </c15:filteredBarSeries>
            <c15:filteredBarSeries>
              <c15:ser>
                <c:idx val="63"/>
                <c:order val="63"/>
                <c:tx>
                  <c:strRef>
                    <c:extLst xmlns:c15="http://schemas.microsoft.com/office/drawing/2012/chart">
                      <c:ext xmlns:c15="http://schemas.microsoft.com/office/drawing/2012/chart" uri="{02D57815-91ED-43cb-92C2-25804820EDAC}">
                        <c15:formulaRef>
                          <c15:sqref>Sheet1!$BM$3</c15:sqref>
                        </c15:formulaRef>
                      </c:ext>
                    </c:extLst>
                    <c:strCache>
                      <c:ptCount val="1"/>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Sheet1!$BM$4:$BM$9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B-8E34-4E55-BEF2-54557F259A2F}"/>
                  </c:ext>
                </c:extLst>
              </c15:ser>
            </c15:filteredBarSeries>
            <c15:filteredBarSeries>
              <c15:ser>
                <c:idx val="64"/>
                <c:order val="64"/>
                <c:tx>
                  <c:strRef>
                    <c:extLst xmlns:c15="http://schemas.microsoft.com/office/drawing/2012/chart">
                      <c:ext xmlns:c15="http://schemas.microsoft.com/office/drawing/2012/chart" uri="{02D57815-91ED-43cb-92C2-25804820EDAC}">
                        <c15:formulaRef>
                          <c15:sqref>Sheet1!$BN$3</c15:sqref>
                        </c15:formulaRef>
                      </c:ext>
                    </c:extLst>
                    <c:strCache>
                      <c:ptCount val="1"/>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Sheet1!$A$4:$A$9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Sheet1!$BN$4:$BN$9</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C-8E34-4E55-BEF2-54557F259A2F}"/>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3033879026218651"/>
          <c:y val="6.2805268177775972E-2"/>
          <c:w val="0.25790052068367203"/>
          <c:h val="0.17103545947633886"/>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92595238661887"/>
          <c:y val="6.2849605251546065E-2"/>
          <c:w val="0.57898261149711994"/>
          <c:h val="0.81310141437386718"/>
        </c:manualLayout>
      </c:layout>
      <c:barChart>
        <c:barDir val="bar"/>
        <c:grouping val="clustered"/>
        <c:varyColors val="0"/>
        <c:ser>
          <c:idx val="1"/>
          <c:order val="1"/>
          <c:tx>
            <c:strRef>
              <c:f>Sheet1!$C$5</c:f>
              <c:strCache>
                <c:ptCount val="1"/>
                <c:pt idx="0">
                  <c:v>Tammikuu 2020, n=228</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Sheet1!$A$6:$A$11</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Sheet1!$C$6:$C$11</c:f>
              <c:numCache>
                <c:formatCode>0%</c:formatCode>
                <c:ptCount val="6"/>
                <c:pt idx="0">
                  <c:v>0.14000000000000001</c:v>
                </c:pt>
                <c:pt idx="1">
                  <c:v>0.36399999999999999</c:v>
                </c:pt>
                <c:pt idx="2">
                  <c:v>0.18</c:v>
                </c:pt>
                <c:pt idx="3">
                  <c:v>0.158</c:v>
                </c:pt>
                <c:pt idx="4">
                  <c:v>0.13200000000000001</c:v>
                </c:pt>
                <c:pt idx="5">
                  <c:v>2.5999999999999999E-2</c:v>
                </c:pt>
              </c:numCache>
            </c:numRef>
          </c:val>
          <c:extLst xmlns:c15="http://schemas.microsoft.com/office/drawing/2012/chart">
            <c:ext xmlns:c16="http://schemas.microsoft.com/office/drawing/2014/chart" uri="{C3380CC4-5D6E-409C-BE32-E72D297353CC}">
              <c16:uniqueId val="{00000000-3F10-46E8-812D-68EE91530F1C}"/>
            </c:ext>
          </c:extLst>
        </c:ser>
        <c:ser>
          <c:idx val="2"/>
          <c:order val="2"/>
          <c:tx>
            <c:strRef>
              <c:f>Sheet1!$D$5</c:f>
              <c:strCache>
                <c:ptCount val="1"/>
                <c:pt idx="0">
                  <c:v>Kesäkuu 2020, n=253</c:v>
                </c:pt>
              </c:strCache>
            </c:strRef>
          </c:tx>
          <c:spPr>
            <a:solidFill>
              <a:srgbClr val="16428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Sheet1!$A$6:$A$11</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Sheet1!$D$6:$D$11</c:f>
              <c:numCache>
                <c:formatCode>0%</c:formatCode>
                <c:ptCount val="6"/>
                <c:pt idx="0">
                  <c:v>8.6999999999999994E-2</c:v>
                </c:pt>
                <c:pt idx="1">
                  <c:v>0.34799999999999998</c:v>
                </c:pt>
                <c:pt idx="2">
                  <c:v>0.182</c:v>
                </c:pt>
                <c:pt idx="3">
                  <c:v>0.20599999999999999</c:v>
                </c:pt>
                <c:pt idx="4">
                  <c:v>0.16200000000000001</c:v>
                </c:pt>
                <c:pt idx="5">
                  <c:v>1.6E-2</c:v>
                </c:pt>
              </c:numCache>
            </c:numRef>
          </c:val>
          <c:extLst>
            <c:ext xmlns:c16="http://schemas.microsoft.com/office/drawing/2014/chart" uri="{C3380CC4-5D6E-409C-BE32-E72D297353CC}">
              <c16:uniqueId val="{00000001-3F10-46E8-812D-68EE91530F1C}"/>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tx>
                  <c:strRef>
                    <c:extLst>
                      <c:ext uri="{02D57815-91ED-43cb-92C2-25804820EDAC}">
                        <c15:formulaRef>
                          <c15:sqref>Sheet1!$B$5</c15:sqref>
                        </c15:formulaRef>
                      </c:ext>
                    </c:extLst>
                    <c:strCache>
                      <c:ptCount val="1"/>
                      <c:pt idx="0">
                        <c:v>KAIKKI VASTAAJAT </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Sheet1!$A$6:$A$11</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c:ext uri="{02D57815-91ED-43cb-92C2-25804820EDAC}">
                        <c15:formulaRef>
                          <c15:sqref>Sheet1!$B$6:$B$11</c15:sqref>
                        </c15:formulaRef>
                      </c:ext>
                    </c:extLst>
                    <c:numCache>
                      <c:formatCode>General</c:formatCode>
                      <c:ptCount val="6"/>
                    </c:numCache>
                  </c:numRef>
                </c:val>
                <c:extLst>
                  <c:ext xmlns:c16="http://schemas.microsoft.com/office/drawing/2014/chart" uri="{C3380CC4-5D6E-409C-BE32-E72D297353CC}">
                    <c16:uniqueId val="{00000000-59EF-4C5F-BE96-3ED4B428A3A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Sheet1!$E$5</c15:sqref>
                        </c15:formulaRef>
                      </c:ext>
                    </c:extLst>
                    <c:strCache>
                      <c:ptCount val="1"/>
                      <c:pt idx="0">
                        <c:v>MIES</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Sheet1!$A$6:$A$11</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Sheet1!$E$6:$E$11</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2-3F10-46E8-812D-68EE91530F1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Sheet1!$F$5</c15:sqref>
                        </c15:formulaRef>
                      </c:ext>
                    </c:extLst>
                    <c:strCache>
                      <c:ptCount val="1"/>
                      <c:pt idx="0">
                        <c:v>Tammikuu 2020, n=143</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Sheet1!$A$6:$A$11</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Sheet1!$F$6:$F$11</c15:sqref>
                        </c15:formulaRef>
                      </c:ext>
                    </c:extLst>
                    <c:numCache>
                      <c:formatCode>0%</c:formatCode>
                      <c:ptCount val="6"/>
                      <c:pt idx="0">
                        <c:v>0.105</c:v>
                      </c:pt>
                      <c:pt idx="1">
                        <c:v>0.33600000000000002</c:v>
                      </c:pt>
                      <c:pt idx="2">
                        <c:v>0.217</c:v>
                      </c:pt>
                      <c:pt idx="3">
                        <c:v>0.16800000000000001</c:v>
                      </c:pt>
                      <c:pt idx="4">
                        <c:v>0.16800000000000001</c:v>
                      </c:pt>
                      <c:pt idx="5">
                        <c:v>7.0000000000000001E-3</c:v>
                      </c:pt>
                    </c:numCache>
                  </c:numRef>
                </c:val>
                <c:extLst xmlns:c15="http://schemas.microsoft.com/office/drawing/2012/chart">
                  <c:ext xmlns:c16="http://schemas.microsoft.com/office/drawing/2014/chart" uri="{C3380CC4-5D6E-409C-BE32-E72D297353CC}">
                    <c16:uniqueId val="{00000000-8E34-4E55-BEF2-54557F259A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Sheet1!$G$5</c15:sqref>
                        </c15:formulaRef>
                      </c:ext>
                    </c:extLst>
                    <c:strCache>
                      <c:ptCount val="1"/>
                      <c:pt idx="0">
                        <c:v>Kesäkuu 2020, n=150</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Sheet1!$A$6:$A$11</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Sheet1!$G$6:$G$11</c15:sqref>
                        </c15:formulaRef>
                      </c:ext>
                    </c:extLst>
                    <c:numCache>
                      <c:formatCode>0%</c:formatCode>
                      <c:ptCount val="6"/>
                      <c:pt idx="0">
                        <c:v>0.06</c:v>
                      </c:pt>
                      <c:pt idx="1">
                        <c:v>0.307</c:v>
                      </c:pt>
                      <c:pt idx="2">
                        <c:v>0.187</c:v>
                      </c:pt>
                      <c:pt idx="3">
                        <c:v>0.247</c:v>
                      </c:pt>
                      <c:pt idx="4">
                        <c:v>0.193</c:v>
                      </c:pt>
                      <c:pt idx="5">
                        <c:v>7.0000000000000001E-3</c:v>
                      </c:pt>
                    </c:numCache>
                  </c:numRef>
                </c:val>
                <c:extLst xmlns:c15="http://schemas.microsoft.com/office/drawing/2012/chart">
                  <c:ext xmlns:c16="http://schemas.microsoft.com/office/drawing/2014/chart" uri="{C3380CC4-5D6E-409C-BE32-E72D297353CC}">
                    <c16:uniqueId val="{00000001-8E34-4E55-BEF2-54557F259A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Sheet1!$H$5</c15:sqref>
                        </c15:formulaRef>
                      </c:ext>
                    </c:extLst>
                    <c:strCache>
                      <c:ptCount val="1"/>
                      <c:pt idx="0">
                        <c:v>NAINEN</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Sheet1!$A$6:$A$11</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Sheet1!$H$6:$H$11</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2-8E34-4E55-BEF2-54557F259A2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Sheet1!$I$5</c15:sqref>
                        </c15:formulaRef>
                      </c:ext>
                    </c:extLst>
                    <c:strCache>
                      <c:ptCount val="1"/>
                      <c:pt idx="0">
                        <c:v>Tammikuu 2020, n=85</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Sheet1!$A$6:$A$11</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Sheet1!$I$6:$I$11</c15:sqref>
                        </c15:formulaRef>
                      </c:ext>
                    </c:extLst>
                    <c:numCache>
                      <c:formatCode>0%</c:formatCode>
                      <c:ptCount val="6"/>
                      <c:pt idx="0">
                        <c:v>0.2</c:v>
                      </c:pt>
                      <c:pt idx="1">
                        <c:v>0.41199999999999998</c:v>
                      </c:pt>
                      <c:pt idx="2">
                        <c:v>0.11799999999999999</c:v>
                      </c:pt>
                      <c:pt idx="3">
                        <c:v>0.14099999999999999</c:v>
                      </c:pt>
                      <c:pt idx="4">
                        <c:v>7.0999999999999994E-2</c:v>
                      </c:pt>
                      <c:pt idx="5">
                        <c:v>5.8999999999999997E-2</c:v>
                      </c:pt>
                    </c:numCache>
                  </c:numRef>
                </c:val>
                <c:extLst xmlns:c15="http://schemas.microsoft.com/office/drawing/2012/chart">
                  <c:ext xmlns:c16="http://schemas.microsoft.com/office/drawing/2014/chart" uri="{C3380CC4-5D6E-409C-BE32-E72D297353CC}">
                    <c16:uniqueId val="{00000003-8E34-4E55-BEF2-54557F259A2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Sheet1!$J$5</c15:sqref>
                        </c15:formulaRef>
                      </c:ext>
                    </c:extLst>
                    <c:strCache>
                      <c:ptCount val="1"/>
                      <c:pt idx="0">
                        <c:v>Kesäkuu 2020, n=103</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Sheet1!$A$6:$A$11</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Sheet1!$J$6:$J$11</c15:sqref>
                        </c15:formulaRef>
                      </c:ext>
                    </c:extLst>
                    <c:numCache>
                      <c:formatCode>0%</c:formatCode>
                      <c:ptCount val="6"/>
                      <c:pt idx="0">
                        <c:v>0.126</c:v>
                      </c:pt>
                      <c:pt idx="1">
                        <c:v>0.40799999999999997</c:v>
                      </c:pt>
                      <c:pt idx="2">
                        <c:v>0.17499999999999999</c:v>
                      </c:pt>
                      <c:pt idx="3">
                        <c:v>0.14599999999999999</c:v>
                      </c:pt>
                      <c:pt idx="4">
                        <c:v>0.11700000000000001</c:v>
                      </c:pt>
                      <c:pt idx="5">
                        <c:v>2.9000000000000001E-2</c:v>
                      </c:pt>
                    </c:numCache>
                  </c:numRef>
                </c:val>
                <c:extLst xmlns:c15="http://schemas.microsoft.com/office/drawing/2012/chart">
                  <c:ext xmlns:c16="http://schemas.microsoft.com/office/drawing/2014/chart" uri="{C3380CC4-5D6E-409C-BE32-E72D297353CC}">
                    <c16:uniqueId val="{00000004-8E34-4E55-BEF2-54557F259A2F}"/>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3033879026218651"/>
          <c:y val="6.2805268177775972E-2"/>
          <c:w val="0.25790052068367203"/>
          <c:h val="0.17103545947633886"/>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4541591028613"/>
          <c:y val="6.2849632652989915E-2"/>
          <c:w val="0.57898261149711994"/>
          <c:h val="0.71880553310359918"/>
        </c:manualLayout>
      </c:layout>
      <c:barChart>
        <c:barDir val="bar"/>
        <c:grouping val="stacked"/>
        <c:varyColors val="0"/>
        <c:ser>
          <c:idx val="0"/>
          <c:order val="0"/>
          <c:tx>
            <c:strRef>
              <c:f>Sheet1!$A$5</c:f>
              <c:strCache>
                <c:ptCount val="1"/>
                <c:pt idx="0">
                  <c:v>Täysin samaa mieltä</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Sheet1!$B$4:$R$4</c:f>
              <c:strCache>
                <c:ptCount val="17"/>
                <c:pt idx="0">
                  <c:v>Kaikki vastaajat, n=253</c:v>
                </c:pt>
                <c:pt idx="1">
                  <c:v>SUKUPUOLI</c:v>
                </c:pt>
                <c:pt idx="2">
                  <c:v>Mies, n=150</c:v>
                </c:pt>
                <c:pt idx="3">
                  <c:v>Nainen, n=103</c:v>
                </c:pt>
                <c:pt idx="4">
                  <c:v>IKÄRYHMÄ</c:v>
                </c:pt>
                <c:pt idx="5">
                  <c:v>18-29 -vuotias, n=35</c:v>
                </c:pt>
                <c:pt idx="6">
                  <c:v>30-39 -vuotias, n=39</c:v>
                </c:pt>
                <c:pt idx="7">
                  <c:v>40-49 -vuotias, n=45</c:v>
                </c:pt>
                <c:pt idx="8">
                  <c:v>50-59 -vuotias, n=32</c:v>
                </c:pt>
                <c:pt idx="9">
                  <c:v>60-69 -vuotias, n=41</c:v>
                </c:pt>
                <c:pt idx="10">
                  <c:v>70-84 -vuotias, n=61</c:v>
                </c:pt>
                <c:pt idx="11">
                  <c:v>ASUINPAIKKA</c:v>
                </c:pt>
                <c:pt idx="12">
                  <c:v>Pääkaupunkiseutu, n=87</c:v>
                </c:pt>
                <c:pt idx="13">
                  <c:v>Kaupungissa, jossa yli 150 000 asukasta, n=34</c:v>
                </c:pt>
                <c:pt idx="14">
                  <c:v>Kaupungissa jossa 30 - 150 000 asukasta, n=68</c:v>
                </c:pt>
                <c:pt idx="15">
                  <c:v>Kaupunki, jossa 10 - 30 000 asukasta, n=25</c:v>
                </c:pt>
                <c:pt idx="16">
                  <c:v>Haja-asutusalueella &lt; 10 000 asukasta, n=33</c:v>
                </c:pt>
              </c:strCache>
            </c:strRef>
          </c:cat>
          <c:val>
            <c:numRef>
              <c:f>Sheet1!$B$5:$R$5</c:f>
              <c:numCache>
                <c:formatCode>General</c:formatCode>
                <c:ptCount val="17"/>
                <c:pt idx="0" formatCode="0%">
                  <c:v>8.6999999999999994E-2</c:v>
                </c:pt>
                <c:pt idx="2" formatCode="0%">
                  <c:v>0.06</c:v>
                </c:pt>
                <c:pt idx="3" formatCode="0%">
                  <c:v>0.126</c:v>
                </c:pt>
                <c:pt idx="5" formatCode="0%">
                  <c:v>5.7000000000000002E-2</c:v>
                </c:pt>
                <c:pt idx="6" formatCode="0%">
                  <c:v>0.128</c:v>
                </c:pt>
                <c:pt idx="7" formatCode="0%">
                  <c:v>8.8999999999999996E-2</c:v>
                </c:pt>
                <c:pt idx="8" formatCode="0%">
                  <c:v>0.156</c:v>
                </c:pt>
                <c:pt idx="9" formatCode="0%">
                  <c:v>7.2999999999999995E-2</c:v>
                </c:pt>
                <c:pt idx="10" formatCode="0%">
                  <c:v>4.9000000000000002E-2</c:v>
                </c:pt>
                <c:pt idx="12" formatCode="0%">
                  <c:v>0.115</c:v>
                </c:pt>
                <c:pt idx="13" formatCode="0%">
                  <c:v>8.7999999999999995E-2</c:v>
                </c:pt>
                <c:pt idx="14" formatCode="0%">
                  <c:v>5.8999999999999997E-2</c:v>
                </c:pt>
                <c:pt idx="15" formatCode="0%">
                  <c:v>0.12</c:v>
                </c:pt>
                <c:pt idx="16" formatCode="0%">
                  <c:v>6.0999999999999999E-2</c:v>
                </c:pt>
              </c:numCache>
            </c:numRef>
          </c:val>
          <c:extLst>
            <c:ext xmlns:c16="http://schemas.microsoft.com/office/drawing/2014/chart" uri="{C3380CC4-5D6E-409C-BE32-E72D297353CC}">
              <c16:uniqueId val="{00000000-59EF-4C5F-BE96-3ED4B428A3A9}"/>
            </c:ext>
          </c:extLst>
        </c:ser>
        <c:ser>
          <c:idx val="1"/>
          <c:order val="1"/>
          <c:tx>
            <c:strRef>
              <c:f>Sheet1!$A$6</c:f>
              <c:strCache>
                <c:ptCount val="1"/>
                <c:pt idx="0">
                  <c:v>Osittain samaa mieltä</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Sheet1!$B$4:$R$4</c:f>
              <c:strCache>
                <c:ptCount val="17"/>
                <c:pt idx="0">
                  <c:v>Kaikki vastaajat, n=253</c:v>
                </c:pt>
                <c:pt idx="1">
                  <c:v>SUKUPUOLI</c:v>
                </c:pt>
                <c:pt idx="2">
                  <c:v>Mies, n=150</c:v>
                </c:pt>
                <c:pt idx="3">
                  <c:v>Nainen, n=103</c:v>
                </c:pt>
                <c:pt idx="4">
                  <c:v>IKÄRYHMÄ</c:v>
                </c:pt>
                <c:pt idx="5">
                  <c:v>18-29 -vuotias, n=35</c:v>
                </c:pt>
                <c:pt idx="6">
                  <c:v>30-39 -vuotias, n=39</c:v>
                </c:pt>
                <c:pt idx="7">
                  <c:v>40-49 -vuotias, n=45</c:v>
                </c:pt>
                <c:pt idx="8">
                  <c:v>50-59 -vuotias, n=32</c:v>
                </c:pt>
                <c:pt idx="9">
                  <c:v>60-69 -vuotias, n=41</c:v>
                </c:pt>
                <c:pt idx="10">
                  <c:v>70-84 -vuotias, n=61</c:v>
                </c:pt>
                <c:pt idx="11">
                  <c:v>ASUINPAIKKA</c:v>
                </c:pt>
                <c:pt idx="12">
                  <c:v>Pääkaupunkiseutu, n=87</c:v>
                </c:pt>
                <c:pt idx="13">
                  <c:v>Kaupungissa, jossa yli 150 000 asukasta, n=34</c:v>
                </c:pt>
                <c:pt idx="14">
                  <c:v>Kaupungissa jossa 30 - 150 000 asukasta, n=68</c:v>
                </c:pt>
                <c:pt idx="15">
                  <c:v>Kaupunki, jossa 10 - 30 000 asukasta, n=25</c:v>
                </c:pt>
                <c:pt idx="16">
                  <c:v>Haja-asutusalueella &lt; 10 000 asukasta, n=33</c:v>
                </c:pt>
              </c:strCache>
            </c:strRef>
          </c:cat>
          <c:val>
            <c:numRef>
              <c:f>Sheet1!$B$6:$R$6</c:f>
              <c:numCache>
                <c:formatCode>General</c:formatCode>
                <c:ptCount val="17"/>
                <c:pt idx="0" formatCode="0%">
                  <c:v>0.34799999999999998</c:v>
                </c:pt>
                <c:pt idx="2" formatCode="0%">
                  <c:v>0.307</c:v>
                </c:pt>
                <c:pt idx="3" formatCode="0%">
                  <c:v>0.40799999999999997</c:v>
                </c:pt>
                <c:pt idx="5" formatCode="0%">
                  <c:v>0.45700000000000002</c:v>
                </c:pt>
                <c:pt idx="6" formatCode="0%">
                  <c:v>0.28199999999999997</c:v>
                </c:pt>
                <c:pt idx="7" formatCode="0%">
                  <c:v>0.4</c:v>
                </c:pt>
                <c:pt idx="8" formatCode="0%">
                  <c:v>0.313</c:v>
                </c:pt>
                <c:pt idx="9" formatCode="0%">
                  <c:v>0.26800000000000002</c:v>
                </c:pt>
                <c:pt idx="10" formatCode="0%">
                  <c:v>0.36099999999999999</c:v>
                </c:pt>
                <c:pt idx="12" formatCode="0%">
                  <c:v>0.41399999999999998</c:v>
                </c:pt>
                <c:pt idx="13" formatCode="0%">
                  <c:v>0.29399999999999998</c:v>
                </c:pt>
                <c:pt idx="14" formatCode="0%">
                  <c:v>0.36799999999999999</c:v>
                </c:pt>
                <c:pt idx="15" formatCode="0%">
                  <c:v>0.4</c:v>
                </c:pt>
                <c:pt idx="16" formatCode="0%">
                  <c:v>0.152</c:v>
                </c:pt>
              </c:numCache>
            </c:numRef>
          </c:val>
          <c:extLst>
            <c:ext xmlns:c16="http://schemas.microsoft.com/office/drawing/2014/chart" uri="{C3380CC4-5D6E-409C-BE32-E72D297353CC}">
              <c16:uniqueId val="{00000000-B89F-4340-98F9-98BEC776A522}"/>
            </c:ext>
          </c:extLst>
        </c:ser>
        <c:ser>
          <c:idx val="2"/>
          <c:order val="2"/>
          <c:tx>
            <c:strRef>
              <c:f>Sheet1!$A$7</c:f>
              <c:strCache>
                <c:ptCount val="1"/>
                <c:pt idx="0">
                  <c:v>En samaa, enkä eri mieltä</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Sheet1!$B$4:$R$4</c:f>
              <c:strCache>
                <c:ptCount val="17"/>
                <c:pt idx="0">
                  <c:v>Kaikki vastaajat, n=253</c:v>
                </c:pt>
                <c:pt idx="1">
                  <c:v>SUKUPUOLI</c:v>
                </c:pt>
                <c:pt idx="2">
                  <c:v>Mies, n=150</c:v>
                </c:pt>
                <c:pt idx="3">
                  <c:v>Nainen, n=103</c:v>
                </c:pt>
                <c:pt idx="4">
                  <c:v>IKÄRYHMÄ</c:v>
                </c:pt>
                <c:pt idx="5">
                  <c:v>18-29 -vuotias, n=35</c:v>
                </c:pt>
                <c:pt idx="6">
                  <c:v>30-39 -vuotias, n=39</c:v>
                </c:pt>
                <c:pt idx="7">
                  <c:v>40-49 -vuotias, n=45</c:v>
                </c:pt>
                <c:pt idx="8">
                  <c:v>50-59 -vuotias, n=32</c:v>
                </c:pt>
                <c:pt idx="9">
                  <c:v>60-69 -vuotias, n=41</c:v>
                </c:pt>
                <c:pt idx="10">
                  <c:v>70-84 -vuotias, n=61</c:v>
                </c:pt>
                <c:pt idx="11">
                  <c:v>ASUINPAIKKA</c:v>
                </c:pt>
                <c:pt idx="12">
                  <c:v>Pääkaupunkiseutu, n=87</c:v>
                </c:pt>
                <c:pt idx="13">
                  <c:v>Kaupungissa, jossa yli 150 000 asukasta, n=34</c:v>
                </c:pt>
                <c:pt idx="14">
                  <c:v>Kaupungissa jossa 30 - 150 000 asukasta, n=68</c:v>
                </c:pt>
                <c:pt idx="15">
                  <c:v>Kaupunki, jossa 10 - 30 000 asukasta, n=25</c:v>
                </c:pt>
                <c:pt idx="16">
                  <c:v>Haja-asutusalueella &lt; 10 000 asukasta, n=33</c:v>
                </c:pt>
              </c:strCache>
            </c:strRef>
          </c:cat>
          <c:val>
            <c:numRef>
              <c:f>Sheet1!$B$7:$R$7</c:f>
              <c:numCache>
                <c:formatCode>General</c:formatCode>
                <c:ptCount val="17"/>
                <c:pt idx="0" formatCode="0%">
                  <c:v>0.182</c:v>
                </c:pt>
                <c:pt idx="2" formatCode="0%">
                  <c:v>0.187</c:v>
                </c:pt>
                <c:pt idx="3" formatCode="0%">
                  <c:v>0.17499999999999999</c:v>
                </c:pt>
                <c:pt idx="5" formatCode="0%">
                  <c:v>0.314</c:v>
                </c:pt>
                <c:pt idx="6" formatCode="0%">
                  <c:v>0.128</c:v>
                </c:pt>
                <c:pt idx="7" formatCode="0%">
                  <c:v>0.111</c:v>
                </c:pt>
                <c:pt idx="8" formatCode="0%">
                  <c:v>0.219</c:v>
                </c:pt>
                <c:pt idx="9" formatCode="0%">
                  <c:v>0.17100000000000001</c:v>
                </c:pt>
                <c:pt idx="10" formatCode="0%">
                  <c:v>0.18</c:v>
                </c:pt>
                <c:pt idx="12" formatCode="0%">
                  <c:v>0.126</c:v>
                </c:pt>
                <c:pt idx="13" formatCode="0%">
                  <c:v>0.17599999999999999</c:v>
                </c:pt>
                <c:pt idx="14" formatCode="0%">
                  <c:v>0.23499999999999999</c:v>
                </c:pt>
                <c:pt idx="15" formatCode="0%">
                  <c:v>0.12</c:v>
                </c:pt>
                <c:pt idx="16" formatCode="0%">
                  <c:v>0.27300000000000002</c:v>
                </c:pt>
              </c:numCache>
            </c:numRef>
          </c:val>
          <c:extLst>
            <c:ext xmlns:c16="http://schemas.microsoft.com/office/drawing/2014/chart" uri="{C3380CC4-5D6E-409C-BE32-E72D297353CC}">
              <c16:uniqueId val="{00000001-B89F-4340-98F9-98BEC776A522}"/>
            </c:ext>
          </c:extLst>
        </c:ser>
        <c:ser>
          <c:idx val="3"/>
          <c:order val="3"/>
          <c:tx>
            <c:strRef>
              <c:f>Sheet1!$A$8</c:f>
              <c:strCache>
                <c:ptCount val="1"/>
                <c:pt idx="0">
                  <c:v>Osittain eri mieltä</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Sheet1!$B$4:$R$4</c:f>
              <c:strCache>
                <c:ptCount val="17"/>
                <c:pt idx="0">
                  <c:v>Kaikki vastaajat, n=253</c:v>
                </c:pt>
                <c:pt idx="1">
                  <c:v>SUKUPUOLI</c:v>
                </c:pt>
                <c:pt idx="2">
                  <c:v>Mies, n=150</c:v>
                </c:pt>
                <c:pt idx="3">
                  <c:v>Nainen, n=103</c:v>
                </c:pt>
                <c:pt idx="4">
                  <c:v>IKÄRYHMÄ</c:v>
                </c:pt>
                <c:pt idx="5">
                  <c:v>18-29 -vuotias, n=35</c:v>
                </c:pt>
                <c:pt idx="6">
                  <c:v>30-39 -vuotias, n=39</c:v>
                </c:pt>
                <c:pt idx="7">
                  <c:v>40-49 -vuotias, n=45</c:v>
                </c:pt>
                <c:pt idx="8">
                  <c:v>50-59 -vuotias, n=32</c:v>
                </c:pt>
                <c:pt idx="9">
                  <c:v>60-69 -vuotias, n=41</c:v>
                </c:pt>
                <c:pt idx="10">
                  <c:v>70-84 -vuotias, n=61</c:v>
                </c:pt>
                <c:pt idx="11">
                  <c:v>ASUINPAIKKA</c:v>
                </c:pt>
                <c:pt idx="12">
                  <c:v>Pääkaupunkiseutu, n=87</c:v>
                </c:pt>
                <c:pt idx="13">
                  <c:v>Kaupungissa, jossa yli 150 000 asukasta, n=34</c:v>
                </c:pt>
                <c:pt idx="14">
                  <c:v>Kaupungissa jossa 30 - 150 000 asukasta, n=68</c:v>
                </c:pt>
                <c:pt idx="15">
                  <c:v>Kaupunki, jossa 10 - 30 000 asukasta, n=25</c:v>
                </c:pt>
                <c:pt idx="16">
                  <c:v>Haja-asutusalueella &lt; 10 000 asukasta, n=33</c:v>
                </c:pt>
              </c:strCache>
            </c:strRef>
          </c:cat>
          <c:val>
            <c:numRef>
              <c:f>Sheet1!$B$8:$R$8</c:f>
              <c:numCache>
                <c:formatCode>General</c:formatCode>
                <c:ptCount val="17"/>
                <c:pt idx="0" formatCode="0%">
                  <c:v>0.20599999999999999</c:v>
                </c:pt>
                <c:pt idx="2" formatCode="0%">
                  <c:v>0.247</c:v>
                </c:pt>
                <c:pt idx="3" formatCode="0%">
                  <c:v>0.14599999999999999</c:v>
                </c:pt>
                <c:pt idx="5" formatCode="0%">
                  <c:v>8.5999999999999993E-2</c:v>
                </c:pt>
                <c:pt idx="6" formatCode="0%">
                  <c:v>0.33300000000000002</c:v>
                </c:pt>
                <c:pt idx="7" formatCode="0%">
                  <c:v>0.222</c:v>
                </c:pt>
                <c:pt idx="8" formatCode="0%">
                  <c:v>0.156</c:v>
                </c:pt>
                <c:pt idx="9" formatCode="0%">
                  <c:v>0.19500000000000001</c:v>
                </c:pt>
                <c:pt idx="10" formatCode="0%">
                  <c:v>0.21299999999999999</c:v>
                </c:pt>
                <c:pt idx="12" formatCode="0%">
                  <c:v>0.20699999999999999</c:v>
                </c:pt>
                <c:pt idx="13" formatCode="0%">
                  <c:v>0.23499999999999999</c:v>
                </c:pt>
                <c:pt idx="14" formatCode="0%">
                  <c:v>0.17599999999999999</c:v>
                </c:pt>
                <c:pt idx="15" formatCode="0%">
                  <c:v>0.24</c:v>
                </c:pt>
                <c:pt idx="16" formatCode="0%">
                  <c:v>0.24199999999999999</c:v>
                </c:pt>
              </c:numCache>
            </c:numRef>
          </c:val>
          <c:extLst>
            <c:ext xmlns:c16="http://schemas.microsoft.com/office/drawing/2014/chart" uri="{C3380CC4-5D6E-409C-BE32-E72D297353CC}">
              <c16:uniqueId val="{00000002-B89F-4340-98F9-98BEC776A522}"/>
            </c:ext>
          </c:extLst>
        </c:ser>
        <c:ser>
          <c:idx val="4"/>
          <c:order val="4"/>
          <c:tx>
            <c:strRef>
              <c:f>Sheet1!$A$9</c:f>
              <c:strCache>
                <c:ptCount val="1"/>
                <c:pt idx="0">
                  <c:v>Täysin eri mieltä</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Sheet1!$B$4:$R$4</c:f>
              <c:strCache>
                <c:ptCount val="17"/>
                <c:pt idx="0">
                  <c:v>Kaikki vastaajat, n=253</c:v>
                </c:pt>
                <c:pt idx="1">
                  <c:v>SUKUPUOLI</c:v>
                </c:pt>
                <c:pt idx="2">
                  <c:v>Mies, n=150</c:v>
                </c:pt>
                <c:pt idx="3">
                  <c:v>Nainen, n=103</c:v>
                </c:pt>
                <c:pt idx="4">
                  <c:v>IKÄRYHMÄ</c:v>
                </c:pt>
                <c:pt idx="5">
                  <c:v>18-29 -vuotias, n=35</c:v>
                </c:pt>
                <c:pt idx="6">
                  <c:v>30-39 -vuotias, n=39</c:v>
                </c:pt>
                <c:pt idx="7">
                  <c:v>40-49 -vuotias, n=45</c:v>
                </c:pt>
                <c:pt idx="8">
                  <c:v>50-59 -vuotias, n=32</c:v>
                </c:pt>
                <c:pt idx="9">
                  <c:v>60-69 -vuotias, n=41</c:v>
                </c:pt>
                <c:pt idx="10">
                  <c:v>70-84 -vuotias, n=61</c:v>
                </c:pt>
                <c:pt idx="11">
                  <c:v>ASUINPAIKKA</c:v>
                </c:pt>
                <c:pt idx="12">
                  <c:v>Pääkaupunkiseutu, n=87</c:v>
                </c:pt>
                <c:pt idx="13">
                  <c:v>Kaupungissa, jossa yli 150 000 asukasta, n=34</c:v>
                </c:pt>
                <c:pt idx="14">
                  <c:v>Kaupungissa jossa 30 - 150 000 asukasta, n=68</c:v>
                </c:pt>
                <c:pt idx="15">
                  <c:v>Kaupunki, jossa 10 - 30 000 asukasta, n=25</c:v>
                </c:pt>
                <c:pt idx="16">
                  <c:v>Haja-asutusalueella &lt; 10 000 asukasta, n=33</c:v>
                </c:pt>
              </c:strCache>
            </c:strRef>
          </c:cat>
          <c:val>
            <c:numRef>
              <c:f>Sheet1!$B$9:$R$9</c:f>
              <c:numCache>
                <c:formatCode>General</c:formatCode>
                <c:ptCount val="17"/>
                <c:pt idx="0" formatCode="0%">
                  <c:v>0.16200000000000001</c:v>
                </c:pt>
                <c:pt idx="2" formatCode="0%">
                  <c:v>0.193</c:v>
                </c:pt>
                <c:pt idx="3" formatCode="0%">
                  <c:v>0.11700000000000001</c:v>
                </c:pt>
                <c:pt idx="5" formatCode="0%">
                  <c:v>8.5999999999999993E-2</c:v>
                </c:pt>
                <c:pt idx="6" formatCode="0%">
                  <c:v>0.128</c:v>
                </c:pt>
                <c:pt idx="7" formatCode="0%">
                  <c:v>0.156</c:v>
                </c:pt>
                <c:pt idx="8" formatCode="0%">
                  <c:v>0.156</c:v>
                </c:pt>
                <c:pt idx="9" formatCode="0%">
                  <c:v>0.24399999999999999</c:v>
                </c:pt>
                <c:pt idx="10" formatCode="0%">
                  <c:v>0.18</c:v>
                </c:pt>
                <c:pt idx="12" formatCode="0%">
                  <c:v>0.126</c:v>
                </c:pt>
                <c:pt idx="13" formatCode="0%">
                  <c:v>0.20599999999999999</c:v>
                </c:pt>
                <c:pt idx="14" formatCode="0%">
                  <c:v>0.14699999999999999</c:v>
                </c:pt>
                <c:pt idx="15" formatCode="0%">
                  <c:v>0.08</c:v>
                </c:pt>
                <c:pt idx="16" formatCode="0%">
                  <c:v>0.24199999999999999</c:v>
                </c:pt>
              </c:numCache>
            </c:numRef>
          </c:val>
          <c:extLst>
            <c:ext xmlns:c16="http://schemas.microsoft.com/office/drawing/2014/chart" uri="{C3380CC4-5D6E-409C-BE32-E72D297353CC}">
              <c16:uniqueId val="{00000000-D4E9-4EF7-860A-1A19B8BA19D0}"/>
            </c:ext>
          </c:extLst>
        </c:ser>
        <c:ser>
          <c:idx val="5"/>
          <c:order val="5"/>
          <c:tx>
            <c:strRef>
              <c:f>Sheet1!$A$10</c:f>
              <c:strCache>
                <c:ptCount val="1"/>
                <c:pt idx="0">
                  <c:v>En osaa sanoa</c:v>
                </c:pt>
              </c:strCache>
            </c:strRef>
          </c:tx>
          <c:spPr>
            <a:solidFill>
              <a:schemeClr val="accent4">
                <a:lumMod val="20000"/>
                <a:lumOff val="80000"/>
              </a:schemeClr>
            </a:solidFill>
            <a:ln>
              <a:noFill/>
            </a:ln>
            <a:effectLst/>
          </c:spPr>
          <c:invertIfNegative val="0"/>
          <c:cat>
            <c:strRef>
              <c:f>Sheet1!$B$4:$R$4</c:f>
              <c:strCache>
                <c:ptCount val="17"/>
                <c:pt idx="0">
                  <c:v>Kaikki vastaajat, n=253</c:v>
                </c:pt>
                <c:pt idx="1">
                  <c:v>SUKUPUOLI</c:v>
                </c:pt>
                <c:pt idx="2">
                  <c:v>Mies, n=150</c:v>
                </c:pt>
                <c:pt idx="3">
                  <c:v>Nainen, n=103</c:v>
                </c:pt>
                <c:pt idx="4">
                  <c:v>IKÄRYHMÄ</c:v>
                </c:pt>
                <c:pt idx="5">
                  <c:v>18-29 -vuotias, n=35</c:v>
                </c:pt>
                <c:pt idx="6">
                  <c:v>30-39 -vuotias, n=39</c:v>
                </c:pt>
                <c:pt idx="7">
                  <c:v>40-49 -vuotias, n=45</c:v>
                </c:pt>
                <c:pt idx="8">
                  <c:v>50-59 -vuotias, n=32</c:v>
                </c:pt>
                <c:pt idx="9">
                  <c:v>60-69 -vuotias, n=41</c:v>
                </c:pt>
                <c:pt idx="10">
                  <c:v>70-84 -vuotias, n=61</c:v>
                </c:pt>
                <c:pt idx="11">
                  <c:v>ASUINPAIKKA</c:v>
                </c:pt>
                <c:pt idx="12">
                  <c:v>Pääkaupunkiseutu, n=87</c:v>
                </c:pt>
                <c:pt idx="13">
                  <c:v>Kaupungissa, jossa yli 150 000 asukasta, n=34</c:v>
                </c:pt>
                <c:pt idx="14">
                  <c:v>Kaupungissa jossa 30 - 150 000 asukasta, n=68</c:v>
                </c:pt>
                <c:pt idx="15">
                  <c:v>Kaupunki, jossa 10 - 30 000 asukasta, n=25</c:v>
                </c:pt>
                <c:pt idx="16">
                  <c:v>Haja-asutusalueella &lt; 10 000 asukasta, n=33</c:v>
                </c:pt>
              </c:strCache>
            </c:strRef>
          </c:cat>
          <c:val>
            <c:numRef>
              <c:f>Sheet1!$B$10:$R$10</c:f>
              <c:numCache>
                <c:formatCode>General</c:formatCode>
                <c:ptCount val="17"/>
                <c:pt idx="0" formatCode="0%">
                  <c:v>1.6E-2</c:v>
                </c:pt>
                <c:pt idx="2" formatCode="0%">
                  <c:v>7.0000000000000001E-3</c:v>
                </c:pt>
                <c:pt idx="3" formatCode="0%">
                  <c:v>2.9000000000000001E-2</c:v>
                </c:pt>
                <c:pt idx="7" formatCode="0%">
                  <c:v>2.1999999999999999E-2</c:v>
                </c:pt>
                <c:pt idx="9" formatCode="0%">
                  <c:v>4.9000000000000002E-2</c:v>
                </c:pt>
                <c:pt idx="10" formatCode="0%">
                  <c:v>1.6E-2</c:v>
                </c:pt>
                <c:pt idx="12" formatCode="0%">
                  <c:v>1.0999999999999999E-2</c:v>
                </c:pt>
                <c:pt idx="14" formatCode="0%">
                  <c:v>1.4999999999999999E-2</c:v>
                </c:pt>
                <c:pt idx="15" formatCode="0%">
                  <c:v>0.04</c:v>
                </c:pt>
                <c:pt idx="16" formatCode="0%">
                  <c:v>0.03</c:v>
                </c:pt>
              </c:numCache>
            </c:numRef>
          </c:val>
          <c:extLst>
            <c:ext xmlns:c16="http://schemas.microsoft.com/office/drawing/2014/chart" uri="{C3380CC4-5D6E-409C-BE32-E72D297353CC}">
              <c16:uniqueId val="{00000001-D4E9-4EF7-860A-1A19B8BA19D0}"/>
            </c:ext>
          </c:extLst>
        </c:ser>
        <c:dLbls>
          <c:showLegendKey val="0"/>
          <c:showVal val="0"/>
          <c:showCatName val="0"/>
          <c:showSerName val="0"/>
          <c:showPercent val="0"/>
          <c:showBubbleSize val="0"/>
        </c:dLbls>
        <c:gapWidth val="30"/>
        <c:overlap val="100"/>
        <c:axId val="482580720"/>
        <c:axId val="482579080"/>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35517280943507301"/>
          <c:y val="0.82256027296363421"/>
          <c:w val="0.6206696240015106"/>
          <c:h val="0.104869025728888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908551289615"/>
          <c:y val="6.0155438567908275E-2"/>
          <c:w val="0.65072281472738303"/>
          <c:h val="0.81310141437386718"/>
        </c:manualLayout>
      </c:layout>
      <c:barChart>
        <c:barDir val="bar"/>
        <c:grouping val="clustered"/>
        <c:varyColors val="0"/>
        <c:ser>
          <c:idx val="0"/>
          <c:order val="0"/>
          <c:tx>
            <c:strRef>
              <c:f>Sheet1!$B$4</c:f>
              <c:strCache>
                <c:ptCount val="1"/>
                <c:pt idx="0">
                  <c:v>Kaikki vastaajat, n=784</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Kyllä</c:v>
                </c:pt>
                <c:pt idx="1">
                  <c:v>Ei</c:v>
                </c:pt>
                <c:pt idx="2">
                  <c:v>En osaa sanoa</c:v>
                </c:pt>
              </c:strCache>
            </c:strRef>
          </c:cat>
          <c:val>
            <c:numRef>
              <c:f>Sheet1!$B$5:$B$7</c:f>
              <c:numCache>
                <c:formatCode>0%</c:formatCode>
                <c:ptCount val="3"/>
                <c:pt idx="0">
                  <c:v>0.52200000000000002</c:v>
                </c:pt>
                <c:pt idx="1">
                  <c:v>0.24</c:v>
                </c:pt>
                <c:pt idx="2">
                  <c:v>0.23899999999999999</c:v>
                </c:pt>
              </c:numCache>
            </c:numRef>
          </c:val>
          <c:extLst>
            <c:ext xmlns:c16="http://schemas.microsoft.com/office/drawing/2014/chart" uri="{C3380CC4-5D6E-409C-BE32-E72D297353CC}">
              <c16:uniqueId val="{00000000-59EF-4C5F-BE96-3ED4B428A3A9}"/>
            </c:ext>
          </c:extLst>
        </c:ser>
        <c:ser>
          <c:idx val="2"/>
          <c:order val="2"/>
          <c:tx>
            <c:strRef>
              <c:f>Sheet1!$D$4</c:f>
              <c:strCache>
                <c:ptCount val="1"/>
                <c:pt idx="0">
                  <c:v>Mies, n=401</c:v>
                </c:pt>
              </c:strCache>
            </c:strRef>
          </c:tx>
          <c:spPr>
            <a:solidFill>
              <a:srgbClr val="16428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Kyllä</c:v>
                </c:pt>
                <c:pt idx="1">
                  <c:v>Ei</c:v>
                </c:pt>
                <c:pt idx="2">
                  <c:v>En osaa sanoa</c:v>
                </c:pt>
              </c:strCache>
            </c:strRef>
          </c:cat>
          <c:val>
            <c:numRef>
              <c:f>Sheet1!$D$5:$D$7</c:f>
              <c:numCache>
                <c:formatCode>0%</c:formatCode>
                <c:ptCount val="3"/>
                <c:pt idx="0">
                  <c:v>0.48399999999999999</c:v>
                </c:pt>
                <c:pt idx="1">
                  <c:v>0.314</c:v>
                </c:pt>
                <c:pt idx="2">
                  <c:v>0.20200000000000001</c:v>
                </c:pt>
              </c:numCache>
            </c:numRef>
          </c:val>
          <c:extLst>
            <c:ext xmlns:c16="http://schemas.microsoft.com/office/drawing/2014/chart" uri="{C3380CC4-5D6E-409C-BE32-E72D297353CC}">
              <c16:uniqueId val="{00000000-7967-474B-9A07-0A64A1DDE42E}"/>
            </c:ext>
          </c:extLst>
        </c:ser>
        <c:ser>
          <c:idx val="3"/>
          <c:order val="3"/>
          <c:tx>
            <c:strRef>
              <c:f>Sheet1!$E$4</c:f>
              <c:strCache>
                <c:ptCount val="1"/>
                <c:pt idx="0">
                  <c:v>Nainen, n=383</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Kyllä</c:v>
                </c:pt>
                <c:pt idx="1">
                  <c:v>Ei</c:v>
                </c:pt>
                <c:pt idx="2">
                  <c:v>En osaa sanoa</c:v>
                </c:pt>
              </c:strCache>
            </c:strRef>
          </c:cat>
          <c:val>
            <c:numRef>
              <c:f>Sheet1!$E$5:$E$7</c:f>
              <c:numCache>
                <c:formatCode>0%</c:formatCode>
                <c:ptCount val="3"/>
                <c:pt idx="0">
                  <c:v>0.56100000000000005</c:v>
                </c:pt>
                <c:pt idx="1">
                  <c:v>0.16200000000000001</c:v>
                </c:pt>
                <c:pt idx="2">
                  <c:v>0.27700000000000002</c:v>
                </c:pt>
              </c:numCache>
            </c:numRef>
          </c:val>
          <c:extLst>
            <c:ext xmlns:c16="http://schemas.microsoft.com/office/drawing/2014/chart" uri="{C3380CC4-5D6E-409C-BE32-E72D297353CC}">
              <c16:uniqueId val="{00000001-7967-474B-9A07-0A64A1DDE42E}"/>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1"/>
                <c:order val="1"/>
                <c:tx>
                  <c:strRef>
                    <c:extLst>
                      <c:ext uri="{02D57815-91ED-43cb-92C2-25804820EDAC}">
                        <c15:formulaRef>
                          <c15:sqref>Sheet1!$C$4</c15:sqref>
                        </c15:formulaRef>
                      </c:ext>
                    </c:extLst>
                    <c:strCache>
                      <c:ptCount val="1"/>
                      <c:pt idx="0">
                        <c:v>SUKUPUOLI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Sheet1!$A$5:$A$7</c15:sqref>
                        </c15:formulaRef>
                      </c:ext>
                    </c:extLst>
                    <c:strCache>
                      <c:ptCount val="3"/>
                      <c:pt idx="0">
                        <c:v>Kyllä</c:v>
                      </c:pt>
                      <c:pt idx="1">
                        <c:v>Ei</c:v>
                      </c:pt>
                      <c:pt idx="2">
                        <c:v>En osaa sanoa</c:v>
                      </c:pt>
                    </c:strCache>
                  </c:strRef>
                </c:cat>
                <c:val>
                  <c:numRef>
                    <c:extLst>
                      <c:ext uri="{02D57815-91ED-43cb-92C2-25804820EDAC}">
                        <c15:formulaRef>
                          <c15:sqref>Sheet1!$C$5:$C$7</c15:sqref>
                        </c15:formulaRef>
                      </c:ext>
                    </c:extLst>
                    <c:numCache>
                      <c:formatCode>General</c:formatCode>
                      <c:ptCount val="3"/>
                    </c:numCache>
                  </c:numRef>
                </c:val>
                <c:extLst>
                  <c:ext xmlns:c16="http://schemas.microsoft.com/office/drawing/2014/chart" uri="{C3380CC4-5D6E-409C-BE32-E72D297353CC}">
                    <c16:uniqueId val="{00000001-59EF-4C5F-BE96-3ED4B428A3A9}"/>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5268409946505532"/>
          <c:y val="7.897026827960274E-2"/>
          <c:w val="0.20904800741053056"/>
          <c:h val="0.22222462646545696"/>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96692403437567"/>
          <c:y val="9.8579558954306951E-2"/>
          <c:w val="0.65072281472738303"/>
          <c:h val="0.81310141437386718"/>
        </c:manualLayout>
      </c:layout>
      <c:barChart>
        <c:barDir val="bar"/>
        <c:grouping val="clustered"/>
        <c:varyColors val="0"/>
        <c:ser>
          <c:idx val="1"/>
          <c:order val="1"/>
          <c:tx>
            <c:strRef>
              <c:f>Sheet1!$C$9</c:f>
              <c:strCache>
                <c:ptCount val="1"/>
                <c:pt idx="0">
                  <c:v>Tammikuu 2020, n=739</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Sheet1!$A$10:$A$12</c:f>
              <c:strCache>
                <c:ptCount val="3"/>
                <c:pt idx="0">
                  <c:v>Kyllä</c:v>
                </c:pt>
                <c:pt idx="1">
                  <c:v>Ei</c:v>
                </c:pt>
                <c:pt idx="2">
                  <c:v>En osaa sanoa</c:v>
                </c:pt>
              </c:strCache>
            </c:strRef>
          </c:cat>
          <c:val>
            <c:numRef>
              <c:f>Sheet1!$C$10:$C$12</c:f>
              <c:numCache>
                <c:formatCode>0%</c:formatCode>
                <c:ptCount val="3"/>
                <c:pt idx="0">
                  <c:v>0.52900000000000003</c:v>
                </c:pt>
                <c:pt idx="1">
                  <c:v>0.20599999999999999</c:v>
                </c:pt>
                <c:pt idx="2">
                  <c:v>0.26500000000000001</c:v>
                </c:pt>
              </c:numCache>
            </c:numRef>
          </c:val>
          <c:extLst xmlns:c15="http://schemas.microsoft.com/office/drawing/2012/chart">
            <c:ext xmlns:c16="http://schemas.microsoft.com/office/drawing/2014/chart" uri="{C3380CC4-5D6E-409C-BE32-E72D297353CC}">
              <c16:uniqueId val="{00000001-59EF-4C5F-BE96-3ED4B428A3A9}"/>
            </c:ext>
          </c:extLst>
        </c:ser>
        <c:ser>
          <c:idx val="2"/>
          <c:order val="2"/>
          <c:tx>
            <c:strRef>
              <c:f>Sheet1!$D$9</c:f>
              <c:strCache>
                <c:ptCount val="1"/>
                <c:pt idx="0">
                  <c:v>Kesäkuu 2020, n=784</c:v>
                </c:pt>
              </c:strCache>
            </c:strRef>
          </c:tx>
          <c:spPr>
            <a:solidFill>
              <a:srgbClr val="16428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Sheet1!$A$10:$A$12</c:f>
              <c:strCache>
                <c:ptCount val="3"/>
                <c:pt idx="0">
                  <c:v>Kyllä</c:v>
                </c:pt>
                <c:pt idx="1">
                  <c:v>Ei</c:v>
                </c:pt>
                <c:pt idx="2">
                  <c:v>En osaa sanoa</c:v>
                </c:pt>
              </c:strCache>
            </c:strRef>
          </c:cat>
          <c:val>
            <c:numRef>
              <c:f>Sheet1!$D$10:$D$12</c:f>
              <c:numCache>
                <c:formatCode>0%</c:formatCode>
                <c:ptCount val="3"/>
                <c:pt idx="0">
                  <c:v>0.52200000000000002</c:v>
                </c:pt>
                <c:pt idx="1">
                  <c:v>0.24</c:v>
                </c:pt>
                <c:pt idx="2">
                  <c:v>0.23899999999999999</c:v>
                </c:pt>
              </c:numCache>
            </c:numRef>
          </c:val>
          <c:extLst>
            <c:ext xmlns:c16="http://schemas.microsoft.com/office/drawing/2014/chart" uri="{C3380CC4-5D6E-409C-BE32-E72D297353CC}">
              <c16:uniqueId val="{00000000-7967-474B-9A07-0A64A1DDE42E}"/>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tx>
                  <c:strRef>
                    <c:extLst>
                      <c:ext uri="{02D57815-91ED-43cb-92C2-25804820EDAC}">
                        <c15:formulaRef>
                          <c15:sqref>Sheet1!$B$9</c15:sqref>
                        </c15:formulaRef>
                      </c:ext>
                    </c:extLst>
                    <c:strCache>
                      <c:ptCount val="1"/>
                      <c:pt idx="0">
                        <c:v>KAIKKI VASTAAJAT </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Sheet1!$A$10:$A$12</c15:sqref>
                        </c15:formulaRef>
                      </c:ext>
                    </c:extLst>
                    <c:strCache>
                      <c:ptCount val="3"/>
                      <c:pt idx="0">
                        <c:v>Kyllä</c:v>
                      </c:pt>
                      <c:pt idx="1">
                        <c:v>Ei</c:v>
                      </c:pt>
                      <c:pt idx="2">
                        <c:v>En osaa sanoa</c:v>
                      </c:pt>
                    </c:strCache>
                  </c:strRef>
                </c:cat>
                <c:val>
                  <c:numRef>
                    <c:extLst>
                      <c:ext uri="{02D57815-91ED-43cb-92C2-25804820EDAC}">
                        <c15:formulaRef>
                          <c15:sqref>Sheet1!$B$10:$B$12</c15:sqref>
                        </c15:formulaRef>
                      </c:ext>
                    </c:extLst>
                    <c:numCache>
                      <c:formatCode>General</c:formatCode>
                      <c:ptCount val="3"/>
                    </c:numCache>
                  </c:numRef>
                </c:val>
                <c:extLst>
                  <c:ext xmlns:c16="http://schemas.microsoft.com/office/drawing/2014/chart" uri="{C3380CC4-5D6E-409C-BE32-E72D297353CC}">
                    <c16:uniqueId val="{00000000-59EF-4C5F-BE96-3ED4B428A3A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Sheet1!$E$9</c15:sqref>
                        </c15:formulaRef>
                      </c:ext>
                    </c:extLst>
                    <c:strCache>
                      <c:ptCount val="1"/>
                      <c:pt idx="0">
                        <c:v>MIES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Sheet1!$A$10:$A$12</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Sheet1!$E$10:$E$12</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5-F8B8-4F82-837C-F97BA2CADDD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Sheet1!$F$9</c15:sqref>
                        </c15:formulaRef>
                      </c:ext>
                    </c:extLst>
                    <c:strCache>
                      <c:ptCount val="1"/>
                      <c:pt idx="0">
                        <c:v>Tammikuu 2020, n=385</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Sheet1!$A$10:$A$12</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Sheet1!$F$10:$F$12</c15:sqref>
                        </c15:formulaRef>
                      </c:ext>
                    </c:extLst>
                    <c:numCache>
                      <c:formatCode>0%</c:formatCode>
                      <c:ptCount val="3"/>
                      <c:pt idx="0">
                        <c:v>0.51700000000000002</c:v>
                      </c:pt>
                      <c:pt idx="1">
                        <c:v>0.247</c:v>
                      </c:pt>
                      <c:pt idx="2">
                        <c:v>0.23599999999999999</c:v>
                      </c:pt>
                    </c:numCache>
                  </c:numRef>
                </c:val>
                <c:extLst xmlns:c15="http://schemas.microsoft.com/office/drawing/2012/chart">
                  <c:ext xmlns:c16="http://schemas.microsoft.com/office/drawing/2014/chart" uri="{C3380CC4-5D6E-409C-BE32-E72D297353CC}">
                    <c16:uniqueId val="{00000006-F8B8-4F82-837C-F97BA2CADDD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Sheet1!$G$9</c15:sqref>
                        </c15:formulaRef>
                      </c:ext>
                    </c:extLst>
                    <c:strCache>
                      <c:ptCount val="1"/>
                      <c:pt idx="0">
                        <c:v>Kesäkuu 2020, n=401</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Sheet1!$A$10:$A$12</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Sheet1!$G$10:$G$12</c15:sqref>
                        </c15:formulaRef>
                      </c:ext>
                    </c:extLst>
                    <c:numCache>
                      <c:formatCode>0%</c:formatCode>
                      <c:ptCount val="3"/>
                      <c:pt idx="0">
                        <c:v>0.48399999999999999</c:v>
                      </c:pt>
                      <c:pt idx="1">
                        <c:v>0.314</c:v>
                      </c:pt>
                      <c:pt idx="2">
                        <c:v>0.20200000000000001</c:v>
                      </c:pt>
                    </c:numCache>
                  </c:numRef>
                </c:val>
                <c:extLst xmlns:c15="http://schemas.microsoft.com/office/drawing/2012/chart">
                  <c:ext xmlns:c16="http://schemas.microsoft.com/office/drawing/2014/chart" uri="{C3380CC4-5D6E-409C-BE32-E72D297353CC}">
                    <c16:uniqueId val="{00000007-F8B8-4F82-837C-F97BA2CADDD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Sheet1!$H$9</c15:sqref>
                        </c15:formulaRef>
                      </c:ext>
                    </c:extLst>
                    <c:strCache>
                      <c:ptCount val="1"/>
                      <c:pt idx="0">
                        <c:v>NAINEN</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Sheet1!$A$10:$A$12</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Sheet1!$H$10:$H$12</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8-F8B8-4F82-837C-F97BA2CADDD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Sheet1!$I$9</c15:sqref>
                        </c15:formulaRef>
                      </c:ext>
                    </c:extLst>
                    <c:strCache>
                      <c:ptCount val="1"/>
                      <c:pt idx="0">
                        <c:v>Tammikuu 2020, n=354</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Sheet1!$A$10:$A$12</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Sheet1!$I$10:$I$12</c15:sqref>
                        </c15:formulaRef>
                      </c:ext>
                    </c:extLst>
                    <c:numCache>
                      <c:formatCode>0%</c:formatCode>
                      <c:ptCount val="3"/>
                      <c:pt idx="0">
                        <c:v>0.54200000000000004</c:v>
                      </c:pt>
                      <c:pt idx="1">
                        <c:v>0.161</c:v>
                      </c:pt>
                      <c:pt idx="2">
                        <c:v>0.29699999999999999</c:v>
                      </c:pt>
                    </c:numCache>
                  </c:numRef>
                </c:val>
                <c:extLst xmlns:c15="http://schemas.microsoft.com/office/drawing/2012/chart">
                  <c:ext xmlns:c16="http://schemas.microsoft.com/office/drawing/2014/chart" uri="{C3380CC4-5D6E-409C-BE32-E72D297353CC}">
                    <c16:uniqueId val="{00000009-F8B8-4F82-837C-F97BA2CADDD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Sheet1!$J$9</c15:sqref>
                        </c15:formulaRef>
                      </c:ext>
                    </c:extLst>
                    <c:strCache>
                      <c:ptCount val="1"/>
                      <c:pt idx="0">
                        <c:v>Kesäkuu 2020, n=383</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Sheet1!$A$10:$A$12</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Sheet1!$J$10:$J$12</c15:sqref>
                        </c15:formulaRef>
                      </c:ext>
                    </c:extLst>
                    <c:numCache>
                      <c:formatCode>0%</c:formatCode>
                      <c:ptCount val="3"/>
                      <c:pt idx="0">
                        <c:v>0.56100000000000005</c:v>
                      </c:pt>
                      <c:pt idx="1">
                        <c:v>0.16200000000000001</c:v>
                      </c:pt>
                      <c:pt idx="2">
                        <c:v>0.27700000000000002</c:v>
                      </c:pt>
                    </c:numCache>
                  </c:numRef>
                </c:val>
                <c:extLst xmlns:c15="http://schemas.microsoft.com/office/drawing/2012/chart">
                  <c:ext xmlns:c16="http://schemas.microsoft.com/office/drawing/2014/chart" uri="{C3380CC4-5D6E-409C-BE32-E72D297353CC}">
                    <c16:uniqueId val="{0000000A-F8B8-4F82-837C-F97BA2CADDD9}"/>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r"/>
      <c:layout>
        <c:manualLayout>
          <c:xMode val="edge"/>
          <c:yMode val="edge"/>
          <c:x val="0.79171977111661818"/>
          <c:y val="0.11782015185765975"/>
          <c:w val="0.19703450984365042"/>
          <c:h val="0.33129425221812653"/>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4541591028613"/>
          <c:y val="6.2849632652989915E-2"/>
          <c:w val="0.57898261149711994"/>
          <c:h val="0.75652391401747343"/>
        </c:manualLayout>
      </c:layout>
      <c:barChart>
        <c:barDir val="bar"/>
        <c:grouping val="stacked"/>
        <c:varyColors val="0"/>
        <c:ser>
          <c:idx val="0"/>
          <c:order val="0"/>
          <c:tx>
            <c:strRef>
              <c:f>Sheet1!$A$5</c:f>
              <c:strCache>
                <c:ptCount val="1"/>
                <c:pt idx="0">
                  <c:v>Kyllä</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Sheet1!$B$4:$S$4</c:f>
              <c:strCache>
                <c:ptCount val="17"/>
                <c:pt idx="0">
                  <c:v>Kaikki vastaajat, n=784</c:v>
                </c:pt>
                <c:pt idx="1">
                  <c:v>SUKUPUOLI</c:v>
                </c:pt>
                <c:pt idx="2">
                  <c:v>Mies, n=401</c:v>
                </c:pt>
                <c:pt idx="3">
                  <c:v>Nainen, n=383</c:v>
                </c:pt>
                <c:pt idx="4">
                  <c:v>IKÄRYHMÄ</c:v>
                </c:pt>
                <c:pt idx="5">
                  <c:v>18-29 -vuotias, n=138</c:v>
                </c:pt>
                <c:pt idx="6">
                  <c:v>30-39 -vuotias, n=132</c:v>
                </c:pt>
                <c:pt idx="7">
                  <c:v>40-49 -vuotias, n=119</c:v>
                </c:pt>
                <c:pt idx="8">
                  <c:v>50-59 -vuotias, n=123</c:v>
                </c:pt>
                <c:pt idx="9">
                  <c:v>60-69 -vuotias, n=124</c:v>
                </c:pt>
                <c:pt idx="10">
                  <c:v>70-84 -vuotias, n=148</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Sheet1!$B$5:$S$5</c:f>
              <c:numCache>
                <c:formatCode>General</c:formatCode>
                <c:ptCount val="17"/>
                <c:pt idx="0" formatCode="0%">
                  <c:v>0.52200000000000002</c:v>
                </c:pt>
                <c:pt idx="2" formatCode="0%">
                  <c:v>0.48399999999999999</c:v>
                </c:pt>
                <c:pt idx="3" formatCode="0%">
                  <c:v>0.56100000000000005</c:v>
                </c:pt>
                <c:pt idx="5" formatCode="0%">
                  <c:v>0.65900000000000003</c:v>
                </c:pt>
                <c:pt idx="6" formatCode="0%">
                  <c:v>0.65200000000000002</c:v>
                </c:pt>
                <c:pt idx="7" formatCode="0%">
                  <c:v>0.59699999999999998</c:v>
                </c:pt>
                <c:pt idx="8" formatCode="0%">
                  <c:v>0.53700000000000003</c:v>
                </c:pt>
                <c:pt idx="9" formatCode="0%">
                  <c:v>0.40300000000000002</c:v>
                </c:pt>
                <c:pt idx="10" formatCode="0%">
                  <c:v>0.30399999999999999</c:v>
                </c:pt>
                <c:pt idx="12" formatCode="0%">
                  <c:v>0.59599999999999997</c:v>
                </c:pt>
                <c:pt idx="13" formatCode="0%">
                  <c:v>0.54200000000000004</c:v>
                </c:pt>
                <c:pt idx="14" formatCode="0%">
                  <c:v>0.54900000000000004</c:v>
                </c:pt>
                <c:pt idx="15" formatCode="0%">
                  <c:v>0.42</c:v>
                </c:pt>
                <c:pt idx="16" formatCode="0%">
                  <c:v>0.41399999999999998</c:v>
                </c:pt>
              </c:numCache>
            </c:numRef>
          </c:val>
          <c:extLst>
            <c:ext xmlns:c16="http://schemas.microsoft.com/office/drawing/2014/chart" uri="{C3380CC4-5D6E-409C-BE32-E72D297353CC}">
              <c16:uniqueId val="{00000000-59EF-4C5F-BE96-3ED4B428A3A9}"/>
            </c:ext>
          </c:extLst>
        </c:ser>
        <c:ser>
          <c:idx val="1"/>
          <c:order val="1"/>
          <c:tx>
            <c:strRef>
              <c:f>Sheet1!$A$6</c:f>
              <c:strCache>
                <c:ptCount val="1"/>
                <c:pt idx="0">
                  <c:v>En osaa sanoa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Sheet1!$B$4:$S$4</c:f>
              <c:strCache>
                <c:ptCount val="17"/>
                <c:pt idx="0">
                  <c:v>Kaikki vastaajat, n=784</c:v>
                </c:pt>
                <c:pt idx="1">
                  <c:v>SUKUPUOLI</c:v>
                </c:pt>
                <c:pt idx="2">
                  <c:v>Mies, n=401</c:v>
                </c:pt>
                <c:pt idx="3">
                  <c:v>Nainen, n=383</c:v>
                </c:pt>
                <c:pt idx="4">
                  <c:v>IKÄRYHMÄ</c:v>
                </c:pt>
                <c:pt idx="5">
                  <c:v>18-29 -vuotias, n=138</c:v>
                </c:pt>
                <c:pt idx="6">
                  <c:v>30-39 -vuotias, n=132</c:v>
                </c:pt>
                <c:pt idx="7">
                  <c:v>40-49 -vuotias, n=119</c:v>
                </c:pt>
                <c:pt idx="8">
                  <c:v>50-59 -vuotias, n=123</c:v>
                </c:pt>
                <c:pt idx="9">
                  <c:v>60-69 -vuotias, n=124</c:v>
                </c:pt>
                <c:pt idx="10">
                  <c:v>70-84 -vuotias, n=148</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Sheet1!$B$6:$S$6</c:f>
              <c:numCache>
                <c:formatCode>General</c:formatCode>
                <c:ptCount val="17"/>
                <c:pt idx="0" formatCode="0%">
                  <c:v>0.23899999999999999</c:v>
                </c:pt>
                <c:pt idx="2" formatCode="0%">
                  <c:v>0.20200000000000001</c:v>
                </c:pt>
                <c:pt idx="3" formatCode="0%">
                  <c:v>0.27700000000000002</c:v>
                </c:pt>
                <c:pt idx="5" formatCode="0%">
                  <c:v>0.152</c:v>
                </c:pt>
                <c:pt idx="6" formatCode="0%">
                  <c:v>0.22700000000000001</c:v>
                </c:pt>
                <c:pt idx="7" formatCode="0%">
                  <c:v>0.22700000000000001</c:v>
                </c:pt>
                <c:pt idx="8" formatCode="0%">
                  <c:v>0.252</c:v>
                </c:pt>
                <c:pt idx="9" formatCode="0%">
                  <c:v>0.26600000000000001</c:v>
                </c:pt>
                <c:pt idx="10" formatCode="0%">
                  <c:v>0.30399999999999999</c:v>
                </c:pt>
                <c:pt idx="12" formatCode="0%">
                  <c:v>0.22600000000000001</c:v>
                </c:pt>
                <c:pt idx="13" formatCode="0%">
                  <c:v>0.221</c:v>
                </c:pt>
                <c:pt idx="14" formatCode="0%">
                  <c:v>0.219</c:v>
                </c:pt>
                <c:pt idx="15" formatCode="0%">
                  <c:v>0.32100000000000001</c:v>
                </c:pt>
                <c:pt idx="16" formatCode="0%">
                  <c:v>0.252</c:v>
                </c:pt>
              </c:numCache>
            </c:numRef>
          </c:val>
          <c:extLst>
            <c:ext xmlns:c16="http://schemas.microsoft.com/office/drawing/2014/chart" uri="{C3380CC4-5D6E-409C-BE32-E72D297353CC}">
              <c16:uniqueId val="{00000001-59EF-4C5F-BE96-3ED4B428A3A9}"/>
            </c:ext>
          </c:extLst>
        </c:ser>
        <c:ser>
          <c:idx val="2"/>
          <c:order val="2"/>
          <c:tx>
            <c:strRef>
              <c:f>Sheet1!$A$7</c:f>
              <c:strCache>
                <c:ptCount val="1"/>
                <c:pt idx="0">
                  <c:v>Ei</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Sheet1!$B$4:$S$4</c:f>
              <c:strCache>
                <c:ptCount val="17"/>
                <c:pt idx="0">
                  <c:v>Kaikki vastaajat, n=784</c:v>
                </c:pt>
                <c:pt idx="1">
                  <c:v>SUKUPUOLI</c:v>
                </c:pt>
                <c:pt idx="2">
                  <c:v>Mies, n=401</c:v>
                </c:pt>
                <c:pt idx="3">
                  <c:v>Nainen, n=383</c:v>
                </c:pt>
                <c:pt idx="4">
                  <c:v>IKÄRYHMÄ</c:v>
                </c:pt>
                <c:pt idx="5">
                  <c:v>18-29 -vuotias, n=138</c:v>
                </c:pt>
                <c:pt idx="6">
                  <c:v>30-39 -vuotias, n=132</c:v>
                </c:pt>
                <c:pt idx="7">
                  <c:v>40-49 -vuotias, n=119</c:v>
                </c:pt>
                <c:pt idx="8">
                  <c:v>50-59 -vuotias, n=123</c:v>
                </c:pt>
                <c:pt idx="9">
                  <c:v>60-69 -vuotias, n=124</c:v>
                </c:pt>
                <c:pt idx="10">
                  <c:v>70-84 -vuotias, n=148</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Sheet1!$B$7:$S$7</c:f>
              <c:numCache>
                <c:formatCode>General</c:formatCode>
                <c:ptCount val="17"/>
                <c:pt idx="0" formatCode="0%">
                  <c:v>0.24</c:v>
                </c:pt>
                <c:pt idx="2" formatCode="0%">
                  <c:v>0.314</c:v>
                </c:pt>
                <c:pt idx="3" formatCode="0%">
                  <c:v>0.16200000000000001</c:v>
                </c:pt>
                <c:pt idx="5" formatCode="0%">
                  <c:v>0.188</c:v>
                </c:pt>
                <c:pt idx="6" formatCode="0%">
                  <c:v>0.121</c:v>
                </c:pt>
                <c:pt idx="7" formatCode="0%">
                  <c:v>0.17599999999999999</c:v>
                </c:pt>
                <c:pt idx="8" formatCode="0%">
                  <c:v>0.21099999999999999</c:v>
                </c:pt>
                <c:pt idx="9" formatCode="0%">
                  <c:v>0.33100000000000002</c:v>
                </c:pt>
                <c:pt idx="10" formatCode="0%">
                  <c:v>0.39200000000000002</c:v>
                </c:pt>
                <c:pt idx="12" formatCode="0%">
                  <c:v>0.17799999999999999</c:v>
                </c:pt>
                <c:pt idx="13" formatCode="0%">
                  <c:v>0.23699999999999999</c:v>
                </c:pt>
                <c:pt idx="14" formatCode="0%">
                  <c:v>0.23200000000000001</c:v>
                </c:pt>
                <c:pt idx="15" formatCode="0%">
                  <c:v>0.25900000000000001</c:v>
                </c:pt>
                <c:pt idx="16" formatCode="0%">
                  <c:v>0.33300000000000002</c:v>
                </c:pt>
              </c:numCache>
            </c:numRef>
          </c:val>
          <c:extLst>
            <c:ext xmlns:c16="http://schemas.microsoft.com/office/drawing/2014/chart" uri="{C3380CC4-5D6E-409C-BE32-E72D297353CC}">
              <c16:uniqueId val="{00000000-7967-474B-9A07-0A64A1DDE42E}"/>
            </c:ext>
          </c:extLst>
        </c:ser>
        <c:dLbls>
          <c:showLegendKey val="0"/>
          <c:showVal val="0"/>
          <c:showCatName val="0"/>
          <c:showSerName val="0"/>
          <c:showPercent val="0"/>
          <c:showBubbleSize val="0"/>
        </c:dLbls>
        <c:gapWidth val="30"/>
        <c:overlap val="100"/>
        <c:axId val="482580720"/>
        <c:axId val="482579080"/>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35517280943507301"/>
          <c:y val="0.81717193959635859"/>
          <c:w val="0.64482719056492699"/>
          <c:h val="0.111719667501646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5485257732563"/>
          <c:y val="5.2194404279782662E-2"/>
          <c:w val="0.57898261149711994"/>
          <c:h val="0.82984035639804921"/>
        </c:manualLayout>
      </c:layout>
      <c:barChart>
        <c:barDir val="bar"/>
        <c:grouping val="clustered"/>
        <c:varyColors val="0"/>
        <c:ser>
          <c:idx val="1"/>
          <c:order val="1"/>
          <c:tx>
            <c:strRef>
              <c:f>Sheet1!$C$98</c:f>
              <c:strCache>
                <c:ptCount val="1"/>
                <c:pt idx="0">
                  <c:v>kesäkuu</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Sheet1!$A$99:$A$145</c:f>
              <c:strCache>
                <c:ptCount val="24"/>
                <c:pt idx="0">
                  <c:v>TYÖTILANNE</c:v>
                </c:pt>
                <c:pt idx="1">
                  <c:v>Opiskelija</c:v>
                </c:pt>
                <c:pt idx="2">
                  <c:v>Kokopäivätyössä</c:v>
                </c:pt>
                <c:pt idx="3">
                  <c:v>Osa-aikatyössä</c:v>
                </c:pt>
                <c:pt idx="4">
                  <c:v>Yksityisyrittäjä</c:v>
                </c:pt>
                <c:pt idx="5">
                  <c:v>Vanhempainlomalla</c:v>
                </c:pt>
                <c:pt idx="6">
                  <c:v>Eläkeläinen</c:v>
                </c:pt>
                <c:pt idx="7">
                  <c:v>Työtön</c:v>
                </c:pt>
                <c:pt idx="8">
                  <c:v>Työskentelen kotona</c:v>
                </c:pt>
                <c:pt idx="9">
                  <c:v>TALOUDEN TULOT</c:v>
                </c:pt>
                <c:pt idx="10">
                  <c:v>0 - 20 000 euroa</c:v>
                </c:pt>
                <c:pt idx="11">
                  <c:v>20 001 - 40 000 euroa</c:v>
                </c:pt>
                <c:pt idx="12">
                  <c:v>40 001 - 60 000 euroa</c:v>
                </c:pt>
                <c:pt idx="13">
                  <c:v>60 001 - 80 000 euroa</c:v>
                </c:pt>
                <c:pt idx="14">
                  <c:v>80 001 euroa tai enemmän</c:v>
                </c:pt>
                <c:pt idx="15">
                  <c:v>En halua kertoa/en tiedä</c:v>
                </c:pt>
                <c:pt idx="16">
                  <c:v>KOULUTUS</c:v>
                </c:pt>
                <c:pt idx="17">
                  <c:v>Peruskoulu</c:v>
                </c:pt>
                <c:pt idx="18">
                  <c:v>Ammattikoulu</c:v>
                </c:pt>
                <c:pt idx="19">
                  <c:v>Lukio</c:v>
                </c:pt>
                <c:pt idx="20">
                  <c:v>Opistotaso</c:v>
                </c:pt>
                <c:pt idx="21">
                  <c:v>Ammattikorkeakoulu</c:v>
                </c:pt>
                <c:pt idx="22">
                  <c:v>Yliopisto/Korkeakoulu</c:v>
                </c:pt>
                <c:pt idx="23">
                  <c:v>Muu</c:v>
                </c:pt>
              </c:strCache>
            </c:strRef>
          </c:cat>
          <c:val>
            <c:numRef>
              <c:f>Sheet1!$C$99:$C$145</c:f>
              <c:numCache>
                <c:formatCode>0%</c:formatCode>
                <c:ptCount val="24"/>
                <c:pt idx="1">
                  <c:v>9.5000000000000001E-2</c:v>
                </c:pt>
                <c:pt idx="2">
                  <c:v>0.378</c:v>
                </c:pt>
                <c:pt idx="3">
                  <c:v>6.7000000000000004E-2</c:v>
                </c:pt>
                <c:pt idx="4">
                  <c:v>2.1999999999999999E-2</c:v>
                </c:pt>
                <c:pt idx="5">
                  <c:v>8.9999999999999993E-3</c:v>
                </c:pt>
                <c:pt idx="6">
                  <c:v>0.36499999999999999</c:v>
                </c:pt>
                <c:pt idx="7">
                  <c:v>5.2999999999999999E-2</c:v>
                </c:pt>
                <c:pt idx="8">
                  <c:v>6.0000000000000001E-3</c:v>
                </c:pt>
                <c:pt idx="10">
                  <c:v>0.184</c:v>
                </c:pt>
                <c:pt idx="11">
                  <c:v>0.218</c:v>
                </c:pt>
                <c:pt idx="12">
                  <c:v>0.16200000000000001</c:v>
                </c:pt>
                <c:pt idx="13">
                  <c:v>0.11899999999999999</c:v>
                </c:pt>
                <c:pt idx="14">
                  <c:v>0.109</c:v>
                </c:pt>
                <c:pt idx="15">
                  <c:v>0.20700000000000002</c:v>
                </c:pt>
                <c:pt idx="17">
                  <c:v>6.5000000000000002E-2</c:v>
                </c:pt>
                <c:pt idx="18">
                  <c:v>0.182</c:v>
                </c:pt>
                <c:pt idx="19">
                  <c:v>0.127</c:v>
                </c:pt>
                <c:pt idx="20">
                  <c:v>0.161</c:v>
                </c:pt>
                <c:pt idx="21">
                  <c:v>0.17499999999999999</c:v>
                </c:pt>
                <c:pt idx="22">
                  <c:v>0.27100000000000002</c:v>
                </c:pt>
                <c:pt idx="23">
                  <c:v>1.9E-2</c:v>
                </c:pt>
              </c:numCache>
            </c:numRef>
          </c:val>
          <c:extLst>
            <c:ext xmlns:c16="http://schemas.microsoft.com/office/drawing/2014/chart" uri="{C3380CC4-5D6E-409C-BE32-E72D297353CC}">
              <c16:uniqueId val="{00000000-48C4-4661-94A4-A21198278A9B}"/>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tx>
                  <c:strRef>
                    <c:extLst>
                      <c:ext uri="{02D57815-91ED-43cb-92C2-25804820EDAC}">
                        <c15:formulaRef>
                          <c15:sqref>Sheet1!$B$98</c15:sqref>
                        </c15:formulaRef>
                      </c:ext>
                    </c:extLst>
                    <c:strCache>
                      <c:ptCount val="1"/>
                      <c:pt idx="0">
                        <c:v>tammikuu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64280"/>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Sheet1!$A$99:$A$145</c15:sqref>
                        </c15:formulaRef>
                      </c:ext>
                    </c:extLst>
                    <c:strCache>
                      <c:ptCount val="24"/>
                      <c:pt idx="0">
                        <c:v>TYÖTILANNE</c:v>
                      </c:pt>
                      <c:pt idx="1">
                        <c:v>Opiskelija</c:v>
                      </c:pt>
                      <c:pt idx="2">
                        <c:v>Kokopäivätyössä</c:v>
                      </c:pt>
                      <c:pt idx="3">
                        <c:v>Osa-aikatyössä</c:v>
                      </c:pt>
                      <c:pt idx="4">
                        <c:v>Yksityisyrittäjä</c:v>
                      </c:pt>
                      <c:pt idx="5">
                        <c:v>Vanhempainlomalla</c:v>
                      </c:pt>
                      <c:pt idx="6">
                        <c:v>Eläkeläinen</c:v>
                      </c:pt>
                      <c:pt idx="7">
                        <c:v>Työtön</c:v>
                      </c:pt>
                      <c:pt idx="8">
                        <c:v>Työskentelen kotona</c:v>
                      </c:pt>
                      <c:pt idx="9">
                        <c:v>TALOUDEN TULOT</c:v>
                      </c:pt>
                      <c:pt idx="10">
                        <c:v>0 - 20 000 euroa</c:v>
                      </c:pt>
                      <c:pt idx="11">
                        <c:v>20 001 - 40 000 euroa</c:v>
                      </c:pt>
                      <c:pt idx="12">
                        <c:v>40 001 - 60 000 euroa</c:v>
                      </c:pt>
                      <c:pt idx="13">
                        <c:v>60 001 - 80 000 euroa</c:v>
                      </c:pt>
                      <c:pt idx="14">
                        <c:v>80 001 euroa tai enemmän</c:v>
                      </c:pt>
                      <c:pt idx="15">
                        <c:v>En halua kertoa/en tiedä</c:v>
                      </c:pt>
                      <c:pt idx="16">
                        <c:v>KOULUTUS</c:v>
                      </c:pt>
                      <c:pt idx="17">
                        <c:v>Peruskoulu</c:v>
                      </c:pt>
                      <c:pt idx="18">
                        <c:v>Ammattikoulu</c:v>
                      </c:pt>
                      <c:pt idx="19">
                        <c:v>Lukio</c:v>
                      </c:pt>
                      <c:pt idx="20">
                        <c:v>Opistotaso</c:v>
                      </c:pt>
                      <c:pt idx="21">
                        <c:v>Ammattikorkeakoulu</c:v>
                      </c:pt>
                      <c:pt idx="22">
                        <c:v>Yliopisto/Korkeakoulu</c:v>
                      </c:pt>
                      <c:pt idx="23">
                        <c:v>Muu</c:v>
                      </c:pt>
                    </c:strCache>
                  </c:strRef>
                </c:cat>
                <c:val>
                  <c:numRef>
                    <c:extLst>
                      <c:ext uri="{02D57815-91ED-43cb-92C2-25804820EDAC}">
                        <c15:formulaRef>
                          <c15:sqref>Sheet1!$B$99:$B$145</c15:sqref>
                        </c15:formulaRef>
                      </c:ext>
                    </c:extLst>
                    <c:numCache>
                      <c:formatCode>0%</c:formatCode>
                      <c:ptCount val="24"/>
                      <c:pt idx="1">
                        <c:v>0.01</c:v>
                      </c:pt>
                      <c:pt idx="2">
                        <c:v>0.37</c:v>
                      </c:pt>
                      <c:pt idx="3">
                        <c:v>0.09</c:v>
                      </c:pt>
                      <c:pt idx="4">
                        <c:v>0.04</c:v>
                      </c:pt>
                      <c:pt idx="5">
                        <c:v>0.02</c:v>
                      </c:pt>
                      <c:pt idx="6">
                        <c:v>0.31</c:v>
                      </c:pt>
                      <c:pt idx="7">
                        <c:v>7.0000000000000007E-2</c:v>
                      </c:pt>
                      <c:pt idx="8">
                        <c:v>5.0000000000000001E-3</c:v>
                      </c:pt>
                      <c:pt idx="10">
                        <c:v>0.14000000000000001</c:v>
                      </c:pt>
                      <c:pt idx="11">
                        <c:v>0.22</c:v>
                      </c:pt>
                      <c:pt idx="12">
                        <c:v>0.17</c:v>
                      </c:pt>
                      <c:pt idx="13">
                        <c:v>0.15</c:v>
                      </c:pt>
                      <c:pt idx="14">
                        <c:v>0.13</c:v>
                      </c:pt>
                      <c:pt idx="15">
                        <c:v>0.2</c:v>
                      </c:pt>
                      <c:pt idx="17">
                        <c:v>0.06</c:v>
                      </c:pt>
                      <c:pt idx="18">
                        <c:v>0.21</c:v>
                      </c:pt>
                      <c:pt idx="19">
                        <c:v>0.16</c:v>
                      </c:pt>
                      <c:pt idx="20">
                        <c:v>0.17</c:v>
                      </c:pt>
                      <c:pt idx="21">
                        <c:v>0.18</c:v>
                      </c:pt>
                      <c:pt idx="22">
                        <c:v>0.26</c:v>
                      </c:pt>
                      <c:pt idx="23">
                        <c:v>1.2999999999999999E-2</c:v>
                      </c:pt>
                    </c:numCache>
                  </c:numRef>
                </c:val>
                <c:extLst>
                  <c:ext xmlns:c16="http://schemas.microsoft.com/office/drawing/2014/chart" uri="{C3380CC4-5D6E-409C-BE32-E72D297353CC}">
                    <c16:uniqueId val="{00000001-48C4-4661-94A4-A21198278A9B}"/>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crossAx val="482580720"/>
        <c:crosses val="autoZero"/>
        <c:crossBetween val="between"/>
        <c:minorUnit val="0.2"/>
      </c:valAx>
      <c:spPr>
        <a:noFill/>
        <a:ln>
          <a:noFill/>
        </a:ln>
        <a:effectLst/>
      </c:spPr>
    </c:plotArea>
    <c:plotVisOnly val="1"/>
    <c:dispBlanksAs val="gap"/>
    <c:showDLblsOverMax val="0"/>
  </c:chart>
  <c:spPr>
    <a:noFill/>
    <a:ln>
      <a:noFill/>
    </a:ln>
    <a:effectLst/>
  </c:spPr>
  <c:txPr>
    <a:bodyPr/>
    <a:lstStyle/>
    <a:p>
      <a:pPr>
        <a:defRPr sz="1200">
          <a:solidFill>
            <a:schemeClr val="tx1">
              <a:lumMod val="50000"/>
            </a:schemeClr>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10202129203298"/>
          <c:y val="6.0155438567908275E-2"/>
          <c:w val="0.57898261149711994"/>
          <c:h val="0.81310141437386718"/>
        </c:manualLayout>
      </c:layout>
      <c:barChart>
        <c:barDir val="bar"/>
        <c:grouping val="clustered"/>
        <c:varyColors val="0"/>
        <c:ser>
          <c:idx val="0"/>
          <c:order val="0"/>
          <c:tx>
            <c:strRef>
              <c:f>Sheet1!$B$2</c:f>
              <c:strCache>
                <c:ptCount val="1"/>
                <c:pt idx="0">
                  <c:v>Tammikuu 2020, n=1002</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f>Sheet1!$B$3:$B$8</c:f>
              <c:numCache>
                <c:formatCode>0%</c:formatCode>
                <c:ptCount val="6"/>
                <c:pt idx="0">
                  <c:v>0.22800000000000001</c:v>
                </c:pt>
                <c:pt idx="1">
                  <c:v>0.39200000000000002</c:v>
                </c:pt>
                <c:pt idx="2">
                  <c:v>0.16600000000000001</c:v>
                </c:pt>
                <c:pt idx="3">
                  <c:v>0.56299999999999994</c:v>
                </c:pt>
                <c:pt idx="4">
                  <c:v>5.6000000000000001E-2</c:v>
                </c:pt>
                <c:pt idx="5">
                  <c:v>0.26200000000000001</c:v>
                </c:pt>
              </c:numCache>
            </c:numRef>
          </c:val>
          <c:extLst>
            <c:ext xmlns:c16="http://schemas.microsoft.com/office/drawing/2014/chart" uri="{C3380CC4-5D6E-409C-BE32-E72D297353CC}">
              <c16:uniqueId val="{00000000-59EF-4C5F-BE96-3ED4B428A3A9}"/>
            </c:ext>
          </c:extLst>
        </c:ser>
        <c:ser>
          <c:idx val="1"/>
          <c:order val="1"/>
          <c:tx>
            <c:strRef>
              <c:f>Sheet1!$C$2</c:f>
              <c:strCache>
                <c:ptCount val="1"/>
                <c:pt idx="0">
                  <c:v>Kesäkuu 2020, n=1010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f>Sheet1!$C$3:$C$8</c:f>
              <c:numCache>
                <c:formatCode>0%</c:formatCode>
                <c:ptCount val="6"/>
                <c:pt idx="0">
                  <c:v>0.25</c:v>
                </c:pt>
                <c:pt idx="1">
                  <c:v>0.42</c:v>
                </c:pt>
                <c:pt idx="2">
                  <c:v>0.17</c:v>
                </c:pt>
                <c:pt idx="3">
                  <c:v>0.60699999999999998</c:v>
                </c:pt>
                <c:pt idx="4">
                  <c:v>7.4999999999999997E-2</c:v>
                </c:pt>
                <c:pt idx="5">
                  <c:v>0.224</c:v>
                </c:pt>
              </c:numCache>
            </c:numRef>
          </c:val>
          <c:extLst xmlns:c15="http://schemas.microsoft.com/office/drawing/2012/chart">
            <c:ext xmlns:c16="http://schemas.microsoft.com/office/drawing/2014/chart" uri="{C3380CC4-5D6E-409C-BE32-E72D297353CC}">
              <c16:uniqueId val="{00000001-59EF-4C5F-BE96-3ED4B428A3A9}"/>
            </c:ext>
          </c:extLst>
        </c:ser>
        <c:dLbls>
          <c:showLegendKey val="0"/>
          <c:showVal val="0"/>
          <c:showCatName val="0"/>
          <c:showSerName val="0"/>
          <c:showPercent val="0"/>
          <c:showBubbleSize val="0"/>
        </c:dLbls>
        <c:gapWidth val="30"/>
        <c:axId val="482580720"/>
        <c:axId val="482579080"/>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6326871961378262"/>
          <c:y val="6.0111101494138175E-2"/>
          <c:w val="0.22080869646467205"/>
          <c:h val="0.19258879294544123"/>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1">
              <a:lumMod val="50000"/>
            </a:schemeClr>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10202129203298"/>
          <c:y val="6.0155438567908275E-2"/>
          <c:w val="0.57898261149711994"/>
          <c:h val="0.81310141437386718"/>
        </c:manualLayout>
      </c:layout>
      <c:barChart>
        <c:barDir val="bar"/>
        <c:grouping val="clustered"/>
        <c:varyColors val="0"/>
        <c:ser>
          <c:idx val="0"/>
          <c:order val="0"/>
          <c:tx>
            <c:strRef>
              <c:f>Sheet1!$B$4</c:f>
              <c:strCache>
                <c:ptCount val="1"/>
                <c:pt idx="0">
                  <c:v>Kaikki vastaajat, n=1010</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f>Sheet1!$B$5:$B$10</c:f>
              <c:numCache>
                <c:formatCode>0%</c:formatCode>
                <c:ptCount val="6"/>
                <c:pt idx="0">
                  <c:v>0.25</c:v>
                </c:pt>
                <c:pt idx="1">
                  <c:v>0.42</c:v>
                </c:pt>
                <c:pt idx="2">
                  <c:v>0.17</c:v>
                </c:pt>
                <c:pt idx="3">
                  <c:v>0.60699999999999998</c:v>
                </c:pt>
                <c:pt idx="4">
                  <c:v>7.4999999999999997E-2</c:v>
                </c:pt>
                <c:pt idx="5">
                  <c:v>0.224</c:v>
                </c:pt>
              </c:numCache>
            </c:numRef>
          </c:val>
          <c:extLst>
            <c:ext xmlns:c16="http://schemas.microsoft.com/office/drawing/2014/chart" uri="{C3380CC4-5D6E-409C-BE32-E72D297353CC}">
              <c16:uniqueId val="{00000000-59EF-4C5F-BE96-3ED4B428A3A9}"/>
            </c:ext>
          </c:extLst>
        </c:ser>
        <c:ser>
          <c:idx val="2"/>
          <c:order val="2"/>
          <c:tx>
            <c:strRef>
              <c:f>Sheet1!$D$4</c:f>
              <c:strCache>
                <c:ptCount val="1"/>
                <c:pt idx="0">
                  <c:v>Mies, n=501</c:v>
                </c:pt>
              </c:strCache>
            </c:strRef>
          </c:tx>
          <c:spPr>
            <a:solidFill>
              <a:srgbClr val="16428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f>Sheet1!$D$5:$D$10</c:f>
              <c:numCache>
                <c:formatCode>0%</c:formatCode>
                <c:ptCount val="6"/>
                <c:pt idx="0">
                  <c:v>0.29899999999999999</c:v>
                </c:pt>
                <c:pt idx="1">
                  <c:v>0.42499999999999999</c:v>
                </c:pt>
                <c:pt idx="2">
                  <c:v>0.184</c:v>
                </c:pt>
                <c:pt idx="3">
                  <c:v>0.61299999999999999</c:v>
                </c:pt>
                <c:pt idx="4">
                  <c:v>0.09</c:v>
                </c:pt>
                <c:pt idx="5">
                  <c:v>0.2</c:v>
                </c:pt>
              </c:numCache>
            </c:numRef>
          </c:val>
          <c:extLst>
            <c:ext xmlns:c16="http://schemas.microsoft.com/office/drawing/2014/chart" uri="{C3380CC4-5D6E-409C-BE32-E72D297353CC}">
              <c16:uniqueId val="{00000000-7967-474B-9A07-0A64A1DDE42E}"/>
            </c:ext>
          </c:extLst>
        </c:ser>
        <c:ser>
          <c:idx val="3"/>
          <c:order val="3"/>
          <c:tx>
            <c:strRef>
              <c:f>Sheet1!$E$4</c:f>
              <c:strCache>
                <c:ptCount val="1"/>
                <c:pt idx="0">
                  <c:v>Nainen, n=509</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f>Sheet1!$E$5:$E$10</c:f>
              <c:numCache>
                <c:formatCode>0%</c:formatCode>
                <c:ptCount val="6"/>
                <c:pt idx="0">
                  <c:v>0.20200000000000001</c:v>
                </c:pt>
                <c:pt idx="1">
                  <c:v>0.41499999999999998</c:v>
                </c:pt>
                <c:pt idx="2">
                  <c:v>0.157</c:v>
                </c:pt>
                <c:pt idx="3">
                  <c:v>0.60099999999999998</c:v>
                </c:pt>
                <c:pt idx="4">
                  <c:v>6.0999999999999999E-2</c:v>
                </c:pt>
                <c:pt idx="5">
                  <c:v>0.248</c:v>
                </c:pt>
              </c:numCache>
            </c:numRef>
          </c:val>
          <c:extLst>
            <c:ext xmlns:c16="http://schemas.microsoft.com/office/drawing/2014/chart" uri="{C3380CC4-5D6E-409C-BE32-E72D297353CC}">
              <c16:uniqueId val="{00000001-7967-474B-9A07-0A64A1DDE42E}"/>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1"/>
                <c:order val="1"/>
                <c:tx>
                  <c:strRef>
                    <c:extLst>
                      <c:ext uri="{02D57815-91ED-43cb-92C2-25804820EDAC}">
                        <c15:formulaRef>
                          <c15:sqref>Sheet1!$C$4</c15:sqref>
                        </c15:formulaRef>
                      </c:ext>
                    </c:extLst>
                    <c:strCache>
                      <c:ptCount val="1"/>
                      <c:pt idx="0">
                        <c:v>SUKUPUOLI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c:ext uri="{02D57815-91ED-43cb-92C2-25804820EDAC}">
                        <c15:formulaRef>
                          <c15:sqref>Sheet1!$C$5:$C$10</c15:sqref>
                        </c15:formulaRef>
                      </c:ext>
                    </c:extLst>
                    <c:numCache>
                      <c:formatCode>General</c:formatCode>
                      <c:ptCount val="6"/>
                    </c:numCache>
                  </c:numRef>
                </c:val>
                <c:extLst>
                  <c:ext xmlns:c16="http://schemas.microsoft.com/office/drawing/2014/chart" uri="{C3380CC4-5D6E-409C-BE32-E72D297353CC}">
                    <c16:uniqueId val="{00000001-59EF-4C5F-BE96-3ED4B428A3A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Sheet1!$F$4</c15:sqref>
                        </c15:formulaRef>
                      </c:ext>
                    </c:extLst>
                    <c:strCache>
                      <c:ptCount val="1"/>
                      <c:pt idx="0">
                        <c:v>IKÄRYHMÄ</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Sheet1!$F$5:$F$10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0-1075-4459-8AC1-1A83FE5A057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Sheet1!$G$4</c15:sqref>
                        </c15:formulaRef>
                      </c:ext>
                    </c:extLst>
                    <c:strCache>
                      <c:ptCount val="1"/>
                      <c:pt idx="0">
                        <c:v>18-29 -vuotias, n=182</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Sheet1!$G$5:$G$10</c15:sqref>
                        </c15:formulaRef>
                      </c:ext>
                    </c:extLst>
                    <c:numCache>
                      <c:formatCode>0%</c:formatCode>
                      <c:ptCount val="6"/>
                      <c:pt idx="0">
                        <c:v>0.192</c:v>
                      </c:pt>
                      <c:pt idx="1">
                        <c:v>0.30199999999999999</c:v>
                      </c:pt>
                      <c:pt idx="2">
                        <c:v>5.5E-2</c:v>
                      </c:pt>
                      <c:pt idx="3">
                        <c:v>0.56599999999999995</c:v>
                      </c:pt>
                      <c:pt idx="4">
                        <c:v>2.1999999999999999E-2</c:v>
                      </c:pt>
                      <c:pt idx="5">
                        <c:v>0.24199999999999999</c:v>
                      </c:pt>
                    </c:numCache>
                  </c:numRef>
                </c:val>
                <c:extLst xmlns:c15="http://schemas.microsoft.com/office/drawing/2012/chart">
                  <c:ext xmlns:c16="http://schemas.microsoft.com/office/drawing/2014/chart" uri="{C3380CC4-5D6E-409C-BE32-E72D297353CC}">
                    <c16:uniqueId val="{00000001-1075-4459-8AC1-1A83FE5A057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Sheet1!$H$4</c15:sqref>
                        </c15:formulaRef>
                      </c:ext>
                    </c:extLst>
                    <c:strCache>
                      <c:ptCount val="1"/>
                      <c:pt idx="0">
                        <c:v>30-39 -vuotias, n=164</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Sheet1!$H$5:$H$10</c15:sqref>
                        </c15:formulaRef>
                      </c:ext>
                    </c:extLst>
                    <c:numCache>
                      <c:formatCode>0%</c:formatCode>
                      <c:ptCount val="6"/>
                      <c:pt idx="0">
                        <c:v>0.23799999999999999</c:v>
                      </c:pt>
                      <c:pt idx="1">
                        <c:v>0.439</c:v>
                      </c:pt>
                      <c:pt idx="2">
                        <c:v>0.14000000000000001</c:v>
                      </c:pt>
                      <c:pt idx="3">
                        <c:v>0.65200000000000002</c:v>
                      </c:pt>
                      <c:pt idx="4">
                        <c:v>6.7000000000000004E-2</c:v>
                      </c:pt>
                      <c:pt idx="5">
                        <c:v>0.19500000000000001</c:v>
                      </c:pt>
                    </c:numCache>
                  </c:numRef>
                </c:val>
                <c:extLst xmlns:c15="http://schemas.microsoft.com/office/drawing/2012/chart">
                  <c:ext xmlns:c16="http://schemas.microsoft.com/office/drawing/2014/chart" uri="{C3380CC4-5D6E-409C-BE32-E72D297353CC}">
                    <c16:uniqueId val="{00000002-1075-4459-8AC1-1A83FE5A057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Sheet1!$I$4</c15:sqref>
                        </c15:formulaRef>
                      </c:ext>
                    </c:extLst>
                    <c:strCache>
                      <c:ptCount val="1"/>
                      <c:pt idx="0">
                        <c:v>40-49 -vuotias, n=152</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Sheet1!$I$5:$I$10</c15:sqref>
                        </c15:formulaRef>
                      </c:ext>
                    </c:extLst>
                    <c:numCache>
                      <c:formatCode>0%</c:formatCode>
                      <c:ptCount val="6"/>
                      <c:pt idx="0">
                        <c:v>0.29599999999999999</c:v>
                      </c:pt>
                      <c:pt idx="1">
                        <c:v>0.50700000000000001</c:v>
                      </c:pt>
                      <c:pt idx="2">
                        <c:v>0.25</c:v>
                      </c:pt>
                      <c:pt idx="3">
                        <c:v>0.59899999999999998</c:v>
                      </c:pt>
                      <c:pt idx="4">
                        <c:v>8.5999999999999993E-2</c:v>
                      </c:pt>
                      <c:pt idx="5">
                        <c:v>0.217</c:v>
                      </c:pt>
                    </c:numCache>
                  </c:numRef>
                </c:val>
                <c:extLst xmlns:c15="http://schemas.microsoft.com/office/drawing/2012/chart">
                  <c:ext xmlns:c16="http://schemas.microsoft.com/office/drawing/2014/chart" uri="{C3380CC4-5D6E-409C-BE32-E72D297353CC}">
                    <c16:uniqueId val="{00000003-1075-4459-8AC1-1A83FE5A057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Sheet1!$J$4</c15:sqref>
                        </c15:formulaRef>
                      </c:ext>
                    </c:extLst>
                    <c:strCache>
                      <c:ptCount val="1"/>
                      <c:pt idx="0">
                        <c:v>50-59 -vuotias, n=170</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Sheet1!$J$5:$J$10</c15:sqref>
                        </c15:formulaRef>
                      </c:ext>
                    </c:extLst>
                    <c:numCache>
                      <c:formatCode>0%</c:formatCode>
                      <c:ptCount val="6"/>
                      <c:pt idx="0">
                        <c:v>0.188</c:v>
                      </c:pt>
                      <c:pt idx="1">
                        <c:v>0.39400000000000002</c:v>
                      </c:pt>
                      <c:pt idx="2">
                        <c:v>0.22900000000000001</c:v>
                      </c:pt>
                      <c:pt idx="3">
                        <c:v>0.51800000000000002</c:v>
                      </c:pt>
                      <c:pt idx="4">
                        <c:v>8.2000000000000003E-2</c:v>
                      </c:pt>
                      <c:pt idx="5">
                        <c:v>0.27600000000000002</c:v>
                      </c:pt>
                    </c:numCache>
                  </c:numRef>
                </c:val>
                <c:extLst xmlns:c15="http://schemas.microsoft.com/office/drawing/2012/chart">
                  <c:ext xmlns:c16="http://schemas.microsoft.com/office/drawing/2014/chart" uri="{C3380CC4-5D6E-409C-BE32-E72D297353CC}">
                    <c16:uniqueId val="{00000004-1075-4459-8AC1-1A83FE5A057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Sheet1!$K$4</c15:sqref>
                        </c15:formulaRef>
                      </c:ext>
                    </c:extLst>
                    <c:strCache>
                      <c:ptCount val="1"/>
                      <c:pt idx="0">
                        <c:v>60-69 -vuotias, n=165</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Sheet1!$K$5:$K$10</c15:sqref>
                        </c15:formulaRef>
                      </c:ext>
                    </c:extLst>
                    <c:numCache>
                      <c:formatCode>0%</c:formatCode>
                      <c:ptCount val="6"/>
                      <c:pt idx="0">
                        <c:v>0.248</c:v>
                      </c:pt>
                      <c:pt idx="1">
                        <c:v>0.4</c:v>
                      </c:pt>
                      <c:pt idx="2">
                        <c:v>0.182</c:v>
                      </c:pt>
                      <c:pt idx="3">
                        <c:v>0.57599999999999996</c:v>
                      </c:pt>
                      <c:pt idx="4">
                        <c:v>0.109</c:v>
                      </c:pt>
                      <c:pt idx="5">
                        <c:v>0.248</c:v>
                      </c:pt>
                    </c:numCache>
                  </c:numRef>
                </c:val>
                <c:extLst xmlns:c15="http://schemas.microsoft.com/office/drawing/2012/chart">
                  <c:ext xmlns:c16="http://schemas.microsoft.com/office/drawing/2014/chart" uri="{C3380CC4-5D6E-409C-BE32-E72D297353CC}">
                    <c16:uniqueId val="{00000005-1075-4459-8AC1-1A83FE5A0579}"/>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Sheet1!$L$4</c15:sqref>
                        </c15:formulaRef>
                      </c:ext>
                    </c:extLst>
                    <c:strCache>
                      <c:ptCount val="1"/>
                      <c:pt idx="0">
                        <c:v>70-84 -vuotias, n=177</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Sheet1!$L$5:$L$10</c15:sqref>
                        </c15:formulaRef>
                      </c:ext>
                    </c:extLst>
                    <c:numCache>
                      <c:formatCode>0%</c:formatCode>
                      <c:ptCount val="6"/>
                      <c:pt idx="0">
                        <c:v>0.34499999999999997</c:v>
                      </c:pt>
                      <c:pt idx="1">
                        <c:v>0.49199999999999999</c:v>
                      </c:pt>
                      <c:pt idx="2">
                        <c:v>0.18099999999999999</c:v>
                      </c:pt>
                      <c:pt idx="3">
                        <c:v>0.72899999999999998</c:v>
                      </c:pt>
                      <c:pt idx="4">
                        <c:v>0.09</c:v>
                      </c:pt>
                      <c:pt idx="5">
                        <c:v>0.16400000000000001</c:v>
                      </c:pt>
                    </c:numCache>
                  </c:numRef>
                </c:val>
                <c:extLst xmlns:c15="http://schemas.microsoft.com/office/drawing/2012/chart">
                  <c:ext xmlns:c16="http://schemas.microsoft.com/office/drawing/2014/chart" uri="{C3380CC4-5D6E-409C-BE32-E72D297353CC}">
                    <c16:uniqueId val="{00000006-1075-4459-8AC1-1A83FE5A0579}"/>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Sheet1!$M$4</c15:sqref>
                        </c15:formulaRef>
                      </c:ext>
                    </c:extLst>
                    <c:strCache>
                      <c:ptCount val="1"/>
                      <c:pt idx="0">
                        <c:v>ASUINPAIKKA</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Sheet1!$M$5:$M$10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7-1075-4459-8AC1-1A83FE5A0579}"/>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Sheet1!$N$4</c15:sqref>
                        </c15:formulaRef>
                      </c:ext>
                    </c:extLst>
                    <c:strCache>
                      <c:ptCount val="1"/>
                      <c:pt idx="0">
                        <c:v>Pääkaupunkiseutu, n=255</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Sheet1!$N$5:$N$10</c15:sqref>
                        </c15:formulaRef>
                      </c:ext>
                    </c:extLst>
                    <c:numCache>
                      <c:formatCode>0%</c:formatCode>
                      <c:ptCount val="6"/>
                      <c:pt idx="0">
                        <c:v>0.34100000000000003</c:v>
                      </c:pt>
                      <c:pt idx="1">
                        <c:v>0.47099999999999997</c:v>
                      </c:pt>
                      <c:pt idx="2">
                        <c:v>0.157</c:v>
                      </c:pt>
                      <c:pt idx="3">
                        <c:v>0.67800000000000005</c:v>
                      </c:pt>
                      <c:pt idx="4">
                        <c:v>6.7000000000000004E-2</c:v>
                      </c:pt>
                      <c:pt idx="5">
                        <c:v>0.184</c:v>
                      </c:pt>
                    </c:numCache>
                  </c:numRef>
                </c:val>
                <c:extLst xmlns:c15="http://schemas.microsoft.com/office/drawing/2012/chart">
                  <c:ext xmlns:c16="http://schemas.microsoft.com/office/drawing/2014/chart" uri="{C3380CC4-5D6E-409C-BE32-E72D297353CC}">
                    <c16:uniqueId val="{00000008-1075-4459-8AC1-1A83FE5A0579}"/>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Sheet1!$O$4</c15:sqref>
                        </c15:formulaRef>
                      </c:ext>
                    </c:extLst>
                    <c:strCache>
                      <c:ptCount val="1"/>
                      <c:pt idx="0">
                        <c:v>Kaupungissa, jossa yli 150 000 asukasta, n=162</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Sheet1!$O$5:$O$10</c15:sqref>
                        </c15:formulaRef>
                      </c:ext>
                    </c:extLst>
                    <c:numCache>
                      <c:formatCode>0%</c:formatCode>
                      <c:ptCount val="6"/>
                      <c:pt idx="0">
                        <c:v>0.21</c:v>
                      </c:pt>
                      <c:pt idx="1">
                        <c:v>0.38900000000000001</c:v>
                      </c:pt>
                      <c:pt idx="2">
                        <c:v>0.17899999999999999</c:v>
                      </c:pt>
                      <c:pt idx="3">
                        <c:v>0.64200000000000002</c:v>
                      </c:pt>
                      <c:pt idx="4">
                        <c:v>6.8000000000000005E-2</c:v>
                      </c:pt>
                      <c:pt idx="5">
                        <c:v>0.191</c:v>
                      </c:pt>
                    </c:numCache>
                  </c:numRef>
                </c:val>
                <c:extLst xmlns:c15="http://schemas.microsoft.com/office/drawing/2012/chart">
                  <c:ext xmlns:c16="http://schemas.microsoft.com/office/drawing/2014/chart" uri="{C3380CC4-5D6E-409C-BE32-E72D297353CC}">
                    <c16:uniqueId val="{00000009-1075-4459-8AC1-1A83FE5A0579}"/>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Sheet1!$P$4</c15:sqref>
                        </c15:formulaRef>
                      </c:ext>
                    </c:extLst>
                    <c:strCache>
                      <c:ptCount val="1"/>
                      <c:pt idx="0">
                        <c:v>Kaupungissa jossa 30 - 150 000 asukasta, n=320</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Sheet1!$P$5:$P$10</c15:sqref>
                        </c15:formulaRef>
                      </c:ext>
                    </c:extLst>
                    <c:numCache>
                      <c:formatCode>0%</c:formatCode>
                      <c:ptCount val="6"/>
                      <c:pt idx="0">
                        <c:v>0.21299999999999999</c:v>
                      </c:pt>
                      <c:pt idx="1">
                        <c:v>0.40600000000000003</c:v>
                      </c:pt>
                      <c:pt idx="2">
                        <c:v>0.17499999999999999</c:v>
                      </c:pt>
                      <c:pt idx="3">
                        <c:v>0.54100000000000004</c:v>
                      </c:pt>
                      <c:pt idx="4">
                        <c:v>6.6000000000000003E-2</c:v>
                      </c:pt>
                      <c:pt idx="5">
                        <c:v>0.27200000000000002</c:v>
                      </c:pt>
                    </c:numCache>
                  </c:numRef>
                </c:val>
                <c:extLst xmlns:c15="http://schemas.microsoft.com/office/drawing/2012/chart">
                  <c:ext xmlns:c16="http://schemas.microsoft.com/office/drawing/2014/chart" uri="{C3380CC4-5D6E-409C-BE32-E72D297353CC}">
                    <c16:uniqueId val="{0000000A-1075-4459-8AC1-1A83FE5A0579}"/>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Sheet1!$Q$4</c15:sqref>
                        </c15:formulaRef>
                      </c:ext>
                    </c:extLst>
                    <c:strCache>
                      <c:ptCount val="1"/>
                      <c:pt idx="0">
                        <c:v>Kaupunki, jossa 10 - 30 000 asukasta, n=104</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Sheet1!$Q$5:$Q$10</c15:sqref>
                        </c15:formulaRef>
                      </c:ext>
                    </c:extLst>
                    <c:numCache>
                      <c:formatCode>0%</c:formatCode>
                      <c:ptCount val="6"/>
                      <c:pt idx="0">
                        <c:v>0.24</c:v>
                      </c:pt>
                      <c:pt idx="1">
                        <c:v>0.433</c:v>
                      </c:pt>
                      <c:pt idx="2">
                        <c:v>0.17299999999999999</c:v>
                      </c:pt>
                      <c:pt idx="3">
                        <c:v>0.65400000000000003</c:v>
                      </c:pt>
                      <c:pt idx="4">
                        <c:v>8.6999999999999994E-2</c:v>
                      </c:pt>
                      <c:pt idx="5">
                        <c:v>0.221</c:v>
                      </c:pt>
                    </c:numCache>
                  </c:numRef>
                </c:val>
                <c:extLst xmlns:c15="http://schemas.microsoft.com/office/drawing/2012/chart">
                  <c:ext xmlns:c16="http://schemas.microsoft.com/office/drawing/2014/chart" uri="{C3380CC4-5D6E-409C-BE32-E72D297353CC}">
                    <c16:uniqueId val="{0000000B-1075-4459-8AC1-1A83FE5A0579}"/>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Sheet1!$R$4</c15:sqref>
                        </c15:formulaRef>
                      </c:ext>
                    </c:extLst>
                    <c:strCache>
                      <c:ptCount val="1"/>
                      <c:pt idx="0">
                        <c:v>Haja-asutusalueella &lt; 10 000 asukasta, n=139</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Sheet1!$R$5:$R$10</c15:sqref>
                        </c15:formulaRef>
                      </c:ext>
                    </c:extLst>
                    <c:numCache>
                      <c:formatCode>0%</c:formatCode>
                      <c:ptCount val="6"/>
                      <c:pt idx="0">
                        <c:v>0.23699999999999999</c:v>
                      </c:pt>
                      <c:pt idx="1">
                        <c:v>0.40300000000000002</c:v>
                      </c:pt>
                      <c:pt idx="2">
                        <c:v>0.18</c:v>
                      </c:pt>
                      <c:pt idx="3">
                        <c:v>0.58299999999999996</c:v>
                      </c:pt>
                      <c:pt idx="4">
                        <c:v>0.108</c:v>
                      </c:pt>
                      <c:pt idx="5">
                        <c:v>0.20100000000000001</c:v>
                      </c:pt>
                    </c:numCache>
                  </c:numRef>
                </c:val>
                <c:extLst xmlns:c15="http://schemas.microsoft.com/office/drawing/2012/chart">
                  <c:ext xmlns:c16="http://schemas.microsoft.com/office/drawing/2014/chart" uri="{C3380CC4-5D6E-409C-BE32-E72D297353CC}">
                    <c16:uniqueId val="{0000000C-1075-4459-8AC1-1A83FE5A0579}"/>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Sheet1!$S$4</c15:sqref>
                        </c15:formulaRef>
                      </c:ext>
                    </c:extLst>
                    <c:strCache>
                      <c:ptCount val="1"/>
                      <c:pt idx="0">
                        <c:v>En tiedä, n=19</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Sheet1!$S$5:$S$10</c15:sqref>
                        </c15:formulaRef>
                      </c:ext>
                    </c:extLst>
                    <c:numCache>
                      <c:formatCode>0%</c:formatCode>
                      <c:ptCount val="6"/>
                      <c:pt idx="0">
                        <c:v>0.21099999999999999</c:v>
                      </c:pt>
                      <c:pt idx="1">
                        <c:v>0.26300000000000001</c:v>
                      </c:pt>
                      <c:pt idx="3">
                        <c:v>0.57899999999999996</c:v>
                      </c:pt>
                      <c:pt idx="5">
                        <c:v>0.26300000000000001</c:v>
                      </c:pt>
                    </c:numCache>
                  </c:numRef>
                </c:val>
                <c:extLst xmlns:c15="http://schemas.microsoft.com/office/drawing/2012/chart">
                  <c:ext xmlns:c16="http://schemas.microsoft.com/office/drawing/2014/chart" uri="{C3380CC4-5D6E-409C-BE32-E72D297353CC}">
                    <c16:uniqueId val="{0000000D-1075-4459-8AC1-1A83FE5A0579}"/>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Sheet1!$T$4</c15:sqref>
                        </c15:formulaRef>
                      </c:ext>
                    </c:extLst>
                    <c:strCache>
                      <c:ptCount val="1"/>
                      <c:pt idx="0">
                        <c:v>SUURALUE</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Sheet1!$T$5:$T$10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E-1075-4459-8AC1-1A83FE5A0579}"/>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Sheet1!$U$4</c15:sqref>
                        </c15:formulaRef>
                      </c:ext>
                    </c:extLst>
                    <c:strCache>
                      <c:ptCount val="1"/>
                      <c:pt idx="0">
                        <c:v>Länsi-Suomi, n=251</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Sheet1!$U$5:$U$10</c15:sqref>
                        </c15:formulaRef>
                      </c:ext>
                    </c:extLst>
                    <c:numCache>
                      <c:formatCode>0%</c:formatCode>
                      <c:ptCount val="6"/>
                      <c:pt idx="0">
                        <c:v>0.251</c:v>
                      </c:pt>
                      <c:pt idx="1">
                        <c:v>0.41399999999999998</c:v>
                      </c:pt>
                      <c:pt idx="2">
                        <c:v>0.16700000000000001</c:v>
                      </c:pt>
                      <c:pt idx="3">
                        <c:v>0.59799999999999998</c:v>
                      </c:pt>
                      <c:pt idx="4">
                        <c:v>8.4000000000000005E-2</c:v>
                      </c:pt>
                      <c:pt idx="5">
                        <c:v>0.22700000000000001</c:v>
                      </c:pt>
                    </c:numCache>
                  </c:numRef>
                </c:val>
                <c:extLst xmlns:c15="http://schemas.microsoft.com/office/drawing/2012/chart">
                  <c:ext xmlns:c16="http://schemas.microsoft.com/office/drawing/2014/chart" uri="{C3380CC4-5D6E-409C-BE32-E72D297353CC}">
                    <c16:uniqueId val="{0000000F-1075-4459-8AC1-1A83FE5A0579}"/>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Sheet1!$V$4</c15:sqref>
                        </c15:formulaRef>
                      </c:ext>
                    </c:extLst>
                    <c:strCache>
                      <c:ptCount val="1"/>
                      <c:pt idx="0">
                        <c:v>Helsinki-Uusimaa, n=342</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Sheet1!$V$5:$V$10</c15:sqref>
                        </c15:formulaRef>
                      </c:ext>
                    </c:extLst>
                    <c:numCache>
                      <c:formatCode>0%</c:formatCode>
                      <c:ptCount val="6"/>
                      <c:pt idx="0">
                        <c:v>0.32200000000000001</c:v>
                      </c:pt>
                      <c:pt idx="1">
                        <c:v>0.46800000000000003</c:v>
                      </c:pt>
                      <c:pt idx="2">
                        <c:v>0.14899999999999999</c:v>
                      </c:pt>
                      <c:pt idx="3">
                        <c:v>0.66100000000000003</c:v>
                      </c:pt>
                      <c:pt idx="4">
                        <c:v>5.8000000000000003E-2</c:v>
                      </c:pt>
                      <c:pt idx="5">
                        <c:v>0.193</c:v>
                      </c:pt>
                    </c:numCache>
                  </c:numRef>
                </c:val>
                <c:extLst xmlns:c15="http://schemas.microsoft.com/office/drawing/2012/chart">
                  <c:ext xmlns:c16="http://schemas.microsoft.com/office/drawing/2014/chart" uri="{C3380CC4-5D6E-409C-BE32-E72D297353CC}">
                    <c16:uniqueId val="{00000010-1075-4459-8AC1-1A83FE5A0579}"/>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Sheet1!$W$4</c15:sqref>
                        </c15:formulaRef>
                      </c:ext>
                    </c:extLst>
                    <c:strCache>
                      <c:ptCount val="1"/>
                      <c:pt idx="0">
                        <c:v>Etelä-Suomi, n=207</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Sheet1!$W$5:$W$10</c15:sqref>
                        </c15:formulaRef>
                      </c:ext>
                    </c:extLst>
                    <c:numCache>
                      <c:formatCode>0%</c:formatCode>
                      <c:ptCount val="6"/>
                      <c:pt idx="0">
                        <c:v>0.19800000000000001</c:v>
                      </c:pt>
                      <c:pt idx="1">
                        <c:v>0.39600000000000002</c:v>
                      </c:pt>
                      <c:pt idx="2">
                        <c:v>0.16900000000000001</c:v>
                      </c:pt>
                      <c:pt idx="3">
                        <c:v>0.57499999999999996</c:v>
                      </c:pt>
                      <c:pt idx="4">
                        <c:v>8.6999999999999994E-2</c:v>
                      </c:pt>
                      <c:pt idx="5">
                        <c:v>0.217</c:v>
                      </c:pt>
                    </c:numCache>
                  </c:numRef>
                </c:val>
                <c:extLst xmlns:c15="http://schemas.microsoft.com/office/drawing/2012/chart">
                  <c:ext xmlns:c16="http://schemas.microsoft.com/office/drawing/2014/chart" uri="{C3380CC4-5D6E-409C-BE32-E72D297353CC}">
                    <c16:uniqueId val="{00000011-1075-4459-8AC1-1A83FE5A0579}"/>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Sheet1!$X$4</c15:sqref>
                        </c15:formulaRef>
                      </c:ext>
                    </c:extLst>
                    <c:strCache>
                      <c:ptCount val="1"/>
                      <c:pt idx="0">
                        <c:v>Pohjois- ja Itä-Suomi, n=210</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Sheet1!$X$5:$X$10</c15:sqref>
                        </c15:formulaRef>
                      </c:ext>
                    </c:extLst>
                    <c:numCache>
                      <c:formatCode>0%</c:formatCode>
                      <c:ptCount val="6"/>
                      <c:pt idx="0">
                        <c:v>0.186</c:v>
                      </c:pt>
                      <c:pt idx="1">
                        <c:v>0.371</c:v>
                      </c:pt>
                      <c:pt idx="2">
                        <c:v>0.21</c:v>
                      </c:pt>
                      <c:pt idx="3">
                        <c:v>0.56200000000000006</c:v>
                      </c:pt>
                      <c:pt idx="4">
                        <c:v>8.1000000000000003E-2</c:v>
                      </c:pt>
                      <c:pt idx="5">
                        <c:v>0.27600000000000002</c:v>
                      </c:pt>
                    </c:numCache>
                  </c:numRef>
                </c:val>
                <c:extLst xmlns:c15="http://schemas.microsoft.com/office/drawing/2012/chart">
                  <c:ext xmlns:c16="http://schemas.microsoft.com/office/drawing/2014/chart" uri="{C3380CC4-5D6E-409C-BE32-E72D297353CC}">
                    <c16:uniqueId val="{00000012-1075-4459-8AC1-1A83FE5A0579}"/>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Sheet1!$Y$4</c15:sqref>
                        </c15:formulaRef>
                      </c:ext>
                    </c:extLst>
                    <c:strCache>
                      <c:ptCount val="1"/>
                      <c:pt idx="0">
                        <c:v>ELÄMÄNVAIHE</c:v>
                      </c:pt>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Sheet1!$Y$5:$Y$10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3-1075-4459-8AC1-1A83FE5A0579}"/>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Sheet1!$Z$4</c15:sqref>
                        </c15:formulaRef>
                      </c:ext>
                    </c:extLst>
                    <c:strCache>
                      <c:ptCount val="1"/>
                      <c:pt idx="0">
                        <c:v>Sinkku/Yksinhuoltaja, n=325</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Sheet1!$Z$5:$Z$10</c15:sqref>
                        </c15:formulaRef>
                      </c:ext>
                    </c:extLst>
                    <c:numCache>
                      <c:formatCode>0%</c:formatCode>
                      <c:ptCount val="6"/>
                      <c:pt idx="0">
                        <c:v>0.20599999999999999</c:v>
                      </c:pt>
                      <c:pt idx="1">
                        <c:v>0.39100000000000001</c:v>
                      </c:pt>
                      <c:pt idx="2">
                        <c:v>0.123</c:v>
                      </c:pt>
                      <c:pt idx="3">
                        <c:v>0.56299999999999994</c:v>
                      </c:pt>
                      <c:pt idx="4">
                        <c:v>3.4000000000000002E-2</c:v>
                      </c:pt>
                      <c:pt idx="5">
                        <c:v>0.27400000000000002</c:v>
                      </c:pt>
                    </c:numCache>
                  </c:numRef>
                </c:val>
                <c:extLst xmlns:c15="http://schemas.microsoft.com/office/drawing/2012/chart">
                  <c:ext xmlns:c16="http://schemas.microsoft.com/office/drawing/2014/chart" uri="{C3380CC4-5D6E-409C-BE32-E72D297353CC}">
                    <c16:uniqueId val="{00000014-1075-4459-8AC1-1A83FE5A0579}"/>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Sheet1!$AA$4</c15:sqref>
                        </c15:formulaRef>
                      </c:ext>
                    </c:extLst>
                    <c:strCache>
                      <c:ptCount val="1"/>
                      <c:pt idx="0">
                        <c:v>Kaksi aikuista, ei lapsia taloudessa, n=391</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Sheet1!$AA$5:$AA$10</c15:sqref>
                        </c15:formulaRef>
                      </c:ext>
                    </c:extLst>
                    <c:numCache>
                      <c:formatCode>0%</c:formatCode>
                      <c:ptCount val="6"/>
                      <c:pt idx="0">
                        <c:v>0.29199999999999998</c:v>
                      </c:pt>
                      <c:pt idx="1">
                        <c:v>0.46500000000000002</c:v>
                      </c:pt>
                      <c:pt idx="2">
                        <c:v>0.20499999999999999</c:v>
                      </c:pt>
                      <c:pt idx="3">
                        <c:v>0.67</c:v>
                      </c:pt>
                      <c:pt idx="4">
                        <c:v>0.11799999999999999</c:v>
                      </c:pt>
                      <c:pt idx="5">
                        <c:v>0.17100000000000001</c:v>
                      </c:pt>
                    </c:numCache>
                  </c:numRef>
                </c:val>
                <c:extLst xmlns:c15="http://schemas.microsoft.com/office/drawing/2012/chart">
                  <c:ext xmlns:c16="http://schemas.microsoft.com/office/drawing/2014/chart" uri="{C3380CC4-5D6E-409C-BE32-E72D297353CC}">
                    <c16:uniqueId val="{00000015-1075-4459-8AC1-1A83FE5A0579}"/>
                  </c:ext>
                </c:extLst>
              </c15:ser>
            </c15:filteredBarSeries>
            <c15:filteredBarSeries>
              <c15:ser>
                <c:idx val="26"/>
                <c:order val="26"/>
                <c:tx>
                  <c:strRef>
                    <c:extLst xmlns:c15="http://schemas.microsoft.com/office/drawing/2012/chart">
                      <c:ext xmlns:c15="http://schemas.microsoft.com/office/drawing/2012/chart" uri="{02D57815-91ED-43cb-92C2-25804820EDAC}">
                        <c15:formulaRef>
                          <c15:sqref>Sheet1!$AB$4</c15:sqref>
                        </c15:formulaRef>
                      </c:ext>
                    </c:extLst>
                    <c:strCache>
                      <c:ptCount val="1"/>
                      <c:pt idx="0">
                        <c:v>Kaksi aikuista, alle 18-vuotiaita lapsia, n=166</c:v>
                      </c:pt>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Sheet1!$AB$5:$AB$10</c15:sqref>
                        </c15:formulaRef>
                      </c:ext>
                    </c:extLst>
                    <c:numCache>
                      <c:formatCode>0%</c:formatCode>
                      <c:ptCount val="6"/>
                      <c:pt idx="0">
                        <c:v>0.247</c:v>
                      </c:pt>
                      <c:pt idx="1">
                        <c:v>0.434</c:v>
                      </c:pt>
                      <c:pt idx="2">
                        <c:v>0.247</c:v>
                      </c:pt>
                      <c:pt idx="3">
                        <c:v>0.60199999999999998</c:v>
                      </c:pt>
                      <c:pt idx="4">
                        <c:v>0.09</c:v>
                      </c:pt>
                      <c:pt idx="5">
                        <c:v>0.217</c:v>
                      </c:pt>
                    </c:numCache>
                  </c:numRef>
                </c:val>
                <c:extLst xmlns:c15="http://schemas.microsoft.com/office/drawing/2012/chart">
                  <c:ext xmlns:c16="http://schemas.microsoft.com/office/drawing/2014/chart" uri="{C3380CC4-5D6E-409C-BE32-E72D297353CC}">
                    <c16:uniqueId val="{00000016-1075-4459-8AC1-1A83FE5A0579}"/>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Sheet1!$AC$4</c15:sqref>
                        </c15:formulaRef>
                      </c:ext>
                    </c:extLst>
                    <c:strCache>
                      <c:ptCount val="1"/>
                      <c:pt idx="0">
                        <c:v>Asun vanhempieni kanssa, n=50</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Sheet1!$AC$5:$AC$10</c15:sqref>
                        </c15:formulaRef>
                      </c:ext>
                    </c:extLst>
                    <c:numCache>
                      <c:formatCode>0%</c:formatCode>
                      <c:ptCount val="6"/>
                      <c:pt idx="0">
                        <c:v>0.24</c:v>
                      </c:pt>
                      <c:pt idx="1">
                        <c:v>0.28000000000000003</c:v>
                      </c:pt>
                      <c:pt idx="2">
                        <c:v>0.02</c:v>
                      </c:pt>
                      <c:pt idx="3">
                        <c:v>0.56000000000000005</c:v>
                      </c:pt>
                      <c:pt idx="4">
                        <c:v>0.02</c:v>
                      </c:pt>
                      <c:pt idx="5">
                        <c:v>0.22</c:v>
                      </c:pt>
                    </c:numCache>
                  </c:numRef>
                </c:val>
                <c:extLst xmlns:c15="http://schemas.microsoft.com/office/drawing/2012/chart">
                  <c:ext xmlns:c16="http://schemas.microsoft.com/office/drawing/2014/chart" uri="{C3380CC4-5D6E-409C-BE32-E72D297353CC}">
                    <c16:uniqueId val="{00000017-1075-4459-8AC1-1A83FE5A0579}"/>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Sheet1!$AD$4</c15:sqref>
                        </c15:formulaRef>
                      </c:ext>
                    </c:extLst>
                    <c:strCache>
                      <c:ptCount val="1"/>
                      <c:pt idx="0">
                        <c:v>En tahdo kertoa, n=15</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Sheet1!$AD$5:$AD$10</c15:sqref>
                        </c15:formulaRef>
                      </c:ext>
                    </c:extLst>
                    <c:numCache>
                      <c:formatCode>0%</c:formatCode>
                      <c:ptCount val="6"/>
                      <c:pt idx="0">
                        <c:v>0.13300000000000001</c:v>
                      </c:pt>
                      <c:pt idx="1">
                        <c:v>0.33300000000000002</c:v>
                      </c:pt>
                      <c:pt idx="2">
                        <c:v>6.7000000000000004E-2</c:v>
                      </c:pt>
                      <c:pt idx="3">
                        <c:v>0.33300000000000002</c:v>
                      </c:pt>
                      <c:pt idx="5">
                        <c:v>0.4</c:v>
                      </c:pt>
                    </c:numCache>
                  </c:numRef>
                </c:val>
                <c:extLst xmlns:c15="http://schemas.microsoft.com/office/drawing/2012/chart">
                  <c:ext xmlns:c16="http://schemas.microsoft.com/office/drawing/2014/chart" uri="{C3380CC4-5D6E-409C-BE32-E72D297353CC}">
                    <c16:uniqueId val="{00000018-1075-4459-8AC1-1A83FE5A0579}"/>
                  </c:ext>
                </c:extLst>
              </c15:ser>
            </c15:filteredBarSeries>
            <c15:filteredBarSeries>
              <c15:ser>
                <c:idx val="29"/>
                <c:order val="29"/>
                <c:tx>
                  <c:strRef>
                    <c:extLst xmlns:c15="http://schemas.microsoft.com/office/drawing/2012/chart">
                      <c:ext xmlns:c15="http://schemas.microsoft.com/office/drawing/2012/chart" uri="{02D57815-91ED-43cb-92C2-25804820EDAC}">
                        <c15:formulaRef>
                          <c15:sqref>Sheet1!$AE$4</c15:sqref>
                        </c15:formulaRef>
                      </c:ext>
                    </c:extLst>
                    <c:strCache>
                      <c:ptCount val="1"/>
                      <c:pt idx="0">
                        <c:v>Muu, n=50</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Sheet1!$AE$5:$AE$10</c15:sqref>
                        </c15:formulaRef>
                      </c:ext>
                    </c:extLst>
                    <c:numCache>
                      <c:formatCode>0%</c:formatCode>
                      <c:ptCount val="6"/>
                      <c:pt idx="0">
                        <c:v>0.23400000000000001</c:v>
                      </c:pt>
                      <c:pt idx="1">
                        <c:v>0.36199999999999999</c:v>
                      </c:pt>
                      <c:pt idx="2">
                        <c:v>0.106</c:v>
                      </c:pt>
                      <c:pt idx="3">
                        <c:v>0.57399999999999995</c:v>
                      </c:pt>
                      <c:pt idx="5">
                        <c:v>0.29799999999999999</c:v>
                      </c:pt>
                    </c:numCache>
                  </c:numRef>
                </c:val>
                <c:extLst xmlns:c15="http://schemas.microsoft.com/office/drawing/2012/chart">
                  <c:ext xmlns:c16="http://schemas.microsoft.com/office/drawing/2014/chart" uri="{C3380CC4-5D6E-409C-BE32-E72D297353CC}">
                    <c16:uniqueId val="{00000019-1075-4459-8AC1-1A83FE5A0579}"/>
                  </c:ext>
                </c:extLst>
              </c15:ser>
            </c15:filteredBarSeries>
            <c15:filteredBarSeries>
              <c15:ser>
                <c:idx val="30"/>
                <c:order val="30"/>
                <c:tx>
                  <c:strRef>
                    <c:extLst xmlns:c15="http://schemas.microsoft.com/office/drawing/2012/chart">
                      <c:ext xmlns:c15="http://schemas.microsoft.com/office/drawing/2012/chart" uri="{02D57815-91ED-43cb-92C2-25804820EDAC}">
                        <c15:formulaRef>
                          <c15:sqref>Sheet1!$AF$4</c15:sqref>
                        </c15:formulaRef>
                      </c:ext>
                    </c:extLst>
                    <c:strCache>
                      <c:ptCount val="1"/>
                      <c:pt idx="0">
                        <c:v>HENKILÖKOHTAISET TULOT VUODESSA</c:v>
                      </c:pt>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Sheet1!$AF$5:$AF$10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1A-1075-4459-8AC1-1A83FE5A0579}"/>
                  </c:ext>
                </c:extLst>
              </c15:ser>
            </c15:filteredBarSeries>
            <c15:filteredBarSeries>
              <c15:ser>
                <c:idx val="31"/>
                <c:order val="31"/>
                <c:tx>
                  <c:strRef>
                    <c:extLst xmlns:c15="http://schemas.microsoft.com/office/drawing/2012/chart">
                      <c:ext xmlns:c15="http://schemas.microsoft.com/office/drawing/2012/chart" uri="{02D57815-91ED-43cb-92C2-25804820EDAC}">
                        <c15:formulaRef>
                          <c15:sqref>Sheet1!$AG$4</c15:sqref>
                        </c15:formulaRef>
                      </c:ext>
                    </c:extLst>
                    <c:strCache>
                      <c:ptCount val="1"/>
                      <c:pt idx="0">
                        <c:v>0 - 10 000 euroa, n=283</c:v>
                      </c:pt>
                    </c:strCache>
                  </c:strRef>
                </c:tx>
                <c:spPr>
                  <a:solidFill>
                    <a:schemeClr val="accent2">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Sheet1!$AG$5:$AG$10</c15:sqref>
                        </c15:formulaRef>
                      </c:ext>
                    </c:extLst>
                    <c:numCache>
                      <c:formatCode>0%</c:formatCode>
                      <c:ptCount val="6"/>
                      <c:pt idx="0">
                        <c:v>0.13100000000000001</c:v>
                      </c:pt>
                      <c:pt idx="1">
                        <c:v>0.28599999999999998</c:v>
                      </c:pt>
                      <c:pt idx="2">
                        <c:v>6.4000000000000001E-2</c:v>
                      </c:pt>
                      <c:pt idx="3">
                        <c:v>0.48799999999999999</c:v>
                      </c:pt>
                      <c:pt idx="4">
                        <c:v>3.9E-2</c:v>
                      </c:pt>
                      <c:pt idx="5">
                        <c:v>0.33900000000000002</c:v>
                      </c:pt>
                    </c:numCache>
                  </c:numRef>
                </c:val>
                <c:extLst xmlns:c15="http://schemas.microsoft.com/office/drawing/2012/chart">
                  <c:ext xmlns:c16="http://schemas.microsoft.com/office/drawing/2014/chart" uri="{C3380CC4-5D6E-409C-BE32-E72D297353CC}">
                    <c16:uniqueId val="{0000001B-1075-4459-8AC1-1A83FE5A0579}"/>
                  </c:ext>
                </c:extLst>
              </c15:ser>
            </c15:filteredBarSeries>
            <c15:filteredBarSeries>
              <c15:ser>
                <c:idx val="32"/>
                <c:order val="32"/>
                <c:tx>
                  <c:strRef>
                    <c:extLst xmlns:c15="http://schemas.microsoft.com/office/drawing/2012/chart">
                      <c:ext xmlns:c15="http://schemas.microsoft.com/office/drawing/2012/chart" uri="{02D57815-91ED-43cb-92C2-25804820EDAC}">
                        <c15:formulaRef>
                          <c15:sqref>Sheet1!$AH$4</c15:sqref>
                        </c15:formulaRef>
                      </c:ext>
                    </c:extLst>
                    <c:strCache>
                      <c:ptCount val="1"/>
                      <c:pt idx="0">
                        <c:v>20 001 - 40 000 euroa, n=327</c:v>
                      </c:pt>
                    </c:strCache>
                  </c:strRef>
                </c:tx>
                <c:spPr>
                  <a:solidFill>
                    <a:schemeClr val="accent3">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Sheet1!$AH$5:$AH$10</c15:sqref>
                        </c15:formulaRef>
                      </c:ext>
                    </c:extLst>
                    <c:numCache>
                      <c:formatCode>0%</c:formatCode>
                      <c:ptCount val="6"/>
                      <c:pt idx="0">
                        <c:v>0.214</c:v>
                      </c:pt>
                      <c:pt idx="1">
                        <c:v>0.437</c:v>
                      </c:pt>
                      <c:pt idx="2">
                        <c:v>0.17699999999999999</c:v>
                      </c:pt>
                      <c:pt idx="3">
                        <c:v>0.63600000000000001</c:v>
                      </c:pt>
                      <c:pt idx="4">
                        <c:v>0.08</c:v>
                      </c:pt>
                      <c:pt idx="5">
                        <c:v>0.19</c:v>
                      </c:pt>
                    </c:numCache>
                  </c:numRef>
                </c:val>
                <c:extLst xmlns:c15="http://schemas.microsoft.com/office/drawing/2012/chart">
                  <c:ext xmlns:c16="http://schemas.microsoft.com/office/drawing/2014/chart" uri="{C3380CC4-5D6E-409C-BE32-E72D297353CC}">
                    <c16:uniqueId val="{0000001C-1075-4459-8AC1-1A83FE5A0579}"/>
                  </c:ext>
                </c:extLst>
              </c15:ser>
            </c15:filteredBarSeries>
            <c15:filteredBarSeries>
              <c15:ser>
                <c:idx val="33"/>
                <c:order val="33"/>
                <c:tx>
                  <c:strRef>
                    <c:extLst xmlns:c15="http://schemas.microsoft.com/office/drawing/2012/chart">
                      <c:ext xmlns:c15="http://schemas.microsoft.com/office/drawing/2012/chart" uri="{02D57815-91ED-43cb-92C2-25804820EDAC}">
                        <c15:formulaRef>
                          <c15:sqref>Sheet1!$AI$4</c15:sqref>
                        </c15:formulaRef>
                      </c:ext>
                    </c:extLst>
                    <c:strCache>
                      <c:ptCount val="1"/>
                      <c:pt idx="0">
                        <c:v>40 001 - 50 000 euroa, n=152</c:v>
                      </c:pt>
                    </c:strCache>
                  </c:strRef>
                </c:tx>
                <c:spPr>
                  <a:solidFill>
                    <a:schemeClr val="accent4">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Sheet1!$AI$5:$AI$10</c15:sqref>
                        </c15:formulaRef>
                      </c:ext>
                    </c:extLst>
                    <c:numCache>
                      <c:formatCode>0%</c:formatCode>
                      <c:ptCount val="6"/>
                      <c:pt idx="0">
                        <c:v>0.38800000000000001</c:v>
                      </c:pt>
                      <c:pt idx="1">
                        <c:v>0.65100000000000002</c:v>
                      </c:pt>
                      <c:pt idx="2">
                        <c:v>0.28299999999999997</c:v>
                      </c:pt>
                      <c:pt idx="3">
                        <c:v>0.73</c:v>
                      </c:pt>
                      <c:pt idx="4">
                        <c:v>0.105</c:v>
                      </c:pt>
                      <c:pt idx="5">
                        <c:v>0.105</c:v>
                      </c:pt>
                    </c:numCache>
                  </c:numRef>
                </c:val>
                <c:extLst xmlns:c15="http://schemas.microsoft.com/office/drawing/2012/chart">
                  <c:ext xmlns:c16="http://schemas.microsoft.com/office/drawing/2014/chart" uri="{C3380CC4-5D6E-409C-BE32-E72D297353CC}">
                    <c16:uniqueId val="{0000001D-1075-4459-8AC1-1A83FE5A0579}"/>
                  </c:ext>
                </c:extLst>
              </c15:ser>
            </c15:filteredBarSeries>
            <c15:filteredBarSeries>
              <c15:ser>
                <c:idx val="34"/>
                <c:order val="34"/>
                <c:tx>
                  <c:strRef>
                    <c:extLst xmlns:c15="http://schemas.microsoft.com/office/drawing/2012/chart">
                      <c:ext xmlns:c15="http://schemas.microsoft.com/office/drawing/2012/chart" uri="{02D57815-91ED-43cb-92C2-25804820EDAC}">
                        <c15:formulaRef>
                          <c15:sqref>Sheet1!$AJ$4</c15:sqref>
                        </c15:formulaRef>
                      </c:ext>
                    </c:extLst>
                    <c:strCache>
                      <c:ptCount val="1"/>
                      <c:pt idx="0">
                        <c:v>60 001 - 70 000 euroa, n=25</c:v>
                      </c:pt>
                    </c:strCache>
                  </c:strRef>
                </c:tx>
                <c:spPr>
                  <a:solidFill>
                    <a:schemeClr val="accent5">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Sheet1!$AJ$5:$AJ$10</c15:sqref>
                        </c15:formulaRef>
                      </c:ext>
                    </c:extLst>
                    <c:numCache>
                      <c:formatCode>0%</c:formatCode>
                      <c:ptCount val="6"/>
                      <c:pt idx="0">
                        <c:v>0.48</c:v>
                      </c:pt>
                      <c:pt idx="1">
                        <c:v>0.56000000000000005</c:v>
                      </c:pt>
                      <c:pt idx="2">
                        <c:v>0.28000000000000003</c:v>
                      </c:pt>
                      <c:pt idx="3">
                        <c:v>0.84</c:v>
                      </c:pt>
                      <c:pt idx="4">
                        <c:v>0.24</c:v>
                      </c:pt>
                      <c:pt idx="5">
                        <c:v>0.04</c:v>
                      </c:pt>
                    </c:numCache>
                  </c:numRef>
                </c:val>
                <c:extLst xmlns:c15="http://schemas.microsoft.com/office/drawing/2012/chart">
                  <c:ext xmlns:c16="http://schemas.microsoft.com/office/drawing/2014/chart" uri="{C3380CC4-5D6E-409C-BE32-E72D297353CC}">
                    <c16:uniqueId val="{0000001E-1075-4459-8AC1-1A83FE5A0579}"/>
                  </c:ext>
                </c:extLst>
              </c15:ser>
            </c15:filteredBarSeries>
            <c15:filteredBarSeries>
              <c15:ser>
                <c:idx val="35"/>
                <c:order val="35"/>
                <c:tx>
                  <c:strRef>
                    <c:extLst xmlns:c15="http://schemas.microsoft.com/office/drawing/2012/chart">
                      <c:ext xmlns:c15="http://schemas.microsoft.com/office/drawing/2012/chart" uri="{02D57815-91ED-43cb-92C2-25804820EDAC}">
                        <c15:formulaRef>
                          <c15:sqref>Sheet1!$AK$4</c15:sqref>
                        </c15:formulaRef>
                      </c:ext>
                    </c:extLst>
                    <c:strCache>
                      <c:ptCount val="1"/>
                      <c:pt idx="0">
                        <c:v>80 001 euroa tai enemmän, n=24</c:v>
                      </c:pt>
                    </c:strCache>
                  </c:strRef>
                </c:tx>
                <c:spPr>
                  <a:solidFill>
                    <a:schemeClr val="accent6">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Sheet1!$AK$5:$AK$10</c15:sqref>
                        </c15:formulaRef>
                      </c:ext>
                    </c:extLst>
                    <c:numCache>
                      <c:formatCode>0%</c:formatCode>
                      <c:ptCount val="6"/>
                      <c:pt idx="0">
                        <c:v>0.58299999999999996</c:v>
                      </c:pt>
                      <c:pt idx="1">
                        <c:v>0.5</c:v>
                      </c:pt>
                      <c:pt idx="2">
                        <c:v>0.375</c:v>
                      </c:pt>
                      <c:pt idx="3">
                        <c:v>0.79200000000000004</c:v>
                      </c:pt>
                      <c:pt idx="4">
                        <c:v>0.29199999999999998</c:v>
                      </c:pt>
                      <c:pt idx="5">
                        <c:v>4.2000000000000003E-2</c:v>
                      </c:pt>
                    </c:numCache>
                  </c:numRef>
                </c:val>
                <c:extLst xmlns:c15="http://schemas.microsoft.com/office/drawing/2012/chart">
                  <c:ext xmlns:c16="http://schemas.microsoft.com/office/drawing/2014/chart" uri="{C3380CC4-5D6E-409C-BE32-E72D297353CC}">
                    <c16:uniqueId val="{0000001F-1075-4459-8AC1-1A83FE5A0579}"/>
                  </c:ext>
                </c:extLst>
              </c15:ser>
            </c15:filteredBarSeries>
            <c15:filteredBarSeries>
              <c15:ser>
                <c:idx val="36"/>
                <c:order val="36"/>
                <c:tx>
                  <c:strRef>
                    <c:extLst xmlns:c15="http://schemas.microsoft.com/office/drawing/2012/chart">
                      <c:ext xmlns:c15="http://schemas.microsoft.com/office/drawing/2012/chart" uri="{02D57815-91ED-43cb-92C2-25804820EDAC}">
                        <c15:formulaRef>
                          <c15:sqref>Sheet1!$AL$4</c15:sqref>
                        </c15:formulaRef>
                      </c:ext>
                    </c:extLst>
                    <c:strCache>
                      <c:ptCount val="1"/>
                      <c:pt idx="0">
                        <c:v>En halua kertoa/EOS, n=183</c:v>
                      </c:pt>
                    </c:strCache>
                  </c:strRef>
                </c:tx>
                <c:spPr>
                  <a:solidFill>
                    <a:schemeClr val="accent1">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Sheet1!$AL$5:$AL$10</c15:sqref>
                        </c15:formulaRef>
                      </c:ext>
                    </c:extLst>
                    <c:numCache>
                      <c:formatCode>0%</c:formatCode>
                      <c:ptCount val="6"/>
                      <c:pt idx="0">
                        <c:v>0.28999999999999998</c:v>
                      </c:pt>
                      <c:pt idx="1">
                        <c:v>0.377</c:v>
                      </c:pt>
                      <c:pt idx="2">
                        <c:v>0.17499999999999999</c:v>
                      </c:pt>
                      <c:pt idx="3">
                        <c:v>0.60099999999999998</c:v>
                      </c:pt>
                      <c:pt idx="4">
                        <c:v>4.3999999999999997E-2</c:v>
                      </c:pt>
                      <c:pt idx="5">
                        <c:v>0.251</c:v>
                      </c:pt>
                    </c:numCache>
                  </c:numRef>
                </c:val>
                <c:extLst xmlns:c15="http://schemas.microsoft.com/office/drawing/2012/chart">
                  <c:ext xmlns:c16="http://schemas.microsoft.com/office/drawing/2014/chart" uri="{C3380CC4-5D6E-409C-BE32-E72D297353CC}">
                    <c16:uniqueId val="{00000020-1075-4459-8AC1-1A83FE5A0579}"/>
                  </c:ext>
                </c:extLst>
              </c15:ser>
            </c15:filteredBarSeries>
            <c15:filteredBarSeries>
              <c15:ser>
                <c:idx val="37"/>
                <c:order val="37"/>
                <c:tx>
                  <c:strRef>
                    <c:extLst xmlns:c15="http://schemas.microsoft.com/office/drawing/2012/chart">
                      <c:ext xmlns:c15="http://schemas.microsoft.com/office/drawing/2012/chart" uri="{02D57815-91ED-43cb-92C2-25804820EDAC}">
                        <c15:formulaRef>
                          <c15:sqref>Sheet1!$AM$4</c15:sqref>
                        </c15:formulaRef>
                      </c:ext>
                    </c:extLst>
                    <c:strCache>
                      <c:ptCount val="1"/>
                      <c:pt idx="0">
                        <c:v>KOULUTUS</c:v>
                      </c:pt>
                    </c:strCache>
                  </c:strRef>
                </c:tx>
                <c:spPr>
                  <a:solidFill>
                    <a:schemeClr val="accent2">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Sheet1!$AM$5:$AM$10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1-1075-4459-8AC1-1A83FE5A0579}"/>
                  </c:ext>
                </c:extLst>
              </c15:ser>
            </c15:filteredBarSeries>
            <c15:filteredBarSeries>
              <c15:ser>
                <c:idx val="38"/>
                <c:order val="38"/>
                <c:tx>
                  <c:strRef>
                    <c:extLst xmlns:c15="http://schemas.microsoft.com/office/drawing/2012/chart">
                      <c:ext xmlns:c15="http://schemas.microsoft.com/office/drawing/2012/chart" uri="{02D57815-91ED-43cb-92C2-25804820EDAC}">
                        <c15:formulaRef>
                          <c15:sqref>Sheet1!$AN$4</c15:sqref>
                        </c15:formulaRef>
                      </c:ext>
                    </c:extLst>
                    <c:strCache>
                      <c:ptCount val="1"/>
                      <c:pt idx="0">
                        <c:v>Peruskoulu/Ammattikoulu, n=247</c:v>
                      </c:pt>
                    </c:strCache>
                  </c:strRef>
                </c:tx>
                <c:spPr>
                  <a:solidFill>
                    <a:schemeClr val="accent3">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Sheet1!$AN$5:$AN$10</c15:sqref>
                        </c15:formulaRef>
                      </c:ext>
                    </c:extLst>
                    <c:numCache>
                      <c:formatCode>0%</c:formatCode>
                      <c:ptCount val="6"/>
                      <c:pt idx="0">
                        <c:v>0.15</c:v>
                      </c:pt>
                      <c:pt idx="1">
                        <c:v>0.308</c:v>
                      </c:pt>
                      <c:pt idx="2">
                        <c:v>0.105</c:v>
                      </c:pt>
                      <c:pt idx="3">
                        <c:v>0.50600000000000001</c:v>
                      </c:pt>
                      <c:pt idx="4">
                        <c:v>3.2000000000000001E-2</c:v>
                      </c:pt>
                      <c:pt idx="5">
                        <c:v>0.32800000000000001</c:v>
                      </c:pt>
                    </c:numCache>
                  </c:numRef>
                </c:val>
                <c:extLst xmlns:c15="http://schemas.microsoft.com/office/drawing/2012/chart">
                  <c:ext xmlns:c16="http://schemas.microsoft.com/office/drawing/2014/chart" uri="{C3380CC4-5D6E-409C-BE32-E72D297353CC}">
                    <c16:uniqueId val="{00000022-1075-4459-8AC1-1A83FE5A0579}"/>
                  </c:ext>
                </c:extLst>
              </c15:ser>
            </c15:filteredBarSeries>
            <c15:filteredBarSeries>
              <c15:ser>
                <c:idx val="39"/>
                <c:order val="39"/>
                <c:tx>
                  <c:strRef>
                    <c:extLst xmlns:c15="http://schemas.microsoft.com/office/drawing/2012/chart">
                      <c:ext xmlns:c15="http://schemas.microsoft.com/office/drawing/2012/chart" uri="{02D57815-91ED-43cb-92C2-25804820EDAC}">
                        <c15:formulaRef>
                          <c15:sqref>Sheet1!$AO$4</c15:sqref>
                        </c15:formulaRef>
                      </c:ext>
                    </c:extLst>
                    <c:strCache>
                      <c:ptCount val="1"/>
                      <c:pt idx="0">
                        <c:v>Lukio/Opistotaso, n=288</c:v>
                      </c:pt>
                    </c:strCache>
                  </c:strRef>
                </c:tx>
                <c:spPr>
                  <a:solidFill>
                    <a:schemeClr val="accent4">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Sheet1!$AO$5:$AO$10</c15:sqref>
                        </c15:formulaRef>
                      </c:ext>
                    </c:extLst>
                    <c:numCache>
                      <c:formatCode>0%</c:formatCode>
                      <c:ptCount val="6"/>
                      <c:pt idx="0">
                        <c:v>0.20799999999999999</c:v>
                      </c:pt>
                      <c:pt idx="1">
                        <c:v>0.45500000000000002</c:v>
                      </c:pt>
                      <c:pt idx="2">
                        <c:v>0.16</c:v>
                      </c:pt>
                      <c:pt idx="3">
                        <c:v>0.59</c:v>
                      </c:pt>
                      <c:pt idx="4">
                        <c:v>6.3E-2</c:v>
                      </c:pt>
                      <c:pt idx="5">
                        <c:v>0.20799999999999999</c:v>
                      </c:pt>
                    </c:numCache>
                  </c:numRef>
                </c:val>
                <c:extLst xmlns:c15="http://schemas.microsoft.com/office/drawing/2012/chart">
                  <c:ext xmlns:c16="http://schemas.microsoft.com/office/drawing/2014/chart" uri="{C3380CC4-5D6E-409C-BE32-E72D297353CC}">
                    <c16:uniqueId val="{00000023-1075-4459-8AC1-1A83FE5A0579}"/>
                  </c:ext>
                </c:extLst>
              </c15:ser>
            </c15:filteredBarSeries>
            <c15:filteredBarSeries>
              <c15:ser>
                <c:idx val="40"/>
                <c:order val="40"/>
                <c:tx>
                  <c:strRef>
                    <c:extLst xmlns:c15="http://schemas.microsoft.com/office/drawing/2012/chart">
                      <c:ext xmlns:c15="http://schemas.microsoft.com/office/drawing/2012/chart" uri="{02D57815-91ED-43cb-92C2-25804820EDAC}">
                        <c15:formulaRef>
                          <c15:sqref>Sheet1!$AP$4</c15:sqref>
                        </c15:formulaRef>
                      </c:ext>
                    </c:extLst>
                    <c:strCache>
                      <c:ptCount val="1"/>
                      <c:pt idx="0">
                        <c:v>Ammattikorkeakoulu, n=175</c:v>
                      </c:pt>
                    </c:strCache>
                  </c:strRef>
                </c:tx>
                <c:spPr>
                  <a:solidFill>
                    <a:schemeClr val="accent5">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Sheet1!$AP$5:$AP$10</c15:sqref>
                        </c15:formulaRef>
                      </c:ext>
                    </c:extLst>
                    <c:numCache>
                      <c:formatCode>0%</c:formatCode>
                      <c:ptCount val="6"/>
                      <c:pt idx="0">
                        <c:v>0.32600000000000001</c:v>
                      </c:pt>
                      <c:pt idx="1">
                        <c:v>0.45100000000000001</c:v>
                      </c:pt>
                      <c:pt idx="2">
                        <c:v>0.2</c:v>
                      </c:pt>
                      <c:pt idx="3">
                        <c:v>0.60599999999999998</c:v>
                      </c:pt>
                      <c:pt idx="4">
                        <c:v>0.114</c:v>
                      </c:pt>
                      <c:pt idx="5">
                        <c:v>0.20599999999999999</c:v>
                      </c:pt>
                    </c:numCache>
                  </c:numRef>
                </c:val>
                <c:extLst xmlns:c15="http://schemas.microsoft.com/office/drawing/2012/chart">
                  <c:ext xmlns:c16="http://schemas.microsoft.com/office/drawing/2014/chart" uri="{C3380CC4-5D6E-409C-BE32-E72D297353CC}">
                    <c16:uniqueId val="{00000024-1075-4459-8AC1-1A83FE5A0579}"/>
                  </c:ext>
                </c:extLst>
              </c15:ser>
            </c15:filteredBarSeries>
            <c15:filteredBarSeries>
              <c15:ser>
                <c:idx val="41"/>
                <c:order val="41"/>
                <c:tx>
                  <c:strRef>
                    <c:extLst xmlns:c15="http://schemas.microsoft.com/office/drawing/2012/chart">
                      <c:ext xmlns:c15="http://schemas.microsoft.com/office/drawing/2012/chart" uri="{02D57815-91ED-43cb-92C2-25804820EDAC}">
                        <c15:formulaRef>
                          <c15:sqref>Sheet1!$AQ$4</c15:sqref>
                        </c15:formulaRef>
                      </c:ext>
                    </c:extLst>
                    <c:strCache>
                      <c:ptCount val="1"/>
                      <c:pt idx="0">
                        <c:v>Yliopisto/Korkeakoulu, n=271</c:v>
                      </c:pt>
                    </c:strCache>
                  </c:strRef>
                </c:tx>
                <c:spPr>
                  <a:solidFill>
                    <a:schemeClr val="accent6">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Sheet1!$AQ$5:$AQ$10</c15:sqref>
                        </c15:formulaRef>
                      </c:ext>
                    </c:extLst>
                    <c:numCache>
                      <c:formatCode>0%</c:formatCode>
                      <c:ptCount val="6"/>
                      <c:pt idx="0">
                        <c:v>0.34300000000000003</c:v>
                      </c:pt>
                      <c:pt idx="1">
                        <c:v>0.46899999999999997</c:v>
                      </c:pt>
                      <c:pt idx="2">
                        <c:v>0.22900000000000001</c:v>
                      </c:pt>
                      <c:pt idx="3">
                        <c:v>0.73399999999999999</c:v>
                      </c:pt>
                      <c:pt idx="4">
                        <c:v>0.1</c:v>
                      </c:pt>
                      <c:pt idx="5">
                        <c:v>0.13700000000000001</c:v>
                      </c:pt>
                    </c:numCache>
                  </c:numRef>
                </c:val>
                <c:extLst xmlns:c15="http://schemas.microsoft.com/office/drawing/2012/chart">
                  <c:ext xmlns:c16="http://schemas.microsoft.com/office/drawing/2014/chart" uri="{C3380CC4-5D6E-409C-BE32-E72D297353CC}">
                    <c16:uniqueId val="{00000025-1075-4459-8AC1-1A83FE5A0579}"/>
                  </c:ext>
                </c:extLst>
              </c15:ser>
            </c15:filteredBarSeries>
            <c15:filteredBarSeries>
              <c15:ser>
                <c:idx val="42"/>
                <c:order val="42"/>
                <c:tx>
                  <c:strRef>
                    <c:extLst xmlns:c15="http://schemas.microsoft.com/office/drawing/2012/chart">
                      <c:ext xmlns:c15="http://schemas.microsoft.com/office/drawing/2012/chart" uri="{02D57815-91ED-43cb-92C2-25804820EDAC}">
                        <c15:formulaRef>
                          <c15:sqref>Sheet1!$AR$4</c15:sqref>
                        </c15:formulaRef>
                      </c:ext>
                    </c:extLst>
                    <c:strCache>
                      <c:ptCount val="1"/>
                      <c:pt idx="0">
                        <c:v>ON SÄÄSTÖJÄ JA SIJOITUKSIA</c:v>
                      </c:pt>
                    </c:strCache>
                  </c:strRef>
                </c:tx>
                <c:spPr>
                  <a:solidFill>
                    <a:schemeClr val="accent1">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Sheet1!$AR$5:$AR$10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6-1075-4459-8AC1-1A83FE5A0579}"/>
                  </c:ext>
                </c:extLst>
              </c15:ser>
            </c15:filteredBarSeries>
            <c15:filteredBarSeries>
              <c15:ser>
                <c:idx val="43"/>
                <c:order val="43"/>
                <c:tx>
                  <c:strRef>
                    <c:extLst xmlns:c15="http://schemas.microsoft.com/office/drawing/2012/chart">
                      <c:ext xmlns:c15="http://schemas.microsoft.com/office/drawing/2012/chart" uri="{02D57815-91ED-43cb-92C2-25804820EDAC}">
                        <c15:formulaRef>
                          <c15:sqref>Sheet1!$AS$4</c15:sqref>
                        </c15:formulaRef>
                      </c:ext>
                    </c:extLst>
                    <c:strCache>
                      <c:ptCount val="1"/>
                      <c:pt idx="0">
                        <c:v>Pörssiosakkeissa, n=253</c:v>
                      </c:pt>
                    </c:strCache>
                  </c:strRef>
                </c:tx>
                <c:spPr>
                  <a:solidFill>
                    <a:schemeClr val="accent2">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Sheet1!$AS$5:$AS$10</c15:sqref>
                        </c15:formulaRef>
                      </c:ext>
                    </c:extLst>
                    <c:numCache>
                      <c:formatCode>0%</c:formatCode>
                      <c:ptCount val="6"/>
                      <c:pt idx="0">
                        <c:v>1</c:v>
                      </c:pt>
                      <c:pt idx="1">
                        <c:v>0.66</c:v>
                      </c:pt>
                      <c:pt idx="2">
                        <c:v>0.3</c:v>
                      </c:pt>
                      <c:pt idx="3">
                        <c:v>0.76700000000000002</c:v>
                      </c:pt>
                      <c:pt idx="4">
                        <c:v>0.14199999999999999</c:v>
                      </c:pt>
                    </c:numCache>
                  </c:numRef>
                </c:val>
                <c:extLst xmlns:c15="http://schemas.microsoft.com/office/drawing/2012/chart">
                  <c:ext xmlns:c16="http://schemas.microsoft.com/office/drawing/2014/chart" uri="{C3380CC4-5D6E-409C-BE32-E72D297353CC}">
                    <c16:uniqueId val="{00000027-1075-4459-8AC1-1A83FE5A0579}"/>
                  </c:ext>
                </c:extLst>
              </c15:ser>
            </c15:filteredBarSeries>
            <c15:filteredBarSeries>
              <c15:ser>
                <c:idx val="44"/>
                <c:order val="44"/>
                <c:tx>
                  <c:strRef>
                    <c:extLst xmlns:c15="http://schemas.microsoft.com/office/drawing/2012/chart">
                      <c:ext xmlns:c15="http://schemas.microsoft.com/office/drawing/2012/chart" uri="{02D57815-91ED-43cb-92C2-25804820EDAC}">
                        <c15:formulaRef>
                          <c15:sqref>Sheet1!$AT$4</c15:sqref>
                        </c15:formulaRef>
                      </c:ext>
                    </c:extLst>
                    <c:strCache>
                      <c:ptCount val="1"/>
                      <c:pt idx="0">
                        <c:v>Rahastoissa, n=424</c:v>
                      </c:pt>
                    </c:strCache>
                  </c:strRef>
                </c:tx>
                <c:spPr>
                  <a:solidFill>
                    <a:schemeClr val="accent3">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Sheet1!$AT$5:$AT$10</c15:sqref>
                        </c15:formulaRef>
                      </c:ext>
                    </c:extLst>
                    <c:numCache>
                      <c:formatCode>0%</c:formatCode>
                      <c:ptCount val="6"/>
                      <c:pt idx="0">
                        <c:v>0.39400000000000002</c:v>
                      </c:pt>
                      <c:pt idx="1">
                        <c:v>1</c:v>
                      </c:pt>
                      <c:pt idx="2">
                        <c:v>0.28799999999999998</c:v>
                      </c:pt>
                      <c:pt idx="3">
                        <c:v>0.71899999999999997</c:v>
                      </c:pt>
                      <c:pt idx="4">
                        <c:v>9.1999999999999998E-2</c:v>
                      </c:pt>
                    </c:numCache>
                  </c:numRef>
                </c:val>
                <c:extLst xmlns:c15="http://schemas.microsoft.com/office/drawing/2012/chart">
                  <c:ext xmlns:c16="http://schemas.microsoft.com/office/drawing/2014/chart" uri="{C3380CC4-5D6E-409C-BE32-E72D297353CC}">
                    <c16:uniqueId val="{00000028-1075-4459-8AC1-1A83FE5A0579}"/>
                  </c:ext>
                </c:extLst>
              </c15:ser>
            </c15:filteredBarSeries>
            <c15:filteredBarSeries>
              <c15:ser>
                <c:idx val="45"/>
                <c:order val="45"/>
                <c:tx>
                  <c:strRef>
                    <c:extLst xmlns:c15="http://schemas.microsoft.com/office/drawing/2012/chart">
                      <c:ext xmlns:c15="http://schemas.microsoft.com/office/drawing/2012/chart" uri="{02D57815-91ED-43cb-92C2-25804820EDAC}">
                        <c15:formulaRef>
                          <c15:sqref>Sheet1!$AU$4</c15:sqref>
                        </c15:formulaRef>
                      </c:ext>
                    </c:extLst>
                    <c:strCache>
                      <c:ptCount val="1"/>
                      <c:pt idx="0">
                        <c:v>Säästö- tai sijoitusvakuutuksissa, n=172</c:v>
                      </c:pt>
                    </c:strCache>
                  </c:strRef>
                </c:tx>
                <c:spPr>
                  <a:solidFill>
                    <a:schemeClr val="accent4">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Sheet1!$AU$5:$AU$10</c15:sqref>
                        </c15:formulaRef>
                      </c:ext>
                    </c:extLst>
                    <c:numCache>
                      <c:formatCode>0%</c:formatCode>
                      <c:ptCount val="6"/>
                      <c:pt idx="0">
                        <c:v>0.442</c:v>
                      </c:pt>
                      <c:pt idx="1">
                        <c:v>0.70899999999999996</c:v>
                      </c:pt>
                      <c:pt idx="2">
                        <c:v>1</c:v>
                      </c:pt>
                      <c:pt idx="3">
                        <c:v>0.77300000000000002</c:v>
                      </c:pt>
                      <c:pt idx="4">
                        <c:v>0.16900000000000001</c:v>
                      </c:pt>
                    </c:numCache>
                  </c:numRef>
                </c:val>
                <c:extLst xmlns:c15="http://schemas.microsoft.com/office/drawing/2012/chart">
                  <c:ext xmlns:c16="http://schemas.microsoft.com/office/drawing/2014/chart" uri="{C3380CC4-5D6E-409C-BE32-E72D297353CC}">
                    <c16:uniqueId val="{00000029-1075-4459-8AC1-1A83FE5A0579}"/>
                  </c:ext>
                </c:extLst>
              </c15:ser>
            </c15:filteredBarSeries>
            <c15:filteredBarSeries>
              <c15:ser>
                <c:idx val="46"/>
                <c:order val="46"/>
                <c:tx>
                  <c:strRef>
                    <c:extLst xmlns:c15="http://schemas.microsoft.com/office/drawing/2012/chart">
                      <c:ext xmlns:c15="http://schemas.microsoft.com/office/drawing/2012/chart" uri="{02D57815-91ED-43cb-92C2-25804820EDAC}">
                        <c15:formulaRef>
                          <c15:sqref>Sheet1!$AV$4</c15:sqref>
                        </c15:formulaRef>
                      </c:ext>
                    </c:extLst>
                    <c:strCache>
                      <c:ptCount val="1"/>
                      <c:pt idx="0">
                        <c:v>Pankkitilillä, n=613</c:v>
                      </c:pt>
                    </c:strCache>
                  </c:strRef>
                </c:tx>
                <c:spPr>
                  <a:solidFill>
                    <a:schemeClr val="accent5">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Sheet1!$AV$5:$AV$10</c15:sqref>
                        </c15:formulaRef>
                      </c:ext>
                    </c:extLst>
                    <c:numCache>
                      <c:formatCode>0%</c:formatCode>
                      <c:ptCount val="6"/>
                      <c:pt idx="0">
                        <c:v>0.316</c:v>
                      </c:pt>
                      <c:pt idx="1">
                        <c:v>0.498</c:v>
                      </c:pt>
                      <c:pt idx="2">
                        <c:v>0.217</c:v>
                      </c:pt>
                      <c:pt idx="3">
                        <c:v>1</c:v>
                      </c:pt>
                      <c:pt idx="4">
                        <c:v>9.5000000000000001E-2</c:v>
                      </c:pt>
                    </c:numCache>
                  </c:numRef>
                </c:val>
                <c:extLst xmlns:c15="http://schemas.microsoft.com/office/drawing/2012/chart">
                  <c:ext xmlns:c16="http://schemas.microsoft.com/office/drawing/2014/chart" uri="{C3380CC4-5D6E-409C-BE32-E72D297353CC}">
                    <c16:uniqueId val="{0000002A-1075-4459-8AC1-1A83FE5A0579}"/>
                  </c:ext>
                </c:extLst>
              </c15:ser>
            </c15:filteredBarSeries>
            <c15:filteredBarSeries>
              <c15:ser>
                <c:idx val="47"/>
                <c:order val="47"/>
                <c:tx>
                  <c:strRef>
                    <c:extLst xmlns:c15="http://schemas.microsoft.com/office/drawing/2012/chart">
                      <c:ext xmlns:c15="http://schemas.microsoft.com/office/drawing/2012/chart" uri="{02D57815-91ED-43cb-92C2-25804820EDAC}">
                        <c15:formulaRef>
                          <c15:sqref>Sheet1!$AW$4</c15:sqref>
                        </c15:formulaRef>
                      </c:ext>
                    </c:extLst>
                    <c:strCache>
                      <c:ptCount val="1"/>
                      <c:pt idx="0">
                        <c:v>Minulla on muita sijoituksia, n=76</c:v>
                      </c:pt>
                    </c:strCache>
                  </c:strRef>
                </c:tx>
                <c:spPr>
                  <a:solidFill>
                    <a:schemeClr val="accent6">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Sheet1!$AW$5:$AW$10</c15:sqref>
                        </c15:formulaRef>
                      </c:ext>
                    </c:extLst>
                    <c:numCache>
                      <c:formatCode>0%</c:formatCode>
                      <c:ptCount val="6"/>
                      <c:pt idx="0">
                        <c:v>0.47399999999999998</c:v>
                      </c:pt>
                      <c:pt idx="1">
                        <c:v>0.51300000000000001</c:v>
                      </c:pt>
                      <c:pt idx="2">
                        <c:v>0.38200000000000001</c:v>
                      </c:pt>
                      <c:pt idx="3">
                        <c:v>0.76300000000000001</c:v>
                      </c:pt>
                      <c:pt idx="4">
                        <c:v>1</c:v>
                      </c:pt>
                    </c:numCache>
                  </c:numRef>
                </c:val>
                <c:extLst xmlns:c15="http://schemas.microsoft.com/office/drawing/2012/chart">
                  <c:ext xmlns:c16="http://schemas.microsoft.com/office/drawing/2014/chart" uri="{C3380CC4-5D6E-409C-BE32-E72D297353CC}">
                    <c16:uniqueId val="{0000002B-1075-4459-8AC1-1A83FE5A0579}"/>
                  </c:ext>
                </c:extLst>
              </c15:ser>
            </c15:filteredBarSeries>
            <c15:filteredBarSeries>
              <c15:ser>
                <c:idx val="48"/>
                <c:order val="48"/>
                <c:tx>
                  <c:strRef>
                    <c:extLst xmlns:c15="http://schemas.microsoft.com/office/drawing/2012/chart">
                      <c:ext xmlns:c15="http://schemas.microsoft.com/office/drawing/2012/chart" uri="{02D57815-91ED-43cb-92C2-25804820EDAC}">
                        <c15:formulaRef>
                          <c15:sqref>Sheet1!$AX$4</c15:sqref>
                        </c15:formulaRef>
                      </c:ext>
                    </c:extLst>
                    <c:strCache>
                      <c:ptCount val="1"/>
                      <c:pt idx="0">
                        <c:v>Ei ole edellä mainittuja sijoituksia, n=226</c:v>
                      </c:pt>
                    </c:strCache>
                  </c:strRef>
                </c:tx>
                <c:spPr>
                  <a:solidFill>
                    <a:schemeClr val="accent1">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Sheet1!$AX$5:$AX$10</c15:sqref>
                        </c15:formulaRef>
                      </c:ext>
                    </c:extLst>
                    <c:numCache>
                      <c:formatCode>General</c:formatCode>
                      <c:ptCount val="6"/>
                      <c:pt idx="5" formatCode="0%">
                        <c:v>1</c:v>
                      </c:pt>
                    </c:numCache>
                  </c:numRef>
                </c:val>
                <c:extLst xmlns:c15="http://schemas.microsoft.com/office/drawing/2012/chart">
                  <c:ext xmlns:c16="http://schemas.microsoft.com/office/drawing/2014/chart" uri="{C3380CC4-5D6E-409C-BE32-E72D297353CC}">
                    <c16:uniqueId val="{0000002C-1075-4459-8AC1-1A83FE5A0579}"/>
                  </c:ext>
                </c:extLst>
              </c15:ser>
            </c15:filteredBarSeries>
            <c15:filteredBarSeries>
              <c15:ser>
                <c:idx val="49"/>
                <c:order val="49"/>
                <c:tx>
                  <c:strRef>
                    <c:extLst xmlns:c15="http://schemas.microsoft.com/office/drawing/2012/chart">
                      <c:ext xmlns:c15="http://schemas.microsoft.com/office/drawing/2012/chart" uri="{02D57815-91ED-43cb-92C2-25804820EDAC}">
                        <c15:formulaRef>
                          <c15:sqref>Sheet1!$AY$4</c15:sqref>
                        </c15:formulaRef>
                      </c:ext>
                    </c:extLst>
                    <c:strCache>
                      <c:ptCount val="1"/>
                      <c:pt idx="0">
                        <c:v>Säästöjä osakkeissa, rahastoissa, sijoitusvakuutuksissa, n=544</c:v>
                      </c:pt>
                    </c:strCache>
                  </c:strRef>
                </c:tx>
                <c:spPr>
                  <a:solidFill>
                    <a:schemeClr val="accent2">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Sheet1!$AY$5:$AY$10</c15:sqref>
                        </c15:formulaRef>
                      </c:ext>
                    </c:extLst>
                    <c:numCache>
                      <c:formatCode>0%</c:formatCode>
                      <c:ptCount val="6"/>
                      <c:pt idx="0">
                        <c:v>0.46500000000000002</c:v>
                      </c:pt>
                      <c:pt idx="1">
                        <c:v>0.77900000000000003</c:v>
                      </c:pt>
                      <c:pt idx="2">
                        <c:v>0.316</c:v>
                      </c:pt>
                      <c:pt idx="3">
                        <c:v>0.70199999999999996</c:v>
                      </c:pt>
                      <c:pt idx="4">
                        <c:v>9.9000000000000005E-2</c:v>
                      </c:pt>
                    </c:numCache>
                  </c:numRef>
                </c:val>
                <c:extLst xmlns:c15="http://schemas.microsoft.com/office/drawing/2012/chart">
                  <c:ext xmlns:c16="http://schemas.microsoft.com/office/drawing/2014/chart" uri="{C3380CC4-5D6E-409C-BE32-E72D297353CC}">
                    <c16:uniqueId val="{0000002D-1075-4459-8AC1-1A83FE5A0579}"/>
                  </c:ext>
                </c:extLst>
              </c15:ser>
            </c15:filteredBarSeries>
            <c15:filteredBarSeries>
              <c15:ser>
                <c:idx val="50"/>
                <c:order val="50"/>
                <c:tx>
                  <c:strRef>
                    <c:extLst xmlns:c15="http://schemas.microsoft.com/office/drawing/2012/chart">
                      <c:ext xmlns:c15="http://schemas.microsoft.com/office/drawing/2012/chart" uri="{02D57815-91ED-43cb-92C2-25804820EDAC}">
                        <c15:formulaRef>
                          <c15:sqref>Sheet1!$AZ$4</c15:sqref>
                        </c15:formulaRef>
                      </c:ext>
                    </c:extLst>
                    <c:strCache>
                      <c:ptCount val="1"/>
                      <c:pt idx="0">
                        <c:v>ASUNTOLAINA</c:v>
                      </c:pt>
                    </c:strCache>
                  </c:strRef>
                </c:tx>
                <c:spPr>
                  <a:solidFill>
                    <a:schemeClr val="accent3">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Sheet1!$AZ$5:$AZ$10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2E-1075-4459-8AC1-1A83FE5A0579}"/>
                  </c:ext>
                </c:extLst>
              </c15:ser>
            </c15:filteredBarSeries>
            <c15:filteredBarSeries>
              <c15:ser>
                <c:idx val="51"/>
                <c:order val="51"/>
                <c:tx>
                  <c:strRef>
                    <c:extLst xmlns:c15="http://schemas.microsoft.com/office/drawing/2012/chart">
                      <c:ext xmlns:c15="http://schemas.microsoft.com/office/drawing/2012/chart" uri="{02D57815-91ED-43cb-92C2-25804820EDAC}">
                        <c15:formulaRef>
                          <c15:sqref>Sheet1!$BA$4</c15:sqref>
                        </c15:formulaRef>
                      </c:ext>
                    </c:extLst>
                    <c:strCache>
                      <c:ptCount val="1"/>
                      <c:pt idx="0">
                        <c:v>Minulla on asuntolainaa, n=310</c:v>
                      </c:pt>
                    </c:strCache>
                  </c:strRef>
                </c:tx>
                <c:spPr>
                  <a:solidFill>
                    <a:schemeClr val="accent4">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Sheet1!$BA$5:$BA$10</c15:sqref>
                        </c15:formulaRef>
                      </c:ext>
                    </c:extLst>
                    <c:numCache>
                      <c:formatCode>0%</c:formatCode>
                      <c:ptCount val="6"/>
                      <c:pt idx="0">
                        <c:v>0.30299999999999999</c:v>
                      </c:pt>
                      <c:pt idx="1">
                        <c:v>0.5</c:v>
                      </c:pt>
                      <c:pt idx="2">
                        <c:v>0.23899999999999999</c:v>
                      </c:pt>
                      <c:pt idx="3">
                        <c:v>0.61</c:v>
                      </c:pt>
                      <c:pt idx="4">
                        <c:v>0.09</c:v>
                      </c:pt>
                      <c:pt idx="5">
                        <c:v>0.187</c:v>
                      </c:pt>
                    </c:numCache>
                  </c:numRef>
                </c:val>
                <c:extLst xmlns:c15="http://schemas.microsoft.com/office/drawing/2012/chart">
                  <c:ext xmlns:c16="http://schemas.microsoft.com/office/drawing/2014/chart" uri="{C3380CC4-5D6E-409C-BE32-E72D297353CC}">
                    <c16:uniqueId val="{0000002F-1075-4459-8AC1-1A83FE5A0579}"/>
                  </c:ext>
                </c:extLst>
              </c15:ser>
            </c15:filteredBarSeries>
            <c15:filteredBarSeries>
              <c15:ser>
                <c:idx val="52"/>
                <c:order val="52"/>
                <c:tx>
                  <c:strRef>
                    <c:extLst xmlns:c15="http://schemas.microsoft.com/office/drawing/2012/chart">
                      <c:ext xmlns:c15="http://schemas.microsoft.com/office/drawing/2012/chart" uri="{02D57815-91ED-43cb-92C2-25804820EDAC}">
                        <c15:formulaRef>
                          <c15:sqref>Sheet1!$BB$4</c15:sqref>
                        </c15:formulaRef>
                      </c:ext>
                    </c:extLst>
                    <c:strCache>
                      <c:ptCount val="1"/>
                      <c:pt idx="0">
                        <c:v>Olen ottamassa asuntolainaa, n=64</c:v>
                      </c:pt>
                    </c:strCache>
                  </c:strRef>
                </c:tx>
                <c:spPr>
                  <a:solidFill>
                    <a:schemeClr val="accent5">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Sheet1!$BB$5:$BB$10</c15:sqref>
                        </c15:formulaRef>
                      </c:ext>
                    </c:extLst>
                    <c:numCache>
                      <c:formatCode>0%</c:formatCode>
                      <c:ptCount val="6"/>
                      <c:pt idx="0">
                        <c:v>0.29699999999999999</c:v>
                      </c:pt>
                      <c:pt idx="1">
                        <c:v>0.375</c:v>
                      </c:pt>
                      <c:pt idx="2">
                        <c:v>0.156</c:v>
                      </c:pt>
                      <c:pt idx="3">
                        <c:v>0.68799999999999994</c:v>
                      </c:pt>
                      <c:pt idx="4">
                        <c:v>4.7E-2</c:v>
                      </c:pt>
                      <c:pt idx="5">
                        <c:v>0.125</c:v>
                      </c:pt>
                    </c:numCache>
                  </c:numRef>
                </c:val>
                <c:extLst xmlns:c15="http://schemas.microsoft.com/office/drawing/2012/chart">
                  <c:ext xmlns:c16="http://schemas.microsoft.com/office/drawing/2014/chart" uri="{C3380CC4-5D6E-409C-BE32-E72D297353CC}">
                    <c16:uniqueId val="{00000030-1075-4459-8AC1-1A83FE5A0579}"/>
                  </c:ext>
                </c:extLst>
              </c15:ser>
            </c15:filteredBarSeries>
            <c15:filteredBarSeries>
              <c15:ser>
                <c:idx val="53"/>
                <c:order val="53"/>
                <c:tx>
                  <c:strRef>
                    <c:extLst xmlns:c15="http://schemas.microsoft.com/office/drawing/2012/chart">
                      <c:ext xmlns:c15="http://schemas.microsoft.com/office/drawing/2012/chart" uri="{02D57815-91ED-43cb-92C2-25804820EDAC}">
                        <c15:formulaRef>
                          <c15:sqref>Sheet1!$BC$4</c15:sqref>
                        </c15:formulaRef>
                      </c:ext>
                    </c:extLst>
                    <c:strCache>
                      <c:ptCount val="1"/>
                      <c:pt idx="0">
                        <c:v>Minulla ei ole asuntolainaa, n=636</c:v>
                      </c:pt>
                    </c:strCache>
                  </c:strRef>
                </c:tx>
                <c:spPr>
                  <a:solidFill>
                    <a:schemeClr val="accent6">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Sheet1!$BC$5:$BC$10</c15:sqref>
                        </c15:formulaRef>
                      </c:ext>
                    </c:extLst>
                    <c:numCache>
                      <c:formatCode>0%</c:formatCode>
                      <c:ptCount val="6"/>
                      <c:pt idx="0">
                        <c:v>0.22</c:v>
                      </c:pt>
                      <c:pt idx="1">
                        <c:v>0.38500000000000001</c:v>
                      </c:pt>
                      <c:pt idx="2">
                        <c:v>0.13800000000000001</c:v>
                      </c:pt>
                      <c:pt idx="3">
                        <c:v>0.59699999999999998</c:v>
                      </c:pt>
                      <c:pt idx="4">
                        <c:v>7.0999999999999994E-2</c:v>
                      </c:pt>
                      <c:pt idx="5">
                        <c:v>0.252</c:v>
                      </c:pt>
                    </c:numCache>
                  </c:numRef>
                </c:val>
                <c:extLst xmlns:c15="http://schemas.microsoft.com/office/drawing/2012/chart">
                  <c:ext xmlns:c16="http://schemas.microsoft.com/office/drawing/2014/chart" uri="{C3380CC4-5D6E-409C-BE32-E72D297353CC}">
                    <c16:uniqueId val="{00000031-1075-4459-8AC1-1A83FE5A0579}"/>
                  </c:ext>
                </c:extLst>
              </c15:ser>
            </c15:filteredBarSeries>
            <c15:filteredBarSeries>
              <c15:ser>
                <c:idx val="54"/>
                <c:order val="54"/>
                <c:tx>
                  <c:strRef>
                    <c:extLst xmlns:c15="http://schemas.microsoft.com/office/drawing/2012/chart">
                      <c:ext xmlns:c15="http://schemas.microsoft.com/office/drawing/2012/chart" uri="{02D57815-91ED-43cb-92C2-25804820EDAC}">
                        <c15:formulaRef>
                          <c15:sqref>Sheet1!$BD$4</c15:sqref>
                        </c15:formulaRef>
                      </c:ext>
                    </c:extLst>
                    <c:strCache>
                      <c:ptCount val="1"/>
                      <c:pt idx="0">
                        <c:v>Olisitko valmis remontoimaan asuntoasi energiatehokkaammaksi, jos saisit siten pienennettyä asuntolainan marginaalia.</c:v>
                      </c:pt>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Sheet1!$BD$5:$BD$10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2-1075-4459-8AC1-1A83FE5A0579}"/>
                  </c:ext>
                </c:extLst>
              </c15:ser>
            </c15:filteredBarSeries>
            <c15:filteredBarSeries>
              <c15:ser>
                <c:idx val="55"/>
                <c:order val="55"/>
                <c:tx>
                  <c:strRef>
                    <c:extLst xmlns:c15="http://schemas.microsoft.com/office/drawing/2012/chart">
                      <c:ext xmlns:c15="http://schemas.microsoft.com/office/drawing/2012/chart" uri="{02D57815-91ED-43cb-92C2-25804820EDAC}">
                        <c15:formulaRef>
                          <c15:sqref>Sheet1!$BE$4</c15:sqref>
                        </c15:formulaRef>
                      </c:ext>
                    </c:extLst>
                    <c:strCache>
                      <c:ptCount val="1"/>
                      <c:pt idx="0">
                        <c:v>Kyllä, n=206</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Sheet1!$BE$5:$BE$10</c15:sqref>
                        </c15:formulaRef>
                      </c:ext>
                    </c:extLst>
                    <c:numCache>
                      <c:formatCode>0%</c:formatCode>
                      <c:ptCount val="6"/>
                      <c:pt idx="0">
                        <c:v>0.30099999999999999</c:v>
                      </c:pt>
                      <c:pt idx="1">
                        <c:v>0.48099999999999998</c:v>
                      </c:pt>
                      <c:pt idx="2">
                        <c:v>0.19400000000000001</c:v>
                      </c:pt>
                      <c:pt idx="3">
                        <c:v>0.60199999999999998</c:v>
                      </c:pt>
                      <c:pt idx="4">
                        <c:v>6.3E-2</c:v>
                      </c:pt>
                      <c:pt idx="5">
                        <c:v>0.16500000000000001</c:v>
                      </c:pt>
                    </c:numCache>
                  </c:numRef>
                </c:val>
                <c:extLst xmlns:c15="http://schemas.microsoft.com/office/drawing/2012/chart">
                  <c:ext xmlns:c16="http://schemas.microsoft.com/office/drawing/2014/chart" uri="{C3380CC4-5D6E-409C-BE32-E72D297353CC}">
                    <c16:uniqueId val="{00000033-1075-4459-8AC1-1A83FE5A0579}"/>
                  </c:ext>
                </c:extLst>
              </c15:ser>
            </c15:filteredBarSeries>
            <c15:filteredBarSeries>
              <c15:ser>
                <c:idx val="56"/>
                <c:order val="56"/>
                <c:tx>
                  <c:strRef>
                    <c:extLst xmlns:c15="http://schemas.microsoft.com/office/drawing/2012/chart">
                      <c:ext xmlns:c15="http://schemas.microsoft.com/office/drawing/2012/chart" uri="{02D57815-91ED-43cb-92C2-25804820EDAC}">
                        <c15:formulaRef>
                          <c15:sqref>Sheet1!$BF$4</c15:sqref>
                        </c15:formulaRef>
                      </c:ext>
                    </c:extLst>
                    <c:strCache>
                      <c:ptCount val="1"/>
                      <c:pt idx="0">
                        <c:v>Ei, n=75</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Sheet1!$BF$5:$BF$10</c15:sqref>
                        </c15:formulaRef>
                      </c:ext>
                    </c:extLst>
                    <c:numCache>
                      <c:formatCode>0%</c:formatCode>
                      <c:ptCount val="6"/>
                      <c:pt idx="0">
                        <c:v>0.38700000000000001</c:v>
                      </c:pt>
                      <c:pt idx="1">
                        <c:v>0.50700000000000001</c:v>
                      </c:pt>
                      <c:pt idx="2">
                        <c:v>0.32</c:v>
                      </c:pt>
                      <c:pt idx="3">
                        <c:v>0.70699999999999996</c:v>
                      </c:pt>
                      <c:pt idx="4">
                        <c:v>0.14699999999999999</c:v>
                      </c:pt>
                      <c:pt idx="5">
                        <c:v>0.107</c:v>
                      </c:pt>
                    </c:numCache>
                  </c:numRef>
                </c:val>
                <c:extLst xmlns:c15="http://schemas.microsoft.com/office/drawing/2012/chart">
                  <c:ext xmlns:c16="http://schemas.microsoft.com/office/drawing/2014/chart" uri="{C3380CC4-5D6E-409C-BE32-E72D297353CC}">
                    <c16:uniqueId val="{00000034-1075-4459-8AC1-1A83FE5A0579}"/>
                  </c:ext>
                </c:extLst>
              </c15:ser>
            </c15:filteredBarSeries>
            <c15:filteredBarSeries>
              <c15:ser>
                <c:idx val="57"/>
                <c:order val="57"/>
                <c:tx>
                  <c:strRef>
                    <c:extLst xmlns:c15="http://schemas.microsoft.com/office/drawing/2012/chart">
                      <c:ext xmlns:c15="http://schemas.microsoft.com/office/drawing/2012/chart" uri="{02D57815-91ED-43cb-92C2-25804820EDAC}">
                        <c15:formulaRef>
                          <c15:sqref>Sheet1!$BG$4</c15:sqref>
                        </c15:formulaRef>
                      </c:ext>
                    </c:extLst>
                    <c:strCache>
                      <c:ptCount val="1"/>
                      <c:pt idx="0">
                        <c:v>En osaa sanoa, n=93</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Sheet1!$BG$5:$BG$10</c15:sqref>
                        </c15:formulaRef>
                      </c:ext>
                    </c:extLst>
                    <c:numCache>
                      <c:formatCode>0%</c:formatCode>
                      <c:ptCount val="6"/>
                      <c:pt idx="0">
                        <c:v>0.23699999999999999</c:v>
                      </c:pt>
                      <c:pt idx="1">
                        <c:v>0.45200000000000001</c:v>
                      </c:pt>
                      <c:pt idx="2">
                        <c:v>0.215</c:v>
                      </c:pt>
                      <c:pt idx="3">
                        <c:v>0.60199999999999998</c:v>
                      </c:pt>
                      <c:pt idx="4">
                        <c:v>7.4999999999999997E-2</c:v>
                      </c:pt>
                      <c:pt idx="5">
                        <c:v>0.25800000000000001</c:v>
                      </c:pt>
                    </c:numCache>
                  </c:numRef>
                </c:val>
                <c:extLst xmlns:c15="http://schemas.microsoft.com/office/drawing/2012/chart">
                  <c:ext xmlns:c16="http://schemas.microsoft.com/office/drawing/2014/chart" uri="{C3380CC4-5D6E-409C-BE32-E72D297353CC}">
                    <c16:uniqueId val="{00000035-1075-4459-8AC1-1A83FE5A0579}"/>
                  </c:ext>
                </c:extLst>
              </c15:ser>
            </c15:filteredBarSeries>
            <c15:filteredBarSeries>
              <c15:ser>
                <c:idx val="58"/>
                <c:order val="58"/>
                <c:tx>
                  <c:strRef>
                    <c:extLst xmlns:c15="http://schemas.microsoft.com/office/drawing/2012/chart">
                      <c:ext xmlns:c15="http://schemas.microsoft.com/office/drawing/2012/chart" uri="{02D57815-91ED-43cb-92C2-25804820EDAC}">
                        <c15:formulaRef>
                          <c15:sqref>Sheet1!$BH$4</c15:sqref>
                        </c15:formulaRef>
                      </c:ext>
                    </c:extLst>
                    <c:strCache>
                      <c:ptCount val="1"/>
                      <c:pt idx="0">
                        <c:v>Olisitko valmis tyytymään sijoituksen maltillisempaan tuottoon lyhyellä aikavälillä</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Sheet1!$BH$5:$BH$10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36-1075-4459-8AC1-1A83FE5A0579}"/>
                  </c:ext>
                </c:extLst>
              </c15:ser>
            </c15:filteredBarSeries>
            <c15:filteredBarSeries>
              <c15:ser>
                <c:idx val="59"/>
                <c:order val="59"/>
                <c:tx>
                  <c:strRef>
                    <c:extLst xmlns:c15="http://schemas.microsoft.com/office/drawing/2012/chart">
                      <c:ext xmlns:c15="http://schemas.microsoft.com/office/drawing/2012/chart" uri="{02D57815-91ED-43cb-92C2-25804820EDAC}">
                        <c15:formulaRef>
                          <c15:sqref>Sheet1!$BI$4</c15:sqref>
                        </c15:formulaRef>
                      </c:ext>
                    </c:extLst>
                    <c:strCache>
                      <c:ptCount val="1"/>
                      <c:pt idx="0">
                        <c:v>Kyllä, n=409</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Sheet1!$BI$5:$BI$10</c15:sqref>
                        </c15:formulaRef>
                      </c:ext>
                    </c:extLst>
                    <c:numCache>
                      <c:formatCode>0%</c:formatCode>
                      <c:ptCount val="6"/>
                      <c:pt idx="0">
                        <c:v>0.35199999999999998</c:v>
                      </c:pt>
                      <c:pt idx="1">
                        <c:v>0.53300000000000003</c:v>
                      </c:pt>
                      <c:pt idx="2">
                        <c:v>0.23499999999999999</c:v>
                      </c:pt>
                      <c:pt idx="3">
                        <c:v>0.77</c:v>
                      </c:pt>
                      <c:pt idx="4">
                        <c:v>0.112</c:v>
                      </c:pt>
                    </c:numCache>
                  </c:numRef>
                </c:val>
                <c:extLst xmlns:c15="http://schemas.microsoft.com/office/drawing/2012/chart">
                  <c:ext xmlns:c16="http://schemas.microsoft.com/office/drawing/2014/chart" uri="{C3380CC4-5D6E-409C-BE32-E72D297353CC}">
                    <c16:uniqueId val="{00000037-1075-4459-8AC1-1A83FE5A0579}"/>
                  </c:ext>
                </c:extLst>
              </c15:ser>
            </c15:filteredBarSeries>
            <c15:filteredBarSeries>
              <c15:ser>
                <c:idx val="60"/>
                <c:order val="60"/>
                <c:tx>
                  <c:strRef>
                    <c:extLst xmlns:c15="http://schemas.microsoft.com/office/drawing/2012/chart">
                      <c:ext xmlns:c15="http://schemas.microsoft.com/office/drawing/2012/chart" uri="{02D57815-91ED-43cb-92C2-25804820EDAC}">
                        <c15:formulaRef>
                          <c15:sqref>Sheet1!$BJ$4</c15:sqref>
                        </c15:formulaRef>
                      </c:ext>
                    </c:extLst>
                    <c:strCache>
                      <c:ptCount val="1"/>
                      <c:pt idx="0">
                        <c:v>Ei, n=188</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Sheet1!$BJ$5:$BJ$10</c15:sqref>
                        </c15:formulaRef>
                      </c:ext>
                    </c:extLst>
                    <c:numCache>
                      <c:formatCode>0%</c:formatCode>
                      <c:ptCount val="6"/>
                      <c:pt idx="0">
                        <c:v>0.35099999999999998</c:v>
                      </c:pt>
                      <c:pt idx="1">
                        <c:v>0.57999999999999996</c:v>
                      </c:pt>
                      <c:pt idx="2">
                        <c:v>0.20699999999999999</c:v>
                      </c:pt>
                      <c:pt idx="3">
                        <c:v>0.78200000000000003</c:v>
                      </c:pt>
                      <c:pt idx="4">
                        <c:v>0.08</c:v>
                      </c:pt>
                    </c:numCache>
                  </c:numRef>
                </c:val>
                <c:extLst xmlns:c15="http://schemas.microsoft.com/office/drawing/2012/chart">
                  <c:ext xmlns:c16="http://schemas.microsoft.com/office/drawing/2014/chart" uri="{C3380CC4-5D6E-409C-BE32-E72D297353CC}">
                    <c16:uniqueId val="{00000038-1075-4459-8AC1-1A83FE5A0579}"/>
                  </c:ext>
                </c:extLst>
              </c15:ser>
            </c15:filteredBarSeries>
            <c15:filteredBarSeries>
              <c15:ser>
                <c:idx val="61"/>
                <c:order val="61"/>
                <c:tx>
                  <c:strRef>
                    <c:extLst xmlns:c15="http://schemas.microsoft.com/office/drawing/2012/chart">
                      <c:ext xmlns:c15="http://schemas.microsoft.com/office/drawing/2012/chart" uri="{02D57815-91ED-43cb-92C2-25804820EDAC}">
                        <c15:formulaRef>
                          <c15:sqref>Sheet1!$BK$4</c15:sqref>
                        </c15:formulaRef>
                      </c:ext>
                    </c:extLst>
                    <c:strCache>
                      <c:ptCount val="1"/>
                      <c:pt idx="0">
                        <c:v>En osaa sanoa, n=187</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Pörssiosakkeissa</c:v>
                      </c:pt>
                      <c:pt idx="1">
                        <c:v>Rahastoissa</c:v>
                      </c:pt>
                      <c:pt idx="2">
                        <c:v>Säästö- tai sijoitusvakuutuksissa (ml. vapaaehtoinen eläkevakuutus)</c:v>
                      </c:pt>
                      <c:pt idx="3">
                        <c:v>Pankkitilillä</c:v>
                      </c:pt>
                      <c:pt idx="4">
                        <c:v>Minulla on muita sijoituksia. Mitä sijoituksia?</c:v>
                      </c:pt>
                      <c:pt idx="5">
                        <c:v>Minulla ei ole edellä mainittuja sijoituksia</c:v>
                      </c:pt>
                    </c:strCache>
                  </c:strRef>
                </c:cat>
                <c:val>
                  <c:numRef>
                    <c:extLst xmlns:c15="http://schemas.microsoft.com/office/drawing/2012/chart">
                      <c:ext xmlns:c15="http://schemas.microsoft.com/office/drawing/2012/chart" uri="{02D57815-91ED-43cb-92C2-25804820EDAC}">
                        <c15:formulaRef>
                          <c15:sqref>Sheet1!$BK$5:$BK$10</c15:sqref>
                        </c15:formulaRef>
                      </c:ext>
                    </c:extLst>
                    <c:numCache>
                      <c:formatCode>0%</c:formatCode>
                      <c:ptCount val="6"/>
                      <c:pt idx="0">
                        <c:v>0.23</c:v>
                      </c:pt>
                      <c:pt idx="1">
                        <c:v>0.51900000000000002</c:v>
                      </c:pt>
                      <c:pt idx="2">
                        <c:v>0.19800000000000001</c:v>
                      </c:pt>
                      <c:pt idx="3">
                        <c:v>0.80700000000000005</c:v>
                      </c:pt>
                      <c:pt idx="4">
                        <c:v>0.08</c:v>
                      </c:pt>
                    </c:numCache>
                  </c:numRef>
                </c:val>
                <c:extLst xmlns:c15="http://schemas.microsoft.com/office/drawing/2012/chart">
                  <c:ext xmlns:c16="http://schemas.microsoft.com/office/drawing/2014/chart" uri="{C3380CC4-5D6E-409C-BE32-E72D297353CC}">
                    <c16:uniqueId val="{00000039-1075-4459-8AC1-1A83FE5A0579}"/>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6326871961378262"/>
          <c:y val="6.0111101494138175E-2"/>
          <c:w val="0.22080869646467205"/>
          <c:h val="0.19258879294544123"/>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1">
              <a:lumMod val="50000"/>
            </a:schemeClr>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908551289615"/>
          <c:y val="6.0155438567908275E-2"/>
          <c:w val="0.65072281472738303"/>
          <c:h val="0.81310141437386718"/>
        </c:manualLayout>
      </c:layout>
      <c:barChart>
        <c:barDir val="bar"/>
        <c:grouping val="clustered"/>
        <c:varyColors val="0"/>
        <c:ser>
          <c:idx val="0"/>
          <c:order val="0"/>
          <c:tx>
            <c:strRef>
              <c:f>Sheet1!$B$197</c:f>
              <c:strCache>
                <c:ptCount val="1"/>
                <c:pt idx="0">
                  <c:v>Kaikki vastaajat, n=784</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Sheet1!$A$198:$A$200</c:f>
              <c:strCache>
                <c:ptCount val="3"/>
                <c:pt idx="0">
                  <c:v>Kyllä</c:v>
                </c:pt>
                <c:pt idx="1">
                  <c:v>Ei</c:v>
                </c:pt>
                <c:pt idx="2">
                  <c:v>En osaa sanoa</c:v>
                </c:pt>
              </c:strCache>
            </c:strRef>
          </c:cat>
          <c:val>
            <c:numRef>
              <c:f>Sheet1!$B$198:$B$200</c:f>
              <c:numCache>
                <c:formatCode>0%</c:formatCode>
                <c:ptCount val="3"/>
                <c:pt idx="0">
                  <c:v>0.38800000000000001</c:v>
                </c:pt>
                <c:pt idx="1">
                  <c:v>0.36599999999999999</c:v>
                </c:pt>
                <c:pt idx="2">
                  <c:v>0.246</c:v>
                </c:pt>
              </c:numCache>
            </c:numRef>
          </c:val>
          <c:extLst>
            <c:ext xmlns:c16="http://schemas.microsoft.com/office/drawing/2014/chart" uri="{C3380CC4-5D6E-409C-BE32-E72D297353CC}">
              <c16:uniqueId val="{00000000-59EF-4C5F-BE96-3ED4B428A3A9}"/>
            </c:ext>
          </c:extLst>
        </c:ser>
        <c:ser>
          <c:idx val="2"/>
          <c:order val="2"/>
          <c:tx>
            <c:strRef>
              <c:f>Sheet1!$D$197</c:f>
              <c:strCache>
                <c:ptCount val="1"/>
                <c:pt idx="0">
                  <c:v>Mies, n=401</c:v>
                </c:pt>
              </c:strCache>
            </c:strRef>
          </c:tx>
          <c:spPr>
            <a:solidFill>
              <a:srgbClr val="1642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Sheet1!$A$198:$A$200</c:f>
              <c:strCache>
                <c:ptCount val="3"/>
                <c:pt idx="0">
                  <c:v>Kyllä</c:v>
                </c:pt>
                <c:pt idx="1">
                  <c:v>Ei</c:v>
                </c:pt>
                <c:pt idx="2">
                  <c:v>En osaa sanoa</c:v>
                </c:pt>
              </c:strCache>
            </c:strRef>
          </c:cat>
          <c:val>
            <c:numRef>
              <c:f>Sheet1!$D$198:$D$200</c:f>
              <c:numCache>
                <c:formatCode>0%</c:formatCode>
                <c:ptCount val="3"/>
                <c:pt idx="0">
                  <c:v>0.34699999999999998</c:v>
                </c:pt>
                <c:pt idx="1">
                  <c:v>0.45100000000000001</c:v>
                </c:pt>
                <c:pt idx="2">
                  <c:v>0.20200000000000001</c:v>
                </c:pt>
              </c:numCache>
            </c:numRef>
          </c:val>
          <c:extLst>
            <c:ext xmlns:c16="http://schemas.microsoft.com/office/drawing/2014/chart" uri="{C3380CC4-5D6E-409C-BE32-E72D297353CC}">
              <c16:uniqueId val="{00000000-7967-474B-9A07-0A64A1DDE42E}"/>
            </c:ext>
          </c:extLst>
        </c:ser>
        <c:ser>
          <c:idx val="3"/>
          <c:order val="3"/>
          <c:tx>
            <c:strRef>
              <c:f>Sheet1!$E$197</c:f>
              <c:strCache>
                <c:ptCount val="1"/>
                <c:pt idx="0">
                  <c:v>Nainen, n=383</c:v>
                </c:pt>
              </c:strCache>
            </c:strRef>
          </c:tx>
          <c:spPr>
            <a:solidFill>
              <a:srgbClr val="EE2C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Sheet1!$A$198:$A$200</c:f>
              <c:strCache>
                <c:ptCount val="3"/>
                <c:pt idx="0">
                  <c:v>Kyllä</c:v>
                </c:pt>
                <c:pt idx="1">
                  <c:v>Ei</c:v>
                </c:pt>
                <c:pt idx="2">
                  <c:v>En osaa sanoa</c:v>
                </c:pt>
              </c:strCache>
            </c:strRef>
          </c:cat>
          <c:val>
            <c:numRef>
              <c:f>Sheet1!$E$198:$E$200</c:f>
              <c:numCache>
                <c:formatCode>0%</c:formatCode>
                <c:ptCount val="3"/>
                <c:pt idx="0">
                  <c:v>0.43099999999999999</c:v>
                </c:pt>
                <c:pt idx="1">
                  <c:v>0.27700000000000002</c:v>
                </c:pt>
                <c:pt idx="2">
                  <c:v>0.29199999999999998</c:v>
                </c:pt>
              </c:numCache>
            </c:numRef>
          </c:val>
          <c:extLst>
            <c:ext xmlns:c16="http://schemas.microsoft.com/office/drawing/2014/chart" uri="{C3380CC4-5D6E-409C-BE32-E72D297353CC}">
              <c16:uniqueId val="{00000001-7967-474B-9A07-0A64A1DDE42E}"/>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1"/>
                <c:order val="1"/>
                <c:tx>
                  <c:strRef>
                    <c:extLst>
                      <c:ext uri="{02D57815-91ED-43cb-92C2-25804820EDAC}">
                        <c15:formulaRef>
                          <c15:sqref>Sheet1!$C$197</c15:sqref>
                        </c15:formulaRef>
                      </c:ext>
                    </c:extLst>
                    <c:strCache>
                      <c:ptCount val="1"/>
                      <c:pt idx="0">
                        <c:v>SUKUPUOLI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Sheet1!$A$198:$A$200</c15:sqref>
                        </c15:formulaRef>
                      </c:ext>
                    </c:extLst>
                    <c:strCache>
                      <c:ptCount val="3"/>
                      <c:pt idx="0">
                        <c:v>Kyllä</c:v>
                      </c:pt>
                      <c:pt idx="1">
                        <c:v>Ei</c:v>
                      </c:pt>
                      <c:pt idx="2">
                        <c:v>En osaa sanoa</c:v>
                      </c:pt>
                    </c:strCache>
                  </c:strRef>
                </c:cat>
                <c:val>
                  <c:numRef>
                    <c:extLst>
                      <c:ext uri="{02D57815-91ED-43cb-92C2-25804820EDAC}">
                        <c15:formulaRef>
                          <c15:sqref>Sheet1!$C$198:$C$200</c15:sqref>
                        </c15:formulaRef>
                      </c:ext>
                    </c:extLst>
                    <c:numCache>
                      <c:formatCode>General</c:formatCode>
                      <c:ptCount val="3"/>
                    </c:numCache>
                  </c:numRef>
                </c:val>
                <c:extLst>
                  <c:ext xmlns:c16="http://schemas.microsoft.com/office/drawing/2014/chart" uri="{C3380CC4-5D6E-409C-BE32-E72D297353CC}">
                    <c16:uniqueId val="{00000001-59EF-4C5F-BE96-3ED4B428A3A9}"/>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64280"/>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164280"/>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5268409946505532"/>
          <c:y val="7.897026827960274E-2"/>
          <c:w val="0.20904800741053056"/>
          <c:h val="0.21144795973090577"/>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rgbClr val="16428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908551289615"/>
          <c:y val="6.0155438567908275E-2"/>
          <c:w val="0.65072281472738303"/>
          <c:h val="0.88045558146481218"/>
        </c:manualLayout>
      </c:layout>
      <c:barChart>
        <c:barDir val="bar"/>
        <c:grouping val="clustered"/>
        <c:varyColors val="0"/>
        <c:ser>
          <c:idx val="1"/>
          <c:order val="1"/>
          <c:tx>
            <c:strRef>
              <c:f>Sheet1!$C$197</c:f>
              <c:strCache>
                <c:ptCount val="1"/>
                <c:pt idx="0">
                  <c:v>Tammikuu 2020, n=739</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Sheet1!$A$198:$A$200</c:f>
              <c:strCache>
                <c:ptCount val="3"/>
                <c:pt idx="0">
                  <c:v>Kyllä</c:v>
                </c:pt>
                <c:pt idx="1">
                  <c:v>Ei</c:v>
                </c:pt>
                <c:pt idx="2">
                  <c:v>En osaa sanoa</c:v>
                </c:pt>
              </c:strCache>
            </c:strRef>
          </c:cat>
          <c:val>
            <c:numRef>
              <c:f>Sheet1!$C$198:$C$200</c:f>
              <c:numCache>
                <c:formatCode>0%</c:formatCode>
                <c:ptCount val="3"/>
                <c:pt idx="0">
                  <c:v>0.51300000000000001</c:v>
                </c:pt>
                <c:pt idx="1">
                  <c:v>0.32500000000000001</c:v>
                </c:pt>
                <c:pt idx="2">
                  <c:v>0.16200000000000001</c:v>
                </c:pt>
              </c:numCache>
            </c:numRef>
          </c:val>
          <c:extLst xmlns:c15="http://schemas.microsoft.com/office/drawing/2012/chart">
            <c:ext xmlns:c16="http://schemas.microsoft.com/office/drawing/2014/chart" uri="{C3380CC4-5D6E-409C-BE32-E72D297353CC}">
              <c16:uniqueId val="{00000001-59EF-4C5F-BE96-3ED4B428A3A9}"/>
            </c:ext>
          </c:extLst>
        </c:ser>
        <c:ser>
          <c:idx val="2"/>
          <c:order val="2"/>
          <c:tx>
            <c:strRef>
              <c:f>Sheet1!$D$197</c:f>
              <c:strCache>
                <c:ptCount val="1"/>
                <c:pt idx="0">
                  <c:v>Kesäkuu 2020, n=784</c:v>
                </c:pt>
              </c:strCache>
            </c:strRef>
          </c:tx>
          <c:spPr>
            <a:solidFill>
              <a:srgbClr val="16428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Sheet1!$A$198:$A$200</c:f>
              <c:strCache>
                <c:ptCount val="3"/>
                <c:pt idx="0">
                  <c:v>Kyllä</c:v>
                </c:pt>
                <c:pt idx="1">
                  <c:v>Ei</c:v>
                </c:pt>
                <c:pt idx="2">
                  <c:v>En osaa sanoa</c:v>
                </c:pt>
              </c:strCache>
            </c:strRef>
          </c:cat>
          <c:val>
            <c:numRef>
              <c:f>Sheet1!$D$198:$D$200</c:f>
              <c:numCache>
                <c:formatCode>0%</c:formatCode>
                <c:ptCount val="3"/>
                <c:pt idx="0">
                  <c:v>0.38800000000000001</c:v>
                </c:pt>
                <c:pt idx="1">
                  <c:v>0.36599999999999999</c:v>
                </c:pt>
                <c:pt idx="2">
                  <c:v>0.246</c:v>
                </c:pt>
              </c:numCache>
            </c:numRef>
          </c:val>
          <c:extLst>
            <c:ext xmlns:c16="http://schemas.microsoft.com/office/drawing/2014/chart" uri="{C3380CC4-5D6E-409C-BE32-E72D297353CC}">
              <c16:uniqueId val="{00000000-7967-474B-9A07-0A64A1DDE42E}"/>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tx>
                  <c:strRef>
                    <c:extLst>
                      <c:ext uri="{02D57815-91ED-43cb-92C2-25804820EDAC}">
                        <c15:formulaRef>
                          <c15:sqref>Sheet1!$B$197</c15:sqref>
                        </c15:formulaRef>
                      </c:ext>
                    </c:extLst>
                    <c:strCache>
                      <c:ptCount val="1"/>
                      <c:pt idx="0">
                        <c:v>KAIKKI VASTAAJAT </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Sheet1!$A$198:$A$200</c15:sqref>
                        </c15:formulaRef>
                      </c:ext>
                    </c:extLst>
                    <c:strCache>
                      <c:ptCount val="3"/>
                      <c:pt idx="0">
                        <c:v>Kyllä</c:v>
                      </c:pt>
                      <c:pt idx="1">
                        <c:v>Ei</c:v>
                      </c:pt>
                      <c:pt idx="2">
                        <c:v>En osaa sanoa</c:v>
                      </c:pt>
                    </c:strCache>
                  </c:strRef>
                </c:cat>
                <c:val>
                  <c:numRef>
                    <c:extLst>
                      <c:ext uri="{02D57815-91ED-43cb-92C2-25804820EDAC}">
                        <c15:formulaRef>
                          <c15:sqref>Sheet1!$B$198:$B$200</c15:sqref>
                        </c15:formulaRef>
                      </c:ext>
                    </c:extLst>
                    <c:numCache>
                      <c:formatCode>General</c:formatCode>
                      <c:ptCount val="3"/>
                    </c:numCache>
                  </c:numRef>
                </c:val>
                <c:extLst>
                  <c:ext xmlns:c16="http://schemas.microsoft.com/office/drawing/2014/chart" uri="{C3380CC4-5D6E-409C-BE32-E72D297353CC}">
                    <c16:uniqueId val="{00000000-59EF-4C5F-BE96-3ED4B428A3A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Sheet1!$E$197</c15:sqref>
                        </c15:formulaRef>
                      </c:ext>
                    </c:extLst>
                    <c:strCache>
                      <c:ptCount val="1"/>
                      <c:pt idx="0">
                        <c:v>MIES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Sheet1!$A$198:$A$200</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Sheet1!$E$198:$E$200</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5-78C0-4925-8C7E-B3DBE32333A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Sheet1!$F$197</c15:sqref>
                        </c15:formulaRef>
                      </c:ext>
                    </c:extLst>
                    <c:strCache>
                      <c:ptCount val="1"/>
                      <c:pt idx="0">
                        <c:v>Tammikuu 2020, n=385</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Sheet1!$A$198:$A$200</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Sheet1!$F$198:$F$200</c15:sqref>
                        </c15:formulaRef>
                      </c:ext>
                    </c:extLst>
                    <c:numCache>
                      <c:formatCode>0%</c:formatCode>
                      <c:ptCount val="3"/>
                      <c:pt idx="0">
                        <c:v>0.47499999999999998</c:v>
                      </c:pt>
                      <c:pt idx="1">
                        <c:v>0.40500000000000003</c:v>
                      </c:pt>
                      <c:pt idx="2">
                        <c:v>0.11899999999999999</c:v>
                      </c:pt>
                    </c:numCache>
                  </c:numRef>
                </c:val>
                <c:extLst xmlns:c15="http://schemas.microsoft.com/office/drawing/2012/chart">
                  <c:ext xmlns:c16="http://schemas.microsoft.com/office/drawing/2014/chart" uri="{C3380CC4-5D6E-409C-BE32-E72D297353CC}">
                    <c16:uniqueId val="{00000006-78C0-4925-8C7E-B3DBE32333A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Sheet1!$G$197</c15:sqref>
                        </c15:formulaRef>
                      </c:ext>
                    </c:extLst>
                    <c:strCache>
                      <c:ptCount val="1"/>
                      <c:pt idx="0">
                        <c:v>Kesäkuu 2020, n=401</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Sheet1!$A$198:$A$200</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Sheet1!$G$198:$G$200</c15:sqref>
                        </c15:formulaRef>
                      </c:ext>
                    </c:extLst>
                    <c:numCache>
                      <c:formatCode>0%</c:formatCode>
                      <c:ptCount val="3"/>
                      <c:pt idx="0">
                        <c:v>0.34699999999999998</c:v>
                      </c:pt>
                      <c:pt idx="1">
                        <c:v>0.45100000000000001</c:v>
                      </c:pt>
                      <c:pt idx="2">
                        <c:v>0.20200000000000001</c:v>
                      </c:pt>
                    </c:numCache>
                  </c:numRef>
                </c:val>
                <c:extLst xmlns:c15="http://schemas.microsoft.com/office/drawing/2012/chart">
                  <c:ext xmlns:c16="http://schemas.microsoft.com/office/drawing/2014/chart" uri="{C3380CC4-5D6E-409C-BE32-E72D297353CC}">
                    <c16:uniqueId val="{00000007-78C0-4925-8C7E-B3DBE32333A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Sheet1!$H$197</c15:sqref>
                        </c15:formulaRef>
                      </c:ext>
                    </c:extLst>
                    <c:strCache>
                      <c:ptCount val="1"/>
                      <c:pt idx="0">
                        <c:v>NAINEN</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Sheet1!$A$198:$A$200</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Sheet1!$H$198:$H$200</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8-78C0-4925-8C7E-B3DBE32333A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Sheet1!$I$197</c15:sqref>
                        </c15:formulaRef>
                      </c:ext>
                    </c:extLst>
                    <c:strCache>
                      <c:ptCount val="1"/>
                      <c:pt idx="0">
                        <c:v>Tammikuu 2020, n=354</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Sheet1!$A$198:$A$200</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Sheet1!$I$198:$I$200</c15:sqref>
                        </c15:formulaRef>
                      </c:ext>
                    </c:extLst>
                    <c:numCache>
                      <c:formatCode>0%</c:formatCode>
                      <c:ptCount val="3"/>
                      <c:pt idx="0">
                        <c:v>0.55400000000000005</c:v>
                      </c:pt>
                      <c:pt idx="1">
                        <c:v>0.23699999999999999</c:v>
                      </c:pt>
                      <c:pt idx="2">
                        <c:v>0.20899999999999999</c:v>
                      </c:pt>
                    </c:numCache>
                  </c:numRef>
                </c:val>
                <c:extLst xmlns:c15="http://schemas.microsoft.com/office/drawing/2012/chart">
                  <c:ext xmlns:c16="http://schemas.microsoft.com/office/drawing/2014/chart" uri="{C3380CC4-5D6E-409C-BE32-E72D297353CC}">
                    <c16:uniqueId val="{00000009-78C0-4925-8C7E-B3DBE32333A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Sheet1!$J$197</c15:sqref>
                        </c15:formulaRef>
                      </c:ext>
                    </c:extLst>
                    <c:strCache>
                      <c:ptCount val="1"/>
                      <c:pt idx="0">
                        <c:v>Kesäkuu 2020, n=383</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Sheet1!$A$198:$A$200</c15:sqref>
                        </c15:formulaRef>
                      </c:ext>
                    </c:extLst>
                    <c:strCache>
                      <c:ptCount val="3"/>
                      <c:pt idx="0">
                        <c:v>Kyllä</c:v>
                      </c:pt>
                      <c:pt idx="1">
                        <c:v>Ei</c:v>
                      </c:pt>
                      <c:pt idx="2">
                        <c:v>En osaa sanoa</c:v>
                      </c:pt>
                    </c:strCache>
                  </c:strRef>
                </c:cat>
                <c:val>
                  <c:numRef>
                    <c:extLst xmlns:c15="http://schemas.microsoft.com/office/drawing/2012/chart">
                      <c:ext xmlns:c15="http://schemas.microsoft.com/office/drawing/2012/chart" uri="{02D57815-91ED-43cb-92C2-25804820EDAC}">
                        <c15:formulaRef>
                          <c15:sqref>Sheet1!$J$198:$J$200</c15:sqref>
                        </c15:formulaRef>
                      </c:ext>
                    </c:extLst>
                    <c:numCache>
                      <c:formatCode>0%</c:formatCode>
                      <c:ptCount val="3"/>
                      <c:pt idx="0">
                        <c:v>0.43099999999999999</c:v>
                      </c:pt>
                      <c:pt idx="1">
                        <c:v>0.27700000000000002</c:v>
                      </c:pt>
                      <c:pt idx="2">
                        <c:v>0.29199999999999998</c:v>
                      </c:pt>
                    </c:numCache>
                  </c:numRef>
                </c:val>
                <c:extLst xmlns:c15="http://schemas.microsoft.com/office/drawing/2012/chart">
                  <c:ext xmlns:c16="http://schemas.microsoft.com/office/drawing/2014/chart" uri="{C3380CC4-5D6E-409C-BE32-E72D297353CC}">
                    <c16:uniqueId val="{0000000A-78C0-4925-8C7E-B3DBE32333A4}"/>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8326189100582322"/>
          <c:y val="8.4358601646878334E-2"/>
          <c:w val="0.20968169556169189"/>
          <c:h val="0.30700262713072524"/>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4541591028613"/>
          <c:y val="6.2849632652989915E-2"/>
          <c:w val="0.57898261149711994"/>
          <c:h val="0.74613779538249525"/>
        </c:manualLayout>
      </c:layout>
      <c:barChart>
        <c:barDir val="bar"/>
        <c:grouping val="stacked"/>
        <c:varyColors val="0"/>
        <c:ser>
          <c:idx val="0"/>
          <c:order val="0"/>
          <c:tx>
            <c:strRef>
              <c:f>Sheet1!$A$7</c:f>
              <c:strCache>
                <c:ptCount val="1"/>
                <c:pt idx="0">
                  <c:v>Kyllä</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Sheet1!$B$6:$S$6</c:f>
              <c:strCache>
                <c:ptCount val="17"/>
                <c:pt idx="0">
                  <c:v>Kaikki vastaajat, n=784</c:v>
                </c:pt>
                <c:pt idx="1">
                  <c:v>SUKUPUOLI</c:v>
                </c:pt>
                <c:pt idx="2">
                  <c:v>Mies, n=401</c:v>
                </c:pt>
                <c:pt idx="3">
                  <c:v>Nainen, n=383</c:v>
                </c:pt>
                <c:pt idx="4">
                  <c:v>IKÄRYHMÄ</c:v>
                </c:pt>
                <c:pt idx="5">
                  <c:v>18-29 -vuotias, n=138</c:v>
                </c:pt>
                <c:pt idx="6">
                  <c:v>30-39 -vuotias, n=132</c:v>
                </c:pt>
                <c:pt idx="7">
                  <c:v>40-49 -vuotias, n=119</c:v>
                </c:pt>
                <c:pt idx="8">
                  <c:v>50-59 -vuotias, n=123</c:v>
                </c:pt>
                <c:pt idx="9">
                  <c:v>60-69 -vuotias, n=124</c:v>
                </c:pt>
                <c:pt idx="10">
                  <c:v>70-84 -vuotias, n=148</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Sheet1!$B$7:$S$7</c:f>
              <c:numCache>
                <c:formatCode>General</c:formatCode>
                <c:ptCount val="17"/>
                <c:pt idx="0" formatCode="0%">
                  <c:v>0.38800000000000001</c:v>
                </c:pt>
                <c:pt idx="2" formatCode="0%">
                  <c:v>0.34699999999999998</c:v>
                </c:pt>
                <c:pt idx="3" formatCode="0%">
                  <c:v>0.43099999999999999</c:v>
                </c:pt>
                <c:pt idx="5" formatCode="0%">
                  <c:v>0.52900000000000003</c:v>
                </c:pt>
                <c:pt idx="6" formatCode="0%">
                  <c:v>0.47699999999999998</c:v>
                </c:pt>
                <c:pt idx="7" formatCode="0%">
                  <c:v>0.44500000000000001</c:v>
                </c:pt>
                <c:pt idx="8" formatCode="0%">
                  <c:v>0.35799999999999998</c:v>
                </c:pt>
                <c:pt idx="9" formatCode="0%">
                  <c:v>0.26600000000000001</c:v>
                </c:pt>
                <c:pt idx="10" formatCode="0%">
                  <c:v>0.25700000000000001</c:v>
                </c:pt>
                <c:pt idx="12" formatCode="0%">
                  <c:v>0.51400000000000001</c:v>
                </c:pt>
                <c:pt idx="13" formatCode="0%">
                  <c:v>0.435</c:v>
                </c:pt>
                <c:pt idx="14" formatCode="0%">
                  <c:v>0.33500000000000002</c:v>
                </c:pt>
                <c:pt idx="15" formatCode="0%">
                  <c:v>0.309</c:v>
                </c:pt>
                <c:pt idx="16" formatCode="0%">
                  <c:v>0.28799999999999998</c:v>
                </c:pt>
              </c:numCache>
            </c:numRef>
          </c:val>
          <c:extLst>
            <c:ext xmlns:c16="http://schemas.microsoft.com/office/drawing/2014/chart" uri="{C3380CC4-5D6E-409C-BE32-E72D297353CC}">
              <c16:uniqueId val="{00000000-59EF-4C5F-BE96-3ED4B428A3A9}"/>
            </c:ext>
          </c:extLst>
        </c:ser>
        <c:ser>
          <c:idx val="1"/>
          <c:order val="1"/>
          <c:tx>
            <c:strRef>
              <c:f>Sheet1!$A$8</c:f>
              <c:strCache>
                <c:ptCount val="1"/>
                <c:pt idx="0">
                  <c:v>En osaa sanoa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Sheet1!$B$6:$S$6</c:f>
              <c:strCache>
                <c:ptCount val="17"/>
                <c:pt idx="0">
                  <c:v>Kaikki vastaajat, n=784</c:v>
                </c:pt>
                <c:pt idx="1">
                  <c:v>SUKUPUOLI</c:v>
                </c:pt>
                <c:pt idx="2">
                  <c:v>Mies, n=401</c:v>
                </c:pt>
                <c:pt idx="3">
                  <c:v>Nainen, n=383</c:v>
                </c:pt>
                <c:pt idx="4">
                  <c:v>IKÄRYHMÄ</c:v>
                </c:pt>
                <c:pt idx="5">
                  <c:v>18-29 -vuotias, n=138</c:v>
                </c:pt>
                <c:pt idx="6">
                  <c:v>30-39 -vuotias, n=132</c:v>
                </c:pt>
                <c:pt idx="7">
                  <c:v>40-49 -vuotias, n=119</c:v>
                </c:pt>
                <c:pt idx="8">
                  <c:v>50-59 -vuotias, n=123</c:v>
                </c:pt>
                <c:pt idx="9">
                  <c:v>60-69 -vuotias, n=124</c:v>
                </c:pt>
                <c:pt idx="10">
                  <c:v>70-84 -vuotias, n=148</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Sheet1!$B$8:$S$8</c:f>
              <c:numCache>
                <c:formatCode>General</c:formatCode>
                <c:ptCount val="17"/>
                <c:pt idx="0" formatCode="0%">
                  <c:v>0.246</c:v>
                </c:pt>
                <c:pt idx="2" formatCode="0%">
                  <c:v>0.20200000000000001</c:v>
                </c:pt>
                <c:pt idx="3" formatCode="0%">
                  <c:v>0.29199999999999998</c:v>
                </c:pt>
                <c:pt idx="5" formatCode="0%">
                  <c:v>0.17399999999999999</c:v>
                </c:pt>
                <c:pt idx="6" formatCode="0%">
                  <c:v>0.21199999999999999</c:v>
                </c:pt>
                <c:pt idx="7" formatCode="0%">
                  <c:v>0.14299999999999999</c:v>
                </c:pt>
                <c:pt idx="8" formatCode="0%">
                  <c:v>0.26</c:v>
                </c:pt>
                <c:pt idx="9" formatCode="0%">
                  <c:v>0.29799999999999999</c:v>
                </c:pt>
                <c:pt idx="10" formatCode="0%">
                  <c:v>0.372</c:v>
                </c:pt>
                <c:pt idx="12" formatCode="0%">
                  <c:v>0.21199999999999999</c:v>
                </c:pt>
                <c:pt idx="13" formatCode="0%">
                  <c:v>0.252</c:v>
                </c:pt>
                <c:pt idx="14" formatCode="0%">
                  <c:v>0.27500000000000002</c:v>
                </c:pt>
                <c:pt idx="15" formatCode="0%">
                  <c:v>0.28399999999999997</c:v>
                </c:pt>
                <c:pt idx="16" formatCode="0%">
                  <c:v>0.216</c:v>
                </c:pt>
              </c:numCache>
            </c:numRef>
          </c:val>
          <c:extLst>
            <c:ext xmlns:c16="http://schemas.microsoft.com/office/drawing/2014/chart" uri="{C3380CC4-5D6E-409C-BE32-E72D297353CC}">
              <c16:uniqueId val="{00000001-59EF-4C5F-BE96-3ED4B428A3A9}"/>
            </c:ext>
          </c:extLst>
        </c:ser>
        <c:ser>
          <c:idx val="2"/>
          <c:order val="2"/>
          <c:tx>
            <c:strRef>
              <c:f>Sheet1!$A$9</c:f>
              <c:strCache>
                <c:ptCount val="1"/>
                <c:pt idx="0">
                  <c:v>Ei</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Sheet1!$B$6:$S$6</c:f>
              <c:strCache>
                <c:ptCount val="17"/>
                <c:pt idx="0">
                  <c:v>Kaikki vastaajat, n=784</c:v>
                </c:pt>
                <c:pt idx="1">
                  <c:v>SUKUPUOLI</c:v>
                </c:pt>
                <c:pt idx="2">
                  <c:v>Mies, n=401</c:v>
                </c:pt>
                <c:pt idx="3">
                  <c:v>Nainen, n=383</c:v>
                </c:pt>
                <c:pt idx="4">
                  <c:v>IKÄRYHMÄ</c:v>
                </c:pt>
                <c:pt idx="5">
                  <c:v>18-29 -vuotias, n=138</c:v>
                </c:pt>
                <c:pt idx="6">
                  <c:v>30-39 -vuotias, n=132</c:v>
                </c:pt>
                <c:pt idx="7">
                  <c:v>40-49 -vuotias, n=119</c:v>
                </c:pt>
                <c:pt idx="8">
                  <c:v>50-59 -vuotias, n=123</c:v>
                </c:pt>
                <c:pt idx="9">
                  <c:v>60-69 -vuotias, n=124</c:v>
                </c:pt>
                <c:pt idx="10">
                  <c:v>70-84 -vuotias, n=148</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Sheet1!$B$9:$S$9</c:f>
              <c:numCache>
                <c:formatCode>General</c:formatCode>
                <c:ptCount val="17"/>
                <c:pt idx="0" formatCode="0%">
                  <c:v>0.36599999999999999</c:v>
                </c:pt>
                <c:pt idx="2" formatCode="0%">
                  <c:v>0.45100000000000001</c:v>
                </c:pt>
                <c:pt idx="3" formatCode="0%">
                  <c:v>0.27700000000000002</c:v>
                </c:pt>
                <c:pt idx="5" formatCode="0%">
                  <c:v>0.29699999999999999</c:v>
                </c:pt>
                <c:pt idx="6" formatCode="0%">
                  <c:v>0.311</c:v>
                </c:pt>
                <c:pt idx="7" formatCode="0%">
                  <c:v>0.41199999999999998</c:v>
                </c:pt>
                <c:pt idx="8" formatCode="0%">
                  <c:v>0.38200000000000001</c:v>
                </c:pt>
                <c:pt idx="9" formatCode="0%">
                  <c:v>0.435</c:v>
                </c:pt>
                <c:pt idx="10" formatCode="0%">
                  <c:v>0.372</c:v>
                </c:pt>
                <c:pt idx="12" formatCode="0%">
                  <c:v>0.27400000000000002</c:v>
                </c:pt>
                <c:pt idx="13" formatCode="0%">
                  <c:v>0.313</c:v>
                </c:pt>
                <c:pt idx="14" formatCode="0%">
                  <c:v>0.39100000000000001</c:v>
                </c:pt>
                <c:pt idx="15" formatCode="0%">
                  <c:v>0.40699999999999997</c:v>
                </c:pt>
                <c:pt idx="16" formatCode="0%">
                  <c:v>0.495</c:v>
                </c:pt>
              </c:numCache>
            </c:numRef>
          </c:val>
          <c:extLst>
            <c:ext xmlns:c16="http://schemas.microsoft.com/office/drawing/2014/chart" uri="{C3380CC4-5D6E-409C-BE32-E72D297353CC}">
              <c16:uniqueId val="{00000000-7967-474B-9A07-0A64A1DDE42E}"/>
            </c:ext>
          </c:extLst>
        </c:ser>
        <c:dLbls>
          <c:showLegendKey val="0"/>
          <c:showVal val="0"/>
          <c:showCatName val="0"/>
          <c:showSerName val="0"/>
          <c:showPercent val="0"/>
          <c:showBubbleSize val="0"/>
        </c:dLbls>
        <c:gapWidth val="30"/>
        <c:overlap val="100"/>
        <c:axId val="482580720"/>
        <c:axId val="482579080"/>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35517280943507301"/>
          <c:y val="0.81178360622908297"/>
          <c:w val="0.64482719056492699"/>
          <c:h val="0.146743834388937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27809019744708"/>
          <c:y val="6.0155438567908275E-2"/>
          <c:w val="0.57898261149711994"/>
          <c:h val="0.86967891473026093"/>
        </c:manualLayout>
      </c:layout>
      <c:barChart>
        <c:barDir val="bar"/>
        <c:grouping val="clustered"/>
        <c:varyColors val="0"/>
        <c:ser>
          <c:idx val="0"/>
          <c:order val="0"/>
          <c:tx>
            <c:strRef>
              <c:f>Sheet1!$B$5</c:f>
              <c:strCache>
                <c:ptCount val="1"/>
                <c:pt idx="0">
                  <c:v>Kaikki vastaajat, n=474</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Sheet1!$A$6:$A$11</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Sheet1!$B$6:$B$11</c:f>
              <c:numCache>
                <c:formatCode>0%</c:formatCode>
                <c:ptCount val="6"/>
                <c:pt idx="0">
                  <c:v>7.0000000000000007E-2</c:v>
                </c:pt>
                <c:pt idx="1">
                  <c:v>0.32700000000000001</c:v>
                </c:pt>
                <c:pt idx="2">
                  <c:v>0.249</c:v>
                </c:pt>
                <c:pt idx="3">
                  <c:v>0.158</c:v>
                </c:pt>
                <c:pt idx="4">
                  <c:v>0.16</c:v>
                </c:pt>
                <c:pt idx="5">
                  <c:v>3.5999999999999997E-2</c:v>
                </c:pt>
              </c:numCache>
            </c:numRef>
          </c:val>
          <c:extLst>
            <c:ext xmlns:c16="http://schemas.microsoft.com/office/drawing/2014/chart" uri="{C3380CC4-5D6E-409C-BE32-E72D297353CC}">
              <c16:uniqueId val="{00000000-59EF-4C5F-BE96-3ED4B428A3A9}"/>
            </c:ext>
          </c:extLst>
        </c:ser>
        <c:ser>
          <c:idx val="2"/>
          <c:order val="2"/>
          <c:tx>
            <c:strRef>
              <c:f>Sheet1!$D$5</c:f>
              <c:strCache>
                <c:ptCount val="1"/>
                <c:pt idx="0">
                  <c:v>Mies, n=245</c:v>
                </c:pt>
              </c:strCache>
            </c:strRef>
          </c:tx>
          <c:spPr>
            <a:solidFill>
              <a:srgbClr val="16428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Sheet1!$A$6:$A$11</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Sheet1!$D$6:$D$11</c:f>
              <c:numCache>
                <c:formatCode>0%</c:formatCode>
                <c:ptCount val="6"/>
                <c:pt idx="0">
                  <c:v>5.2999999999999999E-2</c:v>
                </c:pt>
                <c:pt idx="1">
                  <c:v>0.26900000000000002</c:v>
                </c:pt>
                <c:pt idx="2">
                  <c:v>0.24099999999999999</c:v>
                </c:pt>
                <c:pt idx="3">
                  <c:v>0.184</c:v>
                </c:pt>
                <c:pt idx="4">
                  <c:v>0.22900000000000001</c:v>
                </c:pt>
                <c:pt idx="5">
                  <c:v>2.4E-2</c:v>
                </c:pt>
              </c:numCache>
            </c:numRef>
          </c:val>
          <c:extLst>
            <c:ext xmlns:c16="http://schemas.microsoft.com/office/drawing/2014/chart" uri="{C3380CC4-5D6E-409C-BE32-E72D297353CC}">
              <c16:uniqueId val="{00000001-3F10-46E8-812D-68EE91530F1C}"/>
            </c:ext>
          </c:extLst>
        </c:ser>
        <c:ser>
          <c:idx val="3"/>
          <c:order val="3"/>
          <c:tx>
            <c:strRef>
              <c:f>Sheet1!$E$5</c:f>
              <c:strCache>
                <c:ptCount val="1"/>
                <c:pt idx="0">
                  <c:v>Nainen, n=229</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Sheet1!$A$6:$A$11</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Sheet1!$E$6:$E$11</c:f>
              <c:numCache>
                <c:formatCode>0%</c:formatCode>
                <c:ptCount val="6"/>
                <c:pt idx="0">
                  <c:v>8.6999999999999994E-2</c:v>
                </c:pt>
                <c:pt idx="1">
                  <c:v>0.38900000000000001</c:v>
                </c:pt>
                <c:pt idx="2">
                  <c:v>0.25800000000000001</c:v>
                </c:pt>
                <c:pt idx="3">
                  <c:v>0.13100000000000001</c:v>
                </c:pt>
                <c:pt idx="4">
                  <c:v>8.6999999999999994E-2</c:v>
                </c:pt>
                <c:pt idx="5">
                  <c:v>4.8000000000000001E-2</c:v>
                </c:pt>
              </c:numCache>
            </c:numRef>
          </c:val>
          <c:extLst>
            <c:ext xmlns:c16="http://schemas.microsoft.com/office/drawing/2014/chart" uri="{C3380CC4-5D6E-409C-BE32-E72D297353CC}">
              <c16:uniqueId val="{00000002-3F10-46E8-812D-68EE91530F1C}"/>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1"/>
                <c:order val="1"/>
                <c:tx>
                  <c:strRef>
                    <c:extLst>
                      <c:ext uri="{02D57815-91ED-43cb-92C2-25804820EDAC}">
                        <c15:formulaRef>
                          <c15:sqref>Sheet1!$C$5</c15:sqref>
                        </c15:formulaRef>
                      </c:ext>
                    </c:extLst>
                    <c:strCache>
                      <c:ptCount val="1"/>
                      <c:pt idx="0">
                        <c:v>SUKUPUOLI</c:v>
                      </c:pt>
                    </c:strCache>
                  </c:strRef>
                </c:tx>
                <c:spPr>
                  <a:solidFill>
                    <a:schemeClr val="accent2"/>
                  </a:solidFill>
                  <a:ln>
                    <a:noFill/>
                  </a:ln>
                  <a:effectLst/>
                </c:spPr>
                <c:invertIfNegative val="0"/>
                <c:cat>
                  <c:strRef>
                    <c:extLst>
                      <c:ext uri="{02D57815-91ED-43cb-92C2-25804820EDAC}">
                        <c15:formulaRef>
                          <c15:sqref>Sheet1!$A$6:$A$11</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c:ext uri="{02D57815-91ED-43cb-92C2-25804820EDAC}">
                        <c15:formulaRef>
                          <c15:sqref>Sheet1!$C$6:$C$11</c15:sqref>
                        </c15:formulaRef>
                      </c:ext>
                    </c:extLst>
                    <c:numCache>
                      <c:formatCode>General</c:formatCode>
                      <c:ptCount val="6"/>
                    </c:numCache>
                  </c:numRef>
                </c:val>
                <c:extLst>
                  <c:ext xmlns:c16="http://schemas.microsoft.com/office/drawing/2014/chart" uri="{C3380CC4-5D6E-409C-BE32-E72D297353CC}">
                    <c16:uniqueId val="{00000000-3F10-46E8-812D-68EE91530F1C}"/>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7738154647875246"/>
          <c:y val="6.0111101494138175E-2"/>
          <c:w val="0.21320990227793435"/>
          <c:h val="0.17911795952725224"/>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27809019744708"/>
          <c:y val="6.0155438567908275E-2"/>
          <c:w val="0.57898261149711994"/>
          <c:h val="0.87237308141389869"/>
        </c:manualLayout>
      </c:layout>
      <c:barChart>
        <c:barDir val="bar"/>
        <c:grouping val="clustered"/>
        <c:varyColors val="0"/>
        <c:ser>
          <c:idx val="1"/>
          <c:order val="1"/>
          <c:tx>
            <c:strRef>
              <c:f>Sheet1!$C$4</c:f>
              <c:strCache>
                <c:ptCount val="1"/>
                <c:pt idx="0">
                  <c:v>Tammikuu 2020, n=449</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Sheet1!$C$5:$C$10</c:f>
              <c:numCache>
                <c:formatCode>0%</c:formatCode>
                <c:ptCount val="6"/>
                <c:pt idx="0">
                  <c:v>9.6000000000000002E-2</c:v>
                </c:pt>
                <c:pt idx="1">
                  <c:v>0.372</c:v>
                </c:pt>
                <c:pt idx="2">
                  <c:v>0.189</c:v>
                </c:pt>
                <c:pt idx="3">
                  <c:v>0.17799999999999999</c:v>
                </c:pt>
                <c:pt idx="4">
                  <c:v>0.12</c:v>
                </c:pt>
                <c:pt idx="5">
                  <c:v>4.4999999999999998E-2</c:v>
                </c:pt>
              </c:numCache>
            </c:numRef>
          </c:val>
          <c:extLst xmlns:c15="http://schemas.microsoft.com/office/drawing/2012/chart">
            <c:ext xmlns:c16="http://schemas.microsoft.com/office/drawing/2014/chart" uri="{C3380CC4-5D6E-409C-BE32-E72D297353CC}">
              <c16:uniqueId val="{00000000-3F10-46E8-812D-68EE91530F1C}"/>
            </c:ext>
          </c:extLst>
        </c:ser>
        <c:ser>
          <c:idx val="2"/>
          <c:order val="2"/>
          <c:tx>
            <c:strRef>
              <c:f>Sheet1!$D$4</c:f>
              <c:strCache>
                <c:ptCount val="1"/>
                <c:pt idx="0">
                  <c:v>Kesäkuu 2020, n=474</c:v>
                </c:pt>
              </c:strCache>
            </c:strRef>
          </c:tx>
          <c:spPr>
            <a:solidFill>
              <a:srgbClr val="16428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Sheet1!$D$5:$D$10</c:f>
              <c:numCache>
                <c:formatCode>0%</c:formatCode>
                <c:ptCount val="6"/>
                <c:pt idx="0">
                  <c:v>7.0000000000000007E-2</c:v>
                </c:pt>
                <c:pt idx="1">
                  <c:v>0.32700000000000001</c:v>
                </c:pt>
                <c:pt idx="2">
                  <c:v>0.249</c:v>
                </c:pt>
                <c:pt idx="3">
                  <c:v>0.158</c:v>
                </c:pt>
                <c:pt idx="4">
                  <c:v>0.16</c:v>
                </c:pt>
                <c:pt idx="5">
                  <c:v>3.5999999999999997E-2</c:v>
                </c:pt>
              </c:numCache>
            </c:numRef>
          </c:val>
          <c:extLst>
            <c:ext xmlns:c16="http://schemas.microsoft.com/office/drawing/2014/chart" uri="{C3380CC4-5D6E-409C-BE32-E72D297353CC}">
              <c16:uniqueId val="{00000001-3F10-46E8-812D-68EE91530F1C}"/>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tx>
                  <c:strRef>
                    <c:extLst>
                      <c:ext uri="{02D57815-91ED-43cb-92C2-25804820EDAC}">
                        <c15:formulaRef>
                          <c15:sqref>Sheet1!$B$4</c15:sqref>
                        </c15:formulaRef>
                      </c:ext>
                    </c:extLst>
                    <c:strCache>
                      <c:ptCount val="1"/>
                      <c:pt idx="0">
                        <c:v>KAIKKI VASTAAJAT </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Sheet1!$A$5:$A$10</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c:ext uri="{02D57815-91ED-43cb-92C2-25804820EDAC}">
                        <c15:formulaRef>
                          <c15:sqref>Sheet1!$B$5:$B$10</c15:sqref>
                        </c15:formulaRef>
                      </c:ext>
                    </c:extLst>
                    <c:numCache>
                      <c:formatCode>General</c:formatCode>
                      <c:ptCount val="6"/>
                    </c:numCache>
                  </c:numRef>
                </c:val>
                <c:extLst>
                  <c:ext xmlns:c16="http://schemas.microsoft.com/office/drawing/2014/chart" uri="{C3380CC4-5D6E-409C-BE32-E72D297353CC}">
                    <c16:uniqueId val="{00000000-59EF-4C5F-BE96-3ED4B428A3A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Sheet1!$E$4</c15:sqref>
                        </c15:formulaRef>
                      </c:ext>
                    </c:extLst>
                    <c:strCache>
                      <c:ptCount val="1"/>
                      <c:pt idx="0">
                        <c:v>MIES</c:v>
                      </c:pt>
                    </c:strCache>
                  </c:strRef>
                </c:tx>
                <c:spPr>
                  <a:solidFill>
                    <a:srgbClr val="EE2C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Sheet1!$A$5:$A$10</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Sheet1!$E$5:$E$10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2-3F10-46E8-812D-68EE91530F1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Sheet1!$F$4</c15:sqref>
                        </c15:formulaRef>
                      </c:ext>
                    </c:extLst>
                    <c:strCache>
                      <c:ptCount val="1"/>
                      <c:pt idx="0">
                        <c:v>Tammikuu 2020, n=232</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Sheet1!$F$5:$F$10</c15:sqref>
                        </c15:formulaRef>
                      </c:ext>
                    </c:extLst>
                    <c:numCache>
                      <c:formatCode>0%</c:formatCode>
                      <c:ptCount val="6"/>
                      <c:pt idx="0">
                        <c:v>6.5000000000000002E-2</c:v>
                      </c:pt>
                      <c:pt idx="1">
                        <c:v>0.38400000000000001</c:v>
                      </c:pt>
                      <c:pt idx="2">
                        <c:v>0.18099999999999999</c:v>
                      </c:pt>
                      <c:pt idx="3">
                        <c:v>0.17199999999999999</c:v>
                      </c:pt>
                      <c:pt idx="4">
                        <c:v>0.17699999999999999</c:v>
                      </c:pt>
                      <c:pt idx="5">
                        <c:v>2.1999999999999999E-2</c:v>
                      </c:pt>
                    </c:numCache>
                  </c:numRef>
                </c:val>
                <c:extLst xmlns:c15="http://schemas.microsoft.com/office/drawing/2012/chart">
                  <c:ext xmlns:c16="http://schemas.microsoft.com/office/drawing/2014/chart" uri="{C3380CC4-5D6E-409C-BE32-E72D297353CC}">
                    <c16:uniqueId val="{00000000-8DB3-4466-9C12-7CFC63999A4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Sheet1!$G$4</c15:sqref>
                        </c15:formulaRef>
                      </c:ext>
                    </c:extLst>
                    <c:strCache>
                      <c:ptCount val="1"/>
                      <c:pt idx="0">
                        <c:v>Kesäkuu 2020, n=245</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Sheet1!$G$5:$G$10</c15:sqref>
                        </c15:formulaRef>
                      </c:ext>
                    </c:extLst>
                    <c:numCache>
                      <c:formatCode>0%</c:formatCode>
                      <c:ptCount val="6"/>
                      <c:pt idx="0">
                        <c:v>5.2999999999999999E-2</c:v>
                      </c:pt>
                      <c:pt idx="1">
                        <c:v>0.26900000000000002</c:v>
                      </c:pt>
                      <c:pt idx="2">
                        <c:v>0.24099999999999999</c:v>
                      </c:pt>
                      <c:pt idx="3">
                        <c:v>0.184</c:v>
                      </c:pt>
                      <c:pt idx="4">
                        <c:v>0.22900000000000001</c:v>
                      </c:pt>
                      <c:pt idx="5">
                        <c:v>2.4E-2</c:v>
                      </c:pt>
                    </c:numCache>
                  </c:numRef>
                </c:val>
                <c:extLst xmlns:c15="http://schemas.microsoft.com/office/drawing/2012/chart">
                  <c:ext xmlns:c16="http://schemas.microsoft.com/office/drawing/2014/chart" uri="{C3380CC4-5D6E-409C-BE32-E72D297353CC}">
                    <c16:uniqueId val="{00000001-8DB3-4466-9C12-7CFC63999A4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Sheet1!$H$4</c15:sqref>
                        </c15:formulaRef>
                      </c:ext>
                    </c:extLst>
                    <c:strCache>
                      <c:ptCount val="1"/>
                      <c:pt idx="0">
                        <c:v>NAINEN</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Sheet1!$H$5:$H$10</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5-8DB3-4466-9C12-7CFC63999A4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Sheet1!$I$4</c15:sqref>
                        </c15:formulaRef>
                      </c:ext>
                    </c:extLst>
                    <c:strCache>
                      <c:ptCount val="1"/>
                      <c:pt idx="0">
                        <c:v>Tammikuu 2020, n=217</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Sheet1!$I$5:$I$10</c15:sqref>
                        </c15:formulaRef>
                      </c:ext>
                    </c:extLst>
                    <c:numCache>
                      <c:formatCode>0%</c:formatCode>
                      <c:ptCount val="6"/>
                      <c:pt idx="0">
                        <c:v>0.129</c:v>
                      </c:pt>
                      <c:pt idx="1">
                        <c:v>0.35899999999999999</c:v>
                      </c:pt>
                      <c:pt idx="2">
                        <c:v>0.19800000000000001</c:v>
                      </c:pt>
                      <c:pt idx="3">
                        <c:v>0.184</c:v>
                      </c:pt>
                      <c:pt idx="4">
                        <c:v>0.06</c:v>
                      </c:pt>
                      <c:pt idx="5">
                        <c:v>6.9000000000000006E-2</c:v>
                      </c:pt>
                    </c:numCache>
                  </c:numRef>
                </c:val>
                <c:extLst xmlns:c15="http://schemas.microsoft.com/office/drawing/2012/chart">
                  <c:ext xmlns:c16="http://schemas.microsoft.com/office/drawing/2014/chart" uri="{C3380CC4-5D6E-409C-BE32-E72D297353CC}">
                    <c16:uniqueId val="{00000006-8DB3-4466-9C12-7CFC63999A41}"/>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Sheet1!$J$4</c15:sqref>
                        </c15:formulaRef>
                      </c:ext>
                    </c:extLst>
                    <c:strCache>
                      <c:ptCount val="1"/>
                      <c:pt idx="0">
                        <c:v>Kesäkuu 2020, n=229</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Sheet1!$A$5:$A$10</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xmlns:c15="http://schemas.microsoft.com/office/drawing/2012/chart">
                      <c:ext xmlns:c15="http://schemas.microsoft.com/office/drawing/2012/chart" uri="{02D57815-91ED-43cb-92C2-25804820EDAC}">
                        <c15:formulaRef>
                          <c15:sqref>Sheet1!$J$5:$J$10</c15:sqref>
                        </c15:formulaRef>
                      </c:ext>
                    </c:extLst>
                    <c:numCache>
                      <c:formatCode>0%</c:formatCode>
                      <c:ptCount val="6"/>
                      <c:pt idx="0">
                        <c:v>8.6999999999999994E-2</c:v>
                      </c:pt>
                      <c:pt idx="1">
                        <c:v>0.38900000000000001</c:v>
                      </c:pt>
                      <c:pt idx="2">
                        <c:v>0.25800000000000001</c:v>
                      </c:pt>
                      <c:pt idx="3">
                        <c:v>0.13100000000000001</c:v>
                      </c:pt>
                      <c:pt idx="4">
                        <c:v>8.6999999999999994E-2</c:v>
                      </c:pt>
                      <c:pt idx="5">
                        <c:v>4.8000000000000001E-2</c:v>
                      </c:pt>
                    </c:numCache>
                  </c:numRef>
                </c:val>
                <c:extLst xmlns:c15="http://schemas.microsoft.com/office/drawing/2012/chart">
                  <c:ext xmlns:c16="http://schemas.microsoft.com/office/drawing/2014/chart" uri="{C3380CC4-5D6E-409C-BE32-E72D297353CC}">
                    <c16:uniqueId val="{00000007-8DB3-4466-9C12-7CFC63999A41}"/>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3269092807301484"/>
          <c:y val="5.7416934810500378E-2"/>
          <c:w val="0.26260479630532862"/>
          <c:h val="0.17911795952725224"/>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0AD01B6E-BB80-4A74-813A-75F6813DC435}" type="datetimeFigureOut">
              <a:rPr lang="fi-FI" smtClean="0"/>
              <a:t>3.8.2020</a:t>
            </a:fld>
            <a:endParaRPr lang="fi-FI"/>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ECE32C72-D63B-4D18-BCD4-360AAB83F98D}" type="slidenum">
              <a:rPr lang="fi-FI" smtClean="0"/>
              <a:t>‹#›</a:t>
            </a:fld>
            <a:endParaRPr lang="fi-FI"/>
          </a:p>
        </p:txBody>
      </p:sp>
    </p:spTree>
    <p:extLst>
      <p:ext uri="{BB962C8B-B14F-4D97-AF65-F5344CB8AC3E}">
        <p14:creationId xmlns:p14="http://schemas.microsoft.com/office/powerpoint/2010/main" val="19636970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Kuvallinen_Otsikkodia">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1" y="-54591"/>
            <a:ext cx="12269335" cy="7011049"/>
          </a:xfrm>
          <a:prstGeom prst="rect">
            <a:avLst/>
          </a:prstGeom>
        </p:spPr>
      </p:pic>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tl">
                    <a:srgbClr val="000000">
                      <a:alpha val="43137"/>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lnSpc>
                <a:spcPct val="100000"/>
              </a:lnSpc>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baseline="0">
                <a:solidFill>
                  <a:schemeClr val="bg1"/>
                </a:solidFill>
                <a:latin typeface="Merriweather Sans" panose="0200050306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spTree>
    <p:extLst>
      <p:ext uri="{BB962C8B-B14F-4D97-AF65-F5344CB8AC3E}">
        <p14:creationId xmlns:p14="http://schemas.microsoft.com/office/powerpoint/2010/main" val="138181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_sisältökohdetta_Ei_tasakokoi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873218"/>
          </a:xfrm>
        </p:spPr>
        <p:txBody>
          <a:bodyPr>
            <a:normAutofit/>
          </a:bodyPr>
          <a:lstStyle>
            <a:lvl1pPr>
              <a:lnSpc>
                <a:spcPct val="100000"/>
              </a:lnSpc>
              <a:defRPr sz="2300"/>
            </a:lvl1pPr>
            <a:lvl2pPr>
              <a:lnSpc>
                <a:spcPct val="100000"/>
              </a:lnSpc>
              <a:defRPr sz="2300" i="0"/>
            </a:lvl2pPr>
            <a:lvl3pPr>
              <a:lnSpc>
                <a:spcPct val="100000"/>
              </a:lnSpc>
              <a:defRPr sz="2300" i="0"/>
            </a:lvl3pPr>
            <a:lvl4pPr>
              <a:lnSpc>
                <a:spcPct val="100000"/>
              </a:lnSpc>
              <a:defRPr sz="2300" i="0"/>
            </a:lvl4pPr>
            <a:lvl5pPr>
              <a:lnSpc>
                <a:spcPct val="100000"/>
              </a:lnSpc>
              <a:defRPr sz="2300" i="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898554"/>
          </a:xfrm>
          <a:prstGeom prst="rect">
            <a:avLst/>
          </a:prstGeom>
        </p:spPr>
        <p:txBody>
          <a:bodyPr vert="horz" lIns="91440" tIns="45720" rIns="91440" bIns="45720" rtlCol="0">
            <a:normAutofit/>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lnSpc>
                <a:spcPct val="100000"/>
              </a:lnSpc>
              <a:buNone/>
              <a:defRPr sz="3600" b="1"/>
            </a:lvl1pPr>
          </a:lstStyle>
          <a:p>
            <a:pPr lvl="0"/>
            <a:r>
              <a:rPr lang="fi-FI"/>
              <a:t>Muokkaa tekstin perustyylejä napsauttamalla</a:t>
            </a:r>
          </a:p>
        </p:txBody>
      </p:sp>
    </p:spTree>
    <p:extLst>
      <p:ext uri="{BB962C8B-B14F-4D97-AF65-F5344CB8AC3E}">
        <p14:creationId xmlns:p14="http://schemas.microsoft.com/office/powerpoint/2010/main" val="39332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ko-sivun-kuv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
        <p:nvSpPr>
          <p:cNvPr id="6" name="Kuvan paikkamerkki 5"/>
          <p:cNvSpPr>
            <a:spLocks noGrp="1"/>
          </p:cNvSpPr>
          <p:nvPr>
            <p:ph type="pic" sz="quarter" idx="13"/>
          </p:nvPr>
        </p:nvSpPr>
        <p:spPr>
          <a:xfrm>
            <a:off x="0" y="0"/>
            <a:ext cx="12192000" cy="6858000"/>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94634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85160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15677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iitosdia_valkoinen">
    <p:bg>
      <p:bgPr>
        <a:solidFill>
          <a:schemeClr val="bg1"/>
        </a:solidFill>
        <a:effectLst/>
      </p:bgPr>
    </p:bg>
    <p:spTree>
      <p:nvGrpSpPr>
        <p:cNvPr id="1" name=""/>
        <p:cNvGrpSpPr/>
        <p:nvPr/>
      </p:nvGrpSpPr>
      <p:grpSpPr>
        <a:xfrm>
          <a:off x="0" y="0"/>
          <a:ext cx="0" cy="0"/>
          <a:chOff x="0" y="0"/>
          <a:chExt cx="0" cy="0"/>
        </a:xfrm>
      </p:grpSpPr>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accent1"/>
                </a:solidFill>
                <a:latin typeface="+mj-lt"/>
                <a:ea typeface="Merriweather Sans" charset="0"/>
                <a:cs typeface="Merriweather Sans" charset="0"/>
              </a:rPr>
              <a:t>Finanssiala</a:t>
            </a:r>
            <a:r>
              <a:rPr lang="en-US" sz="3600" b="1" baseline="0">
                <a:solidFill>
                  <a:schemeClr val="accent1"/>
                </a:solidFill>
                <a:latin typeface="+mj-lt"/>
                <a:ea typeface="Merriweather Sans" charset="0"/>
                <a:cs typeface="Merriweather Sans" charset="0"/>
              </a:rPr>
              <a:t> -  </a:t>
            </a:r>
            <a:r>
              <a:rPr lang="en-US" sz="3600" b="1" baseline="0" err="1">
                <a:solidFill>
                  <a:schemeClr val="accent1"/>
                </a:solidFill>
                <a:latin typeface="+mj-lt"/>
                <a:ea typeface="Merriweather Sans" charset="0"/>
                <a:cs typeface="Merriweather Sans" charset="0"/>
              </a:rPr>
              <a:t>uudistuvan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alan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ääni</a:t>
            </a:r>
            <a:endParaRPr lang="en-US" sz="3600" b="1">
              <a:solidFill>
                <a:schemeClr val="accent1"/>
              </a:solidFill>
              <a:latin typeface="+mj-lt"/>
              <a:ea typeface="Merriweather Sans" charset="0"/>
              <a:cs typeface="Merriweather Sans" charset="0"/>
            </a:endParaRPr>
          </a:p>
        </p:txBody>
      </p:sp>
      <p:sp>
        <p:nvSpPr>
          <p:cNvPr id="9" name="TextBox 6"/>
          <p:cNvSpPr txBox="1"/>
          <p:nvPr userDrawn="1"/>
        </p:nvSpPr>
        <p:spPr>
          <a:xfrm>
            <a:off x="4425647" y="5007324"/>
            <a:ext cx="3333898" cy="369332"/>
          </a:xfrm>
          <a:prstGeom prst="rect">
            <a:avLst/>
          </a:prstGeom>
          <a:noFill/>
        </p:spPr>
        <p:txBody>
          <a:bodyPr wrap="square" rtlCol="0">
            <a:spAutoFit/>
          </a:bodyPr>
          <a:lstStyle/>
          <a:p>
            <a:pPr algn="ctr"/>
            <a:r>
              <a:rPr lang="en-US" sz="1800" b="1" spc="0">
                <a:solidFill>
                  <a:schemeClr val="accent1"/>
                </a:solidFill>
                <a:latin typeface="+mj-lt"/>
                <a:ea typeface="Merriweather Sans" charset="0"/>
                <a:cs typeface="Merriweather Sans" charset="0"/>
              </a:rPr>
              <a:t>WWW.FINANSSIALA.FI</a:t>
            </a:r>
            <a:endParaRPr lang="en-US" sz="1800" spc="0">
              <a:solidFill>
                <a:schemeClr val="accent1"/>
              </a:solidFill>
              <a:latin typeface="+mj-lt"/>
            </a:endParaRPr>
          </a:p>
        </p:txBody>
      </p:sp>
      <p:sp>
        <p:nvSpPr>
          <p:cNvPr id="10" name="Tekstin paikkamerkki 2"/>
          <p:cNvSpPr>
            <a:spLocks noGrp="1"/>
          </p:cNvSpPr>
          <p:nvPr>
            <p:ph type="body" sz="quarter" idx="16" hasCustomPrompt="1"/>
          </p:nvPr>
        </p:nvSpPr>
        <p:spPr>
          <a:xfrm>
            <a:off x="3773933" y="2756164"/>
            <a:ext cx="4637327" cy="2111258"/>
          </a:xfrm>
        </p:spPr>
        <p:txBody>
          <a:bodyPr>
            <a:normAutofit/>
          </a:bodyPr>
          <a:lstStyle>
            <a:lvl1pPr marL="0" indent="0" algn="ctr">
              <a:lnSpc>
                <a:spcPct val="100000"/>
              </a:lnSpc>
              <a:buFontTx/>
              <a:buNone/>
              <a:defRPr sz="1800" b="1" i="1" baseline="0">
                <a:solidFill>
                  <a:schemeClr val="accent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Tree>
    <p:extLst>
      <p:ext uri="{BB962C8B-B14F-4D97-AF65-F5344CB8AC3E}">
        <p14:creationId xmlns:p14="http://schemas.microsoft.com/office/powerpoint/2010/main" val="9681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iitosdia">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bg1"/>
                </a:solidFill>
                <a:latin typeface="+mj-lt"/>
                <a:ea typeface="Merriweather Sans" charset="0"/>
                <a:cs typeface="Merriweather Sans" charset="0"/>
              </a:rPr>
              <a:t>Finanssiala</a:t>
            </a:r>
            <a:r>
              <a:rPr lang="en-US" sz="3600" b="1" baseline="0">
                <a:solidFill>
                  <a:schemeClr val="bg1"/>
                </a:solidFill>
                <a:latin typeface="+mj-lt"/>
                <a:ea typeface="Merriweather Sans" charset="0"/>
                <a:cs typeface="Merriweather Sans" charset="0"/>
              </a:rPr>
              <a:t> -  </a:t>
            </a:r>
            <a:r>
              <a:rPr lang="en-US" sz="3600" b="1" baseline="0" err="1">
                <a:solidFill>
                  <a:schemeClr val="bg1"/>
                </a:solidFill>
                <a:latin typeface="+mj-lt"/>
                <a:ea typeface="Merriweather Sans" charset="0"/>
                <a:cs typeface="Merriweather Sans" charset="0"/>
              </a:rPr>
              <a:t>uudistuvan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alan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ääni</a:t>
            </a:r>
            <a:endParaRPr lang="en-US" sz="3600" b="1">
              <a:solidFill>
                <a:schemeClr val="bg1"/>
              </a:solidFill>
              <a:latin typeface="+mj-lt"/>
              <a:ea typeface="Merriweather Sans" charset="0"/>
              <a:cs typeface="Merriweather Sans" charset="0"/>
            </a:endParaRPr>
          </a:p>
        </p:txBody>
      </p:sp>
      <p:sp>
        <p:nvSpPr>
          <p:cNvPr id="3" name="Tekstin paikkamerkki 2"/>
          <p:cNvSpPr>
            <a:spLocks noGrp="1"/>
          </p:cNvSpPr>
          <p:nvPr>
            <p:ph type="body" sz="quarter" idx="15" hasCustomPrompt="1"/>
          </p:nvPr>
        </p:nvSpPr>
        <p:spPr>
          <a:xfrm>
            <a:off x="3773933" y="2756164"/>
            <a:ext cx="4637327" cy="2067725"/>
          </a:xfrm>
        </p:spPr>
        <p:txBody>
          <a:bodyPr>
            <a:normAutofit/>
          </a:bodyPr>
          <a:lstStyle>
            <a:lvl1pPr marL="0" indent="0" algn="ctr">
              <a:lnSpc>
                <a:spcPct val="100000"/>
              </a:lnSpc>
              <a:buFontTx/>
              <a:buNone/>
              <a:defRPr sz="1800" b="1" i="1" baseline="0">
                <a:solidFill>
                  <a:schemeClr val="bg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
        <p:nvSpPr>
          <p:cNvPr id="7" name="TextBox 6"/>
          <p:cNvSpPr txBox="1"/>
          <p:nvPr userDrawn="1"/>
        </p:nvSpPr>
        <p:spPr>
          <a:xfrm>
            <a:off x="4646320" y="5008757"/>
            <a:ext cx="2892552" cy="369332"/>
          </a:xfrm>
          <a:prstGeom prst="rect">
            <a:avLst/>
          </a:prstGeom>
          <a:noFill/>
        </p:spPr>
        <p:txBody>
          <a:bodyPr wrap="square" rtlCol="0">
            <a:spAutoFit/>
          </a:bodyPr>
          <a:lstStyle/>
          <a:p>
            <a:pPr algn="ctr"/>
            <a:r>
              <a:rPr lang="en-US" sz="1800" b="1">
                <a:solidFill>
                  <a:schemeClr val="bg1"/>
                </a:solidFill>
                <a:latin typeface="+mj-lt"/>
                <a:ea typeface="Merriweather Sans" charset="0"/>
                <a:cs typeface="Merriweather Sans" charset="0"/>
              </a:rPr>
              <a:t>WWW.FINANSSIALA.FI</a:t>
            </a:r>
            <a:endParaRPr lang="en-US" sz="1800">
              <a:latin typeface="+mj-lt"/>
            </a:endParaRPr>
          </a:p>
        </p:txBody>
      </p:sp>
    </p:spTree>
    <p:extLst>
      <p:ext uri="{BB962C8B-B14F-4D97-AF65-F5344CB8AC3E}">
        <p14:creationId xmlns:p14="http://schemas.microsoft.com/office/powerpoint/2010/main" val="419421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ctr" rotWithShape="0">
                    <a:srgbClr val="000000">
                      <a:alpha val="43000"/>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10090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a:t>Väliotsikko tähän </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51029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00978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ots. perustyyl. napsautt.</a:t>
            </a:r>
            <a:endParaRPr lang="en-US"/>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97345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ommentti_tai_lainaus">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444"/>
            <a:ext cx="12192000" cy="7107444"/>
          </a:xfrm>
          <a:prstGeom prst="rect">
            <a:avLst/>
          </a:prstGeom>
        </p:spPr>
      </p:pic>
      <p:sp>
        <p:nvSpPr>
          <p:cNvPr id="2" name="Title 1"/>
          <p:cNvSpPr>
            <a:spLocks noGrp="1"/>
          </p:cNvSpPr>
          <p:nvPr>
            <p:ph type="title" hasCustomPrompt="1"/>
          </p:nvPr>
        </p:nvSpPr>
        <p:spPr>
          <a:xfrm>
            <a:off x="1930400" y="2827339"/>
            <a:ext cx="8297333" cy="1293106"/>
          </a:xfrm>
          <a:effectLst>
            <a:outerShdw blurRad="50800" dist="38100" dir="2700000" algn="tl" rotWithShape="0">
              <a:prstClr val="black">
                <a:alpha val="40000"/>
              </a:prstClr>
            </a:outerShdw>
          </a:effectLst>
        </p:spPr>
        <p:txBody>
          <a:bodyPr anchor="b">
            <a:normAutofit/>
          </a:bodyPr>
          <a:lstStyle>
            <a:lvl1pPr algn="ctr">
              <a:lnSpc>
                <a:spcPct val="100000"/>
              </a:lnSpc>
              <a:defRPr sz="4400">
                <a:solidFill>
                  <a:schemeClr val="bg1"/>
                </a:solidFill>
                <a:effectLst>
                  <a:outerShdw blurRad="38100" dist="38100" dir="2700000" algn="ctr" rotWithShape="0">
                    <a:srgbClr val="000000">
                      <a:alpha val="43000"/>
                    </a:srgbClr>
                  </a:outerShdw>
                </a:effectLst>
              </a:defRPr>
            </a:lvl1pPr>
          </a:lstStyle>
          <a:p>
            <a:r>
              <a:rPr lang="fi-FI"/>
              <a:t>”Lainaus”</a:t>
            </a:r>
            <a:endParaRPr lang="en-US"/>
          </a:p>
        </p:txBody>
      </p:sp>
      <p:sp>
        <p:nvSpPr>
          <p:cNvPr id="3" name="Text Placeholder 2"/>
          <p:cNvSpPr>
            <a:spLocks noGrp="1"/>
          </p:cNvSpPr>
          <p:nvPr>
            <p:ph type="body" idx="1" hasCustomPrompt="1"/>
          </p:nvPr>
        </p:nvSpPr>
        <p:spPr>
          <a:xfrm>
            <a:off x="1930400" y="4459112"/>
            <a:ext cx="8297333" cy="737177"/>
          </a:xfrm>
        </p:spPr>
        <p:txBody>
          <a:bodyPr>
            <a:normAutofit/>
          </a:bodyPr>
          <a:lstStyle>
            <a:lvl1pPr marL="0" indent="0" algn="ctr">
              <a:buNone/>
              <a:defRPr sz="2300" b="1" baseline="0">
                <a:solidFill>
                  <a:schemeClr val="bg1"/>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 Keneltä lainattu</a:t>
            </a:r>
          </a:p>
        </p:txBody>
      </p:sp>
      <p:sp>
        <p:nvSpPr>
          <p:cNvPr id="4" name="Date Placeholder 3"/>
          <p:cNvSpPr>
            <a:spLocks noGrp="1"/>
          </p:cNvSpPr>
          <p:nvPr>
            <p:ph type="dt" sz="half" idx="10"/>
          </p:nvPr>
        </p:nvSpPr>
        <p:spPr/>
        <p:txBody>
          <a:bodyPr/>
          <a:lstStyle/>
          <a:p>
            <a:fld id="{438DB005-EEDD-B94B-B84A-0A18DE5B30E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125692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69068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67061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a:t>Muokkaa ots.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58283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err="1"/>
              <a:t>Ensimmäinen</a:t>
            </a:r>
            <a:r>
              <a:rPr lang="en-US"/>
              <a:t> </a:t>
            </a:r>
            <a:r>
              <a:rPr lang="en-US" err="1"/>
              <a:t>taso</a:t>
            </a:r>
            <a:endParaRPr lang="en-US"/>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en-US"/>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8/3/2020</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397404423"/>
      </p:ext>
    </p:extLst>
  </p:cSld>
  <p:clrMap bg1="lt1" tx1="dk1" bg2="lt2" tx2="dk2" accent1="accent1" accent2="accent2" accent3="accent3" accent4="accent4" accent5="accent5" accent6="accent6" hlink="hlink" folHlink="folHlink"/>
  <p:sldLayoutIdLst>
    <p:sldLayoutId id="2147483813" r:id="rId1"/>
    <p:sldLayoutId id="2147483798" r:id="rId2"/>
    <p:sldLayoutId id="2147483817" r:id="rId3"/>
    <p:sldLayoutId id="2147483799" r:id="rId4"/>
    <p:sldLayoutId id="2147483806" r:id="rId5"/>
    <p:sldLayoutId id="2147483800" r:id="rId6"/>
    <p:sldLayoutId id="2147483801" r:id="rId7"/>
    <p:sldLayoutId id="2147483802" r:id="rId8"/>
    <p:sldLayoutId id="2147483803" r:id="rId9"/>
    <p:sldLayoutId id="2147483809" r:id="rId10"/>
    <p:sldLayoutId id="2147483804" r:id="rId11"/>
    <p:sldLayoutId id="2147483807" r:id="rId12"/>
    <p:sldLayoutId id="2147483808" r:id="rId13"/>
    <p:sldLayoutId id="2147483815" r:id="rId14"/>
    <p:sldLayoutId id="2147483816" r:id="rId15"/>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100000"/>
        </a:lnSpc>
        <a:spcBef>
          <a:spcPts val="1000"/>
        </a:spcBef>
        <a:buFont typeface="Arial"/>
        <a:buChar char="•"/>
        <a:defRPr sz="2300" b="0" i="0" kern="1200" baseline="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t>Vastuullinen sijoittaminen</a:t>
            </a:r>
          </a:p>
        </p:txBody>
      </p:sp>
      <p:sp>
        <p:nvSpPr>
          <p:cNvPr id="3" name="Alaotsikko 2"/>
          <p:cNvSpPr>
            <a:spLocks noGrp="1"/>
          </p:cNvSpPr>
          <p:nvPr>
            <p:ph type="subTitle" idx="1"/>
          </p:nvPr>
        </p:nvSpPr>
        <p:spPr/>
        <p:txBody>
          <a:bodyPr>
            <a:normAutofit lnSpcReduction="10000"/>
          </a:bodyPr>
          <a:lstStyle/>
          <a:p>
            <a:r>
              <a:rPr lang="fi-FI"/>
              <a:t>Kesäkuu 2020</a:t>
            </a:r>
          </a:p>
        </p:txBody>
      </p:sp>
      <p:sp>
        <p:nvSpPr>
          <p:cNvPr id="4" name="Tekstin paikkamerkki 3"/>
          <p:cNvSpPr>
            <a:spLocks noGrp="1"/>
          </p:cNvSpPr>
          <p:nvPr>
            <p:ph type="body" sz="quarter" idx="13"/>
          </p:nvPr>
        </p:nvSpPr>
        <p:spPr/>
        <p:txBody>
          <a:bodyPr>
            <a:noAutofit/>
          </a:bodyPr>
          <a:lstStyle/>
          <a:p>
            <a:r>
              <a:rPr lang="fi-FI" dirty="0"/>
              <a:t>Yksityissijoittajat</a:t>
            </a:r>
          </a:p>
        </p:txBody>
      </p:sp>
      <p:sp>
        <p:nvSpPr>
          <p:cNvPr id="5" name="Tekstin paikkamerkki 4"/>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161077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1325563"/>
          </a:xfrm>
        </p:spPr>
        <p:txBody>
          <a:bodyPr>
            <a:noAutofit/>
          </a:bodyPr>
          <a:lstStyle/>
          <a:p>
            <a:pPr lvl="0" fontAlgn="base"/>
            <a:r>
              <a:rPr lang="fi-FI" sz="2200"/>
              <a:t>Vaikuttavuussijoittamisessa asetetaan tavoitteiksi tuoton lisäksi määritellyt positiiviset kestävyysvaikutukset. Kiinnostaako sinua seurata sijoitustesi tuoton lisäksi niiden vaikutuksia ympäristöön ja yhteiskuntaan?</a:t>
            </a:r>
            <a:br>
              <a:rPr lang="fi-FI" sz="2200"/>
            </a:br>
            <a:r>
              <a:rPr lang="fi-FI" sz="1600" b="0"/>
              <a:t>Kohderyhmä: Vastaajat, joilla sijoituksia, n=784.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9484231"/>
              </p:ext>
            </p:extLst>
          </p:nvPr>
        </p:nvGraphicFramePr>
        <p:xfrm>
          <a:off x="748992"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098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3127" y="2072161"/>
            <a:ext cx="10894859" cy="2772684"/>
          </a:xfrm>
        </p:spPr>
        <p:txBody>
          <a:bodyPr anchor="t">
            <a:normAutofit fontScale="90000"/>
          </a:bodyPr>
          <a:lstStyle/>
          <a:p>
            <a:r>
              <a:rPr lang="fi-FI" sz="2400"/>
              <a:t>Mitä mieltä olet väitteestä: Kohteen ilmastovaikutukset ovat tärkeä sijoituskriteeri, kun arvioin sijoituksia rahastoihin tai säästö- ja sijoitusvakuutuksiin.  </a:t>
            </a:r>
            <a:br>
              <a:rPr lang="fi-FI"/>
            </a:br>
            <a:br>
              <a:rPr lang="fi-FI"/>
            </a:br>
            <a:r>
              <a:rPr lang="fi-FI" sz="1800"/>
              <a:t>Vastausvaihtoehdot ovat </a:t>
            </a:r>
            <a:br>
              <a:rPr lang="fi-FI" sz="1800"/>
            </a:br>
            <a:r>
              <a:rPr lang="fi-FI" sz="1800" b="0"/>
              <a:t>5= Täysin samaa mieltä</a:t>
            </a:r>
            <a:br>
              <a:rPr lang="fi-FI" sz="1800" b="0"/>
            </a:br>
            <a:r>
              <a:rPr lang="fi-FI" sz="1800" b="0"/>
              <a:t>4= Osittain samaa mieltä</a:t>
            </a:r>
            <a:br>
              <a:rPr lang="fi-FI" sz="1800" b="0"/>
            </a:br>
            <a:r>
              <a:rPr lang="fi-FI" sz="1800" b="0"/>
              <a:t>3= En samaa, enkä eri mieltä</a:t>
            </a:r>
            <a:br>
              <a:rPr lang="fi-FI" sz="1800" b="0"/>
            </a:br>
            <a:r>
              <a:rPr lang="fi-FI" sz="1800" b="0"/>
              <a:t>2= Osittain eri mieltä</a:t>
            </a:r>
            <a:br>
              <a:rPr lang="fi-FI" sz="1800" b="0"/>
            </a:br>
            <a:r>
              <a:rPr lang="fi-FI" sz="1800" b="0"/>
              <a:t>1= Täysin eri mieltä</a:t>
            </a:r>
            <a:br>
              <a:rPr lang="fi-FI" sz="1800" b="0"/>
            </a:br>
            <a:r>
              <a:rPr lang="fi-FI" sz="1800" b="0"/>
              <a:t>0= En osaa sanoa</a:t>
            </a:r>
            <a:br>
              <a:rPr lang="fi-FI" sz="1800"/>
            </a:br>
            <a:r>
              <a:rPr lang="fi-FI" sz="1800" b="0"/>
              <a:t>	</a:t>
            </a:r>
            <a:br>
              <a:rPr lang="fi-FI" sz="2200"/>
            </a:br>
            <a:endParaRPr lang="fi-FI" sz="2000"/>
          </a:p>
        </p:txBody>
      </p:sp>
    </p:spTree>
    <p:extLst>
      <p:ext uri="{BB962C8B-B14F-4D97-AF65-F5344CB8AC3E}">
        <p14:creationId xmlns:p14="http://schemas.microsoft.com/office/powerpoint/2010/main" val="379504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1" y="353974"/>
            <a:ext cx="11248821" cy="1325563"/>
          </a:xfrm>
        </p:spPr>
        <p:txBody>
          <a:bodyPr>
            <a:noAutofit/>
          </a:bodyPr>
          <a:lstStyle/>
          <a:p>
            <a:pPr lvl="0" fontAlgn="base"/>
            <a:r>
              <a:rPr lang="fi-FI" sz="2400"/>
              <a:t>Mitä mieltä olet väitteestä: Kohteen ilmastovaikutukset ovat tärkeä sijoituskriteeri, kun arvioin sijoituksia rahastoihin tai säästö- ja sijoitusvakuutuksiin. </a:t>
            </a:r>
            <a:br>
              <a:rPr lang="fi-FI" sz="2400"/>
            </a:br>
            <a:r>
              <a:rPr lang="fi-FI" sz="1800" b="0">
                <a:solidFill>
                  <a:srgbClr val="164280"/>
                </a:solidFill>
              </a:rPr>
              <a:t>Kohderyhmä: On sijoituksia rahastoissa tai säästö- tai sijoitusvakuutuksissa, n=474.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593146"/>
              </p:ext>
            </p:extLst>
          </p:nvPr>
        </p:nvGraphicFramePr>
        <p:xfrm>
          <a:off x="749299" y="1714629"/>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02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1325563"/>
          </a:xfrm>
        </p:spPr>
        <p:txBody>
          <a:bodyPr>
            <a:noAutofit/>
          </a:bodyPr>
          <a:lstStyle/>
          <a:p>
            <a:pPr lvl="0" fontAlgn="base"/>
            <a:r>
              <a:rPr lang="fi-FI" sz="2400"/>
              <a:t>Mitä mieltä olet väitteestä: Kohteen ilmastovaikutukset ovat tärkeä sijoituskriteeri, kun arvioin sijoituksia rahastoihin tai säästö- ja sijoitusvakuutuksiin. </a:t>
            </a:r>
            <a:br>
              <a:rPr lang="fi-FI" sz="2400"/>
            </a:br>
            <a:r>
              <a:rPr lang="fi-FI" sz="1800" b="0">
                <a:solidFill>
                  <a:srgbClr val="164280"/>
                </a:solidFill>
              </a:rPr>
              <a:t>Kohderyhmä: On sijoituksia rahastoissa tai säästö- tai sijoitusvakuutuksissa. Vertailu tammikuu 2020 ja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0261288"/>
              </p:ext>
            </p:extLst>
          </p:nvPr>
        </p:nvGraphicFramePr>
        <p:xfrm>
          <a:off x="749299" y="1714629"/>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742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7153" y="191741"/>
            <a:ext cx="11354786" cy="1325563"/>
          </a:xfrm>
        </p:spPr>
        <p:txBody>
          <a:bodyPr>
            <a:noAutofit/>
          </a:bodyPr>
          <a:lstStyle/>
          <a:p>
            <a:pPr lvl="0" fontAlgn="base"/>
            <a:r>
              <a:rPr lang="fi-FI" sz="2400"/>
              <a:t>Mitä mieltä olet väitteestä: Kohteen ilmastovaikutukset ovat tärkeä sijoituskriteeri, kun arvioin sijoituksia rahastoihin tai säästö- ja sijoitusvakuutuksiin.</a:t>
            </a:r>
            <a:br>
              <a:rPr lang="fi-FI" sz="2400"/>
            </a:br>
            <a:r>
              <a:rPr lang="fi-FI" sz="1800" b="0">
                <a:solidFill>
                  <a:srgbClr val="164280"/>
                </a:solidFill>
              </a:rPr>
              <a:t>Kohderyhmä: On sijoituksia rahastoissa tai säästö- tai sijoitusvakuutuksissa, n=474. Kesäkuu 2020</a:t>
            </a:r>
            <a:endParaRPr lang="fi-FI" sz="1800" b="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0119261"/>
              </p:ext>
            </p:extLst>
          </p:nvPr>
        </p:nvGraphicFramePr>
        <p:xfrm>
          <a:off x="749299" y="1517304"/>
          <a:ext cx="10798687" cy="4876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9736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3127" y="2072161"/>
            <a:ext cx="10894859" cy="2772684"/>
          </a:xfrm>
        </p:spPr>
        <p:txBody>
          <a:bodyPr anchor="t">
            <a:normAutofit fontScale="90000"/>
          </a:bodyPr>
          <a:lstStyle/>
          <a:p>
            <a:r>
              <a:rPr lang="fi-FI" sz="2400"/>
              <a:t>Mitä mieltä olet seuraavasta väitteestä. Kohteen ilmastovaikutukset ovat tärkeä sijoituskriteeri, kun arvioin sijoituksia </a:t>
            </a:r>
            <a:r>
              <a:rPr lang="fi-FI" sz="2400" u="sng"/>
              <a:t>pörssiosakkeisiin</a:t>
            </a:r>
            <a:br>
              <a:rPr lang="fi-FI"/>
            </a:br>
            <a:br>
              <a:rPr lang="fi-FI"/>
            </a:br>
            <a:r>
              <a:rPr lang="fi-FI" sz="1800"/>
              <a:t>Vastausvaihtoehdot ovat </a:t>
            </a:r>
            <a:br>
              <a:rPr lang="fi-FI" sz="1800"/>
            </a:br>
            <a:r>
              <a:rPr lang="fi-FI" sz="1800" b="0"/>
              <a:t>5= Täysin samaa mieltä</a:t>
            </a:r>
            <a:br>
              <a:rPr lang="fi-FI" sz="1800" b="0"/>
            </a:br>
            <a:r>
              <a:rPr lang="fi-FI" sz="1800" b="0"/>
              <a:t>4= Osittain samaa mieltä</a:t>
            </a:r>
            <a:br>
              <a:rPr lang="fi-FI" sz="1800" b="0"/>
            </a:br>
            <a:r>
              <a:rPr lang="fi-FI" sz="1800" b="0"/>
              <a:t>3= En samaa, enkä eri mieltä</a:t>
            </a:r>
            <a:br>
              <a:rPr lang="fi-FI" sz="1800" b="0"/>
            </a:br>
            <a:r>
              <a:rPr lang="fi-FI" sz="1800" b="0"/>
              <a:t>2= Osittain eri mieltä</a:t>
            </a:r>
            <a:br>
              <a:rPr lang="fi-FI" sz="1800" b="0"/>
            </a:br>
            <a:r>
              <a:rPr lang="fi-FI" sz="1800" b="0"/>
              <a:t>1= Täysin eri mieltä</a:t>
            </a:r>
            <a:br>
              <a:rPr lang="fi-FI" sz="1800" b="0"/>
            </a:br>
            <a:r>
              <a:rPr lang="fi-FI" sz="1800" b="0"/>
              <a:t>0= En osaa sanoa</a:t>
            </a:r>
            <a:br>
              <a:rPr lang="fi-FI" sz="1800"/>
            </a:br>
            <a:r>
              <a:rPr lang="fi-FI" sz="1800" b="0"/>
              <a:t>	</a:t>
            </a:r>
            <a:br>
              <a:rPr lang="fi-FI" sz="2200"/>
            </a:br>
            <a:endParaRPr lang="fi-FI" sz="2000"/>
          </a:p>
        </p:txBody>
      </p:sp>
    </p:spTree>
    <p:extLst>
      <p:ext uri="{BB962C8B-B14F-4D97-AF65-F5344CB8AC3E}">
        <p14:creationId xmlns:p14="http://schemas.microsoft.com/office/powerpoint/2010/main" val="244314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1325563"/>
          </a:xfrm>
        </p:spPr>
        <p:txBody>
          <a:bodyPr>
            <a:noAutofit/>
          </a:bodyPr>
          <a:lstStyle/>
          <a:p>
            <a:pPr lvl="0" fontAlgn="base"/>
            <a:r>
              <a:rPr lang="fi-FI" sz="2400"/>
              <a:t>Mitä mieltä olet väitteestä: Kohdeyritysten ilmastovaikutukset ovat tärkeä sijoituskriteeri. </a:t>
            </a:r>
            <a:br>
              <a:rPr lang="fi-FI" sz="2400"/>
            </a:br>
            <a:r>
              <a:rPr lang="fi-FI" sz="1800" b="0"/>
              <a:t>Kohderyhmä: On sijoituksia pörssiosakkeissa, n=253.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9856263"/>
              </p:ext>
            </p:extLst>
          </p:nvPr>
        </p:nvGraphicFramePr>
        <p:xfrm>
          <a:off x="749299"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4658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1325563"/>
          </a:xfrm>
        </p:spPr>
        <p:txBody>
          <a:bodyPr>
            <a:noAutofit/>
          </a:bodyPr>
          <a:lstStyle/>
          <a:p>
            <a:pPr lvl="0" fontAlgn="base"/>
            <a:r>
              <a:rPr lang="fi-FI" sz="2400"/>
              <a:t>Mitä mieltä olet väitteestä: Kohdeyritysten ilmastovaikutukset ovat tärkeä sijoituskriteeri. </a:t>
            </a:r>
            <a:br>
              <a:rPr lang="fi-FI" sz="2400"/>
            </a:br>
            <a:r>
              <a:rPr lang="fi-FI" sz="1800" b="0"/>
              <a:t>Kohderyhmä: On sijoituksia pörssiosakkeissa. Vertailu tammikuu 2020 ja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70025857"/>
              </p:ext>
            </p:extLst>
          </p:nvPr>
        </p:nvGraphicFramePr>
        <p:xfrm>
          <a:off x="749299"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1789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7153" y="191741"/>
            <a:ext cx="11071840" cy="1325563"/>
          </a:xfrm>
        </p:spPr>
        <p:txBody>
          <a:bodyPr>
            <a:noAutofit/>
          </a:bodyPr>
          <a:lstStyle/>
          <a:p>
            <a:pPr lvl="0" fontAlgn="base"/>
            <a:r>
              <a:rPr lang="fi-FI" sz="2400"/>
              <a:t>Mitä mieltä olet väitteestä: Kohdeyritysten ilmastovaikutukset ovat tärkeä sijoituskriteeri kun arvioin sijoituksia pörssiosakkeisiin. </a:t>
            </a:r>
            <a:r>
              <a:rPr lang="fi-FI" sz="1800" b="0"/>
              <a:t>Kohderyhmä: On sijoituksia pörssiosakkeissa, n=253.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4487464"/>
              </p:ext>
            </p:extLst>
          </p:nvPr>
        </p:nvGraphicFramePr>
        <p:xfrm>
          <a:off x="749299" y="1371600"/>
          <a:ext cx="10798687" cy="5021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796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3127" y="2072161"/>
            <a:ext cx="10894859" cy="2772684"/>
          </a:xfrm>
        </p:spPr>
        <p:txBody>
          <a:bodyPr anchor="t">
            <a:normAutofit fontScale="90000"/>
          </a:bodyPr>
          <a:lstStyle/>
          <a:p>
            <a:r>
              <a:rPr lang="fi-FI" sz="2200"/>
              <a:t>Olisitko valmis tyytymään sijoituksen maltillisempaan tuottoon lyhyellä aikavälillä, jos vähäpäästöisistä parempia tuottoja vaikkapa 10 vuoden päästä? sijoituksista voisi odottaa parempia tuottoja vaikkapa 10 vuoden päästä?</a:t>
            </a:r>
            <a:br>
              <a:rPr lang="fi-FI" sz="2200"/>
            </a:br>
            <a:br>
              <a:rPr lang="fi-FI" sz="2200"/>
            </a:br>
            <a:r>
              <a:rPr lang="fi-FI" sz="1800"/>
              <a:t>Vastausvaihtoehdot  </a:t>
            </a:r>
            <a:br>
              <a:rPr lang="fi-FI" sz="1800"/>
            </a:br>
            <a:r>
              <a:rPr lang="fi-FI" sz="1800" b="0"/>
              <a:t>1. Kyllä</a:t>
            </a:r>
            <a:br>
              <a:rPr lang="fi-FI" sz="1800" b="0"/>
            </a:br>
            <a:r>
              <a:rPr lang="fi-FI" sz="1800" b="0"/>
              <a:t>2. Ei</a:t>
            </a:r>
            <a:br>
              <a:rPr lang="fi-FI" sz="1800" b="0"/>
            </a:br>
            <a:r>
              <a:rPr lang="fi-FI" sz="1800" b="0"/>
              <a:t>3. En osaa sanoa</a:t>
            </a:r>
            <a:br>
              <a:rPr lang="fi-FI" sz="1800" b="0"/>
            </a:br>
            <a:br>
              <a:rPr lang="fi-FI" sz="1800"/>
            </a:br>
            <a:br>
              <a:rPr lang="fi-FI" sz="1800"/>
            </a:br>
            <a:r>
              <a:rPr lang="fi-FI" sz="1800" b="0"/>
              <a:t>	</a:t>
            </a:r>
            <a:br>
              <a:rPr lang="fi-FI" sz="2200"/>
            </a:br>
            <a:endParaRPr lang="fi-FI" sz="2000"/>
          </a:p>
        </p:txBody>
      </p:sp>
    </p:spTree>
    <p:extLst>
      <p:ext uri="{BB962C8B-B14F-4D97-AF65-F5344CB8AC3E}">
        <p14:creationId xmlns:p14="http://schemas.microsoft.com/office/powerpoint/2010/main" val="53875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F86494-9F54-40BC-962C-A1B423E4B51D}"/>
              </a:ext>
            </a:extLst>
          </p:cNvPr>
          <p:cNvSpPr>
            <a:spLocks noGrp="1"/>
          </p:cNvSpPr>
          <p:nvPr>
            <p:ph type="title"/>
          </p:nvPr>
        </p:nvSpPr>
        <p:spPr/>
        <p:txBody>
          <a:bodyPr/>
          <a:lstStyle/>
          <a:p>
            <a:r>
              <a:rPr lang="fi-FI"/>
              <a:t>Tutkimuksen toteutus</a:t>
            </a:r>
          </a:p>
        </p:txBody>
      </p:sp>
      <p:sp>
        <p:nvSpPr>
          <p:cNvPr id="3" name="Sisällön paikkamerkki 2">
            <a:extLst>
              <a:ext uri="{FF2B5EF4-FFF2-40B4-BE49-F238E27FC236}">
                <a16:creationId xmlns:a16="http://schemas.microsoft.com/office/drawing/2014/main" id="{12F8C9E9-40CC-4905-BB98-E882C36C9340}"/>
              </a:ext>
            </a:extLst>
          </p:cNvPr>
          <p:cNvSpPr>
            <a:spLocks noGrp="1"/>
          </p:cNvSpPr>
          <p:nvPr>
            <p:ph idx="1"/>
          </p:nvPr>
        </p:nvSpPr>
        <p:spPr/>
        <p:txBody>
          <a:bodyPr/>
          <a:lstStyle/>
          <a:p>
            <a:pPr lvl="0"/>
            <a:r>
              <a:rPr lang="fi-FI"/>
              <a:t>Kyselytutkimuksen on tehnyt Finanssiala ry:n toimeksiannosta </a:t>
            </a:r>
            <a:r>
              <a:rPr lang="fi-FI" err="1"/>
              <a:t>Norstat</a:t>
            </a:r>
            <a:r>
              <a:rPr lang="fi-FI"/>
              <a:t> Finland Oy.</a:t>
            </a:r>
          </a:p>
          <a:p>
            <a:pPr lvl="0"/>
            <a:r>
              <a:rPr lang="fi-FI"/>
              <a:t>Tutkimus toteutettiin kohdistettuna verkkokyselynä </a:t>
            </a:r>
            <a:r>
              <a:rPr lang="fi-FI" err="1"/>
              <a:t>Norstat</a:t>
            </a:r>
            <a:r>
              <a:rPr lang="fi-FI"/>
              <a:t> Finlandin paneelin jäsenille.</a:t>
            </a:r>
          </a:p>
          <a:p>
            <a:pPr lvl="0"/>
            <a:r>
              <a:rPr lang="fi-FI"/>
              <a:t>Vastaajina oli 1010 iältään 18 – 84 –vuotiasta suomalaista.</a:t>
            </a:r>
          </a:p>
          <a:p>
            <a:pPr lvl="0"/>
            <a:r>
              <a:rPr lang="fi-FI"/>
              <a:t>Kenttäaika 11.6. – 18.6.2020.</a:t>
            </a:r>
          </a:p>
          <a:p>
            <a:pPr lvl="0"/>
            <a:r>
              <a:rPr lang="fi-FI"/>
              <a:t>Vastaajat kiintiöintiin vastaamaan Suomen väestöä sukupuolen, iän ja asuinpaikan mukaan.</a:t>
            </a:r>
          </a:p>
          <a:p>
            <a:endParaRPr lang="fi-FI"/>
          </a:p>
        </p:txBody>
      </p:sp>
    </p:spTree>
    <p:extLst>
      <p:ext uri="{BB962C8B-B14F-4D97-AF65-F5344CB8AC3E}">
        <p14:creationId xmlns:p14="http://schemas.microsoft.com/office/powerpoint/2010/main" val="253187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300440" cy="1325563"/>
          </a:xfrm>
        </p:spPr>
        <p:txBody>
          <a:bodyPr>
            <a:noAutofit/>
          </a:bodyPr>
          <a:lstStyle/>
          <a:p>
            <a:pPr lvl="0" fontAlgn="base"/>
            <a:r>
              <a:rPr lang="fi-FI" sz="2200"/>
              <a:t>Olisitko valmis tyytymään sijoituksen maltillisempaan tuottoon lyhyellä aikavälillä, jos vähäpäästöisistä sijoituksista voisi odottaa parempia tuottoja vaikkapa 10 vuoden päästä? </a:t>
            </a:r>
            <a:br>
              <a:rPr lang="fi-FI" sz="2200"/>
            </a:br>
            <a:r>
              <a:rPr lang="fi-FI" sz="1800" b="0"/>
              <a:t>Kohderyhmä: Vastaajat, joilla sijoituksia, n=784.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5635346"/>
              </p:ext>
            </p:extLst>
          </p:nvPr>
        </p:nvGraphicFramePr>
        <p:xfrm>
          <a:off x="749299"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036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300440" cy="1325563"/>
          </a:xfrm>
        </p:spPr>
        <p:txBody>
          <a:bodyPr>
            <a:noAutofit/>
          </a:bodyPr>
          <a:lstStyle/>
          <a:p>
            <a:pPr lvl="0" fontAlgn="base"/>
            <a:r>
              <a:rPr lang="fi-FI" sz="2200"/>
              <a:t>Olisitko valmis tyytymään sijoituksen maltillisempaan tuottoon lyhyellä aikavälillä, jos vähäpäästöisistä sijoituksista voisi odottaa parempia tuottoja vaikkapa 10 vuoden päästä? </a:t>
            </a:r>
            <a:br>
              <a:rPr lang="fi-FI" sz="2200"/>
            </a:br>
            <a:r>
              <a:rPr lang="fi-FI" sz="1800" b="0"/>
              <a:t>Kohderyhmä: Vastaajat, joilla sijoituksia. Vertailu tammikuu 2020 ja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9333036"/>
              </p:ext>
            </p:extLst>
          </p:nvPr>
        </p:nvGraphicFramePr>
        <p:xfrm>
          <a:off x="749299"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224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1325563"/>
          </a:xfrm>
        </p:spPr>
        <p:txBody>
          <a:bodyPr>
            <a:noAutofit/>
          </a:bodyPr>
          <a:lstStyle/>
          <a:p>
            <a:pPr lvl="0" fontAlgn="base"/>
            <a:r>
              <a:rPr lang="fi-FI" sz="2200"/>
              <a:t>Olisitko valmis tyytymään sijoituksen maltillisempaan tuottoon lyhyellä aikavälillä, jos vähäpäästöisistä sijoituksista voisi odottaa parempia tuottoja vaikkapa 10 vuoden päästä? </a:t>
            </a:r>
            <a:br>
              <a:rPr lang="fi-FI" sz="2400"/>
            </a:br>
            <a:r>
              <a:rPr lang="fi-FI" sz="1800" b="0"/>
              <a:t>Kohderyhmä: Vastaajat, joilla sijoituksia, n=784.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7819857"/>
              </p:ext>
            </p:extLst>
          </p:nvPr>
        </p:nvGraphicFramePr>
        <p:xfrm>
          <a:off x="748992"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001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endParaRPr lang="fi-FI" dirty="0"/>
          </a:p>
          <a:p>
            <a:endParaRPr lang="fi-FI" dirty="0"/>
          </a:p>
          <a:p>
            <a:endParaRPr lang="fi-FI" dirty="0"/>
          </a:p>
          <a:p>
            <a:endParaRPr lang="fi-FI" dirty="0"/>
          </a:p>
          <a:p>
            <a:r>
              <a:rPr lang="fi-FI" sz="2400" dirty="0"/>
              <a:t>@finanssiala</a:t>
            </a:r>
          </a:p>
          <a:p>
            <a:endParaRPr lang="fi-FI" dirty="0"/>
          </a:p>
        </p:txBody>
      </p:sp>
    </p:spTree>
    <p:extLst>
      <p:ext uri="{BB962C8B-B14F-4D97-AF65-F5344CB8AC3E}">
        <p14:creationId xmlns:p14="http://schemas.microsoft.com/office/powerpoint/2010/main" val="235781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892265"/>
          </a:xfrm>
        </p:spPr>
        <p:txBody>
          <a:bodyPr>
            <a:noAutofit/>
          </a:bodyPr>
          <a:lstStyle/>
          <a:p>
            <a:pPr lvl="0" fontAlgn="base"/>
            <a:r>
              <a:rPr lang="fi-FI" sz="2400"/>
              <a:t>Aineiston rakenne</a:t>
            </a:r>
            <a:endParaRPr lang="fi-FI" sz="2000" b="0"/>
          </a:p>
        </p:txBody>
      </p:sp>
      <p:graphicFrame>
        <p:nvGraphicFramePr>
          <p:cNvPr id="7" name="Content Placeholder 5"/>
          <p:cNvGraphicFramePr>
            <a:graphicFrameLocks/>
          </p:cNvGraphicFramePr>
          <p:nvPr>
            <p:extLst>
              <p:ext uri="{D42A27DB-BD31-4B8C-83A1-F6EECF244321}">
                <p14:modId xmlns:p14="http://schemas.microsoft.com/office/powerpoint/2010/main" val="1169820383"/>
              </p:ext>
            </p:extLst>
          </p:nvPr>
        </p:nvGraphicFramePr>
        <p:xfrm>
          <a:off x="623528" y="1017638"/>
          <a:ext cx="5445024" cy="5375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1376651170"/>
              </p:ext>
            </p:extLst>
          </p:nvPr>
        </p:nvGraphicFramePr>
        <p:xfrm>
          <a:off x="6284912" y="1017637"/>
          <a:ext cx="5445024" cy="5375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132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3127" y="2072161"/>
            <a:ext cx="10894859" cy="2772684"/>
          </a:xfrm>
        </p:spPr>
        <p:txBody>
          <a:bodyPr anchor="t">
            <a:normAutofit fontScale="90000"/>
          </a:bodyPr>
          <a:lstStyle/>
          <a:p>
            <a:r>
              <a:rPr lang="fi-FI" sz="2400"/>
              <a:t>Onko sinulla säästöjä tai sijoituksia </a:t>
            </a:r>
            <a:br>
              <a:rPr lang="fi-FI"/>
            </a:br>
            <a:br>
              <a:rPr lang="fi-FI" sz="2200"/>
            </a:br>
            <a:r>
              <a:rPr lang="fi-FI" sz="1800"/>
              <a:t>Vastausvaihtoehdot  </a:t>
            </a:r>
            <a:br>
              <a:rPr lang="fi-FI" sz="1800"/>
            </a:br>
            <a:r>
              <a:rPr lang="fi-FI" sz="1800"/>
              <a:t>1</a:t>
            </a:r>
            <a:r>
              <a:rPr lang="fi-FI" sz="1800" b="0"/>
              <a:t>. Pörssiosakkeissa</a:t>
            </a:r>
            <a:br>
              <a:rPr lang="fi-FI" sz="1800" b="0"/>
            </a:br>
            <a:r>
              <a:rPr lang="fi-FI" sz="1800" b="0"/>
              <a:t>2. Rahastoissa</a:t>
            </a:r>
            <a:br>
              <a:rPr lang="fi-FI" sz="1800" b="0"/>
            </a:br>
            <a:r>
              <a:rPr lang="fi-FI" sz="1800" b="0"/>
              <a:t>3. Säästö- tai sijoitusvakuutuksissa (ml. vapaaehtoinen eläkevakuutus)</a:t>
            </a:r>
            <a:br>
              <a:rPr lang="fi-FI" sz="1800" b="0"/>
            </a:br>
            <a:r>
              <a:rPr lang="fi-FI" sz="1800" b="0"/>
              <a:t>4. Pankkitilillä</a:t>
            </a:r>
            <a:br>
              <a:rPr lang="fi-FI" sz="1800" b="0"/>
            </a:br>
            <a:r>
              <a:rPr lang="fi-FI" sz="1800" b="0"/>
              <a:t>5. Minulla on muita sijoituksia. Mitä sijoituksia? </a:t>
            </a:r>
            <a:br>
              <a:rPr lang="fi-FI" sz="1800" b="0"/>
            </a:br>
            <a:r>
              <a:rPr lang="fi-FI" sz="1800" b="0"/>
              <a:t>6. Minulla ei ole edellä mainittuja sijoituksia</a:t>
            </a:r>
            <a:br>
              <a:rPr lang="fi-FI" sz="1800"/>
            </a:br>
            <a:br>
              <a:rPr lang="fi-FI" sz="1800"/>
            </a:br>
            <a:br>
              <a:rPr lang="fi-FI" sz="1800"/>
            </a:br>
            <a:r>
              <a:rPr lang="fi-FI" sz="1800" b="0"/>
              <a:t>	</a:t>
            </a:r>
            <a:br>
              <a:rPr lang="fi-FI" sz="2200"/>
            </a:br>
            <a:endParaRPr lang="fi-FI" sz="2000"/>
          </a:p>
        </p:txBody>
      </p:sp>
    </p:spTree>
    <p:extLst>
      <p:ext uri="{BB962C8B-B14F-4D97-AF65-F5344CB8AC3E}">
        <p14:creationId xmlns:p14="http://schemas.microsoft.com/office/powerpoint/2010/main" val="304918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1325563"/>
          </a:xfrm>
        </p:spPr>
        <p:txBody>
          <a:bodyPr>
            <a:noAutofit/>
          </a:bodyPr>
          <a:lstStyle/>
          <a:p>
            <a:pPr lvl="0" fontAlgn="base"/>
            <a:r>
              <a:rPr lang="fi-FI" sz="2400"/>
              <a:t>Onko sinulla säästöjä tai sijoituksia</a:t>
            </a:r>
            <a:br>
              <a:rPr lang="fi-FI" sz="2400"/>
            </a:br>
            <a:r>
              <a:rPr lang="fi-FI" sz="1800" b="0"/>
              <a:t>Vertailu tammikuu 2020 ja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2351310"/>
              </p:ext>
            </p:extLst>
          </p:nvPr>
        </p:nvGraphicFramePr>
        <p:xfrm>
          <a:off x="749299"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390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1325563"/>
          </a:xfrm>
        </p:spPr>
        <p:txBody>
          <a:bodyPr>
            <a:noAutofit/>
          </a:bodyPr>
          <a:lstStyle/>
          <a:p>
            <a:pPr lvl="0" fontAlgn="base"/>
            <a:r>
              <a:rPr lang="fi-FI" sz="2400"/>
              <a:t>Onko sinulla säästöjä tai sijoituksia</a:t>
            </a:r>
            <a:br>
              <a:rPr lang="fi-FI" sz="2400"/>
            </a:br>
            <a:r>
              <a:rPr lang="fi-FI" sz="1800" b="0"/>
              <a:t>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2504892"/>
              </p:ext>
            </p:extLst>
          </p:nvPr>
        </p:nvGraphicFramePr>
        <p:xfrm>
          <a:off x="749299"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961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3127" y="2072161"/>
            <a:ext cx="10894859" cy="2772684"/>
          </a:xfrm>
        </p:spPr>
        <p:txBody>
          <a:bodyPr anchor="t">
            <a:normAutofit fontScale="90000"/>
          </a:bodyPr>
          <a:lstStyle/>
          <a:p>
            <a:r>
              <a:rPr lang="fi-FI" sz="2200"/>
              <a:t>Vaikuttavuussijoittamisessa asetetaan tavoitteiksi tuoton lisäksi määritellyt positiiviset kestävyysvaikutukset. Kiinnostaako sinua seurata sijoitustesi tuoton lisäksi niiden vaikutuksia ympäristöön ja yhteiskuntaan?</a:t>
            </a:r>
            <a:br>
              <a:rPr lang="fi-FI" sz="2200"/>
            </a:br>
            <a:br>
              <a:rPr lang="fi-FI" sz="2200"/>
            </a:br>
            <a:r>
              <a:rPr lang="fi-FI" sz="1800"/>
              <a:t>Vastausvaihtoehdot  </a:t>
            </a:r>
            <a:br>
              <a:rPr lang="fi-FI" sz="1800"/>
            </a:br>
            <a:r>
              <a:rPr lang="fi-FI" sz="1800" b="0"/>
              <a:t>1. Kyllä</a:t>
            </a:r>
            <a:br>
              <a:rPr lang="fi-FI" sz="1800" b="0"/>
            </a:br>
            <a:r>
              <a:rPr lang="fi-FI" sz="1800" b="0"/>
              <a:t>2. Ei</a:t>
            </a:r>
            <a:br>
              <a:rPr lang="fi-FI" sz="1800" b="0"/>
            </a:br>
            <a:r>
              <a:rPr lang="fi-FI" sz="1800" b="0"/>
              <a:t>3. En osaa sanoa</a:t>
            </a:r>
            <a:br>
              <a:rPr lang="fi-FI" sz="1800" b="0"/>
            </a:br>
            <a:br>
              <a:rPr lang="fi-FI" sz="1800"/>
            </a:br>
            <a:br>
              <a:rPr lang="fi-FI" sz="1800"/>
            </a:br>
            <a:r>
              <a:rPr lang="fi-FI" sz="1800" b="0"/>
              <a:t>	</a:t>
            </a:r>
            <a:br>
              <a:rPr lang="fi-FI" sz="2200"/>
            </a:br>
            <a:endParaRPr lang="fi-FI" sz="2000"/>
          </a:p>
        </p:txBody>
      </p:sp>
    </p:spTree>
    <p:extLst>
      <p:ext uri="{BB962C8B-B14F-4D97-AF65-F5344CB8AC3E}">
        <p14:creationId xmlns:p14="http://schemas.microsoft.com/office/powerpoint/2010/main" val="427178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300440" cy="1325563"/>
          </a:xfrm>
        </p:spPr>
        <p:txBody>
          <a:bodyPr>
            <a:noAutofit/>
          </a:bodyPr>
          <a:lstStyle/>
          <a:p>
            <a:pPr lvl="0" fontAlgn="base"/>
            <a:r>
              <a:rPr lang="fi-FI" sz="2200"/>
              <a:t>Vaikuttavuussijoittamisessa asetetaan tavoitteiksi tuoton lisäksi määritellyt positiiviset kestävyysvaikutukset. Kiinnostaako sinua seurata sijoitustesi tuoton lisäksi niiden vaikutuksia ympäristöön ja yhteiskuntaan?</a:t>
            </a:r>
            <a:br>
              <a:rPr lang="fi-FI" sz="2200"/>
            </a:br>
            <a:r>
              <a:rPr lang="fi-FI" sz="1800" b="0"/>
              <a:t>Kohderyhmä: Vastaajat, joilla sijoituksia, n=784.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8965613"/>
              </p:ext>
            </p:extLst>
          </p:nvPr>
        </p:nvGraphicFramePr>
        <p:xfrm>
          <a:off x="749299" y="1858296"/>
          <a:ext cx="10798687" cy="4535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711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300440" cy="1325563"/>
          </a:xfrm>
        </p:spPr>
        <p:txBody>
          <a:bodyPr>
            <a:noAutofit/>
          </a:bodyPr>
          <a:lstStyle/>
          <a:p>
            <a:pPr lvl="0" fontAlgn="base"/>
            <a:r>
              <a:rPr lang="fi-FI" sz="2200"/>
              <a:t>Vaikuttavuussijoittamisessa asetetaan tavoitteiksi tuoton lisäksi määritellyt positiiviset kestävyysvaikutukset. Kiinnostaako sinua seurata sijoitustesi tuoton lisäksi niiden vaikutuksia ympäristöön ja yhteiskuntaan?</a:t>
            </a:r>
            <a:br>
              <a:rPr lang="fi-FI" sz="2200"/>
            </a:br>
            <a:r>
              <a:rPr lang="fi-FI" sz="1800" b="0"/>
              <a:t>Kohderyhmä: Vastaajat, joilla sijoituksia. Tammikuu 2020 ja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9072935"/>
              </p:ext>
            </p:extLst>
          </p:nvPr>
        </p:nvGraphicFramePr>
        <p:xfrm>
          <a:off x="749299"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7316652"/>
      </p:ext>
    </p:extLst>
  </p:cSld>
  <p:clrMapOvr>
    <a:masterClrMapping/>
  </p:clrMapOvr>
</p:sld>
</file>

<file path=ppt/theme/theme1.xml><?xml version="1.0" encoding="utf-8"?>
<a:theme xmlns:a="http://schemas.openxmlformats.org/drawingml/2006/main" name="FA_Theme">
  <a:themeElements>
    <a:clrScheme name="FA_varit_uusi">
      <a:dk1>
        <a:srgbClr val="164180"/>
      </a:dk1>
      <a:lt1>
        <a:srgbClr val="FFFFFF"/>
      </a:lt1>
      <a:dk2>
        <a:srgbClr val="164180"/>
      </a:dk2>
      <a:lt2>
        <a:srgbClr val="FFFFFF"/>
      </a:lt2>
      <a:accent1>
        <a:srgbClr val="E6007E"/>
      </a:accent1>
      <a:accent2>
        <a:srgbClr val="164180"/>
      </a:accent2>
      <a:accent3>
        <a:srgbClr val="7F539C"/>
      </a:accent3>
      <a:accent4>
        <a:srgbClr val="FFD600"/>
      </a:accent4>
      <a:accent5>
        <a:srgbClr val="F4B5D3"/>
      </a:accent5>
      <a:accent6>
        <a:srgbClr val="BCE3FA"/>
      </a:accent6>
      <a:hlink>
        <a:srgbClr val="15417F"/>
      </a:hlink>
      <a:folHlink>
        <a:srgbClr val="164180"/>
      </a:folHlink>
    </a:clrScheme>
    <a:fontScheme name="Mukautettu 2">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pohja" id="{3BADB047-5EFA-43AD-BDCF-4773CE634A9B}" vid="{2131AB1A-998C-4084-9D50-EA0D58D08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E106A4F9CAD6E4D891E4C99C177D26F" ma:contentTypeVersion="12" ma:contentTypeDescription="Luo uusi asiakirja." ma:contentTypeScope="" ma:versionID="6bf8c22eb7e77b08554aec714589a006">
  <xsd:schema xmlns:xsd="http://www.w3.org/2001/XMLSchema" xmlns:xs="http://www.w3.org/2001/XMLSchema" xmlns:p="http://schemas.microsoft.com/office/2006/metadata/properties" xmlns:ns2="879095ad-9298-46b1-abb4-88acdd8ab572" xmlns:ns3="3f7baa18-e8c3-4a96-b5df-b125792204c2" targetNamespace="http://schemas.microsoft.com/office/2006/metadata/properties" ma:root="true" ma:fieldsID="4481d166ca6ec69d426333bd419f0696" ns2:_="" ns3:_="">
    <xsd:import namespace="879095ad-9298-46b1-abb4-88acdd8ab572"/>
    <xsd:import namespace="3f7baa18-e8c3-4a96-b5df-b125792204c2"/>
    <xsd:element name="properties">
      <xsd:complexType>
        <xsd:sequence>
          <xsd:element name="documentManagement">
            <xsd:complexType>
              <xsd:all>
                <xsd:element ref="ns2:p37d2282c7114a85bbb1d37773b53136" minOccurs="0"/>
                <xsd:element ref="ns3:TaxCatchAll" minOccurs="0"/>
                <xsd:element ref="ns2:h91f5f5c8ce94f5ebd3ee7c0d8a6ec47" minOccurs="0"/>
                <xsd:element ref="ns3:TaxKeywordTaxHTField" minOccurs="0"/>
                <xsd:element ref="ns2:FKPublishDate" minOccurs="0"/>
                <xsd:element ref="ns2:FK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095ad-9298-46b1-abb4-88acdd8ab572" elementFormDefault="qualified">
    <xsd:import namespace="http://schemas.microsoft.com/office/2006/documentManagement/types"/>
    <xsd:import namespace="http://schemas.microsoft.com/office/infopath/2007/PartnerControls"/>
    <xsd:element name="p37d2282c7114a85bbb1d37773b53136" ma:index="9" nillable="true" ma:taxonomy="true" ma:internalName="p37d2282c7114a85bbb1d37773b53136" ma:taxonomyFieldName="FKDocType" ma:displayName="Asiakirjatyyppi" ma:readOnly="false" ma:default="" ma:fieldId="{937d2282-c711-4a85-bbb1-d37773b53136}" ma:taxonomyMulti="true" ma:sspId="d92eb3bd-95d3-4ebe-8301-9f6701864dbf" ma:termSetId="f0126561-3e6b-4118-8629-5272a7a08fe1" ma:anchorId="00000000-0000-0000-0000-000000000000" ma:open="true" ma:isKeyword="false">
      <xsd:complexType>
        <xsd:sequence>
          <xsd:element ref="pc:Terms" minOccurs="0" maxOccurs="1"/>
        </xsd:sequence>
      </xsd:complexType>
    </xsd:element>
    <xsd:element name="h91f5f5c8ce94f5ebd3ee7c0d8a6ec47" ma:index="12" nillable="true" ma:taxonomy="true" ma:internalName="h91f5f5c8ce94f5ebd3ee7c0d8a6ec47" ma:taxonomyFieldName="FKTopic" ma:displayName="Aiheluokittelu" ma:readOnly="false" ma:default="" ma:fieldId="{191f5f5c-8ce9-4f5e-bd3e-e7c0d8a6ec47}" ma:taxonomyMulti="true" ma:sspId="d92eb3bd-95d3-4ebe-8301-9f6701864dbf" ma:termSetId="78f64962-903a-4089-a952-f0c4852607b2" ma:anchorId="00000000-0000-0000-0000-000000000000" ma:open="false" ma:isKeyword="false">
      <xsd:complexType>
        <xsd:sequence>
          <xsd:element ref="pc:Terms" minOccurs="0" maxOccurs="1"/>
        </xsd:sequence>
      </xsd:complexType>
    </xsd:element>
    <xsd:element name="FKPublishDate" ma:index="15" nillable="true" ma:displayName="Julkaisupäivä" ma:default="[today]" ma:format="DateOnly" ma:internalName="FKPublishDate">
      <xsd:simpleType>
        <xsd:restriction base="dms:DateTime"/>
      </xsd:simpleType>
    </xsd:element>
    <xsd:element name="FKLanguage" ma:index="16" nillable="true" ma:displayName="Kieli" ma:default="Suomi" ma:format="Dropdown" ma:internalName="FKLanguage">
      <xsd:simpleType>
        <xsd:restriction base="dms:Choice">
          <xsd:enumeration value="Suomi"/>
          <xsd:enumeration value="Englanti"/>
          <xsd:enumeration value="Ruotsi"/>
          <xsd:enumeration value="Muu"/>
        </xsd:restriction>
      </xsd:simpleType>
    </xsd:element>
  </xsd:schema>
  <xsd:schema xmlns:xsd="http://www.w3.org/2001/XMLSchema" xmlns:xs="http://www.w3.org/2001/XMLSchema" xmlns:dms="http://schemas.microsoft.com/office/2006/documentManagement/types" xmlns:pc="http://schemas.microsoft.com/office/infopath/2007/PartnerControls" targetNamespace="3f7baa18-e8c3-4a96-b5df-b125792204c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0aaa1b-80d6-4c91-97e9-f720dfbeb0a9}" ma:internalName="TaxCatchAll" ma:showField="CatchAllData" ma:web="3f7baa18-e8c3-4a96-b5df-b125792204c2">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Asiasanat" ma:readOnly="false" ma:fieldId="{23f27201-bee3-471e-b2e7-b64fd8b7ca38}" ma:taxonomyMulti="true" ma:sspId="d92eb3bd-95d3-4ebe-8301-9f6701864db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inanssiala Asiakirja" ma:contentTypeID="0x010100754B9C00A9D1EF429E3CE268AA4F07C90015AB1850ECECB6499E33FE703BE9F3D2" ma:contentTypeVersion="3" ma:contentTypeDescription="Luo uusi asiakirja." ma:contentTypeScope="" ma:versionID="98d067b337b917e53991cf3c25133ef0">
  <xsd:schema xmlns:xsd="http://www.w3.org/2001/XMLSchema" xmlns:xs="http://www.w3.org/2001/XMLSchema" xmlns:p="http://schemas.microsoft.com/office/2006/metadata/properties" xmlns:ns2="3d6a9306-9ca7-4ef4-bdc0-1874c06cbe8c" targetNamespace="http://schemas.microsoft.com/office/2006/metadata/properties" ma:root="true" ma:fieldsID="021ed63e95b3f166ab44e6faf01cccc8" ns2:_="">
    <xsd:import namespace="3d6a9306-9ca7-4ef4-bdc0-1874c06cbe8c"/>
    <xsd:element name="properties">
      <xsd:complexType>
        <xsd:sequence>
          <xsd:element name="documentManagement">
            <xsd:complexType>
              <xsd:all>
                <xsd:element ref="ns2:Asiakirjan_x0020_pvm" minOccurs="0"/>
                <xsd:element ref="ns2:Kokouksen_x0020_pvm" minOccurs="0"/>
                <xsd:element ref="ns2:FA_x0020_vastuuhenkilö" minOccurs="0"/>
                <xsd:element ref="ns2:Lisätiedot" minOccurs="0"/>
                <xsd:element ref="ns2:b8937dc7f7d8474bb5ff862753bb4340" minOccurs="0"/>
                <xsd:element ref="ns2:TaxCatchAllLabel" minOccurs="0"/>
                <xsd:element ref="ns2:p052a5e2e35240239e541a17086d812b" minOccurs="0"/>
                <xsd:element ref="ns2:f7285783451248a2a132817e4aca895f" minOccurs="0"/>
                <xsd:element ref="ns2:c65bcce231384f61a340ba009edf1e0a" minOccurs="0"/>
                <xsd:element ref="ns2:ff3a6f4fffbf4b098f7f426bc26e559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a9306-9ca7-4ef4-bdc0-1874c06cbe8c" elementFormDefault="qualified">
    <xsd:import namespace="http://schemas.microsoft.com/office/2006/documentManagement/types"/>
    <xsd:import namespace="http://schemas.microsoft.com/office/infopath/2007/PartnerControls"/>
    <xsd:element name="Asiakirjan_x0020_pvm" ma:index="3" nillable="true" ma:displayName="Asiakirjan pvm" ma:default="[today]" ma:format="DateOnly" ma:internalName="Asiakirjan_x0020_pvm0">
      <xsd:simpleType>
        <xsd:restriction base="dms:DateTime"/>
      </xsd:simpleType>
    </xsd:element>
    <xsd:element name="Kokouksen_x0020_pvm" ma:index="5" nillable="true" ma:displayName="Kokouksen pvm" ma:format="DateOnly" ma:internalName="Kokouksen_x0020_pvm">
      <xsd:simpleType>
        <xsd:restriction base="dms:DateTime"/>
      </xsd:simpleType>
    </xsd:element>
    <xsd:element name="FA_x0020_vastuuhenkilö" ma:index="6" nillable="true" ma:displayName="FA vastuuhenkilö" ma:list="UserInfo" ma:internalName="FA_x0020_vastuu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ätiedot" ma:index="8" nillable="true" ma:displayName="Lisätiedot" ma:internalName="Lis_x00e4_tiedot0">
      <xsd:simpleType>
        <xsd:restriction base="dms:Note">
          <xsd:maxLength value="255"/>
        </xsd:restriction>
      </xsd:simpleType>
    </xsd:element>
    <xsd:element name="b8937dc7f7d8474bb5ff862753bb4340" ma:index="12" nillable="true" ma:taxonomy="true" ma:internalName="b8937dc7f7d8474bb5ff862753bb4340" ma:taxonomyFieldName="Julkisuus0" ma:displayName="Julkisuus" ma:readOnly="false" ma:default="4;#FA-sisäinen|40fe4f96-c144-41e1-8120-de0d7e1583fc" ma:fieldId="{b8937dc7-f7d8-474b-b5ff-862753bb4340}" ma:sspId="1fc57f3e-8305-486e-a8c2-148b9408595d" ma:termSetId="d30f25d2-ebe8-43ea-9269-85f735816edb" ma:anchorId="00000000-0000-0000-0000-000000000000" ma:open="false" ma:isKeyword="false">
      <xsd:complexType>
        <xsd:sequence>
          <xsd:element ref="pc:Terms" minOccurs="0" maxOccurs="1"/>
        </xsd:sequence>
      </xsd:complexType>
    </xsd:element>
    <xsd:element name="TaxCatchAllLabel" ma:index="13" nillable="true" ma:displayName="Taxonomy Catch All Column1" ma:hidden="true" ma:list="{1d1e734f-142a-4a85-aca2-a839b68ad5ab}" ma:internalName="TaxCatchAllLabel" ma:readOnly="true" ma:showField="CatchAllDataLabel" ma:web="9d220695-81e5-4fe2-9dce-f68c59708957">
      <xsd:complexType>
        <xsd:complexContent>
          <xsd:extension base="dms:MultiChoiceLookup">
            <xsd:sequence>
              <xsd:element name="Value" type="dms:Lookup" maxOccurs="unbounded" minOccurs="0" nillable="true"/>
            </xsd:sequence>
          </xsd:extension>
        </xsd:complexContent>
      </xsd:complexType>
    </xsd:element>
    <xsd:element name="p052a5e2e35240239e541a17086d812b" ma:index="14" nillable="true" ma:taxonomy="true" ma:internalName="p052a5e2e35240239e541a17086d812b" ma:taxonomyFieldName="Asiasanat0" ma:displayName="Asiasanat" ma:default="" ma:fieldId="{9052a5e2-e352-4023-9e54-1a17086d812b}" ma:taxonomyMulti="true" ma:sspId="1fc57f3e-8305-486e-a8c2-148b9408595d" ma:termSetId="74b57826-18d0-4b2d-b453-c520c91ee6db" ma:anchorId="00000000-0000-0000-0000-000000000000" ma:open="true" ma:isKeyword="false">
      <xsd:complexType>
        <xsd:sequence>
          <xsd:element ref="pc:Terms" minOccurs="0" maxOccurs="1"/>
        </xsd:sequence>
      </xsd:complexType>
    </xsd:element>
    <xsd:element name="f7285783451248a2a132817e4aca895f" ma:index="15" nillable="true" ma:taxonomy="true" ma:internalName="f7285783451248a2a132817e4aca895f" ma:taxonomyFieldName="Dokumentin_x0020_tila0" ma:displayName="Dokumentin tila" ma:default="" ma:fieldId="{f7285783-4512-48a2-a132-817e4aca895f}" ma:sspId="1fc57f3e-8305-486e-a8c2-148b9408595d" ma:termSetId="a77969e4-0b5b-4ac5-8bb1-3950b68d57f3" ma:anchorId="00000000-0000-0000-0000-000000000000" ma:open="false" ma:isKeyword="false">
      <xsd:complexType>
        <xsd:sequence>
          <xsd:element ref="pc:Terms" minOccurs="0" maxOccurs="1"/>
        </xsd:sequence>
      </xsd:complexType>
    </xsd:element>
    <xsd:element name="c65bcce231384f61a340ba009edf1e0a" ma:index="16" nillable="true" ma:taxonomy="true" ma:internalName="c65bcce231384f61a340ba009edf1e0a" ma:taxonomyFieldName="Asiakirjatyyppi0" ma:displayName="Asiakirjatyyppi" ma:default="" ma:fieldId="{c65bcce2-3138-4f61-a340-ba009edf1e0a}" ma:sspId="1fc57f3e-8305-486e-a8c2-148b9408595d" ma:termSetId="f0126561-3e6b-4118-8629-5272a7a08fe1" ma:anchorId="00000000-0000-0000-0000-000000000000" ma:open="false" ma:isKeyword="false">
      <xsd:complexType>
        <xsd:sequence>
          <xsd:element ref="pc:Terms" minOccurs="0" maxOccurs="1"/>
        </xsd:sequence>
      </xsd:complexType>
    </xsd:element>
    <xsd:element name="ff3a6f4fffbf4b098f7f426bc26e559f" ma:index="17" nillable="true" ma:taxonomy="true" ma:internalName="ff3a6f4fffbf4b098f7f426bc26e559f" ma:taxonomyFieldName="Organisaatiot" ma:displayName="Organisaatiot" ma:readOnly="false" ma:default="5;#Finanssiala ry|ee048018-529f-44c2-b621-1ffdf097d9ae" ma:fieldId="{ff3a6f4f-ffbf-4b09-8f7f-426bc26e559f}" ma:taxonomyMulti="true" ma:sspId="1fc57f3e-8305-486e-a8c2-148b9408595d" ma:termSetId="a7c7996a-e85f-46b5-a5b7-e3eb5aef7a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1d1e734f-142a-4a85-aca2-a839b68ad5ab}" ma:internalName="TaxCatchAll" ma:showField="CatchAllData" ma:web="9d220695-81e5-4fe2-9dce-f68c597089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3f7baa18-e8c3-4a96-b5df-b125792204c2">
      <Value>6</Value>
      <Value>782</Value>
      <Value>143</Value>
      <Value>203</Value>
    </TaxCatchAll>
    <FKPublishDate xmlns="879095ad-9298-46b1-abb4-88acdd8ab572">2020-08-02T21:00:00+00:00</FKPublishDate>
    <h91f5f5c8ce94f5ebd3ee7c0d8a6ec47 xmlns="879095ad-9298-46b1-abb4-88acdd8ab572">
      <Terms xmlns="http://schemas.microsoft.com/office/infopath/2007/PartnerControls">
        <TermInfo xmlns="http://schemas.microsoft.com/office/infopath/2007/PartnerControls">
          <TermName xmlns="http://schemas.microsoft.com/office/infopath/2007/PartnerControls">vastuullisuus</TermName>
          <TermId xmlns="http://schemas.microsoft.com/office/infopath/2007/PartnerControls">0c01a48f-c7e0-408f-9612-e79da204e5c4</TermId>
        </TermInfo>
      </Terms>
    </h91f5f5c8ce94f5ebd3ee7c0d8a6ec47>
    <p37d2282c7114a85bbb1d37773b53136 xmlns="879095ad-9298-46b1-abb4-88acdd8ab572">
      <Terms xmlns="http://schemas.microsoft.com/office/infopath/2007/PartnerControls">
        <TermInfo xmlns="http://schemas.microsoft.com/office/infopath/2007/PartnerControls">
          <TermName xmlns="http://schemas.microsoft.com/office/infopath/2007/PartnerControls">Tutkimus</TermName>
          <TermId xmlns="http://schemas.microsoft.com/office/infopath/2007/PartnerControls">71029c67-c76d-4a80-85bc-a4a475795028</TermId>
        </TermInfo>
      </Terms>
    </p37d2282c7114a85bbb1d37773b53136>
    <TaxKeywordTaxHTField xmlns="3f7baa18-e8c3-4a96-b5df-b125792204c2">
      <Terms xmlns="http://schemas.microsoft.com/office/infopath/2007/PartnerControls">
        <TermInfo xmlns="http://schemas.microsoft.com/office/infopath/2007/PartnerControls">
          <TermName xmlns="http://schemas.microsoft.com/office/infopath/2007/PartnerControls">sijoittaminen</TermName>
          <TermId xmlns="http://schemas.microsoft.com/office/infopath/2007/PartnerControls">9acc48f4-0ed5-41a2-8971-ce0909a6d765</TermId>
        </TermInfo>
        <TermInfo xmlns="http://schemas.microsoft.com/office/infopath/2007/PartnerControls">
          <TermName xmlns="http://schemas.microsoft.com/office/infopath/2007/PartnerControls">kestävä rahoitus</TermName>
          <TermId xmlns="http://schemas.microsoft.com/office/infopath/2007/PartnerControls">28be0b52-1116-4e0e-92b3-d583b0ca2142</TermId>
        </TermInfo>
      </Terms>
    </TaxKeywordTaxHTField>
    <FKLanguage xmlns="879095ad-9298-46b1-abb4-88acdd8ab572">Suomi</FKLanguage>
  </documentManagement>
</p:properties>
</file>

<file path=customXml/itemProps1.xml><?xml version="1.0" encoding="utf-8"?>
<ds:datastoreItem xmlns:ds="http://schemas.openxmlformats.org/officeDocument/2006/customXml" ds:itemID="{96FADEF8-A2FC-4A41-81F1-5973D5EE7179}"/>
</file>

<file path=customXml/itemProps2.xml><?xml version="1.0" encoding="utf-8"?>
<ds:datastoreItem xmlns:ds="http://schemas.openxmlformats.org/officeDocument/2006/customXml" ds:itemID="{3E9E87D5-3B51-4884-8C70-802C1803C901}">
  <ds:schemaRefs>
    <ds:schemaRef ds:uri="http://schemas.microsoft.com/sharepoint/v3/contenttype/forms"/>
  </ds:schemaRefs>
</ds:datastoreItem>
</file>

<file path=customXml/itemProps3.xml><?xml version="1.0" encoding="utf-8"?>
<ds:datastoreItem xmlns:ds="http://schemas.openxmlformats.org/officeDocument/2006/customXml" ds:itemID="{803AA94D-19B2-443C-B8C2-7D8767FD4E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a9306-9ca7-4ef4-bdc0-1874c06cbe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9EE321-2F40-4F70-A2F9-A9EC858AA280}">
  <ds:schemaRefs>
    <ds:schemaRef ds:uri="http://schemas.openxmlformats.org/package/2006/metadata/core-properties"/>
    <ds:schemaRef ds:uri="http://schemas.microsoft.com/office/2006/documentManagement/types"/>
    <ds:schemaRef ds:uri="3d6a9306-9ca7-4ef4-bdc0-1874c06cbe8c"/>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FA_Esityspohja</Template>
  <TotalTime>12</TotalTime>
  <Words>754</Words>
  <Application>Microsoft Office PowerPoint</Application>
  <PresentationFormat>Laajakuva</PresentationFormat>
  <Paragraphs>34</Paragraphs>
  <Slides>23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23</vt:i4>
      </vt:variant>
    </vt:vector>
  </HeadingPairs>
  <TitlesOfParts>
    <vt:vector size="27" baseType="lpstr">
      <vt:lpstr>Merriweather Sans</vt:lpstr>
      <vt:lpstr>Arial</vt:lpstr>
      <vt:lpstr>Calibri</vt:lpstr>
      <vt:lpstr>FA_Theme</vt:lpstr>
      <vt:lpstr>Vastuullinen sijoittaminen</vt:lpstr>
      <vt:lpstr>Tutkimuksen toteutus</vt:lpstr>
      <vt:lpstr>Aineiston rakenne</vt:lpstr>
      <vt:lpstr>Onko sinulla säästöjä tai sijoituksia   Vastausvaihtoehdot   1. Pörssiosakkeissa 2. Rahastoissa 3. Säästö- tai sijoitusvakuutuksissa (ml. vapaaehtoinen eläkevakuutus) 4. Pankkitilillä 5. Minulla on muita sijoituksia. Mitä sijoituksia?  6. Minulla ei ole edellä mainittuja sijoituksia     </vt:lpstr>
      <vt:lpstr>Onko sinulla säästöjä tai sijoituksia Vertailu tammikuu 2020 ja kesäkuu 2020</vt:lpstr>
      <vt:lpstr>Onko sinulla säästöjä tai sijoituksia Kesäkuu 2020</vt:lpstr>
      <vt:lpstr>Vaikuttavuussijoittamisessa asetetaan tavoitteiksi tuoton lisäksi määritellyt positiiviset kestävyysvaikutukset. Kiinnostaako sinua seurata sijoitustesi tuoton lisäksi niiden vaikutuksia ympäristöön ja yhteiskuntaan?  Vastausvaihtoehdot   1. Kyllä 2. Ei 3. En osaa sanoa     </vt:lpstr>
      <vt:lpstr>Vaikuttavuussijoittamisessa asetetaan tavoitteiksi tuoton lisäksi määritellyt positiiviset kestävyysvaikutukset. Kiinnostaako sinua seurata sijoitustesi tuoton lisäksi niiden vaikutuksia ympäristöön ja yhteiskuntaan? Kohderyhmä: Vastaajat, joilla sijoituksia, n=784. Kesäkuu 2020</vt:lpstr>
      <vt:lpstr>Vaikuttavuussijoittamisessa asetetaan tavoitteiksi tuoton lisäksi määritellyt positiiviset kestävyysvaikutukset. Kiinnostaako sinua seurata sijoitustesi tuoton lisäksi niiden vaikutuksia ympäristöön ja yhteiskuntaan? Kohderyhmä: Vastaajat, joilla sijoituksia. Tammikuu 2020 ja kesäkuu 2020</vt:lpstr>
      <vt:lpstr>Vaikuttavuussijoittamisessa asetetaan tavoitteiksi tuoton lisäksi määritellyt positiiviset kestävyysvaikutukset. Kiinnostaako sinua seurata sijoitustesi tuoton lisäksi niiden vaikutuksia ympäristöön ja yhteiskuntaan? Kohderyhmä: Vastaajat, joilla sijoituksia, n=784. Kesäkuu 2020</vt:lpstr>
      <vt:lpstr>Mitä mieltä olet väitteestä: Kohteen ilmastovaikutukset ovat tärkeä sijoituskriteeri, kun arvioin sijoituksia rahastoihin tai säästö- ja sijoitusvakuutuksiin.    Vastausvaihtoehdot ovat  5= Täysin samaa mieltä 4= Osittain samaa mieltä 3= En samaa, enkä eri mieltä 2= Osittain eri mieltä 1= Täysin eri mieltä 0= En osaa sanoa   </vt:lpstr>
      <vt:lpstr>Mitä mieltä olet väitteestä: Kohteen ilmastovaikutukset ovat tärkeä sijoituskriteeri, kun arvioin sijoituksia rahastoihin tai säästö- ja sijoitusvakuutuksiin.  Kohderyhmä: On sijoituksia rahastoissa tai säästö- tai sijoitusvakuutuksissa, n=474. Kesäkuu 2020</vt:lpstr>
      <vt:lpstr>Mitä mieltä olet väitteestä: Kohteen ilmastovaikutukset ovat tärkeä sijoituskriteeri, kun arvioin sijoituksia rahastoihin tai säästö- ja sijoitusvakuutuksiin.  Kohderyhmä: On sijoituksia rahastoissa tai säästö- tai sijoitusvakuutuksissa. Vertailu tammikuu 2020 ja kesäkuu 2020</vt:lpstr>
      <vt:lpstr>Mitä mieltä olet väitteestä: Kohteen ilmastovaikutukset ovat tärkeä sijoituskriteeri, kun arvioin sijoituksia rahastoihin tai säästö- ja sijoitusvakuutuksiin. Kohderyhmä: On sijoituksia rahastoissa tai säästö- tai sijoitusvakuutuksissa, n=474. Kesäkuu 2020</vt:lpstr>
      <vt:lpstr>Mitä mieltä olet seuraavasta väitteestä. Kohteen ilmastovaikutukset ovat tärkeä sijoituskriteeri, kun arvioin sijoituksia pörssiosakkeisiin  Vastausvaihtoehdot ovat  5= Täysin samaa mieltä 4= Osittain samaa mieltä 3= En samaa, enkä eri mieltä 2= Osittain eri mieltä 1= Täysin eri mieltä 0= En osaa sanoa   </vt:lpstr>
      <vt:lpstr>Mitä mieltä olet väitteestä: Kohdeyritysten ilmastovaikutukset ovat tärkeä sijoituskriteeri.  Kohderyhmä: On sijoituksia pörssiosakkeissa, n=253. Kesäkuu 2020</vt:lpstr>
      <vt:lpstr>Mitä mieltä olet väitteestä: Kohdeyritysten ilmastovaikutukset ovat tärkeä sijoituskriteeri.  Kohderyhmä: On sijoituksia pörssiosakkeissa. Vertailu tammikuu 2020 ja kesäkuu 2020</vt:lpstr>
      <vt:lpstr>Mitä mieltä olet väitteestä: Kohdeyritysten ilmastovaikutukset ovat tärkeä sijoituskriteeri kun arvioin sijoituksia pörssiosakkeisiin. Kohderyhmä: On sijoituksia pörssiosakkeissa, n=253. Kesäkuu 2020</vt:lpstr>
      <vt:lpstr>Olisitko valmis tyytymään sijoituksen maltillisempaan tuottoon lyhyellä aikavälillä, jos vähäpäästöisistä parempia tuottoja vaikkapa 10 vuoden päästä? sijoituksista voisi odottaa parempia tuottoja vaikkapa 10 vuoden päästä?  Vastausvaihtoehdot   1. Kyllä 2. Ei 3. En osaa sanoa     </vt:lpstr>
      <vt:lpstr>Olisitko valmis tyytymään sijoituksen maltillisempaan tuottoon lyhyellä aikavälillä, jos vähäpäästöisistä sijoituksista voisi odottaa parempia tuottoja vaikkapa 10 vuoden päästä?  Kohderyhmä: Vastaajat, joilla sijoituksia, n=784. Kesäkuu 2020</vt:lpstr>
      <vt:lpstr>Olisitko valmis tyytymään sijoituksen maltillisempaan tuottoon lyhyellä aikavälillä, jos vähäpäästöisistä sijoituksista voisi odottaa parempia tuottoja vaikkapa 10 vuoden päästä?  Kohderyhmä: Vastaajat, joilla sijoituksia. Vertailu tammikuu 2020 ja kesäkuu 2020</vt:lpstr>
      <vt:lpstr>Olisitko valmis tyytymään sijoituksen maltillisempaan tuottoon lyhyellä aikavälillä, jos vähäpäästöisistä sijoituksista voisi odottaa parempia tuottoja vaikkapa 10 vuoden päästä?  Kohderyhmä: Vastaajat, joilla sijoituksia, n=784. Kesäkuu 2020</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FA-kyseylytutkimus vastuullinen sijoittaminen - yksityissijoittajat kesäkuu 2020</dc:title>
  <dc:creator>Urpilainen Satu</dc:creator>
  <cp:keywords>sijoittaminen; kestävä rahoitus</cp:keywords>
  <cp:lastModifiedBy>Urpilainen Satu</cp:lastModifiedBy>
  <cp:revision>7</cp:revision>
  <cp:lastPrinted>2020-02-05T07:34:49Z</cp:lastPrinted>
  <dcterms:created xsi:type="dcterms:W3CDTF">2020-01-08T08:10:09Z</dcterms:created>
  <dcterms:modified xsi:type="dcterms:W3CDTF">2020-08-03T19:00:20Z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0x0101006E106A4F9CAD6E4D891E4C99C177D26F</vt:lpwstr>
  </property>
  <property fmtid="{D5CDD505-2E9C-101B-9397-08002B2CF9AE}" pid="3" name="Organisaatiot">
    <vt:lpwstr>5;#Finanssiala ry|ee048018-529f-44c2-b621-1ffdf097d9ae</vt:lpwstr>
  </property>
  <property fmtid="{D5CDD505-2E9C-101B-9397-08002B2CF9AE}" pid="4" name="Asiakirjatyyppi0">
    <vt:lpwstr/>
  </property>
  <property fmtid="{D5CDD505-2E9C-101B-9397-08002B2CF9AE}" pid="5" name="Asiasanat0">
    <vt:lpwstr/>
  </property>
  <property fmtid="{D5CDD505-2E9C-101B-9397-08002B2CF9AE}" pid="6" name="Dokumentin tila0">
    <vt:lpwstr/>
  </property>
  <property fmtid="{D5CDD505-2E9C-101B-9397-08002B2CF9AE}" pid="7" name="Julkisuus0">
    <vt:lpwstr>4;#FA-sisäinen|40fe4f96-c144-41e1-8120-de0d7e1583fc</vt:lpwstr>
  </property>
  <property fmtid="{D5CDD505-2E9C-101B-9397-08002B2CF9AE}" pid="8" name="TaxKeyword">
    <vt:lpwstr>203;#sijoittaminen|9acc48f4-0ed5-41a2-8971-ce0909a6d765;#782;#kestävä rahoitus|28be0b52-1116-4e0e-92b3-d583b0ca2142</vt:lpwstr>
  </property>
  <property fmtid="{D5CDD505-2E9C-101B-9397-08002B2CF9AE}" pid="9" name="FKTopic">
    <vt:lpwstr>143;#vastuullisuus|0c01a48f-c7e0-408f-9612-e79da204e5c4</vt:lpwstr>
  </property>
  <property fmtid="{D5CDD505-2E9C-101B-9397-08002B2CF9AE}" pid="10" name="FKDocType">
    <vt:lpwstr>6;#Tutkimus|71029c67-c76d-4a80-85bc-a4a475795028</vt:lpwstr>
  </property>
</Properties>
</file>