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46" r:id="rId5"/>
    <p:sldId id="443" r:id="rId6"/>
    <p:sldId id="451" r:id="rId7"/>
    <p:sldId id="447" r:id="rId8"/>
    <p:sldId id="270" r:id="rId9"/>
    <p:sldId id="437" r:id="rId10"/>
    <p:sldId id="272" r:id="rId11"/>
    <p:sldId id="450" r:id="rId12"/>
    <p:sldId id="44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959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Suorittava taso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0.0</c:formatCode>
                <c:ptCount val="20"/>
                <c:pt idx="0">
                  <c:v>85.8</c:v>
                </c:pt>
                <c:pt idx="1">
                  <c:v>85.4</c:v>
                </c:pt>
                <c:pt idx="2">
                  <c:v>86</c:v>
                </c:pt>
                <c:pt idx="3">
                  <c:v>85.5</c:v>
                </c:pt>
                <c:pt idx="4">
                  <c:v>85.6</c:v>
                </c:pt>
                <c:pt idx="5">
                  <c:v>85.8</c:v>
                </c:pt>
                <c:pt idx="6">
                  <c:v>84.7</c:v>
                </c:pt>
                <c:pt idx="7">
                  <c:v>83.7</c:v>
                </c:pt>
                <c:pt idx="8">
                  <c:v>82.6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81.3</c:v>
                </c:pt>
                <c:pt idx="12">
                  <c:v>80.900000000000006</c:v>
                </c:pt>
                <c:pt idx="13">
                  <c:v>80.7</c:v>
                </c:pt>
                <c:pt idx="14">
                  <c:v>80</c:v>
                </c:pt>
                <c:pt idx="15">
                  <c:v>79.8</c:v>
                </c:pt>
                <c:pt idx="16">
                  <c:v>79</c:v>
                </c:pt>
                <c:pt idx="17">
                  <c:v>77.856749311294777</c:v>
                </c:pt>
                <c:pt idx="18">
                  <c:v>76.988053577893083</c:v>
                </c:pt>
                <c:pt idx="19">
                  <c:v>75.756667665567875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68-8E4D-86FE-E6A726F2E2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Esimiestaso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Sheet1!$C$2:$C$21</c:f>
              <c:numCache>
                <c:formatCode>0.0</c:formatCode>
                <c:ptCount val="20"/>
                <c:pt idx="0">
                  <c:v>52.1</c:v>
                </c:pt>
                <c:pt idx="1">
                  <c:v>53</c:v>
                </c:pt>
                <c:pt idx="2">
                  <c:v>53.2</c:v>
                </c:pt>
                <c:pt idx="3">
                  <c:v>53.3</c:v>
                </c:pt>
                <c:pt idx="4">
                  <c:v>54.2</c:v>
                </c:pt>
                <c:pt idx="5">
                  <c:v>55.2</c:v>
                </c:pt>
                <c:pt idx="6">
                  <c:v>54.5</c:v>
                </c:pt>
                <c:pt idx="7">
                  <c:v>55.6</c:v>
                </c:pt>
                <c:pt idx="8">
                  <c:v>53.5</c:v>
                </c:pt>
                <c:pt idx="9">
                  <c:v>52.6</c:v>
                </c:pt>
                <c:pt idx="10">
                  <c:v>52.4</c:v>
                </c:pt>
                <c:pt idx="11">
                  <c:v>52</c:v>
                </c:pt>
                <c:pt idx="12">
                  <c:v>51.4</c:v>
                </c:pt>
                <c:pt idx="13">
                  <c:v>51.1</c:v>
                </c:pt>
                <c:pt idx="14">
                  <c:v>51.7</c:v>
                </c:pt>
                <c:pt idx="15">
                  <c:v>51.1</c:v>
                </c:pt>
                <c:pt idx="16">
                  <c:v>51.2</c:v>
                </c:pt>
                <c:pt idx="17">
                  <c:v>52.671391034318013</c:v>
                </c:pt>
                <c:pt idx="18">
                  <c:v>50.812454974785879</c:v>
                </c:pt>
                <c:pt idx="19">
                  <c:v>51.069752644555798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68-8E4D-86FE-E6A726F2E2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Johtotaso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Sheet1!$D$2:$D$21</c:f>
              <c:numCache>
                <c:formatCode>0.0</c:formatCode>
                <c:ptCount val="20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41.8</c:v>
                </c:pt>
                <c:pt idx="17">
                  <c:v>40.734557595993323</c:v>
                </c:pt>
                <c:pt idx="18">
                  <c:v>42.301278488048915</c:v>
                </c:pt>
                <c:pt idx="19">
                  <c:v>42.840095465393794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68-8E4D-86FE-E6A726F2E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702104"/>
        <c:axId val="551706416"/>
      </c:lineChart>
      <c:catAx>
        <c:axId val="5517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706416"/>
        <c:crosses val="autoZero"/>
        <c:auto val="1"/>
        <c:lblAlgn val="ctr"/>
        <c:lblOffset val="100"/>
        <c:noMultiLvlLbl val="0"/>
      </c:catAx>
      <c:valAx>
        <c:axId val="5517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70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03884157213191"/>
          <c:y val="0.1082828595396836"/>
          <c:w val="0.1839611584278682"/>
          <c:h val="0.46052489677808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</cx:f>
        <cx:lvl ptCount="2">
          <cx:pt idx="0">Miehiä</cx:pt>
          <cx:pt idx="1">Naisia</cx:pt>
        </cx:lvl>
      </cx:strDim>
      <cx:numDim type="size">
        <cx:f>Sheet1!$B$2:$B$3</cx:f>
        <cx:lvl ptCount="2" formatCode="0\ %">
          <cx:pt idx="0">0.35999999999999999</cx:pt>
          <cx:pt idx="1">0.64000000000000001</cx:pt>
        </cx:lvl>
      </cx:numDim>
    </cx:data>
  </cx:chartData>
  <cx:chart>
    <cx:plotArea>
      <cx:plotAreaRegion>
        <cx:series layoutId="treemap" uniqueId="{E35169C7-D903-034B-80D8-73A0538EE723}">
          <cx:tx>
            <cx:txData>
              <cx:f>Sheet1!$B$1</cx:f>
              <cx:v>Column2</cx:v>
            </cx:txData>
          </cx:tx>
          <cx:dataPt idx="0"/>
          <cx:dataPt idx="1"/>
          <cx:dataId val="0"/>
          <cx:layoutPr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</cx:f>
        <cx:lvl ptCount="2">
          <cx:pt idx="0">Rahoitusalalla</cx:pt>
          <cx:pt idx="1">Vakuutusalalla</cx:pt>
        </cx:lvl>
      </cx:strDim>
      <cx:numDim type="size">
        <cx:f>Sheet1!$B$2:$B$3</cx:f>
        <cx:lvl ptCount="2" formatCode="0\ %">
          <cx:pt idx="0">0.71999999999999997</cx:pt>
          <cx:pt idx="1">0.28000000000000003</cx:pt>
        </cx:lvl>
      </cx:numDim>
    </cx:data>
  </cx:chartData>
  <cx:chart>
    <cx:plotArea>
      <cx:plotAreaRegion>
        <cx:series layoutId="treemap" uniqueId="{E35169C7-D903-034B-80D8-73A0538EE723}">
          <cx:tx>
            <cx:txData>
              <cx:f>Sheet1!$B$1</cx:f>
              <cx:v>Column2</cx:v>
            </cx:txData>
          </cx:tx>
          <cx:spPr>
            <a:solidFill>
              <a:schemeClr val="accent6"/>
            </a:solidFill>
          </cx:spPr>
          <cx:dataPt idx="0">
            <cx:spPr>
              <a:solidFill>
                <a:srgbClr val="7F539C"/>
              </a:solidFill>
            </cx:spPr>
          </cx:dataPt>
          <cx:dataId val="0"/>
          <cx:layoutPr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</cx:f>
        <cx:lvl ptCount="1">
          <cx:pt idx="0">Yhtee</cx:pt>
        </cx:lvl>
      </cx:strDim>
      <cx:numDim type="size">
        <cx:f>Sheet1!$B$2</cx:f>
        <cx:lvl ptCount="1" formatCode="0\ %">
          <cx:pt idx="0">1</cx:pt>
        </cx:lvl>
      </cx:numDim>
    </cx:data>
  </cx:chartData>
  <cx:chart>
    <cx:plotArea>
      <cx:plotAreaRegion>
        <cx:series layoutId="treemap" uniqueId="{E35169C7-D903-034B-80D8-73A0538EE723}">
          <cx:tx>
            <cx:txData>
              <cx:f>Sheet1!$B$1</cx:f>
              <cx:v>Column2</cx:v>
            </cx:txData>
          </cx:tx>
          <cx:spPr>
            <a:solidFill>
              <a:schemeClr val="accent4"/>
            </a:solidFill>
          </cx:spPr>
          <cx:dataPt idx="0"/>
          <cx:dataId val="0"/>
          <cx:layoutPr/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Taul1!$A$2:$A$6</cx:f>
        <cx:lvl ptCount="5">
          <cx:pt idx="0">Digitaaliset taidot</cx:pt>
          <cx:pt idx="1">Kansainvälisyys </cx:pt>
          <cx:pt idx="2">Itsensä johtaminen</cx:pt>
          <cx:pt idx="3">Sosiaaliset taidot</cx:pt>
          <cx:pt idx="4">Lisäarvon tuottaminen</cx:pt>
        </cx:lvl>
      </cx:strDim>
      <cx:numDim type="size">
        <cx:f>Taul1!$B$2:$B$6</cx:f>
        <cx:lvl ptCount="5" formatCode="Yleinen">
          <cx:pt idx="0">391</cx:pt>
          <cx:pt idx="1">90</cx:pt>
          <cx:pt idx="2">1216</cx:pt>
          <cx:pt idx="3">577</cx:pt>
          <cx:pt idx="4">314</cx:pt>
        </cx:lvl>
      </cx:numDim>
    </cx:data>
  </cx:chartData>
  <cx:chart>
    <cx:plotArea>
      <cx:plotAreaRegion>
        <cx:series layoutId="treemap" uniqueId="{BBB0687F-44FE-4D46-9AD5-6284906C3D26}">
          <cx:tx>
            <cx:txData>
              <cx:f>Taul1!$B$1</cx:f>
              <cx:v>Sarja1</cx:v>
            </cx:txData>
          </cx:tx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D9E8-3F3E-8E49-AF34-CA55A577E23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0E26-1844-5948-AF50-20C172FE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0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F240-292F-4258-82F0-FDECC6CBC41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45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B0E26-1844-5948-AF50-20C172FE1E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6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2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74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74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4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72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14/relationships/chartEx" Target="../charts/chartEx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1BBC92CD-2B19-B946-A4A6-F2F9E5E0DAC0}"/>
              </a:ext>
            </a:extLst>
          </p:cNvPr>
          <p:cNvSpPr txBox="1">
            <a:spLocks/>
          </p:cNvSpPr>
          <p:nvPr/>
        </p:nvSpPr>
        <p:spPr>
          <a:xfrm>
            <a:off x="518037" y="1281590"/>
            <a:ext cx="10853774" cy="242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noProof="1">
                <a:solidFill>
                  <a:schemeClr val="bg1"/>
                </a:solidFill>
              </a:rPr>
              <a:t>Esitteet ja esitykset 2020</a:t>
            </a:r>
          </a:p>
          <a:p>
            <a:pPr marL="0" indent="0">
              <a:buNone/>
            </a:pPr>
            <a:r>
              <a:rPr lang="fi-FI" noProof="1">
                <a:solidFill>
                  <a:schemeClr val="bg1"/>
                </a:solidFill>
              </a:rPr>
              <a:t>Töissä Finanssialalla 2020 on tietopaketti, johon on koottu finanssialan henkilöstön työhön ja osaamiseen liittyviä asioita. Tietopaketti sisältää osia Finanssiala ry:n tekemistä tutkimuksista ja selvityksistä. Koosteessa on hyödynnetty myös käytettävissä olevia tilastoja ja muita julkisia aineistoja.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2FE09A5-03EC-CD49-8378-7923455DDBEA}"/>
              </a:ext>
            </a:extLst>
          </p:cNvPr>
          <p:cNvSpPr txBox="1">
            <a:spLocks/>
          </p:cNvSpPr>
          <p:nvPr/>
        </p:nvSpPr>
        <p:spPr>
          <a:xfrm>
            <a:off x="518037" y="469207"/>
            <a:ext cx="9144000" cy="78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Töissä finanssialalla 2020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0EC57DC4-7531-C94E-8892-05E87D250694}"/>
              </a:ext>
            </a:extLst>
          </p:cNvPr>
          <p:cNvSpPr txBox="1">
            <a:spLocks/>
          </p:cNvSpPr>
          <p:nvPr/>
        </p:nvSpPr>
        <p:spPr>
          <a:xfrm>
            <a:off x="635328" y="5688534"/>
            <a:ext cx="5330125" cy="319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Lisää oma nimesi tähän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6A71482C-AA79-8848-A8B5-C38D1AD7008C}"/>
              </a:ext>
            </a:extLst>
          </p:cNvPr>
          <p:cNvSpPr txBox="1">
            <a:spLocks/>
          </p:cNvSpPr>
          <p:nvPr/>
        </p:nvSpPr>
        <p:spPr>
          <a:xfrm>
            <a:off x="635328" y="6050201"/>
            <a:ext cx="5346700" cy="279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Tilaisuus ja päiväys</a:t>
            </a:r>
          </a:p>
        </p:txBody>
      </p:sp>
    </p:spTree>
    <p:extLst>
      <p:ext uri="{BB962C8B-B14F-4D97-AF65-F5344CB8AC3E}">
        <p14:creationId xmlns:p14="http://schemas.microsoft.com/office/powerpoint/2010/main" val="133459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35A5E-D87D-4E14-9DEB-695817F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 työnantajana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8674D-4E50-4E92-BFC8-727EE883F7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noProof="1"/>
              <a:t>Finanssiala on palveluala, jossa työskentelee noin 36 000 henkilöä.</a:t>
            </a:r>
          </a:p>
          <a:p>
            <a:pPr marL="0" indent="0">
              <a:buNone/>
            </a:pPr>
            <a:r>
              <a:rPr lang="fi-FI" sz="2000" noProof="1"/>
              <a:t>Ala on toistaiseksi naisvaltainen, mutta miesten osuus on kasvanut tasaisesti.</a:t>
            </a:r>
          </a:p>
          <a:p>
            <a:pPr marL="0" indent="0">
              <a:buNone/>
            </a:pPr>
            <a:r>
              <a:rPr lang="fi-FI" sz="2000" noProof="1"/>
              <a:t>Lisääntynyt sääntely, työn muutos ja tekninen kehitys ovat ravisuttaneet finanssialaa viime vuosien aikana.</a:t>
            </a:r>
          </a:p>
          <a:p>
            <a:pPr marL="0" indent="0">
              <a:buNone/>
            </a:pPr>
            <a:r>
              <a:rPr lang="fi-FI" sz="2000" noProof="1"/>
              <a:t>Kaupallinen koulutus on yleisin, mutta yhä enemmän juristeja, tietotekniikan ja datan käsittelyn osaajia palkataan.</a:t>
            </a:r>
          </a:p>
          <a:p>
            <a:pPr marL="0" indent="0">
              <a:buNone/>
            </a:pPr>
            <a:r>
              <a:rPr lang="fi-FI" sz="2000" noProof="1"/>
              <a:t>Tulevaisuudessa data- ja IT-puolen osaajien määrä kasvaa, ja asiakaspalveluosaajien tarve korostunee.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1A3F6A-2D85-B640-BE2D-46F4CA028A74}"/>
              </a:ext>
            </a:extLst>
          </p:cNvPr>
          <p:cNvSpPr>
            <a:spLocks noChangeAspect="1"/>
          </p:cNvSpPr>
          <p:nvPr/>
        </p:nvSpPr>
        <p:spPr>
          <a:xfrm>
            <a:off x="6421138" y="1731690"/>
            <a:ext cx="5052102" cy="16558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70DE9-CBC5-9948-AE5B-EBBDFFCB8B4A}"/>
              </a:ext>
            </a:extLst>
          </p:cNvPr>
          <p:cNvSpPr>
            <a:spLocks noChangeAspect="1"/>
          </p:cNvSpPr>
          <p:nvPr/>
        </p:nvSpPr>
        <p:spPr>
          <a:xfrm>
            <a:off x="7132070" y="1876539"/>
            <a:ext cx="3554630" cy="152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000" b="1" dirty="0">
                <a:solidFill>
                  <a:schemeClr val="accent1"/>
                </a:solidFill>
                <a:latin typeface="Merriweather Sans" charset="0"/>
              </a:rPr>
              <a:t>Finanssiala.</a:t>
            </a:r>
          </a:p>
          <a:p>
            <a:pPr algn="ctr"/>
            <a:r>
              <a:rPr lang="fi-FI" sz="2100" b="1" dirty="0">
                <a:solidFill>
                  <a:schemeClr val="accent1"/>
                </a:solidFill>
                <a:latin typeface="Merriweather Sans" charset="0"/>
              </a:rPr>
              <a:t>Rakentava kumppani </a:t>
            </a:r>
            <a:br>
              <a:rPr lang="fi-FI" sz="2100" b="1" dirty="0">
                <a:solidFill>
                  <a:schemeClr val="accent1"/>
                </a:solidFill>
                <a:latin typeface="Merriweather Sans" charset="0"/>
              </a:rPr>
            </a:br>
            <a:r>
              <a:rPr lang="fi-FI" sz="2100" b="1" dirty="0">
                <a:solidFill>
                  <a:schemeClr val="accent1"/>
                </a:solidFill>
                <a:latin typeface="Merriweather Sans" charset="0"/>
              </a:rPr>
              <a:t>suomalaisessa yhteiskunnassa</a:t>
            </a:r>
            <a:br>
              <a:rPr lang="fi-FI" sz="2100" b="1" dirty="0">
                <a:solidFill>
                  <a:schemeClr val="accent1"/>
                </a:solidFill>
                <a:latin typeface="Merriweather Sans" charset="0"/>
              </a:rPr>
            </a:br>
            <a:endParaRPr lang="fi-FI" sz="2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987563DA-69C0-F247-B36E-78688F8F48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823330"/>
                  </p:ext>
                </p:extLst>
              </p:nvPr>
            </p:nvGraphicFramePr>
            <p:xfrm>
              <a:off x="8947189" y="3991062"/>
              <a:ext cx="2584245" cy="17228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987563DA-69C0-F247-B36E-78688F8F48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7189" y="3991062"/>
                <a:ext cx="2584245" cy="1722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78FE9824-44FB-E24D-A5BD-A76F85C1FA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7449504"/>
                  </p:ext>
                </p:extLst>
              </p:nvPr>
            </p:nvGraphicFramePr>
            <p:xfrm>
              <a:off x="6307266" y="3992077"/>
              <a:ext cx="2761684" cy="1720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78FE9824-44FB-E24D-A5BD-A76F85C1FA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7266" y="3992077"/>
                <a:ext cx="2761684" cy="17208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BDE87F5-0902-B243-8CBB-3EB579532620}"/>
              </a:ext>
            </a:extLst>
          </p:cNvPr>
          <p:cNvSpPr txBox="1"/>
          <p:nvPr/>
        </p:nvSpPr>
        <p:spPr>
          <a:xfrm>
            <a:off x="6391537" y="4539519"/>
            <a:ext cx="18340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Rahoitusalalla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n. 26 000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C7B3F-105E-2448-8DC4-B46E5C3B5917}"/>
              </a:ext>
            </a:extLst>
          </p:cNvPr>
          <p:cNvSpPr txBox="1"/>
          <p:nvPr/>
        </p:nvSpPr>
        <p:spPr>
          <a:xfrm rot="16200000">
            <a:off x="7911512" y="4431951"/>
            <a:ext cx="14199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Vakuutus-alalla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n. 10 000</a:t>
            </a:r>
          </a:p>
        </p:txBody>
      </p:sp>
      <p:sp>
        <p:nvSpPr>
          <p:cNvPr id="13" name="Tekstiruutu 17">
            <a:extLst>
              <a:ext uri="{FF2B5EF4-FFF2-40B4-BE49-F238E27FC236}">
                <a16:creationId xmlns:a16="http://schemas.microsoft.com/office/drawing/2014/main" id="{DEB005A2-F5F1-E748-944E-5096E72FB090}"/>
              </a:ext>
            </a:extLst>
          </p:cNvPr>
          <p:cNvSpPr txBox="1"/>
          <p:nvPr/>
        </p:nvSpPr>
        <p:spPr>
          <a:xfrm>
            <a:off x="6320747" y="5638528"/>
            <a:ext cx="31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Lähde: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EK:n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 palkkatilastot ja FA (2019)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E1E75-5BF3-6B4D-9F58-398D038C477C}"/>
              </a:ext>
            </a:extLst>
          </p:cNvPr>
          <p:cNvSpPr txBox="1"/>
          <p:nvPr/>
        </p:nvSpPr>
        <p:spPr>
          <a:xfrm>
            <a:off x="10526335" y="4536395"/>
            <a:ext cx="9766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Miehiä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36 %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07AA4-D9CA-4C49-A6AE-8F9662A1839D}"/>
              </a:ext>
            </a:extLst>
          </p:cNvPr>
          <p:cNvSpPr txBox="1"/>
          <p:nvPr/>
        </p:nvSpPr>
        <p:spPr>
          <a:xfrm>
            <a:off x="9317145" y="4539519"/>
            <a:ext cx="9766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Naisia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64 %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072038AC-76EA-3748-8E9E-5895C07C97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148063"/>
                  </p:ext>
                </p:extLst>
              </p:nvPr>
            </p:nvGraphicFramePr>
            <p:xfrm>
              <a:off x="6301698" y="3537867"/>
              <a:ext cx="5229736" cy="5825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072038AC-76EA-3748-8E9E-5895C07C97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1698" y="3537867"/>
                <a:ext cx="5229736" cy="58257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8B68330-3AFD-9D4B-A49F-6CF2FA49B35D}"/>
              </a:ext>
            </a:extLst>
          </p:cNvPr>
          <p:cNvSpPr txBox="1"/>
          <p:nvPr/>
        </p:nvSpPr>
        <p:spPr>
          <a:xfrm>
            <a:off x="6445068" y="3668388"/>
            <a:ext cx="490873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Alalla n. 36 000 työntekijää</a:t>
            </a:r>
          </a:p>
        </p:txBody>
      </p:sp>
    </p:spTree>
    <p:extLst>
      <p:ext uri="{BB962C8B-B14F-4D97-AF65-F5344CB8AC3E}">
        <p14:creationId xmlns:p14="http://schemas.microsoft.com/office/powerpoint/2010/main" val="91522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35A5E-D87D-4E14-9DEB-695817F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muutos finanssialalla ja asiakkaiden odotukset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8674D-4E50-4E92-BFC8-727EE883F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91201" cy="385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Finanssialalla työn muuttuminen on seurausta toimialarakenteen ja asiakastarpeiden muuttumisesta</a:t>
            </a:r>
          </a:p>
        </p:txBody>
      </p:sp>
      <p:pic>
        <p:nvPicPr>
          <p:cNvPr id="5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1ECD03-838A-5B47-8CEC-5896BEE4C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5" y="2764465"/>
            <a:ext cx="6438088" cy="3001621"/>
          </a:xfrm>
          <a:prstGeom prst="rect">
            <a:avLst/>
          </a:prstGeom>
        </p:spPr>
      </p:pic>
      <p:sp>
        <p:nvSpPr>
          <p:cNvPr id="32" name="Tekstiruutu 17">
            <a:extLst>
              <a:ext uri="{FF2B5EF4-FFF2-40B4-BE49-F238E27FC236}">
                <a16:creationId xmlns:a16="http://schemas.microsoft.com/office/drawing/2014/main" id="{DA1DA696-FAA8-0947-80D3-1EEE53654956}"/>
              </a:ext>
            </a:extLst>
          </p:cNvPr>
          <p:cNvSpPr txBox="1"/>
          <p:nvPr/>
        </p:nvSpPr>
        <p:spPr>
          <a:xfrm>
            <a:off x="834415" y="5551622"/>
            <a:ext cx="248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Työn muutos finanssialalla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DD5E8-D15F-FE4C-837D-ABA5EC07BAD1}"/>
              </a:ext>
            </a:extLst>
          </p:cNvPr>
          <p:cNvSpPr/>
          <p:nvPr/>
        </p:nvSpPr>
        <p:spPr>
          <a:xfrm>
            <a:off x="6583218" y="1748502"/>
            <a:ext cx="5029662" cy="407896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03683-E997-424F-8458-A81FDD803ED5}"/>
              </a:ext>
            </a:extLst>
          </p:cNvPr>
          <p:cNvSpPr txBox="1"/>
          <p:nvPr/>
        </p:nvSpPr>
        <p:spPr>
          <a:xfrm>
            <a:off x="6587028" y="1831122"/>
            <a:ext cx="493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Finanssialan asiakkaille tärkeimmät palveluntarjoajan valintakriteerit</a:t>
            </a:r>
          </a:p>
        </p:txBody>
      </p:sp>
      <p:sp>
        <p:nvSpPr>
          <p:cNvPr id="13" name="Tekstiruutu 17">
            <a:extLst>
              <a:ext uri="{FF2B5EF4-FFF2-40B4-BE49-F238E27FC236}">
                <a16:creationId xmlns:a16="http://schemas.microsoft.com/office/drawing/2014/main" id="{315E39E2-E928-5541-ACB7-A80D1A46121B}"/>
              </a:ext>
            </a:extLst>
          </p:cNvPr>
          <p:cNvSpPr txBox="1"/>
          <p:nvPr/>
        </p:nvSpPr>
        <p:spPr>
          <a:xfrm>
            <a:off x="6578275" y="5551621"/>
            <a:ext cx="248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Lähde: </a:t>
            </a:r>
            <a:r>
              <a:rPr lang="fi-FI" sz="1200" dirty="0">
                <a:solidFill>
                  <a:srgbClr val="164180"/>
                </a:solidFill>
                <a:latin typeface="Merriweather Sans"/>
              </a:rPr>
              <a:t>T-Media ja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FA (2015)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B778D-31F6-5043-AE3B-B34CA8A12A3E}"/>
              </a:ext>
            </a:extLst>
          </p:cNvPr>
          <p:cNvSpPr txBox="1"/>
          <p:nvPr/>
        </p:nvSpPr>
        <p:spPr>
          <a:xfrm>
            <a:off x="6653962" y="4535808"/>
            <a:ext cx="49343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i="1" dirty="0">
                <a:solidFill>
                  <a:schemeClr val="accent1"/>
                </a:solidFill>
              </a:rPr>
              <a:t>”Yhdeksän kymmenestä asiakkaasta haluaa saada verkkopalvelun lisäksi tarvittaessa henkilökohtaista palvelua.”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D2D55-E1E6-1648-BB2F-92DF94749D1F}"/>
              </a:ext>
            </a:extLst>
          </p:cNvPr>
          <p:cNvSpPr/>
          <p:nvPr/>
        </p:nvSpPr>
        <p:spPr>
          <a:xfrm>
            <a:off x="837795" y="1748502"/>
            <a:ext cx="5688704" cy="4078961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0D42412-BC17-4BDD-990C-56379E0605A2}"/>
              </a:ext>
            </a:extLst>
          </p:cNvPr>
          <p:cNvSpPr txBox="1"/>
          <p:nvPr/>
        </p:nvSpPr>
        <p:spPr>
          <a:xfrm>
            <a:off x="6653962" y="2743041"/>
            <a:ext cx="4934356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500" b="1" dirty="0">
                <a:solidFill>
                  <a:schemeClr val="accent5"/>
                </a:solidFill>
              </a:rPr>
              <a:t>1</a:t>
            </a:r>
            <a:r>
              <a:rPr lang="vi-VN" b="1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Palvelun hinta</a:t>
            </a:r>
            <a:endParaRPr lang="vi-VN" b="1" dirty="0">
              <a:solidFill>
                <a:schemeClr val="bg2">
                  <a:lumMod val="9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vi-VN" sz="2500" b="1" dirty="0">
                <a:solidFill>
                  <a:schemeClr val="accent5"/>
                </a:solidFill>
              </a:rPr>
              <a:t>2</a:t>
            </a:r>
            <a:r>
              <a:rPr lang="vi-VN" b="1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Luotettavuus ja verkkoasioinnin turvallisuus</a:t>
            </a:r>
            <a:endParaRPr lang="en-FI" b="1" dirty="0">
              <a:solidFill>
                <a:schemeClr val="accent1"/>
              </a:solidFill>
            </a:endParaRPr>
          </a:p>
          <a:p>
            <a:pPr fontAlgn="b"/>
            <a:r>
              <a:rPr lang="vi-VN" sz="2500" b="1" dirty="0">
                <a:solidFill>
                  <a:schemeClr val="accent5"/>
                </a:solidFill>
              </a:rPr>
              <a:t>3</a:t>
            </a:r>
            <a:r>
              <a:rPr lang="fi-FI" b="1" dirty="0">
                <a:solidFill>
                  <a:schemeClr val="accent1"/>
                </a:solidFill>
              </a:rPr>
              <a:t> Palvelujen ja niiden käyttöön tarkoitettujen työkalujen selkeys ja yksinkertaisuus</a:t>
            </a:r>
          </a:p>
        </p:txBody>
      </p:sp>
    </p:spTree>
    <p:extLst>
      <p:ext uri="{BB962C8B-B14F-4D97-AF65-F5344CB8AC3E}">
        <p14:creationId xmlns:p14="http://schemas.microsoft.com/office/powerpoint/2010/main" val="410079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F8A9B4-5C2B-4E94-995B-1BB174BE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108872"/>
            <a:ext cx="10515600" cy="1325563"/>
          </a:xfrm>
        </p:spPr>
        <p:txBody>
          <a:bodyPr/>
          <a:lstStyle/>
          <a:p>
            <a:r>
              <a:rPr lang="fi-FI" dirty="0"/>
              <a:t>Henkilöstö muutoksen keskellä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263FF4-E495-42A1-8212-C0B3DF6DD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2" y="1493961"/>
            <a:ext cx="10515600" cy="3935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/>
              <a:t>Ala tarvitsee yhä monipuolisempaa ja erilaista osaajaa. Viime aikoina etenkin juristien sekä data-analyytikoiden ja it-alan osaajien määrä on kasvanut.</a:t>
            </a:r>
          </a:p>
          <a:p>
            <a:pPr marL="0" indent="0">
              <a:buNone/>
            </a:pPr>
            <a:r>
              <a:rPr lang="fi-FI" sz="1600" dirty="0"/>
              <a:t>Syksyllä 2018 tehtiin kysely, jossa piti valita viisi tärkeintä finanssityössä tarvittavaa taitoa. Kyselyyn vastasi 650 alalla työskentelevää ammattilaista. Kyselyn tulokset kuvassa alla.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2E5C6B2A-2D7F-874F-88A7-C8141BADDAB8}"/>
              </a:ext>
            </a:extLst>
          </p:cNvPr>
          <p:cNvSpPr txBox="1">
            <a:spLocks/>
          </p:cNvSpPr>
          <p:nvPr/>
        </p:nvSpPr>
        <p:spPr>
          <a:xfrm>
            <a:off x="748992" y="1018466"/>
            <a:ext cx="6380136" cy="47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Ennakointi löytää tulevaisuuden osaajat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9508E93-FBEE-6941-B1A4-1E35A227A554}"/>
              </a:ext>
            </a:extLst>
          </p:cNvPr>
          <p:cNvSpPr txBox="1"/>
          <p:nvPr/>
        </p:nvSpPr>
        <p:spPr>
          <a:xfrm>
            <a:off x="1644181" y="3086553"/>
            <a:ext cx="64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46 %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CCDF0BE6-BB4F-6145-9198-B4D16F55DCBB}"/>
              </a:ext>
            </a:extLst>
          </p:cNvPr>
          <p:cNvSpPr txBox="1"/>
          <p:nvPr/>
        </p:nvSpPr>
        <p:spPr>
          <a:xfrm>
            <a:off x="1529659" y="4273152"/>
            <a:ext cx="64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22 %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FFECBFAA-27D0-3B40-9941-21B2869FEE0D}"/>
              </a:ext>
            </a:extLst>
          </p:cNvPr>
          <p:cNvSpPr txBox="1"/>
          <p:nvPr/>
        </p:nvSpPr>
        <p:spPr>
          <a:xfrm>
            <a:off x="1532347" y="5546267"/>
            <a:ext cx="64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9" name="Tekstiruutu 17">
            <a:extLst>
              <a:ext uri="{FF2B5EF4-FFF2-40B4-BE49-F238E27FC236}">
                <a16:creationId xmlns:a16="http://schemas.microsoft.com/office/drawing/2014/main" id="{914DE00C-08E6-D249-B075-10C769586C7A}"/>
              </a:ext>
            </a:extLst>
          </p:cNvPr>
          <p:cNvSpPr txBox="1"/>
          <p:nvPr/>
        </p:nvSpPr>
        <p:spPr>
          <a:xfrm>
            <a:off x="748992" y="5768900"/>
            <a:ext cx="248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Lähde: FA (2018)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Sisällön paikkamerkki 5">
                <a:extLst>
                  <a:ext uri="{FF2B5EF4-FFF2-40B4-BE49-F238E27FC236}">
                    <a16:creationId xmlns:a16="http://schemas.microsoft.com/office/drawing/2014/main" id="{D46A1B0F-B6BB-4FF4-A527-724F5670C7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5687468"/>
                  </p:ext>
                </p:extLst>
              </p:nvPr>
            </p:nvGraphicFramePr>
            <p:xfrm>
              <a:off x="748991" y="2712257"/>
              <a:ext cx="9394250" cy="31029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Sisällön paikkamerkki 5">
                <a:extLst>
                  <a:ext uri="{FF2B5EF4-FFF2-40B4-BE49-F238E27FC236}">
                    <a16:creationId xmlns:a16="http://schemas.microsoft.com/office/drawing/2014/main" id="{D46A1B0F-B6BB-4FF4-A527-724F5670C7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91" y="2712257"/>
                <a:ext cx="9394250" cy="3102921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kstiruutu 13">
            <a:extLst>
              <a:ext uri="{FF2B5EF4-FFF2-40B4-BE49-F238E27FC236}">
                <a16:creationId xmlns:a16="http://schemas.microsoft.com/office/drawing/2014/main" id="{0C8A5C8B-CCD5-456F-B05E-480F35C610EF}"/>
              </a:ext>
            </a:extLst>
          </p:cNvPr>
          <p:cNvSpPr txBox="1"/>
          <p:nvPr/>
        </p:nvSpPr>
        <p:spPr>
          <a:xfrm>
            <a:off x="944658" y="2924365"/>
            <a:ext cx="380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ITSENSÄ JOHTAMINEN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014B7F7-C1ED-4310-B873-841A374E26F5}"/>
              </a:ext>
            </a:extLst>
          </p:cNvPr>
          <p:cNvSpPr txBox="1"/>
          <p:nvPr/>
        </p:nvSpPr>
        <p:spPr>
          <a:xfrm>
            <a:off x="927408" y="3299214"/>
            <a:ext cx="329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Itsensä johtaminen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Kyky kehittää omaa osaamistaan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Kyky sopeutua muutokseen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Oman osaamisen tunnistaminen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Omasta jaksamisesta huolehtiminen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Paineensietokyky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36BA1C2-83C2-42A7-8E26-E7F8931EC582}"/>
              </a:ext>
            </a:extLst>
          </p:cNvPr>
          <p:cNvSpPr txBox="1"/>
          <p:nvPr/>
        </p:nvSpPr>
        <p:spPr>
          <a:xfrm>
            <a:off x="944658" y="4837542"/>
            <a:ext cx="151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46 %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3FB4B5A-045E-47A9-8461-3FE987C021E8}"/>
              </a:ext>
            </a:extLst>
          </p:cNvPr>
          <p:cNvSpPr txBox="1"/>
          <p:nvPr/>
        </p:nvSpPr>
        <p:spPr>
          <a:xfrm>
            <a:off x="5237334" y="2927810"/>
            <a:ext cx="2288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SOSIAALISET TAIDOT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A8C4003-6352-42F9-909E-3E0C99B82A96}"/>
              </a:ext>
            </a:extLst>
          </p:cNvPr>
          <p:cNvSpPr txBox="1"/>
          <p:nvPr/>
        </p:nvSpPr>
        <p:spPr>
          <a:xfrm>
            <a:off x="5255549" y="3303834"/>
            <a:ext cx="3290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Empatia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Neuvottelutaidot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Palveluosaaminen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Sosiaaliset kyvyt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Verkostojen hallinta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58F3DC80-B661-4E13-B392-FC782F6B95F6}"/>
              </a:ext>
            </a:extLst>
          </p:cNvPr>
          <p:cNvSpPr txBox="1"/>
          <p:nvPr/>
        </p:nvSpPr>
        <p:spPr>
          <a:xfrm>
            <a:off x="5337089" y="4841321"/>
            <a:ext cx="151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tx2"/>
                </a:solidFill>
              </a:rPr>
              <a:t>22 %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2D45212-2DD2-4679-8B41-95F12F9CB992}"/>
              </a:ext>
            </a:extLst>
          </p:cNvPr>
          <p:cNvSpPr txBox="1"/>
          <p:nvPr/>
        </p:nvSpPr>
        <p:spPr>
          <a:xfrm>
            <a:off x="7295293" y="2921406"/>
            <a:ext cx="213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DIGITALISAATIO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7DF7A0B-8E5B-4824-ADC2-126242AD53C9}"/>
              </a:ext>
            </a:extLst>
          </p:cNvPr>
          <p:cNvSpPr txBox="1"/>
          <p:nvPr/>
        </p:nvSpPr>
        <p:spPr>
          <a:xfrm>
            <a:off x="7228199" y="3263410"/>
            <a:ext cx="1642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Digitaaliset 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Datan käsittely ja hyödyntäminen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Kyky soveltaa teknologiaa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52E8D8-3B62-4DC9-8730-229FC041EBA3}"/>
              </a:ext>
            </a:extLst>
          </p:cNvPr>
          <p:cNvSpPr txBox="1"/>
          <p:nvPr/>
        </p:nvSpPr>
        <p:spPr>
          <a:xfrm>
            <a:off x="7423929" y="4870903"/>
            <a:ext cx="151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2258BD25-67FE-4C80-8E7A-1DFDAA588B40}"/>
              </a:ext>
            </a:extLst>
          </p:cNvPr>
          <p:cNvSpPr txBox="1"/>
          <p:nvPr/>
        </p:nvSpPr>
        <p:spPr>
          <a:xfrm>
            <a:off x="8897045" y="2932775"/>
            <a:ext cx="213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LISÄARVO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EC3200B-C57F-4D86-B12C-802704C54ADE}"/>
              </a:ext>
            </a:extLst>
          </p:cNvPr>
          <p:cNvSpPr txBox="1"/>
          <p:nvPr/>
        </p:nvSpPr>
        <p:spPr>
          <a:xfrm>
            <a:off x="8844583" y="3274722"/>
            <a:ext cx="1415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Asiakas-kokemuksen ymmärrys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Kyky tavoitteelliseen työskentelyyn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Liiketoiminta-osaaminen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 dirty="0"/>
              <a:t>Myyntitaidot</a:t>
            </a:r>
          </a:p>
          <a:p>
            <a:r>
              <a:rPr lang="fi-FI" sz="1000" dirty="0"/>
              <a:t> 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9E537AC-EB1C-46DD-87EC-1E0D5D40FCBB}"/>
              </a:ext>
            </a:extLst>
          </p:cNvPr>
          <p:cNvSpPr txBox="1"/>
          <p:nvPr/>
        </p:nvSpPr>
        <p:spPr>
          <a:xfrm>
            <a:off x="9099110" y="4845902"/>
            <a:ext cx="151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tx2"/>
                </a:solidFill>
              </a:rPr>
              <a:t>12 %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65ADA4B-FC12-4BF7-9D8B-331938B42FA1}"/>
              </a:ext>
            </a:extLst>
          </p:cNvPr>
          <p:cNvSpPr txBox="1"/>
          <p:nvPr/>
        </p:nvSpPr>
        <p:spPr>
          <a:xfrm>
            <a:off x="7353022" y="5450443"/>
            <a:ext cx="269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KANSAINVÄLISYYS    3,5 %</a:t>
            </a:r>
          </a:p>
          <a:p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8554F65-FCA8-44FB-B936-2772180271CC}"/>
              </a:ext>
            </a:extLst>
          </p:cNvPr>
          <p:cNvSpPr txBox="1">
            <a:spLocks noChangeAspect="1"/>
          </p:cNvSpPr>
          <p:nvPr/>
        </p:nvSpPr>
        <p:spPr>
          <a:xfrm>
            <a:off x="4047663" y="5488884"/>
            <a:ext cx="2967495" cy="1123712"/>
          </a:xfrm>
          <a:prstGeom prst="wedgeRoundRectCallout">
            <a:avLst>
              <a:gd name="adj1" fmla="val 61020"/>
              <a:gd name="adj2" fmla="val -4169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Kansainvälisyystaidot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Kielitaito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Kulttuurien tuntemus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Maailmantalouden ymmärtäminen</a:t>
            </a:r>
          </a:p>
        </p:txBody>
      </p:sp>
    </p:spTree>
    <p:extLst>
      <p:ext uri="{BB962C8B-B14F-4D97-AF65-F5344CB8AC3E}">
        <p14:creationId xmlns:p14="http://schemas.microsoft.com/office/powerpoint/2010/main" val="13616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67A07EF-F887-2B4B-B969-51015B4D9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06820"/>
              </p:ext>
            </p:extLst>
          </p:nvPr>
        </p:nvGraphicFramePr>
        <p:xfrm>
          <a:off x="744258" y="3100593"/>
          <a:ext cx="9291282" cy="347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DF8A9B4-5C2B-4E94-995B-1BB174BE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Tasa-arvo vahvistaa naisten johtajuutta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263FF4-E495-42A1-8212-C0B3DF6DD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2" y="1322084"/>
            <a:ext cx="10515600" cy="3935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noProof="1"/>
              <a:t>Finanssiala on edelleen kovin naisvaltainen ja vasta viime vuosikymmenellä miesten osuus on lähtenyt kasvuun – johtotaso on edelleen miesvaltainen.</a:t>
            </a:r>
          </a:p>
          <a:p>
            <a:pPr marL="0" indent="0">
              <a:buNone/>
            </a:pPr>
            <a:r>
              <a:rPr lang="fi-FI" sz="2000" noProof="1"/>
              <a:t>Finanssialalla naisten ja miesten välisiä eroja nähdään erityisesti sijoittumisessa eri tehtävätasoille ja eri tehtäviin.</a:t>
            </a:r>
            <a:endParaRPr lang="fi-FI" sz="2000" b="1" noProof="1"/>
          </a:p>
          <a:p>
            <a:pPr marL="0" indent="0">
              <a:buNone/>
            </a:pPr>
            <a:endParaRPr lang="fi-FI" sz="2000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3C8FF-DFA2-4E4D-B452-E5730272126B}"/>
              </a:ext>
            </a:extLst>
          </p:cNvPr>
          <p:cNvSpPr txBox="1"/>
          <p:nvPr/>
        </p:nvSpPr>
        <p:spPr>
          <a:xfrm>
            <a:off x="744258" y="2743140"/>
            <a:ext cx="75809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noProof="1">
                <a:solidFill>
                  <a:schemeClr val="tx2"/>
                </a:solidFill>
              </a:rPr>
              <a:t>Naisten osuus finanssialan henkilöstöstä</a:t>
            </a:r>
          </a:p>
        </p:txBody>
      </p:sp>
      <p:sp>
        <p:nvSpPr>
          <p:cNvPr id="7" name="Tekstiruutu 17">
            <a:extLst>
              <a:ext uri="{FF2B5EF4-FFF2-40B4-BE49-F238E27FC236}">
                <a16:creationId xmlns:a16="http://schemas.microsoft.com/office/drawing/2014/main" id="{EDA4057F-6CAB-FB43-AC95-C3F5B5568941}"/>
              </a:ext>
            </a:extLst>
          </p:cNvPr>
          <p:cNvSpPr txBox="1"/>
          <p:nvPr/>
        </p:nvSpPr>
        <p:spPr>
          <a:xfrm>
            <a:off x="744258" y="6473598"/>
            <a:ext cx="2955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200" noProof="1">
                <a:solidFill>
                  <a:schemeClr val="tx2"/>
                </a:solidFill>
              </a:rPr>
              <a:t>Lähde: EK:n palkkatilastot (2019)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180"/>
              </a:solidFill>
              <a:effectLst/>
              <a:uLnTx/>
              <a:uFillTx/>
              <a:latin typeface="Merriweather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8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E5FDA9-0475-4FC1-80F0-F4ED48F1104C}"/>
              </a:ext>
            </a:extLst>
          </p:cNvPr>
          <p:cNvGrpSpPr/>
          <p:nvPr/>
        </p:nvGrpSpPr>
        <p:grpSpPr>
          <a:xfrm>
            <a:off x="-420670" y="1504257"/>
            <a:ext cx="4901225" cy="2534343"/>
            <a:chOff x="-659219" y="1658542"/>
            <a:chExt cx="5156791" cy="16265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83EE36-6AF6-48A2-96F4-4B59924A149F}"/>
                </a:ext>
              </a:extLst>
            </p:cNvPr>
            <p:cNvGrpSpPr/>
            <p:nvPr/>
          </p:nvGrpSpPr>
          <p:grpSpPr>
            <a:xfrm>
              <a:off x="-659219" y="1658542"/>
              <a:ext cx="5156791" cy="1626517"/>
              <a:chOff x="-659219" y="1658542"/>
              <a:chExt cx="5156791" cy="1626517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8883554-76E7-46AF-A4C8-F72BFCE2ACF0}"/>
                  </a:ext>
                </a:extLst>
              </p:cNvPr>
              <p:cNvSpPr/>
              <p:nvPr/>
            </p:nvSpPr>
            <p:spPr>
              <a:xfrm>
                <a:off x="-659219" y="1730934"/>
                <a:ext cx="5156791" cy="1554125"/>
              </a:xfrm>
              <a:prstGeom prst="homePlate">
                <a:avLst>
                  <a:gd name="adj" fmla="val 15792"/>
                </a:avLst>
              </a:prstGeom>
              <a:solidFill>
                <a:srgbClr val="AD005F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E6F9AE3-7AD5-4C2F-9484-A38D85FDDB61}"/>
                  </a:ext>
                </a:extLst>
              </p:cNvPr>
              <p:cNvSpPr/>
              <p:nvPr/>
            </p:nvSpPr>
            <p:spPr>
              <a:xfrm>
                <a:off x="-354330" y="1658542"/>
                <a:ext cx="4740153" cy="1554125"/>
              </a:xfrm>
              <a:prstGeom prst="homePlate">
                <a:avLst>
                  <a:gd name="adj" fmla="val 1579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AD3B3AB2-87DF-4321-ADEC-955E2B367608}"/>
                  </a:ext>
                </a:extLst>
              </p:cNvPr>
              <p:cNvSpPr/>
              <p:nvPr/>
            </p:nvSpPr>
            <p:spPr>
              <a:xfrm>
                <a:off x="-574158" y="1709939"/>
                <a:ext cx="4906446" cy="1451332"/>
              </a:xfrm>
              <a:prstGeom prst="homePlate">
                <a:avLst>
                  <a:gd name="adj" fmla="val 157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61E19-8E2D-40D6-8B05-4E0F0F7142B4}"/>
                </a:ext>
              </a:extLst>
            </p:cNvPr>
            <p:cNvSpPr/>
            <p:nvPr/>
          </p:nvSpPr>
          <p:spPr>
            <a:xfrm>
              <a:off x="-35564" y="1818158"/>
              <a:ext cx="3926891" cy="10828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fi-FI" sz="2800" b="1" dirty="0">
                  <a:solidFill>
                    <a:schemeClr val="accent1"/>
                  </a:solidFill>
                </a:rPr>
                <a:t>Töistä sovitaan yhä enemmän yrityskohtaisesti</a:t>
              </a: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B416448A-6E24-49BD-AC41-F93058A418F3}"/>
              </a:ext>
            </a:extLst>
          </p:cNvPr>
          <p:cNvGrpSpPr/>
          <p:nvPr/>
        </p:nvGrpSpPr>
        <p:grpSpPr>
          <a:xfrm>
            <a:off x="-468415" y="4151397"/>
            <a:ext cx="4821312" cy="1732296"/>
            <a:chOff x="-659219" y="1658542"/>
            <a:chExt cx="5156791" cy="1626517"/>
          </a:xfrm>
        </p:grpSpPr>
        <p:sp>
          <p:nvSpPr>
            <p:cNvPr id="26" name="Arrow: Pentagon 16">
              <a:extLst>
                <a:ext uri="{FF2B5EF4-FFF2-40B4-BE49-F238E27FC236}">
                  <a16:creationId xmlns:a16="http://schemas.microsoft.com/office/drawing/2014/main" id="{322DEACB-EF0C-4D2D-BDAF-347D57551822}"/>
                </a:ext>
              </a:extLst>
            </p:cNvPr>
            <p:cNvSpPr/>
            <p:nvPr/>
          </p:nvSpPr>
          <p:spPr>
            <a:xfrm>
              <a:off x="-659219" y="1730934"/>
              <a:ext cx="5156791" cy="1554125"/>
            </a:xfrm>
            <a:prstGeom prst="homePlate">
              <a:avLst>
                <a:gd name="adj" fmla="val 15792"/>
              </a:avLst>
            </a:prstGeom>
            <a:solidFill>
              <a:srgbClr val="AD005F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7" name="Arrow: Pentagon 12">
              <a:extLst>
                <a:ext uri="{FF2B5EF4-FFF2-40B4-BE49-F238E27FC236}">
                  <a16:creationId xmlns:a16="http://schemas.microsoft.com/office/drawing/2014/main" id="{8F910D8F-B238-48FB-90E0-239777E9E66C}"/>
                </a:ext>
              </a:extLst>
            </p:cNvPr>
            <p:cNvSpPr/>
            <p:nvPr/>
          </p:nvSpPr>
          <p:spPr>
            <a:xfrm>
              <a:off x="-354330" y="1658542"/>
              <a:ext cx="4740153" cy="1554125"/>
            </a:xfrm>
            <a:prstGeom prst="homePlate">
              <a:avLst>
                <a:gd name="adj" fmla="val 157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2"/>
                </a:solidFill>
              </a:endParaRPr>
            </a:p>
          </p:txBody>
        </p:sp>
        <p:sp>
          <p:nvSpPr>
            <p:cNvPr id="28" name="Arrow: Pentagon 15">
              <a:extLst>
                <a:ext uri="{FF2B5EF4-FFF2-40B4-BE49-F238E27FC236}">
                  <a16:creationId xmlns:a16="http://schemas.microsoft.com/office/drawing/2014/main" id="{BBB808E4-E1C0-497C-9CBF-481535275A55}"/>
                </a:ext>
              </a:extLst>
            </p:cNvPr>
            <p:cNvSpPr/>
            <p:nvPr/>
          </p:nvSpPr>
          <p:spPr>
            <a:xfrm>
              <a:off x="-574158" y="1709939"/>
              <a:ext cx="4906446" cy="1451332"/>
            </a:xfrm>
            <a:prstGeom prst="homePlate">
              <a:avLst>
                <a:gd name="adj" fmla="val 157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6A70EB0-2CD9-3549-9E6B-851D047CF370}"/>
              </a:ext>
            </a:extLst>
          </p:cNvPr>
          <p:cNvSpPr/>
          <p:nvPr/>
        </p:nvSpPr>
        <p:spPr>
          <a:xfrm>
            <a:off x="4558080" y="1358900"/>
            <a:ext cx="7237956" cy="253694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145344C4-5D17-7E42-A9DB-62FBABEAD458}"/>
              </a:ext>
            </a:extLst>
          </p:cNvPr>
          <p:cNvSpPr txBox="1">
            <a:spLocks/>
          </p:cNvSpPr>
          <p:nvPr/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dirty="0"/>
              <a:t>Työehtosopimukset ja kilpailukykyinen palkkaus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0A71-9130-DC4E-8525-2C516C8FE459}"/>
              </a:ext>
            </a:extLst>
          </p:cNvPr>
          <p:cNvSpPr/>
          <p:nvPr/>
        </p:nvSpPr>
        <p:spPr>
          <a:xfrm>
            <a:off x="4552103" y="1128157"/>
            <a:ext cx="73244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i-FI" sz="1600" noProof="1">
              <a:solidFill>
                <a:srgbClr val="000000"/>
              </a:solidFill>
            </a:endParaRPr>
          </a:p>
          <a:p>
            <a:r>
              <a:rPr lang="fi-FI" sz="1500" noProof="1">
                <a:solidFill>
                  <a:srgbClr val="000000"/>
                </a:solidFill>
              </a:rPr>
              <a:t>Työsopimuslaki, työaikalaki, vuosilomalaki, laki yhteistoiminnasta yrityksissä sekä työturvallisuuslainsäädäntö muodostavat työehtosopimusten kanssa keskeisen työoikeudellisen normiston. Näiden yleisten säädösten lisäksi finanssialalla noudatetaan rahoitusalan ja vakuutusalan työehtosopimusta.</a:t>
            </a:r>
          </a:p>
          <a:p>
            <a:endParaRPr lang="fi-FI" sz="1600" noProof="1">
              <a:solidFill>
                <a:srgbClr val="000000"/>
              </a:solidFill>
            </a:endParaRPr>
          </a:p>
          <a:p>
            <a:r>
              <a:rPr lang="fi-FI" sz="1500" noProof="1">
                <a:solidFill>
                  <a:srgbClr val="000000"/>
                </a:solidFill>
              </a:rPr>
              <a:t>Työsopimusneuvotteluita hoitaa Finanssiala ry:n edustajana Palta, ja rahoitusalan työntekijäliittoja edustavat Ammattiliitto Pro ry, Ammattiliitto Unio ja Ylemmät Toimihenkilöt YTN ry. Vakuutusalan työehtosopimus tehdään yhdessä Vakuutusväen Liitto VvL ry:n kanssa. Molemmat alan työehtosopimukset ovat yleissitovia.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57CE58-ED20-4C43-86BA-AF08184450E4}"/>
              </a:ext>
            </a:extLst>
          </p:cNvPr>
          <p:cNvSpPr/>
          <p:nvPr/>
        </p:nvSpPr>
        <p:spPr>
          <a:xfrm>
            <a:off x="4558080" y="4014898"/>
            <a:ext cx="7237956" cy="189819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98A6AF-2604-614E-93F9-9D131290FAB4}"/>
              </a:ext>
            </a:extLst>
          </p:cNvPr>
          <p:cNvSpPr/>
          <p:nvPr/>
        </p:nvSpPr>
        <p:spPr>
          <a:xfrm>
            <a:off x="4552103" y="3727880"/>
            <a:ext cx="732446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i-FI" sz="1600" noProof="1">
              <a:solidFill>
                <a:srgbClr val="000000"/>
              </a:solidFill>
            </a:endParaRPr>
          </a:p>
          <a:p>
            <a:r>
              <a:rPr lang="fi-FI" sz="1500" noProof="1">
                <a:solidFill>
                  <a:srgbClr val="000000"/>
                </a:solidFill>
              </a:rPr>
              <a:t>Finanssialalla on voimassa ns. palkkakeskustelumalli. Tämä tarkoittaa sitä, että osa palkkauksesta perustuu työssä suoriutumiseen.</a:t>
            </a:r>
          </a:p>
          <a:p>
            <a:endParaRPr lang="fi-FI" sz="1500" noProof="1">
              <a:solidFill>
                <a:srgbClr val="000000"/>
              </a:solidFill>
            </a:endParaRPr>
          </a:p>
          <a:p>
            <a:r>
              <a:rPr lang="fi-FI" sz="1500" noProof="1">
                <a:solidFill>
                  <a:srgbClr val="000000"/>
                </a:solidFill>
              </a:rPr>
              <a:t>Rahoitusalan säännöllisen työajan keskiansiot ovat hyvällä tasolla verrattuna moniin muihin toimialoihin. Rahoitusalalla keskiarvo on 4 446 €/kk ja mediaani 3 730 €/kk. Rahoitusalalla tulospalkkiota saaneiden osuus on noin puolet henkilöstöstä, ja vastaava määrä vakuutusalalla on yli kolme neljästä.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381497-7611-0948-8CA7-33FCCE4CF295}"/>
              </a:ext>
            </a:extLst>
          </p:cNvPr>
          <p:cNvSpPr/>
          <p:nvPr/>
        </p:nvSpPr>
        <p:spPr>
          <a:xfrm>
            <a:off x="141209" y="4323898"/>
            <a:ext cx="368923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2800" b="1" dirty="0">
                <a:solidFill>
                  <a:schemeClr val="accent1"/>
                </a:solidFill>
              </a:rPr>
              <a:t>Kilpailukykyinen palkkaus</a:t>
            </a:r>
          </a:p>
        </p:txBody>
      </p:sp>
      <p:sp>
        <p:nvSpPr>
          <p:cNvPr id="19" name="Tekstiruutu 17">
            <a:extLst>
              <a:ext uri="{FF2B5EF4-FFF2-40B4-BE49-F238E27FC236}">
                <a16:creationId xmlns:a16="http://schemas.microsoft.com/office/drawing/2014/main" id="{33B9A1B9-3C2E-4267-9173-5684770661CA}"/>
              </a:ext>
            </a:extLst>
          </p:cNvPr>
          <p:cNvSpPr txBox="1"/>
          <p:nvPr/>
        </p:nvSpPr>
        <p:spPr>
          <a:xfrm>
            <a:off x="4552103" y="6032149"/>
            <a:ext cx="248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200" noProof="1">
                <a:solidFill>
                  <a:schemeClr val="tx2"/>
                </a:solidFill>
              </a:rPr>
              <a:t>Lähde: EK:n palkkatilastot (2019)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180"/>
              </a:solidFill>
              <a:effectLst/>
              <a:uLnTx/>
              <a:uFillTx/>
              <a:latin typeface="Merriweather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4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35A5E-D87D-4E14-9DEB-695817F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Mielikuvana hyvin palkattu ja mielenkiintoinen 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8674D-4E50-4E92-BFC8-727EE883F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87000" cy="38577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700" dirty="0"/>
              <a:t>Hyvät etenemismahdollisuudet, palkkataso ja mielenkiintoiset tehtävät ovat asioita, jotka kuvaavat finanssialaa työnantajana. Lisäksi työn turvallisuus ja merkityksellisyys olivat korkealle arvostettuja piirteitä T-Median vuonna 2020 tekemässä työnantajakuvatutkimuksessa.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700" dirty="0"/>
              <a:t>Kauppatieteiden yliopisto-opiskelijoiden keskuudessa pankki- ja rahoitusala on ollut vuodesta 2015 lähtien suosituin toimiala.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700" dirty="0"/>
              <a:t>Ammattikorkeakouluissa tradenomitutkintoa suorittavien keskuudessa pankki- ja rahoitusala oli suosiossa toisen kaupan alan kiilatessa kärkeen.</a:t>
            </a:r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0BEDA5AB-B62C-2542-8A0C-F617A66B4C24}"/>
              </a:ext>
            </a:extLst>
          </p:cNvPr>
          <p:cNvGrpSpPr>
            <a:grpSpLocks noChangeAspect="1"/>
          </p:cNvGrpSpPr>
          <p:nvPr/>
        </p:nvGrpSpPr>
        <p:grpSpPr>
          <a:xfrm rot="21252053">
            <a:off x="6800120" y="1408259"/>
            <a:ext cx="4018634" cy="4213946"/>
            <a:chOff x="3230449" y="238099"/>
            <a:chExt cx="4089496" cy="6027697"/>
          </a:xfrm>
        </p:grpSpPr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DE0CE2B4-5C94-2D44-92DB-1DADD2BFA3BC}"/>
                </a:ext>
              </a:extLst>
            </p:cNvPr>
            <p:cNvSpPr/>
            <p:nvPr/>
          </p:nvSpPr>
          <p:spPr>
            <a:xfrm>
              <a:off x="3230449" y="828450"/>
              <a:ext cx="4089496" cy="5437346"/>
            </a:xfrm>
            <a:custGeom>
              <a:avLst/>
              <a:gdLst>
                <a:gd name="connsiteX0" fmla="*/ 11553 w 4089496"/>
                <a:gd name="connsiteY0" fmla="*/ 34731 h 5437345"/>
                <a:gd name="connsiteX1" fmla="*/ 4052037 w 4089496"/>
                <a:gd name="connsiteY1" fmla="*/ 11553 h 5437345"/>
                <a:gd name="connsiteX2" fmla="*/ 4082965 w 4089496"/>
                <a:gd name="connsiteY2" fmla="*/ 5402950 h 5437345"/>
                <a:gd name="connsiteX3" fmla="*/ 42481 w 4089496"/>
                <a:gd name="connsiteY3" fmla="*/ 5426128 h 54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496" h="5437345">
                  <a:moveTo>
                    <a:pt x="11553" y="34731"/>
                  </a:moveTo>
                  <a:lnTo>
                    <a:pt x="4052037" y="11553"/>
                  </a:lnTo>
                  <a:lnTo>
                    <a:pt x="4082965" y="5402950"/>
                  </a:lnTo>
                  <a:lnTo>
                    <a:pt x="42481" y="542612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C0CD6279-26B9-244C-80C6-2CDCBD158FBE}"/>
                </a:ext>
              </a:extLst>
            </p:cNvPr>
            <p:cNvSpPr/>
            <p:nvPr/>
          </p:nvSpPr>
          <p:spPr>
            <a:xfrm>
              <a:off x="3561461" y="1000873"/>
              <a:ext cx="3645319" cy="5115700"/>
            </a:xfrm>
            <a:custGeom>
              <a:avLst/>
              <a:gdLst>
                <a:gd name="connsiteX0" fmla="*/ 11487 w 3645318"/>
                <a:gd name="connsiteY0" fmla="*/ 5019972 h 5115699"/>
                <a:gd name="connsiteX1" fmla="*/ 72753 w 3645318"/>
                <a:gd name="connsiteY1" fmla="*/ 5019972 h 5115699"/>
                <a:gd name="connsiteX2" fmla="*/ 3641490 w 3645318"/>
                <a:gd name="connsiteY2" fmla="*/ 5110340 h 5115699"/>
                <a:gd name="connsiteX3" fmla="*/ 3518958 w 3645318"/>
                <a:gd name="connsiteY3" fmla="*/ 11487 h 5115699"/>
                <a:gd name="connsiteX4" fmla="*/ 3352009 w 3645318"/>
                <a:gd name="connsiteY4" fmla="*/ 60500 h 51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5318" h="5115699">
                  <a:moveTo>
                    <a:pt x="11487" y="5019972"/>
                  </a:moveTo>
                  <a:lnTo>
                    <a:pt x="72753" y="5019972"/>
                  </a:lnTo>
                  <a:lnTo>
                    <a:pt x="3641490" y="5110340"/>
                  </a:lnTo>
                  <a:lnTo>
                    <a:pt x="3518958" y="11487"/>
                  </a:lnTo>
                  <a:lnTo>
                    <a:pt x="3352009" y="60500"/>
                  </a:lnTo>
                  <a:close/>
                </a:path>
              </a:pathLst>
            </a:custGeom>
            <a:solidFill>
              <a:srgbClr val="000000">
                <a:alpha val="2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AC41431-C830-0247-AA9F-2F4E796ADE9D}"/>
                </a:ext>
              </a:extLst>
            </p:cNvPr>
            <p:cNvSpPr/>
            <p:nvPr/>
          </p:nvSpPr>
          <p:spPr>
            <a:xfrm>
              <a:off x="3435312" y="1001161"/>
              <a:ext cx="3675952" cy="5023801"/>
            </a:xfrm>
            <a:custGeom>
              <a:avLst/>
              <a:gdLst>
                <a:gd name="connsiteX0" fmla="*/ 11553 w 3675951"/>
                <a:gd name="connsiteY0" fmla="*/ 32395 h 5023801"/>
                <a:gd name="connsiteX1" fmla="*/ 3644619 w 3675951"/>
                <a:gd name="connsiteY1" fmla="*/ 11553 h 5023801"/>
                <a:gd name="connsiteX2" fmla="*/ 3673237 w 3675951"/>
                <a:gd name="connsiteY2" fmla="*/ 5000127 h 5023801"/>
                <a:gd name="connsiteX3" fmla="*/ 40171 w 3675951"/>
                <a:gd name="connsiteY3" fmla="*/ 5020968 h 502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951" h="5023801">
                  <a:moveTo>
                    <a:pt x="11553" y="32395"/>
                  </a:moveTo>
                  <a:lnTo>
                    <a:pt x="3644619" y="11553"/>
                  </a:lnTo>
                  <a:lnTo>
                    <a:pt x="3673237" y="5000127"/>
                  </a:lnTo>
                  <a:lnTo>
                    <a:pt x="40171" y="5020968"/>
                  </a:lnTo>
                  <a:close/>
                </a:path>
              </a:pathLst>
            </a:custGeom>
            <a:solidFill>
              <a:srgbClr val="FFFFF0"/>
            </a:solidFill>
            <a:ln w="9525" cap="flat">
              <a:noFill/>
              <a:prstDash val="solid"/>
              <a:miter/>
            </a:ln>
          </p:spPr>
          <p:txBody>
            <a:bodyPr rtlCol="0" anchor="t"/>
            <a:lstStyle/>
            <a:p>
              <a:pPr algn="ctr"/>
              <a:endParaRPr lang="fi-FI" b="1" dirty="0"/>
            </a:p>
            <a:p>
              <a:pPr algn="ctr"/>
              <a:r>
                <a:rPr lang="fi-FI" b="1" dirty="0">
                  <a:solidFill>
                    <a:schemeClr val="accent1"/>
                  </a:solidFill>
                  <a:latin typeface="Merriweather Sans (Leipäteksti)"/>
                </a:rPr>
                <a:t>FINANSSIALA TYÖNANTAJANA </a:t>
              </a:r>
            </a:p>
            <a:p>
              <a:pPr algn="ctr"/>
              <a:r>
                <a:rPr lang="fi-FI" b="1" dirty="0">
                  <a:solidFill>
                    <a:schemeClr val="accent1"/>
                  </a:solidFill>
                  <a:latin typeface="Merriweather Sans (Leipäteksti)"/>
                </a:rPr>
                <a:t>– MAINEEN TOP 3</a:t>
              </a:r>
            </a:p>
            <a:p>
              <a:pPr marL="342900" indent="-342900">
                <a:buAutoNum type="arabicPeriod"/>
              </a:pPr>
              <a:r>
                <a:rPr lang="fi-FI" sz="2000" dirty="0">
                  <a:solidFill>
                    <a:schemeClr val="accent1"/>
                  </a:solidFill>
                </a:rPr>
                <a:t>Etenemismahdollisuudet</a:t>
              </a:r>
            </a:p>
            <a:p>
              <a:pPr marL="342900" indent="-342900">
                <a:buAutoNum type="arabicPeriod"/>
              </a:pPr>
              <a:r>
                <a:rPr lang="fi-FI" sz="2000" dirty="0">
                  <a:solidFill>
                    <a:schemeClr val="accent1"/>
                  </a:solidFill>
                </a:rPr>
                <a:t>Palkkataso</a:t>
              </a:r>
            </a:p>
            <a:p>
              <a:pPr marL="342900" indent="-342900">
                <a:buAutoNum type="arabicPeriod"/>
              </a:pPr>
              <a:r>
                <a:rPr lang="fi-FI" sz="2000" dirty="0">
                  <a:solidFill>
                    <a:schemeClr val="accent1"/>
                  </a:solidFill>
                </a:rPr>
                <a:t>Mielenkiintoiset työtehtävät</a:t>
              </a:r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5D828AD2-9EA2-594E-83DF-066F8BA3210F}"/>
                </a:ext>
              </a:extLst>
            </p:cNvPr>
            <p:cNvSpPr/>
            <p:nvPr/>
          </p:nvSpPr>
          <p:spPr>
            <a:xfrm>
              <a:off x="4463148" y="980978"/>
              <a:ext cx="1592912" cy="168481"/>
            </a:xfrm>
            <a:custGeom>
              <a:avLst/>
              <a:gdLst>
                <a:gd name="connsiteX0" fmla="*/ 11553 w 1592912"/>
                <a:gd name="connsiteY0" fmla="*/ 20603 h 168481"/>
                <a:gd name="connsiteX1" fmla="*/ 1589149 w 1592912"/>
                <a:gd name="connsiteY1" fmla="*/ 11553 h 168481"/>
                <a:gd name="connsiteX2" fmla="*/ 1590002 w 1592912"/>
                <a:gd name="connsiteY2" fmla="*/ 160123 h 168481"/>
                <a:gd name="connsiteX3" fmla="*/ 12406 w 1592912"/>
                <a:gd name="connsiteY3" fmla="*/ 169173 h 16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912" h="168481">
                  <a:moveTo>
                    <a:pt x="11553" y="20603"/>
                  </a:moveTo>
                  <a:lnTo>
                    <a:pt x="1589149" y="11553"/>
                  </a:lnTo>
                  <a:lnTo>
                    <a:pt x="1590002" y="160123"/>
                  </a:lnTo>
                  <a:lnTo>
                    <a:pt x="12406" y="169173"/>
                  </a:lnTo>
                  <a:close/>
                </a:path>
              </a:pathLst>
            </a:custGeom>
            <a:solidFill>
              <a:srgbClr val="000000">
                <a:alpha val="12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C4B4C831-7078-564C-AF1C-8A0BDA6317B6}"/>
                </a:ext>
              </a:extLst>
            </p:cNvPr>
            <p:cNvSpPr/>
            <p:nvPr/>
          </p:nvSpPr>
          <p:spPr>
            <a:xfrm>
              <a:off x="4462057" y="238099"/>
              <a:ext cx="1592912" cy="918988"/>
            </a:xfrm>
            <a:custGeom>
              <a:avLst/>
              <a:gdLst>
                <a:gd name="connsiteX0" fmla="*/ 1264386 w 1592912"/>
                <a:gd name="connsiteY0" fmla="*/ 307109 h 918988"/>
                <a:gd name="connsiteX1" fmla="*/ 1239880 w 1592912"/>
                <a:gd name="connsiteY1" fmla="*/ 307109 h 918988"/>
                <a:gd name="connsiteX2" fmla="*/ 1239880 w 1592912"/>
                <a:gd name="connsiteY2" fmla="*/ 290261 h 918988"/>
                <a:gd name="connsiteX3" fmla="*/ 915171 w 1592912"/>
                <a:gd name="connsiteY3" fmla="*/ 11501 h 918988"/>
                <a:gd name="connsiteX4" fmla="*/ 679297 w 1592912"/>
                <a:gd name="connsiteY4" fmla="*/ 13033 h 918988"/>
                <a:gd name="connsiteX5" fmla="*/ 357652 w 1592912"/>
                <a:gd name="connsiteY5" fmla="*/ 296388 h 918988"/>
                <a:gd name="connsiteX6" fmla="*/ 357652 w 1592912"/>
                <a:gd name="connsiteY6" fmla="*/ 313236 h 918988"/>
                <a:gd name="connsiteX7" fmla="*/ 333145 w 1592912"/>
                <a:gd name="connsiteY7" fmla="*/ 313236 h 918988"/>
                <a:gd name="connsiteX8" fmla="*/ 11499 w 1592912"/>
                <a:gd name="connsiteY8" fmla="*/ 596590 h 918988"/>
                <a:gd name="connsiteX9" fmla="*/ 13031 w 1592912"/>
                <a:gd name="connsiteY9" fmla="*/ 910578 h 918988"/>
                <a:gd name="connsiteX10" fmla="*/ 1590627 w 1592912"/>
                <a:gd name="connsiteY10" fmla="*/ 901388 h 918988"/>
                <a:gd name="connsiteX11" fmla="*/ 1589095 w 1592912"/>
                <a:gd name="connsiteY11" fmla="*/ 587400 h 918988"/>
                <a:gd name="connsiteX12" fmla="*/ 1264386 w 1592912"/>
                <a:gd name="connsiteY12" fmla="*/ 307109 h 918988"/>
                <a:gd name="connsiteX13" fmla="*/ 1007070 w 1592912"/>
                <a:gd name="connsiteY13" fmla="*/ 314767 h 918988"/>
                <a:gd name="connsiteX14" fmla="*/ 590462 w 1592912"/>
                <a:gd name="connsiteY14" fmla="*/ 317831 h 918988"/>
                <a:gd name="connsiteX15" fmla="*/ 512348 w 1592912"/>
                <a:gd name="connsiteY15" fmla="*/ 241248 h 918988"/>
                <a:gd name="connsiteX16" fmla="*/ 588930 w 1592912"/>
                <a:gd name="connsiteY16" fmla="*/ 163134 h 918988"/>
                <a:gd name="connsiteX17" fmla="*/ 1004006 w 1592912"/>
                <a:gd name="connsiteY17" fmla="*/ 160071 h 918988"/>
                <a:gd name="connsiteX18" fmla="*/ 1082121 w 1592912"/>
                <a:gd name="connsiteY18" fmla="*/ 236653 h 918988"/>
                <a:gd name="connsiteX19" fmla="*/ 1007070 w 1592912"/>
                <a:gd name="connsiteY19" fmla="*/ 314767 h 91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2912" h="918988">
                  <a:moveTo>
                    <a:pt x="1264386" y="307109"/>
                  </a:moveTo>
                  <a:lnTo>
                    <a:pt x="1239880" y="307109"/>
                  </a:lnTo>
                  <a:lnTo>
                    <a:pt x="1239880" y="290261"/>
                  </a:lnTo>
                  <a:cubicBezTo>
                    <a:pt x="1238348" y="135565"/>
                    <a:pt x="1092842" y="9970"/>
                    <a:pt x="915171" y="11501"/>
                  </a:cubicBezTo>
                  <a:lnTo>
                    <a:pt x="679297" y="13033"/>
                  </a:lnTo>
                  <a:cubicBezTo>
                    <a:pt x="500095" y="14565"/>
                    <a:pt x="356120" y="141691"/>
                    <a:pt x="357652" y="296388"/>
                  </a:cubicBezTo>
                  <a:lnTo>
                    <a:pt x="357652" y="313236"/>
                  </a:lnTo>
                  <a:lnTo>
                    <a:pt x="333145" y="313236"/>
                  </a:lnTo>
                  <a:cubicBezTo>
                    <a:pt x="153943" y="314767"/>
                    <a:pt x="9968" y="441894"/>
                    <a:pt x="11499" y="596590"/>
                  </a:cubicBezTo>
                  <a:lnTo>
                    <a:pt x="13031" y="910578"/>
                  </a:lnTo>
                  <a:lnTo>
                    <a:pt x="1590627" y="901388"/>
                  </a:lnTo>
                  <a:lnTo>
                    <a:pt x="1589095" y="587400"/>
                  </a:lnTo>
                  <a:cubicBezTo>
                    <a:pt x="1587564" y="431172"/>
                    <a:pt x="1442057" y="307109"/>
                    <a:pt x="1264386" y="307109"/>
                  </a:cubicBezTo>
                  <a:close/>
                  <a:moveTo>
                    <a:pt x="1007070" y="314767"/>
                  </a:moveTo>
                  <a:lnTo>
                    <a:pt x="590462" y="317831"/>
                  </a:lnTo>
                  <a:cubicBezTo>
                    <a:pt x="547576" y="317831"/>
                    <a:pt x="512348" y="284134"/>
                    <a:pt x="512348" y="241248"/>
                  </a:cubicBezTo>
                  <a:cubicBezTo>
                    <a:pt x="512348" y="198362"/>
                    <a:pt x="546044" y="163134"/>
                    <a:pt x="588930" y="163134"/>
                  </a:cubicBezTo>
                  <a:lnTo>
                    <a:pt x="1004006" y="160071"/>
                  </a:lnTo>
                  <a:cubicBezTo>
                    <a:pt x="1046893" y="160071"/>
                    <a:pt x="1082121" y="193767"/>
                    <a:pt x="1082121" y="236653"/>
                  </a:cubicBezTo>
                  <a:cubicBezTo>
                    <a:pt x="1083652" y="281071"/>
                    <a:pt x="1048424" y="314767"/>
                    <a:pt x="1007070" y="314767"/>
                  </a:cubicBezTo>
                  <a:close/>
                </a:path>
              </a:pathLst>
            </a:custGeom>
            <a:solidFill>
              <a:srgbClr val="BED3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1" name="Tekstiruutu 17">
            <a:extLst>
              <a:ext uri="{FF2B5EF4-FFF2-40B4-BE49-F238E27FC236}">
                <a16:creationId xmlns:a16="http://schemas.microsoft.com/office/drawing/2014/main" id="{12A78B47-D3BC-0E4B-9CBB-C49B62FCFA3D}"/>
              </a:ext>
            </a:extLst>
          </p:cNvPr>
          <p:cNvSpPr txBox="1"/>
          <p:nvPr/>
        </p:nvSpPr>
        <p:spPr>
          <a:xfrm rot="21305776">
            <a:off x="7214666" y="5256040"/>
            <a:ext cx="248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Lähde: T-Media (2020)</a:t>
            </a:r>
          </a:p>
        </p:txBody>
      </p:sp>
    </p:spTree>
    <p:extLst>
      <p:ext uri="{BB962C8B-B14F-4D97-AF65-F5344CB8AC3E}">
        <p14:creationId xmlns:p14="http://schemas.microsoft.com/office/powerpoint/2010/main" val="330400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35A5E-D87D-4E14-9DEB-695817F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 pärjännyt hyvin koronakriisissä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8674D-4E50-4E92-BFC8-727EE883F7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Suomalaisten finanssiyritysten varautuminen pandemiaan oli kohtuullisen hyvällä tasolla, ilmeni Finanssivalvonnan (</a:t>
            </a:r>
            <a:r>
              <a:rPr lang="fi-FI" sz="1800" dirty="0" err="1"/>
              <a:t>Fiva</a:t>
            </a:r>
            <a:r>
              <a:rPr lang="fi-FI" sz="1800" dirty="0"/>
              <a:t>) valvottaville suunnatusta kyselystä.</a:t>
            </a:r>
          </a:p>
          <a:p>
            <a:pPr marL="0" indent="0">
              <a:buNone/>
            </a:pPr>
            <a:r>
              <a:rPr lang="fi-FI" sz="1800" dirty="0"/>
              <a:t>Suomessa toimivat pankit auttoivat kotitalous- ja yritysasiakkaita kriisissä muun muassa myöntämällä yli 200 000 asiakkaalle joustot lainanlyhennyksiin.</a:t>
            </a:r>
          </a:p>
          <a:p>
            <a:pPr marL="0" indent="0">
              <a:buNone/>
            </a:pPr>
            <a:r>
              <a:rPr lang="fi-FI" sz="1800" dirty="0"/>
              <a:t>Finanssiala työllisti myös kesällä koronasta huolimatta. Vaikka koronakriisi pakotti valtaosan finanssialan työntekijöistä kotikonttorille, palkattiin kesätuuraajia lähes entiseen malliin.</a:t>
            </a:r>
          </a:p>
        </p:txBody>
      </p:sp>
      <p:pic>
        <p:nvPicPr>
          <p:cNvPr id="9" name="Sisällön paikkamerkki 8" descr="Kuva, joka sisältää kohteen henkilö, sisä, pöytä, mies&#10;&#10;Kuvaus luotu automaattisesti">
            <a:extLst>
              <a:ext uri="{FF2B5EF4-FFF2-40B4-BE49-F238E27FC236}">
                <a16:creationId xmlns:a16="http://schemas.microsoft.com/office/drawing/2014/main" id="{00C9BBCF-099C-4919-94CE-B9E47453B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77" y="3769624"/>
            <a:ext cx="2917825" cy="1944000"/>
          </a:xfrm>
        </p:spPr>
      </p:pic>
      <p:pic>
        <p:nvPicPr>
          <p:cNvPr id="5" name="Kuva 4" descr="Kuva, joka sisältää kohteen sisä, pöytä, istuminen, pieni&#10;&#10;Kuvaus luotu automaattisesti">
            <a:extLst>
              <a:ext uri="{FF2B5EF4-FFF2-40B4-BE49-F238E27FC236}">
                <a16:creationId xmlns:a16="http://schemas.microsoft.com/office/drawing/2014/main" id="{009840F8-63DB-488C-A6FA-D02EC209B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64" y="1825624"/>
            <a:ext cx="2917825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35A5E-D87D-4E14-9DEB-695817F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Koulutusta työelämää varten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8674D-4E50-4E92-BFC8-727EE883F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992" y="2104852"/>
            <a:ext cx="5334000" cy="3857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dirty="0"/>
              <a:t>Finanssiakatemia on yhteistyöverkosto, joka yhdistää alan työnantajat ja oppilaitokset. </a:t>
            </a:r>
          </a:p>
          <a:p>
            <a:pPr marL="0" indent="0">
              <a:buNone/>
            </a:pPr>
            <a:r>
              <a:rPr lang="fi-FI" sz="2000" dirty="0"/>
              <a:t>Finanssiakatemiassa jaetaan tietoa ja osaamista verkoston sisällä. Tavoitteena on lisätä työelämän ja oppilaitosten välistä yhteistyötä siten, että työelämän tarpeet huomioidaan oppilaitosten opetuksessa. </a:t>
            </a:r>
          </a:p>
          <a:p>
            <a:pPr marL="0" indent="0">
              <a:buNone/>
            </a:pPr>
            <a:r>
              <a:rPr lang="fi-FI" sz="2000" dirty="0"/>
              <a:t>Akatemiassa on mukana noin 20 oppilaitosta ammatillisesta koulutuksesta ammattikorkeakoulu- ja yliopistotasolle.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AE666C7-688C-4A45-8809-9309DFFB1F4E}"/>
              </a:ext>
            </a:extLst>
          </p:cNvPr>
          <p:cNvSpPr txBox="1">
            <a:spLocks/>
          </p:cNvSpPr>
          <p:nvPr/>
        </p:nvSpPr>
        <p:spPr>
          <a:xfrm>
            <a:off x="748992" y="1272990"/>
            <a:ext cx="6380136" cy="474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Finanssiakatemia ja työn nopea muuttuminen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2B04700-A827-3A4B-AC37-1A86514E7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3122"/>
            <a:ext cx="5181600" cy="2561783"/>
          </a:xfrm>
          <a:prstGeom prst="rect">
            <a:avLst/>
          </a:prstGeom>
        </p:spPr>
      </p:pic>
      <p:pic>
        <p:nvPicPr>
          <p:cNvPr id="7" name="Picture 6" descr="A picture containing sitting, dark, computer, food&#10;&#10;Description automatically generated">
            <a:extLst>
              <a:ext uri="{FF2B5EF4-FFF2-40B4-BE49-F238E27FC236}">
                <a16:creationId xmlns:a16="http://schemas.microsoft.com/office/drawing/2014/main" id="{1A1BEBCB-FC28-9647-994C-F6BB48E2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68" y="850493"/>
            <a:ext cx="3490440" cy="7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5417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6</Value>
      <Value>45</Value>
      <Value>77</Value>
    </TaxCatchAll>
    <FKPublishDate xmlns="879095ad-9298-46b1-abb4-88acdd8ab572">2020-08-17T21:00:00+00:00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  <TaxKeywordTaxHTField xmlns="3f7baa18-e8c3-4a96-b5df-b125792204c2">
      <Terms xmlns="http://schemas.microsoft.com/office/infopath/2007/PartnerControls"/>
    </TaxKeywordTaxHTField>
    <FKLanguage xmlns="879095ad-9298-46b1-abb4-88acdd8ab572">Suomi</FKLanguage>
  </documentManagement>
</p:properties>
</file>

<file path=customXml/itemProps1.xml><?xml version="1.0" encoding="utf-8"?>
<ds:datastoreItem xmlns:ds="http://schemas.openxmlformats.org/officeDocument/2006/customXml" ds:itemID="{FC3DFB8E-850C-40BA-B19F-1A3F0D1F11C7}"/>
</file>

<file path=customXml/itemProps2.xml><?xml version="1.0" encoding="utf-8"?>
<ds:datastoreItem xmlns:ds="http://schemas.openxmlformats.org/officeDocument/2006/customXml" ds:itemID="{D493EB93-C6A9-4400-BBB9-C26A135D2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75E64-24DE-4F8B-9874-80EEEEE3F426}">
  <ds:schemaRefs>
    <ds:schemaRef ds:uri="http://schemas.microsoft.com/office/2006/metadata/properties"/>
    <ds:schemaRef ds:uri="http://schemas.microsoft.com/office/infopath/2007/PartnerControls"/>
    <ds:schemaRef ds:uri="3d6a9306-9ca7-4ef4-bdc0-1874c06cbe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9460</TotalTime>
  <Words>777</Words>
  <Application>Microsoft Office PowerPoint</Application>
  <PresentationFormat>Laajakuva</PresentationFormat>
  <Paragraphs>119</Paragraphs>
  <Slides>9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FA_Theme</vt:lpstr>
      <vt:lpstr>PowerPoint-esitys</vt:lpstr>
      <vt:lpstr>Finanssiala työnantajana</vt:lpstr>
      <vt:lpstr>Työn muutos finanssialalla ja asiakkaiden odotukset</vt:lpstr>
      <vt:lpstr>Henkilöstö muutoksen keskellä</vt:lpstr>
      <vt:lpstr>Tasa-arvo vahvistaa naisten johtajuutta</vt:lpstr>
      <vt:lpstr>PowerPoint-esitys</vt:lpstr>
      <vt:lpstr>Mielikuvana hyvin palkattu ja mielenkiintoinen työ</vt:lpstr>
      <vt:lpstr>Finanssiala pärjännyt hyvin koronakriisissä</vt:lpstr>
      <vt:lpstr>Koulutusta työelämää varten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Töissä finanssialalla 2020 </dc:title>
  <dc:creator>Repo Katja</dc:creator>
  <cp:keywords/>
  <cp:lastModifiedBy>Koivisto Kimmo</cp:lastModifiedBy>
  <cp:revision>89</cp:revision>
  <dcterms:created xsi:type="dcterms:W3CDTF">2020-06-24T06:02:32Z</dcterms:created>
  <dcterms:modified xsi:type="dcterms:W3CDTF">2020-08-18T06:31:50Z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b8937dc7f7d8474bb5ff862753bb4340">
    <vt:lpwstr/>
  </property>
  <property fmtid="{D5CDD505-2E9C-101B-9397-08002B2CF9AE}" pid="4" name="Dokumentin_x0020_tila0">
    <vt:lpwstr/>
  </property>
  <property fmtid="{D5CDD505-2E9C-101B-9397-08002B2CF9AE}" pid="5" name="Organisaatiot">
    <vt:lpwstr>5;#Finanssiala ry|ee048018-529f-44c2-b621-1ffdf097d9ae</vt:lpwstr>
  </property>
  <property fmtid="{D5CDD505-2E9C-101B-9397-08002B2CF9AE}" pid="6" name="Asiakirjatyyppi0">
    <vt:lpwstr/>
  </property>
  <property fmtid="{D5CDD505-2E9C-101B-9397-08002B2CF9AE}" pid="7" name="Asiasanat0">
    <vt:lpwstr/>
  </property>
  <property fmtid="{D5CDD505-2E9C-101B-9397-08002B2CF9AE}" pid="8" name="Julkisuus0">
    <vt:lpwstr/>
  </property>
  <property fmtid="{D5CDD505-2E9C-101B-9397-08002B2CF9AE}" pid="9" name="c65bcce231384f61a340ba009edf1e0a">
    <vt:lpwstr/>
  </property>
  <property fmtid="{D5CDD505-2E9C-101B-9397-08002B2CF9AE}" pid="10" name="p052a5e2e35240239e541a17086d812b">
    <vt:lpwstr/>
  </property>
  <property fmtid="{D5CDD505-2E9C-101B-9397-08002B2CF9AE}" pid="11" name="f7285783451248a2a132817e4aca895f">
    <vt:lpwstr/>
  </property>
  <property fmtid="{D5CDD505-2E9C-101B-9397-08002B2CF9AE}" pid="12" name="Dokumentin tila0">
    <vt:lpwstr/>
  </property>
  <property fmtid="{D5CDD505-2E9C-101B-9397-08002B2CF9AE}" pid="13" name="TaxKeyword">
    <vt:lpwstr/>
  </property>
  <property fmtid="{D5CDD505-2E9C-101B-9397-08002B2CF9AE}" pid="14" name="FKTopic">
    <vt:lpwstr>77;#työelämä|98ef1ff8-7057-41dc-9d8a-5ed9db3d836f;#45;#työmarkkinat|2d3dd029-2eb9-42cb-bb05-486e9750ba2d</vt:lpwstr>
  </property>
  <property fmtid="{D5CDD505-2E9C-101B-9397-08002B2CF9AE}" pid="15" name="FKDocType">
    <vt:lpwstr>6;#Tutkimus|71029c67-c76d-4a80-85bc-a4a475795028</vt:lpwstr>
  </property>
</Properties>
</file>