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notesSlides/notesSlide1.xml" ContentType="application/vnd.openxmlformats-officedocument.presentationml.notesSlide+xml"/>
  <Override PartName="/ppt/charts/chart15.xml" ContentType="application/vnd.openxmlformats-officedocument.drawingml.chart+xml"/>
  <Override PartName="/ppt/notesSlides/notesSlide2.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theme/themeOverride16.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17.xml" ContentType="application/vnd.openxmlformats-officedocument.themeOverride+xml"/>
  <Override PartName="/ppt/charts/chart22.xml" ContentType="application/vnd.openxmlformats-officedocument.drawingml.chart+xml"/>
  <Override PartName="/ppt/theme/themeOverride18.xml" ContentType="application/vnd.openxmlformats-officedocument.themeOverride+xml"/>
  <Override PartName="/ppt/charts/chart23.xml" ContentType="application/vnd.openxmlformats-officedocument.drawingml.chart+xml"/>
  <Override PartName="/ppt/theme/themeOverride19.xml" ContentType="application/vnd.openxmlformats-officedocument.themeOverride+xml"/>
  <Override PartName="/ppt/charts/chart24.xml" ContentType="application/vnd.openxmlformats-officedocument.drawingml.chart+xml"/>
  <Override PartName="/ppt/theme/themeOverride20.xml" ContentType="application/vnd.openxmlformats-officedocument.themeOverride+xml"/>
  <Override PartName="/ppt/charts/chart25.xml" ContentType="application/vnd.openxmlformats-officedocument.drawingml.chart+xml"/>
  <Override PartName="/ppt/theme/themeOverride21.xml" ContentType="application/vnd.openxmlformats-officedocument.themeOverride+xml"/>
  <Override PartName="/ppt/charts/chart26.xml" ContentType="application/vnd.openxmlformats-officedocument.drawingml.chart+xml"/>
  <Override PartName="/ppt/theme/themeOverride22.xml" ContentType="application/vnd.openxmlformats-officedocument.themeOverride+xml"/>
  <Override PartName="/ppt/charts/chart27.xml" ContentType="application/vnd.openxmlformats-officedocument.drawingml.chart+xml"/>
  <Override PartName="/ppt/theme/themeOverride23.xml" ContentType="application/vnd.openxmlformats-officedocument.themeOverride+xml"/>
  <Override PartName="/ppt/charts/chart28.xml" ContentType="application/vnd.openxmlformats-officedocument.drawingml.chart+xml"/>
  <Override PartName="/ppt/theme/themeOverride24.xml" ContentType="application/vnd.openxmlformats-officedocument.themeOverride+xml"/>
  <Override PartName="/ppt/charts/chart29.xml" ContentType="application/vnd.openxmlformats-officedocument.drawingml.chart+xml"/>
  <Override PartName="/ppt/theme/themeOverride25.xml" ContentType="application/vnd.openxmlformats-officedocument.themeOverride+xml"/>
  <Override PartName="/ppt/charts/chart30.xml" ContentType="application/vnd.openxmlformats-officedocument.drawingml.chart+xml"/>
  <Override PartName="/ppt/theme/themeOverride26.xml" ContentType="application/vnd.openxmlformats-officedocument.themeOverride+xml"/>
  <Override PartName="/ppt/charts/chart31.xml" ContentType="application/vnd.openxmlformats-officedocument.drawingml.chart+xml"/>
  <Override PartName="/ppt/theme/themeOverride27.xml" ContentType="application/vnd.openxmlformats-officedocument.themeOverride+xml"/>
  <Override PartName="/ppt/charts/chart32.xml" ContentType="application/vnd.openxmlformats-officedocument.drawingml.chart+xml"/>
  <Override PartName="/ppt/theme/themeOverride28.xml" ContentType="application/vnd.openxmlformats-officedocument.themeOverride+xml"/>
  <Override PartName="/ppt/charts/chart33.xml" ContentType="application/vnd.openxmlformats-officedocument.drawingml.chart+xml"/>
  <Override PartName="/ppt/theme/themeOverride29.xml" ContentType="application/vnd.openxmlformats-officedocument.themeOverride+xml"/>
  <Override PartName="/ppt/charts/chart34.xml" ContentType="application/vnd.openxmlformats-officedocument.drawingml.chart+xml"/>
  <Override PartName="/ppt/theme/themeOverride30.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theme/themeOverride31.xml" ContentType="application/vnd.openxmlformats-officedocument.themeOverride+xml"/>
  <Override PartName="/ppt/charts/chart37.xml" ContentType="application/vnd.openxmlformats-officedocument.drawingml.chart+xml"/>
  <Override PartName="/ppt/theme/themeOverride32.xml" ContentType="application/vnd.openxmlformats-officedocument.themeOverride+xml"/>
  <Override PartName="/ppt/charts/chart38.xml" ContentType="application/vnd.openxmlformats-officedocument.drawingml.chart+xml"/>
  <Override PartName="/ppt/theme/themeOverride33.xml" ContentType="application/vnd.openxmlformats-officedocument.themeOverride+xml"/>
  <Override PartName="/ppt/charts/chart39.xml" ContentType="application/vnd.openxmlformats-officedocument.drawingml.chart+xml"/>
  <Override PartName="/ppt/theme/themeOverride34.xml" ContentType="application/vnd.openxmlformats-officedocument.themeOverride+xml"/>
  <Override PartName="/ppt/notesSlides/notesSlide3.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35.xml" ContentType="application/vnd.openxmlformats-officedocument.themeOverride+xml"/>
  <Override PartName="/ppt/charts/chart43.xml" ContentType="application/vnd.openxmlformats-officedocument.drawingml.chart+xml"/>
  <Override PartName="/ppt/theme/themeOverride36.xml" ContentType="application/vnd.openxmlformats-officedocument.themeOverride+xml"/>
  <Override PartName="/ppt/charts/chart44.xml" ContentType="application/vnd.openxmlformats-officedocument.drawingml.chart+xml"/>
  <Override PartName="/ppt/theme/themeOverride3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5"/>
  </p:sldMasterIdLst>
  <p:notesMasterIdLst>
    <p:notesMasterId r:id="rId95"/>
  </p:notesMasterIdLst>
  <p:handoutMasterIdLst>
    <p:handoutMasterId r:id="rId96"/>
  </p:handoutMasterIdLst>
  <p:sldIdLst>
    <p:sldId id="258" r:id="rId6"/>
    <p:sldId id="437" r:id="rId7"/>
    <p:sldId id="606" r:id="rId8"/>
    <p:sldId id="430" r:id="rId9"/>
    <p:sldId id="653" r:id="rId10"/>
    <p:sldId id="438" r:id="rId11"/>
    <p:sldId id="654" r:id="rId12"/>
    <p:sldId id="655" r:id="rId13"/>
    <p:sldId id="656" r:id="rId14"/>
    <p:sldId id="657" r:id="rId15"/>
    <p:sldId id="483" r:id="rId16"/>
    <p:sldId id="658" r:id="rId17"/>
    <p:sldId id="659" r:id="rId18"/>
    <p:sldId id="660" r:id="rId19"/>
    <p:sldId id="505" r:id="rId20"/>
    <p:sldId id="661" r:id="rId21"/>
    <p:sldId id="662" r:id="rId22"/>
    <p:sldId id="663" r:id="rId23"/>
    <p:sldId id="489" r:id="rId24"/>
    <p:sldId id="664" r:id="rId25"/>
    <p:sldId id="665" r:id="rId26"/>
    <p:sldId id="513" r:id="rId27"/>
    <p:sldId id="666" r:id="rId28"/>
    <p:sldId id="517" r:id="rId29"/>
    <p:sldId id="518" r:id="rId30"/>
    <p:sldId id="523" r:id="rId31"/>
    <p:sldId id="488" r:id="rId32"/>
    <p:sldId id="669" r:id="rId33"/>
    <p:sldId id="670" r:id="rId34"/>
    <p:sldId id="671" r:id="rId35"/>
    <p:sldId id="492" r:id="rId36"/>
    <p:sldId id="672" r:id="rId37"/>
    <p:sldId id="717" r:id="rId38"/>
    <p:sldId id="673" r:id="rId39"/>
    <p:sldId id="526" r:id="rId40"/>
    <p:sldId id="674" r:id="rId41"/>
    <p:sldId id="675" r:id="rId42"/>
    <p:sldId id="676" r:id="rId43"/>
    <p:sldId id="579" r:id="rId44"/>
    <p:sldId id="677" r:id="rId45"/>
    <p:sldId id="678" r:id="rId46"/>
    <p:sldId id="679" r:id="rId47"/>
    <p:sldId id="680" r:id="rId48"/>
    <p:sldId id="644" r:id="rId49"/>
    <p:sldId id="681" r:id="rId50"/>
    <p:sldId id="647" r:id="rId51"/>
    <p:sldId id="722" r:id="rId52"/>
    <p:sldId id="682" r:id="rId53"/>
    <p:sldId id="683" r:id="rId54"/>
    <p:sldId id="531" r:id="rId55"/>
    <p:sldId id="684" r:id="rId56"/>
    <p:sldId id="685" r:id="rId57"/>
    <p:sldId id="720" r:id="rId58"/>
    <p:sldId id="687" r:id="rId59"/>
    <p:sldId id="719" r:id="rId60"/>
    <p:sldId id="577" r:id="rId61"/>
    <p:sldId id="689" r:id="rId62"/>
    <p:sldId id="690" r:id="rId63"/>
    <p:sldId id="691" r:id="rId64"/>
    <p:sldId id="692" r:id="rId65"/>
    <p:sldId id="693" r:id="rId66"/>
    <p:sldId id="694" r:id="rId67"/>
    <p:sldId id="533" r:id="rId68"/>
    <p:sldId id="695" r:id="rId69"/>
    <p:sldId id="696" r:id="rId70"/>
    <p:sldId id="697" r:id="rId71"/>
    <p:sldId id="698" r:id="rId72"/>
    <p:sldId id="699" r:id="rId73"/>
    <p:sldId id="539" r:id="rId74"/>
    <p:sldId id="700" r:id="rId75"/>
    <p:sldId id="701" r:id="rId76"/>
    <p:sldId id="702" r:id="rId77"/>
    <p:sldId id="703" r:id="rId78"/>
    <p:sldId id="704" r:id="rId79"/>
    <p:sldId id="705" r:id="rId80"/>
    <p:sldId id="706" r:id="rId81"/>
    <p:sldId id="707" r:id="rId82"/>
    <p:sldId id="708" r:id="rId83"/>
    <p:sldId id="709" r:id="rId84"/>
    <p:sldId id="549" r:id="rId85"/>
    <p:sldId id="626" r:id="rId86"/>
    <p:sldId id="710" r:id="rId87"/>
    <p:sldId id="711" r:id="rId88"/>
    <p:sldId id="712" r:id="rId89"/>
    <p:sldId id="718" r:id="rId90"/>
    <p:sldId id="714" r:id="rId91"/>
    <p:sldId id="715" r:id="rId92"/>
    <p:sldId id="716" r:id="rId93"/>
    <p:sldId id="422" r:id="rId94"/>
  </p:sldIdLst>
  <p:sldSz cx="12192000" cy="6858000"/>
  <p:notesSz cx="6799263" cy="9929813"/>
  <p:embeddedFontLst>
    <p:embeddedFont>
      <p:font typeface="Calibri" panose="020F0502020204030204" pitchFamily="34" charset="0"/>
      <p:regular r:id="rId97"/>
      <p:bold r:id="rId98"/>
      <p:italic r:id="rId99"/>
      <p:boldItalic r:id="rId100"/>
    </p:embeddedFont>
    <p:embeddedFont>
      <p:font typeface="Merriweather Sans" panose="020B0604020202020204" charset="0"/>
      <p:regular r:id="rId101"/>
      <p:bold r:id="rId102"/>
      <p:italic r:id="rId103"/>
      <p:boldItalic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B16"/>
    <a:srgbClr val="164280"/>
    <a:srgbClr val="006600"/>
    <a:srgbClr val="BEF0F8"/>
    <a:srgbClr val="EE2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CA83E9-B01E-4241-932B-436A22A1A7CB}" v="2" dt="2020-10-06T12:41:03.2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685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theme" Target="theme/them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6.fntdata"/><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7.fntdata"/><Relationship Id="rId108"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6/11/relationships/changesInfo" Target="changesInfos/changesInfo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4.fntdata"/><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font" Target="fonts/font2.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Kimmo" userId="2babfd1c-53e9-4f79-8322-625506e19fd1" providerId="ADAL" clId="{4D077327-DDBD-4CCC-9C04-54E195226536}"/>
    <pc:docChg chg="undo redo custSel modSld">
      <pc:chgData name="Koivisto Kimmo" userId="2babfd1c-53e9-4f79-8322-625506e19fd1" providerId="ADAL" clId="{4D077327-DDBD-4CCC-9C04-54E195226536}" dt="2020-10-06T10:25:12.167" v="147" actId="20577"/>
      <pc:docMkLst>
        <pc:docMk/>
      </pc:docMkLst>
      <pc:sldChg chg="modSp mod">
        <pc:chgData name="Koivisto Kimmo" userId="2babfd1c-53e9-4f79-8322-625506e19fd1" providerId="ADAL" clId="{4D077327-DDBD-4CCC-9C04-54E195226536}" dt="2020-10-06T10:15:30.998" v="43" actId="20577"/>
        <pc:sldMkLst>
          <pc:docMk/>
          <pc:sldMk cId="3261774841" sldId="430"/>
        </pc:sldMkLst>
        <pc:spChg chg="mod">
          <ac:chgData name="Koivisto Kimmo" userId="2babfd1c-53e9-4f79-8322-625506e19fd1" providerId="ADAL" clId="{4D077327-DDBD-4CCC-9C04-54E195226536}" dt="2020-10-06T10:15:30.998" v="43" actId="20577"/>
          <ac:spMkLst>
            <pc:docMk/>
            <pc:sldMk cId="3261774841" sldId="430"/>
            <ac:spMk id="4" creationId="{00000000-0000-0000-0000-000000000000}"/>
          </ac:spMkLst>
        </pc:spChg>
      </pc:sldChg>
      <pc:sldChg chg="addSp delSp modSp mod">
        <pc:chgData name="Koivisto Kimmo" userId="2babfd1c-53e9-4f79-8322-625506e19fd1" providerId="ADAL" clId="{4D077327-DDBD-4CCC-9C04-54E195226536}" dt="2020-10-06T10:25:12.167" v="147" actId="20577"/>
        <pc:sldMkLst>
          <pc:docMk/>
          <pc:sldMk cId="3412892833" sldId="680"/>
        </pc:sldMkLst>
        <pc:spChg chg="add mod">
          <ac:chgData name="Koivisto Kimmo" userId="2babfd1c-53e9-4f79-8322-625506e19fd1" providerId="ADAL" clId="{4D077327-DDBD-4CCC-9C04-54E195226536}" dt="2020-10-06T10:19:44.387" v="115" actId="207"/>
          <ac:spMkLst>
            <pc:docMk/>
            <pc:sldMk cId="3412892833" sldId="680"/>
            <ac:spMk id="2" creationId="{D6F61B20-767E-499E-B575-EE66901A2B36}"/>
          </ac:spMkLst>
        </pc:spChg>
        <pc:spChg chg="add del mod">
          <ac:chgData name="Koivisto Kimmo" userId="2babfd1c-53e9-4f79-8322-625506e19fd1" providerId="ADAL" clId="{4D077327-DDBD-4CCC-9C04-54E195226536}" dt="2020-10-06T10:25:12.167" v="147" actId="20577"/>
          <ac:spMkLst>
            <pc:docMk/>
            <pc:sldMk cId="3412892833" sldId="680"/>
            <ac:spMk id="4" creationId="{9979E8D0-56D9-4705-83C2-17DF95F04128}"/>
          </ac:spMkLst>
        </pc:spChg>
        <pc:spChg chg="add del mod">
          <ac:chgData name="Koivisto Kimmo" userId="2babfd1c-53e9-4f79-8322-625506e19fd1" providerId="ADAL" clId="{4D077327-DDBD-4CCC-9C04-54E195226536}" dt="2020-10-06T10:24:27.743" v="145" actId="20577"/>
          <ac:spMkLst>
            <pc:docMk/>
            <pc:sldMk cId="3412892833" sldId="680"/>
            <ac:spMk id="6" creationId="{06FF53E6-63F6-4A4A-8EB8-DD4503DB0D89}"/>
          </ac:spMkLst>
        </pc:spChg>
      </pc:sldChg>
    </pc:docChg>
  </pc:docChgLst>
  <pc:docChgLst>
    <pc:chgData name="Luna Päivi" userId="S::paivi.luna@finanssiala.fi::19e82755-ae9e-4fee-95ce-ed0fff836bcc" providerId="AD" clId="Web-{8BCA83E9-B01E-4241-932B-436A22A1A7CB}"/>
    <pc:docChg chg="modSld">
      <pc:chgData name="Luna Päivi" userId="S::paivi.luna@finanssiala.fi::19e82755-ae9e-4fee-95ce-ed0fff836bcc" providerId="AD" clId="Web-{8BCA83E9-B01E-4241-932B-436A22A1A7CB}" dt="2020-10-06T12:41:03.096" v="1" actId="1076"/>
      <pc:docMkLst>
        <pc:docMk/>
      </pc:docMkLst>
      <pc:sldChg chg="modSp">
        <pc:chgData name="Luna Päivi" userId="S::paivi.luna@finanssiala.fi::19e82755-ae9e-4fee-95ce-ed0fff836bcc" providerId="AD" clId="Web-{8BCA83E9-B01E-4241-932B-436A22A1A7CB}" dt="2020-10-06T12:41:03.096" v="1" actId="1076"/>
        <pc:sldMkLst>
          <pc:docMk/>
          <pc:sldMk cId="1509878404" sldId="679"/>
        </pc:sldMkLst>
        <pc:picChg chg="mod">
          <ac:chgData name="Luna Päivi" userId="S::paivi.luna@finanssiala.fi::19e82755-ae9e-4fee-95ce-ed0fff836bcc" providerId="AD" clId="Web-{8BCA83E9-B01E-4241-932B-436A22A1A7CB}" dt="2020-10-06T12:41:03.096" v="1" actId="1076"/>
          <ac:picMkLst>
            <pc:docMk/>
            <pc:sldMk cId="1509878404" sldId="679"/>
            <ac:picMk id="2" creationId="{E5EB28E5-A4DB-44A6-9232-64F4F61211B2}"/>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0.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1.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2.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3.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5.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35246839235235"/>
          <c:y val="6.2300069473524483E-2"/>
          <c:w val="0.45642956139660712"/>
          <c:h val="0.86088628623689456"/>
        </c:manualLayout>
      </c:layout>
      <c:barChart>
        <c:barDir val="bar"/>
        <c:grouping val="clustered"/>
        <c:varyColors val="0"/>
        <c:ser>
          <c:idx val="0"/>
          <c:order val="0"/>
          <c:tx>
            <c:strRef>
              <c:f>Taul1!$B$1</c:f>
              <c:strCache>
                <c:ptCount val="1"/>
                <c:pt idx="0">
                  <c:v>Kaikki vastaaajat, n=1000</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f>Taul1!$B$2:$B$18</c:f>
              <c:numCache>
                <c:formatCode>0%</c:formatCode>
                <c:ptCount val="17"/>
                <c:pt idx="0">
                  <c:v>0.875</c:v>
                </c:pt>
                <c:pt idx="1">
                  <c:v>0.55700000000000005</c:v>
                </c:pt>
                <c:pt idx="2">
                  <c:v>0.51100000000000001</c:v>
                </c:pt>
                <c:pt idx="3">
                  <c:v>0.46400000000000002</c:v>
                </c:pt>
                <c:pt idx="4">
                  <c:v>0.309</c:v>
                </c:pt>
                <c:pt idx="5">
                  <c:v>0.24399999999999999</c:v>
                </c:pt>
                <c:pt idx="6">
                  <c:v>0.13</c:v>
                </c:pt>
                <c:pt idx="7">
                  <c:v>8.7999999999999995E-2</c:v>
                </c:pt>
                <c:pt idx="8">
                  <c:v>8.2000000000000003E-2</c:v>
                </c:pt>
                <c:pt idx="9">
                  <c:v>5.8999999999999997E-2</c:v>
                </c:pt>
                <c:pt idx="10">
                  <c:v>5.5E-2</c:v>
                </c:pt>
                <c:pt idx="11">
                  <c:v>5.5E-2</c:v>
                </c:pt>
                <c:pt idx="12">
                  <c:v>5.5E-2</c:v>
                </c:pt>
                <c:pt idx="13">
                  <c:v>4.3999999999999997E-2</c:v>
                </c:pt>
                <c:pt idx="14">
                  <c:v>3.6999999999999998E-2</c:v>
                </c:pt>
                <c:pt idx="15">
                  <c:v>1.4999999999999999E-2</c:v>
                </c:pt>
                <c:pt idx="16">
                  <c:v>5.2999999999999999E-2</c:v>
                </c:pt>
              </c:numCache>
            </c:numRef>
          </c:val>
          <c:extLst>
            <c:ext xmlns:c16="http://schemas.microsoft.com/office/drawing/2014/chart" uri="{C3380CC4-5D6E-409C-BE32-E72D297353CC}">
              <c16:uniqueId val="{00000000-AB35-478C-8915-DA9BF2EF1C9B}"/>
            </c:ext>
          </c:extLst>
        </c:ser>
        <c:dLbls>
          <c:showLegendKey val="0"/>
          <c:showVal val="0"/>
          <c:showCatName val="0"/>
          <c:showSerName val="0"/>
          <c:showPercent val="0"/>
          <c:showBubbleSize val="0"/>
        </c:dLbls>
        <c:gapWidth val="30"/>
        <c:axId val="142547200"/>
        <c:axId val="142553088"/>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SUKUPUOLI</c:v>
                      </c:pt>
                    </c:strCache>
                  </c:strRef>
                </c:tx>
                <c:invertIfNegative val="0"/>
                <c:cat>
                  <c:strRef>
                    <c:extLst>
                      <c:ex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c:ext uri="{02D57815-91ED-43cb-92C2-25804820EDAC}">
                        <c15:formulaRef>
                          <c15:sqref>Taul1!$C$2:$C$18</c15:sqref>
                        </c15:formulaRef>
                      </c:ext>
                    </c:extLst>
                    <c:numCache>
                      <c:formatCode>General</c:formatCode>
                      <c:ptCount val="17"/>
                    </c:numCache>
                  </c:numRef>
                </c:val>
                <c:extLst>
                  <c:ext xmlns:c16="http://schemas.microsoft.com/office/drawing/2014/chart" uri="{C3380CC4-5D6E-409C-BE32-E72D297353CC}">
                    <c16:uniqueId val="{00000000-DD96-4465-9802-E025350F603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Taul1!$D$1</c15:sqref>
                        </c15:formulaRef>
                      </c:ext>
                    </c:extLst>
                    <c:strCache>
                      <c:ptCount val="1"/>
                      <c:pt idx="0">
                        <c:v>Mies, n=492</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Taul1!$D$2:$D$18</c15:sqref>
                        </c15:formulaRef>
                      </c:ext>
                    </c:extLst>
                    <c:numCache>
                      <c:formatCode>0%</c:formatCode>
                      <c:ptCount val="17"/>
                      <c:pt idx="0">
                        <c:v>0.873</c:v>
                      </c:pt>
                      <c:pt idx="1">
                        <c:v>0.60399999999999998</c:v>
                      </c:pt>
                      <c:pt idx="2">
                        <c:v>0.51700000000000002</c:v>
                      </c:pt>
                      <c:pt idx="3">
                        <c:v>0.49399999999999999</c:v>
                      </c:pt>
                      <c:pt idx="4">
                        <c:v>0.318</c:v>
                      </c:pt>
                      <c:pt idx="5">
                        <c:v>0.24099999999999999</c:v>
                      </c:pt>
                      <c:pt idx="6">
                        <c:v>0.13900000000000001</c:v>
                      </c:pt>
                      <c:pt idx="7">
                        <c:v>0.11</c:v>
                      </c:pt>
                      <c:pt idx="8">
                        <c:v>7.4999999999999997E-2</c:v>
                      </c:pt>
                      <c:pt idx="9">
                        <c:v>6.4000000000000001E-2</c:v>
                      </c:pt>
                      <c:pt idx="10">
                        <c:v>7.8E-2</c:v>
                      </c:pt>
                      <c:pt idx="11">
                        <c:v>6.4000000000000001E-2</c:v>
                      </c:pt>
                      <c:pt idx="12">
                        <c:v>4.8000000000000001E-2</c:v>
                      </c:pt>
                      <c:pt idx="13">
                        <c:v>2.9000000000000001E-2</c:v>
                      </c:pt>
                      <c:pt idx="14">
                        <c:v>4.4999999999999998E-2</c:v>
                      </c:pt>
                      <c:pt idx="15">
                        <c:v>2.3E-2</c:v>
                      </c:pt>
                      <c:pt idx="16">
                        <c:v>5.0999999999999997E-2</c:v>
                      </c:pt>
                    </c:numCache>
                  </c:numRef>
                </c:val>
                <c:extLst xmlns:c15="http://schemas.microsoft.com/office/drawing/2012/chart">
                  <c:ext xmlns:c16="http://schemas.microsoft.com/office/drawing/2014/chart" uri="{C3380CC4-5D6E-409C-BE32-E72D297353CC}">
                    <c16:uniqueId val="{00000001-DD96-4465-9802-E025350F603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Taul1!$E$1</c15:sqref>
                        </c15:formulaRef>
                      </c:ext>
                    </c:extLst>
                    <c:strCache>
                      <c:ptCount val="1"/>
                      <c:pt idx="0">
                        <c:v>Nainen, n=508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Taul1!$E$2:$E$18</c15:sqref>
                        </c15:formulaRef>
                      </c:ext>
                    </c:extLst>
                    <c:numCache>
                      <c:formatCode>0%</c:formatCode>
                      <c:ptCount val="17"/>
                      <c:pt idx="0">
                        <c:v>0.877</c:v>
                      </c:pt>
                      <c:pt idx="1">
                        <c:v>0.51200000000000001</c:v>
                      </c:pt>
                      <c:pt idx="2">
                        <c:v>0.505</c:v>
                      </c:pt>
                      <c:pt idx="3">
                        <c:v>0.434</c:v>
                      </c:pt>
                      <c:pt idx="4">
                        <c:v>0.29899999999999999</c:v>
                      </c:pt>
                      <c:pt idx="5">
                        <c:v>0.246</c:v>
                      </c:pt>
                      <c:pt idx="6">
                        <c:v>0.12</c:v>
                      </c:pt>
                      <c:pt idx="7">
                        <c:v>6.7000000000000004E-2</c:v>
                      </c:pt>
                      <c:pt idx="8">
                        <c:v>8.8999999999999996E-2</c:v>
                      </c:pt>
                      <c:pt idx="9">
                        <c:v>5.3999999999999999E-2</c:v>
                      </c:pt>
                      <c:pt idx="10">
                        <c:v>3.3000000000000002E-2</c:v>
                      </c:pt>
                      <c:pt idx="11">
                        <c:v>4.5999999999999999E-2</c:v>
                      </c:pt>
                      <c:pt idx="12">
                        <c:v>6.2E-2</c:v>
                      </c:pt>
                      <c:pt idx="13">
                        <c:v>0.06</c:v>
                      </c:pt>
                      <c:pt idx="14">
                        <c:v>2.8000000000000001E-2</c:v>
                      </c:pt>
                      <c:pt idx="15">
                        <c:v>8.0000000000000002E-3</c:v>
                      </c:pt>
                      <c:pt idx="16">
                        <c:v>5.5E-2</c:v>
                      </c:pt>
                    </c:numCache>
                  </c:numRef>
                </c:val>
                <c:extLst xmlns:c15="http://schemas.microsoft.com/office/drawing/2012/chart">
                  <c:ext xmlns:c16="http://schemas.microsoft.com/office/drawing/2014/chart" uri="{C3380CC4-5D6E-409C-BE32-E72D297353CC}">
                    <c16:uniqueId val="{00000002-DD96-4465-9802-E025350F603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Taul1!$F$1</c15:sqref>
                        </c15:formulaRef>
                      </c:ext>
                    </c:extLst>
                    <c:strCache>
                      <c:ptCount val="1"/>
                      <c:pt idx="0">
                        <c:v>IKÄRYHMÄ</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Taul1!$F$2:$F$18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3-DD96-4465-9802-E025350F603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Taul1!$G$1</c15:sqref>
                        </c15:formulaRef>
                      </c:ext>
                    </c:extLst>
                    <c:strCache>
                      <c:ptCount val="1"/>
                      <c:pt idx="0">
                        <c:v>15-29 -vuotias, n=199</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Taul1!$G$2:$G$18</c15:sqref>
                        </c15:formulaRef>
                      </c:ext>
                    </c:extLst>
                    <c:numCache>
                      <c:formatCode>0%</c:formatCode>
                      <c:ptCount val="17"/>
                      <c:pt idx="0">
                        <c:v>0.80800000000000005</c:v>
                      </c:pt>
                      <c:pt idx="1">
                        <c:v>0.32200000000000001</c:v>
                      </c:pt>
                      <c:pt idx="2">
                        <c:v>0.48899999999999999</c:v>
                      </c:pt>
                      <c:pt idx="3">
                        <c:v>0.40200000000000002</c:v>
                      </c:pt>
                      <c:pt idx="4">
                        <c:v>0.28499999999999998</c:v>
                      </c:pt>
                      <c:pt idx="5">
                        <c:v>0.25</c:v>
                      </c:pt>
                      <c:pt idx="6">
                        <c:v>0.03</c:v>
                      </c:pt>
                      <c:pt idx="7">
                        <c:v>0.13500000000000001</c:v>
                      </c:pt>
                      <c:pt idx="8">
                        <c:v>7.1999999999999995E-2</c:v>
                      </c:pt>
                      <c:pt idx="9">
                        <c:v>2.3E-2</c:v>
                      </c:pt>
                      <c:pt idx="10">
                        <c:v>3.5999999999999997E-2</c:v>
                      </c:pt>
                      <c:pt idx="11">
                        <c:v>3.5000000000000003E-2</c:v>
                      </c:pt>
                      <c:pt idx="12">
                        <c:v>0.10100000000000001</c:v>
                      </c:pt>
                      <c:pt idx="13">
                        <c:v>1.6E-2</c:v>
                      </c:pt>
                      <c:pt idx="14">
                        <c:v>2.4E-2</c:v>
                      </c:pt>
                      <c:pt idx="15">
                        <c:v>6.0000000000000001E-3</c:v>
                      </c:pt>
                      <c:pt idx="16">
                        <c:v>0.05</c:v>
                      </c:pt>
                    </c:numCache>
                  </c:numRef>
                </c:val>
                <c:extLst xmlns:c15="http://schemas.microsoft.com/office/drawing/2012/chart">
                  <c:ext xmlns:c16="http://schemas.microsoft.com/office/drawing/2014/chart" uri="{C3380CC4-5D6E-409C-BE32-E72D297353CC}">
                    <c16:uniqueId val="{00000004-DD96-4465-9802-E025350F603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Taul1!$H$1</c15:sqref>
                        </c15:formulaRef>
                      </c:ext>
                    </c:extLst>
                    <c:strCache>
                      <c:ptCount val="1"/>
                      <c:pt idx="0">
                        <c:v>30-39 -vuotias, n=160</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Taul1!$H$2:$H$18</c15:sqref>
                        </c15:formulaRef>
                      </c:ext>
                    </c:extLst>
                    <c:numCache>
                      <c:formatCode>0%</c:formatCode>
                      <c:ptCount val="17"/>
                      <c:pt idx="0">
                        <c:v>0.874</c:v>
                      </c:pt>
                      <c:pt idx="1">
                        <c:v>0.46500000000000002</c:v>
                      </c:pt>
                      <c:pt idx="2">
                        <c:v>0.41399999999999998</c:v>
                      </c:pt>
                      <c:pt idx="3">
                        <c:v>0.47099999999999997</c:v>
                      </c:pt>
                      <c:pt idx="4">
                        <c:v>0.36199999999999999</c:v>
                      </c:pt>
                      <c:pt idx="5">
                        <c:v>0.31</c:v>
                      </c:pt>
                      <c:pt idx="6">
                        <c:v>6.3E-2</c:v>
                      </c:pt>
                      <c:pt idx="7">
                        <c:v>8.5999999999999993E-2</c:v>
                      </c:pt>
                      <c:pt idx="8">
                        <c:v>9.1999999999999998E-2</c:v>
                      </c:pt>
                      <c:pt idx="9">
                        <c:v>0.109</c:v>
                      </c:pt>
                      <c:pt idx="10">
                        <c:v>1.0999999999999999E-2</c:v>
                      </c:pt>
                      <c:pt idx="11">
                        <c:v>1.7000000000000001E-2</c:v>
                      </c:pt>
                      <c:pt idx="12">
                        <c:v>4.5999999999999999E-2</c:v>
                      </c:pt>
                      <c:pt idx="13">
                        <c:v>7.3999999999999996E-2</c:v>
                      </c:pt>
                      <c:pt idx="14">
                        <c:v>1.0999999999999999E-2</c:v>
                      </c:pt>
                      <c:pt idx="15">
                        <c:v>1.7000000000000001E-2</c:v>
                      </c:pt>
                      <c:pt idx="16">
                        <c:v>8.1000000000000003E-2</c:v>
                      </c:pt>
                    </c:numCache>
                  </c:numRef>
                </c:val>
                <c:extLst xmlns:c15="http://schemas.microsoft.com/office/drawing/2012/chart">
                  <c:ext xmlns:c16="http://schemas.microsoft.com/office/drawing/2014/chart" uri="{C3380CC4-5D6E-409C-BE32-E72D297353CC}">
                    <c16:uniqueId val="{00000005-DD96-4465-9802-E025350F603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Taul1!$I$1</c15:sqref>
                        </c15:formulaRef>
                      </c:ext>
                    </c:extLst>
                    <c:strCache>
                      <c:ptCount val="1"/>
                      <c:pt idx="0">
                        <c:v>40-49 -vuotias, n=182</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Taul1!$I$2:$I$18</c15:sqref>
                        </c15:formulaRef>
                      </c:ext>
                    </c:extLst>
                    <c:numCache>
                      <c:formatCode>0%</c:formatCode>
                      <c:ptCount val="17"/>
                      <c:pt idx="0">
                        <c:v>0.86399999999999999</c:v>
                      </c:pt>
                      <c:pt idx="1">
                        <c:v>0.64300000000000002</c:v>
                      </c:pt>
                      <c:pt idx="2">
                        <c:v>0.51600000000000001</c:v>
                      </c:pt>
                      <c:pt idx="3">
                        <c:v>0.48799999999999999</c:v>
                      </c:pt>
                      <c:pt idx="4">
                        <c:v>0.373</c:v>
                      </c:pt>
                      <c:pt idx="5">
                        <c:v>0.35799999999999998</c:v>
                      </c:pt>
                      <c:pt idx="6">
                        <c:v>0.20300000000000001</c:v>
                      </c:pt>
                      <c:pt idx="7">
                        <c:v>0.16</c:v>
                      </c:pt>
                      <c:pt idx="8">
                        <c:v>0.14000000000000001</c:v>
                      </c:pt>
                      <c:pt idx="9">
                        <c:v>0.124</c:v>
                      </c:pt>
                      <c:pt idx="10">
                        <c:v>1.7999999999999999E-2</c:v>
                      </c:pt>
                      <c:pt idx="11">
                        <c:v>5.1999999999999998E-2</c:v>
                      </c:pt>
                      <c:pt idx="12">
                        <c:v>3.5000000000000003E-2</c:v>
                      </c:pt>
                      <c:pt idx="13">
                        <c:v>4.5999999999999999E-2</c:v>
                      </c:pt>
                      <c:pt idx="14">
                        <c:v>2.9000000000000001E-2</c:v>
                      </c:pt>
                      <c:pt idx="15">
                        <c:v>1.2E-2</c:v>
                      </c:pt>
                      <c:pt idx="16">
                        <c:v>4.5999999999999999E-2</c:v>
                      </c:pt>
                    </c:numCache>
                  </c:numRef>
                </c:val>
                <c:extLst xmlns:c15="http://schemas.microsoft.com/office/drawing/2012/chart">
                  <c:ext xmlns:c16="http://schemas.microsoft.com/office/drawing/2014/chart" uri="{C3380CC4-5D6E-409C-BE32-E72D297353CC}">
                    <c16:uniqueId val="{00000006-DD96-4465-9802-E025350F603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Taul1!$J$1</c15:sqref>
                        </c15:formulaRef>
                      </c:ext>
                    </c:extLst>
                    <c:strCache>
                      <c:ptCount val="1"/>
                      <c:pt idx="0">
                        <c:v>50-59 -vuotias, n=189</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Taul1!$J$2:$J$18</c15:sqref>
                        </c15:formulaRef>
                      </c:ext>
                    </c:extLst>
                    <c:numCache>
                      <c:formatCode>0%</c:formatCode>
                      <c:ptCount val="17"/>
                      <c:pt idx="0">
                        <c:v>0.9</c:v>
                      </c:pt>
                      <c:pt idx="1">
                        <c:v>0.65200000000000002</c:v>
                      </c:pt>
                      <c:pt idx="2">
                        <c:v>0.497</c:v>
                      </c:pt>
                      <c:pt idx="3">
                        <c:v>0.48199999999999998</c:v>
                      </c:pt>
                      <c:pt idx="4">
                        <c:v>0.30299999999999999</c:v>
                      </c:pt>
                      <c:pt idx="5">
                        <c:v>0.20200000000000001</c:v>
                      </c:pt>
                      <c:pt idx="6">
                        <c:v>0.24</c:v>
                      </c:pt>
                      <c:pt idx="7">
                        <c:v>7.8E-2</c:v>
                      </c:pt>
                      <c:pt idx="8">
                        <c:v>9.5000000000000001E-2</c:v>
                      </c:pt>
                      <c:pt idx="9">
                        <c:v>5.2999999999999999E-2</c:v>
                      </c:pt>
                      <c:pt idx="10">
                        <c:v>0.1</c:v>
                      </c:pt>
                      <c:pt idx="11">
                        <c:v>0.09</c:v>
                      </c:pt>
                      <c:pt idx="12">
                        <c:v>6.5000000000000002E-2</c:v>
                      </c:pt>
                      <c:pt idx="13">
                        <c:v>5.3999999999999999E-2</c:v>
                      </c:pt>
                      <c:pt idx="14">
                        <c:v>5.1999999999999998E-2</c:v>
                      </c:pt>
                      <c:pt idx="15">
                        <c:v>1.6E-2</c:v>
                      </c:pt>
                      <c:pt idx="16">
                        <c:v>3.1E-2</c:v>
                      </c:pt>
                    </c:numCache>
                  </c:numRef>
                </c:val>
                <c:extLst xmlns:c15="http://schemas.microsoft.com/office/drawing/2012/chart">
                  <c:ext xmlns:c16="http://schemas.microsoft.com/office/drawing/2014/chart" uri="{C3380CC4-5D6E-409C-BE32-E72D297353CC}">
                    <c16:uniqueId val="{00000007-DD96-4465-9802-E025350F603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Taul1!$K$1</c15:sqref>
                        </c15:formulaRef>
                      </c:ext>
                    </c:extLst>
                    <c:strCache>
                      <c:ptCount val="1"/>
                      <c:pt idx="0">
                        <c:v>60-79 -vuotias, n=270</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Taul1!$K$2:$K$18</c15:sqref>
                        </c15:formulaRef>
                      </c:ext>
                    </c:extLst>
                    <c:numCache>
                      <c:formatCode>0%</c:formatCode>
                      <c:ptCount val="17"/>
                      <c:pt idx="0">
                        <c:v>0.91400000000000003</c:v>
                      </c:pt>
                      <c:pt idx="1">
                        <c:v>0.66</c:v>
                      </c:pt>
                      <c:pt idx="2">
                        <c:v>0.59199999999999997</c:v>
                      </c:pt>
                      <c:pt idx="3">
                        <c:v>0.47499999999999998</c:v>
                      </c:pt>
                      <c:pt idx="4">
                        <c:v>0.255</c:v>
                      </c:pt>
                      <c:pt idx="5">
                        <c:v>0.152</c:v>
                      </c:pt>
                      <c:pt idx="6">
                        <c:v>0.11600000000000001</c:v>
                      </c:pt>
                      <c:pt idx="7">
                        <c:v>1.2999999999999999E-2</c:v>
                      </c:pt>
                      <c:pt idx="8">
                        <c:v>3.5999999999999997E-2</c:v>
                      </c:pt>
                      <c:pt idx="9">
                        <c:v>1.6E-2</c:v>
                      </c:pt>
                      <c:pt idx="10">
                        <c:v>8.7999999999999995E-2</c:v>
                      </c:pt>
                      <c:pt idx="11">
                        <c:v>6.9000000000000006E-2</c:v>
                      </c:pt>
                      <c:pt idx="12">
                        <c:v>3.3000000000000002E-2</c:v>
                      </c:pt>
                      <c:pt idx="13">
                        <c:v>0.04</c:v>
                      </c:pt>
                      <c:pt idx="14">
                        <c:v>5.6000000000000001E-2</c:v>
                      </c:pt>
                      <c:pt idx="15">
                        <c:v>2.3E-2</c:v>
                      </c:pt>
                      <c:pt idx="16">
                        <c:v>0.06</c:v>
                      </c:pt>
                    </c:numCache>
                  </c:numRef>
                </c:val>
                <c:extLst xmlns:c15="http://schemas.microsoft.com/office/drawing/2012/chart">
                  <c:ext xmlns:c16="http://schemas.microsoft.com/office/drawing/2014/chart" uri="{C3380CC4-5D6E-409C-BE32-E72D297353CC}">
                    <c16:uniqueId val="{00000008-DD96-4465-9802-E025350F603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Taul1!$L$1</c15:sqref>
                        </c15:formulaRef>
                      </c:ext>
                    </c:extLst>
                    <c:strCache>
                      <c:ptCount val="1"/>
                      <c:pt idx="0">
                        <c:v>TALOUDEN BRUTTOTULOT VUODESSA</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Taul1!$L$2:$L$18</c15:sqref>
                        </c15:formulaRef>
                      </c:ext>
                    </c:extLst>
                    <c:numCache>
                      <c:formatCode>General</c:formatCode>
                      <c:ptCount val="17"/>
                    </c:numCache>
                  </c:numRef>
                </c:val>
                <c:extLst xmlns:c15="http://schemas.microsoft.com/office/drawing/2012/chart">
                  <c:ext xmlns:c16="http://schemas.microsoft.com/office/drawing/2014/chart" uri="{C3380CC4-5D6E-409C-BE32-E72D297353CC}">
                    <c16:uniqueId val="{00000009-DD96-4465-9802-E025350F6034}"/>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Taul1!$M$1</c15:sqref>
                        </c15:formulaRef>
                      </c:ext>
                    </c:extLst>
                    <c:strCache>
                      <c:ptCount val="1"/>
                      <c:pt idx="0">
                        <c:v>Alle 30.000 €/vuodessa, n=240</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Taul1!$M$2:$M$18</c15:sqref>
                        </c15:formulaRef>
                      </c:ext>
                    </c:extLst>
                    <c:numCache>
                      <c:formatCode>0%</c:formatCode>
                      <c:ptCount val="17"/>
                      <c:pt idx="0">
                        <c:v>0.81</c:v>
                      </c:pt>
                      <c:pt idx="1">
                        <c:v>0.254</c:v>
                      </c:pt>
                      <c:pt idx="2">
                        <c:v>0.34</c:v>
                      </c:pt>
                      <c:pt idx="3">
                        <c:v>0.25800000000000001</c:v>
                      </c:pt>
                      <c:pt idx="4">
                        <c:v>0.19800000000000001</c:v>
                      </c:pt>
                      <c:pt idx="5">
                        <c:v>0.17499999999999999</c:v>
                      </c:pt>
                      <c:pt idx="6">
                        <c:v>5.8999999999999997E-2</c:v>
                      </c:pt>
                      <c:pt idx="7">
                        <c:v>5.1999999999999998E-2</c:v>
                      </c:pt>
                      <c:pt idx="8">
                        <c:v>4.2000000000000003E-2</c:v>
                      </c:pt>
                      <c:pt idx="9">
                        <c:v>2.4E-2</c:v>
                      </c:pt>
                      <c:pt idx="10">
                        <c:v>1.0999999999999999E-2</c:v>
                      </c:pt>
                      <c:pt idx="11">
                        <c:v>2.1000000000000001E-2</c:v>
                      </c:pt>
                      <c:pt idx="12">
                        <c:v>4.9000000000000002E-2</c:v>
                      </c:pt>
                      <c:pt idx="13">
                        <c:v>5.6000000000000001E-2</c:v>
                      </c:pt>
                      <c:pt idx="14">
                        <c:v>0.02</c:v>
                      </c:pt>
                      <c:pt idx="15">
                        <c:v>8.0000000000000002E-3</c:v>
                      </c:pt>
                      <c:pt idx="16">
                        <c:v>7.4999999999999997E-2</c:v>
                      </c:pt>
                    </c:numCache>
                  </c:numRef>
                </c:val>
                <c:extLst xmlns:c15="http://schemas.microsoft.com/office/drawing/2012/chart">
                  <c:ext xmlns:c16="http://schemas.microsoft.com/office/drawing/2014/chart" uri="{C3380CC4-5D6E-409C-BE32-E72D297353CC}">
                    <c16:uniqueId val="{0000000A-DD96-4465-9802-E025350F6034}"/>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Taul1!$N$1</c15:sqref>
                        </c15:formulaRef>
                      </c:ext>
                    </c:extLst>
                    <c:strCache>
                      <c:ptCount val="1"/>
                      <c:pt idx="0">
                        <c:v>30.001 - 50.000 €/vuodessa, n=205</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Taul1!$N$2:$N$18</c15:sqref>
                        </c15:formulaRef>
                      </c:ext>
                    </c:extLst>
                    <c:numCache>
                      <c:formatCode>0%</c:formatCode>
                      <c:ptCount val="17"/>
                      <c:pt idx="0">
                        <c:v>0.89400000000000002</c:v>
                      </c:pt>
                      <c:pt idx="1">
                        <c:v>0.61099999999999999</c:v>
                      </c:pt>
                      <c:pt idx="2">
                        <c:v>0.49399999999999999</c:v>
                      </c:pt>
                      <c:pt idx="3">
                        <c:v>0.49299999999999999</c:v>
                      </c:pt>
                      <c:pt idx="4">
                        <c:v>0.28999999999999998</c:v>
                      </c:pt>
                      <c:pt idx="5">
                        <c:v>0.2</c:v>
                      </c:pt>
                      <c:pt idx="6">
                        <c:v>9.4E-2</c:v>
                      </c:pt>
                      <c:pt idx="7">
                        <c:v>6.7000000000000004E-2</c:v>
                      </c:pt>
                      <c:pt idx="8">
                        <c:v>7.6999999999999999E-2</c:v>
                      </c:pt>
                      <c:pt idx="9">
                        <c:v>6.2E-2</c:v>
                      </c:pt>
                      <c:pt idx="10">
                        <c:v>0.04</c:v>
                      </c:pt>
                      <c:pt idx="11">
                        <c:v>8.1000000000000003E-2</c:v>
                      </c:pt>
                      <c:pt idx="12">
                        <c:v>4.1000000000000002E-2</c:v>
                      </c:pt>
                      <c:pt idx="13">
                        <c:v>1.4999999999999999E-2</c:v>
                      </c:pt>
                      <c:pt idx="14">
                        <c:v>3.7999999999999999E-2</c:v>
                      </c:pt>
                      <c:pt idx="15">
                        <c:v>2.4E-2</c:v>
                      </c:pt>
                      <c:pt idx="16">
                        <c:v>6.0999999999999999E-2</c:v>
                      </c:pt>
                    </c:numCache>
                  </c:numRef>
                </c:val>
                <c:extLst xmlns:c15="http://schemas.microsoft.com/office/drawing/2012/chart">
                  <c:ext xmlns:c16="http://schemas.microsoft.com/office/drawing/2014/chart" uri="{C3380CC4-5D6E-409C-BE32-E72D297353CC}">
                    <c16:uniqueId val="{0000000B-DD96-4465-9802-E025350F6034}"/>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Taul1!$O$1</c15:sqref>
                        </c15:formulaRef>
                      </c:ext>
                    </c:extLst>
                    <c:strCache>
                      <c:ptCount val="1"/>
                      <c:pt idx="0">
                        <c:v>50.001 - 70.000 €/vuodessa, n=155</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Taul1!$O$2:$O$18</c15:sqref>
                        </c15:formulaRef>
                      </c:ext>
                    </c:extLst>
                    <c:numCache>
                      <c:formatCode>0%</c:formatCode>
                      <c:ptCount val="17"/>
                      <c:pt idx="0">
                        <c:v>0.93600000000000005</c:v>
                      </c:pt>
                      <c:pt idx="1">
                        <c:v>0.68</c:v>
                      </c:pt>
                      <c:pt idx="2">
                        <c:v>0.54600000000000004</c:v>
                      </c:pt>
                      <c:pt idx="3">
                        <c:v>0.57499999999999996</c:v>
                      </c:pt>
                      <c:pt idx="4">
                        <c:v>0.36499999999999999</c:v>
                      </c:pt>
                      <c:pt idx="5">
                        <c:v>0.26</c:v>
                      </c:pt>
                      <c:pt idx="6">
                        <c:v>0.17799999999999999</c:v>
                      </c:pt>
                      <c:pt idx="7">
                        <c:v>9.4E-2</c:v>
                      </c:pt>
                      <c:pt idx="8">
                        <c:v>8.2000000000000003E-2</c:v>
                      </c:pt>
                      <c:pt idx="9">
                        <c:v>6.9000000000000006E-2</c:v>
                      </c:pt>
                      <c:pt idx="10">
                        <c:v>6.7000000000000004E-2</c:v>
                      </c:pt>
                      <c:pt idx="11">
                        <c:v>6.5000000000000002E-2</c:v>
                      </c:pt>
                      <c:pt idx="12">
                        <c:v>0.06</c:v>
                      </c:pt>
                      <c:pt idx="13">
                        <c:v>4.2000000000000003E-2</c:v>
                      </c:pt>
                      <c:pt idx="14">
                        <c:v>5.0999999999999997E-2</c:v>
                      </c:pt>
                      <c:pt idx="15">
                        <c:v>6.0000000000000001E-3</c:v>
                      </c:pt>
                      <c:pt idx="16">
                        <c:v>3.2000000000000001E-2</c:v>
                      </c:pt>
                    </c:numCache>
                  </c:numRef>
                </c:val>
                <c:extLst xmlns:c15="http://schemas.microsoft.com/office/drawing/2012/chart">
                  <c:ext xmlns:c16="http://schemas.microsoft.com/office/drawing/2014/chart" uri="{C3380CC4-5D6E-409C-BE32-E72D297353CC}">
                    <c16:uniqueId val="{0000000C-DD96-4465-9802-E025350F6034}"/>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Taul1!$P$1</c15:sqref>
                        </c15:formulaRef>
                      </c:ext>
                    </c:extLst>
                    <c:strCache>
                      <c:ptCount val="1"/>
                      <c:pt idx="0">
                        <c:v>Yli 70.000 €/vuodessa, n=216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Taul1!$P$2:$P$18</c15:sqref>
                        </c15:formulaRef>
                      </c:ext>
                    </c:extLst>
                    <c:numCache>
                      <c:formatCode>0%</c:formatCode>
                      <c:ptCount val="17"/>
                      <c:pt idx="0">
                        <c:v>0.92800000000000005</c:v>
                      </c:pt>
                      <c:pt idx="1">
                        <c:v>0.80500000000000005</c:v>
                      </c:pt>
                      <c:pt idx="2">
                        <c:v>0.71599999999999997</c:v>
                      </c:pt>
                      <c:pt idx="3">
                        <c:v>0.63700000000000001</c:v>
                      </c:pt>
                      <c:pt idx="4">
                        <c:v>0.46700000000000003</c:v>
                      </c:pt>
                      <c:pt idx="5">
                        <c:v>0.38800000000000001</c:v>
                      </c:pt>
                      <c:pt idx="6">
                        <c:v>0.248</c:v>
                      </c:pt>
                      <c:pt idx="7">
                        <c:v>0.16200000000000001</c:v>
                      </c:pt>
                      <c:pt idx="8">
                        <c:v>0.16600000000000001</c:v>
                      </c:pt>
                      <c:pt idx="9">
                        <c:v>0.112</c:v>
                      </c:pt>
                      <c:pt idx="10">
                        <c:v>0.121</c:v>
                      </c:pt>
                      <c:pt idx="11">
                        <c:v>7.6999999999999999E-2</c:v>
                      </c:pt>
                      <c:pt idx="12">
                        <c:v>0.06</c:v>
                      </c:pt>
                      <c:pt idx="13">
                        <c:v>7.0999999999999994E-2</c:v>
                      </c:pt>
                      <c:pt idx="14">
                        <c:v>3.6999999999999998E-2</c:v>
                      </c:pt>
                      <c:pt idx="15">
                        <c:v>3.5000000000000003E-2</c:v>
                      </c:pt>
                      <c:pt idx="16">
                        <c:v>2.1999999999999999E-2</c:v>
                      </c:pt>
                    </c:numCache>
                  </c:numRef>
                </c:val>
                <c:extLst xmlns:c15="http://schemas.microsoft.com/office/drawing/2012/chart">
                  <c:ext xmlns:c16="http://schemas.microsoft.com/office/drawing/2014/chart" uri="{C3380CC4-5D6E-409C-BE32-E72D297353CC}">
                    <c16:uniqueId val="{0000000D-DD96-4465-9802-E025350F6034}"/>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Taul1!$Q$1</c15:sqref>
                        </c15:formulaRef>
                      </c:ext>
                    </c:extLst>
                    <c:strCache>
                      <c:ptCount val="1"/>
                      <c:pt idx="0">
                        <c:v>Ei halua sanoa, n=126</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Taul1!$Q$2:$Q$18</c15:sqref>
                        </c15:formulaRef>
                      </c:ext>
                    </c:extLst>
                    <c:numCache>
                      <c:formatCode>0%</c:formatCode>
                      <c:ptCount val="17"/>
                      <c:pt idx="0">
                        <c:v>0.85899999999999999</c:v>
                      </c:pt>
                      <c:pt idx="1">
                        <c:v>0.52600000000000002</c:v>
                      </c:pt>
                      <c:pt idx="2">
                        <c:v>0.52700000000000002</c:v>
                      </c:pt>
                      <c:pt idx="3">
                        <c:v>0.42799999999999999</c:v>
                      </c:pt>
                      <c:pt idx="4">
                        <c:v>0.24099999999999999</c:v>
                      </c:pt>
                      <c:pt idx="5">
                        <c:v>0.17799999999999999</c:v>
                      </c:pt>
                      <c:pt idx="6">
                        <c:v>7.0999999999999994E-2</c:v>
                      </c:pt>
                      <c:pt idx="7">
                        <c:v>0.06</c:v>
                      </c:pt>
                      <c:pt idx="8">
                        <c:v>4.1000000000000002E-2</c:v>
                      </c:pt>
                      <c:pt idx="9">
                        <c:v>3.7999999999999999E-2</c:v>
                      </c:pt>
                      <c:pt idx="10">
                        <c:v>4.7E-2</c:v>
                      </c:pt>
                      <c:pt idx="11">
                        <c:v>2.8000000000000001E-2</c:v>
                      </c:pt>
                      <c:pt idx="12">
                        <c:v>8.2000000000000003E-2</c:v>
                      </c:pt>
                      <c:pt idx="13">
                        <c:v>1.6E-2</c:v>
                      </c:pt>
                      <c:pt idx="14">
                        <c:v>0.05</c:v>
                      </c:pt>
                      <c:pt idx="16">
                        <c:v>6.5000000000000002E-2</c:v>
                      </c:pt>
                    </c:numCache>
                  </c:numRef>
                </c:val>
                <c:extLst xmlns:c15="http://schemas.microsoft.com/office/drawing/2012/chart">
                  <c:ext xmlns:c16="http://schemas.microsoft.com/office/drawing/2014/chart" uri="{C3380CC4-5D6E-409C-BE32-E72D297353CC}">
                    <c16:uniqueId val="{0000000E-DD96-4465-9802-E025350F6034}"/>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Taul1!$R$1</c15:sqref>
                        </c15:formulaRef>
                      </c:ext>
                    </c:extLst>
                    <c:strCache>
                      <c:ptCount val="1"/>
                      <c:pt idx="0">
                        <c:v>Ei osaa sanoa, n=58</c:v>
                      </c:pt>
                    </c:strCache>
                  </c:strRef>
                </c:tx>
                <c:invertIfNegative val="0"/>
                <c:cat>
                  <c:strRef>
                    <c:extLst xmlns:c15="http://schemas.microsoft.com/office/drawing/2012/chart">
                      <c:ext xmlns:c15="http://schemas.microsoft.com/office/drawing/2012/chart" uri="{02D57815-91ED-43cb-92C2-25804820EDAC}">
                        <c15:formulaRef>
                          <c15:sqref>Taul1!$A$2:$A$18</c15:sqref>
                        </c15:formulaRef>
                      </c:ext>
                    </c:extLst>
                    <c:strCache>
                      <c:ptCount val="17"/>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Urheiluvakuutus (lajikohtainen lisenssi</c:v>
                      </c:pt>
                      <c:pt idx="8">
                        <c:v>Lemmikkieläinvakuutus</c:v>
                      </c:pt>
                      <c:pt idx="9">
                        <c:v>Lainaturvavakuutus</c:v>
                      </c:pt>
                      <c:pt idx="10">
                        <c:v>Venevakuutus</c:v>
                      </c:pt>
                      <c:pt idx="11">
                        <c:v>Säästöhenkivakuutus</c:v>
                      </c:pt>
                      <c:pt idx="12">
                        <c:v>Jokin tuotekohtainen vakuutus (esim. kodinkone, silmälasit, kännykkä)</c:v>
                      </c:pt>
                      <c:pt idx="13">
                        <c:v>Jokin yksittäiseen sairauteen liittyvä vakuutus (esim. syöpävakuutus)</c:v>
                      </c:pt>
                      <c:pt idx="14">
                        <c:v>Metsävakuutus</c:v>
                      </c:pt>
                      <c:pt idx="15">
                        <c:v>Kapitalisaatiosopimus (Säästösopimus, Tavoitesäästö, Nordea Capital)</c:v>
                      </c:pt>
                      <c:pt idx="16">
                        <c:v>Muu</c:v>
                      </c:pt>
                    </c:strCache>
                  </c:strRef>
                </c:cat>
                <c:val>
                  <c:numRef>
                    <c:extLst xmlns:c15="http://schemas.microsoft.com/office/drawing/2012/chart">
                      <c:ext xmlns:c15="http://schemas.microsoft.com/office/drawing/2012/chart" uri="{02D57815-91ED-43cb-92C2-25804820EDAC}">
                        <c15:formulaRef>
                          <c15:sqref>Taul1!$R$2:$R$18</c15:sqref>
                        </c15:formulaRef>
                      </c:ext>
                    </c:extLst>
                    <c:numCache>
                      <c:formatCode>0%</c:formatCode>
                      <c:ptCount val="17"/>
                      <c:pt idx="0">
                        <c:v>0.751</c:v>
                      </c:pt>
                      <c:pt idx="1">
                        <c:v>0.436</c:v>
                      </c:pt>
                      <c:pt idx="2">
                        <c:v>0.39500000000000002</c:v>
                      </c:pt>
                      <c:pt idx="3">
                        <c:v>0.34899999999999998</c:v>
                      </c:pt>
                      <c:pt idx="4">
                        <c:v>0.23499999999999999</c:v>
                      </c:pt>
                      <c:pt idx="5">
                        <c:v>0.247</c:v>
                      </c:pt>
                      <c:pt idx="6">
                        <c:v>0.105</c:v>
                      </c:pt>
                      <c:pt idx="7">
                        <c:v>8.3000000000000004E-2</c:v>
                      </c:pt>
                      <c:pt idx="8">
                        <c:v>0.05</c:v>
                      </c:pt>
                      <c:pt idx="9">
                        <c:v>1.7000000000000001E-2</c:v>
                      </c:pt>
                      <c:pt idx="10">
                        <c:v>3.4000000000000002E-2</c:v>
                      </c:pt>
                      <c:pt idx="11">
                        <c:v>0.05</c:v>
                      </c:pt>
                      <c:pt idx="12">
                        <c:v>3.4000000000000002E-2</c:v>
                      </c:pt>
                      <c:pt idx="13">
                        <c:v>7.0000000000000007E-2</c:v>
                      </c:pt>
                      <c:pt idx="14">
                        <c:v>3.6999999999999998E-2</c:v>
                      </c:pt>
                      <c:pt idx="16">
                        <c:v>8.5999999999999993E-2</c:v>
                      </c:pt>
                    </c:numCache>
                  </c:numRef>
                </c:val>
                <c:extLst xmlns:c15="http://schemas.microsoft.com/office/drawing/2012/chart">
                  <c:ext xmlns:c16="http://schemas.microsoft.com/office/drawing/2014/chart" uri="{C3380CC4-5D6E-409C-BE32-E72D297353CC}">
                    <c16:uniqueId val="{0000000F-DD96-4465-9802-E025350F6034}"/>
                  </c:ext>
                </c:extLst>
              </c15:ser>
            </c15:filteredBarSeries>
          </c:ext>
        </c:extLst>
      </c:barChart>
      <c:catAx>
        <c:axId val="1425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553088"/>
        <c:crosses val="autoZero"/>
        <c:auto val="1"/>
        <c:lblAlgn val="ctr"/>
        <c:lblOffset val="100"/>
        <c:noMultiLvlLbl val="0"/>
      </c:catAx>
      <c:valAx>
        <c:axId val="14255308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5472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70047875889312"/>
          <c:y val="6.0155650267229126E-2"/>
          <c:w val="0.46075199028277602"/>
          <c:h val="0.78160179772222038"/>
        </c:manualLayout>
      </c:layout>
      <c:barChart>
        <c:barDir val="bar"/>
        <c:grouping val="percentStacked"/>
        <c:varyColors val="0"/>
        <c:ser>
          <c:idx val="0"/>
          <c:order val="0"/>
          <c:tx>
            <c:strRef>
              <c:f>Taul1!$A$2</c:f>
              <c:strCache>
                <c:ptCount val="1"/>
                <c:pt idx="0">
                  <c:v>alle 25.000 euroa</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Taul1!$B$1:$Z$1</c:f>
              <c:strCache>
                <c:ptCount val="23"/>
                <c:pt idx="0">
                  <c:v>Kaikki vastaaajat, n=309</c:v>
                </c:pt>
                <c:pt idx="1">
                  <c:v>SUKUPUOLI</c:v>
                </c:pt>
                <c:pt idx="2">
                  <c:v>Mies, n=157</c:v>
                </c:pt>
                <c:pt idx="3">
                  <c:v>Nainen, n=152</c:v>
                </c:pt>
                <c:pt idx="4">
                  <c:v>IKÄRYHMÄ</c:v>
                </c:pt>
                <c:pt idx="5">
                  <c:v>18-29 -vuotias, n=57</c:v>
                </c:pt>
                <c:pt idx="6">
                  <c:v>30-39 -vuotias, n=58</c:v>
                </c:pt>
                <c:pt idx="7">
                  <c:v>40-49 -vuotias, n=68</c:v>
                </c:pt>
                <c:pt idx="8">
                  <c:v>50-59 -vuotias, n=57</c:v>
                </c:pt>
                <c:pt idx="9">
                  <c:v>60-79 -vuotias, n=69</c:v>
                </c:pt>
                <c:pt idx="10">
                  <c:v>TALOUDEN BRUTTOTULOT VUODESSA</c:v>
                </c:pt>
                <c:pt idx="11">
                  <c:v>Alle 30.000 €/vuodessa, n=48</c:v>
                </c:pt>
                <c:pt idx="12">
                  <c:v>30.001 - 50.000 €/vuodessa, n=60</c:v>
                </c:pt>
                <c:pt idx="13">
                  <c:v>50.001 - 70.000 €/vuodessa, n=57</c:v>
                </c:pt>
                <c:pt idx="14">
                  <c:v>Yli 70.000 €/vuodessa, n=101</c:v>
                </c:pt>
                <c:pt idx="15">
                  <c:v>Ei halua sanoa, n=30</c:v>
                </c:pt>
                <c:pt idx="16">
                  <c:v>AMMATTI </c:v>
                </c:pt>
                <c:pt idx="17">
                  <c:v>Johtavassa asemassa oleva/yrittäjä, n=36</c:v>
                </c:pt>
                <c:pt idx="18">
                  <c:v>Toimihenkilö, n=91</c:v>
                </c:pt>
                <c:pt idx="19">
                  <c:v>Työväestö, n=86</c:v>
                </c:pt>
                <c:pt idx="20">
                  <c:v>Lomautettuna/työtön, n=17</c:v>
                </c:pt>
                <c:pt idx="21">
                  <c:v>Opiskelija/koululainen, n=17</c:v>
                </c:pt>
                <c:pt idx="22">
                  <c:v>Eläkeläinen, n=58</c:v>
                </c:pt>
              </c:strCache>
            </c:strRef>
          </c:cat>
          <c:val>
            <c:numRef>
              <c:f>Taul1!$B$2:$Z$2</c:f>
              <c:numCache>
                <c:formatCode>General</c:formatCode>
                <c:ptCount val="23"/>
                <c:pt idx="0" formatCode="0%">
                  <c:v>0.22600000000000001</c:v>
                </c:pt>
                <c:pt idx="2" formatCode="0%">
                  <c:v>0.13700000000000001</c:v>
                </c:pt>
                <c:pt idx="3" formatCode="0%">
                  <c:v>0.318</c:v>
                </c:pt>
                <c:pt idx="5" formatCode="0%">
                  <c:v>0.26600000000000001</c:v>
                </c:pt>
                <c:pt idx="6" formatCode="0%">
                  <c:v>0.189</c:v>
                </c:pt>
                <c:pt idx="7" formatCode="0%">
                  <c:v>0.219</c:v>
                </c:pt>
                <c:pt idx="8" formatCode="0%">
                  <c:v>0.14299999999999999</c:v>
                </c:pt>
                <c:pt idx="9" formatCode="0%">
                  <c:v>0.29899999999999999</c:v>
                </c:pt>
                <c:pt idx="11" formatCode="0%">
                  <c:v>0.30299999999999999</c:v>
                </c:pt>
                <c:pt idx="12" formatCode="0%">
                  <c:v>0.38200000000000001</c:v>
                </c:pt>
                <c:pt idx="13" formatCode="0%">
                  <c:v>0.246</c:v>
                </c:pt>
                <c:pt idx="14" formatCode="0%">
                  <c:v>0.14699999999999999</c:v>
                </c:pt>
                <c:pt idx="15" formatCode="0%">
                  <c:v>9.5000000000000001E-2</c:v>
                </c:pt>
                <c:pt idx="17" formatCode="0%">
                  <c:v>0.153</c:v>
                </c:pt>
                <c:pt idx="18" formatCode="0%">
                  <c:v>0.21</c:v>
                </c:pt>
                <c:pt idx="19" formatCode="0%">
                  <c:v>0.22600000000000001</c:v>
                </c:pt>
                <c:pt idx="20" formatCode="0%">
                  <c:v>0.35</c:v>
                </c:pt>
                <c:pt idx="21" formatCode="0%">
                  <c:v>0.24199999999999999</c:v>
                </c:pt>
                <c:pt idx="22" formatCode="0%">
                  <c:v>0.27200000000000002</c:v>
                </c:pt>
              </c:numCache>
            </c:numRef>
          </c:val>
          <c:extLst>
            <c:ext xmlns:c16="http://schemas.microsoft.com/office/drawing/2014/chart" uri="{C3380CC4-5D6E-409C-BE32-E72D297353CC}">
              <c16:uniqueId val="{00000000-139C-450C-B703-0023C5269054}"/>
            </c:ext>
          </c:extLst>
        </c:ser>
        <c:ser>
          <c:idx val="1"/>
          <c:order val="1"/>
          <c:tx>
            <c:strRef>
              <c:f>Taul1!$A$3</c:f>
              <c:strCache>
                <c:ptCount val="1"/>
                <c:pt idx="0">
                  <c:v>25 000 - 50.000 euroa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Taul1!$B$1:$Z$1</c:f>
              <c:strCache>
                <c:ptCount val="23"/>
                <c:pt idx="0">
                  <c:v>Kaikki vastaaajat, n=309</c:v>
                </c:pt>
                <c:pt idx="1">
                  <c:v>SUKUPUOLI</c:v>
                </c:pt>
                <c:pt idx="2">
                  <c:v>Mies, n=157</c:v>
                </c:pt>
                <c:pt idx="3">
                  <c:v>Nainen, n=152</c:v>
                </c:pt>
                <c:pt idx="4">
                  <c:v>IKÄRYHMÄ</c:v>
                </c:pt>
                <c:pt idx="5">
                  <c:v>18-29 -vuotias, n=57</c:v>
                </c:pt>
                <c:pt idx="6">
                  <c:v>30-39 -vuotias, n=58</c:v>
                </c:pt>
                <c:pt idx="7">
                  <c:v>40-49 -vuotias, n=68</c:v>
                </c:pt>
                <c:pt idx="8">
                  <c:v>50-59 -vuotias, n=57</c:v>
                </c:pt>
                <c:pt idx="9">
                  <c:v>60-79 -vuotias, n=69</c:v>
                </c:pt>
                <c:pt idx="10">
                  <c:v>TALOUDEN BRUTTOTULOT VUODESSA</c:v>
                </c:pt>
                <c:pt idx="11">
                  <c:v>Alle 30.000 €/vuodessa, n=48</c:v>
                </c:pt>
                <c:pt idx="12">
                  <c:v>30.001 - 50.000 €/vuodessa, n=60</c:v>
                </c:pt>
                <c:pt idx="13">
                  <c:v>50.001 - 70.000 €/vuodessa, n=57</c:v>
                </c:pt>
                <c:pt idx="14">
                  <c:v>Yli 70.000 €/vuodessa, n=101</c:v>
                </c:pt>
                <c:pt idx="15">
                  <c:v>Ei halua sanoa, n=30</c:v>
                </c:pt>
                <c:pt idx="16">
                  <c:v>AMMATTI </c:v>
                </c:pt>
                <c:pt idx="17">
                  <c:v>Johtavassa asemassa oleva/yrittäjä, n=36</c:v>
                </c:pt>
                <c:pt idx="18">
                  <c:v>Toimihenkilö, n=91</c:v>
                </c:pt>
                <c:pt idx="19">
                  <c:v>Työväestö, n=86</c:v>
                </c:pt>
                <c:pt idx="20">
                  <c:v>Lomautettuna/työtön, n=17</c:v>
                </c:pt>
                <c:pt idx="21">
                  <c:v>Opiskelija/koululainen, n=17</c:v>
                </c:pt>
                <c:pt idx="22">
                  <c:v>Eläkeläinen, n=58</c:v>
                </c:pt>
              </c:strCache>
            </c:strRef>
          </c:cat>
          <c:val>
            <c:numRef>
              <c:f>Taul1!$B$3:$Z$3</c:f>
              <c:numCache>
                <c:formatCode>General</c:formatCode>
                <c:ptCount val="23"/>
                <c:pt idx="0" formatCode="0%">
                  <c:v>0.25</c:v>
                </c:pt>
                <c:pt idx="2" formatCode="0%">
                  <c:v>0.28199999999999997</c:v>
                </c:pt>
                <c:pt idx="3" formatCode="0%">
                  <c:v>0.218</c:v>
                </c:pt>
                <c:pt idx="5" formatCode="0%">
                  <c:v>0.223</c:v>
                </c:pt>
                <c:pt idx="6" formatCode="0%">
                  <c:v>0.23899999999999999</c:v>
                </c:pt>
                <c:pt idx="7" formatCode="0%">
                  <c:v>0.14399999999999999</c:v>
                </c:pt>
                <c:pt idx="8" formatCode="0%">
                  <c:v>0.28100000000000003</c:v>
                </c:pt>
                <c:pt idx="9" formatCode="0%">
                  <c:v>0.36199999999999999</c:v>
                </c:pt>
                <c:pt idx="11" formatCode="0%">
                  <c:v>0.20300000000000001</c:v>
                </c:pt>
                <c:pt idx="12" formatCode="0%">
                  <c:v>0.27</c:v>
                </c:pt>
                <c:pt idx="13" formatCode="0%">
                  <c:v>0.34100000000000003</c:v>
                </c:pt>
                <c:pt idx="14" formatCode="0%">
                  <c:v>0.21299999999999999</c:v>
                </c:pt>
                <c:pt idx="15" formatCode="0%">
                  <c:v>0.22600000000000001</c:v>
                </c:pt>
                <c:pt idx="17" formatCode="0%">
                  <c:v>0.254</c:v>
                </c:pt>
                <c:pt idx="18" formatCode="0%">
                  <c:v>0.19900000000000001</c:v>
                </c:pt>
                <c:pt idx="19" formatCode="0%">
                  <c:v>0.28899999999999998</c:v>
                </c:pt>
                <c:pt idx="20" formatCode="0%">
                  <c:v>0.16800000000000001</c:v>
                </c:pt>
                <c:pt idx="21" formatCode="0%">
                  <c:v>0.254</c:v>
                </c:pt>
                <c:pt idx="22" formatCode="0%">
                  <c:v>0.313</c:v>
                </c:pt>
              </c:numCache>
            </c:numRef>
          </c:val>
          <c:extLst>
            <c:ext xmlns:c16="http://schemas.microsoft.com/office/drawing/2014/chart" uri="{C3380CC4-5D6E-409C-BE32-E72D297353CC}">
              <c16:uniqueId val="{00000001-139C-450C-B703-0023C5269054}"/>
            </c:ext>
          </c:extLst>
        </c:ser>
        <c:ser>
          <c:idx val="2"/>
          <c:order val="2"/>
          <c:tx>
            <c:strRef>
              <c:f>Taul1!$A$4</c:f>
              <c:strCache>
                <c:ptCount val="1"/>
                <c:pt idx="0">
                  <c:v>yli 50 000 euroa</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Taul1!$B$1:$Z$1</c:f>
              <c:strCache>
                <c:ptCount val="23"/>
                <c:pt idx="0">
                  <c:v>Kaikki vastaaajat, n=309</c:v>
                </c:pt>
                <c:pt idx="1">
                  <c:v>SUKUPUOLI</c:v>
                </c:pt>
                <c:pt idx="2">
                  <c:v>Mies, n=157</c:v>
                </c:pt>
                <c:pt idx="3">
                  <c:v>Nainen, n=152</c:v>
                </c:pt>
                <c:pt idx="4">
                  <c:v>IKÄRYHMÄ</c:v>
                </c:pt>
                <c:pt idx="5">
                  <c:v>18-29 -vuotias, n=57</c:v>
                </c:pt>
                <c:pt idx="6">
                  <c:v>30-39 -vuotias, n=58</c:v>
                </c:pt>
                <c:pt idx="7">
                  <c:v>40-49 -vuotias, n=68</c:v>
                </c:pt>
                <c:pt idx="8">
                  <c:v>50-59 -vuotias, n=57</c:v>
                </c:pt>
                <c:pt idx="9">
                  <c:v>60-79 -vuotias, n=69</c:v>
                </c:pt>
                <c:pt idx="10">
                  <c:v>TALOUDEN BRUTTOTULOT VUODESSA</c:v>
                </c:pt>
                <c:pt idx="11">
                  <c:v>Alle 30.000 €/vuodessa, n=48</c:v>
                </c:pt>
                <c:pt idx="12">
                  <c:v>30.001 - 50.000 €/vuodessa, n=60</c:v>
                </c:pt>
                <c:pt idx="13">
                  <c:v>50.001 - 70.000 €/vuodessa, n=57</c:v>
                </c:pt>
                <c:pt idx="14">
                  <c:v>Yli 70.000 €/vuodessa, n=101</c:v>
                </c:pt>
                <c:pt idx="15">
                  <c:v>Ei halua sanoa, n=30</c:v>
                </c:pt>
                <c:pt idx="16">
                  <c:v>AMMATTI </c:v>
                </c:pt>
                <c:pt idx="17">
                  <c:v>Johtavassa asemassa oleva/yrittäjä, n=36</c:v>
                </c:pt>
                <c:pt idx="18">
                  <c:v>Toimihenkilö, n=91</c:v>
                </c:pt>
                <c:pt idx="19">
                  <c:v>Työväestö, n=86</c:v>
                </c:pt>
                <c:pt idx="20">
                  <c:v>Lomautettuna/työtön, n=17</c:v>
                </c:pt>
                <c:pt idx="21">
                  <c:v>Opiskelija/koululainen, n=17</c:v>
                </c:pt>
                <c:pt idx="22">
                  <c:v>Eläkeläinen, n=58</c:v>
                </c:pt>
              </c:strCache>
            </c:strRef>
          </c:cat>
          <c:val>
            <c:numRef>
              <c:f>Taul1!$B$4:$Z$4</c:f>
              <c:numCache>
                <c:formatCode>General</c:formatCode>
                <c:ptCount val="23"/>
                <c:pt idx="0" formatCode="0%">
                  <c:v>0.28799999999999998</c:v>
                </c:pt>
                <c:pt idx="2" formatCode="0%">
                  <c:v>0.39200000000000002</c:v>
                </c:pt>
                <c:pt idx="3" formatCode="0%">
                  <c:v>0.18</c:v>
                </c:pt>
                <c:pt idx="5" formatCode="0%">
                  <c:v>0.23499999999999999</c:v>
                </c:pt>
                <c:pt idx="6" formatCode="0%">
                  <c:v>0.33400000000000002</c:v>
                </c:pt>
                <c:pt idx="7" formatCode="0%">
                  <c:v>0.46300000000000002</c:v>
                </c:pt>
                <c:pt idx="8" formatCode="0%">
                  <c:v>0.27600000000000002</c:v>
                </c:pt>
                <c:pt idx="9" formatCode="0%">
                  <c:v>0.129</c:v>
                </c:pt>
                <c:pt idx="11" formatCode="0%">
                  <c:v>0.13600000000000001</c:v>
                </c:pt>
                <c:pt idx="12" formatCode="0%">
                  <c:v>0.26400000000000001</c:v>
                </c:pt>
                <c:pt idx="13" formatCode="0%">
                  <c:v>0.216</c:v>
                </c:pt>
                <c:pt idx="14" formatCode="0%">
                  <c:v>0.48399999999999999</c:v>
                </c:pt>
                <c:pt idx="15" formatCode="0%">
                  <c:v>0.123</c:v>
                </c:pt>
                <c:pt idx="17" formatCode="0%">
                  <c:v>0.45100000000000001</c:v>
                </c:pt>
                <c:pt idx="18" formatCode="0%">
                  <c:v>0.36499999999999999</c:v>
                </c:pt>
                <c:pt idx="19" formatCode="0%">
                  <c:v>0.25</c:v>
                </c:pt>
                <c:pt idx="20" formatCode="0%">
                  <c:v>0.186</c:v>
                </c:pt>
                <c:pt idx="21" formatCode="0%">
                  <c:v>0.32300000000000001</c:v>
                </c:pt>
                <c:pt idx="22" formatCode="0%">
                  <c:v>0.159</c:v>
                </c:pt>
              </c:numCache>
            </c:numRef>
          </c:val>
          <c:extLst>
            <c:ext xmlns:c16="http://schemas.microsoft.com/office/drawing/2014/chart" uri="{C3380CC4-5D6E-409C-BE32-E72D297353CC}">
              <c16:uniqueId val="{00000002-139C-450C-B703-0023C5269054}"/>
            </c:ext>
          </c:extLst>
        </c:ser>
        <c:ser>
          <c:idx val="3"/>
          <c:order val="3"/>
          <c:tx>
            <c:strRef>
              <c:f>Taul1!$A$5</c:f>
              <c:strCache>
                <c:ptCount val="1"/>
                <c:pt idx="0">
                  <c:v>en osaa sanoa</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Taul1!$B$1:$Z$1</c:f>
              <c:strCache>
                <c:ptCount val="23"/>
                <c:pt idx="0">
                  <c:v>Kaikki vastaaajat, n=309</c:v>
                </c:pt>
                <c:pt idx="1">
                  <c:v>SUKUPUOLI</c:v>
                </c:pt>
                <c:pt idx="2">
                  <c:v>Mies, n=157</c:v>
                </c:pt>
                <c:pt idx="3">
                  <c:v>Nainen, n=152</c:v>
                </c:pt>
                <c:pt idx="4">
                  <c:v>IKÄRYHMÄ</c:v>
                </c:pt>
                <c:pt idx="5">
                  <c:v>18-29 -vuotias, n=57</c:v>
                </c:pt>
                <c:pt idx="6">
                  <c:v>30-39 -vuotias, n=58</c:v>
                </c:pt>
                <c:pt idx="7">
                  <c:v>40-49 -vuotias, n=68</c:v>
                </c:pt>
                <c:pt idx="8">
                  <c:v>50-59 -vuotias, n=57</c:v>
                </c:pt>
                <c:pt idx="9">
                  <c:v>60-79 -vuotias, n=69</c:v>
                </c:pt>
                <c:pt idx="10">
                  <c:v>TALOUDEN BRUTTOTULOT VUODESSA</c:v>
                </c:pt>
                <c:pt idx="11">
                  <c:v>Alle 30.000 €/vuodessa, n=48</c:v>
                </c:pt>
                <c:pt idx="12">
                  <c:v>30.001 - 50.000 €/vuodessa, n=60</c:v>
                </c:pt>
                <c:pt idx="13">
                  <c:v>50.001 - 70.000 €/vuodessa, n=57</c:v>
                </c:pt>
                <c:pt idx="14">
                  <c:v>Yli 70.000 €/vuodessa, n=101</c:v>
                </c:pt>
                <c:pt idx="15">
                  <c:v>Ei halua sanoa, n=30</c:v>
                </c:pt>
                <c:pt idx="16">
                  <c:v>AMMATTI </c:v>
                </c:pt>
                <c:pt idx="17">
                  <c:v>Johtavassa asemassa oleva/yrittäjä, n=36</c:v>
                </c:pt>
                <c:pt idx="18">
                  <c:v>Toimihenkilö, n=91</c:v>
                </c:pt>
                <c:pt idx="19">
                  <c:v>Työväestö, n=86</c:v>
                </c:pt>
                <c:pt idx="20">
                  <c:v>Lomautettuna/työtön, n=17</c:v>
                </c:pt>
                <c:pt idx="21">
                  <c:v>Opiskelija/koululainen, n=17</c:v>
                </c:pt>
                <c:pt idx="22">
                  <c:v>Eläkeläinen, n=58</c:v>
                </c:pt>
              </c:strCache>
            </c:strRef>
          </c:cat>
          <c:val>
            <c:numRef>
              <c:f>Taul1!$B$5:$Z$5</c:f>
              <c:numCache>
                <c:formatCode>General</c:formatCode>
                <c:ptCount val="23"/>
                <c:pt idx="0" formatCode="0%">
                  <c:v>0.23599999999999999</c:v>
                </c:pt>
                <c:pt idx="2" formatCode="0%">
                  <c:v>0.189</c:v>
                </c:pt>
                <c:pt idx="3" formatCode="0%">
                  <c:v>0.28399999999999997</c:v>
                </c:pt>
                <c:pt idx="5" formatCode="0%">
                  <c:v>0.27600000000000002</c:v>
                </c:pt>
                <c:pt idx="6" formatCode="0%">
                  <c:v>0.23799999999999999</c:v>
                </c:pt>
                <c:pt idx="7" formatCode="0%">
                  <c:v>0.17399999999999999</c:v>
                </c:pt>
                <c:pt idx="8" formatCode="0%">
                  <c:v>0.29899999999999999</c:v>
                </c:pt>
                <c:pt idx="9" formatCode="0%">
                  <c:v>0.21</c:v>
                </c:pt>
                <c:pt idx="11" formatCode="0%">
                  <c:v>0.35799999999999998</c:v>
                </c:pt>
                <c:pt idx="12" formatCode="0%">
                  <c:v>8.4000000000000005E-2</c:v>
                </c:pt>
                <c:pt idx="13" formatCode="0%">
                  <c:v>0.19700000000000001</c:v>
                </c:pt>
                <c:pt idx="14" formatCode="0%">
                  <c:v>0.156</c:v>
                </c:pt>
                <c:pt idx="15" formatCode="0%">
                  <c:v>0.55700000000000005</c:v>
                </c:pt>
                <c:pt idx="17" formatCode="0%">
                  <c:v>0.14199999999999999</c:v>
                </c:pt>
                <c:pt idx="18" formatCode="0%">
                  <c:v>0.22500000000000001</c:v>
                </c:pt>
                <c:pt idx="19" formatCode="0%">
                  <c:v>0.23599999999999999</c:v>
                </c:pt>
                <c:pt idx="20" formatCode="0%">
                  <c:v>0.29599999999999999</c:v>
                </c:pt>
                <c:pt idx="21" formatCode="0%">
                  <c:v>0.18099999999999999</c:v>
                </c:pt>
                <c:pt idx="22" formatCode="0%">
                  <c:v>0.25700000000000001</c:v>
                </c:pt>
              </c:numCache>
            </c:numRef>
          </c:val>
          <c:extLst>
            <c:ext xmlns:c16="http://schemas.microsoft.com/office/drawing/2014/chart" uri="{C3380CC4-5D6E-409C-BE32-E72D297353CC}">
              <c16:uniqueId val="{00000003-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00"/>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2049097272663027"/>
          <c:y val="0.91755696944271692"/>
          <c:w val="0.57129001708626037"/>
          <c:h val="4.843387815280006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latin typeface="+mn-lt"/>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37858207584828341"/>
          <c:h val="0.86088628623689456"/>
        </c:manualLayout>
      </c:layout>
      <c:barChart>
        <c:barDir val="bar"/>
        <c:grouping val="clustered"/>
        <c:varyColors val="0"/>
        <c:ser>
          <c:idx val="6"/>
          <c:order val="6"/>
          <c:tx>
            <c:strRef>
              <c:f>Taul1!$A$8</c:f>
              <c:strCache>
                <c:ptCount val="1"/>
                <c:pt idx="0">
                  <c:v>Vapaaehtoinen eläkevakuutus</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f>Taul1!$B$8:$BO$8</c:f>
              <c:numCache>
                <c:formatCode>General</c:formatCode>
                <c:ptCount val="20"/>
                <c:pt idx="0" formatCode="0%">
                  <c:v>0.13</c:v>
                </c:pt>
                <c:pt idx="2" formatCode="0%">
                  <c:v>0.13900000000000001</c:v>
                </c:pt>
                <c:pt idx="3" formatCode="0%">
                  <c:v>0.12</c:v>
                </c:pt>
                <c:pt idx="5" formatCode="0%">
                  <c:v>0.03</c:v>
                </c:pt>
                <c:pt idx="6" formatCode="0%">
                  <c:v>6.3E-2</c:v>
                </c:pt>
                <c:pt idx="7" formatCode="0%">
                  <c:v>0.20300000000000001</c:v>
                </c:pt>
                <c:pt idx="8" formatCode="0%">
                  <c:v>0.24</c:v>
                </c:pt>
                <c:pt idx="9" formatCode="0%">
                  <c:v>0.11600000000000001</c:v>
                </c:pt>
                <c:pt idx="11" formatCode="0%">
                  <c:v>5.8999999999999997E-2</c:v>
                </c:pt>
                <c:pt idx="12" formatCode="0%">
                  <c:v>9.4E-2</c:v>
                </c:pt>
                <c:pt idx="13" formatCode="0%">
                  <c:v>0.17799999999999999</c:v>
                </c:pt>
                <c:pt idx="14" formatCode="0%">
                  <c:v>0.248</c:v>
                </c:pt>
                <c:pt idx="15" formatCode="0%">
                  <c:v>7.0999999999999994E-2</c:v>
                </c:pt>
                <c:pt idx="16" formatCode="0%">
                  <c:v>0.105</c:v>
                </c:pt>
                <c:pt idx="18" formatCode="0%">
                  <c:v>0.18099999999999999</c:v>
                </c:pt>
                <c:pt idx="19" formatCode="0%">
                  <c:v>4.4999999999999998E-2</c:v>
                </c:pt>
              </c:numCache>
            </c:numRef>
          </c:val>
          <c:extLst xmlns:c15="http://schemas.microsoft.com/office/drawing/2012/chart">
            <c:ext xmlns:c16="http://schemas.microsoft.com/office/drawing/2014/chart" uri="{C3380CC4-5D6E-409C-BE32-E72D297353CC}">
              <c16:uniqueId val="{00000005-BB0C-49F8-9F27-A88857F9F6CA}"/>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c:ext uri="{02D57815-91ED-43cb-92C2-25804820EDAC}">
                        <c15:formulaRef>
                          <c15:sqref>Taul1!$B$2:$BO$2</c15:sqref>
                        </c15:formulaRef>
                      </c:ext>
                    </c:extLst>
                    <c:numCache>
                      <c:formatCode>General</c:formatCode>
                      <c:ptCount val="20"/>
                      <c:pt idx="0" formatCode="0%">
                        <c:v>0.875</c:v>
                      </c:pt>
                      <c:pt idx="2" formatCode="0%">
                        <c:v>0.873</c:v>
                      </c:pt>
                      <c:pt idx="3" formatCode="0%">
                        <c:v>0.877</c:v>
                      </c:pt>
                      <c:pt idx="5" formatCode="0%">
                        <c:v>0.80800000000000005</c:v>
                      </c:pt>
                      <c:pt idx="6" formatCode="0%">
                        <c:v>0.874</c:v>
                      </c:pt>
                      <c:pt idx="7" formatCode="0%">
                        <c:v>0.86399999999999999</c:v>
                      </c:pt>
                      <c:pt idx="8" formatCode="0%">
                        <c:v>0.9</c:v>
                      </c:pt>
                      <c:pt idx="9" formatCode="0%">
                        <c:v>0.91400000000000003</c:v>
                      </c:pt>
                      <c:pt idx="11" formatCode="0%">
                        <c:v>0.81</c:v>
                      </c:pt>
                      <c:pt idx="12" formatCode="0%">
                        <c:v>0.89400000000000002</c:v>
                      </c:pt>
                      <c:pt idx="13" formatCode="0%">
                        <c:v>0.93600000000000005</c:v>
                      </c:pt>
                      <c:pt idx="14" formatCode="0%">
                        <c:v>0.92800000000000005</c:v>
                      </c:pt>
                      <c:pt idx="15" formatCode="0%">
                        <c:v>0.85899999999999999</c:v>
                      </c:pt>
                      <c:pt idx="16" formatCode="0%">
                        <c:v>0.751</c:v>
                      </c:pt>
                      <c:pt idx="18" formatCode="0%">
                        <c:v>0.91200000000000003</c:v>
                      </c:pt>
                      <c:pt idx="19" formatCode="0%">
                        <c:v>0.81699999999999995</c:v>
                      </c:pt>
                    </c:numCache>
                  </c:numRef>
                </c:val>
                <c:extLst>
                  <c:ext xmlns:c16="http://schemas.microsoft.com/office/drawing/2014/chart" uri="{C3380CC4-5D6E-409C-BE32-E72D297353CC}">
                    <c16:uniqueId val="{00000000-5C23-4419-AA48-4CA7C93D5E9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0"/>
                      <c:pt idx="0" formatCode="0%">
                        <c:v>0.55700000000000005</c:v>
                      </c:pt>
                      <c:pt idx="2" formatCode="0%">
                        <c:v>0.60399999999999998</c:v>
                      </c:pt>
                      <c:pt idx="3" formatCode="0%">
                        <c:v>0.51200000000000001</c:v>
                      </c:pt>
                      <c:pt idx="5" formatCode="0%">
                        <c:v>0.32200000000000001</c:v>
                      </c:pt>
                      <c:pt idx="6" formatCode="0%">
                        <c:v>0.46500000000000002</c:v>
                      </c:pt>
                      <c:pt idx="7" formatCode="0%">
                        <c:v>0.64300000000000002</c:v>
                      </c:pt>
                      <c:pt idx="8" formatCode="0%">
                        <c:v>0.65200000000000002</c:v>
                      </c:pt>
                      <c:pt idx="9" formatCode="0%">
                        <c:v>0.66</c:v>
                      </c:pt>
                      <c:pt idx="11" formatCode="0%">
                        <c:v>0.254</c:v>
                      </c:pt>
                      <c:pt idx="12" formatCode="0%">
                        <c:v>0.61099999999999999</c:v>
                      </c:pt>
                      <c:pt idx="13" formatCode="0%">
                        <c:v>0.68</c:v>
                      </c:pt>
                      <c:pt idx="14" formatCode="0%">
                        <c:v>0.80500000000000005</c:v>
                      </c:pt>
                      <c:pt idx="15" formatCode="0%">
                        <c:v>0.52600000000000002</c:v>
                      </c:pt>
                      <c:pt idx="16" formatCode="0%">
                        <c:v>0.436</c:v>
                      </c:pt>
                      <c:pt idx="18" formatCode="0%">
                        <c:v>0.72099999999999997</c:v>
                      </c:pt>
                      <c:pt idx="19" formatCode="0%">
                        <c:v>0.30099999999999999</c:v>
                      </c:pt>
                    </c:numCache>
                  </c:numRef>
                </c:val>
                <c:extLst xmlns:c15="http://schemas.microsoft.com/office/drawing/2012/chart">
                  <c:ext xmlns:c16="http://schemas.microsoft.com/office/drawing/2014/chart" uri="{C3380CC4-5D6E-409C-BE32-E72D297353CC}">
                    <c16:uniqueId val="{00000000-BB0C-49F8-9F27-A88857F9F6C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Matkavakuutus, joka korvaa henkilövahingot</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0"/>
                      <c:pt idx="0" formatCode="0%">
                        <c:v>0.51100000000000001</c:v>
                      </c:pt>
                      <c:pt idx="2" formatCode="0%">
                        <c:v>0.51700000000000002</c:v>
                      </c:pt>
                      <c:pt idx="3" formatCode="0%">
                        <c:v>0.505</c:v>
                      </c:pt>
                      <c:pt idx="5" formatCode="0%">
                        <c:v>0.48899999999999999</c:v>
                      </c:pt>
                      <c:pt idx="6" formatCode="0%">
                        <c:v>0.41399999999999998</c:v>
                      </c:pt>
                      <c:pt idx="7" formatCode="0%">
                        <c:v>0.51600000000000001</c:v>
                      </c:pt>
                      <c:pt idx="8" formatCode="0%">
                        <c:v>0.497</c:v>
                      </c:pt>
                      <c:pt idx="9" formatCode="0%">
                        <c:v>0.59199999999999997</c:v>
                      </c:pt>
                      <c:pt idx="11" formatCode="0%">
                        <c:v>0.34</c:v>
                      </c:pt>
                      <c:pt idx="12" formatCode="0%">
                        <c:v>0.49399999999999999</c:v>
                      </c:pt>
                      <c:pt idx="13" formatCode="0%">
                        <c:v>0.54600000000000004</c:v>
                      </c:pt>
                      <c:pt idx="14" formatCode="0%">
                        <c:v>0.71599999999999997</c:v>
                      </c:pt>
                      <c:pt idx="15" formatCode="0%">
                        <c:v>0.52700000000000002</c:v>
                      </c:pt>
                      <c:pt idx="16" formatCode="0%">
                        <c:v>0.39500000000000002</c:v>
                      </c:pt>
                      <c:pt idx="18" formatCode="0%">
                        <c:v>0.58699999999999997</c:v>
                      </c:pt>
                      <c:pt idx="19" formatCode="0%">
                        <c:v>0.375</c:v>
                      </c:pt>
                    </c:numCache>
                  </c:numRef>
                </c:val>
                <c:extLst xmlns:c15="http://schemas.microsoft.com/office/drawing/2012/chart">
                  <c:ext xmlns:c16="http://schemas.microsoft.com/office/drawing/2014/chart" uri="{C3380CC4-5D6E-409C-BE32-E72D297353CC}">
                    <c16:uniqueId val="{00000001-BB0C-49F8-9F27-A88857F9F6C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0"/>
                      <c:pt idx="0" formatCode="0%">
                        <c:v>0.46400000000000002</c:v>
                      </c:pt>
                      <c:pt idx="2" formatCode="0%">
                        <c:v>0.49399999999999999</c:v>
                      </c:pt>
                      <c:pt idx="3" formatCode="0%">
                        <c:v>0.434</c:v>
                      </c:pt>
                      <c:pt idx="5" formatCode="0%">
                        <c:v>0.40200000000000002</c:v>
                      </c:pt>
                      <c:pt idx="6" formatCode="0%">
                        <c:v>0.47099999999999997</c:v>
                      </c:pt>
                      <c:pt idx="7" formatCode="0%">
                        <c:v>0.48799999999999999</c:v>
                      </c:pt>
                      <c:pt idx="8" formatCode="0%">
                        <c:v>0.48199999999999998</c:v>
                      </c:pt>
                      <c:pt idx="9" formatCode="0%">
                        <c:v>0.47499999999999998</c:v>
                      </c:pt>
                      <c:pt idx="11" formatCode="0%">
                        <c:v>0.25800000000000001</c:v>
                      </c:pt>
                      <c:pt idx="12" formatCode="0%">
                        <c:v>0.49299999999999999</c:v>
                      </c:pt>
                      <c:pt idx="13" formatCode="0%">
                        <c:v>0.57499999999999996</c:v>
                      </c:pt>
                      <c:pt idx="14" formatCode="0%">
                        <c:v>0.63700000000000001</c:v>
                      </c:pt>
                      <c:pt idx="15" formatCode="0%">
                        <c:v>0.42799999999999999</c:v>
                      </c:pt>
                      <c:pt idx="16" formatCode="0%">
                        <c:v>0.34899999999999998</c:v>
                      </c:pt>
                      <c:pt idx="18" formatCode="0%">
                        <c:v>0.54600000000000004</c:v>
                      </c:pt>
                      <c:pt idx="19" formatCode="0%">
                        <c:v>0.33400000000000002</c:v>
                      </c:pt>
                    </c:numCache>
                  </c:numRef>
                </c:val>
                <c:extLst xmlns:c15="http://schemas.microsoft.com/office/drawing/2012/chart">
                  <c:ext xmlns:c16="http://schemas.microsoft.com/office/drawing/2014/chart" uri="{C3380CC4-5D6E-409C-BE32-E72D297353CC}">
                    <c16:uniqueId val="{00000002-BB0C-49F8-9F27-A88857F9F6C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0"/>
                      <c:pt idx="0" formatCode="0%">
                        <c:v>0.309</c:v>
                      </c:pt>
                      <c:pt idx="2" formatCode="0%">
                        <c:v>0.318</c:v>
                      </c:pt>
                      <c:pt idx="3" formatCode="0%">
                        <c:v>0.29899999999999999</c:v>
                      </c:pt>
                      <c:pt idx="5" formatCode="0%">
                        <c:v>0.28499999999999998</c:v>
                      </c:pt>
                      <c:pt idx="6" formatCode="0%">
                        <c:v>0.36199999999999999</c:v>
                      </c:pt>
                      <c:pt idx="7" formatCode="0%">
                        <c:v>0.373</c:v>
                      </c:pt>
                      <c:pt idx="8" formatCode="0%">
                        <c:v>0.30299999999999999</c:v>
                      </c:pt>
                      <c:pt idx="9" formatCode="0%">
                        <c:v>0.255</c:v>
                      </c:pt>
                      <c:pt idx="11" formatCode="0%">
                        <c:v>0.19800000000000001</c:v>
                      </c:pt>
                      <c:pt idx="12" formatCode="0%">
                        <c:v>0.28999999999999998</c:v>
                      </c:pt>
                      <c:pt idx="13" formatCode="0%">
                        <c:v>0.36499999999999999</c:v>
                      </c:pt>
                      <c:pt idx="14" formatCode="0%">
                        <c:v>0.46700000000000003</c:v>
                      </c:pt>
                      <c:pt idx="15" formatCode="0%">
                        <c:v>0.24099999999999999</c:v>
                      </c:pt>
                      <c:pt idx="16" formatCode="0%">
                        <c:v>0.23499999999999999</c:v>
                      </c:pt>
                      <c:pt idx="18" formatCode="0%">
                        <c:v>0.36199999999999999</c:v>
                      </c:pt>
                      <c:pt idx="19" formatCode="0%">
                        <c:v>0.22500000000000001</c:v>
                      </c:pt>
                    </c:numCache>
                  </c:numRef>
                </c:val>
                <c:extLst xmlns:c15="http://schemas.microsoft.com/office/drawing/2012/chart">
                  <c:ext xmlns:c16="http://schemas.microsoft.com/office/drawing/2014/chart" uri="{C3380CC4-5D6E-409C-BE32-E72D297353CC}">
                    <c16:uniqueId val="{00000003-BB0C-49F8-9F27-A88857F9F6C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0"/>
                      <c:pt idx="0" formatCode="0%">
                        <c:v>0.24399999999999999</c:v>
                      </c:pt>
                      <c:pt idx="2" formatCode="0%">
                        <c:v>0.24099999999999999</c:v>
                      </c:pt>
                      <c:pt idx="3" formatCode="0%">
                        <c:v>0.246</c:v>
                      </c:pt>
                      <c:pt idx="5" formatCode="0%">
                        <c:v>0.25</c:v>
                      </c:pt>
                      <c:pt idx="6" formatCode="0%">
                        <c:v>0.31</c:v>
                      </c:pt>
                      <c:pt idx="7" formatCode="0%">
                        <c:v>0.35799999999999998</c:v>
                      </c:pt>
                      <c:pt idx="8" formatCode="0%">
                        <c:v>0.20200000000000001</c:v>
                      </c:pt>
                      <c:pt idx="9" formatCode="0%">
                        <c:v>0.152</c:v>
                      </c:pt>
                      <c:pt idx="11" formatCode="0%">
                        <c:v>0.17499999999999999</c:v>
                      </c:pt>
                      <c:pt idx="12" formatCode="0%">
                        <c:v>0.2</c:v>
                      </c:pt>
                      <c:pt idx="13" formatCode="0%">
                        <c:v>0.26</c:v>
                      </c:pt>
                      <c:pt idx="14" formatCode="0%">
                        <c:v>0.38800000000000001</c:v>
                      </c:pt>
                      <c:pt idx="15" formatCode="0%">
                        <c:v>0.17799999999999999</c:v>
                      </c:pt>
                      <c:pt idx="16" formatCode="0%">
                        <c:v>0.247</c:v>
                      </c:pt>
                      <c:pt idx="18" formatCode="0%">
                        <c:v>0.28699999999999998</c:v>
                      </c:pt>
                      <c:pt idx="19" formatCode="0%">
                        <c:v>0.18</c:v>
                      </c:pt>
                    </c:numCache>
                  </c:numRef>
                </c:val>
                <c:extLst xmlns:c15="http://schemas.microsoft.com/office/drawing/2012/chart">
                  <c:ext xmlns:c16="http://schemas.microsoft.com/office/drawing/2014/chart" uri="{C3380CC4-5D6E-409C-BE32-E72D297353CC}">
                    <c16:uniqueId val="{00000004-BB0C-49F8-9F27-A88857F9F6C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0"/>
                      <c:pt idx="0" formatCode="0%">
                        <c:v>8.7999999999999995E-2</c:v>
                      </c:pt>
                      <c:pt idx="2" formatCode="0%">
                        <c:v>0.11</c:v>
                      </c:pt>
                      <c:pt idx="3" formatCode="0%">
                        <c:v>6.7000000000000004E-2</c:v>
                      </c:pt>
                      <c:pt idx="5" formatCode="0%">
                        <c:v>0.13500000000000001</c:v>
                      </c:pt>
                      <c:pt idx="6" formatCode="0%">
                        <c:v>8.5999999999999993E-2</c:v>
                      </c:pt>
                      <c:pt idx="7" formatCode="0%">
                        <c:v>0.16</c:v>
                      </c:pt>
                      <c:pt idx="8" formatCode="0%">
                        <c:v>7.8E-2</c:v>
                      </c:pt>
                      <c:pt idx="9" formatCode="0%">
                        <c:v>1.2999999999999999E-2</c:v>
                      </c:pt>
                      <c:pt idx="11" formatCode="0%">
                        <c:v>5.1999999999999998E-2</c:v>
                      </c:pt>
                      <c:pt idx="12" formatCode="0%">
                        <c:v>6.7000000000000004E-2</c:v>
                      </c:pt>
                      <c:pt idx="13" formatCode="0%">
                        <c:v>9.4E-2</c:v>
                      </c:pt>
                      <c:pt idx="14" formatCode="0%">
                        <c:v>0.16200000000000001</c:v>
                      </c:pt>
                      <c:pt idx="15" formatCode="0%">
                        <c:v>0.06</c:v>
                      </c:pt>
                      <c:pt idx="16" formatCode="0%">
                        <c:v>8.3000000000000004E-2</c:v>
                      </c:pt>
                      <c:pt idx="18" formatCode="0%">
                        <c:v>0.10100000000000001</c:v>
                      </c:pt>
                      <c:pt idx="19" formatCode="0%">
                        <c:v>7.4999999999999997E-2</c:v>
                      </c:pt>
                    </c:numCache>
                  </c:numRef>
                </c:val>
                <c:extLst xmlns:c15="http://schemas.microsoft.com/office/drawing/2012/chart">
                  <c:ext xmlns:c16="http://schemas.microsoft.com/office/drawing/2014/chart" uri="{C3380CC4-5D6E-409C-BE32-E72D297353CC}">
                    <c16:uniqueId val="{00000006-BB0C-49F8-9F27-A88857F9F6C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0"/>
                      <c:pt idx="0" formatCode="0%">
                        <c:v>8.2000000000000003E-2</c:v>
                      </c:pt>
                      <c:pt idx="2" formatCode="0%">
                        <c:v>7.4999999999999997E-2</c:v>
                      </c:pt>
                      <c:pt idx="3" formatCode="0%">
                        <c:v>8.8999999999999996E-2</c:v>
                      </c:pt>
                      <c:pt idx="5" formatCode="0%">
                        <c:v>7.1999999999999995E-2</c:v>
                      </c:pt>
                      <c:pt idx="6" formatCode="0%">
                        <c:v>9.1999999999999998E-2</c:v>
                      </c:pt>
                      <c:pt idx="7" formatCode="0%">
                        <c:v>0.14000000000000001</c:v>
                      </c:pt>
                      <c:pt idx="8" formatCode="0%">
                        <c:v>9.5000000000000001E-2</c:v>
                      </c:pt>
                      <c:pt idx="9" formatCode="0%">
                        <c:v>3.5999999999999997E-2</c:v>
                      </c:pt>
                      <c:pt idx="11" formatCode="0%">
                        <c:v>4.2000000000000003E-2</c:v>
                      </c:pt>
                      <c:pt idx="12" formatCode="0%">
                        <c:v>7.6999999999999999E-2</c:v>
                      </c:pt>
                      <c:pt idx="13" formatCode="0%">
                        <c:v>8.2000000000000003E-2</c:v>
                      </c:pt>
                      <c:pt idx="14" formatCode="0%">
                        <c:v>0.16600000000000001</c:v>
                      </c:pt>
                      <c:pt idx="15" formatCode="0%">
                        <c:v>4.1000000000000002E-2</c:v>
                      </c:pt>
                      <c:pt idx="16" formatCode="0%">
                        <c:v>0.05</c:v>
                      </c:pt>
                      <c:pt idx="18" formatCode="0%">
                        <c:v>9.7000000000000003E-2</c:v>
                      </c:pt>
                      <c:pt idx="19" formatCode="0%">
                        <c:v>5.7000000000000002E-2</c:v>
                      </c:pt>
                    </c:numCache>
                  </c:numRef>
                </c:val>
                <c:extLst xmlns:c15="http://schemas.microsoft.com/office/drawing/2012/chart">
                  <c:ext xmlns:c16="http://schemas.microsoft.com/office/drawing/2014/chart" uri="{C3380CC4-5D6E-409C-BE32-E72D297353CC}">
                    <c16:uniqueId val="{00000007-BB0C-49F8-9F27-A88857F9F6C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0"/>
                      <c:pt idx="0" formatCode="0%">
                        <c:v>5.8999999999999997E-2</c:v>
                      </c:pt>
                      <c:pt idx="2" formatCode="0%">
                        <c:v>6.4000000000000001E-2</c:v>
                      </c:pt>
                      <c:pt idx="3" formatCode="0%">
                        <c:v>5.3999999999999999E-2</c:v>
                      </c:pt>
                      <c:pt idx="5" formatCode="0%">
                        <c:v>2.3E-2</c:v>
                      </c:pt>
                      <c:pt idx="6" formatCode="0%">
                        <c:v>0.109</c:v>
                      </c:pt>
                      <c:pt idx="7" formatCode="0%">
                        <c:v>0.124</c:v>
                      </c:pt>
                      <c:pt idx="8" formatCode="0%">
                        <c:v>5.2999999999999999E-2</c:v>
                      </c:pt>
                      <c:pt idx="9" formatCode="0%">
                        <c:v>1.6E-2</c:v>
                      </c:pt>
                      <c:pt idx="11" formatCode="0%">
                        <c:v>2.4E-2</c:v>
                      </c:pt>
                      <c:pt idx="12" formatCode="0%">
                        <c:v>6.2E-2</c:v>
                      </c:pt>
                      <c:pt idx="13" formatCode="0%">
                        <c:v>6.9000000000000006E-2</c:v>
                      </c:pt>
                      <c:pt idx="14" formatCode="0%">
                        <c:v>0.112</c:v>
                      </c:pt>
                      <c:pt idx="15" formatCode="0%">
                        <c:v>3.7999999999999999E-2</c:v>
                      </c:pt>
                      <c:pt idx="16" formatCode="0%">
                        <c:v>1.7000000000000001E-2</c:v>
                      </c:pt>
                      <c:pt idx="18" formatCode="0%">
                        <c:v>8.7999999999999995E-2</c:v>
                      </c:pt>
                      <c:pt idx="19" formatCode="0%">
                        <c:v>8.9999999999999993E-3</c:v>
                      </c:pt>
                    </c:numCache>
                  </c:numRef>
                </c:val>
                <c:extLst xmlns:c15="http://schemas.microsoft.com/office/drawing/2012/chart">
                  <c:ext xmlns:c16="http://schemas.microsoft.com/office/drawing/2014/chart" uri="{C3380CC4-5D6E-409C-BE32-E72D297353CC}">
                    <c16:uniqueId val="{00000008-BB0C-49F8-9F27-A88857F9F6C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0"/>
                      <c:pt idx="0" formatCode="0%">
                        <c:v>5.5E-2</c:v>
                      </c:pt>
                      <c:pt idx="2" formatCode="0%">
                        <c:v>7.8E-2</c:v>
                      </c:pt>
                      <c:pt idx="3" formatCode="0%">
                        <c:v>3.3000000000000002E-2</c:v>
                      </c:pt>
                      <c:pt idx="5" formatCode="0%">
                        <c:v>3.5999999999999997E-2</c:v>
                      </c:pt>
                      <c:pt idx="6" formatCode="0%">
                        <c:v>1.0999999999999999E-2</c:v>
                      </c:pt>
                      <c:pt idx="7" formatCode="0%">
                        <c:v>1.7999999999999999E-2</c:v>
                      </c:pt>
                      <c:pt idx="8" formatCode="0%">
                        <c:v>0.1</c:v>
                      </c:pt>
                      <c:pt idx="9" formatCode="0%">
                        <c:v>8.7999999999999995E-2</c:v>
                      </c:pt>
                      <c:pt idx="11" formatCode="0%">
                        <c:v>1.0999999999999999E-2</c:v>
                      </c:pt>
                      <c:pt idx="12" formatCode="0%">
                        <c:v>0.04</c:v>
                      </c:pt>
                      <c:pt idx="13" formatCode="0%">
                        <c:v>6.7000000000000004E-2</c:v>
                      </c:pt>
                      <c:pt idx="14" formatCode="0%">
                        <c:v>0.121</c:v>
                      </c:pt>
                      <c:pt idx="15" formatCode="0%">
                        <c:v>4.7E-2</c:v>
                      </c:pt>
                      <c:pt idx="16" formatCode="0%">
                        <c:v>3.4000000000000002E-2</c:v>
                      </c:pt>
                      <c:pt idx="18" formatCode="0%">
                        <c:v>8.6999999999999994E-2</c:v>
                      </c:pt>
                      <c:pt idx="19" formatCode="0%">
                        <c:v>6.0000000000000001E-3</c:v>
                      </c:pt>
                    </c:numCache>
                  </c:numRef>
                </c:val>
                <c:extLst xmlns:c15="http://schemas.microsoft.com/office/drawing/2012/chart">
                  <c:ext xmlns:c16="http://schemas.microsoft.com/office/drawing/2014/chart" uri="{C3380CC4-5D6E-409C-BE32-E72D297353CC}">
                    <c16:uniqueId val="{00000009-BB0C-49F8-9F27-A88857F9F6C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0"/>
                      <c:pt idx="0" formatCode="0%">
                        <c:v>5.5E-2</c:v>
                      </c:pt>
                      <c:pt idx="2" formatCode="0%">
                        <c:v>6.4000000000000001E-2</c:v>
                      </c:pt>
                      <c:pt idx="3" formatCode="0%">
                        <c:v>4.5999999999999999E-2</c:v>
                      </c:pt>
                      <c:pt idx="5" formatCode="0%">
                        <c:v>3.5000000000000003E-2</c:v>
                      </c:pt>
                      <c:pt idx="6" formatCode="0%">
                        <c:v>1.7000000000000001E-2</c:v>
                      </c:pt>
                      <c:pt idx="7" formatCode="0%">
                        <c:v>5.1999999999999998E-2</c:v>
                      </c:pt>
                      <c:pt idx="8" formatCode="0%">
                        <c:v>0.09</c:v>
                      </c:pt>
                      <c:pt idx="9" formatCode="0%">
                        <c:v>6.9000000000000006E-2</c:v>
                      </c:pt>
                      <c:pt idx="11" formatCode="0%">
                        <c:v>2.1000000000000001E-2</c:v>
                      </c:pt>
                      <c:pt idx="12" formatCode="0%">
                        <c:v>8.1000000000000003E-2</c:v>
                      </c:pt>
                      <c:pt idx="13" formatCode="0%">
                        <c:v>6.5000000000000002E-2</c:v>
                      </c:pt>
                      <c:pt idx="14" formatCode="0%">
                        <c:v>7.6999999999999999E-2</c:v>
                      </c:pt>
                      <c:pt idx="15" formatCode="0%">
                        <c:v>2.8000000000000001E-2</c:v>
                      </c:pt>
                      <c:pt idx="16" formatCode="0%">
                        <c:v>0.05</c:v>
                      </c:pt>
                      <c:pt idx="18" formatCode="0%">
                        <c:v>7.9000000000000001E-2</c:v>
                      </c:pt>
                      <c:pt idx="19" formatCode="0%">
                        <c:v>1.4999999999999999E-2</c:v>
                      </c:pt>
                    </c:numCache>
                  </c:numRef>
                </c:val>
                <c:extLst xmlns:c15="http://schemas.microsoft.com/office/drawing/2012/chart">
                  <c:ext xmlns:c16="http://schemas.microsoft.com/office/drawing/2014/chart" uri="{C3380CC4-5D6E-409C-BE32-E72D297353CC}">
                    <c16:uniqueId val="{0000000A-BB0C-49F8-9F27-A88857F9F6C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0"/>
                      <c:pt idx="0" formatCode="0%">
                        <c:v>5.5E-2</c:v>
                      </c:pt>
                      <c:pt idx="2" formatCode="0%">
                        <c:v>4.8000000000000001E-2</c:v>
                      </c:pt>
                      <c:pt idx="3" formatCode="0%">
                        <c:v>6.2E-2</c:v>
                      </c:pt>
                      <c:pt idx="5" formatCode="0%">
                        <c:v>0.10100000000000001</c:v>
                      </c:pt>
                      <c:pt idx="6" formatCode="0%">
                        <c:v>4.5999999999999999E-2</c:v>
                      </c:pt>
                      <c:pt idx="7" formatCode="0%">
                        <c:v>3.5000000000000003E-2</c:v>
                      </c:pt>
                      <c:pt idx="8" formatCode="0%">
                        <c:v>6.5000000000000002E-2</c:v>
                      </c:pt>
                      <c:pt idx="9" formatCode="0%">
                        <c:v>3.3000000000000002E-2</c:v>
                      </c:pt>
                      <c:pt idx="11" formatCode="0%">
                        <c:v>4.9000000000000002E-2</c:v>
                      </c:pt>
                      <c:pt idx="12" formatCode="0%">
                        <c:v>4.1000000000000002E-2</c:v>
                      </c:pt>
                      <c:pt idx="13" formatCode="0%">
                        <c:v>0.06</c:v>
                      </c:pt>
                      <c:pt idx="14" formatCode="0%">
                        <c:v>0.06</c:v>
                      </c:pt>
                      <c:pt idx="15" formatCode="0%">
                        <c:v>8.2000000000000003E-2</c:v>
                      </c:pt>
                      <c:pt idx="16" formatCode="0%">
                        <c:v>3.4000000000000002E-2</c:v>
                      </c:pt>
                      <c:pt idx="18" formatCode="0%">
                        <c:v>5.2999999999999999E-2</c:v>
                      </c:pt>
                      <c:pt idx="19" formatCode="0%">
                        <c:v>5.5E-2</c:v>
                      </c:pt>
                    </c:numCache>
                  </c:numRef>
                </c:val>
                <c:extLst xmlns:c15="http://schemas.microsoft.com/office/drawing/2012/chart">
                  <c:ext xmlns:c16="http://schemas.microsoft.com/office/drawing/2014/chart" uri="{C3380CC4-5D6E-409C-BE32-E72D297353CC}">
                    <c16:uniqueId val="{0000000B-BB0C-49F8-9F27-A88857F9F6C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Jokin yksittäiseen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0"/>
                      <c:pt idx="0" formatCode="0%">
                        <c:v>4.3999999999999997E-2</c:v>
                      </c:pt>
                      <c:pt idx="2" formatCode="0%">
                        <c:v>2.9000000000000001E-2</c:v>
                      </c:pt>
                      <c:pt idx="3" formatCode="0%">
                        <c:v>0.06</c:v>
                      </c:pt>
                      <c:pt idx="5" formatCode="0%">
                        <c:v>1.6E-2</c:v>
                      </c:pt>
                      <c:pt idx="6" formatCode="0%">
                        <c:v>7.3999999999999996E-2</c:v>
                      </c:pt>
                      <c:pt idx="7" formatCode="0%">
                        <c:v>4.5999999999999999E-2</c:v>
                      </c:pt>
                      <c:pt idx="8" formatCode="0%">
                        <c:v>5.3999999999999999E-2</c:v>
                      </c:pt>
                      <c:pt idx="9" formatCode="0%">
                        <c:v>0.04</c:v>
                      </c:pt>
                      <c:pt idx="11" formatCode="0%">
                        <c:v>5.6000000000000001E-2</c:v>
                      </c:pt>
                      <c:pt idx="12" formatCode="0%">
                        <c:v>1.4999999999999999E-2</c:v>
                      </c:pt>
                      <c:pt idx="13" formatCode="0%">
                        <c:v>4.2000000000000003E-2</c:v>
                      </c:pt>
                      <c:pt idx="14" formatCode="0%">
                        <c:v>7.0999999999999994E-2</c:v>
                      </c:pt>
                      <c:pt idx="15" formatCode="0%">
                        <c:v>1.6E-2</c:v>
                      </c:pt>
                      <c:pt idx="16" formatCode="0%">
                        <c:v>7.0000000000000007E-2</c:v>
                      </c:pt>
                      <c:pt idx="18" formatCode="0%">
                        <c:v>0.04</c:v>
                      </c:pt>
                      <c:pt idx="19" formatCode="0%">
                        <c:v>0.05</c:v>
                      </c:pt>
                    </c:numCache>
                  </c:numRef>
                </c:val>
                <c:extLst xmlns:c15="http://schemas.microsoft.com/office/drawing/2012/chart">
                  <c:ext xmlns:c16="http://schemas.microsoft.com/office/drawing/2014/chart" uri="{C3380CC4-5D6E-409C-BE32-E72D297353CC}">
                    <c16:uniqueId val="{0000000C-BB0C-49F8-9F27-A88857F9F6C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0"/>
                      <c:pt idx="0" formatCode="0%">
                        <c:v>3.6999999999999998E-2</c:v>
                      </c:pt>
                      <c:pt idx="2" formatCode="0%">
                        <c:v>4.4999999999999998E-2</c:v>
                      </c:pt>
                      <c:pt idx="3" formatCode="0%">
                        <c:v>2.8000000000000001E-2</c:v>
                      </c:pt>
                      <c:pt idx="5" formatCode="0%">
                        <c:v>2.4E-2</c:v>
                      </c:pt>
                      <c:pt idx="6" formatCode="0%">
                        <c:v>1.0999999999999999E-2</c:v>
                      </c:pt>
                      <c:pt idx="7" formatCode="0%">
                        <c:v>2.9000000000000001E-2</c:v>
                      </c:pt>
                      <c:pt idx="8" formatCode="0%">
                        <c:v>5.1999999999999998E-2</c:v>
                      </c:pt>
                      <c:pt idx="9" formatCode="0%">
                        <c:v>5.6000000000000001E-2</c:v>
                      </c:pt>
                      <c:pt idx="11" formatCode="0%">
                        <c:v>0.02</c:v>
                      </c:pt>
                      <c:pt idx="12" formatCode="0%">
                        <c:v>3.7999999999999999E-2</c:v>
                      </c:pt>
                      <c:pt idx="13" formatCode="0%">
                        <c:v>5.0999999999999997E-2</c:v>
                      </c:pt>
                      <c:pt idx="14" formatCode="0%">
                        <c:v>3.6999999999999998E-2</c:v>
                      </c:pt>
                      <c:pt idx="15" formatCode="0%">
                        <c:v>0.05</c:v>
                      </c:pt>
                      <c:pt idx="16" formatCode="0%">
                        <c:v>3.6999999999999998E-2</c:v>
                      </c:pt>
                      <c:pt idx="18" formatCode="0%">
                        <c:v>5.3999999999999999E-2</c:v>
                      </c:pt>
                      <c:pt idx="19" formatCode="0%">
                        <c:v>8.0000000000000002E-3</c:v>
                      </c:pt>
                    </c:numCache>
                  </c:numRef>
                </c:val>
                <c:extLst xmlns:c15="http://schemas.microsoft.com/office/drawing/2012/chart">
                  <c:ext xmlns:c16="http://schemas.microsoft.com/office/drawing/2014/chart" uri="{C3380CC4-5D6E-409C-BE32-E72D297353CC}">
                    <c16:uniqueId val="{0000000D-BB0C-49F8-9F27-A88857F9F6C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0"/>
                      <c:pt idx="0" formatCode="0%">
                        <c:v>1.4999999999999999E-2</c:v>
                      </c:pt>
                      <c:pt idx="2" formatCode="0%">
                        <c:v>2.3E-2</c:v>
                      </c:pt>
                      <c:pt idx="3" formatCode="0%">
                        <c:v>8.0000000000000002E-3</c:v>
                      </c:pt>
                      <c:pt idx="5" formatCode="0%">
                        <c:v>6.0000000000000001E-3</c:v>
                      </c:pt>
                      <c:pt idx="6" formatCode="0%">
                        <c:v>1.7000000000000001E-2</c:v>
                      </c:pt>
                      <c:pt idx="7" formatCode="0%">
                        <c:v>1.2E-2</c:v>
                      </c:pt>
                      <c:pt idx="8" formatCode="0%">
                        <c:v>1.6E-2</c:v>
                      </c:pt>
                      <c:pt idx="9" formatCode="0%">
                        <c:v>2.3E-2</c:v>
                      </c:pt>
                      <c:pt idx="11" formatCode="0%">
                        <c:v>8.0000000000000002E-3</c:v>
                      </c:pt>
                      <c:pt idx="12" formatCode="0%">
                        <c:v>2.4E-2</c:v>
                      </c:pt>
                      <c:pt idx="13" formatCode="0%">
                        <c:v>6.0000000000000001E-3</c:v>
                      </c:pt>
                      <c:pt idx="14" formatCode="0%">
                        <c:v>3.5000000000000003E-2</c:v>
                      </c:pt>
                      <c:pt idx="18" formatCode="0%">
                        <c:v>2.5000000000000001E-2</c:v>
                      </c:pt>
                    </c:numCache>
                  </c:numRef>
                </c:val>
                <c:extLst xmlns:c15="http://schemas.microsoft.com/office/drawing/2012/chart">
                  <c:ext xmlns:c16="http://schemas.microsoft.com/office/drawing/2014/chart" uri="{C3380CC4-5D6E-409C-BE32-E72D297353CC}">
                    <c16:uniqueId val="{0000000E-BB0C-49F8-9F27-A88857F9F6C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0"/>
                      <c:pt idx="0" formatCode="0%">
                        <c:v>5.2999999999999999E-2</c:v>
                      </c:pt>
                      <c:pt idx="2" formatCode="0%">
                        <c:v>5.0999999999999997E-2</c:v>
                      </c:pt>
                      <c:pt idx="3" formatCode="0%">
                        <c:v>5.5E-2</c:v>
                      </c:pt>
                      <c:pt idx="5" formatCode="0%">
                        <c:v>0.05</c:v>
                      </c:pt>
                      <c:pt idx="6" formatCode="0%">
                        <c:v>8.1000000000000003E-2</c:v>
                      </c:pt>
                      <c:pt idx="7" formatCode="0%">
                        <c:v>4.5999999999999999E-2</c:v>
                      </c:pt>
                      <c:pt idx="8" formatCode="0%">
                        <c:v>3.1E-2</c:v>
                      </c:pt>
                      <c:pt idx="9" formatCode="0%">
                        <c:v>0.06</c:v>
                      </c:pt>
                      <c:pt idx="11" formatCode="0%">
                        <c:v>7.4999999999999997E-2</c:v>
                      </c:pt>
                      <c:pt idx="12" formatCode="0%">
                        <c:v>6.0999999999999999E-2</c:v>
                      </c:pt>
                      <c:pt idx="13" formatCode="0%">
                        <c:v>3.2000000000000001E-2</c:v>
                      </c:pt>
                      <c:pt idx="14" formatCode="0%">
                        <c:v>2.1999999999999999E-2</c:v>
                      </c:pt>
                      <c:pt idx="15" formatCode="0%">
                        <c:v>6.5000000000000002E-2</c:v>
                      </c:pt>
                      <c:pt idx="16" formatCode="0%">
                        <c:v>8.5999999999999993E-2</c:v>
                      </c:pt>
                      <c:pt idx="18" formatCode="0%">
                        <c:v>3.1E-2</c:v>
                      </c:pt>
                      <c:pt idx="19" formatCode="0%">
                        <c:v>8.5999999999999993E-2</c:v>
                      </c:pt>
                    </c:numCache>
                  </c:numRef>
                </c:val>
                <c:extLst xmlns:c15="http://schemas.microsoft.com/office/drawing/2012/chart">
                  <c:ext xmlns:c16="http://schemas.microsoft.com/office/drawing/2014/chart" uri="{C3380CC4-5D6E-409C-BE32-E72D297353CC}">
                    <c16:uniqueId val="{0000000F-BB0C-49F8-9F27-A88857F9F6C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10-BB0C-49F8-9F27-A88857F9F6CA}"/>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62968472168534"/>
          <c:y val="6.2300069473524483E-2"/>
          <c:w val="0.39012975548714485"/>
          <c:h val="0.86088628623689456"/>
        </c:manualLayout>
      </c:layout>
      <c:barChart>
        <c:barDir val="bar"/>
        <c:grouping val="clustered"/>
        <c:varyColors val="0"/>
        <c:ser>
          <c:idx val="6"/>
          <c:order val="6"/>
          <c:tx>
            <c:strRef>
              <c:f>Taul1!$A$8</c:f>
              <c:strCache>
                <c:ptCount val="1"/>
                <c:pt idx="0">
                  <c:v>Vapaaehtoinen eläkevakuutus</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Taul1!$B$1:$BO$1</c:f>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f>Taul1!$B$8:$BO$8</c:f>
              <c:numCache>
                <c:formatCode>General</c:formatCode>
                <c:ptCount val="23"/>
                <c:pt idx="0" formatCode="0%">
                  <c:v>0.13</c:v>
                </c:pt>
                <c:pt idx="2" formatCode="0%">
                  <c:v>0.27700000000000002</c:v>
                </c:pt>
                <c:pt idx="3" formatCode="0%">
                  <c:v>0.19</c:v>
                </c:pt>
                <c:pt idx="4" formatCode="0%">
                  <c:v>0.13600000000000001</c:v>
                </c:pt>
                <c:pt idx="5" formatCode="0%">
                  <c:v>8.3000000000000004E-2</c:v>
                </c:pt>
                <c:pt idx="6" formatCode="0%">
                  <c:v>4.9000000000000002E-2</c:v>
                </c:pt>
                <c:pt idx="7" formatCode="0%">
                  <c:v>6.5000000000000002E-2</c:v>
                </c:pt>
                <c:pt idx="9" formatCode="0%">
                  <c:v>4.2999999999999997E-2</c:v>
                </c:pt>
                <c:pt idx="10" formatCode="0%">
                  <c:v>6.3E-2</c:v>
                </c:pt>
                <c:pt idx="11" formatCode="0%">
                  <c:v>0.113</c:v>
                </c:pt>
                <c:pt idx="12" formatCode="0%">
                  <c:v>0.218</c:v>
                </c:pt>
                <c:pt idx="13" formatCode="0%">
                  <c:v>0.3</c:v>
                </c:pt>
                <c:pt idx="14" formatCode="0%">
                  <c:v>0.19500000000000001</c:v>
                </c:pt>
                <c:pt idx="15" formatCode="0%">
                  <c:v>8.7999999999999995E-2</c:v>
                </c:pt>
                <c:pt idx="18" formatCode="0%">
                  <c:v>8.4000000000000005E-2</c:v>
                </c:pt>
                <c:pt idx="19" formatCode="0%">
                  <c:v>9.8000000000000004E-2</c:v>
                </c:pt>
                <c:pt idx="20" formatCode="0%">
                  <c:v>0.15</c:v>
                </c:pt>
                <c:pt idx="21" formatCode="0%">
                  <c:v>0.13</c:v>
                </c:pt>
                <c:pt idx="22" formatCode="0%">
                  <c:v>0.19400000000000001</c:v>
                </c:pt>
              </c:numCache>
            </c:numRef>
          </c:val>
          <c:extLst xmlns:c15="http://schemas.microsoft.com/office/drawing/2012/chart">
            <c:ext xmlns:c16="http://schemas.microsoft.com/office/drawing/2014/chart" uri="{C3380CC4-5D6E-409C-BE32-E72D297353CC}">
              <c16:uniqueId val="{00000006-BA74-4FA8-9CD3-C8FBC8A9E16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0"/>
                <c:order val="0"/>
                <c:tx>
                  <c:strRef>
                    <c:extLst>
                      <c:ext uri="{02D57815-91ED-43cb-92C2-25804820EDAC}">
                        <c15:formulaRef>
                          <c15:sqref>Taul1!$A$2</c15:sqref>
                        </c15:formulaRef>
                      </c:ext>
                    </c:extLst>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c:ext uri="{02D57815-91ED-43cb-92C2-25804820EDAC}">
                        <c15:formulaRef>
                          <c15:sqref>Taul1!$B$2:$BO$2</c15:sqref>
                        </c15:formulaRef>
                      </c:ext>
                    </c:extLst>
                    <c:numCache>
                      <c:formatCode>General</c:formatCode>
                      <c:ptCount val="23"/>
                      <c:pt idx="0" formatCode="0%">
                        <c:v>0.875</c:v>
                      </c:pt>
                      <c:pt idx="2" formatCode="0%">
                        <c:v>0.88600000000000001</c:v>
                      </c:pt>
                      <c:pt idx="3" formatCode="0%">
                        <c:v>0.92100000000000004</c:v>
                      </c:pt>
                      <c:pt idx="4" formatCode="0%">
                        <c:v>0.88100000000000001</c:v>
                      </c:pt>
                      <c:pt idx="5" formatCode="0%">
                        <c:v>0.76600000000000001</c:v>
                      </c:pt>
                      <c:pt idx="6" formatCode="0%">
                        <c:v>0.745</c:v>
                      </c:pt>
                      <c:pt idx="7" formatCode="0%">
                        <c:v>0.91200000000000003</c:v>
                      </c:pt>
                      <c:pt idx="9" formatCode="0%">
                        <c:v>0.623</c:v>
                      </c:pt>
                      <c:pt idx="10" formatCode="0%">
                        <c:v>0.84599999999999997</c:v>
                      </c:pt>
                      <c:pt idx="11" formatCode="0%">
                        <c:v>0.871</c:v>
                      </c:pt>
                      <c:pt idx="12" formatCode="0%">
                        <c:v>0.92</c:v>
                      </c:pt>
                      <c:pt idx="13" formatCode="0%">
                        <c:v>0.95299999999999996</c:v>
                      </c:pt>
                      <c:pt idx="14" formatCode="0%">
                        <c:v>0.93300000000000005</c:v>
                      </c:pt>
                      <c:pt idx="15" formatCode="0%">
                        <c:v>0.84399999999999997</c:v>
                      </c:pt>
                      <c:pt idx="16" formatCode="0%">
                        <c:v>0.82899999999999996</c:v>
                      </c:pt>
                      <c:pt idx="18" formatCode="0%">
                        <c:v>0.88</c:v>
                      </c:pt>
                      <c:pt idx="19" formatCode="0%">
                        <c:v>0.876</c:v>
                      </c:pt>
                      <c:pt idx="20" formatCode="0%">
                        <c:v>0.86399999999999999</c:v>
                      </c:pt>
                      <c:pt idx="21" formatCode="0%">
                        <c:v>0.89</c:v>
                      </c:pt>
                      <c:pt idx="22" formatCode="0%">
                        <c:v>0.86699999999999999</c:v>
                      </c:pt>
                    </c:numCache>
                  </c:numRef>
                </c:val>
                <c:extLst>
                  <c:ext xmlns:c16="http://schemas.microsoft.com/office/drawing/2014/chart" uri="{C3380CC4-5D6E-409C-BE32-E72D297353CC}">
                    <c16:uniqueId val="{00000000-BA74-4FA8-9CD3-C8FBC8A9E16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Taul1!$A$3</c15:sqref>
                        </c15:formulaRef>
                      </c:ext>
                    </c:extLst>
                    <c:strCache>
                      <c:ptCount val="1"/>
                      <c:pt idx="0">
                        <c:v>Vapaaehtoinen autovakuutus (kasko)</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Taul1!$B$3:$BO$3</c15:sqref>
                        </c15:formulaRef>
                      </c:ext>
                    </c:extLst>
                    <c:numCache>
                      <c:formatCode>General</c:formatCode>
                      <c:ptCount val="23"/>
                      <c:pt idx="0" formatCode="0%">
                        <c:v>0.55700000000000005</c:v>
                      </c:pt>
                      <c:pt idx="2" formatCode="0%">
                        <c:v>0.65500000000000003</c:v>
                      </c:pt>
                      <c:pt idx="3" formatCode="0%">
                        <c:v>0.67</c:v>
                      </c:pt>
                      <c:pt idx="4" formatCode="0%">
                        <c:v>0.54900000000000004</c:v>
                      </c:pt>
                      <c:pt idx="5" formatCode="0%">
                        <c:v>0.27600000000000002</c:v>
                      </c:pt>
                      <c:pt idx="6" formatCode="0%">
                        <c:v>0.23799999999999999</c:v>
                      </c:pt>
                      <c:pt idx="7" formatCode="0%">
                        <c:v>0.63500000000000001</c:v>
                      </c:pt>
                      <c:pt idx="9" formatCode="0%">
                        <c:v>0.40799999999999997</c:v>
                      </c:pt>
                      <c:pt idx="10" formatCode="0%">
                        <c:v>0.34300000000000003</c:v>
                      </c:pt>
                      <c:pt idx="11" formatCode="0%">
                        <c:v>0.57699999999999996</c:v>
                      </c:pt>
                      <c:pt idx="12" formatCode="0%">
                        <c:v>0.75800000000000001</c:v>
                      </c:pt>
                      <c:pt idx="13" formatCode="0%">
                        <c:v>0.79800000000000004</c:v>
                      </c:pt>
                      <c:pt idx="14" formatCode="0%">
                        <c:v>0.76200000000000001</c:v>
                      </c:pt>
                      <c:pt idx="15" formatCode="0%">
                        <c:v>0.36499999999999999</c:v>
                      </c:pt>
                      <c:pt idx="16" formatCode="0%">
                        <c:v>0.53700000000000003</c:v>
                      </c:pt>
                      <c:pt idx="18" formatCode="0%">
                        <c:v>0.41199999999999998</c:v>
                      </c:pt>
                      <c:pt idx="19" formatCode="0%">
                        <c:v>0.47299999999999998</c:v>
                      </c:pt>
                      <c:pt idx="20" formatCode="0%">
                        <c:v>0.56000000000000005</c:v>
                      </c:pt>
                      <c:pt idx="21" formatCode="0%">
                        <c:v>0.69099999999999995</c:v>
                      </c:pt>
                      <c:pt idx="22" formatCode="0%">
                        <c:v>0.69</c:v>
                      </c:pt>
                    </c:numCache>
                  </c:numRef>
                </c:val>
                <c:extLst xmlns:c15="http://schemas.microsoft.com/office/drawing/2012/chart">
                  <c:ext xmlns:c16="http://schemas.microsoft.com/office/drawing/2014/chart" uri="{C3380CC4-5D6E-409C-BE32-E72D297353CC}">
                    <c16:uniqueId val="{00000001-BA74-4FA8-9CD3-C8FBC8A9E1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Matkavakuutus, joka korvaa henkilövahingot</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3"/>
                      <c:pt idx="0" formatCode="0%">
                        <c:v>0.51100000000000001</c:v>
                      </c:pt>
                      <c:pt idx="2" formatCode="0%">
                        <c:v>0.61499999999999999</c:v>
                      </c:pt>
                      <c:pt idx="3" formatCode="0%">
                        <c:v>0.55300000000000005</c:v>
                      </c:pt>
                      <c:pt idx="4" formatCode="0%">
                        <c:v>0.48599999999999999</c:v>
                      </c:pt>
                      <c:pt idx="5" formatCode="0%">
                        <c:v>0.26300000000000001</c:v>
                      </c:pt>
                      <c:pt idx="6" formatCode="0%">
                        <c:v>0.44500000000000001</c:v>
                      </c:pt>
                      <c:pt idx="7" formatCode="0%">
                        <c:v>0.57699999999999996</c:v>
                      </c:pt>
                      <c:pt idx="9" formatCode="0%">
                        <c:v>0.505</c:v>
                      </c:pt>
                      <c:pt idx="10" formatCode="0%">
                        <c:v>0.39100000000000001</c:v>
                      </c:pt>
                      <c:pt idx="11" formatCode="0%">
                        <c:v>0.57999999999999996</c:v>
                      </c:pt>
                      <c:pt idx="12" formatCode="0%">
                        <c:v>0.51800000000000002</c:v>
                      </c:pt>
                      <c:pt idx="13" formatCode="0%">
                        <c:v>0.63400000000000001</c:v>
                      </c:pt>
                      <c:pt idx="14" formatCode="0%">
                        <c:v>0.64300000000000002</c:v>
                      </c:pt>
                      <c:pt idx="15" formatCode="0%">
                        <c:v>0.36199999999999999</c:v>
                      </c:pt>
                      <c:pt idx="16" formatCode="0%">
                        <c:v>0.183</c:v>
                      </c:pt>
                      <c:pt idx="18" formatCode="0%">
                        <c:v>0.56299999999999994</c:v>
                      </c:pt>
                      <c:pt idx="19" formatCode="0%">
                        <c:v>0.55300000000000005</c:v>
                      </c:pt>
                      <c:pt idx="20" formatCode="0%">
                        <c:v>0.44900000000000001</c:v>
                      </c:pt>
                      <c:pt idx="21" formatCode="0%">
                        <c:v>0.53600000000000003</c:v>
                      </c:pt>
                      <c:pt idx="22" formatCode="0%">
                        <c:v>0.47199999999999998</c:v>
                      </c:pt>
                    </c:numCache>
                  </c:numRef>
                </c:val>
                <c:extLst xmlns:c15="http://schemas.microsoft.com/office/drawing/2012/chart">
                  <c:ext xmlns:c16="http://schemas.microsoft.com/office/drawing/2014/chart" uri="{C3380CC4-5D6E-409C-BE32-E72D297353CC}">
                    <c16:uniqueId val="{00000002-BA74-4FA8-9CD3-C8FBC8A9E1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3"/>
                      <c:pt idx="0" formatCode="0%">
                        <c:v>0.46400000000000002</c:v>
                      </c:pt>
                      <c:pt idx="2" formatCode="0%">
                        <c:v>0.49399999999999999</c:v>
                      </c:pt>
                      <c:pt idx="3" formatCode="0%">
                        <c:v>0.53800000000000003</c:v>
                      </c:pt>
                      <c:pt idx="4" formatCode="0%">
                        <c:v>0.45</c:v>
                      </c:pt>
                      <c:pt idx="5" formatCode="0%">
                        <c:v>0.318</c:v>
                      </c:pt>
                      <c:pt idx="6" formatCode="0%">
                        <c:v>0.372</c:v>
                      </c:pt>
                      <c:pt idx="7" formatCode="0%">
                        <c:v>0.496</c:v>
                      </c:pt>
                      <c:pt idx="9" formatCode="0%">
                        <c:v>0.377</c:v>
                      </c:pt>
                      <c:pt idx="10" formatCode="0%">
                        <c:v>0.29699999999999999</c:v>
                      </c:pt>
                      <c:pt idx="11" formatCode="0%">
                        <c:v>0.48799999999999999</c:v>
                      </c:pt>
                      <c:pt idx="12" formatCode="0%">
                        <c:v>0.64300000000000002</c:v>
                      </c:pt>
                      <c:pt idx="13" formatCode="0%">
                        <c:v>0.61099999999999999</c:v>
                      </c:pt>
                      <c:pt idx="14" formatCode="0%">
                        <c:v>0.56100000000000005</c:v>
                      </c:pt>
                      <c:pt idx="15" formatCode="0%">
                        <c:v>0.42199999999999999</c:v>
                      </c:pt>
                      <c:pt idx="16" formatCode="0%">
                        <c:v>0.26200000000000001</c:v>
                      </c:pt>
                      <c:pt idx="18" formatCode="0%">
                        <c:v>0.45200000000000001</c:v>
                      </c:pt>
                      <c:pt idx="19" formatCode="0%">
                        <c:v>0.44700000000000001</c:v>
                      </c:pt>
                      <c:pt idx="20" formatCode="0%">
                        <c:v>0.45300000000000001</c:v>
                      </c:pt>
                      <c:pt idx="21" formatCode="0%">
                        <c:v>0.47799999999999998</c:v>
                      </c:pt>
                      <c:pt idx="22" formatCode="0%">
                        <c:v>0.497</c:v>
                      </c:pt>
                    </c:numCache>
                  </c:numRef>
                </c:val>
                <c:extLst xmlns:c15="http://schemas.microsoft.com/office/drawing/2012/chart">
                  <c:ext xmlns:c16="http://schemas.microsoft.com/office/drawing/2014/chart" uri="{C3380CC4-5D6E-409C-BE32-E72D297353CC}">
                    <c16:uniqueId val="{00000003-BA74-4FA8-9CD3-C8FBC8A9E16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3"/>
                      <c:pt idx="0" formatCode="0%">
                        <c:v>0.309</c:v>
                      </c:pt>
                      <c:pt idx="2" formatCode="0%">
                        <c:v>0.437</c:v>
                      </c:pt>
                      <c:pt idx="3" formatCode="0%">
                        <c:v>0.38400000000000001</c:v>
                      </c:pt>
                      <c:pt idx="4" formatCode="0%">
                        <c:v>0.33100000000000002</c:v>
                      </c:pt>
                      <c:pt idx="5" formatCode="0%">
                        <c:v>0.22600000000000001</c:v>
                      </c:pt>
                      <c:pt idx="6" formatCode="0%">
                        <c:v>0.215</c:v>
                      </c:pt>
                      <c:pt idx="7" formatCode="0%">
                        <c:v>0.24</c:v>
                      </c:pt>
                      <c:pt idx="9" formatCode="0%">
                        <c:v>0.28399999999999997</c:v>
                      </c:pt>
                      <c:pt idx="10" formatCode="0%">
                        <c:v>0.186</c:v>
                      </c:pt>
                      <c:pt idx="11" formatCode="0%">
                        <c:v>0.29299999999999998</c:v>
                      </c:pt>
                      <c:pt idx="12" formatCode="0%">
                        <c:v>0.53100000000000003</c:v>
                      </c:pt>
                      <c:pt idx="13" formatCode="0%">
                        <c:v>0.499</c:v>
                      </c:pt>
                      <c:pt idx="14" formatCode="0%">
                        <c:v>0.32900000000000001</c:v>
                      </c:pt>
                      <c:pt idx="15" formatCode="0%">
                        <c:v>0.3</c:v>
                      </c:pt>
                      <c:pt idx="16" formatCode="0%">
                        <c:v>9.1999999999999998E-2</c:v>
                      </c:pt>
                      <c:pt idx="18" formatCode="0%">
                        <c:v>0.27300000000000002</c:v>
                      </c:pt>
                      <c:pt idx="19" formatCode="0%">
                        <c:v>0.316</c:v>
                      </c:pt>
                      <c:pt idx="20" formatCode="0%">
                        <c:v>0.28199999999999997</c:v>
                      </c:pt>
                      <c:pt idx="21" formatCode="0%">
                        <c:v>0.33700000000000002</c:v>
                      </c:pt>
                      <c:pt idx="22" formatCode="0%">
                        <c:v>0.374</c:v>
                      </c:pt>
                    </c:numCache>
                  </c:numRef>
                </c:val>
                <c:extLst xmlns:c15="http://schemas.microsoft.com/office/drawing/2012/chart">
                  <c:ext xmlns:c16="http://schemas.microsoft.com/office/drawing/2014/chart" uri="{C3380CC4-5D6E-409C-BE32-E72D297353CC}">
                    <c16:uniqueId val="{00000004-BA74-4FA8-9CD3-C8FBC8A9E16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spPr>
                  <a:solidFill>
                    <a:srgbClr val="164180"/>
                  </a:solidFill>
                </c:spPr>
                <c:invertIfNegative val="0"/>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3"/>
                      <c:pt idx="0" formatCode="0%">
                        <c:v>0.24399999999999999</c:v>
                      </c:pt>
                      <c:pt idx="2" formatCode="0%">
                        <c:v>0.34200000000000003</c:v>
                      </c:pt>
                      <c:pt idx="3" formatCode="0%">
                        <c:v>0.29599999999999999</c:v>
                      </c:pt>
                      <c:pt idx="4" formatCode="0%">
                        <c:v>0.28599999999999998</c:v>
                      </c:pt>
                      <c:pt idx="5" formatCode="0%">
                        <c:v>0.161</c:v>
                      </c:pt>
                      <c:pt idx="6" formatCode="0%">
                        <c:v>0.22900000000000001</c:v>
                      </c:pt>
                      <c:pt idx="7" formatCode="0%">
                        <c:v>0.14499999999999999</c:v>
                      </c:pt>
                      <c:pt idx="9" formatCode="0%">
                        <c:v>0.32900000000000001</c:v>
                      </c:pt>
                      <c:pt idx="10" formatCode="0%">
                        <c:v>0.13</c:v>
                      </c:pt>
                      <c:pt idx="11" formatCode="0%">
                        <c:v>0.24399999999999999</c:v>
                      </c:pt>
                      <c:pt idx="12" formatCode="0%">
                        <c:v>0.48299999999999998</c:v>
                      </c:pt>
                      <c:pt idx="13" formatCode="0%">
                        <c:v>0.313</c:v>
                      </c:pt>
                      <c:pt idx="14" formatCode="0%">
                        <c:v>0.17199999999999999</c:v>
                      </c:pt>
                      <c:pt idx="15" formatCode="0%">
                        <c:v>0.36699999999999999</c:v>
                      </c:pt>
                      <c:pt idx="16" formatCode="0%">
                        <c:v>0.35499999999999998</c:v>
                      </c:pt>
                      <c:pt idx="18" formatCode="0%">
                        <c:v>0.22800000000000001</c:v>
                      </c:pt>
                      <c:pt idx="19" formatCode="0%">
                        <c:v>0.215</c:v>
                      </c:pt>
                      <c:pt idx="20" formatCode="0%">
                        <c:v>0.21299999999999999</c:v>
                      </c:pt>
                      <c:pt idx="21" formatCode="0%">
                        <c:v>0.316</c:v>
                      </c:pt>
                      <c:pt idx="22" formatCode="0%">
                        <c:v>0.25700000000000001</c:v>
                      </c:pt>
                    </c:numCache>
                  </c:numRef>
                </c:val>
                <c:extLst xmlns:c15="http://schemas.microsoft.com/office/drawing/2012/chart">
                  <c:ext xmlns:c16="http://schemas.microsoft.com/office/drawing/2014/chart" uri="{C3380CC4-5D6E-409C-BE32-E72D297353CC}">
                    <c16:uniqueId val="{00000005-BA74-4FA8-9CD3-C8FBC8A9E16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3"/>
                      <c:pt idx="0" formatCode="0%">
                        <c:v>8.7999999999999995E-2</c:v>
                      </c:pt>
                      <c:pt idx="2" formatCode="0%">
                        <c:v>6.2E-2</c:v>
                      </c:pt>
                      <c:pt idx="3" formatCode="0%">
                        <c:v>0.14799999999999999</c:v>
                      </c:pt>
                      <c:pt idx="4" formatCode="0%">
                        <c:v>0.125</c:v>
                      </c:pt>
                      <c:pt idx="5" formatCode="0%">
                        <c:v>4.1000000000000002E-2</c:v>
                      </c:pt>
                      <c:pt idx="6" formatCode="0%">
                        <c:v>0.107</c:v>
                      </c:pt>
                      <c:pt idx="7" formatCode="0%">
                        <c:v>1.4999999999999999E-2</c:v>
                      </c:pt>
                      <c:pt idx="9" formatCode="0%">
                        <c:v>0.22800000000000001</c:v>
                      </c:pt>
                      <c:pt idx="10" formatCode="0%">
                        <c:v>0.05</c:v>
                      </c:pt>
                      <c:pt idx="11" formatCode="0%">
                        <c:v>7.9000000000000001E-2</c:v>
                      </c:pt>
                      <c:pt idx="12" formatCode="0%">
                        <c:v>0.20300000000000001</c:v>
                      </c:pt>
                      <c:pt idx="13" formatCode="0%">
                        <c:v>0.09</c:v>
                      </c:pt>
                      <c:pt idx="14" formatCode="0%">
                        <c:v>2.3E-2</c:v>
                      </c:pt>
                      <c:pt idx="15" formatCode="0%">
                        <c:v>0.122</c:v>
                      </c:pt>
                      <c:pt idx="16" formatCode="0%">
                        <c:v>9.7000000000000003E-2</c:v>
                      </c:pt>
                      <c:pt idx="18" formatCode="0%">
                        <c:v>0.08</c:v>
                      </c:pt>
                      <c:pt idx="19" formatCode="0%">
                        <c:v>0.13700000000000001</c:v>
                      </c:pt>
                      <c:pt idx="20" formatCode="0%">
                        <c:v>9.5000000000000001E-2</c:v>
                      </c:pt>
                      <c:pt idx="21" formatCode="0%">
                        <c:v>5.8000000000000003E-2</c:v>
                      </c:pt>
                      <c:pt idx="22" formatCode="0%">
                        <c:v>8.6999999999999994E-2</c:v>
                      </c:pt>
                    </c:numCache>
                  </c:numRef>
                </c:val>
                <c:extLst xmlns:c15="http://schemas.microsoft.com/office/drawing/2012/chart">
                  <c:ext xmlns:c16="http://schemas.microsoft.com/office/drawing/2014/chart" uri="{C3380CC4-5D6E-409C-BE32-E72D297353CC}">
                    <c16:uniqueId val="{00000007-BA74-4FA8-9CD3-C8FBC8A9E16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3"/>
                      <c:pt idx="0" formatCode="0%">
                        <c:v>8.2000000000000003E-2</c:v>
                      </c:pt>
                      <c:pt idx="2" formatCode="0%">
                        <c:v>0.11</c:v>
                      </c:pt>
                      <c:pt idx="3" formatCode="0%">
                        <c:v>0.104</c:v>
                      </c:pt>
                      <c:pt idx="4" formatCode="0%">
                        <c:v>9.7000000000000003E-2</c:v>
                      </c:pt>
                      <c:pt idx="5" formatCode="0%">
                        <c:v>0.04</c:v>
                      </c:pt>
                      <c:pt idx="6" formatCode="0%">
                        <c:v>6.7000000000000004E-2</c:v>
                      </c:pt>
                      <c:pt idx="7" formatCode="0%">
                        <c:v>5.5E-2</c:v>
                      </c:pt>
                      <c:pt idx="9" formatCode="0%">
                        <c:v>9.1999999999999998E-2</c:v>
                      </c:pt>
                      <c:pt idx="10" formatCode="0%">
                        <c:v>1.2999999999999999E-2</c:v>
                      </c:pt>
                      <c:pt idx="11" formatCode="0%">
                        <c:v>0.122</c:v>
                      </c:pt>
                      <c:pt idx="12" formatCode="0%">
                        <c:v>0.122</c:v>
                      </c:pt>
                      <c:pt idx="13" formatCode="0%">
                        <c:v>0.158</c:v>
                      </c:pt>
                      <c:pt idx="14" formatCode="0%">
                        <c:v>7.9000000000000001E-2</c:v>
                      </c:pt>
                      <c:pt idx="15" formatCode="0%">
                        <c:v>0.11700000000000001</c:v>
                      </c:pt>
                      <c:pt idx="16" formatCode="0%">
                        <c:v>0.183</c:v>
                      </c:pt>
                      <c:pt idx="18" formatCode="0%">
                        <c:v>8.3000000000000004E-2</c:v>
                      </c:pt>
                      <c:pt idx="19" formatCode="0%">
                        <c:v>6.4000000000000001E-2</c:v>
                      </c:pt>
                      <c:pt idx="20" formatCode="0%">
                        <c:v>6.3E-2</c:v>
                      </c:pt>
                      <c:pt idx="21" formatCode="0%">
                        <c:v>7.8E-2</c:v>
                      </c:pt>
                      <c:pt idx="22" formatCode="0%">
                        <c:v>0.13800000000000001</c:v>
                      </c:pt>
                    </c:numCache>
                  </c:numRef>
                </c:val>
                <c:extLst xmlns:c15="http://schemas.microsoft.com/office/drawing/2012/chart">
                  <c:ext xmlns:c16="http://schemas.microsoft.com/office/drawing/2014/chart" uri="{C3380CC4-5D6E-409C-BE32-E72D297353CC}">
                    <c16:uniqueId val="{00000008-BA74-4FA8-9CD3-C8FBC8A9E16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3"/>
                      <c:pt idx="0" formatCode="0%">
                        <c:v>5.8999999999999997E-2</c:v>
                      </c:pt>
                      <c:pt idx="2" formatCode="0%">
                        <c:v>0.113</c:v>
                      </c:pt>
                      <c:pt idx="3" formatCode="0%">
                        <c:v>7.5999999999999998E-2</c:v>
                      </c:pt>
                      <c:pt idx="4" formatCode="0%">
                        <c:v>0.111</c:v>
                      </c:pt>
                      <c:pt idx="5" formatCode="0%">
                        <c:v>2.7E-2</c:v>
                      </c:pt>
                      <c:pt idx="7" formatCode="0%">
                        <c:v>4.0000000000000001E-3</c:v>
                      </c:pt>
                      <c:pt idx="9" formatCode="0%">
                        <c:v>4.2999999999999997E-2</c:v>
                      </c:pt>
                      <c:pt idx="10" formatCode="0%">
                        <c:v>0.04</c:v>
                      </c:pt>
                      <c:pt idx="11" formatCode="0%">
                        <c:v>4.7E-2</c:v>
                      </c:pt>
                      <c:pt idx="12" formatCode="0%">
                        <c:v>0.13800000000000001</c:v>
                      </c:pt>
                      <c:pt idx="13" formatCode="0%">
                        <c:v>0.20599999999999999</c:v>
                      </c:pt>
                      <c:pt idx="14" formatCode="0%">
                        <c:v>0.04</c:v>
                      </c:pt>
                      <c:pt idx="15" formatCode="0%">
                        <c:v>8.8999999999999996E-2</c:v>
                      </c:pt>
                      <c:pt idx="16" formatCode="0%">
                        <c:v>9.2999999999999999E-2</c:v>
                      </c:pt>
                      <c:pt idx="18" formatCode="0%">
                        <c:v>0.06</c:v>
                      </c:pt>
                      <c:pt idx="19" formatCode="0%">
                        <c:v>4.7E-2</c:v>
                      </c:pt>
                      <c:pt idx="20" formatCode="0%">
                        <c:v>4.3999999999999997E-2</c:v>
                      </c:pt>
                      <c:pt idx="21" formatCode="0%">
                        <c:v>6.6000000000000003E-2</c:v>
                      </c:pt>
                      <c:pt idx="22" formatCode="0%">
                        <c:v>8.6999999999999994E-2</c:v>
                      </c:pt>
                    </c:numCache>
                  </c:numRef>
                </c:val>
                <c:extLst xmlns:c15="http://schemas.microsoft.com/office/drawing/2012/chart">
                  <c:ext xmlns:c16="http://schemas.microsoft.com/office/drawing/2014/chart" uri="{C3380CC4-5D6E-409C-BE32-E72D297353CC}">
                    <c16:uniqueId val="{00000009-BA74-4FA8-9CD3-C8FBC8A9E16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3"/>
                      <c:pt idx="0" formatCode="0%">
                        <c:v>5.5E-2</c:v>
                      </c:pt>
                      <c:pt idx="2" formatCode="0%">
                        <c:v>9.0999999999999998E-2</c:v>
                      </c:pt>
                      <c:pt idx="3" formatCode="0%">
                        <c:v>5.5E-2</c:v>
                      </c:pt>
                      <c:pt idx="4" formatCode="0%">
                        <c:v>4.1000000000000002E-2</c:v>
                      </c:pt>
                      <c:pt idx="5" formatCode="0%">
                        <c:v>2.5999999999999999E-2</c:v>
                      </c:pt>
                      <c:pt idx="6" formatCode="0%">
                        <c:v>1.4999999999999999E-2</c:v>
                      </c:pt>
                      <c:pt idx="7" formatCode="0%">
                        <c:v>8.2000000000000003E-2</c:v>
                      </c:pt>
                      <c:pt idx="9" formatCode="0%">
                        <c:v>0.192</c:v>
                      </c:pt>
                      <c:pt idx="10" formatCode="0%">
                        <c:v>1.7999999999999999E-2</c:v>
                      </c:pt>
                      <c:pt idx="11" formatCode="0%">
                        <c:v>4.2000000000000003E-2</c:v>
                      </c:pt>
                      <c:pt idx="12" formatCode="0%">
                        <c:v>3.7999999999999999E-2</c:v>
                      </c:pt>
                      <c:pt idx="13" formatCode="0%">
                        <c:v>0.13</c:v>
                      </c:pt>
                      <c:pt idx="14" formatCode="0%">
                        <c:v>0.13200000000000001</c:v>
                      </c:pt>
                      <c:pt idx="18" formatCode="0%">
                        <c:v>3.5000000000000003E-2</c:v>
                      </c:pt>
                      <c:pt idx="19" formatCode="0%">
                        <c:v>6.2E-2</c:v>
                      </c:pt>
                      <c:pt idx="20" formatCode="0%">
                        <c:v>5.2999999999999999E-2</c:v>
                      </c:pt>
                      <c:pt idx="21" formatCode="0%">
                        <c:v>5.3999999999999999E-2</c:v>
                      </c:pt>
                      <c:pt idx="22" formatCode="0%">
                        <c:v>0.09</c:v>
                      </c:pt>
                    </c:numCache>
                  </c:numRef>
                </c:val>
                <c:extLst xmlns:c15="http://schemas.microsoft.com/office/drawing/2012/chart">
                  <c:ext xmlns:c16="http://schemas.microsoft.com/office/drawing/2014/chart" uri="{C3380CC4-5D6E-409C-BE32-E72D297353CC}">
                    <c16:uniqueId val="{0000000A-BA74-4FA8-9CD3-C8FBC8A9E16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3"/>
                      <c:pt idx="0" formatCode="0%">
                        <c:v>5.5E-2</c:v>
                      </c:pt>
                      <c:pt idx="2" formatCode="0%">
                        <c:v>6.0999999999999999E-2</c:v>
                      </c:pt>
                      <c:pt idx="3" formatCode="0%">
                        <c:v>8.5999999999999993E-2</c:v>
                      </c:pt>
                      <c:pt idx="4" formatCode="0%">
                        <c:v>3.5000000000000003E-2</c:v>
                      </c:pt>
                      <c:pt idx="5" formatCode="0%">
                        <c:v>4.2000000000000003E-2</c:v>
                      </c:pt>
                      <c:pt idx="6" formatCode="0%">
                        <c:v>1.4999999999999999E-2</c:v>
                      </c:pt>
                      <c:pt idx="7" formatCode="0%">
                        <c:v>6.7000000000000004E-2</c:v>
                      </c:pt>
                      <c:pt idx="9" formatCode="0%">
                        <c:v>0.05</c:v>
                      </c:pt>
                      <c:pt idx="10" formatCode="0%">
                        <c:v>2.1999999999999999E-2</c:v>
                      </c:pt>
                      <c:pt idx="11" formatCode="0%">
                        <c:v>5.1999999999999998E-2</c:v>
                      </c:pt>
                      <c:pt idx="12" formatCode="0%">
                        <c:v>5.5E-2</c:v>
                      </c:pt>
                      <c:pt idx="13" formatCode="0%">
                        <c:v>0.126</c:v>
                      </c:pt>
                      <c:pt idx="14" formatCode="0%">
                        <c:v>0.11</c:v>
                      </c:pt>
                      <c:pt idx="15" formatCode="0%">
                        <c:v>6.2E-2</c:v>
                      </c:pt>
                      <c:pt idx="18" formatCode="0%">
                        <c:v>3.2000000000000001E-2</c:v>
                      </c:pt>
                      <c:pt idx="19" formatCode="0%">
                        <c:v>6.7000000000000004E-2</c:v>
                      </c:pt>
                      <c:pt idx="20" formatCode="0%">
                        <c:v>5.3999999999999999E-2</c:v>
                      </c:pt>
                      <c:pt idx="21" formatCode="0%">
                        <c:v>6.4000000000000001E-2</c:v>
                      </c:pt>
                      <c:pt idx="22" formatCode="0%">
                        <c:v>7.3999999999999996E-2</c:v>
                      </c:pt>
                    </c:numCache>
                  </c:numRef>
                </c:val>
                <c:extLst xmlns:c15="http://schemas.microsoft.com/office/drawing/2012/chart">
                  <c:ext xmlns:c16="http://schemas.microsoft.com/office/drawing/2014/chart" uri="{C3380CC4-5D6E-409C-BE32-E72D297353CC}">
                    <c16:uniqueId val="{0000000B-BA74-4FA8-9CD3-C8FBC8A9E16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3"/>
                      <c:pt idx="0" formatCode="0%">
                        <c:v>5.5E-2</c:v>
                      </c:pt>
                      <c:pt idx="2" formatCode="0%">
                        <c:v>8.2000000000000003E-2</c:v>
                      </c:pt>
                      <c:pt idx="3" formatCode="0%">
                        <c:v>3.9E-2</c:v>
                      </c:pt>
                      <c:pt idx="4" formatCode="0%">
                        <c:v>6.3E-2</c:v>
                      </c:pt>
                      <c:pt idx="5" formatCode="0%">
                        <c:v>4.2000000000000003E-2</c:v>
                      </c:pt>
                      <c:pt idx="6" formatCode="0%">
                        <c:v>0.11899999999999999</c:v>
                      </c:pt>
                      <c:pt idx="7" formatCode="0%">
                        <c:v>3.1E-2</c:v>
                      </c:pt>
                      <c:pt idx="9" formatCode="0%">
                        <c:v>0.32200000000000001</c:v>
                      </c:pt>
                      <c:pt idx="10" formatCode="0%">
                        <c:v>2.7E-2</c:v>
                      </c:pt>
                      <c:pt idx="11" formatCode="0%">
                        <c:v>6.9000000000000006E-2</c:v>
                      </c:pt>
                      <c:pt idx="12" formatCode="0%">
                        <c:v>7.0999999999999994E-2</c:v>
                      </c:pt>
                      <c:pt idx="13" formatCode="0%">
                        <c:v>6.4000000000000001E-2</c:v>
                      </c:pt>
                      <c:pt idx="14" formatCode="0%">
                        <c:v>4.5999999999999999E-2</c:v>
                      </c:pt>
                      <c:pt idx="15" formatCode="0%">
                        <c:v>6.2E-2</c:v>
                      </c:pt>
                      <c:pt idx="16" formatCode="0%">
                        <c:v>9.2999999999999999E-2</c:v>
                      </c:pt>
                      <c:pt idx="18" formatCode="0%">
                        <c:v>7.1999999999999995E-2</c:v>
                      </c:pt>
                      <c:pt idx="19" formatCode="0%">
                        <c:v>6.9000000000000006E-2</c:v>
                      </c:pt>
                      <c:pt idx="20" formatCode="0%">
                        <c:v>4.4999999999999998E-2</c:v>
                      </c:pt>
                      <c:pt idx="21" formatCode="0%">
                        <c:v>4.3999999999999997E-2</c:v>
                      </c:pt>
                      <c:pt idx="22" formatCode="0%">
                        <c:v>4.7E-2</c:v>
                      </c:pt>
                    </c:numCache>
                  </c:numRef>
                </c:val>
                <c:extLst xmlns:c15="http://schemas.microsoft.com/office/drawing/2012/chart">
                  <c:ext xmlns:c16="http://schemas.microsoft.com/office/drawing/2014/chart" uri="{C3380CC4-5D6E-409C-BE32-E72D297353CC}">
                    <c16:uniqueId val="{0000000C-BA74-4FA8-9CD3-C8FBC8A9E16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Jokin yksittäiseen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3"/>
                      <c:pt idx="0" formatCode="0%">
                        <c:v>4.3999999999999997E-2</c:v>
                      </c:pt>
                      <c:pt idx="2" formatCode="0%">
                        <c:v>4.7E-2</c:v>
                      </c:pt>
                      <c:pt idx="3" formatCode="0%">
                        <c:v>5.7000000000000002E-2</c:v>
                      </c:pt>
                      <c:pt idx="4" formatCode="0%">
                        <c:v>5.6000000000000001E-2</c:v>
                      </c:pt>
                      <c:pt idx="5" formatCode="0%">
                        <c:v>2.5999999999999999E-2</c:v>
                      </c:pt>
                      <c:pt idx="6" formatCode="0%">
                        <c:v>3.6999999999999998E-2</c:v>
                      </c:pt>
                      <c:pt idx="7" formatCode="0%">
                        <c:v>3.2000000000000001E-2</c:v>
                      </c:pt>
                      <c:pt idx="9" formatCode="0%">
                        <c:v>4.2999999999999997E-2</c:v>
                      </c:pt>
                      <c:pt idx="10" formatCode="0%">
                        <c:v>3.5999999999999997E-2</c:v>
                      </c:pt>
                      <c:pt idx="11" formatCode="0%">
                        <c:v>3.5999999999999997E-2</c:v>
                      </c:pt>
                      <c:pt idx="12" formatCode="0%">
                        <c:v>5.7000000000000002E-2</c:v>
                      </c:pt>
                      <c:pt idx="13" formatCode="0%">
                        <c:v>6.4000000000000001E-2</c:v>
                      </c:pt>
                      <c:pt idx="14" formatCode="0%">
                        <c:v>4.4999999999999998E-2</c:v>
                      </c:pt>
                      <c:pt idx="15" formatCode="0%">
                        <c:v>0.11600000000000001</c:v>
                      </c:pt>
                      <c:pt idx="16" formatCode="0%">
                        <c:v>9.1999999999999998E-2</c:v>
                      </c:pt>
                      <c:pt idx="18" formatCode="0%">
                        <c:v>5.7000000000000002E-2</c:v>
                      </c:pt>
                      <c:pt idx="19" formatCode="0%">
                        <c:v>3.9E-2</c:v>
                      </c:pt>
                      <c:pt idx="20" formatCode="0%">
                        <c:v>3.5999999999999997E-2</c:v>
                      </c:pt>
                      <c:pt idx="21" formatCode="0%">
                        <c:v>2.9000000000000001E-2</c:v>
                      </c:pt>
                      <c:pt idx="22" formatCode="0%">
                        <c:v>6.5000000000000002E-2</c:v>
                      </c:pt>
                    </c:numCache>
                  </c:numRef>
                </c:val>
                <c:extLst xmlns:c15="http://schemas.microsoft.com/office/drawing/2012/chart">
                  <c:ext xmlns:c16="http://schemas.microsoft.com/office/drawing/2014/chart" uri="{C3380CC4-5D6E-409C-BE32-E72D297353CC}">
                    <c16:uniqueId val="{0000000D-BA74-4FA8-9CD3-C8FBC8A9E16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3"/>
                      <c:pt idx="0" formatCode="0%">
                        <c:v>3.6999999999999998E-2</c:v>
                      </c:pt>
                      <c:pt idx="2" formatCode="0%">
                        <c:v>5.8999999999999997E-2</c:v>
                      </c:pt>
                      <c:pt idx="3" formatCode="0%">
                        <c:v>2.5999999999999999E-2</c:v>
                      </c:pt>
                      <c:pt idx="4" formatCode="0%">
                        <c:v>3.2000000000000001E-2</c:v>
                      </c:pt>
                      <c:pt idx="5" formatCode="0%">
                        <c:v>2.5999999999999999E-2</c:v>
                      </c:pt>
                      <c:pt idx="6" formatCode="0%">
                        <c:v>1.4999999999999999E-2</c:v>
                      </c:pt>
                      <c:pt idx="7" formatCode="0%">
                        <c:v>0.06</c:v>
                      </c:pt>
                      <c:pt idx="9" formatCode="0%">
                        <c:v>0.1</c:v>
                      </c:pt>
                      <c:pt idx="10" formatCode="0%">
                        <c:v>1.9E-2</c:v>
                      </c:pt>
                      <c:pt idx="11" formatCode="0%">
                        <c:v>2.1999999999999999E-2</c:v>
                      </c:pt>
                      <c:pt idx="12" formatCode="0%">
                        <c:v>2.5999999999999999E-2</c:v>
                      </c:pt>
                      <c:pt idx="13" formatCode="0%">
                        <c:v>0.13100000000000001</c:v>
                      </c:pt>
                      <c:pt idx="14" formatCode="0%">
                        <c:v>7.6999999999999999E-2</c:v>
                      </c:pt>
                      <c:pt idx="15" formatCode="0%">
                        <c:v>3.1E-2</c:v>
                      </c:pt>
                      <c:pt idx="16" formatCode="0%">
                        <c:v>0.17799999999999999</c:v>
                      </c:pt>
                      <c:pt idx="18" formatCode="0%">
                        <c:v>7.0000000000000001E-3</c:v>
                      </c:pt>
                      <c:pt idx="19" formatCode="0%">
                        <c:v>2.5000000000000001E-2</c:v>
                      </c:pt>
                      <c:pt idx="20" formatCode="0%">
                        <c:v>4.2000000000000003E-2</c:v>
                      </c:pt>
                      <c:pt idx="21" formatCode="0%">
                        <c:v>3.3000000000000002E-2</c:v>
                      </c:pt>
                      <c:pt idx="22" formatCode="0%">
                        <c:v>0.09</c:v>
                      </c:pt>
                    </c:numCache>
                  </c:numRef>
                </c:val>
                <c:extLst xmlns:c15="http://schemas.microsoft.com/office/drawing/2012/chart">
                  <c:ext xmlns:c16="http://schemas.microsoft.com/office/drawing/2014/chart" uri="{C3380CC4-5D6E-409C-BE32-E72D297353CC}">
                    <c16:uniqueId val="{0000000E-BA74-4FA8-9CD3-C8FBC8A9E16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3"/>
                      <c:pt idx="0" formatCode="0%">
                        <c:v>1.4999999999999999E-2</c:v>
                      </c:pt>
                      <c:pt idx="2" formatCode="0%">
                        <c:v>4.9000000000000002E-2</c:v>
                      </c:pt>
                      <c:pt idx="3" formatCode="0%">
                        <c:v>1.2E-2</c:v>
                      </c:pt>
                      <c:pt idx="4" formatCode="0%">
                        <c:v>1.2E-2</c:v>
                      </c:pt>
                      <c:pt idx="7" formatCode="0%">
                        <c:v>2.1999999999999999E-2</c:v>
                      </c:pt>
                      <c:pt idx="10" formatCode="0%">
                        <c:v>0.01</c:v>
                      </c:pt>
                      <c:pt idx="11" formatCode="0%">
                        <c:v>4.0000000000000001E-3</c:v>
                      </c:pt>
                      <c:pt idx="12" formatCode="0%">
                        <c:v>2.4E-2</c:v>
                      </c:pt>
                      <c:pt idx="13" formatCode="0%">
                        <c:v>4.2999999999999997E-2</c:v>
                      </c:pt>
                      <c:pt idx="14" formatCode="0%">
                        <c:v>2.5999999999999999E-2</c:v>
                      </c:pt>
                      <c:pt idx="16" formatCode="0%">
                        <c:v>9.1999999999999998E-2</c:v>
                      </c:pt>
                      <c:pt idx="18" formatCode="0%">
                        <c:v>1.4999999999999999E-2</c:v>
                      </c:pt>
                      <c:pt idx="19" formatCode="0%">
                        <c:v>3.1E-2</c:v>
                      </c:pt>
                      <c:pt idx="20" formatCode="0%">
                        <c:v>7.0000000000000001E-3</c:v>
                      </c:pt>
                      <c:pt idx="21" formatCode="0%">
                        <c:v>1.9E-2</c:v>
                      </c:pt>
                      <c:pt idx="22" formatCode="0%">
                        <c:v>1.2E-2</c:v>
                      </c:pt>
                    </c:numCache>
                  </c:numRef>
                </c:val>
                <c:extLst xmlns:c15="http://schemas.microsoft.com/office/drawing/2012/chart">
                  <c:ext xmlns:c16="http://schemas.microsoft.com/office/drawing/2014/chart" uri="{C3380CC4-5D6E-409C-BE32-E72D297353CC}">
                    <c16:uniqueId val="{0000000F-BA74-4FA8-9CD3-C8FBC8A9E16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3"/>
                      <c:pt idx="0" formatCode="0%">
                        <c:v>5.2999999999999999E-2</c:v>
                      </c:pt>
                      <c:pt idx="2" formatCode="0%">
                        <c:v>2.1000000000000001E-2</c:v>
                      </c:pt>
                      <c:pt idx="3" formatCode="0%">
                        <c:v>3.4000000000000002E-2</c:v>
                      </c:pt>
                      <c:pt idx="4" formatCode="0%">
                        <c:v>4.9000000000000002E-2</c:v>
                      </c:pt>
                      <c:pt idx="5" formatCode="0%">
                        <c:v>0.107</c:v>
                      </c:pt>
                      <c:pt idx="6" formatCode="0%">
                        <c:v>6.6000000000000003E-2</c:v>
                      </c:pt>
                      <c:pt idx="7" formatCode="0%">
                        <c:v>6.2E-2</c:v>
                      </c:pt>
                      <c:pt idx="10" formatCode="0%">
                        <c:v>9.1999999999999998E-2</c:v>
                      </c:pt>
                      <c:pt idx="11" formatCode="0%">
                        <c:v>2.4E-2</c:v>
                      </c:pt>
                      <c:pt idx="12" formatCode="0%">
                        <c:v>4.1000000000000002E-2</c:v>
                      </c:pt>
                      <c:pt idx="13" formatCode="0%">
                        <c:v>2.1999999999999999E-2</c:v>
                      </c:pt>
                      <c:pt idx="14" formatCode="0%">
                        <c:v>3.3000000000000002E-2</c:v>
                      </c:pt>
                      <c:pt idx="15" formatCode="0%">
                        <c:v>3.1E-2</c:v>
                      </c:pt>
                      <c:pt idx="16" formatCode="0%">
                        <c:v>0.17100000000000001</c:v>
                      </c:pt>
                      <c:pt idx="18" formatCode="0%">
                        <c:v>6.6000000000000003E-2</c:v>
                      </c:pt>
                      <c:pt idx="19" formatCode="0%">
                        <c:v>5.1999999999999998E-2</c:v>
                      </c:pt>
                      <c:pt idx="20" formatCode="0%">
                        <c:v>5.8000000000000003E-2</c:v>
                      </c:pt>
                      <c:pt idx="21" formatCode="0%">
                        <c:v>4.8000000000000001E-2</c:v>
                      </c:pt>
                      <c:pt idx="22" formatCode="0%">
                        <c:v>3.1E-2</c:v>
                      </c:pt>
                    </c:numCache>
                  </c:numRef>
                </c:val>
                <c:extLst xmlns:c15="http://schemas.microsoft.com/office/drawing/2012/chart">
                  <c:ext xmlns:c16="http://schemas.microsoft.com/office/drawing/2014/chart" uri="{C3380CC4-5D6E-409C-BE32-E72D297353CC}">
                    <c16:uniqueId val="{00000010-BA74-4FA8-9CD3-C8FBC8A9E16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3"/>
                    </c:numCache>
                  </c:numRef>
                </c:val>
                <c:extLst xmlns:c15="http://schemas.microsoft.com/office/drawing/2012/chart">
                  <c:ext xmlns:c16="http://schemas.microsoft.com/office/drawing/2014/chart" uri="{C3380CC4-5D6E-409C-BE32-E72D297353CC}">
                    <c16:uniqueId val="{00000011-BA74-4FA8-9CD3-C8FBC8A9E16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Taul1!$A$16</c:f>
              <c:strCache>
                <c:ptCount val="1"/>
                <c:pt idx="0">
                  <c:v>Itse otettu</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Taul1!$B$15:$G$15</c:f>
              <c:strCache>
                <c:ptCount val="6"/>
                <c:pt idx="0">
                  <c:v>2010, n=994</c:v>
                </c:pt>
                <c:pt idx="1">
                  <c:v>2012, n=1026</c:v>
                </c:pt>
                <c:pt idx="2">
                  <c:v>2014, n=1000</c:v>
                </c:pt>
                <c:pt idx="3">
                  <c:v>2016, n=1000</c:v>
                </c:pt>
                <c:pt idx="4">
                  <c:v>2018, n=1000</c:v>
                </c:pt>
                <c:pt idx="5">
                  <c:v>2020, n=1000</c:v>
                </c:pt>
              </c:strCache>
            </c:strRef>
          </c:cat>
          <c:val>
            <c:numRef>
              <c:f>Taul1!$B$16:$G$16</c:f>
              <c:numCache>
                <c:formatCode>0%</c:formatCode>
                <c:ptCount val="6"/>
                <c:pt idx="0">
                  <c:v>0.14000000000000001</c:v>
                </c:pt>
                <c:pt idx="1">
                  <c:v>0.18</c:v>
                </c:pt>
                <c:pt idx="2">
                  <c:v>0.16</c:v>
                </c:pt>
                <c:pt idx="3">
                  <c:v>0.13</c:v>
                </c:pt>
                <c:pt idx="4">
                  <c:v>0.13</c:v>
                </c:pt>
                <c:pt idx="5">
                  <c:v>0.11778</c:v>
                </c:pt>
              </c:numCache>
            </c:numRef>
          </c:val>
          <c:extLst>
            <c:ext xmlns:c16="http://schemas.microsoft.com/office/drawing/2014/chart" uri="{C3380CC4-5D6E-409C-BE32-E72D297353CC}">
              <c16:uniqueId val="{00000000-ADFF-4E11-84C1-3080FE7CB080}"/>
            </c:ext>
          </c:extLst>
        </c:ser>
        <c:ser>
          <c:idx val="1"/>
          <c:order val="1"/>
          <c:tx>
            <c:strRef>
              <c:f>Taul1!$A$17</c:f>
              <c:strCache>
                <c:ptCount val="1"/>
                <c:pt idx="0">
                  <c:v>Työnantajan ottama</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Taul1!$B$15:$G$15</c:f>
              <c:strCache>
                <c:ptCount val="6"/>
                <c:pt idx="0">
                  <c:v>2010, n=994</c:v>
                </c:pt>
                <c:pt idx="1">
                  <c:v>2012, n=1026</c:v>
                </c:pt>
                <c:pt idx="2">
                  <c:v>2014, n=1000</c:v>
                </c:pt>
                <c:pt idx="3">
                  <c:v>2016, n=1000</c:v>
                </c:pt>
                <c:pt idx="4">
                  <c:v>2018, n=1000</c:v>
                </c:pt>
                <c:pt idx="5">
                  <c:v>2020, n=1000</c:v>
                </c:pt>
              </c:strCache>
            </c:strRef>
          </c:cat>
          <c:val>
            <c:numRef>
              <c:f>Taul1!$B$17:$G$17</c:f>
              <c:numCache>
                <c:formatCode>0%</c:formatCode>
                <c:ptCount val="6"/>
                <c:pt idx="0">
                  <c:v>0.01</c:v>
                </c:pt>
                <c:pt idx="1">
                  <c:v>0.02</c:v>
                </c:pt>
                <c:pt idx="2">
                  <c:v>0.03</c:v>
                </c:pt>
                <c:pt idx="3">
                  <c:v>0.02</c:v>
                </c:pt>
                <c:pt idx="4">
                  <c:v>0.02</c:v>
                </c:pt>
                <c:pt idx="5">
                  <c:v>1.5990000000000001E-2</c:v>
                </c:pt>
              </c:numCache>
            </c:numRef>
          </c:val>
          <c:extLst>
            <c:ext xmlns:c16="http://schemas.microsoft.com/office/drawing/2014/chart" uri="{C3380CC4-5D6E-409C-BE32-E72D297353CC}">
              <c16:uniqueId val="{00000001-ADFF-4E11-84C1-3080FE7CB080}"/>
            </c:ext>
          </c:extLst>
        </c:ser>
        <c:ser>
          <c:idx val="2"/>
          <c:order val="2"/>
          <c:tx>
            <c:strRef>
              <c:f>Taul1!$A$18</c:f>
              <c:strCache>
                <c:ptCount val="1"/>
                <c:pt idx="0">
                  <c:v>Ei ole</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Taul1!$B$15:$G$15</c:f>
              <c:strCache>
                <c:ptCount val="6"/>
                <c:pt idx="0">
                  <c:v>2010, n=994</c:v>
                </c:pt>
                <c:pt idx="1">
                  <c:v>2012, n=1026</c:v>
                </c:pt>
                <c:pt idx="2">
                  <c:v>2014, n=1000</c:v>
                </c:pt>
                <c:pt idx="3">
                  <c:v>2016, n=1000</c:v>
                </c:pt>
                <c:pt idx="4">
                  <c:v>2018, n=1000</c:v>
                </c:pt>
                <c:pt idx="5">
                  <c:v>2020, n=1000</c:v>
                </c:pt>
              </c:strCache>
            </c:strRef>
          </c:cat>
          <c:val>
            <c:numRef>
              <c:f>Taul1!$B$18:$G$18</c:f>
              <c:numCache>
                <c:formatCode>0%</c:formatCode>
                <c:ptCount val="6"/>
                <c:pt idx="0">
                  <c:v>0.85</c:v>
                </c:pt>
                <c:pt idx="1">
                  <c:v>0.81</c:v>
                </c:pt>
                <c:pt idx="2">
                  <c:v>0.82</c:v>
                </c:pt>
                <c:pt idx="3">
                  <c:v>0.85</c:v>
                </c:pt>
                <c:pt idx="4">
                  <c:v>0.86</c:v>
                </c:pt>
                <c:pt idx="5">
                  <c:v>0.87</c:v>
                </c:pt>
              </c:numCache>
            </c:numRef>
          </c:val>
          <c:extLst>
            <c:ext xmlns:c16="http://schemas.microsoft.com/office/drawing/2014/chart" uri="{C3380CC4-5D6E-409C-BE32-E72D297353CC}">
              <c16:uniqueId val="{00000002-ADFF-4E11-84C1-3080FE7CB08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47560023890459024"/>
          <c:y val="0.89427884413060921"/>
          <c:w val="0.29550136608450994"/>
          <c:h val="4.7336670353932027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7987150190143246"/>
          <c:h val="0.75357119602585154"/>
        </c:manualLayout>
      </c:layout>
      <c:barChart>
        <c:barDir val="bar"/>
        <c:grouping val="percentStacked"/>
        <c:varyColors val="0"/>
        <c:ser>
          <c:idx val="0"/>
          <c:order val="0"/>
          <c:tx>
            <c:strRef>
              <c:f>Taul1!$B$1</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Tapaturma</c:v>
                </c:pt>
                <c:pt idx="4">
                  <c:v>Työkyvyttömyys</c:v>
                </c:pt>
                <c:pt idx="5">
                  <c:v>Puolison kuolema (yksinhuoltajaksi tai leskeksi jääminen) </c:v>
                </c:pt>
                <c:pt idx="6">
                  <c:v>Eläköityminen</c:v>
                </c:pt>
                <c:pt idx="7">
                  <c:v>Vastuu lähiomaisen hoivasta</c:v>
                </c:pt>
                <c:pt idx="8">
                  <c:v>Avio- tai avoero (yksinhuoltajaksi tai yksin jääminen)</c:v>
                </c:pt>
                <c:pt idx="9">
                  <c:v>Myrskyn, tulvan tai muun luonnonilmiön aiheuttama vahinko</c:v>
                </c:pt>
              </c:strCache>
            </c:strRef>
          </c:cat>
          <c:val>
            <c:numRef>
              <c:f>Taul1!$B$2:$B$11</c:f>
              <c:numCache>
                <c:formatCode>0%</c:formatCode>
                <c:ptCount val="10"/>
                <c:pt idx="0">
                  <c:v>0.124</c:v>
                </c:pt>
                <c:pt idx="1">
                  <c:v>0.121</c:v>
                </c:pt>
                <c:pt idx="2">
                  <c:v>0.10299999999999999</c:v>
                </c:pt>
                <c:pt idx="3">
                  <c:v>7.8E-2</c:v>
                </c:pt>
                <c:pt idx="4">
                  <c:v>7.1999999999999995E-2</c:v>
                </c:pt>
                <c:pt idx="5">
                  <c:v>7.0000000000000007E-2</c:v>
                </c:pt>
                <c:pt idx="6">
                  <c:v>4.9000000000000002E-2</c:v>
                </c:pt>
                <c:pt idx="7">
                  <c:v>4.3999999999999997E-2</c:v>
                </c:pt>
                <c:pt idx="8">
                  <c:v>4.2999999999999997E-2</c:v>
                </c:pt>
                <c:pt idx="9">
                  <c:v>3.1E-2</c:v>
                </c:pt>
              </c:numCache>
            </c:numRef>
          </c:val>
          <c:extLst>
            <c:ext xmlns:c16="http://schemas.microsoft.com/office/drawing/2014/chart" uri="{C3380CC4-5D6E-409C-BE32-E72D297353CC}">
              <c16:uniqueId val="{00000000-ADFF-4E11-84C1-3080FE7CB080}"/>
            </c:ext>
          </c:extLst>
        </c:ser>
        <c:ser>
          <c:idx val="1"/>
          <c:order val="1"/>
          <c:tx>
            <c:strRef>
              <c:f>Taul1!$C$1</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Tapaturma</c:v>
                </c:pt>
                <c:pt idx="4">
                  <c:v>Työkyvyttömyys</c:v>
                </c:pt>
                <c:pt idx="5">
                  <c:v>Puolison kuolema (yksinhuoltajaksi tai leskeksi jääminen) </c:v>
                </c:pt>
                <c:pt idx="6">
                  <c:v>Eläköityminen</c:v>
                </c:pt>
                <c:pt idx="7">
                  <c:v>Vastuu lähiomaisen hoivasta</c:v>
                </c:pt>
                <c:pt idx="8">
                  <c:v>Avio- tai avoero (yksinhuoltajaksi tai yksin jääminen)</c:v>
                </c:pt>
                <c:pt idx="9">
                  <c:v>Myrskyn, tulvan tai muun luonnonilmiön aiheuttama vahinko</c:v>
                </c:pt>
              </c:strCache>
            </c:strRef>
          </c:cat>
          <c:val>
            <c:numRef>
              <c:f>Taul1!$C$2:$C$11</c:f>
              <c:numCache>
                <c:formatCode>0%</c:formatCode>
                <c:ptCount val="10"/>
                <c:pt idx="0">
                  <c:v>0.253</c:v>
                </c:pt>
                <c:pt idx="1">
                  <c:v>0.224</c:v>
                </c:pt>
                <c:pt idx="2">
                  <c:v>0.14000000000000001</c:v>
                </c:pt>
                <c:pt idx="3">
                  <c:v>0.245</c:v>
                </c:pt>
                <c:pt idx="4">
                  <c:v>0.154</c:v>
                </c:pt>
                <c:pt idx="5">
                  <c:v>0.125</c:v>
                </c:pt>
                <c:pt idx="6">
                  <c:v>0.13</c:v>
                </c:pt>
                <c:pt idx="7">
                  <c:v>0.27200000000000002</c:v>
                </c:pt>
                <c:pt idx="8">
                  <c:v>8.4000000000000005E-2</c:v>
                </c:pt>
                <c:pt idx="9">
                  <c:v>0.106</c:v>
                </c:pt>
              </c:numCache>
            </c:numRef>
          </c:val>
          <c:extLst>
            <c:ext xmlns:c16="http://schemas.microsoft.com/office/drawing/2014/chart" uri="{C3380CC4-5D6E-409C-BE32-E72D297353CC}">
              <c16:uniqueId val="{00000001-ADFF-4E11-84C1-3080FE7CB080}"/>
            </c:ext>
          </c:extLst>
        </c:ser>
        <c:ser>
          <c:idx val="2"/>
          <c:order val="2"/>
          <c:tx>
            <c:strRef>
              <c:f>Taul1!$D$1</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Tapaturma</c:v>
                </c:pt>
                <c:pt idx="4">
                  <c:v>Työkyvyttömyys</c:v>
                </c:pt>
                <c:pt idx="5">
                  <c:v>Puolison kuolema (yksinhuoltajaksi tai leskeksi jääminen) </c:v>
                </c:pt>
                <c:pt idx="6">
                  <c:v>Eläköityminen</c:v>
                </c:pt>
                <c:pt idx="7">
                  <c:v>Vastuu lähiomaisen hoivasta</c:v>
                </c:pt>
                <c:pt idx="8">
                  <c:v>Avio- tai avoero (yksinhuoltajaksi tai yksin jääminen)</c:v>
                </c:pt>
                <c:pt idx="9">
                  <c:v>Myrskyn, tulvan tai muun luonnonilmiön aiheuttama vahinko</c:v>
                </c:pt>
              </c:strCache>
            </c:strRef>
          </c:cat>
          <c:val>
            <c:numRef>
              <c:f>Taul1!$D$2:$D$11</c:f>
              <c:numCache>
                <c:formatCode>0%</c:formatCode>
                <c:ptCount val="10"/>
                <c:pt idx="0">
                  <c:v>0.42</c:v>
                </c:pt>
                <c:pt idx="1">
                  <c:v>0.29499999999999998</c:v>
                </c:pt>
                <c:pt idx="2">
                  <c:v>0.53100000000000003</c:v>
                </c:pt>
                <c:pt idx="3">
                  <c:v>0.52600000000000002</c:v>
                </c:pt>
                <c:pt idx="4">
                  <c:v>0.41799999999999998</c:v>
                </c:pt>
                <c:pt idx="5">
                  <c:v>0.34</c:v>
                </c:pt>
                <c:pt idx="6">
                  <c:v>0.253</c:v>
                </c:pt>
                <c:pt idx="7">
                  <c:v>0.42</c:v>
                </c:pt>
                <c:pt idx="8">
                  <c:v>0.29499999999999998</c:v>
                </c:pt>
                <c:pt idx="9">
                  <c:v>0.51700000000000002</c:v>
                </c:pt>
              </c:numCache>
            </c:numRef>
          </c:val>
          <c:extLst>
            <c:ext xmlns:c16="http://schemas.microsoft.com/office/drawing/2014/chart" uri="{C3380CC4-5D6E-409C-BE32-E72D297353CC}">
              <c16:uniqueId val="{00000002-ADFF-4E11-84C1-3080FE7CB080}"/>
            </c:ext>
          </c:extLst>
        </c:ser>
        <c:ser>
          <c:idx val="3"/>
          <c:order val="3"/>
          <c:tx>
            <c:strRef>
              <c:f>Taul1!$E$1</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Tapaturma</c:v>
                </c:pt>
                <c:pt idx="4">
                  <c:v>Työkyvyttömyys</c:v>
                </c:pt>
                <c:pt idx="5">
                  <c:v>Puolison kuolema (yksinhuoltajaksi tai leskeksi jääminen) </c:v>
                </c:pt>
                <c:pt idx="6">
                  <c:v>Eläköityminen</c:v>
                </c:pt>
                <c:pt idx="7">
                  <c:v>Vastuu lähiomaisen hoivasta</c:v>
                </c:pt>
                <c:pt idx="8">
                  <c:v>Avio- tai avoero (yksinhuoltajaksi tai yksin jääminen)</c:v>
                </c:pt>
                <c:pt idx="9">
                  <c:v>Myrskyn, tulvan tai muun luonnonilmiön aiheuttama vahinko</c:v>
                </c:pt>
              </c:strCache>
            </c:strRef>
          </c:cat>
          <c:val>
            <c:numRef>
              <c:f>Taul1!$E$2:$E$11</c:f>
              <c:numCache>
                <c:formatCode>0%</c:formatCode>
                <c:ptCount val="10"/>
                <c:pt idx="0">
                  <c:v>0.11700000000000001</c:v>
                </c:pt>
                <c:pt idx="1">
                  <c:v>0.316</c:v>
                </c:pt>
                <c:pt idx="2">
                  <c:v>0.124</c:v>
                </c:pt>
                <c:pt idx="3">
                  <c:v>6.0999999999999999E-2</c:v>
                </c:pt>
                <c:pt idx="4">
                  <c:v>0.29699999999999999</c:v>
                </c:pt>
                <c:pt idx="5">
                  <c:v>0.379</c:v>
                </c:pt>
                <c:pt idx="6">
                  <c:v>0.51</c:v>
                </c:pt>
                <c:pt idx="7">
                  <c:v>0.20100000000000001</c:v>
                </c:pt>
                <c:pt idx="8">
                  <c:v>0.50800000000000001</c:v>
                </c:pt>
                <c:pt idx="9">
                  <c:v>0.28999999999999998</c:v>
                </c:pt>
              </c:numCache>
            </c:numRef>
          </c:val>
          <c:extLst>
            <c:ext xmlns:c16="http://schemas.microsoft.com/office/drawing/2014/chart" uri="{C3380CC4-5D6E-409C-BE32-E72D297353CC}">
              <c16:uniqueId val="{00000003-ADFF-4E11-84C1-3080FE7CB080}"/>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Tulipalo</c:v>
                </c:pt>
                <c:pt idx="3">
                  <c:v>Tapaturma</c:v>
                </c:pt>
                <c:pt idx="4">
                  <c:v>Työkyvyttömyys</c:v>
                </c:pt>
                <c:pt idx="5">
                  <c:v>Puolison kuolema (yksinhuoltajaksi tai leskeksi jääminen) </c:v>
                </c:pt>
                <c:pt idx="6">
                  <c:v>Eläköityminen</c:v>
                </c:pt>
                <c:pt idx="7">
                  <c:v>Vastuu lähiomaisen hoivasta</c:v>
                </c:pt>
                <c:pt idx="8">
                  <c:v>Avio- tai avoero (yksinhuoltajaksi tai yksin jääminen)</c:v>
                </c:pt>
                <c:pt idx="9">
                  <c:v>Myrskyn, tulvan tai muun luonnonilmiön aiheuttama vahinko</c:v>
                </c:pt>
              </c:strCache>
            </c:strRef>
          </c:cat>
          <c:val>
            <c:numRef>
              <c:f>Taul1!$F$2:$F$11</c:f>
              <c:numCache>
                <c:formatCode>0%</c:formatCode>
                <c:ptCount val="10"/>
                <c:pt idx="0">
                  <c:v>8.6999999999999994E-2</c:v>
                </c:pt>
                <c:pt idx="1">
                  <c:v>4.3999999999999997E-2</c:v>
                </c:pt>
                <c:pt idx="2">
                  <c:v>0.10100000000000001</c:v>
                </c:pt>
                <c:pt idx="3">
                  <c:v>0.09</c:v>
                </c:pt>
                <c:pt idx="4">
                  <c:v>5.8999999999999997E-2</c:v>
                </c:pt>
                <c:pt idx="5">
                  <c:v>8.5999999999999993E-2</c:v>
                </c:pt>
                <c:pt idx="6">
                  <c:v>5.7000000000000002E-2</c:v>
                </c:pt>
                <c:pt idx="7">
                  <c:v>6.3E-2</c:v>
                </c:pt>
                <c:pt idx="8">
                  <c:v>7.0000000000000007E-2</c:v>
                </c:pt>
                <c:pt idx="9">
                  <c:v>5.6000000000000001E-2</c:v>
                </c:pt>
              </c:numCache>
            </c:numRef>
          </c:val>
          <c:extLst>
            <c:ext xmlns:c16="http://schemas.microsoft.com/office/drawing/2014/chart" uri="{C3380CC4-5D6E-409C-BE32-E72D297353CC}">
              <c16:uniqueId val="{00000004-ADFF-4E11-84C1-3080FE7CB080}"/>
            </c:ext>
          </c:extLst>
        </c:ser>
        <c:dLbls>
          <c:showLegendKey val="0"/>
          <c:showVal val="0"/>
          <c:showCatName val="0"/>
          <c:showSerName val="0"/>
          <c:showPercent val="0"/>
          <c:showBubbleSize val="0"/>
        </c:dLbls>
        <c:gapWidth val="50"/>
        <c:overlap val="100"/>
        <c:axId val="44876160"/>
        <c:axId val="44877696"/>
      </c:barChart>
      <c:catAx>
        <c:axId val="44876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77696"/>
        <c:crosses val="autoZero"/>
        <c:auto val="1"/>
        <c:lblAlgn val="ctr"/>
        <c:lblOffset val="100"/>
        <c:noMultiLvlLbl val="0"/>
      </c:catAx>
      <c:valAx>
        <c:axId val="4487769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76160"/>
        <c:crosses val="autoZero"/>
        <c:crossBetween val="between"/>
        <c:majorUnit val="0.2"/>
      </c:valAx>
      <c:spPr>
        <a:noFill/>
        <a:ln>
          <a:noFill/>
        </a:ln>
        <a:effectLst/>
      </c:spPr>
    </c:plotArea>
    <c:legend>
      <c:legendPos val="b"/>
      <c:layout>
        <c:manualLayout>
          <c:xMode val="edge"/>
          <c:yMode val="edge"/>
          <c:x val="0.45392576049053834"/>
          <c:y val="0.86195696534122046"/>
          <c:w val="0.52439976109540976"/>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3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87505039608028"/>
          <c:y val="8.5209241400670127E-2"/>
          <c:w val="0.58965657647173331"/>
          <c:h val="0.73134845140609106"/>
        </c:manualLayout>
      </c:layout>
      <c:barChart>
        <c:barDir val="bar"/>
        <c:grouping val="percentStacked"/>
        <c:varyColors val="0"/>
        <c:ser>
          <c:idx val="0"/>
          <c:order val="0"/>
          <c:tx>
            <c:strRef>
              <c:f>Taul1!$A$2</c:f>
              <c:strCache>
                <c:ptCount val="1"/>
                <c:pt idx="0">
                  <c:v>paljon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7"/>
              <c:layout>
                <c:manualLayout>
                  <c:x val="4.0418810923491455E-3"/>
                  <c:y val="8.65033179033172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50-4769-90D5-6E158B6EE71B}"/>
                </c:ext>
              </c:extLst>
            </c:dLbl>
            <c:spPr>
              <a:noFill/>
              <a:ln>
                <a:noFill/>
              </a:ln>
              <a:effectLst/>
            </c:spPr>
            <c:txPr>
              <a:bodyPr rot="0" vert="horz"/>
              <a:lstStyle/>
              <a:p>
                <a:pPr algn="ctr">
                  <a:defRPr sz="1050">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Eläköityminen</c:v>
                </c:pt>
                <c:pt idx="1">
                  <c:v>Pitkäaikainen sairaus</c:v>
                </c:pt>
                <c:pt idx="2">
                  <c:v>Tapaturma</c:v>
                </c:pt>
                <c:pt idx="3">
                  <c:v>Työttömyys/lomautus</c:v>
                </c:pt>
                <c:pt idx="4">
                  <c:v>Työkyvyttömyys </c:v>
                </c:pt>
                <c:pt idx="5">
                  <c:v>Vastuu lähiomaisen hoivasta</c:v>
                </c:pt>
                <c:pt idx="6">
                  <c:v>Puolison kuolema </c:v>
                </c:pt>
                <c:pt idx="7">
                  <c:v>Avio- tai avoero</c:v>
                </c:pt>
              </c:strCache>
            </c:strRef>
          </c:cat>
          <c:val>
            <c:numRef>
              <c:f>Taul1!$B$2:$I$2</c:f>
              <c:numCache>
                <c:formatCode>0%</c:formatCode>
                <c:ptCount val="8"/>
                <c:pt idx="0">
                  <c:v>4.8000000000000001E-2</c:v>
                </c:pt>
                <c:pt idx="1">
                  <c:v>3.9E-2</c:v>
                </c:pt>
                <c:pt idx="2">
                  <c:v>3.5000000000000003E-2</c:v>
                </c:pt>
                <c:pt idx="3">
                  <c:v>2.9000000000000001E-2</c:v>
                </c:pt>
                <c:pt idx="4">
                  <c:v>2.8000000000000001E-2</c:v>
                </c:pt>
                <c:pt idx="5">
                  <c:v>2.3E-2</c:v>
                </c:pt>
                <c:pt idx="6">
                  <c:v>2.1000000000000001E-2</c:v>
                </c:pt>
                <c:pt idx="7">
                  <c:v>1.4E-2</c:v>
                </c:pt>
              </c:numCache>
            </c:numRef>
          </c:val>
          <c:extLst>
            <c:ext xmlns:c16="http://schemas.microsoft.com/office/drawing/2014/chart" uri="{C3380CC4-5D6E-409C-BE32-E72D297353CC}">
              <c16:uniqueId val="{00000000-139C-450C-B703-0023C5269054}"/>
            </c:ext>
          </c:extLst>
        </c:ser>
        <c:ser>
          <c:idx val="1"/>
          <c:order val="1"/>
          <c:tx>
            <c:strRef>
              <c:f>Taul1!$A$3</c:f>
              <c:strCache>
                <c:ptCount val="1"/>
                <c:pt idx="0">
                  <c:v>melko paljon</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Eläköityminen</c:v>
                </c:pt>
                <c:pt idx="1">
                  <c:v>Pitkäaikainen sairaus</c:v>
                </c:pt>
                <c:pt idx="2">
                  <c:v>Tapaturma</c:v>
                </c:pt>
                <c:pt idx="3">
                  <c:v>Työttömyys/lomautus</c:v>
                </c:pt>
                <c:pt idx="4">
                  <c:v>Työkyvyttömyys </c:v>
                </c:pt>
                <c:pt idx="5">
                  <c:v>Vastuu lähiomaisen hoivasta</c:v>
                </c:pt>
                <c:pt idx="6">
                  <c:v>Puolison kuolema </c:v>
                </c:pt>
                <c:pt idx="7">
                  <c:v>Avio- tai avoero</c:v>
                </c:pt>
              </c:strCache>
            </c:strRef>
          </c:cat>
          <c:val>
            <c:numRef>
              <c:f>Taul1!$B$3:$I$3</c:f>
              <c:numCache>
                <c:formatCode>0%</c:formatCode>
                <c:ptCount val="8"/>
                <c:pt idx="0">
                  <c:v>0.253</c:v>
                </c:pt>
                <c:pt idx="1">
                  <c:v>0.23400000000000001</c:v>
                </c:pt>
                <c:pt idx="2">
                  <c:v>0.24199999999999999</c:v>
                </c:pt>
                <c:pt idx="3">
                  <c:v>0.25900000000000001</c:v>
                </c:pt>
                <c:pt idx="4">
                  <c:v>0.215</c:v>
                </c:pt>
                <c:pt idx="5">
                  <c:v>0.17299999999999999</c:v>
                </c:pt>
                <c:pt idx="6">
                  <c:v>0.125</c:v>
                </c:pt>
                <c:pt idx="7">
                  <c:v>0.08</c:v>
                </c:pt>
              </c:numCache>
            </c:numRef>
          </c:val>
          <c:extLst>
            <c:ext xmlns:c16="http://schemas.microsoft.com/office/drawing/2014/chart" uri="{C3380CC4-5D6E-409C-BE32-E72D297353CC}">
              <c16:uniqueId val="{00000001-139C-450C-B703-0023C5269054}"/>
            </c:ext>
          </c:extLst>
        </c:ser>
        <c:ser>
          <c:idx val="2"/>
          <c:order val="2"/>
          <c:tx>
            <c:strRef>
              <c:f>Taul1!$A$4</c:f>
              <c:strCache>
                <c:ptCount val="1"/>
                <c:pt idx="0">
                  <c:v>melko vähän</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Eläköityminen</c:v>
                </c:pt>
                <c:pt idx="1">
                  <c:v>Pitkäaikainen sairaus</c:v>
                </c:pt>
                <c:pt idx="2">
                  <c:v>Tapaturma</c:v>
                </c:pt>
                <c:pt idx="3">
                  <c:v>Työttömyys/lomautus</c:v>
                </c:pt>
                <c:pt idx="4">
                  <c:v>Työkyvyttömyys </c:v>
                </c:pt>
                <c:pt idx="5">
                  <c:v>Vastuu lähiomaisen hoivasta</c:v>
                </c:pt>
                <c:pt idx="6">
                  <c:v>Puolison kuolema </c:v>
                </c:pt>
                <c:pt idx="7">
                  <c:v>Avio- tai avoero</c:v>
                </c:pt>
              </c:strCache>
            </c:strRef>
          </c:cat>
          <c:val>
            <c:numRef>
              <c:f>Taul1!$B$4:$I$4</c:f>
              <c:numCache>
                <c:formatCode>0%</c:formatCode>
                <c:ptCount val="8"/>
                <c:pt idx="0">
                  <c:v>0.495</c:v>
                </c:pt>
                <c:pt idx="1">
                  <c:v>0.57999999999999996</c:v>
                </c:pt>
                <c:pt idx="2">
                  <c:v>0.53400000000000003</c:v>
                </c:pt>
                <c:pt idx="3">
                  <c:v>0.48</c:v>
                </c:pt>
                <c:pt idx="4">
                  <c:v>0.53800000000000003</c:v>
                </c:pt>
                <c:pt idx="5">
                  <c:v>0.55600000000000005</c:v>
                </c:pt>
                <c:pt idx="6">
                  <c:v>0.46400000000000002</c:v>
                </c:pt>
                <c:pt idx="7">
                  <c:v>0.39</c:v>
                </c:pt>
              </c:numCache>
            </c:numRef>
          </c:val>
          <c:extLst>
            <c:ext xmlns:c16="http://schemas.microsoft.com/office/drawing/2014/chart" uri="{C3380CC4-5D6E-409C-BE32-E72D297353CC}">
              <c16:uniqueId val="{00000002-139C-450C-B703-0023C5269054}"/>
            </c:ext>
          </c:extLst>
        </c:ser>
        <c:ser>
          <c:idx val="3"/>
          <c:order val="3"/>
          <c:tx>
            <c:strRef>
              <c:f>Taul1!$A$5</c:f>
              <c:strCache>
                <c:ptCount val="1"/>
                <c:pt idx="0">
                  <c:v>ei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Taul1!$B$1:$I$1</c:f>
              <c:strCache>
                <c:ptCount val="8"/>
                <c:pt idx="0">
                  <c:v>Eläköityminen</c:v>
                </c:pt>
                <c:pt idx="1">
                  <c:v>Pitkäaikainen sairaus</c:v>
                </c:pt>
                <c:pt idx="2">
                  <c:v>Tapaturma</c:v>
                </c:pt>
                <c:pt idx="3">
                  <c:v>Työttömyys/lomautus</c:v>
                </c:pt>
                <c:pt idx="4">
                  <c:v>Työkyvyttömyys </c:v>
                </c:pt>
                <c:pt idx="5">
                  <c:v>Vastuu lähiomaisen hoivasta</c:v>
                </c:pt>
                <c:pt idx="6">
                  <c:v>Puolison kuolema </c:v>
                </c:pt>
                <c:pt idx="7">
                  <c:v>Avio- tai avoero</c:v>
                </c:pt>
              </c:strCache>
            </c:strRef>
          </c:cat>
          <c:val>
            <c:numRef>
              <c:f>Taul1!$B$5:$I$5</c:f>
              <c:numCache>
                <c:formatCode>0%</c:formatCode>
                <c:ptCount val="8"/>
                <c:pt idx="0">
                  <c:v>0.128</c:v>
                </c:pt>
                <c:pt idx="1">
                  <c:v>7.1999999999999995E-2</c:v>
                </c:pt>
                <c:pt idx="2">
                  <c:v>0.10299999999999999</c:v>
                </c:pt>
                <c:pt idx="3">
                  <c:v>0.15</c:v>
                </c:pt>
                <c:pt idx="4">
                  <c:v>0.13</c:v>
                </c:pt>
                <c:pt idx="5">
                  <c:v>0.126</c:v>
                </c:pt>
                <c:pt idx="6">
                  <c:v>0.22600000000000001</c:v>
                </c:pt>
                <c:pt idx="7">
                  <c:v>0.35099999999999998</c:v>
                </c:pt>
              </c:numCache>
            </c:numRef>
          </c:val>
          <c:extLst>
            <c:ext xmlns:c16="http://schemas.microsoft.com/office/drawing/2014/chart" uri="{C3380CC4-5D6E-409C-BE32-E72D297353CC}">
              <c16:uniqueId val="{00000003-139C-450C-B703-0023C5269054}"/>
            </c:ext>
          </c:extLst>
        </c:ser>
        <c:ser>
          <c:idx val="4"/>
          <c:order val="4"/>
          <c:tx>
            <c:strRef>
              <c:f>Taul1!$A$6</c:f>
              <c:strCache>
                <c:ptCount val="1"/>
                <c:pt idx="0">
                  <c:v>en osaa sanoa</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Taul1!$B$1:$I$1</c:f>
              <c:strCache>
                <c:ptCount val="8"/>
                <c:pt idx="0">
                  <c:v>Eläköityminen</c:v>
                </c:pt>
                <c:pt idx="1">
                  <c:v>Pitkäaikainen sairaus</c:v>
                </c:pt>
                <c:pt idx="2">
                  <c:v>Tapaturma</c:v>
                </c:pt>
                <c:pt idx="3">
                  <c:v>Työttömyys/lomautus</c:v>
                </c:pt>
                <c:pt idx="4">
                  <c:v>Työkyvyttömyys </c:v>
                </c:pt>
                <c:pt idx="5">
                  <c:v>Vastuu lähiomaisen hoivasta</c:v>
                </c:pt>
                <c:pt idx="6">
                  <c:v>Puolison kuolema </c:v>
                </c:pt>
                <c:pt idx="7">
                  <c:v>Avio- tai avoero</c:v>
                </c:pt>
              </c:strCache>
            </c:strRef>
          </c:cat>
          <c:val>
            <c:numRef>
              <c:f>Taul1!$B$6:$I$6</c:f>
              <c:numCache>
                <c:formatCode>0%</c:formatCode>
                <c:ptCount val="8"/>
                <c:pt idx="0">
                  <c:v>7.6999999999999999E-2</c:v>
                </c:pt>
                <c:pt idx="1">
                  <c:v>7.4999999999999997E-2</c:v>
                </c:pt>
                <c:pt idx="2">
                  <c:v>8.6999999999999994E-2</c:v>
                </c:pt>
                <c:pt idx="3">
                  <c:v>8.1000000000000003E-2</c:v>
                </c:pt>
                <c:pt idx="4">
                  <c:v>0.09</c:v>
                </c:pt>
                <c:pt idx="5">
                  <c:v>0.122</c:v>
                </c:pt>
                <c:pt idx="6">
                  <c:v>0.16400000000000001</c:v>
                </c:pt>
                <c:pt idx="7">
                  <c:v>0.16500000000000001</c:v>
                </c:pt>
              </c:numCache>
            </c:numRef>
          </c:val>
          <c:extLst>
            <c:ext xmlns:c16="http://schemas.microsoft.com/office/drawing/2014/chart" uri="{C3380CC4-5D6E-409C-BE32-E72D297353CC}">
              <c16:uniqueId val="{00000000-328E-4C0B-AB9D-F9611F808B5B}"/>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2047788249241685"/>
          <c:y val="0.90680558555732771"/>
          <c:w val="0.57952211750758309"/>
          <c:h val="4.5475883036008032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80396381538603612"/>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2"/>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AMMATTI </c:v>
                </c:pt>
                <c:pt idx="16">
                  <c:v>Johtavassa asemassa oleva/yrittäjä, n=83</c:v>
                </c:pt>
                <c:pt idx="17">
                  <c:v>Toimihenkilö, n=236</c:v>
                </c:pt>
                <c:pt idx="18">
                  <c:v>Työväestö, n=261</c:v>
                </c:pt>
                <c:pt idx="19">
                  <c:v>Lomautettuna/työtön, n=75</c:v>
                </c:pt>
                <c:pt idx="20">
                  <c:v>Opiskelija/koululainen, n=81</c:v>
                </c:pt>
                <c:pt idx="21">
                  <c:v>Eläkeläinen, n=238</c:v>
                </c:pt>
              </c:strCache>
            </c:strRef>
          </c:cat>
          <c:val>
            <c:numRef>
              <c:f>Taul1!$B$2:$B$66</c:f>
              <c:numCache>
                <c:formatCode>General</c:formatCode>
                <c:ptCount val="22"/>
                <c:pt idx="0" formatCode="0%">
                  <c:v>0.28899999999999998</c:v>
                </c:pt>
                <c:pt idx="2" formatCode="0%">
                  <c:v>0.33700000000000002</c:v>
                </c:pt>
                <c:pt idx="3" formatCode="0%">
                  <c:v>0.24199999999999999</c:v>
                </c:pt>
                <c:pt idx="5" formatCode="0%">
                  <c:v>0.27400000000000002</c:v>
                </c:pt>
                <c:pt idx="6" formatCode="0%">
                  <c:v>0.161</c:v>
                </c:pt>
                <c:pt idx="7" formatCode="0%">
                  <c:v>0.25900000000000001</c:v>
                </c:pt>
                <c:pt idx="8" formatCode="0%">
                  <c:v>0.26</c:v>
                </c:pt>
                <c:pt idx="9" formatCode="0%">
                  <c:v>0.41499999999999998</c:v>
                </c:pt>
                <c:pt idx="11" formatCode="0%">
                  <c:v>0.23400000000000001</c:v>
                </c:pt>
                <c:pt idx="12" formatCode="0%">
                  <c:v>0.28399999999999997</c:v>
                </c:pt>
                <c:pt idx="13" formatCode="0%">
                  <c:v>0.42099999999999999</c:v>
                </c:pt>
                <c:pt idx="14" formatCode="0%">
                  <c:v>0.32500000000000001</c:v>
                </c:pt>
                <c:pt idx="16" formatCode="0%">
                  <c:v>0.26100000000000001</c:v>
                </c:pt>
                <c:pt idx="17" formatCode="0%">
                  <c:v>0.307</c:v>
                </c:pt>
                <c:pt idx="18" formatCode="0%">
                  <c:v>0.23100000000000001</c:v>
                </c:pt>
                <c:pt idx="19" formatCode="0%">
                  <c:v>0.1</c:v>
                </c:pt>
                <c:pt idx="20" formatCode="0%">
                  <c:v>0.223</c:v>
                </c:pt>
                <c:pt idx="21" formatCode="0%">
                  <c:v>0.44</c:v>
                </c:pt>
              </c:numCache>
            </c:numRef>
          </c:val>
          <c:extLst>
            <c:ext xmlns:c16="http://schemas.microsoft.com/office/drawing/2014/chart" uri="{C3380CC4-5D6E-409C-BE32-E72D297353CC}">
              <c16:uniqueId val="{00000000-03A4-4AB0-A984-41B76596E50A}"/>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2"/>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AMMATTI </c:v>
                </c:pt>
                <c:pt idx="16">
                  <c:v>Johtavassa asemassa oleva/yrittäjä, n=83</c:v>
                </c:pt>
                <c:pt idx="17">
                  <c:v>Toimihenkilö, n=236</c:v>
                </c:pt>
                <c:pt idx="18">
                  <c:v>Työväestö, n=261</c:v>
                </c:pt>
                <c:pt idx="19">
                  <c:v>Lomautettuna/työtön, n=75</c:v>
                </c:pt>
                <c:pt idx="20">
                  <c:v>Opiskelija/koululainen, n=81</c:v>
                </c:pt>
                <c:pt idx="21">
                  <c:v>Eläkeläinen, n=238</c:v>
                </c:pt>
              </c:strCache>
            </c:strRef>
          </c:cat>
          <c:val>
            <c:numRef>
              <c:f>Taul1!$C$2:$C$66</c:f>
              <c:numCache>
                <c:formatCode>General</c:formatCode>
                <c:ptCount val="22"/>
                <c:pt idx="0" formatCode="0%">
                  <c:v>0.29399999999999998</c:v>
                </c:pt>
                <c:pt idx="2" formatCode="0%">
                  <c:v>0.28499999999999998</c:v>
                </c:pt>
                <c:pt idx="3" formatCode="0%">
                  <c:v>0.30299999999999999</c:v>
                </c:pt>
                <c:pt idx="5" formatCode="0%">
                  <c:v>0.37</c:v>
                </c:pt>
                <c:pt idx="6" formatCode="0%">
                  <c:v>0.315</c:v>
                </c:pt>
                <c:pt idx="7" formatCode="0%">
                  <c:v>0.27200000000000002</c:v>
                </c:pt>
                <c:pt idx="8" formatCode="0%">
                  <c:v>0.27100000000000002</c:v>
                </c:pt>
                <c:pt idx="9" formatCode="0%">
                  <c:v>0.25600000000000001</c:v>
                </c:pt>
                <c:pt idx="11" formatCode="0%">
                  <c:v>0.375</c:v>
                </c:pt>
                <c:pt idx="12" formatCode="0%">
                  <c:v>0.25600000000000001</c:v>
                </c:pt>
                <c:pt idx="13" formatCode="0%">
                  <c:v>0.19600000000000001</c:v>
                </c:pt>
                <c:pt idx="14" formatCode="0%">
                  <c:v>0.20599999999999999</c:v>
                </c:pt>
                <c:pt idx="16" formatCode="0%">
                  <c:v>0.23300000000000001</c:v>
                </c:pt>
                <c:pt idx="17" formatCode="0%">
                  <c:v>0.24099999999999999</c:v>
                </c:pt>
                <c:pt idx="18" formatCode="0%">
                  <c:v>0.317</c:v>
                </c:pt>
                <c:pt idx="19" formatCode="0%">
                  <c:v>0.36499999999999999</c:v>
                </c:pt>
                <c:pt idx="20" formatCode="0%">
                  <c:v>0.41499999999999998</c:v>
                </c:pt>
                <c:pt idx="21" formatCode="0%">
                  <c:v>0.26800000000000002</c:v>
                </c:pt>
              </c:numCache>
            </c:numRef>
          </c:val>
          <c:extLst>
            <c:ext xmlns:c16="http://schemas.microsoft.com/office/drawing/2014/chart" uri="{C3380CC4-5D6E-409C-BE32-E72D297353CC}">
              <c16:uniqueId val="{00000001-03A4-4AB0-A984-41B76596E50A}"/>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2"/>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AMMATTI </c:v>
                </c:pt>
                <c:pt idx="16">
                  <c:v>Johtavassa asemassa oleva/yrittäjä, n=83</c:v>
                </c:pt>
                <c:pt idx="17">
                  <c:v>Toimihenkilö, n=236</c:v>
                </c:pt>
                <c:pt idx="18">
                  <c:v>Työväestö, n=261</c:v>
                </c:pt>
                <c:pt idx="19">
                  <c:v>Lomautettuna/työtön, n=75</c:v>
                </c:pt>
                <c:pt idx="20">
                  <c:v>Opiskelija/koululainen, n=81</c:v>
                </c:pt>
                <c:pt idx="21">
                  <c:v>Eläkeläinen, n=238</c:v>
                </c:pt>
              </c:strCache>
            </c:strRef>
          </c:cat>
          <c:val>
            <c:numRef>
              <c:f>Taul1!$D$2:$D$66</c:f>
              <c:numCache>
                <c:formatCode>General</c:formatCode>
                <c:ptCount val="22"/>
                <c:pt idx="0" formatCode="0%">
                  <c:v>0.41799999999999998</c:v>
                </c:pt>
                <c:pt idx="2" formatCode="0%">
                  <c:v>0.378</c:v>
                </c:pt>
                <c:pt idx="3" formatCode="0%">
                  <c:v>0.45600000000000002</c:v>
                </c:pt>
                <c:pt idx="5" formatCode="0%">
                  <c:v>0.35599999999999998</c:v>
                </c:pt>
                <c:pt idx="6" formatCode="0%">
                  <c:v>0.52400000000000002</c:v>
                </c:pt>
                <c:pt idx="7" formatCode="0%">
                  <c:v>0.46899999999999997</c:v>
                </c:pt>
                <c:pt idx="8" formatCode="0%">
                  <c:v>0.47</c:v>
                </c:pt>
                <c:pt idx="9" formatCode="0%">
                  <c:v>0.33</c:v>
                </c:pt>
                <c:pt idx="11" formatCode="0%">
                  <c:v>0.39100000000000001</c:v>
                </c:pt>
                <c:pt idx="12" formatCode="0%">
                  <c:v>0.46100000000000002</c:v>
                </c:pt>
                <c:pt idx="13" formatCode="0%">
                  <c:v>0.38300000000000001</c:v>
                </c:pt>
                <c:pt idx="14" formatCode="0%">
                  <c:v>0.46899999999999997</c:v>
                </c:pt>
                <c:pt idx="16" formatCode="0%">
                  <c:v>0.50600000000000001</c:v>
                </c:pt>
                <c:pt idx="17" formatCode="0%">
                  <c:v>0.45200000000000001</c:v>
                </c:pt>
                <c:pt idx="18" formatCode="0%">
                  <c:v>0.45200000000000001</c:v>
                </c:pt>
                <c:pt idx="19" formatCode="0%">
                  <c:v>0.53500000000000003</c:v>
                </c:pt>
                <c:pt idx="20" formatCode="0%">
                  <c:v>0.36199999999999999</c:v>
                </c:pt>
                <c:pt idx="21" formatCode="0%">
                  <c:v>0.29199999999999998</c:v>
                </c:pt>
              </c:numCache>
            </c:numRef>
          </c:val>
          <c:extLst>
            <c:ext xmlns:c16="http://schemas.microsoft.com/office/drawing/2014/chart" uri="{C3380CC4-5D6E-409C-BE32-E72D297353CC}">
              <c16:uniqueId val="{00000002-03A4-4AB0-A984-41B76596E50A}"/>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80396381538603612"/>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0"/>
                <c:pt idx="0">
                  <c:v>Kaikki vastaaajat, n=1000</c:v>
                </c:pt>
                <c:pt idx="1">
                  <c:v>KOULUTUS</c:v>
                </c:pt>
                <c:pt idx="2">
                  <c:v>Perus-/keski-/ammattikoulu/kansakoulu, n=312</c:v>
                </c:pt>
                <c:pt idx="3">
                  <c:v>Ylioppilas/opisto, n=231</c:v>
                </c:pt>
                <c:pt idx="4">
                  <c:v>Ammattikorkeakoulu, n=218</c:v>
                </c:pt>
                <c:pt idx="5">
                  <c:v>Yliopisto / korkeakoulu, n=239</c:v>
                </c:pt>
                <c:pt idx="6">
                  <c:v>PERHETILANNE</c:v>
                </c:pt>
                <c:pt idx="7">
                  <c:v>Asun vanhempien luona, n=25</c:v>
                </c:pt>
                <c:pt idx="8">
                  <c:v>Yksin omassa taloudessa, n=305</c:v>
                </c:pt>
                <c:pt idx="9">
                  <c:v>Avo/avioliito, ei lapsia, n=255</c:v>
                </c:pt>
                <c:pt idx="10">
                  <c:v>Avo/avioliito, alle 18-vuot. lapsia, n=167</c:v>
                </c:pt>
                <c:pt idx="11">
                  <c:v>Avo/avioliito, yli 18-vuot. lapsia kotona, n=44</c:v>
                </c:pt>
                <c:pt idx="12">
                  <c:v>Avo/avioliito, lapset muuttaneet pois, n=168</c:v>
                </c:pt>
                <c:pt idx="13">
                  <c:v>Yksinhuoltaja, perheessä alle 18-vuot. lapsia, n=34</c:v>
                </c:pt>
                <c:pt idx="14">
                  <c:v>Yksinhuoltaja, perheessä yli 18-vuot. lapsia, n=111</c:v>
                </c:pt>
                <c:pt idx="15">
                  <c:v>ASUINPAIKKA</c:v>
                </c:pt>
                <c:pt idx="16">
                  <c:v>Pääkaupunkiseutu, n=251</c:v>
                </c:pt>
                <c:pt idx="17">
                  <c:v>Tampere / Turku, n=125</c:v>
                </c:pt>
                <c:pt idx="18">
                  <c:v>Alle 50.000 asukkaan kaupunki, n=196</c:v>
                </c:pt>
                <c:pt idx="19">
                  <c:v>Maalaiskunta, n=149</c:v>
                </c:pt>
              </c:strCache>
            </c:strRef>
          </c:cat>
          <c:val>
            <c:numRef>
              <c:f>Taul1!$B$2:$B$66</c:f>
              <c:numCache>
                <c:formatCode>General</c:formatCode>
                <c:ptCount val="20"/>
                <c:pt idx="0" formatCode="0%">
                  <c:v>0.28899999999999998</c:v>
                </c:pt>
                <c:pt idx="2" formatCode="0%">
                  <c:v>0.24199999999999999</c:v>
                </c:pt>
                <c:pt idx="3" formatCode="0%">
                  <c:v>0.26800000000000002</c:v>
                </c:pt>
                <c:pt idx="4" formatCode="0%">
                  <c:v>0.32800000000000001</c:v>
                </c:pt>
                <c:pt idx="5" formatCode="0%">
                  <c:v>0.33400000000000002</c:v>
                </c:pt>
                <c:pt idx="7" formatCode="0%">
                  <c:v>0.28399999999999997</c:v>
                </c:pt>
                <c:pt idx="8" formatCode="0%">
                  <c:v>0.22800000000000001</c:v>
                </c:pt>
                <c:pt idx="9" formatCode="0%">
                  <c:v>0.30199999999999999</c:v>
                </c:pt>
                <c:pt idx="10" formatCode="0%">
                  <c:v>0.253</c:v>
                </c:pt>
                <c:pt idx="11" formatCode="0%">
                  <c:v>0.27500000000000002</c:v>
                </c:pt>
                <c:pt idx="12" formatCode="0%">
                  <c:v>0.436</c:v>
                </c:pt>
                <c:pt idx="13" formatCode="0%">
                  <c:v>0.27400000000000002</c:v>
                </c:pt>
                <c:pt idx="14" formatCode="0%">
                  <c:v>0.25800000000000001</c:v>
                </c:pt>
                <c:pt idx="16" formatCode="0%">
                  <c:v>0.24199999999999999</c:v>
                </c:pt>
                <c:pt idx="17" formatCode="0%">
                  <c:v>0.318</c:v>
                </c:pt>
                <c:pt idx="18" formatCode="0%">
                  <c:v>0.30499999999999999</c:v>
                </c:pt>
                <c:pt idx="19" formatCode="0%">
                  <c:v>0.28999999999999998</c:v>
                </c:pt>
              </c:numCache>
            </c:numRef>
          </c:val>
          <c:extLst>
            <c:ext xmlns:c16="http://schemas.microsoft.com/office/drawing/2014/chart" uri="{C3380CC4-5D6E-409C-BE32-E72D297353CC}">
              <c16:uniqueId val="{00000000-03A4-4AB0-A984-41B76596E50A}"/>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0"/>
                <c:pt idx="0">
                  <c:v>Kaikki vastaaajat, n=1000</c:v>
                </c:pt>
                <c:pt idx="1">
                  <c:v>KOULUTUS</c:v>
                </c:pt>
                <c:pt idx="2">
                  <c:v>Perus-/keski-/ammattikoulu/kansakoulu, n=312</c:v>
                </c:pt>
                <c:pt idx="3">
                  <c:v>Ylioppilas/opisto, n=231</c:v>
                </c:pt>
                <c:pt idx="4">
                  <c:v>Ammattikorkeakoulu, n=218</c:v>
                </c:pt>
                <c:pt idx="5">
                  <c:v>Yliopisto / korkeakoulu, n=239</c:v>
                </c:pt>
                <c:pt idx="6">
                  <c:v>PERHETILANNE</c:v>
                </c:pt>
                <c:pt idx="7">
                  <c:v>Asun vanhempien luona, n=25</c:v>
                </c:pt>
                <c:pt idx="8">
                  <c:v>Yksin omassa taloudessa, n=305</c:v>
                </c:pt>
                <c:pt idx="9">
                  <c:v>Avo/avioliito, ei lapsia, n=255</c:v>
                </c:pt>
                <c:pt idx="10">
                  <c:v>Avo/avioliito, alle 18-vuot. lapsia, n=167</c:v>
                </c:pt>
                <c:pt idx="11">
                  <c:v>Avo/avioliito, yli 18-vuot. lapsia kotona, n=44</c:v>
                </c:pt>
                <c:pt idx="12">
                  <c:v>Avo/avioliito, lapset muuttaneet pois, n=168</c:v>
                </c:pt>
                <c:pt idx="13">
                  <c:v>Yksinhuoltaja, perheessä alle 18-vuot. lapsia, n=34</c:v>
                </c:pt>
                <c:pt idx="14">
                  <c:v>Yksinhuoltaja, perheessä yli 18-vuot. lapsia, n=111</c:v>
                </c:pt>
                <c:pt idx="15">
                  <c:v>ASUINPAIKKA</c:v>
                </c:pt>
                <c:pt idx="16">
                  <c:v>Pääkaupunkiseutu, n=251</c:v>
                </c:pt>
                <c:pt idx="17">
                  <c:v>Tampere / Turku, n=125</c:v>
                </c:pt>
                <c:pt idx="18">
                  <c:v>Alle 50.000 asukkaan kaupunki, n=196</c:v>
                </c:pt>
                <c:pt idx="19">
                  <c:v>Maalaiskunta, n=149</c:v>
                </c:pt>
              </c:strCache>
            </c:strRef>
          </c:cat>
          <c:val>
            <c:numRef>
              <c:f>Taul1!$C$2:$C$66</c:f>
              <c:numCache>
                <c:formatCode>General</c:formatCode>
                <c:ptCount val="20"/>
                <c:pt idx="0" formatCode="0%">
                  <c:v>0.29399999999999998</c:v>
                </c:pt>
                <c:pt idx="2" formatCode="0%">
                  <c:v>0.33600000000000002</c:v>
                </c:pt>
                <c:pt idx="3" formatCode="0%">
                  <c:v>0.30099999999999999</c:v>
                </c:pt>
                <c:pt idx="4" formatCode="0%">
                  <c:v>0.26200000000000001</c:v>
                </c:pt>
                <c:pt idx="5" formatCode="0%">
                  <c:v>0.26100000000000001</c:v>
                </c:pt>
                <c:pt idx="7" formatCode="0%">
                  <c:v>0.45500000000000002</c:v>
                </c:pt>
                <c:pt idx="8" formatCode="0%">
                  <c:v>0.35</c:v>
                </c:pt>
                <c:pt idx="9" formatCode="0%">
                  <c:v>0.28100000000000003</c:v>
                </c:pt>
                <c:pt idx="10" formatCode="0%">
                  <c:v>0.253</c:v>
                </c:pt>
                <c:pt idx="11" formatCode="0%">
                  <c:v>0.16300000000000001</c:v>
                </c:pt>
                <c:pt idx="12" formatCode="0%">
                  <c:v>0.247</c:v>
                </c:pt>
                <c:pt idx="13" formatCode="0%">
                  <c:v>0.36499999999999999</c:v>
                </c:pt>
                <c:pt idx="14" formatCode="0%">
                  <c:v>0.371</c:v>
                </c:pt>
                <c:pt idx="16" formatCode="0%">
                  <c:v>0.307</c:v>
                </c:pt>
                <c:pt idx="17" formatCode="0%">
                  <c:v>0.29299999999999998</c:v>
                </c:pt>
                <c:pt idx="18" formatCode="0%">
                  <c:v>0.33800000000000002</c:v>
                </c:pt>
                <c:pt idx="19" formatCode="0%">
                  <c:v>0.20699999999999999</c:v>
                </c:pt>
              </c:numCache>
            </c:numRef>
          </c:val>
          <c:extLst>
            <c:ext xmlns:c16="http://schemas.microsoft.com/office/drawing/2014/chart" uri="{C3380CC4-5D6E-409C-BE32-E72D297353CC}">
              <c16:uniqueId val="{00000001-03A4-4AB0-A984-41B76596E50A}"/>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Taul1!$A$2:$A$66</c:f>
              <c:strCache>
                <c:ptCount val="20"/>
                <c:pt idx="0">
                  <c:v>Kaikki vastaaajat, n=1000</c:v>
                </c:pt>
                <c:pt idx="1">
                  <c:v>KOULUTUS</c:v>
                </c:pt>
                <c:pt idx="2">
                  <c:v>Perus-/keski-/ammattikoulu/kansakoulu, n=312</c:v>
                </c:pt>
                <c:pt idx="3">
                  <c:v>Ylioppilas/opisto, n=231</c:v>
                </c:pt>
                <c:pt idx="4">
                  <c:v>Ammattikorkeakoulu, n=218</c:v>
                </c:pt>
                <c:pt idx="5">
                  <c:v>Yliopisto / korkeakoulu, n=239</c:v>
                </c:pt>
                <c:pt idx="6">
                  <c:v>PERHETILANNE</c:v>
                </c:pt>
                <c:pt idx="7">
                  <c:v>Asun vanhempien luona, n=25</c:v>
                </c:pt>
                <c:pt idx="8">
                  <c:v>Yksin omassa taloudessa, n=305</c:v>
                </c:pt>
                <c:pt idx="9">
                  <c:v>Avo/avioliito, ei lapsia, n=255</c:v>
                </c:pt>
                <c:pt idx="10">
                  <c:v>Avo/avioliito, alle 18-vuot. lapsia, n=167</c:v>
                </c:pt>
                <c:pt idx="11">
                  <c:v>Avo/avioliito, yli 18-vuot. lapsia kotona, n=44</c:v>
                </c:pt>
                <c:pt idx="12">
                  <c:v>Avo/avioliito, lapset muuttaneet pois, n=168</c:v>
                </c:pt>
                <c:pt idx="13">
                  <c:v>Yksinhuoltaja, perheessä alle 18-vuot. lapsia, n=34</c:v>
                </c:pt>
                <c:pt idx="14">
                  <c:v>Yksinhuoltaja, perheessä yli 18-vuot. lapsia, n=111</c:v>
                </c:pt>
                <c:pt idx="15">
                  <c:v>ASUINPAIKKA</c:v>
                </c:pt>
                <c:pt idx="16">
                  <c:v>Pääkaupunkiseutu, n=251</c:v>
                </c:pt>
                <c:pt idx="17">
                  <c:v>Tampere / Turku, n=125</c:v>
                </c:pt>
                <c:pt idx="18">
                  <c:v>Alle 50.000 asukkaan kaupunki, n=196</c:v>
                </c:pt>
                <c:pt idx="19">
                  <c:v>Maalaiskunta, n=149</c:v>
                </c:pt>
              </c:strCache>
            </c:strRef>
          </c:cat>
          <c:val>
            <c:numRef>
              <c:f>Taul1!$D$2:$D$66</c:f>
              <c:numCache>
                <c:formatCode>General</c:formatCode>
                <c:ptCount val="20"/>
                <c:pt idx="0" formatCode="0%">
                  <c:v>0.41799999999999998</c:v>
                </c:pt>
                <c:pt idx="2" formatCode="0%">
                  <c:v>0.42199999999999999</c:v>
                </c:pt>
                <c:pt idx="3" formatCode="0%">
                  <c:v>0.43099999999999999</c:v>
                </c:pt>
                <c:pt idx="4" formatCode="0%">
                  <c:v>0.41099999999999998</c:v>
                </c:pt>
                <c:pt idx="5" formatCode="0%">
                  <c:v>0.40500000000000003</c:v>
                </c:pt>
                <c:pt idx="7" formatCode="0%">
                  <c:v>0.26</c:v>
                </c:pt>
                <c:pt idx="8" formatCode="0%">
                  <c:v>0.42199999999999999</c:v>
                </c:pt>
                <c:pt idx="9" formatCode="0%">
                  <c:v>0.41699999999999998</c:v>
                </c:pt>
                <c:pt idx="10" formatCode="0%">
                  <c:v>0.49399999999999999</c:v>
                </c:pt>
                <c:pt idx="11" formatCode="0%">
                  <c:v>0.56299999999999994</c:v>
                </c:pt>
                <c:pt idx="12" formatCode="0%">
                  <c:v>0.318</c:v>
                </c:pt>
                <c:pt idx="13" formatCode="0%">
                  <c:v>0.36199999999999999</c:v>
                </c:pt>
                <c:pt idx="14" formatCode="0%">
                  <c:v>0.371</c:v>
                </c:pt>
                <c:pt idx="16" formatCode="0%">
                  <c:v>0.45100000000000001</c:v>
                </c:pt>
                <c:pt idx="17" formatCode="0%">
                  <c:v>0.38900000000000001</c:v>
                </c:pt>
                <c:pt idx="18" formatCode="0%">
                  <c:v>0.35699999999999998</c:v>
                </c:pt>
                <c:pt idx="19" formatCode="0%">
                  <c:v>0.503</c:v>
                </c:pt>
              </c:numCache>
            </c:numRef>
          </c:val>
          <c:extLst>
            <c:ext xmlns:c16="http://schemas.microsoft.com/office/drawing/2014/chart" uri="{C3380CC4-5D6E-409C-BE32-E72D297353CC}">
              <c16:uniqueId val="{00000002-03A4-4AB0-A984-41B76596E50A}"/>
            </c:ext>
          </c:extLst>
        </c:ser>
        <c:dLbls>
          <c:showLegendKey val="0"/>
          <c:showVal val="0"/>
          <c:showCatName val="0"/>
          <c:showSerName val="0"/>
          <c:showPercent val="0"/>
          <c:showBubbleSize val="0"/>
        </c:dLbls>
        <c:gapWidth val="50"/>
        <c:overlap val="100"/>
        <c:axId val="141443840"/>
        <c:axId val="141445376"/>
      </c:barChart>
      <c:catAx>
        <c:axId val="141443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445376"/>
        <c:crosses val="autoZero"/>
        <c:auto val="1"/>
        <c:lblAlgn val="ctr"/>
        <c:lblOffset val="100"/>
        <c:noMultiLvlLbl val="0"/>
      </c:catAx>
      <c:valAx>
        <c:axId val="141445376"/>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44384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2014, n=1000</c:v>
                </c:pt>
                <c:pt idx="1">
                  <c:v>2016, n=1000</c:v>
                </c:pt>
                <c:pt idx="2">
                  <c:v>2018, n=1000</c:v>
                </c:pt>
                <c:pt idx="3">
                  <c:v>2020, n=1000</c:v>
                </c:pt>
              </c:strCache>
            </c:strRef>
          </c:cat>
          <c:val>
            <c:numRef>
              <c:f>Taul1!$B$2:$B$5</c:f>
              <c:numCache>
                <c:formatCode>0%</c:formatCode>
                <c:ptCount val="4"/>
                <c:pt idx="0">
                  <c:v>0.21</c:v>
                </c:pt>
                <c:pt idx="1">
                  <c:v>0.22</c:v>
                </c:pt>
                <c:pt idx="2">
                  <c:v>0.25</c:v>
                </c:pt>
                <c:pt idx="3">
                  <c:v>0.28999999999999998</c:v>
                </c:pt>
              </c:numCache>
            </c:numRef>
          </c:val>
          <c:extLst>
            <c:ext xmlns:c16="http://schemas.microsoft.com/office/drawing/2014/chart" uri="{C3380CC4-5D6E-409C-BE32-E72D297353CC}">
              <c16:uniqueId val="{00000000-0362-4D9F-B56B-0F5F116C7483}"/>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2014, n=1000</c:v>
                </c:pt>
                <c:pt idx="1">
                  <c:v>2016, n=1000</c:v>
                </c:pt>
                <c:pt idx="2">
                  <c:v>2018, n=1000</c:v>
                </c:pt>
                <c:pt idx="3">
                  <c:v>2020, n=1000</c:v>
                </c:pt>
              </c:strCache>
            </c:strRef>
          </c:cat>
          <c:val>
            <c:numRef>
              <c:f>Taul1!$C$2:$C$5</c:f>
              <c:numCache>
                <c:formatCode>0%</c:formatCode>
                <c:ptCount val="4"/>
                <c:pt idx="0">
                  <c:v>0.28000000000000003</c:v>
                </c:pt>
                <c:pt idx="1">
                  <c:v>0.28999999999999998</c:v>
                </c:pt>
                <c:pt idx="2">
                  <c:v>0.26</c:v>
                </c:pt>
                <c:pt idx="3">
                  <c:v>0.28999999999999998</c:v>
                </c:pt>
              </c:numCache>
            </c:numRef>
          </c:val>
          <c:extLst>
            <c:ext xmlns:c16="http://schemas.microsoft.com/office/drawing/2014/chart" uri="{C3380CC4-5D6E-409C-BE32-E72D297353CC}">
              <c16:uniqueId val="{00000001-0362-4D9F-B56B-0F5F116C7483}"/>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2014, n=1000</c:v>
                </c:pt>
                <c:pt idx="1">
                  <c:v>2016, n=1000</c:v>
                </c:pt>
                <c:pt idx="2">
                  <c:v>2018, n=1000</c:v>
                </c:pt>
                <c:pt idx="3">
                  <c:v>2020, n=1000</c:v>
                </c:pt>
              </c:strCache>
            </c:strRef>
          </c:cat>
          <c:val>
            <c:numRef>
              <c:f>Taul1!$D$2:$D$5</c:f>
              <c:numCache>
                <c:formatCode>0%</c:formatCode>
                <c:ptCount val="4"/>
                <c:pt idx="0">
                  <c:v>0.51</c:v>
                </c:pt>
                <c:pt idx="1">
                  <c:v>0.49</c:v>
                </c:pt>
                <c:pt idx="2">
                  <c:v>0.49</c:v>
                </c:pt>
                <c:pt idx="3">
                  <c:v>0.42</c:v>
                </c:pt>
              </c:numCache>
            </c:numRef>
          </c:val>
          <c:extLst>
            <c:ext xmlns:c16="http://schemas.microsoft.com/office/drawing/2014/chart" uri="{C3380CC4-5D6E-409C-BE32-E72D297353CC}">
              <c16:uniqueId val="{00000002-0362-4D9F-B56B-0F5F116C7483}"/>
            </c:ext>
          </c:extLst>
        </c:ser>
        <c:dLbls>
          <c:showLegendKey val="0"/>
          <c:showVal val="0"/>
          <c:showCatName val="0"/>
          <c:showSerName val="0"/>
          <c:showPercent val="0"/>
          <c:showBubbleSize val="0"/>
        </c:dLbls>
        <c:gapWidth val="30"/>
        <c:overlap val="100"/>
        <c:axId val="141212288"/>
        <c:axId val="141222272"/>
      </c:barChart>
      <c:catAx>
        <c:axId val="14121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222272"/>
        <c:crosses val="autoZero"/>
        <c:auto val="1"/>
        <c:lblAlgn val="ctr"/>
        <c:lblOffset val="100"/>
        <c:noMultiLvlLbl val="0"/>
      </c:catAx>
      <c:valAx>
        <c:axId val="1412222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212288"/>
        <c:crosses val="autoZero"/>
        <c:crossBetween val="between"/>
        <c:majorUnit val="0.2"/>
      </c:valAx>
      <c:spPr>
        <a:noFill/>
        <a:ln>
          <a:noFill/>
        </a:ln>
        <a:effectLst/>
      </c:spPr>
    </c:plotArea>
    <c:legend>
      <c:legendPos val="b"/>
      <c:layout>
        <c:manualLayout>
          <c:xMode val="edge"/>
          <c:yMode val="edge"/>
          <c:x val="0.42903132267796135"/>
          <c:y val="0.92083184241039084"/>
          <c:w val="0.53553128787078863"/>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90110644521865"/>
          <c:y val="0.11991576347419107"/>
          <c:w val="0.57444937892081305"/>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Terveyden- ja sairaanhoidon kustannuksia</c:v>
                </c:pt>
                <c:pt idx="1">
                  <c:v>2012, n=1026</c:v>
                </c:pt>
                <c:pt idx="2">
                  <c:v>2014, n=1000</c:v>
                </c:pt>
                <c:pt idx="3">
                  <c:v>2016, n=1000</c:v>
                </c:pt>
                <c:pt idx="4">
                  <c:v>2018, n=1000</c:v>
                </c:pt>
                <c:pt idx="5">
                  <c:v>2020, n=1000</c:v>
                </c:pt>
                <c:pt idx="6">
                  <c:v>Vanhuuden hoivaan liittyvien palvelujen kustannuksia</c:v>
                </c:pt>
                <c:pt idx="7">
                  <c:v>2012, n=1026</c:v>
                </c:pt>
                <c:pt idx="8">
                  <c:v>2014, n=1000</c:v>
                </c:pt>
                <c:pt idx="9">
                  <c:v>2016, n=1000</c:v>
                </c:pt>
                <c:pt idx="10">
                  <c:v>2018, n=1000</c:v>
                </c:pt>
                <c:pt idx="11">
                  <c:v>2020, n=1000</c:v>
                </c:pt>
              </c:strCache>
            </c:strRef>
          </c:cat>
          <c:val>
            <c:numRef>
              <c:f>Taul1!$B$2:$B$13</c:f>
              <c:numCache>
                <c:formatCode>0%</c:formatCode>
                <c:ptCount val="12"/>
                <c:pt idx="1">
                  <c:v>0.87</c:v>
                </c:pt>
                <c:pt idx="2">
                  <c:v>0.84</c:v>
                </c:pt>
                <c:pt idx="3">
                  <c:v>0.83</c:v>
                </c:pt>
                <c:pt idx="4">
                  <c:v>0.79</c:v>
                </c:pt>
                <c:pt idx="5">
                  <c:v>0.73</c:v>
                </c:pt>
                <c:pt idx="7">
                  <c:v>0.9</c:v>
                </c:pt>
                <c:pt idx="8">
                  <c:v>0.88</c:v>
                </c:pt>
                <c:pt idx="9">
                  <c:v>0.86</c:v>
                </c:pt>
                <c:pt idx="10">
                  <c:v>0.85</c:v>
                </c:pt>
                <c:pt idx="11">
                  <c:v>0.82</c:v>
                </c:pt>
              </c:numCache>
            </c:numRef>
          </c:val>
          <c:extLst>
            <c:ext xmlns:c16="http://schemas.microsoft.com/office/drawing/2014/chart" uri="{C3380CC4-5D6E-409C-BE32-E72D297353CC}">
              <c16:uniqueId val="{00000000-C9A4-448A-8F4B-AA1B6CD0E8C7}"/>
            </c:ext>
          </c:extLst>
        </c:ser>
        <c:ser>
          <c:idx val="1"/>
          <c:order val="1"/>
          <c:tx>
            <c:strRef>
              <c:f>Taul1!$C$1</c:f>
              <c:strCache>
                <c:ptCount val="1"/>
                <c:pt idx="0">
                  <c:v>En osaa sanoa</c:v>
                </c:pt>
              </c:strCache>
            </c:strRef>
          </c:tx>
          <c:spPr>
            <a:solidFill>
              <a:srgbClr val="FFFFFF">
                <a:lumMod val="85000"/>
              </a:srgbClr>
            </a:solidFill>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ED-4A6B-B56C-9DE728AB3948}"/>
                </c:ext>
              </c:extLst>
            </c:dLbl>
            <c:dLbl>
              <c:idx val="7"/>
              <c:layout>
                <c:manualLayout>
                  <c:x val="5.304592206538367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ED-4A6B-B56C-9DE728AB39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Taul1!$A$2:$A$13</c:f>
              <c:strCache>
                <c:ptCount val="12"/>
                <c:pt idx="0">
                  <c:v>Terveyden- ja sairaanhoidon kustannuksia</c:v>
                </c:pt>
                <c:pt idx="1">
                  <c:v>2012, n=1026</c:v>
                </c:pt>
                <c:pt idx="2">
                  <c:v>2014, n=1000</c:v>
                </c:pt>
                <c:pt idx="3">
                  <c:v>2016, n=1000</c:v>
                </c:pt>
                <c:pt idx="4">
                  <c:v>2018, n=1000</c:v>
                </c:pt>
                <c:pt idx="5">
                  <c:v>2020, n=1000</c:v>
                </c:pt>
                <c:pt idx="6">
                  <c:v>Vanhuuden hoivaan liittyvien palvelujen kustannuksia</c:v>
                </c:pt>
                <c:pt idx="7">
                  <c:v>2012, n=1026</c:v>
                </c:pt>
                <c:pt idx="8">
                  <c:v>2014, n=1000</c:v>
                </c:pt>
                <c:pt idx="9">
                  <c:v>2016, n=1000</c:v>
                </c:pt>
                <c:pt idx="10">
                  <c:v>2018, n=1000</c:v>
                </c:pt>
                <c:pt idx="11">
                  <c:v>2020, n=1000</c:v>
                </c:pt>
              </c:strCache>
            </c:strRef>
          </c:cat>
          <c:val>
            <c:numRef>
              <c:f>Taul1!$C$2:$C$13</c:f>
              <c:numCache>
                <c:formatCode>0%</c:formatCode>
                <c:ptCount val="12"/>
                <c:pt idx="1">
                  <c:v>0.03</c:v>
                </c:pt>
                <c:pt idx="2">
                  <c:v>0.06</c:v>
                </c:pt>
                <c:pt idx="3">
                  <c:v>0.09</c:v>
                </c:pt>
                <c:pt idx="4">
                  <c:v>0.1</c:v>
                </c:pt>
                <c:pt idx="5">
                  <c:v>0.11</c:v>
                </c:pt>
                <c:pt idx="7">
                  <c:v>0.03</c:v>
                </c:pt>
                <c:pt idx="8">
                  <c:v>0.06</c:v>
                </c:pt>
                <c:pt idx="9">
                  <c:v>0.08</c:v>
                </c:pt>
                <c:pt idx="10">
                  <c:v>0.1</c:v>
                </c:pt>
                <c:pt idx="11">
                  <c:v>0.09</c:v>
                </c:pt>
              </c:numCache>
            </c:numRef>
          </c:val>
          <c:extLst>
            <c:ext xmlns:c16="http://schemas.microsoft.com/office/drawing/2014/chart" uri="{C3380CC4-5D6E-409C-BE32-E72D297353CC}">
              <c16:uniqueId val="{00000000-9347-41BD-ACD8-8D3C22387674}"/>
            </c:ext>
          </c:extLst>
        </c:ser>
        <c:ser>
          <c:idx val="2"/>
          <c:order val="2"/>
          <c:tx>
            <c:strRef>
              <c:f>Taul1!$D$1</c:f>
              <c:strCache>
                <c:ptCount val="1"/>
                <c:pt idx="0">
                  <c:v>Ei</c:v>
                </c:pt>
              </c:strCache>
            </c:strRef>
          </c:tx>
          <c:spPr>
            <a:solidFill>
              <a:srgbClr val="EE2C90"/>
            </a:solidFill>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ED-4A6B-B56C-9DE728AB3948}"/>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ED-4A6B-B56C-9DE728AB39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Taul1!$A$2:$A$13</c:f>
              <c:strCache>
                <c:ptCount val="12"/>
                <c:pt idx="0">
                  <c:v>Terveyden- ja sairaanhoidon kustannuksia</c:v>
                </c:pt>
                <c:pt idx="1">
                  <c:v>2012, n=1026</c:v>
                </c:pt>
                <c:pt idx="2">
                  <c:v>2014, n=1000</c:v>
                </c:pt>
                <c:pt idx="3">
                  <c:v>2016, n=1000</c:v>
                </c:pt>
                <c:pt idx="4">
                  <c:v>2018, n=1000</c:v>
                </c:pt>
                <c:pt idx="5">
                  <c:v>2020, n=1000</c:v>
                </c:pt>
                <c:pt idx="6">
                  <c:v>Vanhuuden hoivaan liittyvien palvelujen kustannuksia</c:v>
                </c:pt>
                <c:pt idx="7">
                  <c:v>2012, n=1026</c:v>
                </c:pt>
                <c:pt idx="8">
                  <c:v>2014, n=1000</c:v>
                </c:pt>
                <c:pt idx="9">
                  <c:v>2016, n=1000</c:v>
                </c:pt>
                <c:pt idx="10">
                  <c:v>2018, n=1000</c:v>
                </c:pt>
                <c:pt idx="11">
                  <c:v>2020, n=1000</c:v>
                </c:pt>
              </c:strCache>
            </c:strRef>
          </c:cat>
          <c:val>
            <c:numRef>
              <c:f>Taul1!$D$2:$D$13</c:f>
              <c:numCache>
                <c:formatCode>0%</c:formatCode>
                <c:ptCount val="12"/>
                <c:pt idx="1">
                  <c:v>0.1</c:v>
                </c:pt>
                <c:pt idx="2">
                  <c:v>0.1</c:v>
                </c:pt>
                <c:pt idx="3">
                  <c:v>0.08</c:v>
                </c:pt>
                <c:pt idx="4">
                  <c:v>0.11</c:v>
                </c:pt>
                <c:pt idx="5">
                  <c:v>0.16</c:v>
                </c:pt>
                <c:pt idx="7">
                  <c:v>7.0000000000000007E-2</c:v>
                </c:pt>
                <c:pt idx="8">
                  <c:v>0.06</c:v>
                </c:pt>
                <c:pt idx="9">
                  <c:v>0.06</c:v>
                </c:pt>
                <c:pt idx="10">
                  <c:v>0.06</c:v>
                </c:pt>
                <c:pt idx="11">
                  <c:v>0.09</c:v>
                </c:pt>
              </c:numCache>
            </c:numRef>
          </c:val>
          <c:extLst>
            <c:ext xmlns:c16="http://schemas.microsoft.com/office/drawing/2014/chart" uri="{C3380CC4-5D6E-409C-BE32-E72D297353CC}">
              <c16:uniqueId val="{00000001-9347-41BD-ACD8-8D3C22387674}"/>
            </c:ext>
          </c:extLst>
        </c:ser>
        <c:dLbls>
          <c:showLegendKey val="0"/>
          <c:showVal val="0"/>
          <c:showCatName val="0"/>
          <c:showSerName val="0"/>
          <c:showPercent val="0"/>
          <c:showBubbleSize val="0"/>
        </c:dLbls>
        <c:gapWidth val="50"/>
        <c:overlap val="100"/>
        <c:axId val="140891264"/>
        <c:axId val="140892800"/>
      </c:barChart>
      <c:catAx>
        <c:axId val="140891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0892800"/>
        <c:crosses val="autoZero"/>
        <c:auto val="1"/>
        <c:lblAlgn val="ctr"/>
        <c:lblOffset val="100"/>
        <c:noMultiLvlLbl val="0"/>
      </c:catAx>
      <c:valAx>
        <c:axId val="1408928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0891264"/>
        <c:crosses val="autoZero"/>
        <c:crossBetween val="between"/>
        <c:majorUnit val="0.2"/>
      </c:valAx>
      <c:spPr>
        <a:noFill/>
        <a:ln>
          <a:noFill/>
        </a:ln>
        <a:effectLst/>
      </c:spPr>
    </c:plotArea>
    <c:legend>
      <c:legendPos val="b"/>
      <c:layout>
        <c:manualLayout>
          <c:xMode val="edge"/>
          <c:yMode val="edge"/>
          <c:x val="0.3940119460818427"/>
          <c:y val="0.94567737577405819"/>
          <c:w val="0.57477637680562454"/>
          <c:h val="5.276947702250423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32977485343480045"/>
          <c:h val="0.86088628623689456"/>
        </c:manualLayout>
      </c:layout>
      <c:barChart>
        <c:barDir val="bar"/>
        <c:grouping val="clustered"/>
        <c:varyColors val="0"/>
        <c:ser>
          <c:idx val="0"/>
          <c:order val="0"/>
          <c:tx>
            <c:strRef>
              <c:f>Taul1!$A$2</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f>Taul1!$B$2:$BO$2</c:f>
              <c:numCache>
                <c:formatCode>General</c:formatCode>
                <c:ptCount val="20"/>
                <c:pt idx="0" formatCode="0%">
                  <c:v>0.875</c:v>
                </c:pt>
                <c:pt idx="2" formatCode="0%">
                  <c:v>0.873</c:v>
                </c:pt>
                <c:pt idx="3" formatCode="0%">
                  <c:v>0.877</c:v>
                </c:pt>
                <c:pt idx="5" formatCode="0%">
                  <c:v>0.80800000000000005</c:v>
                </c:pt>
                <c:pt idx="6" formatCode="0%">
                  <c:v>0.874</c:v>
                </c:pt>
                <c:pt idx="7" formatCode="0%">
                  <c:v>0.86399999999999999</c:v>
                </c:pt>
                <c:pt idx="8" formatCode="0%">
                  <c:v>0.9</c:v>
                </c:pt>
                <c:pt idx="9" formatCode="0%">
                  <c:v>0.91400000000000003</c:v>
                </c:pt>
                <c:pt idx="11" formatCode="0%">
                  <c:v>0.81</c:v>
                </c:pt>
                <c:pt idx="12" formatCode="0%">
                  <c:v>0.89400000000000002</c:v>
                </c:pt>
                <c:pt idx="13" formatCode="0%">
                  <c:v>0.93600000000000005</c:v>
                </c:pt>
                <c:pt idx="14" formatCode="0%">
                  <c:v>0.92800000000000005</c:v>
                </c:pt>
                <c:pt idx="15" formatCode="0%">
                  <c:v>0.85899999999999999</c:v>
                </c:pt>
                <c:pt idx="16" formatCode="0%">
                  <c:v>0.751</c:v>
                </c:pt>
                <c:pt idx="18" formatCode="0%">
                  <c:v>0.91200000000000003</c:v>
                </c:pt>
                <c:pt idx="19" formatCode="0%">
                  <c:v>0.81699999999999995</c:v>
                </c:pt>
              </c:numCache>
            </c:numRef>
          </c:val>
          <c:extLst>
            <c:ext xmlns:c16="http://schemas.microsoft.com/office/drawing/2014/chart" uri="{C3380CC4-5D6E-409C-BE32-E72D297353CC}">
              <c16:uniqueId val="{00000000-5C23-4419-AA48-4CA7C93D5E9C}"/>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c:ext uri="{02D57815-91ED-43cb-92C2-25804820EDAC}">
                        <c15:formulaRef>
                          <c15:sqref>Taul1!$B$3:$BO$3</c15:sqref>
                        </c15:formulaRef>
                      </c:ext>
                    </c:extLst>
                    <c:numCache>
                      <c:formatCode>General</c:formatCode>
                      <c:ptCount val="20"/>
                      <c:pt idx="0" formatCode="0%">
                        <c:v>0.55700000000000005</c:v>
                      </c:pt>
                      <c:pt idx="2" formatCode="0%">
                        <c:v>0.60399999999999998</c:v>
                      </c:pt>
                      <c:pt idx="3" formatCode="0%">
                        <c:v>0.51200000000000001</c:v>
                      </c:pt>
                      <c:pt idx="5" formatCode="0%">
                        <c:v>0.32200000000000001</c:v>
                      </c:pt>
                      <c:pt idx="6" formatCode="0%">
                        <c:v>0.46500000000000002</c:v>
                      </c:pt>
                      <c:pt idx="7" formatCode="0%">
                        <c:v>0.64300000000000002</c:v>
                      </c:pt>
                      <c:pt idx="8" formatCode="0%">
                        <c:v>0.65200000000000002</c:v>
                      </c:pt>
                      <c:pt idx="9" formatCode="0%">
                        <c:v>0.66</c:v>
                      </c:pt>
                      <c:pt idx="11" formatCode="0%">
                        <c:v>0.254</c:v>
                      </c:pt>
                      <c:pt idx="12" formatCode="0%">
                        <c:v>0.61099999999999999</c:v>
                      </c:pt>
                      <c:pt idx="13" formatCode="0%">
                        <c:v>0.68</c:v>
                      </c:pt>
                      <c:pt idx="14" formatCode="0%">
                        <c:v>0.80500000000000005</c:v>
                      </c:pt>
                      <c:pt idx="15" formatCode="0%">
                        <c:v>0.52600000000000002</c:v>
                      </c:pt>
                      <c:pt idx="16" formatCode="0%">
                        <c:v>0.436</c:v>
                      </c:pt>
                      <c:pt idx="18" formatCode="0%">
                        <c:v>0.72099999999999997</c:v>
                      </c:pt>
                      <c:pt idx="19" formatCode="0%">
                        <c:v>0.30099999999999999</c:v>
                      </c:pt>
                    </c:numCache>
                  </c:numRef>
                </c:val>
                <c:extLst>
                  <c:ext xmlns:c16="http://schemas.microsoft.com/office/drawing/2014/chart" uri="{C3380CC4-5D6E-409C-BE32-E72D297353CC}">
                    <c16:uniqueId val="{00000000-BB0C-49F8-9F27-A88857F9F6C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0"/>
                      <c:pt idx="0" formatCode="0%">
                        <c:v>0.51100000000000001</c:v>
                      </c:pt>
                      <c:pt idx="2" formatCode="0%">
                        <c:v>0.51700000000000002</c:v>
                      </c:pt>
                      <c:pt idx="3" formatCode="0%">
                        <c:v>0.505</c:v>
                      </c:pt>
                      <c:pt idx="5" formatCode="0%">
                        <c:v>0.48899999999999999</c:v>
                      </c:pt>
                      <c:pt idx="6" formatCode="0%">
                        <c:v>0.41399999999999998</c:v>
                      </c:pt>
                      <c:pt idx="7" formatCode="0%">
                        <c:v>0.51600000000000001</c:v>
                      </c:pt>
                      <c:pt idx="8" formatCode="0%">
                        <c:v>0.497</c:v>
                      </c:pt>
                      <c:pt idx="9" formatCode="0%">
                        <c:v>0.59199999999999997</c:v>
                      </c:pt>
                      <c:pt idx="11" formatCode="0%">
                        <c:v>0.34</c:v>
                      </c:pt>
                      <c:pt idx="12" formatCode="0%">
                        <c:v>0.49399999999999999</c:v>
                      </c:pt>
                      <c:pt idx="13" formatCode="0%">
                        <c:v>0.54600000000000004</c:v>
                      </c:pt>
                      <c:pt idx="14" formatCode="0%">
                        <c:v>0.71599999999999997</c:v>
                      </c:pt>
                      <c:pt idx="15" formatCode="0%">
                        <c:v>0.52700000000000002</c:v>
                      </c:pt>
                      <c:pt idx="16" formatCode="0%">
                        <c:v>0.39500000000000002</c:v>
                      </c:pt>
                      <c:pt idx="18" formatCode="0%">
                        <c:v>0.58699999999999997</c:v>
                      </c:pt>
                      <c:pt idx="19" formatCode="0%">
                        <c:v>0.375</c:v>
                      </c:pt>
                    </c:numCache>
                  </c:numRef>
                </c:val>
                <c:extLst xmlns:c15="http://schemas.microsoft.com/office/drawing/2012/chart">
                  <c:ext xmlns:c16="http://schemas.microsoft.com/office/drawing/2014/chart" uri="{C3380CC4-5D6E-409C-BE32-E72D297353CC}">
                    <c16:uniqueId val="{00000001-BB0C-49F8-9F27-A88857F9F6C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0"/>
                      <c:pt idx="0" formatCode="0%">
                        <c:v>0.46400000000000002</c:v>
                      </c:pt>
                      <c:pt idx="2" formatCode="0%">
                        <c:v>0.49399999999999999</c:v>
                      </c:pt>
                      <c:pt idx="3" formatCode="0%">
                        <c:v>0.434</c:v>
                      </c:pt>
                      <c:pt idx="5" formatCode="0%">
                        <c:v>0.40200000000000002</c:v>
                      </c:pt>
                      <c:pt idx="6" formatCode="0%">
                        <c:v>0.47099999999999997</c:v>
                      </c:pt>
                      <c:pt idx="7" formatCode="0%">
                        <c:v>0.48799999999999999</c:v>
                      </c:pt>
                      <c:pt idx="8" formatCode="0%">
                        <c:v>0.48199999999999998</c:v>
                      </c:pt>
                      <c:pt idx="9" formatCode="0%">
                        <c:v>0.47499999999999998</c:v>
                      </c:pt>
                      <c:pt idx="11" formatCode="0%">
                        <c:v>0.25800000000000001</c:v>
                      </c:pt>
                      <c:pt idx="12" formatCode="0%">
                        <c:v>0.49299999999999999</c:v>
                      </c:pt>
                      <c:pt idx="13" formatCode="0%">
                        <c:v>0.57499999999999996</c:v>
                      </c:pt>
                      <c:pt idx="14" formatCode="0%">
                        <c:v>0.63700000000000001</c:v>
                      </c:pt>
                      <c:pt idx="15" formatCode="0%">
                        <c:v>0.42799999999999999</c:v>
                      </c:pt>
                      <c:pt idx="16" formatCode="0%">
                        <c:v>0.34899999999999998</c:v>
                      </c:pt>
                      <c:pt idx="18" formatCode="0%">
                        <c:v>0.54600000000000004</c:v>
                      </c:pt>
                      <c:pt idx="19" formatCode="0%">
                        <c:v>0.33400000000000002</c:v>
                      </c:pt>
                    </c:numCache>
                  </c:numRef>
                </c:val>
                <c:extLst xmlns:c15="http://schemas.microsoft.com/office/drawing/2012/chart">
                  <c:ext xmlns:c16="http://schemas.microsoft.com/office/drawing/2014/chart" uri="{C3380CC4-5D6E-409C-BE32-E72D297353CC}">
                    <c16:uniqueId val="{00000002-BB0C-49F8-9F27-A88857F9F6C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0"/>
                      <c:pt idx="0" formatCode="0%">
                        <c:v>0.309</c:v>
                      </c:pt>
                      <c:pt idx="2" formatCode="0%">
                        <c:v>0.318</c:v>
                      </c:pt>
                      <c:pt idx="3" formatCode="0%">
                        <c:v>0.29899999999999999</c:v>
                      </c:pt>
                      <c:pt idx="5" formatCode="0%">
                        <c:v>0.28499999999999998</c:v>
                      </c:pt>
                      <c:pt idx="6" formatCode="0%">
                        <c:v>0.36199999999999999</c:v>
                      </c:pt>
                      <c:pt idx="7" formatCode="0%">
                        <c:v>0.373</c:v>
                      </c:pt>
                      <c:pt idx="8" formatCode="0%">
                        <c:v>0.30299999999999999</c:v>
                      </c:pt>
                      <c:pt idx="9" formatCode="0%">
                        <c:v>0.255</c:v>
                      </c:pt>
                      <c:pt idx="11" formatCode="0%">
                        <c:v>0.19800000000000001</c:v>
                      </c:pt>
                      <c:pt idx="12" formatCode="0%">
                        <c:v>0.28999999999999998</c:v>
                      </c:pt>
                      <c:pt idx="13" formatCode="0%">
                        <c:v>0.36499999999999999</c:v>
                      </c:pt>
                      <c:pt idx="14" formatCode="0%">
                        <c:v>0.46700000000000003</c:v>
                      </c:pt>
                      <c:pt idx="15" formatCode="0%">
                        <c:v>0.24099999999999999</c:v>
                      </c:pt>
                      <c:pt idx="16" formatCode="0%">
                        <c:v>0.23499999999999999</c:v>
                      </c:pt>
                      <c:pt idx="18" formatCode="0%">
                        <c:v>0.36199999999999999</c:v>
                      </c:pt>
                      <c:pt idx="19" formatCode="0%">
                        <c:v>0.22500000000000001</c:v>
                      </c:pt>
                    </c:numCache>
                  </c:numRef>
                </c:val>
                <c:extLst xmlns:c15="http://schemas.microsoft.com/office/drawing/2012/chart">
                  <c:ext xmlns:c16="http://schemas.microsoft.com/office/drawing/2014/chart" uri="{C3380CC4-5D6E-409C-BE32-E72D297353CC}">
                    <c16:uniqueId val="{00000003-BB0C-49F8-9F27-A88857F9F6C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0"/>
                      <c:pt idx="0" formatCode="0%">
                        <c:v>0.24399999999999999</c:v>
                      </c:pt>
                      <c:pt idx="2" formatCode="0%">
                        <c:v>0.24099999999999999</c:v>
                      </c:pt>
                      <c:pt idx="3" formatCode="0%">
                        <c:v>0.246</c:v>
                      </c:pt>
                      <c:pt idx="5" formatCode="0%">
                        <c:v>0.25</c:v>
                      </c:pt>
                      <c:pt idx="6" formatCode="0%">
                        <c:v>0.31</c:v>
                      </c:pt>
                      <c:pt idx="7" formatCode="0%">
                        <c:v>0.35799999999999998</c:v>
                      </c:pt>
                      <c:pt idx="8" formatCode="0%">
                        <c:v>0.20200000000000001</c:v>
                      </c:pt>
                      <c:pt idx="9" formatCode="0%">
                        <c:v>0.152</c:v>
                      </c:pt>
                      <c:pt idx="11" formatCode="0%">
                        <c:v>0.17499999999999999</c:v>
                      </c:pt>
                      <c:pt idx="12" formatCode="0%">
                        <c:v>0.2</c:v>
                      </c:pt>
                      <c:pt idx="13" formatCode="0%">
                        <c:v>0.26</c:v>
                      </c:pt>
                      <c:pt idx="14" formatCode="0%">
                        <c:v>0.38800000000000001</c:v>
                      </c:pt>
                      <c:pt idx="15" formatCode="0%">
                        <c:v>0.17799999999999999</c:v>
                      </c:pt>
                      <c:pt idx="16" formatCode="0%">
                        <c:v>0.247</c:v>
                      </c:pt>
                      <c:pt idx="18" formatCode="0%">
                        <c:v>0.28699999999999998</c:v>
                      </c:pt>
                      <c:pt idx="19" formatCode="0%">
                        <c:v>0.18</c:v>
                      </c:pt>
                    </c:numCache>
                  </c:numRef>
                </c:val>
                <c:extLst xmlns:c15="http://schemas.microsoft.com/office/drawing/2012/chart">
                  <c:ext xmlns:c16="http://schemas.microsoft.com/office/drawing/2014/chart" uri="{C3380CC4-5D6E-409C-BE32-E72D297353CC}">
                    <c16:uniqueId val="{00000004-BB0C-49F8-9F27-A88857F9F6C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0"/>
                      <c:pt idx="0" formatCode="0%">
                        <c:v>0.13</c:v>
                      </c:pt>
                      <c:pt idx="2" formatCode="0%">
                        <c:v>0.13900000000000001</c:v>
                      </c:pt>
                      <c:pt idx="3" formatCode="0%">
                        <c:v>0.12</c:v>
                      </c:pt>
                      <c:pt idx="5" formatCode="0%">
                        <c:v>0.03</c:v>
                      </c:pt>
                      <c:pt idx="6" formatCode="0%">
                        <c:v>6.3E-2</c:v>
                      </c:pt>
                      <c:pt idx="7" formatCode="0%">
                        <c:v>0.20300000000000001</c:v>
                      </c:pt>
                      <c:pt idx="8" formatCode="0%">
                        <c:v>0.24</c:v>
                      </c:pt>
                      <c:pt idx="9" formatCode="0%">
                        <c:v>0.11600000000000001</c:v>
                      </c:pt>
                      <c:pt idx="11" formatCode="0%">
                        <c:v>5.8999999999999997E-2</c:v>
                      </c:pt>
                      <c:pt idx="12" formatCode="0%">
                        <c:v>9.4E-2</c:v>
                      </c:pt>
                      <c:pt idx="13" formatCode="0%">
                        <c:v>0.17799999999999999</c:v>
                      </c:pt>
                      <c:pt idx="14" formatCode="0%">
                        <c:v>0.248</c:v>
                      </c:pt>
                      <c:pt idx="15" formatCode="0%">
                        <c:v>7.0999999999999994E-2</c:v>
                      </c:pt>
                      <c:pt idx="16" formatCode="0%">
                        <c:v>0.105</c:v>
                      </c:pt>
                      <c:pt idx="18" formatCode="0%">
                        <c:v>0.18099999999999999</c:v>
                      </c:pt>
                      <c:pt idx="19" formatCode="0%">
                        <c:v>4.4999999999999998E-2</c:v>
                      </c:pt>
                    </c:numCache>
                  </c:numRef>
                </c:val>
                <c:extLst xmlns:c15="http://schemas.microsoft.com/office/drawing/2012/chart">
                  <c:ext xmlns:c16="http://schemas.microsoft.com/office/drawing/2014/chart" uri="{C3380CC4-5D6E-409C-BE32-E72D297353CC}">
                    <c16:uniqueId val="{00000005-BB0C-49F8-9F27-A88857F9F6C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0"/>
                      <c:pt idx="0" formatCode="0%">
                        <c:v>8.7999999999999995E-2</c:v>
                      </c:pt>
                      <c:pt idx="2" formatCode="0%">
                        <c:v>0.11</c:v>
                      </c:pt>
                      <c:pt idx="3" formatCode="0%">
                        <c:v>6.7000000000000004E-2</c:v>
                      </c:pt>
                      <c:pt idx="5" formatCode="0%">
                        <c:v>0.13500000000000001</c:v>
                      </c:pt>
                      <c:pt idx="6" formatCode="0%">
                        <c:v>8.5999999999999993E-2</c:v>
                      </c:pt>
                      <c:pt idx="7" formatCode="0%">
                        <c:v>0.16</c:v>
                      </c:pt>
                      <c:pt idx="8" formatCode="0%">
                        <c:v>7.8E-2</c:v>
                      </c:pt>
                      <c:pt idx="9" formatCode="0%">
                        <c:v>1.2999999999999999E-2</c:v>
                      </c:pt>
                      <c:pt idx="11" formatCode="0%">
                        <c:v>5.1999999999999998E-2</c:v>
                      </c:pt>
                      <c:pt idx="12" formatCode="0%">
                        <c:v>6.7000000000000004E-2</c:v>
                      </c:pt>
                      <c:pt idx="13" formatCode="0%">
                        <c:v>9.4E-2</c:v>
                      </c:pt>
                      <c:pt idx="14" formatCode="0%">
                        <c:v>0.16200000000000001</c:v>
                      </c:pt>
                      <c:pt idx="15" formatCode="0%">
                        <c:v>0.06</c:v>
                      </c:pt>
                      <c:pt idx="16" formatCode="0%">
                        <c:v>8.3000000000000004E-2</c:v>
                      </c:pt>
                      <c:pt idx="18" formatCode="0%">
                        <c:v>0.10100000000000001</c:v>
                      </c:pt>
                      <c:pt idx="19" formatCode="0%">
                        <c:v>7.4999999999999997E-2</c:v>
                      </c:pt>
                    </c:numCache>
                  </c:numRef>
                </c:val>
                <c:extLst xmlns:c15="http://schemas.microsoft.com/office/drawing/2012/chart">
                  <c:ext xmlns:c16="http://schemas.microsoft.com/office/drawing/2014/chart" uri="{C3380CC4-5D6E-409C-BE32-E72D297353CC}">
                    <c16:uniqueId val="{00000006-BB0C-49F8-9F27-A88857F9F6C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0"/>
                      <c:pt idx="0" formatCode="0%">
                        <c:v>8.2000000000000003E-2</c:v>
                      </c:pt>
                      <c:pt idx="2" formatCode="0%">
                        <c:v>7.4999999999999997E-2</c:v>
                      </c:pt>
                      <c:pt idx="3" formatCode="0%">
                        <c:v>8.8999999999999996E-2</c:v>
                      </c:pt>
                      <c:pt idx="5" formatCode="0%">
                        <c:v>7.1999999999999995E-2</c:v>
                      </c:pt>
                      <c:pt idx="6" formatCode="0%">
                        <c:v>9.1999999999999998E-2</c:v>
                      </c:pt>
                      <c:pt idx="7" formatCode="0%">
                        <c:v>0.14000000000000001</c:v>
                      </c:pt>
                      <c:pt idx="8" formatCode="0%">
                        <c:v>9.5000000000000001E-2</c:v>
                      </c:pt>
                      <c:pt idx="9" formatCode="0%">
                        <c:v>3.5999999999999997E-2</c:v>
                      </c:pt>
                      <c:pt idx="11" formatCode="0%">
                        <c:v>4.2000000000000003E-2</c:v>
                      </c:pt>
                      <c:pt idx="12" formatCode="0%">
                        <c:v>7.6999999999999999E-2</c:v>
                      </c:pt>
                      <c:pt idx="13" formatCode="0%">
                        <c:v>8.2000000000000003E-2</c:v>
                      </c:pt>
                      <c:pt idx="14" formatCode="0%">
                        <c:v>0.16600000000000001</c:v>
                      </c:pt>
                      <c:pt idx="15" formatCode="0%">
                        <c:v>4.1000000000000002E-2</c:v>
                      </c:pt>
                      <c:pt idx="16" formatCode="0%">
                        <c:v>0.05</c:v>
                      </c:pt>
                      <c:pt idx="18" formatCode="0%">
                        <c:v>9.7000000000000003E-2</c:v>
                      </c:pt>
                      <c:pt idx="19" formatCode="0%">
                        <c:v>5.7000000000000002E-2</c:v>
                      </c:pt>
                    </c:numCache>
                  </c:numRef>
                </c:val>
                <c:extLst xmlns:c15="http://schemas.microsoft.com/office/drawing/2012/chart">
                  <c:ext xmlns:c16="http://schemas.microsoft.com/office/drawing/2014/chart" uri="{C3380CC4-5D6E-409C-BE32-E72D297353CC}">
                    <c16:uniqueId val="{00000007-BB0C-49F8-9F27-A88857F9F6C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0"/>
                      <c:pt idx="0" formatCode="0%">
                        <c:v>5.8999999999999997E-2</c:v>
                      </c:pt>
                      <c:pt idx="2" formatCode="0%">
                        <c:v>6.4000000000000001E-2</c:v>
                      </c:pt>
                      <c:pt idx="3" formatCode="0%">
                        <c:v>5.3999999999999999E-2</c:v>
                      </c:pt>
                      <c:pt idx="5" formatCode="0%">
                        <c:v>2.3E-2</c:v>
                      </c:pt>
                      <c:pt idx="6" formatCode="0%">
                        <c:v>0.109</c:v>
                      </c:pt>
                      <c:pt idx="7" formatCode="0%">
                        <c:v>0.124</c:v>
                      </c:pt>
                      <c:pt idx="8" formatCode="0%">
                        <c:v>5.2999999999999999E-2</c:v>
                      </c:pt>
                      <c:pt idx="9" formatCode="0%">
                        <c:v>1.6E-2</c:v>
                      </c:pt>
                      <c:pt idx="11" formatCode="0%">
                        <c:v>2.4E-2</c:v>
                      </c:pt>
                      <c:pt idx="12" formatCode="0%">
                        <c:v>6.2E-2</c:v>
                      </c:pt>
                      <c:pt idx="13" formatCode="0%">
                        <c:v>6.9000000000000006E-2</c:v>
                      </c:pt>
                      <c:pt idx="14" formatCode="0%">
                        <c:v>0.112</c:v>
                      </c:pt>
                      <c:pt idx="15" formatCode="0%">
                        <c:v>3.7999999999999999E-2</c:v>
                      </c:pt>
                      <c:pt idx="16" formatCode="0%">
                        <c:v>1.7000000000000001E-2</c:v>
                      </c:pt>
                      <c:pt idx="18" formatCode="0%">
                        <c:v>8.7999999999999995E-2</c:v>
                      </c:pt>
                      <c:pt idx="19" formatCode="0%">
                        <c:v>8.9999999999999993E-3</c:v>
                      </c:pt>
                    </c:numCache>
                  </c:numRef>
                </c:val>
                <c:extLst xmlns:c15="http://schemas.microsoft.com/office/drawing/2012/chart">
                  <c:ext xmlns:c16="http://schemas.microsoft.com/office/drawing/2014/chart" uri="{C3380CC4-5D6E-409C-BE32-E72D297353CC}">
                    <c16:uniqueId val="{00000008-BB0C-49F8-9F27-A88857F9F6CA}"/>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0"/>
                      <c:pt idx="0" formatCode="0%">
                        <c:v>5.5E-2</c:v>
                      </c:pt>
                      <c:pt idx="2" formatCode="0%">
                        <c:v>7.8E-2</c:v>
                      </c:pt>
                      <c:pt idx="3" formatCode="0%">
                        <c:v>3.3000000000000002E-2</c:v>
                      </c:pt>
                      <c:pt idx="5" formatCode="0%">
                        <c:v>3.5999999999999997E-2</c:v>
                      </c:pt>
                      <c:pt idx="6" formatCode="0%">
                        <c:v>1.0999999999999999E-2</c:v>
                      </c:pt>
                      <c:pt idx="7" formatCode="0%">
                        <c:v>1.7999999999999999E-2</c:v>
                      </c:pt>
                      <c:pt idx="8" formatCode="0%">
                        <c:v>0.1</c:v>
                      </c:pt>
                      <c:pt idx="9" formatCode="0%">
                        <c:v>8.7999999999999995E-2</c:v>
                      </c:pt>
                      <c:pt idx="11" formatCode="0%">
                        <c:v>1.0999999999999999E-2</c:v>
                      </c:pt>
                      <c:pt idx="12" formatCode="0%">
                        <c:v>0.04</c:v>
                      </c:pt>
                      <c:pt idx="13" formatCode="0%">
                        <c:v>6.7000000000000004E-2</c:v>
                      </c:pt>
                      <c:pt idx="14" formatCode="0%">
                        <c:v>0.121</c:v>
                      </c:pt>
                      <c:pt idx="15" formatCode="0%">
                        <c:v>4.7E-2</c:v>
                      </c:pt>
                      <c:pt idx="16" formatCode="0%">
                        <c:v>3.4000000000000002E-2</c:v>
                      </c:pt>
                      <c:pt idx="18" formatCode="0%">
                        <c:v>8.6999999999999994E-2</c:v>
                      </c:pt>
                      <c:pt idx="19" formatCode="0%">
                        <c:v>6.0000000000000001E-3</c:v>
                      </c:pt>
                    </c:numCache>
                  </c:numRef>
                </c:val>
                <c:extLst xmlns:c15="http://schemas.microsoft.com/office/drawing/2012/chart">
                  <c:ext xmlns:c16="http://schemas.microsoft.com/office/drawing/2014/chart" uri="{C3380CC4-5D6E-409C-BE32-E72D297353CC}">
                    <c16:uniqueId val="{00000009-BB0C-49F8-9F27-A88857F9F6C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0"/>
                      <c:pt idx="0" formatCode="0%">
                        <c:v>5.5E-2</c:v>
                      </c:pt>
                      <c:pt idx="2" formatCode="0%">
                        <c:v>6.4000000000000001E-2</c:v>
                      </c:pt>
                      <c:pt idx="3" formatCode="0%">
                        <c:v>4.5999999999999999E-2</c:v>
                      </c:pt>
                      <c:pt idx="5" formatCode="0%">
                        <c:v>3.5000000000000003E-2</c:v>
                      </c:pt>
                      <c:pt idx="6" formatCode="0%">
                        <c:v>1.7000000000000001E-2</c:v>
                      </c:pt>
                      <c:pt idx="7" formatCode="0%">
                        <c:v>5.1999999999999998E-2</c:v>
                      </c:pt>
                      <c:pt idx="8" formatCode="0%">
                        <c:v>0.09</c:v>
                      </c:pt>
                      <c:pt idx="9" formatCode="0%">
                        <c:v>6.9000000000000006E-2</c:v>
                      </c:pt>
                      <c:pt idx="11" formatCode="0%">
                        <c:v>2.1000000000000001E-2</c:v>
                      </c:pt>
                      <c:pt idx="12" formatCode="0%">
                        <c:v>8.1000000000000003E-2</c:v>
                      </c:pt>
                      <c:pt idx="13" formatCode="0%">
                        <c:v>6.5000000000000002E-2</c:v>
                      </c:pt>
                      <c:pt idx="14" formatCode="0%">
                        <c:v>7.6999999999999999E-2</c:v>
                      </c:pt>
                      <c:pt idx="15" formatCode="0%">
                        <c:v>2.8000000000000001E-2</c:v>
                      </c:pt>
                      <c:pt idx="16" formatCode="0%">
                        <c:v>0.05</c:v>
                      </c:pt>
                      <c:pt idx="18" formatCode="0%">
                        <c:v>7.9000000000000001E-2</c:v>
                      </c:pt>
                      <c:pt idx="19" formatCode="0%">
                        <c:v>1.4999999999999999E-2</c:v>
                      </c:pt>
                    </c:numCache>
                  </c:numRef>
                </c:val>
                <c:extLst xmlns:c15="http://schemas.microsoft.com/office/drawing/2012/chart">
                  <c:ext xmlns:c16="http://schemas.microsoft.com/office/drawing/2014/chart" uri="{C3380CC4-5D6E-409C-BE32-E72D297353CC}">
                    <c16:uniqueId val="{0000000A-BB0C-49F8-9F27-A88857F9F6CA}"/>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0"/>
                      <c:pt idx="0" formatCode="0%">
                        <c:v>5.5E-2</c:v>
                      </c:pt>
                      <c:pt idx="2" formatCode="0%">
                        <c:v>4.8000000000000001E-2</c:v>
                      </c:pt>
                      <c:pt idx="3" formatCode="0%">
                        <c:v>6.2E-2</c:v>
                      </c:pt>
                      <c:pt idx="5" formatCode="0%">
                        <c:v>0.10100000000000001</c:v>
                      </c:pt>
                      <c:pt idx="6" formatCode="0%">
                        <c:v>4.5999999999999999E-2</c:v>
                      </c:pt>
                      <c:pt idx="7" formatCode="0%">
                        <c:v>3.5000000000000003E-2</c:v>
                      </c:pt>
                      <c:pt idx="8" formatCode="0%">
                        <c:v>6.5000000000000002E-2</c:v>
                      </c:pt>
                      <c:pt idx="9" formatCode="0%">
                        <c:v>3.3000000000000002E-2</c:v>
                      </c:pt>
                      <c:pt idx="11" formatCode="0%">
                        <c:v>4.9000000000000002E-2</c:v>
                      </c:pt>
                      <c:pt idx="12" formatCode="0%">
                        <c:v>4.1000000000000002E-2</c:v>
                      </c:pt>
                      <c:pt idx="13" formatCode="0%">
                        <c:v>0.06</c:v>
                      </c:pt>
                      <c:pt idx="14" formatCode="0%">
                        <c:v>0.06</c:v>
                      </c:pt>
                      <c:pt idx="15" formatCode="0%">
                        <c:v>8.2000000000000003E-2</c:v>
                      </c:pt>
                      <c:pt idx="16" formatCode="0%">
                        <c:v>3.4000000000000002E-2</c:v>
                      </c:pt>
                      <c:pt idx="18" formatCode="0%">
                        <c:v>5.2999999999999999E-2</c:v>
                      </c:pt>
                      <c:pt idx="19" formatCode="0%">
                        <c:v>5.5E-2</c:v>
                      </c:pt>
                    </c:numCache>
                  </c:numRef>
                </c:val>
                <c:extLst xmlns:c15="http://schemas.microsoft.com/office/drawing/2012/chart">
                  <c:ext xmlns:c16="http://schemas.microsoft.com/office/drawing/2014/chart" uri="{C3380CC4-5D6E-409C-BE32-E72D297353CC}">
                    <c16:uniqueId val="{0000000B-BB0C-49F8-9F27-A88857F9F6CA}"/>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Jokin yksittäiseen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0"/>
                      <c:pt idx="0" formatCode="0%">
                        <c:v>4.3999999999999997E-2</c:v>
                      </c:pt>
                      <c:pt idx="2" formatCode="0%">
                        <c:v>2.9000000000000001E-2</c:v>
                      </c:pt>
                      <c:pt idx="3" formatCode="0%">
                        <c:v>0.06</c:v>
                      </c:pt>
                      <c:pt idx="5" formatCode="0%">
                        <c:v>1.6E-2</c:v>
                      </c:pt>
                      <c:pt idx="6" formatCode="0%">
                        <c:v>7.3999999999999996E-2</c:v>
                      </c:pt>
                      <c:pt idx="7" formatCode="0%">
                        <c:v>4.5999999999999999E-2</c:v>
                      </c:pt>
                      <c:pt idx="8" formatCode="0%">
                        <c:v>5.3999999999999999E-2</c:v>
                      </c:pt>
                      <c:pt idx="9" formatCode="0%">
                        <c:v>0.04</c:v>
                      </c:pt>
                      <c:pt idx="11" formatCode="0%">
                        <c:v>5.6000000000000001E-2</c:v>
                      </c:pt>
                      <c:pt idx="12" formatCode="0%">
                        <c:v>1.4999999999999999E-2</c:v>
                      </c:pt>
                      <c:pt idx="13" formatCode="0%">
                        <c:v>4.2000000000000003E-2</c:v>
                      </c:pt>
                      <c:pt idx="14" formatCode="0%">
                        <c:v>7.0999999999999994E-2</c:v>
                      </c:pt>
                      <c:pt idx="15" formatCode="0%">
                        <c:v>1.6E-2</c:v>
                      </c:pt>
                      <c:pt idx="16" formatCode="0%">
                        <c:v>7.0000000000000007E-2</c:v>
                      </c:pt>
                      <c:pt idx="18" formatCode="0%">
                        <c:v>0.04</c:v>
                      </c:pt>
                      <c:pt idx="19" formatCode="0%">
                        <c:v>0.05</c:v>
                      </c:pt>
                    </c:numCache>
                  </c:numRef>
                </c:val>
                <c:extLst xmlns:c15="http://schemas.microsoft.com/office/drawing/2012/chart">
                  <c:ext xmlns:c16="http://schemas.microsoft.com/office/drawing/2014/chart" uri="{C3380CC4-5D6E-409C-BE32-E72D297353CC}">
                    <c16:uniqueId val="{0000000C-BB0C-49F8-9F27-A88857F9F6CA}"/>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0"/>
                      <c:pt idx="0" formatCode="0%">
                        <c:v>3.6999999999999998E-2</c:v>
                      </c:pt>
                      <c:pt idx="2" formatCode="0%">
                        <c:v>4.4999999999999998E-2</c:v>
                      </c:pt>
                      <c:pt idx="3" formatCode="0%">
                        <c:v>2.8000000000000001E-2</c:v>
                      </c:pt>
                      <c:pt idx="5" formatCode="0%">
                        <c:v>2.4E-2</c:v>
                      </c:pt>
                      <c:pt idx="6" formatCode="0%">
                        <c:v>1.0999999999999999E-2</c:v>
                      </c:pt>
                      <c:pt idx="7" formatCode="0%">
                        <c:v>2.9000000000000001E-2</c:v>
                      </c:pt>
                      <c:pt idx="8" formatCode="0%">
                        <c:v>5.1999999999999998E-2</c:v>
                      </c:pt>
                      <c:pt idx="9" formatCode="0%">
                        <c:v>5.6000000000000001E-2</c:v>
                      </c:pt>
                      <c:pt idx="11" formatCode="0%">
                        <c:v>0.02</c:v>
                      </c:pt>
                      <c:pt idx="12" formatCode="0%">
                        <c:v>3.7999999999999999E-2</c:v>
                      </c:pt>
                      <c:pt idx="13" formatCode="0%">
                        <c:v>5.0999999999999997E-2</c:v>
                      </c:pt>
                      <c:pt idx="14" formatCode="0%">
                        <c:v>3.6999999999999998E-2</c:v>
                      </c:pt>
                      <c:pt idx="15" formatCode="0%">
                        <c:v>0.05</c:v>
                      </c:pt>
                      <c:pt idx="16" formatCode="0%">
                        <c:v>3.6999999999999998E-2</c:v>
                      </c:pt>
                      <c:pt idx="18" formatCode="0%">
                        <c:v>5.3999999999999999E-2</c:v>
                      </c:pt>
                      <c:pt idx="19" formatCode="0%">
                        <c:v>8.0000000000000002E-3</c:v>
                      </c:pt>
                    </c:numCache>
                  </c:numRef>
                </c:val>
                <c:extLst xmlns:c15="http://schemas.microsoft.com/office/drawing/2012/chart">
                  <c:ext xmlns:c16="http://schemas.microsoft.com/office/drawing/2014/chart" uri="{C3380CC4-5D6E-409C-BE32-E72D297353CC}">
                    <c16:uniqueId val="{0000000D-BB0C-49F8-9F27-A88857F9F6CA}"/>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0"/>
                      <c:pt idx="0" formatCode="0%">
                        <c:v>1.4999999999999999E-2</c:v>
                      </c:pt>
                      <c:pt idx="2" formatCode="0%">
                        <c:v>2.3E-2</c:v>
                      </c:pt>
                      <c:pt idx="3" formatCode="0%">
                        <c:v>8.0000000000000002E-3</c:v>
                      </c:pt>
                      <c:pt idx="5" formatCode="0%">
                        <c:v>6.0000000000000001E-3</c:v>
                      </c:pt>
                      <c:pt idx="6" formatCode="0%">
                        <c:v>1.7000000000000001E-2</c:v>
                      </c:pt>
                      <c:pt idx="7" formatCode="0%">
                        <c:v>1.2E-2</c:v>
                      </c:pt>
                      <c:pt idx="8" formatCode="0%">
                        <c:v>1.6E-2</c:v>
                      </c:pt>
                      <c:pt idx="9" formatCode="0%">
                        <c:v>2.3E-2</c:v>
                      </c:pt>
                      <c:pt idx="11" formatCode="0%">
                        <c:v>8.0000000000000002E-3</c:v>
                      </c:pt>
                      <c:pt idx="12" formatCode="0%">
                        <c:v>2.4E-2</c:v>
                      </c:pt>
                      <c:pt idx="13" formatCode="0%">
                        <c:v>6.0000000000000001E-3</c:v>
                      </c:pt>
                      <c:pt idx="14" formatCode="0%">
                        <c:v>3.5000000000000003E-2</c:v>
                      </c:pt>
                      <c:pt idx="18" formatCode="0%">
                        <c:v>2.5000000000000001E-2</c:v>
                      </c:pt>
                    </c:numCache>
                  </c:numRef>
                </c:val>
                <c:extLst xmlns:c15="http://schemas.microsoft.com/office/drawing/2012/chart">
                  <c:ext xmlns:c16="http://schemas.microsoft.com/office/drawing/2014/chart" uri="{C3380CC4-5D6E-409C-BE32-E72D297353CC}">
                    <c16:uniqueId val="{0000000E-BB0C-49F8-9F27-A88857F9F6CA}"/>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0"/>
                      <c:pt idx="0" formatCode="0%">
                        <c:v>5.2999999999999999E-2</c:v>
                      </c:pt>
                      <c:pt idx="2" formatCode="0%">
                        <c:v>5.0999999999999997E-2</c:v>
                      </c:pt>
                      <c:pt idx="3" formatCode="0%">
                        <c:v>5.5E-2</c:v>
                      </c:pt>
                      <c:pt idx="5" formatCode="0%">
                        <c:v>0.05</c:v>
                      </c:pt>
                      <c:pt idx="6" formatCode="0%">
                        <c:v>8.1000000000000003E-2</c:v>
                      </c:pt>
                      <c:pt idx="7" formatCode="0%">
                        <c:v>4.5999999999999999E-2</c:v>
                      </c:pt>
                      <c:pt idx="8" formatCode="0%">
                        <c:v>3.1E-2</c:v>
                      </c:pt>
                      <c:pt idx="9" formatCode="0%">
                        <c:v>0.06</c:v>
                      </c:pt>
                      <c:pt idx="11" formatCode="0%">
                        <c:v>7.4999999999999997E-2</c:v>
                      </c:pt>
                      <c:pt idx="12" formatCode="0%">
                        <c:v>6.0999999999999999E-2</c:v>
                      </c:pt>
                      <c:pt idx="13" formatCode="0%">
                        <c:v>3.2000000000000001E-2</c:v>
                      </c:pt>
                      <c:pt idx="14" formatCode="0%">
                        <c:v>2.1999999999999999E-2</c:v>
                      </c:pt>
                      <c:pt idx="15" formatCode="0%">
                        <c:v>6.5000000000000002E-2</c:v>
                      </c:pt>
                      <c:pt idx="16" formatCode="0%">
                        <c:v>8.5999999999999993E-2</c:v>
                      </c:pt>
                      <c:pt idx="18" formatCode="0%">
                        <c:v>3.1E-2</c:v>
                      </c:pt>
                      <c:pt idx="19" formatCode="0%">
                        <c:v>8.5999999999999993E-2</c:v>
                      </c:pt>
                    </c:numCache>
                  </c:numRef>
                </c:val>
                <c:extLst xmlns:c15="http://schemas.microsoft.com/office/drawing/2012/chart">
                  <c:ext xmlns:c16="http://schemas.microsoft.com/office/drawing/2014/chart" uri="{C3380CC4-5D6E-409C-BE32-E72D297353CC}">
                    <c16:uniqueId val="{0000000F-BB0C-49F8-9F27-A88857F9F6CA}"/>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0"/>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pt idx="17">
                        <c:v>ASUMINEN</c:v>
                      </c:pt>
                      <c:pt idx="18">
                        <c:v>Omistusasunto, n=611</c:v>
                      </c:pt>
                      <c:pt idx="19">
                        <c:v>Vuokra-asunto, n=353</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0"/>
                    </c:numCache>
                  </c:numRef>
                </c:val>
                <c:extLst xmlns:c15="http://schemas.microsoft.com/office/drawing/2012/chart">
                  <c:ext xmlns:c16="http://schemas.microsoft.com/office/drawing/2014/chart" uri="{C3380CC4-5D6E-409C-BE32-E72D297353CC}">
                    <c16:uniqueId val="{00000010-BB0C-49F8-9F27-A88857F9F6CA}"/>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85492960581401"/>
          <c:y val="8.5209241400670127E-2"/>
          <c:w val="0.47567669726199957"/>
          <c:h val="0.73134845140609106"/>
        </c:manualLayout>
      </c:layout>
      <c:barChart>
        <c:barDir val="bar"/>
        <c:grouping val="percentStacked"/>
        <c:varyColors val="0"/>
        <c:ser>
          <c:idx val="0"/>
          <c:order val="0"/>
          <c:tx>
            <c:strRef>
              <c:f>Taul1!$A$2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c:v>
                </c:pt>
                <c:pt idx="2">
                  <c:v>Perheenhuoltajan kuolemaan on välttämätöntä varautua henkivakuutuksella</c:v>
                </c:pt>
                <c:pt idx="3">
                  <c:v>Julkinen terveydenhuolto takaa riittävät palvelut sairauksien varalta </c:v>
                </c:pt>
                <c:pt idx="4">
                  <c:v>Vapaaehtoiset vakuutukset ovat välttämättömiä lakisääteisen sosiaaliturvan täydentämiseks</c:v>
                </c:pt>
                <c:pt idx="5">
                  <c:v>Lakisääteinen eläketurva takaa riittävän toimeentulon vanhuudessa</c:v>
                </c:pt>
              </c:strCache>
            </c:strRef>
          </c:cat>
          <c:val>
            <c:numRef>
              <c:f>Taul1!$B$2:$G$2</c:f>
              <c:numCache>
                <c:formatCode>0%</c:formatCode>
                <c:ptCount val="6"/>
                <c:pt idx="0">
                  <c:v>0.51700000000000002</c:v>
                </c:pt>
                <c:pt idx="1">
                  <c:v>0.24199999999999999</c:v>
                </c:pt>
                <c:pt idx="2">
                  <c:v>0.17299999999999999</c:v>
                </c:pt>
                <c:pt idx="3">
                  <c:v>0.16400000000000001</c:v>
                </c:pt>
                <c:pt idx="4">
                  <c:v>0.16200000000000001</c:v>
                </c:pt>
                <c:pt idx="5">
                  <c:v>6.7000000000000004E-2</c:v>
                </c:pt>
              </c:numCache>
            </c:numRef>
          </c:val>
          <c:extLst>
            <c:ext xmlns:c16="http://schemas.microsoft.com/office/drawing/2014/chart" uri="{C3380CC4-5D6E-409C-BE32-E72D297353CC}">
              <c16:uniqueId val="{00000000-139C-450C-B703-0023C5269054}"/>
            </c:ext>
          </c:extLst>
        </c:ser>
        <c:ser>
          <c:idx val="1"/>
          <c:order val="1"/>
          <c:tx>
            <c:strRef>
              <c:f>Taul1!$A$3</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c:v>
                </c:pt>
                <c:pt idx="2">
                  <c:v>Perheenhuoltajan kuolemaan on välttämätöntä varautua henkivakuutuksella</c:v>
                </c:pt>
                <c:pt idx="3">
                  <c:v>Julkinen terveydenhuolto takaa riittävät palvelut sairauksien varalta </c:v>
                </c:pt>
                <c:pt idx="4">
                  <c:v>Vapaaehtoiset vakuutukset ovat välttämättömiä lakisääteisen sosiaaliturvan täydentämiseks</c:v>
                </c:pt>
                <c:pt idx="5">
                  <c:v>Lakisääteinen eläketurva takaa riittävän toimeentulon vanhuudessa</c:v>
                </c:pt>
              </c:strCache>
            </c:strRef>
          </c:cat>
          <c:val>
            <c:numRef>
              <c:f>Taul1!$B$3:$G$3</c:f>
              <c:numCache>
                <c:formatCode>0%</c:formatCode>
                <c:ptCount val="6"/>
                <c:pt idx="0">
                  <c:v>0.253</c:v>
                </c:pt>
                <c:pt idx="1">
                  <c:v>0.52600000000000002</c:v>
                </c:pt>
                <c:pt idx="2">
                  <c:v>0.38300000000000001</c:v>
                </c:pt>
                <c:pt idx="3">
                  <c:v>0.499</c:v>
                </c:pt>
                <c:pt idx="4">
                  <c:v>0.44800000000000001</c:v>
                </c:pt>
                <c:pt idx="5">
                  <c:v>0.34699999999999998</c:v>
                </c:pt>
              </c:numCache>
            </c:numRef>
          </c:val>
          <c:extLst>
            <c:ext xmlns:c16="http://schemas.microsoft.com/office/drawing/2014/chart" uri="{C3380CC4-5D6E-409C-BE32-E72D297353CC}">
              <c16:uniqueId val="{00000001-139C-450C-B703-0023C5269054}"/>
            </c:ext>
          </c:extLst>
        </c:ser>
        <c:ser>
          <c:idx val="2"/>
          <c:order val="2"/>
          <c:tx>
            <c:strRef>
              <c:f>Taul1!$A$4</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c:v>
                </c:pt>
                <c:pt idx="2">
                  <c:v>Perheenhuoltajan kuolemaan on välttämätöntä varautua henkivakuutuksella</c:v>
                </c:pt>
                <c:pt idx="3">
                  <c:v>Julkinen terveydenhuolto takaa riittävät palvelut sairauksien varalta </c:v>
                </c:pt>
                <c:pt idx="4">
                  <c:v>Vapaaehtoiset vakuutukset ovat välttämättömiä lakisääteisen sosiaaliturvan täydentämiseks</c:v>
                </c:pt>
                <c:pt idx="5">
                  <c:v>Lakisääteinen eläketurva takaa riittävän toimeentulon vanhuudessa</c:v>
                </c:pt>
              </c:strCache>
            </c:strRef>
          </c:cat>
          <c:val>
            <c:numRef>
              <c:f>Taul1!$B$4:$G$4</c:f>
              <c:numCache>
                <c:formatCode>0%</c:formatCode>
                <c:ptCount val="6"/>
                <c:pt idx="0">
                  <c:v>0.11</c:v>
                </c:pt>
                <c:pt idx="1">
                  <c:v>0.121</c:v>
                </c:pt>
                <c:pt idx="2">
                  <c:v>0.248</c:v>
                </c:pt>
                <c:pt idx="3">
                  <c:v>0.24199999999999999</c:v>
                </c:pt>
                <c:pt idx="4">
                  <c:v>0.23300000000000001</c:v>
                </c:pt>
                <c:pt idx="5">
                  <c:v>0.376</c:v>
                </c:pt>
              </c:numCache>
            </c:numRef>
          </c:val>
          <c:extLst>
            <c:ext xmlns:c16="http://schemas.microsoft.com/office/drawing/2014/chart" uri="{C3380CC4-5D6E-409C-BE32-E72D297353CC}">
              <c16:uniqueId val="{00000002-139C-450C-B703-0023C5269054}"/>
            </c:ext>
          </c:extLst>
        </c:ser>
        <c:ser>
          <c:idx val="3"/>
          <c:order val="3"/>
          <c:tx>
            <c:strRef>
              <c:f>Taul1!$A$5</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c:v>
                </c:pt>
                <c:pt idx="2">
                  <c:v>Perheenhuoltajan kuolemaan on välttämätöntä varautua henkivakuutuksella</c:v>
                </c:pt>
                <c:pt idx="3">
                  <c:v>Julkinen terveydenhuolto takaa riittävät palvelut sairauksien varalta </c:v>
                </c:pt>
                <c:pt idx="4">
                  <c:v>Vapaaehtoiset vakuutukset ovat välttämättömiä lakisääteisen sosiaaliturvan täydentämiseks</c:v>
                </c:pt>
                <c:pt idx="5">
                  <c:v>Lakisääteinen eläketurva takaa riittävän toimeentulon vanhuudessa</c:v>
                </c:pt>
              </c:strCache>
            </c:strRef>
          </c:cat>
          <c:val>
            <c:numRef>
              <c:f>Taul1!$B$5:$G$5</c:f>
              <c:numCache>
                <c:formatCode>0%</c:formatCode>
                <c:ptCount val="6"/>
                <c:pt idx="0">
                  <c:v>2.3E-2</c:v>
                </c:pt>
                <c:pt idx="1">
                  <c:v>1.4999999999999999E-2</c:v>
                </c:pt>
                <c:pt idx="2">
                  <c:v>7.1999999999999995E-2</c:v>
                </c:pt>
                <c:pt idx="3">
                  <c:v>6.3E-2</c:v>
                </c:pt>
                <c:pt idx="4">
                  <c:v>7.8E-2</c:v>
                </c:pt>
                <c:pt idx="5">
                  <c:v>0.153</c:v>
                </c:pt>
              </c:numCache>
            </c:numRef>
          </c:val>
          <c:extLst>
            <c:ext xmlns:c16="http://schemas.microsoft.com/office/drawing/2014/chart" uri="{C3380CC4-5D6E-409C-BE32-E72D297353CC}">
              <c16:uniqueId val="{00000003-139C-450C-B703-0023C5269054}"/>
            </c:ext>
          </c:extLst>
        </c:ser>
        <c:ser>
          <c:idx val="4"/>
          <c:order val="4"/>
          <c:tx>
            <c:strRef>
              <c:f>Taul1!$A$6</c:f>
              <c:strCache>
                <c:ptCount val="1"/>
                <c:pt idx="0">
                  <c:v>en osaa sanoa</c:v>
                </c:pt>
              </c:strCache>
            </c:strRef>
          </c:tx>
          <c:spPr>
            <a:solidFill>
              <a:schemeClr val="bg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Taul1!$B$1:$G$1</c:f>
              <c:strCache>
                <c:ptCount val="6"/>
                <c:pt idx="0">
                  <c:v>Omistusasunnon tai muun varallisuuden ei pidä jatkossakaan korottaa kunnallisten hoivapalvelujen asiakasmaksuja</c:v>
                </c:pt>
                <c:pt idx="1">
                  <c:v>Omaehtoinen varautuminen vanhuuden varalle pitää olla nykyistä helpompaa ja houkuttelevampaa</c:v>
                </c:pt>
                <c:pt idx="2">
                  <c:v>Perheenhuoltajan kuolemaan on välttämätöntä varautua henkivakuutuksella</c:v>
                </c:pt>
                <c:pt idx="3">
                  <c:v>Julkinen terveydenhuolto takaa riittävät palvelut sairauksien varalta </c:v>
                </c:pt>
                <c:pt idx="4">
                  <c:v>Vapaaehtoiset vakuutukset ovat välttämättömiä lakisääteisen sosiaaliturvan täydentämiseks</c:v>
                </c:pt>
                <c:pt idx="5">
                  <c:v>Lakisääteinen eläketurva takaa riittävän toimeentulon vanhuudessa</c:v>
                </c:pt>
              </c:strCache>
            </c:strRef>
          </c:cat>
          <c:val>
            <c:numRef>
              <c:f>Taul1!$B$6:$G$6</c:f>
              <c:numCache>
                <c:formatCode>0%</c:formatCode>
                <c:ptCount val="6"/>
                <c:pt idx="0">
                  <c:v>9.7000000000000003E-2</c:v>
                </c:pt>
                <c:pt idx="1">
                  <c:v>9.6000000000000002E-2</c:v>
                </c:pt>
                <c:pt idx="2">
                  <c:v>0.124</c:v>
                </c:pt>
                <c:pt idx="3">
                  <c:v>3.1E-2</c:v>
                </c:pt>
                <c:pt idx="4">
                  <c:v>7.8E-2</c:v>
                </c:pt>
                <c:pt idx="5">
                  <c:v>5.6000000000000001E-2</c:v>
                </c:pt>
              </c:numCache>
            </c:numRef>
          </c:val>
          <c:extLst>
            <c:ext xmlns:c16="http://schemas.microsoft.com/office/drawing/2014/chart" uri="{C3380CC4-5D6E-409C-BE32-E72D297353CC}">
              <c16:uniqueId val="{00000000-328E-4C0B-AB9D-F9611F808B5B}"/>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2047788249241685"/>
          <c:y val="0.88085420443490359"/>
          <c:w val="0.57952211750758309"/>
          <c:h val="0.1044560993067084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06564885547873"/>
          <c:y val="2.4186703798871573E-2"/>
          <c:w val="0.52761010064690705"/>
          <c:h val="0.84028457647898736"/>
        </c:manualLayout>
      </c:layout>
      <c:barChart>
        <c:barDir val="bar"/>
        <c:grouping val="percentStacked"/>
        <c:varyColors val="0"/>
        <c:ser>
          <c:idx val="0"/>
          <c:order val="0"/>
          <c:tx>
            <c:strRef>
              <c:f>Taul1!$C$1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Omistusasunnon tai muun varallisuuden ei tulisi jatkossakaan korottaa kunnallisten hoivapalvelujen asiakasmaksuja (nykyisin vain tulot korottavat)</c:v>
                </c:pt>
                <c:pt idx="1">
                  <c:v>2014, n=1000</c:v>
                </c:pt>
                <c:pt idx="2">
                  <c:v>2016, n=1000</c:v>
                </c:pt>
                <c:pt idx="3">
                  <c:v>2018, n=1000</c:v>
                </c:pt>
                <c:pt idx="4">
                  <c:v>2020, n=1000</c:v>
                </c:pt>
                <c:pt idx="5">
                  <c:v>Omaehtoinen varautuminen vanhuuden varalle pitää olla nykyistä helpompaa ja houkuttelevampaa</c:v>
                </c:pt>
                <c:pt idx="6">
                  <c:v>2014, n=1000</c:v>
                </c:pt>
                <c:pt idx="7">
                  <c:v>2016, n=1000</c:v>
                </c:pt>
                <c:pt idx="8">
                  <c:v>2018, n=1000</c:v>
                </c:pt>
                <c:pt idx="9">
                  <c:v>2020, n=1000</c:v>
                </c:pt>
              </c:strCache>
            </c:strRef>
          </c:cat>
          <c:val>
            <c:numRef>
              <c:f>Taul1!$C$2:$C$36</c:f>
              <c:numCache>
                <c:formatCode>0</c:formatCode>
                <c:ptCount val="10"/>
                <c:pt idx="1">
                  <c:v>51</c:v>
                </c:pt>
                <c:pt idx="2">
                  <c:v>50</c:v>
                </c:pt>
                <c:pt idx="3">
                  <c:v>54</c:v>
                </c:pt>
                <c:pt idx="4">
                  <c:v>52</c:v>
                </c:pt>
                <c:pt idx="6">
                  <c:v>24</c:v>
                </c:pt>
                <c:pt idx="7">
                  <c:v>24</c:v>
                </c:pt>
                <c:pt idx="8">
                  <c:v>28.999999999999996</c:v>
                </c:pt>
                <c:pt idx="9">
                  <c:v>24</c:v>
                </c:pt>
              </c:numCache>
            </c:numRef>
          </c:val>
          <c:extLst>
            <c:ext xmlns:c16="http://schemas.microsoft.com/office/drawing/2014/chart" uri="{C3380CC4-5D6E-409C-BE32-E72D297353CC}">
              <c16:uniqueId val="{00000000-4187-4977-B4CD-4CD717B3FE19}"/>
            </c:ext>
          </c:extLst>
        </c:ser>
        <c:ser>
          <c:idx val="1"/>
          <c:order val="1"/>
          <c:tx>
            <c:strRef>
              <c:f>Taul1!$D$1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Omistusasunnon tai muun varallisuuden ei tulisi jatkossakaan korottaa kunnallisten hoivapalvelujen asiakasmaksuja (nykyisin vain tulot korottavat)</c:v>
                </c:pt>
                <c:pt idx="1">
                  <c:v>2014, n=1000</c:v>
                </c:pt>
                <c:pt idx="2">
                  <c:v>2016, n=1000</c:v>
                </c:pt>
                <c:pt idx="3">
                  <c:v>2018, n=1000</c:v>
                </c:pt>
                <c:pt idx="4">
                  <c:v>2020, n=1000</c:v>
                </c:pt>
                <c:pt idx="5">
                  <c:v>Omaehtoinen varautuminen vanhuuden varalle pitää olla nykyistä helpompaa ja houkuttelevampaa</c:v>
                </c:pt>
                <c:pt idx="6">
                  <c:v>2014, n=1000</c:v>
                </c:pt>
                <c:pt idx="7">
                  <c:v>2016, n=1000</c:v>
                </c:pt>
                <c:pt idx="8">
                  <c:v>2018, n=1000</c:v>
                </c:pt>
                <c:pt idx="9">
                  <c:v>2020, n=1000</c:v>
                </c:pt>
              </c:strCache>
            </c:strRef>
          </c:cat>
          <c:val>
            <c:numRef>
              <c:f>Taul1!$D$2:$D$36</c:f>
              <c:numCache>
                <c:formatCode>0</c:formatCode>
                <c:ptCount val="10"/>
                <c:pt idx="1">
                  <c:v>27</c:v>
                </c:pt>
                <c:pt idx="2">
                  <c:v>28.000000000000004</c:v>
                </c:pt>
                <c:pt idx="3">
                  <c:v>25</c:v>
                </c:pt>
                <c:pt idx="4">
                  <c:v>25</c:v>
                </c:pt>
                <c:pt idx="6">
                  <c:v>52</c:v>
                </c:pt>
                <c:pt idx="7">
                  <c:v>50</c:v>
                </c:pt>
                <c:pt idx="8">
                  <c:v>50</c:v>
                </c:pt>
                <c:pt idx="9">
                  <c:v>53</c:v>
                </c:pt>
              </c:numCache>
            </c:numRef>
          </c:val>
          <c:extLst>
            <c:ext xmlns:c16="http://schemas.microsoft.com/office/drawing/2014/chart" uri="{C3380CC4-5D6E-409C-BE32-E72D297353CC}">
              <c16:uniqueId val="{00000001-4187-4977-B4CD-4CD717B3FE19}"/>
            </c:ext>
          </c:extLst>
        </c:ser>
        <c:ser>
          <c:idx val="2"/>
          <c:order val="2"/>
          <c:tx>
            <c:strRef>
              <c:f>Taul1!$E$1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Omistusasunnon tai muun varallisuuden ei tulisi jatkossakaan korottaa kunnallisten hoivapalvelujen asiakasmaksuja (nykyisin vain tulot korottavat)</c:v>
                </c:pt>
                <c:pt idx="1">
                  <c:v>2014, n=1000</c:v>
                </c:pt>
                <c:pt idx="2">
                  <c:v>2016, n=1000</c:v>
                </c:pt>
                <c:pt idx="3">
                  <c:v>2018, n=1000</c:v>
                </c:pt>
                <c:pt idx="4">
                  <c:v>2020, n=1000</c:v>
                </c:pt>
                <c:pt idx="5">
                  <c:v>Omaehtoinen varautuminen vanhuuden varalle pitää olla nykyistä helpompaa ja houkuttelevampaa</c:v>
                </c:pt>
                <c:pt idx="6">
                  <c:v>2014, n=1000</c:v>
                </c:pt>
                <c:pt idx="7">
                  <c:v>2016, n=1000</c:v>
                </c:pt>
                <c:pt idx="8">
                  <c:v>2018, n=1000</c:v>
                </c:pt>
                <c:pt idx="9">
                  <c:v>2020, n=1000</c:v>
                </c:pt>
              </c:strCache>
            </c:strRef>
          </c:cat>
          <c:val>
            <c:numRef>
              <c:f>Taul1!$E$2:$E$36</c:f>
              <c:numCache>
                <c:formatCode>0</c:formatCode>
                <c:ptCount val="10"/>
                <c:pt idx="1">
                  <c:v>11</c:v>
                </c:pt>
                <c:pt idx="2">
                  <c:v>9</c:v>
                </c:pt>
                <c:pt idx="3">
                  <c:v>10</c:v>
                </c:pt>
                <c:pt idx="4">
                  <c:v>11</c:v>
                </c:pt>
                <c:pt idx="6">
                  <c:v>13</c:v>
                </c:pt>
                <c:pt idx="7">
                  <c:v>11</c:v>
                </c:pt>
                <c:pt idx="8">
                  <c:v>10</c:v>
                </c:pt>
                <c:pt idx="9">
                  <c:v>12</c:v>
                </c:pt>
              </c:numCache>
            </c:numRef>
          </c:val>
          <c:extLst>
            <c:ext xmlns:c16="http://schemas.microsoft.com/office/drawing/2014/chart" uri="{C3380CC4-5D6E-409C-BE32-E72D297353CC}">
              <c16:uniqueId val="{00000002-4187-4977-B4CD-4CD717B3FE19}"/>
            </c:ext>
          </c:extLst>
        </c:ser>
        <c:ser>
          <c:idx val="3"/>
          <c:order val="3"/>
          <c:tx>
            <c:strRef>
              <c:f>Taul1!$F$1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Omistusasunnon tai muun varallisuuden ei tulisi jatkossakaan korottaa kunnallisten hoivapalvelujen asiakasmaksuja (nykyisin vain tulot korottavat)</c:v>
                </c:pt>
                <c:pt idx="1">
                  <c:v>2014, n=1000</c:v>
                </c:pt>
                <c:pt idx="2">
                  <c:v>2016, n=1000</c:v>
                </c:pt>
                <c:pt idx="3">
                  <c:v>2018, n=1000</c:v>
                </c:pt>
                <c:pt idx="4">
                  <c:v>2020, n=1000</c:v>
                </c:pt>
                <c:pt idx="5">
                  <c:v>Omaehtoinen varautuminen vanhuuden varalle pitää olla nykyistä helpompaa ja houkuttelevampaa</c:v>
                </c:pt>
                <c:pt idx="6">
                  <c:v>2014, n=1000</c:v>
                </c:pt>
                <c:pt idx="7">
                  <c:v>2016, n=1000</c:v>
                </c:pt>
                <c:pt idx="8">
                  <c:v>2018, n=1000</c:v>
                </c:pt>
                <c:pt idx="9">
                  <c:v>2020, n=1000</c:v>
                </c:pt>
              </c:strCache>
            </c:strRef>
          </c:cat>
          <c:val>
            <c:numRef>
              <c:f>Taul1!$F$2:$F$36</c:f>
              <c:numCache>
                <c:formatCode>0</c:formatCode>
                <c:ptCount val="10"/>
                <c:pt idx="1">
                  <c:v>3</c:v>
                </c:pt>
                <c:pt idx="2">
                  <c:v>2</c:v>
                </c:pt>
                <c:pt idx="3">
                  <c:v>4</c:v>
                </c:pt>
                <c:pt idx="4">
                  <c:v>2</c:v>
                </c:pt>
                <c:pt idx="6">
                  <c:v>2</c:v>
                </c:pt>
                <c:pt idx="7">
                  <c:v>3</c:v>
                </c:pt>
                <c:pt idx="8">
                  <c:v>3</c:v>
                </c:pt>
                <c:pt idx="9">
                  <c:v>2</c:v>
                </c:pt>
              </c:numCache>
            </c:numRef>
          </c:val>
          <c:extLst>
            <c:ext xmlns:c16="http://schemas.microsoft.com/office/drawing/2014/chart" uri="{C3380CC4-5D6E-409C-BE32-E72D297353CC}">
              <c16:uniqueId val="{00000003-4187-4977-B4CD-4CD717B3FE19}"/>
            </c:ext>
          </c:extLst>
        </c:ser>
        <c:ser>
          <c:idx val="4"/>
          <c:order val="4"/>
          <c:tx>
            <c:strRef>
              <c:f>Taul1!$G$1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Omistusasunnon tai muun varallisuuden ei tulisi jatkossakaan korottaa kunnallisten hoivapalvelujen asiakasmaksuja (nykyisin vain tulot korottavat)</c:v>
                </c:pt>
                <c:pt idx="1">
                  <c:v>2014, n=1000</c:v>
                </c:pt>
                <c:pt idx="2">
                  <c:v>2016, n=1000</c:v>
                </c:pt>
                <c:pt idx="3">
                  <c:v>2018, n=1000</c:v>
                </c:pt>
                <c:pt idx="4">
                  <c:v>2020, n=1000</c:v>
                </c:pt>
                <c:pt idx="5">
                  <c:v>Omaehtoinen varautuminen vanhuuden varalle pitää olla nykyistä helpompaa ja houkuttelevampaa</c:v>
                </c:pt>
                <c:pt idx="6">
                  <c:v>2014, n=1000</c:v>
                </c:pt>
                <c:pt idx="7">
                  <c:v>2016, n=1000</c:v>
                </c:pt>
                <c:pt idx="8">
                  <c:v>2018, n=1000</c:v>
                </c:pt>
                <c:pt idx="9">
                  <c:v>2020, n=1000</c:v>
                </c:pt>
              </c:strCache>
            </c:strRef>
          </c:cat>
          <c:val>
            <c:numRef>
              <c:f>Taul1!$G$2:$G$36</c:f>
              <c:numCache>
                <c:formatCode>0</c:formatCode>
                <c:ptCount val="10"/>
                <c:pt idx="1">
                  <c:v>8</c:v>
                </c:pt>
                <c:pt idx="2">
                  <c:v>10</c:v>
                </c:pt>
                <c:pt idx="3">
                  <c:v>8</c:v>
                </c:pt>
                <c:pt idx="4">
                  <c:v>10</c:v>
                </c:pt>
                <c:pt idx="6">
                  <c:v>9</c:v>
                </c:pt>
                <c:pt idx="7">
                  <c:v>12</c:v>
                </c:pt>
                <c:pt idx="8">
                  <c:v>9</c:v>
                </c:pt>
                <c:pt idx="9">
                  <c:v>10</c:v>
                </c:pt>
              </c:numCache>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nchor="ctr" anchorCtr="0"/>
          <a:lstStyle/>
          <a:p>
            <a:pPr>
              <a:defRPr sz="1200"/>
            </a:pPr>
            <a:endParaRPr lang="fi-FI"/>
          </a:p>
        </c:txPr>
        <c:crossAx val="55519872"/>
        <c:crosses val="autoZero"/>
        <c:auto val="1"/>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49234292022129761"/>
          <c:y val="0.93088959143529326"/>
          <c:w val="0.4950581314418171"/>
          <c:h val="6.911040856470672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220997612060972"/>
          <c:y val="2.4186703798871573E-2"/>
          <c:w val="0.56546577338177606"/>
          <c:h val="0.84028457647898736"/>
        </c:manualLayout>
      </c:layout>
      <c:barChart>
        <c:barDir val="bar"/>
        <c:grouping val="percentStacked"/>
        <c:varyColors val="0"/>
        <c:ser>
          <c:idx val="0"/>
          <c:order val="0"/>
          <c:tx>
            <c:strRef>
              <c:f>Taul1!$C$1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Vapaaehtoiset vakuutukset ovat välttämättömiä lakisääteisen sosiaaliturvan täydentämiseksi</c:v>
                </c:pt>
                <c:pt idx="1">
                  <c:v>2014, n=1000</c:v>
                </c:pt>
                <c:pt idx="2">
                  <c:v>2016, n=1000</c:v>
                </c:pt>
                <c:pt idx="3">
                  <c:v>2018, n=1000</c:v>
                </c:pt>
                <c:pt idx="4">
                  <c:v>2020, n=1000</c:v>
                </c:pt>
                <c:pt idx="5">
                  <c:v>Julkinen terveydenhuolto takaa riittävät
palvelut sairauksien varalta</c:v>
                </c:pt>
                <c:pt idx="6">
                  <c:v>2014, n=1000</c:v>
                </c:pt>
                <c:pt idx="7">
                  <c:v>2016, n=1000</c:v>
                </c:pt>
                <c:pt idx="8">
                  <c:v>2018, n=1000</c:v>
                </c:pt>
                <c:pt idx="9">
                  <c:v>2020, n=1000</c:v>
                </c:pt>
              </c:strCache>
            </c:strRef>
          </c:cat>
          <c:val>
            <c:numRef>
              <c:f>Taul1!$C$2:$C$36</c:f>
              <c:numCache>
                <c:formatCode>0</c:formatCode>
                <c:ptCount val="10"/>
                <c:pt idx="1">
                  <c:v>31</c:v>
                </c:pt>
                <c:pt idx="2">
                  <c:v>24</c:v>
                </c:pt>
                <c:pt idx="3">
                  <c:v>28.000000000000004</c:v>
                </c:pt>
                <c:pt idx="4">
                  <c:v>16</c:v>
                </c:pt>
                <c:pt idx="6">
                  <c:v>11</c:v>
                </c:pt>
                <c:pt idx="7">
                  <c:v>9</c:v>
                </c:pt>
                <c:pt idx="8">
                  <c:v>15</c:v>
                </c:pt>
                <c:pt idx="9">
                  <c:v>16</c:v>
                </c:pt>
              </c:numCache>
            </c:numRef>
          </c:val>
          <c:extLst>
            <c:ext xmlns:c16="http://schemas.microsoft.com/office/drawing/2014/chart" uri="{C3380CC4-5D6E-409C-BE32-E72D297353CC}">
              <c16:uniqueId val="{00000000-4187-4977-B4CD-4CD717B3FE19}"/>
            </c:ext>
          </c:extLst>
        </c:ser>
        <c:ser>
          <c:idx val="1"/>
          <c:order val="1"/>
          <c:tx>
            <c:strRef>
              <c:f>Taul1!$D$1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Vapaaehtoiset vakuutukset ovat välttämättömiä lakisääteisen sosiaaliturvan täydentämiseksi</c:v>
                </c:pt>
                <c:pt idx="1">
                  <c:v>2014, n=1000</c:v>
                </c:pt>
                <c:pt idx="2">
                  <c:v>2016, n=1000</c:v>
                </c:pt>
                <c:pt idx="3">
                  <c:v>2018, n=1000</c:v>
                </c:pt>
                <c:pt idx="4">
                  <c:v>2020, n=1000</c:v>
                </c:pt>
                <c:pt idx="5">
                  <c:v>Julkinen terveydenhuolto takaa riittävät
palvelut sairauksien varalta</c:v>
                </c:pt>
                <c:pt idx="6">
                  <c:v>2014, n=1000</c:v>
                </c:pt>
                <c:pt idx="7">
                  <c:v>2016, n=1000</c:v>
                </c:pt>
                <c:pt idx="8">
                  <c:v>2018, n=1000</c:v>
                </c:pt>
                <c:pt idx="9">
                  <c:v>2020, n=1000</c:v>
                </c:pt>
              </c:strCache>
            </c:strRef>
          </c:cat>
          <c:val>
            <c:numRef>
              <c:f>Taul1!$D$2:$D$36</c:f>
              <c:numCache>
                <c:formatCode>0</c:formatCode>
                <c:ptCount val="10"/>
                <c:pt idx="1">
                  <c:v>49</c:v>
                </c:pt>
                <c:pt idx="2">
                  <c:v>48</c:v>
                </c:pt>
                <c:pt idx="3">
                  <c:v>45</c:v>
                </c:pt>
                <c:pt idx="4">
                  <c:v>45</c:v>
                </c:pt>
                <c:pt idx="6">
                  <c:v>48</c:v>
                </c:pt>
                <c:pt idx="7">
                  <c:v>47</c:v>
                </c:pt>
                <c:pt idx="8">
                  <c:v>49</c:v>
                </c:pt>
                <c:pt idx="9">
                  <c:v>50</c:v>
                </c:pt>
              </c:numCache>
            </c:numRef>
          </c:val>
          <c:extLst>
            <c:ext xmlns:c16="http://schemas.microsoft.com/office/drawing/2014/chart" uri="{C3380CC4-5D6E-409C-BE32-E72D297353CC}">
              <c16:uniqueId val="{00000001-4187-4977-B4CD-4CD717B3FE19}"/>
            </c:ext>
          </c:extLst>
        </c:ser>
        <c:ser>
          <c:idx val="2"/>
          <c:order val="2"/>
          <c:tx>
            <c:strRef>
              <c:f>Taul1!$E$1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Vapaaehtoiset vakuutukset ovat välttämättömiä lakisääteisen sosiaaliturvan täydentämiseksi</c:v>
                </c:pt>
                <c:pt idx="1">
                  <c:v>2014, n=1000</c:v>
                </c:pt>
                <c:pt idx="2">
                  <c:v>2016, n=1000</c:v>
                </c:pt>
                <c:pt idx="3">
                  <c:v>2018, n=1000</c:v>
                </c:pt>
                <c:pt idx="4">
                  <c:v>2020, n=1000</c:v>
                </c:pt>
                <c:pt idx="5">
                  <c:v>Julkinen terveydenhuolto takaa riittävät
palvelut sairauksien varalta</c:v>
                </c:pt>
                <c:pt idx="6">
                  <c:v>2014, n=1000</c:v>
                </c:pt>
                <c:pt idx="7">
                  <c:v>2016, n=1000</c:v>
                </c:pt>
                <c:pt idx="8">
                  <c:v>2018, n=1000</c:v>
                </c:pt>
                <c:pt idx="9">
                  <c:v>2020, n=1000</c:v>
                </c:pt>
              </c:strCache>
            </c:strRef>
          </c:cat>
          <c:val>
            <c:numRef>
              <c:f>Taul1!$E$2:$E$36</c:f>
              <c:numCache>
                <c:formatCode>0</c:formatCode>
                <c:ptCount val="10"/>
                <c:pt idx="1">
                  <c:v>12</c:v>
                </c:pt>
                <c:pt idx="2">
                  <c:v>15</c:v>
                </c:pt>
                <c:pt idx="3">
                  <c:v>16</c:v>
                </c:pt>
                <c:pt idx="4">
                  <c:v>23</c:v>
                </c:pt>
                <c:pt idx="6">
                  <c:v>28.999999999999996</c:v>
                </c:pt>
                <c:pt idx="7">
                  <c:v>31</c:v>
                </c:pt>
                <c:pt idx="8">
                  <c:v>26</c:v>
                </c:pt>
                <c:pt idx="9">
                  <c:v>24</c:v>
                </c:pt>
              </c:numCache>
            </c:numRef>
          </c:val>
          <c:extLst>
            <c:ext xmlns:c16="http://schemas.microsoft.com/office/drawing/2014/chart" uri="{C3380CC4-5D6E-409C-BE32-E72D297353CC}">
              <c16:uniqueId val="{00000002-4187-4977-B4CD-4CD717B3FE19}"/>
            </c:ext>
          </c:extLst>
        </c:ser>
        <c:ser>
          <c:idx val="3"/>
          <c:order val="3"/>
          <c:tx>
            <c:strRef>
              <c:f>Taul1!$F$1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Vapaaehtoiset vakuutukset ovat välttämättömiä lakisääteisen sosiaaliturvan täydentämiseksi</c:v>
                </c:pt>
                <c:pt idx="1">
                  <c:v>2014, n=1000</c:v>
                </c:pt>
                <c:pt idx="2">
                  <c:v>2016, n=1000</c:v>
                </c:pt>
                <c:pt idx="3">
                  <c:v>2018, n=1000</c:v>
                </c:pt>
                <c:pt idx="4">
                  <c:v>2020, n=1000</c:v>
                </c:pt>
                <c:pt idx="5">
                  <c:v>Julkinen terveydenhuolto takaa riittävät
palvelut sairauksien varalta</c:v>
                </c:pt>
                <c:pt idx="6">
                  <c:v>2014, n=1000</c:v>
                </c:pt>
                <c:pt idx="7">
                  <c:v>2016, n=1000</c:v>
                </c:pt>
                <c:pt idx="8">
                  <c:v>2018, n=1000</c:v>
                </c:pt>
                <c:pt idx="9">
                  <c:v>2020, n=1000</c:v>
                </c:pt>
              </c:strCache>
            </c:strRef>
          </c:cat>
          <c:val>
            <c:numRef>
              <c:f>Taul1!$F$2:$F$36</c:f>
              <c:numCache>
                <c:formatCode>0</c:formatCode>
                <c:ptCount val="10"/>
                <c:pt idx="1">
                  <c:v>4</c:v>
                </c:pt>
                <c:pt idx="2">
                  <c:v>5</c:v>
                </c:pt>
                <c:pt idx="3">
                  <c:v>6</c:v>
                </c:pt>
                <c:pt idx="4">
                  <c:v>8</c:v>
                </c:pt>
                <c:pt idx="6">
                  <c:v>11</c:v>
                </c:pt>
                <c:pt idx="7">
                  <c:v>10</c:v>
                </c:pt>
                <c:pt idx="8">
                  <c:v>7.0000000000000009</c:v>
                </c:pt>
                <c:pt idx="9">
                  <c:v>6</c:v>
                </c:pt>
              </c:numCache>
            </c:numRef>
          </c:val>
          <c:extLst>
            <c:ext xmlns:c16="http://schemas.microsoft.com/office/drawing/2014/chart" uri="{C3380CC4-5D6E-409C-BE32-E72D297353CC}">
              <c16:uniqueId val="{00000003-4187-4977-B4CD-4CD717B3FE19}"/>
            </c:ext>
          </c:extLst>
        </c:ser>
        <c:ser>
          <c:idx val="4"/>
          <c:order val="4"/>
          <c:tx>
            <c:strRef>
              <c:f>Taul1!$G$1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10"/>
                <c:pt idx="0">
                  <c:v>Vapaaehtoiset vakuutukset ovat välttämättömiä lakisääteisen sosiaaliturvan täydentämiseksi</c:v>
                </c:pt>
                <c:pt idx="1">
                  <c:v>2014, n=1000</c:v>
                </c:pt>
                <c:pt idx="2">
                  <c:v>2016, n=1000</c:v>
                </c:pt>
                <c:pt idx="3">
                  <c:v>2018, n=1000</c:v>
                </c:pt>
                <c:pt idx="4">
                  <c:v>2020, n=1000</c:v>
                </c:pt>
                <c:pt idx="5">
                  <c:v>Julkinen terveydenhuolto takaa riittävät
palvelut sairauksien varalta</c:v>
                </c:pt>
                <c:pt idx="6">
                  <c:v>2014, n=1000</c:v>
                </c:pt>
                <c:pt idx="7">
                  <c:v>2016, n=1000</c:v>
                </c:pt>
                <c:pt idx="8">
                  <c:v>2018, n=1000</c:v>
                </c:pt>
                <c:pt idx="9">
                  <c:v>2020, n=1000</c:v>
                </c:pt>
              </c:strCache>
            </c:strRef>
          </c:cat>
          <c:val>
            <c:numRef>
              <c:f>Taul1!$G$2:$G$36</c:f>
              <c:numCache>
                <c:formatCode>0</c:formatCode>
                <c:ptCount val="10"/>
                <c:pt idx="1">
                  <c:v>4</c:v>
                </c:pt>
                <c:pt idx="2">
                  <c:v>8</c:v>
                </c:pt>
                <c:pt idx="3">
                  <c:v>5</c:v>
                </c:pt>
                <c:pt idx="4">
                  <c:v>8</c:v>
                </c:pt>
                <c:pt idx="6">
                  <c:v>1</c:v>
                </c:pt>
                <c:pt idx="7">
                  <c:v>4</c:v>
                </c:pt>
                <c:pt idx="8">
                  <c:v>2</c:v>
                </c:pt>
                <c:pt idx="9">
                  <c:v>3</c:v>
                </c:pt>
              </c:numCache>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nchor="ctr" anchorCtr="0"/>
          <a:lstStyle/>
          <a:p>
            <a:pPr>
              <a:defRPr sz="1200"/>
            </a:pPr>
            <a:endParaRPr lang="fi-FI"/>
          </a:p>
        </c:txPr>
        <c:crossAx val="55519872"/>
        <c:crosses val="autoZero"/>
        <c:auto val="1"/>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49234292022129761"/>
          <c:y val="0.93088959143529326"/>
          <c:w val="0.4950581314418171"/>
          <c:h val="6.911040856470672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220997612060972"/>
          <c:y val="2.4186703798871573E-2"/>
          <c:w val="0.56546577338177606"/>
          <c:h val="0.84028457647898736"/>
        </c:manualLayout>
      </c:layout>
      <c:barChart>
        <c:barDir val="bar"/>
        <c:grouping val="percentStacked"/>
        <c:varyColors val="0"/>
        <c:ser>
          <c:idx val="0"/>
          <c:order val="0"/>
          <c:tx>
            <c:strRef>
              <c:f>Taul1!$C$1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9"/>
                <c:pt idx="0">
                  <c:v>Perheenhuoltajan kuolemaan on välttämätöntä varautua henkivakuutuksella*</c:v>
                </c:pt>
                <c:pt idx="1">
                  <c:v>2016, n=1000</c:v>
                </c:pt>
                <c:pt idx="2">
                  <c:v>2018, n=1000</c:v>
                </c:pt>
                <c:pt idx="3">
                  <c:v>2020, n=1000</c:v>
                </c:pt>
                <c:pt idx="4">
                  <c:v>Lakisääteinen eläketurva takaa riittävän
toimeentulon vanhuudessa</c:v>
                </c:pt>
                <c:pt idx="5">
                  <c:v>2014, n=1000</c:v>
                </c:pt>
                <c:pt idx="6">
                  <c:v>2016, n=1000</c:v>
                </c:pt>
                <c:pt idx="7">
                  <c:v>2018, n=1000</c:v>
                </c:pt>
                <c:pt idx="8">
                  <c:v>2020, n=1000</c:v>
                </c:pt>
              </c:strCache>
            </c:strRef>
          </c:cat>
          <c:val>
            <c:numRef>
              <c:f>Taul1!$C$2:$C$36</c:f>
              <c:numCache>
                <c:formatCode>0</c:formatCode>
                <c:ptCount val="9"/>
                <c:pt idx="1">
                  <c:v>17</c:v>
                </c:pt>
                <c:pt idx="2">
                  <c:v>21</c:v>
                </c:pt>
                <c:pt idx="3">
                  <c:v>17</c:v>
                </c:pt>
                <c:pt idx="5" formatCode="General">
                  <c:v>6</c:v>
                </c:pt>
                <c:pt idx="6" formatCode="General">
                  <c:v>4</c:v>
                </c:pt>
                <c:pt idx="7" formatCode="General">
                  <c:v>7</c:v>
                </c:pt>
                <c:pt idx="8">
                  <c:v>7.0000000000000009</c:v>
                </c:pt>
              </c:numCache>
            </c:numRef>
          </c:val>
          <c:extLst>
            <c:ext xmlns:c16="http://schemas.microsoft.com/office/drawing/2014/chart" uri="{C3380CC4-5D6E-409C-BE32-E72D297353CC}">
              <c16:uniqueId val="{00000000-4187-4977-B4CD-4CD717B3FE19}"/>
            </c:ext>
          </c:extLst>
        </c:ser>
        <c:ser>
          <c:idx val="1"/>
          <c:order val="1"/>
          <c:tx>
            <c:strRef>
              <c:f>Taul1!$D$1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9"/>
                <c:pt idx="0">
                  <c:v>Perheenhuoltajan kuolemaan on välttämätöntä varautua henkivakuutuksella*</c:v>
                </c:pt>
                <c:pt idx="1">
                  <c:v>2016, n=1000</c:v>
                </c:pt>
                <c:pt idx="2">
                  <c:v>2018, n=1000</c:v>
                </c:pt>
                <c:pt idx="3">
                  <c:v>2020, n=1000</c:v>
                </c:pt>
                <c:pt idx="4">
                  <c:v>Lakisääteinen eläketurva takaa riittävän
toimeentulon vanhuudessa</c:v>
                </c:pt>
                <c:pt idx="5">
                  <c:v>2014, n=1000</c:v>
                </c:pt>
                <c:pt idx="6">
                  <c:v>2016, n=1000</c:v>
                </c:pt>
                <c:pt idx="7">
                  <c:v>2018, n=1000</c:v>
                </c:pt>
                <c:pt idx="8">
                  <c:v>2020, n=1000</c:v>
                </c:pt>
              </c:strCache>
            </c:strRef>
          </c:cat>
          <c:val>
            <c:numRef>
              <c:f>Taul1!$D$2:$D$36</c:f>
              <c:numCache>
                <c:formatCode>0</c:formatCode>
                <c:ptCount val="9"/>
                <c:pt idx="1">
                  <c:v>40</c:v>
                </c:pt>
                <c:pt idx="2">
                  <c:v>39</c:v>
                </c:pt>
                <c:pt idx="3">
                  <c:v>38</c:v>
                </c:pt>
                <c:pt idx="5" formatCode="General">
                  <c:v>35</c:v>
                </c:pt>
                <c:pt idx="6" formatCode="General">
                  <c:v>28</c:v>
                </c:pt>
                <c:pt idx="7" formatCode="General">
                  <c:v>33</c:v>
                </c:pt>
                <c:pt idx="8">
                  <c:v>35</c:v>
                </c:pt>
              </c:numCache>
            </c:numRef>
          </c:val>
          <c:extLst>
            <c:ext xmlns:c16="http://schemas.microsoft.com/office/drawing/2014/chart" uri="{C3380CC4-5D6E-409C-BE32-E72D297353CC}">
              <c16:uniqueId val="{00000001-4187-4977-B4CD-4CD717B3FE19}"/>
            </c:ext>
          </c:extLst>
        </c:ser>
        <c:ser>
          <c:idx val="2"/>
          <c:order val="2"/>
          <c:tx>
            <c:strRef>
              <c:f>Taul1!$E$1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9"/>
                <c:pt idx="0">
                  <c:v>Perheenhuoltajan kuolemaan on välttämätöntä varautua henkivakuutuksella*</c:v>
                </c:pt>
                <c:pt idx="1">
                  <c:v>2016, n=1000</c:v>
                </c:pt>
                <c:pt idx="2">
                  <c:v>2018, n=1000</c:v>
                </c:pt>
                <c:pt idx="3">
                  <c:v>2020, n=1000</c:v>
                </c:pt>
                <c:pt idx="4">
                  <c:v>Lakisääteinen eläketurva takaa riittävän
toimeentulon vanhuudessa</c:v>
                </c:pt>
                <c:pt idx="5">
                  <c:v>2014, n=1000</c:v>
                </c:pt>
                <c:pt idx="6">
                  <c:v>2016, n=1000</c:v>
                </c:pt>
                <c:pt idx="7">
                  <c:v>2018, n=1000</c:v>
                </c:pt>
                <c:pt idx="8">
                  <c:v>2020, n=1000</c:v>
                </c:pt>
              </c:strCache>
            </c:strRef>
          </c:cat>
          <c:val>
            <c:numRef>
              <c:f>Taul1!$E$2:$E$36</c:f>
              <c:numCache>
                <c:formatCode>0</c:formatCode>
                <c:ptCount val="9"/>
                <c:pt idx="1">
                  <c:v>21</c:v>
                </c:pt>
                <c:pt idx="2">
                  <c:v>22</c:v>
                </c:pt>
                <c:pt idx="3">
                  <c:v>25</c:v>
                </c:pt>
                <c:pt idx="5" formatCode="General">
                  <c:v>36</c:v>
                </c:pt>
                <c:pt idx="6" formatCode="General">
                  <c:v>41</c:v>
                </c:pt>
                <c:pt idx="7" formatCode="General">
                  <c:v>36</c:v>
                </c:pt>
                <c:pt idx="8">
                  <c:v>38</c:v>
                </c:pt>
              </c:numCache>
            </c:numRef>
          </c:val>
          <c:extLst>
            <c:ext xmlns:c16="http://schemas.microsoft.com/office/drawing/2014/chart" uri="{C3380CC4-5D6E-409C-BE32-E72D297353CC}">
              <c16:uniqueId val="{00000002-4187-4977-B4CD-4CD717B3FE19}"/>
            </c:ext>
          </c:extLst>
        </c:ser>
        <c:ser>
          <c:idx val="3"/>
          <c:order val="3"/>
          <c:tx>
            <c:strRef>
              <c:f>Taul1!$F$1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9"/>
                <c:pt idx="0">
                  <c:v>Perheenhuoltajan kuolemaan on välttämätöntä varautua henkivakuutuksella*</c:v>
                </c:pt>
                <c:pt idx="1">
                  <c:v>2016, n=1000</c:v>
                </c:pt>
                <c:pt idx="2">
                  <c:v>2018, n=1000</c:v>
                </c:pt>
                <c:pt idx="3">
                  <c:v>2020, n=1000</c:v>
                </c:pt>
                <c:pt idx="4">
                  <c:v>Lakisääteinen eläketurva takaa riittävän
toimeentulon vanhuudessa</c:v>
                </c:pt>
                <c:pt idx="5">
                  <c:v>2014, n=1000</c:v>
                </c:pt>
                <c:pt idx="6">
                  <c:v>2016, n=1000</c:v>
                </c:pt>
                <c:pt idx="7">
                  <c:v>2018, n=1000</c:v>
                </c:pt>
                <c:pt idx="8">
                  <c:v>2020, n=1000</c:v>
                </c:pt>
              </c:strCache>
            </c:strRef>
          </c:cat>
          <c:val>
            <c:numRef>
              <c:f>Taul1!$F$2:$F$36</c:f>
              <c:numCache>
                <c:formatCode>0</c:formatCode>
                <c:ptCount val="9"/>
                <c:pt idx="1">
                  <c:v>6</c:v>
                </c:pt>
                <c:pt idx="2">
                  <c:v>6</c:v>
                </c:pt>
                <c:pt idx="3">
                  <c:v>7.0000000000000009</c:v>
                </c:pt>
                <c:pt idx="5" formatCode="General">
                  <c:v>18</c:v>
                </c:pt>
                <c:pt idx="6" formatCode="General">
                  <c:v>20</c:v>
                </c:pt>
                <c:pt idx="7" formatCode="General">
                  <c:v>17</c:v>
                </c:pt>
                <c:pt idx="8">
                  <c:v>15</c:v>
                </c:pt>
              </c:numCache>
            </c:numRef>
          </c:val>
          <c:extLst>
            <c:ext xmlns:c16="http://schemas.microsoft.com/office/drawing/2014/chart" uri="{C3380CC4-5D6E-409C-BE32-E72D297353CC}">
              <c16:uniqueId val="{00000003-4187-4977-B4CD-4CD717B3FE19}"/>
            </c:ext>
          </c:extLst>
        </c:ser>
        <c:ser>
          <c:idx val="4"/>
          <c:order val="4"/>
          <c:tx>
            <c:strRef>
              <c:f>Taul1!$G$1</c:f>
              <c:strCache>
                <c:ptCount val="1"/>
                <c:pt idx="0">
                  <c:v>Ei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Taul1!$B$2:$B$36</c:f>
              <c:strCache>
                <c:ptCount val="9"/>
                <c:pt idx="0">
                  <c:v>Perheenhuoltajan kuolemaan on välttämätöntä varautua henkivakuutuksella*</c:v>
                </c:pt>
                <c:pt idx="1">
                  <c:v>2016, n=1000</c:v>
                </c:pt>
                <c:pt idx="2">
                  <c:v>2018, n=1000</c:v>
                </c:pt>
                <c:pt idx="3">
                  <c:v>2020, n=1000</c:v>
                </c:pt>
                <c:pt idx="4">
                  <c:v>Lakisääteinen eläketurva takaa riittävän
toimeentulon vanhuudessa</c:v>
                </c:pt>
                <c:pt idx="5">
                  <c:v>2014, n=1000</c:v>
                </c:pt>
                <c:pt idx="6">
                  <c:v>2016, n=1000</c:v>
                </c:pt>
                <c:pt idx="7">
                  <c:v>2018, n=1000</c:v>
                </c:pt>
                <c:pt idx="8">
                  <c:v>2020, n=1000</c:v>
                </c:pt>
              </c:strCache>
            </c:strRef>
          </c:cat>
          <c:val>
            <c:numRef>
              <c:f>Taul1!$G$2:$G$36</c:f>
              <c:numCache>
                <c:formatCode>0</c:formatCode>
                <c:ptCount val="9"/>
                <c:pt idx="1">
                  <c:v>16</c:v>
                </c:pt>
                <c:pt idx="2">
                  <c:v>13</c:v>
                </c:pt>
                <c:pt idx="3">
                  <c:v>12</c:v>
                </c:pt>
                <c:pt idx="5">
                  <c:v>5</c:v>
                </c:pt>
                <c:pt idx="6">
                  <c:v>7</c:v>
                </c:pt>
                <c:pt idx="7">
                  <c:v>6</c:v>
                </c:pt>
                <c:pt idx="8">
                  <c:v>6</c:v>
                </c:pt>
              </c:numCache>
            </c:numRef>
          </c:val>
          <c:extLst>
            <c:ext xmlns:c16="http://schemas.microsoft.com/office/drawing/2014/chart" uri="{C3380CC4-5D6E-409C-BE32-E72D297353CC}">
              <c16:uniqueId val="{00000004-4187-4977-B4CD-4CD717B3FE19}"/>
            </c:ext>
          </c:extLst>
        </c:ser>
        <c:dLbls>
          <c:showLegendKey val="0"/>
          <c:showVal val="0"/>
          <c:showCatName val="0"/>
          <c:showSerName val="0"/>
          <c:showPercent val="0"/>
          <c:showBubbleSize val="0"/>
        </c:dLbls>
        <c:gapWidth val="50"/>
        <c:overlap val="100"/>
        <c:axId val="55518336"/>
        <c:axId val="55519872"/>
      </c:barChart>
      <c:catAx>
        <c:axId val="55518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nchor="ctr" anchorCtr="0"/>
          <a:lstStyle/>
          <a:p>
            <a:pPr>
              <a:defRPr sz="1200"/>
            </a:pPr>
            <a:endParaRPr lang="fi-FI"/>
          </a:p>
        </c:txPr>
        <c:crossAx val="55519872"/>
        <c:crosses val="autoZero"/>
        <c:auto val="1"/>
        <c:lblAlgn val="ctr"/>
        <c:lblOffset val="100"/>
        <c:noMultiLvlLbl val="0"/>
      </c:catAx>
      <c:valAx>
        <c:axId val="5551987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55518336"/>
        <c:crosses val="autoZero"/>
        <c:crossBetween val="between"/>
        <c:majorUnit val="0.2"/>
      </c:valAx>
      <c:spPr>
        <a:noFill/>
        <a:ln>
          <a:noFill/>
        </a:ln>
        <a:effectLst/>
      </c:spPr>
    </c:plotArea>
    <c:legend>
      <c:legendPos val="b"/>
      <c:layout>
        <c:manualLayout>
          <c:xMode val="edge"/>
          <c:yMode val="edge"/>
          <c:x val="0.49234292022129761"/>
          <c:y val="0.93088959143529326"/>
          <c:w val="0.4950581314418171"/>
          <c:h val="6.9110408564706724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83352294912856"/>
          <c:y val="7.0834988220340678E-2"/>
          <c:w val="0.62806990243361982"/>
          <c:h val="0.86088628623689456"/>
        </c:manualLayout>
      </c:layout>
      <c:barChart>
        <c:barDir val="bar"/>
        <c:grouping val="clustered"/>
        <c:varyColors val="0"/>
        <c:ser>
          <c:idx val="0"/>
          <c:order val="0"/>
          <c:tx>
            <c:strRef>
              <c:f>Taul1!$B$1</c:f>
              <c:strCache>
                <c:ptCount val="1"/>
                <c:pt idx="0">
                  <c:v>Kaikki vastaaajat, n=1000</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Säästämällä tai sijoittamalla</c:v>
                </c:pt>
                <c:pt idx="1">
                  <c:v>Hankkimalla omistusasunnon</c:v>
                </c:pt>
                <c:pt idx="2">
                  <c:v>Tekemällä ansiotyötä eläkkeellä</c:v>
                </c:pt>
                <c:pt idx="3">
                  <c:v>Vapaaehtoisella eläkevakuutuksella</c:v>
                </c:pt>
                <c:pt idx="4">
                  <c:v>Hankkimalla sijoitusasunnon</c:v>
                </c:pt>
                <c:pt idx="5">
                  <c:v>Hankkimalla kiinteää omaisuutta (metsä, vapaa-ajan asunto)</c:v>
                </c:pt>
                <c:pt idx="6">
                  <c:v>Käänteisellä asuntolainalla</c:v>
                </c:pt>
                <c:pt idx="7">
                  <c:v>Muuten</c:v>
                </c:pt>
              </c:strCache>
            </c:strRef>
          </c:cat>
          <c:val>
            <c:numRef>
              <c:f>Taul1!$B$2:$B$9</c:f>
              <c:numCache>
                <c:formatCode>0%</c:formatCode>
                <c:ptCount val="8"/>
                <c:pt idx="0">
                  <c:v>0.67500000000000004</c:v>
                </c:pt>
                <c:pt idx="1">
                  <c:v>0.36099999999999999</c:v>
                </c:pt>
                <c:pt idx="2">
                  <c:v>0.26700000000000002</c:v>
                </c:pt>
                <c:pt idx="3">
                  <c:v>0.20100000000000001</c:v>
                </c:pt>
                <c:pt idx="4">
                  <c:v>0.18</c:v>
                </c:pt>
                <c:pt idx="5">
                  <c:v>0.18</c:v>
                </c:pt>
                <c:pt idx="6">
                  <c:v>3.1E-2</c:v>
                </c:pt>
                <c:pt idx="7">
                  <c:v>8.5000000000000006E-2</c:v>
                </c:pt>
              </c:numCache>
            </c:numRef>
          </c:val>
          <c:extLst>
            <c:ext xmlns:c16="http://schemas.microsoft.com/office/drawing/2014/chart" uri="{C3380CC4-5D6E-409C-BE32-E72D297353CC}">
              <c16:uniqueId val="{00000000-9452-45CB-AE9D-3CE49FCC2DCC}"/>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86035540681102"/>
          <c:y val="7.3526099403758829E-2"/>
          <c:w val="0.42978795420393096"/>
          <c:h val="0.86088628623689456"/>
        </c:manualLayout>
      </c:layout>
      <c:barChart>
        <c:barDir val="bar"/>
        <c:grouping val="clustered"/>
        <c:varyColors val="0"/>
        <c:ser>
          <c:idx val="0"/>
          <c:order val="0"/>
          <c:tx>
            <c:strRef>
              <c:f>Taul1!$B$13</c:f>
              <c:strCache>
                <c:ptCount val="1"/>
                <c:pt idx="0">
                  <c:v>2018, n=1000</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Taul1!$A$14:$A$24</c:f>
              <c:strCache>
                <c:ptCount val="11"/>
                <c:pt idx="0">
                  <c:v>Hankkimalla omistusasunnon</c:v>
                </c:pt>
                <c:pt idx="1">
                  <c:v>Säästämällä tai sijoittamalla</c:v>
                </c:pt>
                <c:pt idx="2">
                  <c:v>Sijoittamalla osakkeisiin tai rahastoihin</c:v>
                </c:pt>
                <c:pt idx="3">
                  <c:v>Säästämällä pankkitilille</c:v>
                </c:pt>
                <c:pt idx="4">
                  <c:v>Tekemällä ansiotyötä eläkkeellä</c:v>
                </c:pt>
                <c:pt idx="5">
                  <c:v>Vapaaehtoisella eläkevakuutuksella</c:v>
                </c:pt>
                <c:pt idx="6">
                  <c:v>Hankkimalla kiinteää omaisuutta (metsä, vapaa-ajan asunto)</c:v>
                </c:pt>
                <c:pt idx="7">
                  <c:v>Hankkimalla sijoitusasunnon</c:v>
                </c:pt>
                <c:pt idx="8">
                  <c:v>Käänteisellä asuntolainalla</c:v>
                </c:pt>
                <c:pt idx="9">
                  <c:v>Kapitalisaatiosopimuksella (Tavoitesäästö, Nordea Capital, Säästösopimus)</c:v>
                </c:pt>
                <c:pt idx="10">
                  <c:v>Muuten</c:v>
                </c:pt>
              </c:strCache>
            </c:strRef>
          </c:cat>
          <c:val>
            <c:numRef>
              <c:f>Taul1!$B$14:$B$24</c:f>
              <c:numCache>
                <c:formatCode>General</c:formatCode>
                <c:ptCount val="11"/>
                <c:pt idx="0" formatCode="0%">
                  <c:v>0.46</c:v>
                </c:pt>
                <c:pt idx="2" formatCode="0%">
                  <c:v>0.42</c:v>
                </c:pt>
                <c:pt idx="3" formatCode="0%">
                  <c:v>0.41</c:v>
                </c:pt>
                <c:pt idx="4" formatCode="0%">
                  <c:v>0.23</c:v>
                </c:pt>
                <c:pt idx="5" formatCode="0%">
                  <c:v>0.22</c:v>
                </c:pt>
                <c:pt idx="6" formatCode="0%">
                  <c:v>0.19</c:v>
                </c:pt>
                <c:pt idx="7" formatCode="0%">
                  <c:v>0.15</c:v>
                </c:pt>
                <c:pt idx="8" formatCode="0%">
                  <c:v>0.03</c:v>
                </c:pt>
                <c:pt idx="9" formatCode="0%">
                  <c:v>0.02</c:v>
                </c:pt>
                <c:pt idx="10" formatCode="0%">
                  <c:v>0.02</c:v>
                </c:pt>
              </c:numCache>
            </c:numRef>
          </c:val>
          <c:extLst>
            <c:ext xmlns:c16="http://schemas.microsoft.com/office/drawing/2014/chart" uri="{C3380CC4-5D6E-409C-BE32-E72D297353CC}">
              <c16:uniqueId val="{00000000-9452-45CB-AE9D-3CE49FCC2DCC}"/>
            </c:ext>
          </c:extLst>
        </c:ser>
        <c:ser>
          <c:idx val="1"/>
          <c:order val="1"/>
          <c:tx>
            <c:strRef>
              <c:f>Taul1!$C$13</c:f>
              <c:strCache>
                <c:ptCount val="1"/>
                <c:pt idx="0">
                  <c:v>2020, n=1000</c:v>
                </c:pt>
              </c:strCache>
            </c:strRef>
          </c:tx>
          <c:spPr>
            <a:solidFill>
              <a:srgbClr val="EE2C9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Taul1!$A$14:$A$24</c:f>
              <c:strCache>
                <c:ptCount val="11"/>
                <c:pt idx="0">
                  <c:v>Hankkimalla omistusasunnon</c:v>
                </c:pt>
                <c:pt idx="1">
                  <c:v>Säästämällä tai sijoittamalla</c:v>
                </c:pt>
                <c:pt idx="2">
                  <c:v>Sijoittamalla osakkeisiin tai rahastoihin</c:v>
                </c:pt>
                <c:pt idx="3">
                  <c:v>Säästämällä pankkitilille</c:v>
                </c:pt>
                <c:pt idx="4">
                  <c:v>Tekemällä ansiotyötä eläkkeellä</c:v>
                </c:pt>
                <c:pt idx="5">
                  <c:v>Vapaaehtoisella eläkevakuutuksella</c:v>
                </c:pt>
                <c:pt idx="6">
                  <c:v>Hankkimalla kiinteää omaisuutta (metsä, vapaa-ajan asunto)</c:v>
                </c:pt>
                <c:pt idx="7">
                  <c:v>Hankkimalla sijoitusasunnon</c:v>
                </c:pt>
                <c:pt idx="8">
                  <c:v>Käänteisellä asuntolainalla</c:v>
                </c:pt>
                <c:pt idx="9">
                  <c:v>Kapitalisaatiosopimuksella (Tavoitesäästö, Nordea Capital, Säästösopimus)</c:v>
                </c:pt>
                <c:pt idx="10">
                  <c:v>Muuten</c:v>
                </c:pt>
              </c:strCache>
            </c:strRef>
          </c:cat>
          <c:val>
            <c:numRef>
              <c:f>Taul1!$C$14:$C$24</c:f>
              <c:numCache>
                <c:formatCode>0%</c:formatCode>
                <c:ptCount val="11"/>
                <c:pt idx="0">
                  <c:v>0.36099999999999999</c:v>
                </c:pt>
                <c:pt idx="1">
                  <c:v>0.67500000000000004</c:v>
                </c:pt>
                <c:pt idx="4">
                  <c:v>0.26700000000000002</c:v>
                </c:pt>
                <c:pt idx="5">
                  <c:v>0.20100000000000001</c:v>
                </c:pt>
                <c:pt idx="6">
                  <c:v>0.18</c:v>
                </c:pt>
                <c:pt idx="7">
                  <c:v>0.18</c:v>
                </c:pt>
                <c:pt idx="8">
                  <c:v>3.1E-2</c:v>
                </c:pt>
                <c:pt idx="10">
                  <c:v>8.5000000000000006E-2</c:v>
                </c:pt>
              </c:numCache>
            </c:numRef>
          </c:val>
          <c:extLst>
            <c:ext xmlns:c16="http://schemas.microsoft.com/office/drawing/2014/chart" uri="{C3380CC4-5D6E-409C-BE32-E72D297353CC}">
              <c16:uniqueId val="{00000000-6AA6-49C6-B828-6A3352FA862D}"/>
            </c:ext>
          </c:extLst>
        </c:ser>
        <c:dLbls>
          <c:showLegendKey val="0"/>
          <c:showVal val="0"/>
          <c:showCatName val="0"/>
          <c:showSerName val="0"/>
          <c:showPercent val="0"/>
          <c:showBubbleSize val="0"/>
        </c:dLbls>
        <c:gapWidth val="30"/>
        <c:axId val="139757824"/>
        <c:axId val="139767808"/>
      </c:barChart>
      <c:catAx>
        <c:axId val="139757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39767808"/>
        <c:crosses val="autoZero"/>
        <c:auto val="1"/>
        <c:lblAlgn val="ctr"/>
        <c:lblOffset val="100"/>
        <c:noMultiLvlLbl val="0"/>
      </c:catAx>
      <c:valAx>
        <c:axId val="13976780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39757824"/>
        <c:crosses val="autoZero"/>
        <c:crossBetween val="between"/>
        <c:majorUnit val="0.2"/>
      </c:valAx>
      <c:spPr>
        <a:noFill/>
        <a:ln>
          <a:noFill/>
        </a:ln>
        <a:effectLst/>
      </c:spPr>
    </c:plotArea>
    <c:legend>
      <c:legendPos val="r"/>
      <c:layout>
        <c:manualLayout>
          <c:xMode val="edge"/>
          <c:yMode val="edge"/>
          <c:x val="0.88978442960903525"/>
          <c:y val="7.0772570829463685E-2"/>
          <c:w val="9.7693039695974107E-2"/>
          <c:h val="0.1103509154449539"/>
        </c:manualLayout>
      </c:layout>
      <c:overlay val="0"/>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9041322080295118"/>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Taul1!$B$2:$B$67</c:f>
              <c:numCache>
                <c:formatCode>General</c:formatCode>
                <c:ptCount val="17"/>
                <c:pt idx="0" formatCode="0%">
                  <c:v>0.39900000000000002</c:v>
                </c:pt>
                <c:pt idx="2" formatCode="0%">
                  <c:v>0.38</c:v>
                </c:pt>
                <c:pt idx="3" formatCode="0%">
                  <c:v>0.41699999999999998</c:v>
                </c:pt>
                <c:pt idx="5" formatCode="0%">
                  <c:v>0.35799999999999998</c:v>
                </c:pt>
                <c:pt idx="6" formatCode="0%">
                  <c:v>0.40799999999999997</c:v>
                </c:pt>
                <c:pt idx="7" formatCode="0%">
                  <c:v>0.38800000000000001</c:v>
                </c:pt>
                <c:pt idx="8" formatCode="0%">
                  <c:v>0.42199999999999999</c:v>
                </c:pt>
                <c:pt idx="9" formatCode="0%">
                  <c:v>0.41399999999999998</c:v>
                </c:pt>
                <c:pt idx="11" formatCode="0%">
                  <c:v>0.3</c:v>
                </c:pt>
                <c:pt idx="12" formatCode="0%">
                  <c:v>0.376</c:v>
                </c:pt>
                <c:pt idx="13" formatCode="0%">
                  <c:v>0.502</c:v>
                </c:pt>
                <c:pt idx="14" formatCode="0%">
                  <c:v>0.51800000000000002</c:v>
                </c:pt>
                <c:pt idx="15" formatCode="0%">
                  <c:v>0.35899999999999999</c:v>
                </c:pt>
                <c:pt idx="16" formatCode="0%">
                  <c:v>0.25900000000000001</c:v>
                </c:pt>
              </c:numCache>
            </c:numRef>
          </c:val>
          <c:extLst>
            <c:ext xmlns:c16="http://schemas.microsoft.com/office/drawing/2014/chart" uri="{C3380CC4-5D6E-409C-BE32-E72D297353CC}">
              <c16:uniqueId val="{00000000-E72B-46A7-A76E-03A851A04065}"/>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Taul1!$C$2:$C$67</c:f>
              <c:numCache>
                <c:formatCode>General</c:formatCode>
                <c:ptCount val="17"/>
                <c:pt idx="0" formatCode="0%">
                  <c:v>0.33700000000000002</c:v>
                </c:pt>
                <c:pt idx="2" formatCode="0%">
                  <c:v>0.34699999999999998</c:v>
                </c:pt>
                <c:pt idx="3" formatCode="0%">
                  <c:v>0.32700000000000001</c:v>
                </c:pt>
                <c:pt idx="5" formatCode="0%">
                  <c:v>0.44</c:v>
                </c:pt>
                <c:pt idx="6" formatCode="0%">
                  <c:v>0.33300000000000002</c:v>
                </c:pt>
                <c:pt idx="7" formatCode="0%">
                  <c:v>0.35399999999999998</c:v>
                </c:pt>
                <c:pt idx="8" formatCode="0%">
                  <c:v>0.248</c:v>
                </c:pt>
                <c:pt idx="9" formatCode="0%">
                  <c:v>0.315</c:v>
                </c:pt>
                <c:pt idx="11" formatCode="0%">
                  <c:v>0.375</c:v>
                </c:pt>
                <c:pt idx="12" formatCode="0%">
                  <c:v>0.29599999999999999</c:v>
                </c:pt>
                <c:pt idx="13" formatCode="0%">
                  <c:v>0.311</c:v>
                </c:pt>
                <c:pt idx="14" formatCode="0%">
                  <c:v>0.29399999999999998</c:v>
                </c:pt>
                <c:pt idx="15" formatCode="0%">
                  <c:v>0.38800000000000001</c:v>
                </c:pt>
                <c:pt idx="16" formatCode="0%">
                  <c:v>0.44900000000000001</c:v>
                </c:pt>
              </c:numCache>
            </c:numRef>
          </c:val>
          <c:extLst>
            <c:ext xmlns:c16="http://schemas.microsoft.com/office/drawing/2014/chart" uri="{C3380CC4-5D6E-409C-BE32-E72D297353CC}">
              <c16:uniqueId val="{00000001-E72B-46A7-A76E-03A851A04065}"/>
            </c:ext>
          </c:extLst>
        </c:ser>
        <c:ser>
          <c:idx val="2"/>
          <c:order val="2"/>
          <c:tx>
            <c:strRef>
              <c:f>Taul1!$D$1</c:f>
              <c:strCache>
                <c:ptCount val="1"/>
                <c:pt idx="0">
                  <c:v>Ei</c:v>
                </c:pt>
              </c:strCache>
            </c:strRef>
          </c:tx>
          <c:spPr>
            <a:solidFill>
              <a:srgbClr val="E6007E"/>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Taul1!$D$2:$D$67</c:f>
              <c:numCache>
                <c:formatCode>General</c:formatCode>
                <c:ptCount val="17"/>
                <c:pt idx="0" formatCode="0%">
                  <c:v>0.26400000000000001</c:v>
                </c:pt>
                <c:pt idx="2" formatCode="0%">
                  <c:v>0.27300000000000002</c:v>
                </c:pt>
                <c:pt idx="3" formatCode="0%">
                  <c:v>0.25600000000000001</c:v>
                </c:pt>
                <c:pt idx="5" formatCode="0%">
                  <c:v>0.20100000000000001</c:v>
                </c:pt>
                <c:pt idx="6" formatCode="0%">
                  <c:v>0.25900000000000001</c:v>
                </c:pt>
                <c:pt idx="7" formatCode="0%">
                  <c:v>0.25800000000000001</c:v>
                </c:pt>
                <c:pt idx="8" formatCode="0%">
                  <c:v>0.33</c:v>
                </c:pt>
                <c:pt idx="9" formatCode="0%">
                  <c:v>0.27100000000000002</c:v>
                </c:pt>
                <c:pt idx="11" formatCode="0%">
                  <c:v>0.32500000000000001</c:v>
                </c:pt>
                <c:pt idx="12" formatCode="0%">
                  <c:v>0.32800000000000001</c:v>
                </c:pt>
                <c:pt idx="13" formatCode="0%">
                  <c:v>0.187</c:v>
                </c:pt>
                <c:pt idx="14" formatCode="0%">
                  <c:v>0.188</c:v>
                </c:pt>
                <c:pt idx="15" formatCode="0%">
                  <c:v>0.253</c:v>
                </c:pt>
                <c:pt idx="16" formatCode="0%">
                  <c:v>0.29199999999999998</c:v>
                </c:pt>
              </c:numCache>
            </c:numRef>
          </c:val>
          <c:extLst>
            <c:ext xmlns:c16="http://schemas.microsoft.com/office/drawing/2014/chart" uri="{C3380CC4-5D6E-409C-BE32-E72D297353CC}">
              <c16:uniqueId val="{00000002-E72B-46A7-A76E-03A851A04065}"/>
            </c:ext>
          </c:extLst>
        </c:ser>
        <c:dLbls>
          <c:showLegendKey val="0"/>
          <c:showVal val="0"/>
          <c:showCatName val="0"/>
          <c:showSerName val="0"/>
          <c:showPercent val="0"/>
          <c:showBubbleSize val="0"/>
        </c:dLbls>
        <c:gapWidth val="50"/>
        <c:overlap val="100"/>
        <c:axId val="141087488"/>
        <c:axId val="141089024"/>
      </c:barChart>
      <c:catAx>
        <c:axId val="141087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089024"/>
        <c:crosses val="autoZero"/>
        <c:auto val="1"/>
        <c:lblAlgn val="ctr"/>
        <c:lblOffset val="100"/>
        <c:noMultiLvlLbl val="0"/>
      </c:catAx>
      <c:valAx>
        <c:axId val="1410890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087488"/>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4420150441026"/>
          <c:y val="6.0692262154730621E-2"/>
          <c:w val="0.62323203257098148"/>
          <c:h val="0.79624538339727746"/>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sx="1000" sy="1000" algn="tr" rotWithShape="0">
                <a:prstClr val="black"/>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2016, n=1000</c:v>
                </c:pt>
                <c:pt idx="1">
                  <c:v>2018, n=1000</c:v>
                </c:pt>
                <c:pt idx="2">
                  <c:v>2020, n=1000</c:v>
                </c:pt>
              </c:strCache>
            </c:strRef>
          </c:cat>
          <c:val>
            <c:numRef>
              <c:f>Taul1!$B$2:$B$4</c:f>
              <c:numCache>
                <c:formatCode>0%</c:formatCode>
                <c:ptCount val="3"/>
                <c:pt idx="0">
                  <c:v>0.4</c:v>
                </c:pt>
                <c:pt idx="1">
                  <c:v>0.46</c:v>
                </c:pt>
                <c:pt idx="2">
                  <c:v>0.4</c:v>
                </c:pt>
              </c:numCache>
            </c:numRef>
          </c:val>
          <c:extLst>
            <c:ext xmlns:c16="http://schemas.microsoft.com/office/drawing/2014/chart" uri="{C3380CC4-5D6E-409C-BE32-E72D297353CC}">
              <c16:uniqueId val="{00000000-2E69-4BE1-A00E-CE961DC75AD9}"/>
            </c:ext>
          </c:extLst>
        </c:ser>
        <c:ser>
          <c:idx val="1"/>
          <c:order val="1"/>
          <c:tx>
            <c:strRef>
              <c:f>Taul1!$C$1</c:f>
              <c:strCache>
                <c:ptCount val="1"/>
                <c:pt idx="0">
                  <c:v>En osaa sanoa</c:v>
                </c:pt>
              </c:strCache>
            </c:strRef>
          </c:tx>
          <c:spPr>
            <a:solidFill>
              <a:srgbClr val="FFFFFF">
                <a:lumMod val="85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2016, n=1000</c:v>
                </c:pt>
                <c:pt idx="1">
                  <c:v>2018, n=1000</c:v>
                </c:pt>
                <c:pt idx="2">
                  <c:v>2020, n=1000</c:v>
                </c:pt>
              </c:strCache>
            </c:strRef>
          </c:cat>
          <c:val>
            <c:numRef>
              <c:f>Taul1!$C$2:$C$4</c:f>
              <c:numCache>
                <c:formatCode>0%</c:formatCode>
                <c:ptCount val="3"/>
                <c:pt idx="0">
                  <c:v>0.35</c:v>
                </c:pt>
                <c:pt idx="1">
                  <c:v>0.31</c:v>
                </c:pt>
                <c:pt idx="2">
                  <c:v>0.34</c:v>
                </c:pt>
              </c:numCache>
            </c:numRef>
          </c:val>
          <c:extLst>
            <c:ext xmlns:c16="http://schemas.microsoft.com/office/drawing/2014/chart" uri="{C3380CC4-5D6E-409C-BE32-E72D297353CC}">
              <c16:uniqueId val="{00000000-0515-4F8B-818D-8EDC4E3BC408}"/>
            </c:ext>
          </c:extLst>
        </c:ser>
        <c:ser>
          <c:idx val="2"/>
          <c:order val="2"/>
          <c:tx>
            <c:strRef>
              <c:f>Taul1!$D$1</c:f>
              <c:strCache>
                <c:ptCount val="1"/>
                <c:pt idx="0">
                  <c:v>En</c:v>
                </c:pt>
              </c:strCache>
            </c:strRef>
          </c:tx>
          <c:spPr>
            <a:solidFill>
              <a:srgbClr val="E60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2016, n=1000</c:v>
                </c:pt>
                <c:pt idx="1">
                  <c:v>2018, n=1000</c:v>
                </c:pt>
                <c:pt idx="2">
                  <c:v>2020, n=1000</c:v>
                </c:pt>
              </c:strCache>
            </c:strRef>
          </c:cat>
          <c:val>
            <c:numRef>
              <c:f>Taul1!$D$2:$D$4</c:f>
              <c:numCache>
                <c:formatCode>0%</c:formatCode>
                <c:ptCount val="3"/>
                <c:pt idx="0">
                  <c:v>0.25</c:v>
                </c:pt>
                <c:pt idx="1">
                  <c:v>0.23</c:v>
                </c:pt>
                <c:pt idx="2">
                  <c:v>0.26</c:v>
                </c:pt>
              </c:numCache>
            </c:numRef>
          </c:val>
          <c:extLst>
            <c:ext xmlns:c16="http://schemas.microsoft.com/office/drawing/2014/chart" uri="{C3380CC4-5D6E-409C-BE32-E72D297353CC}">
              <c16:uniqueId val="{00000001-0515-4F8B-818D-8EDC4E3BC408}"/>
            </c:ext>
          </c:extLst>
        </c:ser>
        <c:dLbls>
          <c:showLegendKey val="0"/>
          <c:showVal val="0"/>
          <c:showCatName val="0"/>
          <c:showSerName val="0"/>
          <c:showPercent val="0"/>
          <c:showBubbleSize val="0"/>
        </c:dLbls>
        <c:gapWidth val="30"/>
        <c:overlap val="100"/>
        <c:axId val="141052544"/>
        <c:axId val="141058432"/>
      </c:barChart>
      <c:catAx>
        <c:axId val="141052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1058432"/>
        <c:crosses val="autoZero"/>
        <c:auto val="1"/>
        <c:lblAlgn val="ctr"/>
        <c:lblOffset val="100"/>
        <c:noMultiLvlLbl val="0"/>
      </c:catAx>
      <c:valAx>
        <c:axId val="14105843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1052544"/>
        <c:crosses val="autoZero"/>
        <c:crossBetween val="between"/>
        <c:majorUnit val="0.2"/>
      </c:valAx>
      <c:spPr>
        <a:noFill/>
        <a:ln>
          <a:noFill/>
        </a:ln>
        <a:effectLst/>
      </c:spPr>
    </c:plotArea>
    <c:legend>
      <c:legendPos val="b"/>
      <c:layout>
        <c:manualLayout>
          <c:xMode val="edge"/>
          <c:yMode val="edge"/>
          <c:x val="0.48043261567676293"/>
          <c:y val="0.92083184241039084"/>
          <c:w val="0.41143656197309375"/>
          <c:h val="6.520333213039009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79958263771454"/>
          <c:y val="6.0692307316730025E-2"/>
          <c:w val="0.62607958448690193"/>
          <c:h val="0.75357119602585154"/>
        </c:manualLayout>
      </c:layout>
      <c:barChart>
        <c:barDir val="bar"/>
        <c:grouping val="percentStacked"/>
        <c:varyColors val="0"/>
        <c:ser>
          <c:idx val="0"/>
          <c:order val="0"/>
          <c:tx>
            <c:strRef>
              <c:f>Taul1!$B$2</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2-A307-4D32-9FDD-E3CB6BDB0EC9}"/>
                </c:ext>
              </c:extLst>
            </c:dLbl>
            <c:dLbl>
              <c:idx val="6"/>
              <c:delete val="1"/>
              <c:extLst>
                <c:ext xmlns:c15="http://schemas.microsoft.com/office/drawing/2012/chart" uri="{CE6537A1-D6FC-4f65-9D91-7224C49458BB}"/>
                <c:ext xmlns:c16="http://schemas.microsoft.com/office/drawing/2014/chart" uri="{C3380CC4-5D6E-409C-BE32-E72D297353CC}">
                  <c16:uniqueId val="{00000001-A307-4D32-9FDD-E3CB6BDB0EC9}"/>
                </c:ext>
              </c:extLst>
            </c:dLbl>
            <c:dLbl>
              <c:idx val="7"/>
              <c:delete val="1"/>
              <c:extLst>
                <c:ext xmlns:c15="http://schemas.microsoft.com/office/drawing/2012/chart" uri="{CE6537A1-D6FC-4f65-9D91-7224C49458BB}"/>
                <c:ext xmlns:c16="http://schemas.microsoft.com/office/drawing/2014/chart" uri="{C3380CC4-5D6E-409C-BE32-E72D297353CC}">
                  <c16:uniqueId val="{00000000-A307-4D32-9FDD-E3CB6BDB0EC9}"/>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Puhelimella</c:v>
                </c:pt>
                <c:pt idx="2">
                  <c:v>Vakuutusyhtiön konttorissa</c:v>
                </c:pt>
                <c:pt idx="3">
                  <c:v>Älypuhelinsovelluksella</c:v>
                </c:pt>
                <c:pt idx="4">
                  <c:v>Vakuutusyhtiön asiamiehen kanssa</c:v>
                </c:pt>
                <c:pt idx="5">
                  <c:v>Pankissa</c:v>
                </c:pt>
                <c:pt idx="6">
                  <c:v>Muualla</c:v>
                </c:pt>
                <c:pt idx="7">
                  <c:v>Vakuutusmeklarin kanssa</c:v>
                </c:pt>
                <c:pt idx="8">
                  <c:v>Autoliikkeessä, matkatoimistossa, kaupassa, postissa</c:v>
                </c:pt>
              </c:strCache>
            </c:strRef>
          </c:cat>
          <c:val>
            <c:numRef>
              <c:f>Taul1!$B$3:$B$11</c:f>
              <c:numCache>
                <c:formatCode>0%</c:formatCode>
                <c:ptCount val="9"/>
                <c:pt idx="0">
                  <c:v>0.48499999999999999</c:v>
                </c:pt>
                <c:pt idx="1">
                  <c:v>0.126</c:v>
                </c:pt>
                <c:pt idx="2">
                  <c:v>0.10100000000000001</c:v>
                </c:pt>
                <c:pt idx="3">
                  <c:v>3.6999999999999998E-2</c:v>
                </c:pt>
                <c:pt idx="4">
                  <c:v>3.5000000000000003E-2</c:v>
                </c:pt>
                <c:pt idx="5">
                  <c:v>1.0999999999999999E-2</c:v>
                </c:pt>
                <c:pt idx="6">
                  <c:v>6.0000000000000001E-3</c:v>
                </c:pt>
                <c:pt idx="7">
                  <c:v>1E-3</c:v>
                </c:pt>
              </c:numCache>
            </c:numRef>
          </c:val>
          <c:extLst>
            <c:ext xmlns:c16="http://schemas.microsoft.com/office/drawing/2014/chart" uri="{C3380CC4-5D6E-409C-BE32-E72D297353CC}">
              <c16:uniqueId val="{00000000-F2F2-4E93-A727-67C8F4F5D94A}"/>
            </c:ext>
          </c:extLst>
        </c:ser>
        <c:ser>
          <c:idx val="1"/>
          <c:order val="1"/>
          <c:tx>
            <c:strRef>
              <c:f>Taul1!$C$2</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Puhelimella</c:v>
                </c:pt>
                <c:pt idx="2">
                  <c:v>Vakuutusyhtiön konttorissa</c:v>
                </c:pt>
                <c:pt idx="3">
                  <c:v>Älypuhelinsovelluksella</c:v>
                </c:pt>
                <c:pt idx="4">
                  <c:v>Vakuutusyhtiön asiamiehen kanssa</c:v>
                </c:pt>
                <c:pt idx="5">
                  <c:v>Pankissa</c:v>
                </c:pt>
                <c:pt idx="6">
                  <c:v>Muualla</c:v>
                </c:pt>
                <c:pt idx="7">
                  <c:v>Vakuutusmeklarin kanssa</c:v>
                </c:pt>
                <c:pt idx="8">
                  <c:v>Autoliikkeessä, matkatoimistossa, kaupassa, postissa</c:v>
                </c:pt>
              </c:strCache>
            </c:strRef>
          </c:cat>
          <c:val>
            <c:numRef>
              <c:f>Taul1!$C$3:$C$11</c:f>
              <c:numCache>
                <c:formatCode>0%</c:formatCode>
                <c:ptCount val="9"/>
                <c:pt idx="0">
                  <c:v>0.4</c:v>
                </c:pt>
                <c:pt idx="1">
                  <c:v>0.65300000000000002</c:v>
                </c:pt>
                <c:pt idx="2">
                  <c:v>0.36299999999999999</c:v>
                </c:pt>
                <c:pt idx="3">
                  <c:v>0.38</c:v>
                </c:pt>
                <c:pt idx="4">
                  <c:v>0.42299999999999999</c:v>
                </c:pt>
                <c:pt idx="5">
                  <c:v>0.27700000000000002</c:v>
                </c:pt>
                <c:pt idx="6">
                  <c:v>0.05</c:v>
                </c:pt>
                <c:pt idx="7">
                  <c:v>7.3999999999999996E-2</c:v>
                </c:pt>
                <c:pt idx="8">
                  <c:v>0.245</c:v>
                </c:pt>
              </c:numCache>
            </c:numRef>
          </c:val>
          <c:extLst>
            <c:ext xmlns:c16="http://schemas.microsoft.com/office/drawing/2014/chart" uri="{C3380CC4-5D6E-409C-BE32-E72D297353CC}">
              <c16:uniqueId val="{00000001-F2F2-4E93-A727-67C8F4F5D94A}"/>
            </c:ext>
          </c:extLst>
        </c:ser>
        <c:ser>
          <c:idx val="2"/>
          <c:order val="2"/>
          <c:tx>
            <c:strRef>
              <c:f>Taul1!$D$2</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Taul1!$A$3:$A$11</c:f>
              <c:strCache>
                <c:ptCount val="9"/>
                <c:pt idx="0">
                  <c:v>Internetissä</c:v>
                </c:pt>
                <c:pt idx="1">
                  <c:v>Puhelimella</c:v>
                </c:pt>
                <c:pt idx="2">
                  <c:v>Vakuutusyhtiön konttorissa</c:v>
                </c:pt>
                <c:pt idx="3">
                  <c:v>Älypuhelinsovelluksella</c:v>
                </c:pt>
                <c:pt idx="4">
                  <c:v>Vakuutusyhtiön asiamiehen kanssa</c:v>
                </c:pt>
                <c:pt idx="5">
                  <c:v>Pankissa</c:v>
                </c:pt>
                <c:pt idx="6">
                  <c:v>Muualla</c:v>
                </c:pt>
                <c:pt idx="7">
                  <c:v>Vakuutusmeklarin kanssa</c:v>
                </c:pt>
                <c:pt idx="8">
                  <c:v>Autoliikkeessä, matkatoimistossa, kaupassa, postissa</c:v>
                </c:pt>
              </c:strCache>
            </c:strRef>
          </c:cat>
          <c:val>
            <c:numRef>
              <c:f>Taul1!$D$3:$D$11</c:f>
              <c:numCache>
                <c:formatCode>0%</c:formatCode>
                <c:ptCount val="9"/>
                <c:pt idx="0">
                  <c:v>0.115</c:v>
                </c:pt>
                <c:pt idx="1">
                  <c:v>0.23300000000000001</c:v>
                </c:pt>
                <c:pt idx="2">
                  <c:v>0.54200000000000004</c:v>
                </c:pt>
                <c:pt idx="3">
                  <c:v>0.58899999999999997</c:v>
                </c:pt>
                <c:pt idx="4">
                  <c:v>0.55100000000000005</c:v>
                </c:pt>
                <c:pt idx="5">
                  <c:v>0.71599999999999997</c:v>
                </c:pt>
                <c:pt idx="6">
                  <c:v>0.94899999999999995</c:v>
                </c:pt>
                <c:pt idx="7">
                  <c:v>0.92900000000000005</c:v>
                </c:pt>
                <c:pt idx="8">
                  <c:v>0.76200000000000001</c:v>
                </c:pt>
              </c:numCache>
            </c:numRef>
          </c:val>
          <c:extLst>
            <c:ext xmlns:c16="http://schemas.microsoft.com/office/drawing/2014/chart" uri="{C3380CC4-5D6E-409C-BE32-E72D297353CC}">
              <c16:uniqueId val="{00000002-F2F2-4E93-A727-67C8F4F5D94A}"/>
            </c:ext>
          </c:extLst>
        </c:ser>
        <c:dLbls>
          <c:showLegendKey val="0"/>
          <c:showVal val="0"/>
          <c:showCatName val="0"/>
          <c:showSerName val="0"/>
          <c:showPercent val="0"/>
          <c:showBubbleSize val="0"/>
        </c:dLbls>
        <c:gapWidth val="50"/>
        <c:overlap val="100"/>
        <c:axId val="43587456"/>
        <c:axId val="43588992"/>
      </c:barChart>
      <c:catAx>
        <c:axId val="43587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88992"/>
        <c:crosses val="autoZero"/>
        <c:auto val="1"/>
        <c:lblAlgn val="ctr"/>
        <c:lblOffset val="100"/>
        <c:noMultiLvlLbl val="0"/>
      </c:catAx>
      <c:valAx>
        <c:axId val="43588992"/>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87456"/>
        <c:crosses val="autoZero"/>
        <c:crossBetween val="between"/>
        <c:majorUnit val="0.2"/>
      </c:valAx>
      <c:spPr>
        <a:noFill/>
        <a:ln>
          <a:noFill/>
        </a:ln>
        <a:effectLst/>
      </c:spPr>
    </c:plotArea>
    <c:legend>
      <c:legendPos val="b"/>
      <c:layout>
        <c:manualLayout>
          <c:xMode val="edge"/>
          <c:yMode val="edge"/>
          <c:x val="0.29931380402104696"/>
          <c:y val="0.86671978354930601"/>
          <c:w val="0.70068619597895299"/>
          <c:h val="7.8162107638360817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11046267914831"/>
          <c:y val="6.0052484470009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Internetissä, tietokoneella*</c:v>
                </c:pt>
                <c:pt idx="1">
                  <c:v>2010, n=994</c:v>
                </c:pt>
                <c:pt idx="2">
                  <c:v>2012, n=1026</c:v>
                </c:pt>
                <c:pt idx="3">
                  <c:v>2014, n=1000</c:v>
                </c:pt>
                <c:pt idx="4">
                  <c:v>2016, n=1000</c:v>
                </c:pt>
                <c:pt idx="5">
                  <c:v>2018, n=1000</c:v>
                </c:pt>
                <c:pt idx="6">
                  <c:v>2020, n=1000</c:v>
                </c:pt>
                <c:pt idx="7">
                  <c:v>Vakuutusyhtiön konttorissa</c:v>
                </c:pt>
                <c:pt idx="8">
                  <c:v>2010, n=994</c:v>
                </c:pt>
                <c:pt idx="9">
                  <c:v>2012, n=1026</c:v>
                </c:pt>
                <c:pt idx="10">
                  <c:v>2014, n=1000</c:v>
                </c:pt>
                <c:pt idx="11">
                  <c:v>2016, n=1000</c:v>
                </c:pt>
                <c:pt idx="12">
                  <c:v>2018, n=1000</c:v>
                </c:pt>
                <c:pt idx="13">
                  <c:v>2020, n=1000</c:v>
                </c:pt>
              </c:strCache>
            </c:strRef>
          </c:cat>
          <c:val>
            <c:numRef>
              <c:f>Taul1!$B$2:$B$15</c:f>
              <c:numCache>
                <c:formatCode>0%</c:formatCode>
                <c:ptCount val="14"/>
                <c:pt idx="1">
                  <c:v>0.23</c:v>
                </c:pt>
                <c:pt idx="2">
                  <c:v>0.25</c:v>
                </c:pt>
                <c:pt idx="3">
                  <c:v>0.48</c:v>
                </c:pt>
                <c:pt idx="4">
                  <c:v>0.57999999999999996</c:v>
                </c:pt>
                <c:pt idx="5">
                  <c:v>0.57999999999999996</c:v>
                </c:pt>
                <c:pt idx="6">
                  <c:v>0.49199999999999999</c:v>
                </c:pt>
                <c:pt idx="8">
                  <c:v>0.38</c:v>
                </c:pt>
                <c:pt idx="9">
                  <c:v>0.36</c:v>
                </c:pt>
                <c:pt idx="10">
                  <c:v>0.2</c:v>
                </c:pt>
                <c:pt idx="11">
                  <c:v>0.19</c:v>
                </c:pt>
                <c:pt idx="12">
                  <c:v>0.19</c:v>
                </c:pt>
                <c:pt idx="13">
                  <c:v>0.10100000000000001</c:v>
                </c:pt>
              </c:numCache>
            </c:numRef>
          </c:val>
          <c:extLst>
            <c:ext xmlns:c16="http://schemas.microsoft.com/office/drawing/2014/chart" uri="{C3380CC4-5D6E-409C-BE32-E72D297353CC}">
              <c16:uniqueId val="{00000000-7B8C-4DFE-8D43-5E42F7D2273C}"/>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Internetissä, tietokoneella*</c:v>
                </c:pt>
                <c:pt idx="1">
                  <c:v>2010, n=994</c:v>
                </c:pt>
                <c:pt idx="2">
                  <c:v>2012, n=1026</c:v>
                </c:pt>
                <c:pt idx="3">
                  <c:v>2014, n=1000</c:v>
                </c:pt>
                <c:pt idx="4">
                  <c:v>2016, n=1000</c:v>
                </c:pt>
                <c:pt idx="5">
                  <c:v>2018, n=1000</c:v>
                </c:pt>
                <c:pt idx="6">
                  <c:v>2020, n=1000</c:v>
                </c:pt>
                <c:pt idx="7">
                  <c:v>Vakuutusyhtiön konttorissa</c:v>
                </c:pt>
                <c:pt idx="8">
                  <c:v>2010, n=994</c:v>
                </c:pt>
                <c:pt idx="9">
                  <c:v>2012, n=1026</c:v>
                </c:pt>
                <c:pt idx="10">
                  <c:v>2014, n=1000</c:v>
                </c:pt>
                <c:pt idx="11">
                  <c:v>2016, n=1000</c:v>
                </c:pt>
                <c:pt idx="12">
                  <c:v>2018, n=1000</c:v>
                </c:pt>
                <c:pt idx="13">
                  <c:v>2020, n=1000</c:v>
                </c:pt>
              </c:strCache>
            </c:strRef>
          </c:cat>
          <c:val>
            <c:numRef>
              <c:f>Taul1!$C$2:$C$15</c:f>
              <c:numCache>
                <c:formatCode>0%</c:formatCode>
                <c:ptCount val="14"/>
                <c:pt idx="1">
                  <c:v>0.24</c:v>
                </c:pt>
                <c:pt idx="2">
                  <c:v>0.24</c:v>
                </c:pt>
                <c:pt idx="3">
                  <c:v>0.37</c:v>
                </c:pt>
                <c:pt idx="4">
                  <c:v>0.3</c:v>
                </c:pt>
                <c:pt idx="5">
                  <c:v>0.31</c:v>
                </c:pt>
                <c:pt idx="6">
                  <c:v>0.4</c:v>
                </c:pt>
                <c:pt idx="8">
                  <c:v>0.26</c:v>
                </c:pt>
                <c:pt idx="9">
                  <c:v>0.28999999999999998</c:v>
                </c:pt>
                <c:pt idx="10">
                  <c:v>0.46</c:v>
                </c:pt>
                <c:pt idx="11">
                  <c:v>0.45</c:v>
                </c:pt>
                <c:pt idx="12">
                  <c:v>0.45</c:v>
                </c:pt>
                <c:pt idx="13">
                  <c:v>0.36299999999999999</c:v>
                </c:pt>
              </c:numCache>
            </c:numRef>
          </c:val>
          <c:extLst>
            <c:ext xmlns:c16="http://schemas.microsoft.com/office/drawing/2014/chart" uri="{C3380CC4-5D6E-409C-BE32-E72D297353CC}">
              <c16:uniqueId val="{00000001-7B8C-4DFE-8D43-5E42F7D2273C}"/>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Internetissä, tietokoneella*</c:v>
                </c:pt>
                <c:pt idx="1">
                  <c:v>2010, n=994</c:v>
                </c:pt>
                <c:pt idx="2">
                  <c:v>2012, n=1026</c:v>
                </c:pt>
                <c:pt idx="3">
                  <c:v>2014, n=1000</c:v>
                </c:pt>
                <c:pt idx="4">
                  <c:v>2016, n=1000</c:v>
                </c:pt>
                <c:pt idx="5">
                  <c:v>2018, n=1000</c:v>
                </c:pt>
                <c:pt idx="6">
                  <c:v>2020, n=1000</c:v>
                </c:pt>
                <c:pt idx="7">
                  <c:v>Vakuutusyhtiön konttorissa</c:v>
                </c:pt>
                <c:pt idx="8">
                  <c:v>2010, n=994</c:v>
                </c:pt>
                <c:pt idx="9">
                  <c:v>2012, n=1026</c:v>
                </c:pt>
                <c:pt idx="10">
                  <c:v>2014, n=1000</c:v>
                </c:pt>
                <c:pt idx="11">
                  <c:v>2016, n=1000</c:v>
                </c:pt>
                <c:pt idx="12">
                  <c:v>2018, n=1000</c:v>
                </c:pt>
                <c:pt idx="13">
                  <c:v>2020, n=1000</c:v>
                </c:pt>
              </c:strCache>
            </c:strRef>
          </c:cat>
          <c:val>
            <c:numRef>
              <c:f>Taul1!$D$2:$D$15</c:f>
              <c:numCache>
                <c:formatCode>0%</c:formatCode>
                <c:ptCount val="14"/>
                <c:pt idx="1">
                  <c:v>0.49</c:v>
                </c:pt>
                <c:pt idx="2">
                  <c:v>0.47</c:v>
                </c:pt>
                <c:pt idx="3">
                  <c:v>0.14000000000000001</c:v>
                </c:pt>
                <c:pt idx="4">
                  <c:v>0.1</c:v>
                </c:pt>
                <c:pt idx="5">
                  <c:v>0.1</c:v>
                </c:pt>
                <c:pt idx="6">
                  <c:v>0.115</c:v>
                </c:pt>
                <c:pt idx="8">
                  <c:v>0.32</c:v>
                </c:pt>
                <c:pt idx="9">
                  <c:v>0.33</c:v>
                </c:pt>
                <c:pt idx="10">
                  <c:v>0.32</c:v>
                </c:pt>
                <c:pt idx="11">
                  <c:v>0.34</c:v>
                </c:pt>
                <c:pt idx="12">
                  <c:v>0.34</c:v>
                </c:pt>
                <c:pt idx="13">
                  <c:v>0.54200000000000004</c:v>
                </c:pt>
              </c:numCache>
            </c:numRef>
          </c:val>
          <c:extLst>
            <c:ext xmlns:c16="http://schemas.microsoft.com/office/drawing/2014/chart" uri="{C3380CC4-5D6E-409C-BE32-E72D297353CC}">
              <c16:uniqueId val="{00000002-7B8C-4DFE-8D43-5E42F7D2273C}"/>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Internetissä, tietokoneella*</c:v>
                </c:pt>
                <c:pt idx="1">
                  <c:v>2010, n=994</c:v>
                </c:pt>
                <c:pt idx="2">
                  <c:v>2012, n=1026</c:v>
                </c:pt>
                <c:pt idx="3">
                  <c:v>2014, n=1000</c:v>
                </c:pt>
                <c:pt idx="4">
                  <c:v>2016, n=1000</c:v>
                </c:pt>
                <c:pt idx="5">
                  <c:v>2018, n=1000</c:v>
                </c:pt>
                <c:pt idx="6">
                  <c:v>2020, n=1000</c:v>
                </c:pt>
                <c:pt idx="7">
                  <c:v>Vakuutusyhtiön konttorissa</c:v>
                </c:pt>
                <c:pt idx="8">
                  <c:v>2010, n=994</c:v>
                </c:pt>
                <c:pt idx="9">
                  <c:v>2012, n=1026</c:v>
                </c:pt>
                <c:pt idx="10">
                  <c:v>2014, n=1000</c:v>
                </c:pt>
                <c:pt idx="11">
                  <c:v>2016, n=1000</c:v>
                </c:pt>
                <c:pt idx="12">
                  <c:v>2018, n=1000</c:v>
                </c:pt>
                <c:pt idx="13">
                  <c:v>2020, n=1000</c:v>
                </c:pt>
              </c:strCache>
            </c:strRef>
          </c:cat>
          <c:val>
            <c:numRef>
              <c:f>Taul1!$E$2:$E$15</c:f>
              <c:numCache>
                <c:formatCode>0%</c:formatCode>
                <c:ptCount val="14"/>
                <c:pt idx="1">
                  <c:v>0.04</c:v>
                </c:pt>
                <c:pt idx="2">
                  <c:v>0.03</c:v>
                </c:pt>
                <c:pt idx="3">
                  <c:v>0.02</c:v>
                </c:pt>
                <c:pt idx="4">
                  <c:v>0.02</c:v>
                </c:pt>
                <c:pt idx="5">
                  <c:v>0.02</c:v>
                </c:pt>
                <c:pt idx="8">
                  <c:v>0.03</c:v>
                </c:pt>
                <c:pt idx="9">
                  <c:v>0.03</c:v>
                </c:pt>
                <c:pt idx="10">
                  <c:v>0.02</c:v>
                </c:pt>
                <c:pt idx="11">
                  <c:v>0.02</c:v>
                </c:pt>
                <c:pt idx="12">
                  <c:v>0.03</c:v>
                </c:pt>
              </c:numCache>
            </c:numRef>
          </c:val>
          <c:extLst>
            <c:ext xmlns:c16="http://schemas.microsoft.com/office/drawing/2014/chart" uri="{C3380CC4-5D6E-409C-BE32-E72D297353CC}">
              <c16:uniqueId val="{00000003-7B8C-4DFE-8D43-5E42F7D2273C}"/>
            </c:ext>
          </c:extLst>
        </c:ser>
        <c:dLbls>
          <c:showLegendKey val="0"/>
          <c:showVal val="0"/>
          <c:showCatName val="0"/>
          <c:showSerName val="0"/>
          <c:showPercent val="0"/>
          <c:showBubbleSize val="0"/>
        </c:dLbls>
        <c:gapWidth val="50"/>
        <c:overlap val="100"/>
        <c:axId val="43951232"/>
        <c:axId val="43952768"/>
      </c:barChart>
      <c:catAx>
        <c:axId val="43951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952768"/>
        <c:crosses val="autoZero"/>
        <c:auto val="1"/>
        <c:lblAlgn val="ctr"/>
        <c:lblOffset val="100"/>
        <c:noMultiLvlLbl val="0"/>
      </c:catAx>
      <c:valAx>
        <c:axId val="4395276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95123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62968472168534"/>
          <c:y val="6.2300069473524483E-2"/>
          <c:w val="0.39012975548714485"/>
          <c:h val="0.86088628623689456"/>
        </c:manualLayout>
      </c:layout>
      <c:barChart>
        <c:barDir val="bar"/>
        <c:grouping val="clustered"/>
        <c:varyColors val="0"/>
        <c:ser>
          <c:idx val="0"/>
          <c:order val="0"/>
          <c:tx>
            <c:strRef>
              <c:f>Taul1!$A$2</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Taul1!$B$1:$BO$1</c:f>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f>Taul1!$B$2:$BO$2</c:f>
              <c:numCache>
                <c:formatCode>General</c:formatCode>
                <c:ptCount val="23"/>
                <c:pt idx="0" formatCode="0%">
                  <c:v>0.875</c:v>
                </c:pt>
                <c:pt idx="2" formatCode="0%">
                  <c:v>0.88600000000000001</c:v>
                </c:pt>
                <c:pt idx="3" formatCode="0%">
                  <c:v>0.92100000000000004</c:v>
                </c:pt>
                <c:pt idx="4" formatCode="0%">
                  <c:v>0.88100000000000001</c:v>
                </c:pt>
                <c:pt idx="5" formatCode="0%">
                  <c:v>0.76600000000000001</c:v>
                </c:pt>
                <c:pt idx="6" formatCode="0%">
                  <c:v>0.745</c:v>
                </c:pt>
                <c:pt idx="7" formatCode="0%">
                  <c:v>0.91200000000000003</c:v>
                </c:pt>
                <c:pt idx="9" formatCode="0%">
                  <c:v>0.623</c:v>
                </c:pt>
                <c:pt idx="10" formatCode="0%">
                  <c:v>0.84599999999999997</c:v>
                </c:pt>
                <c:pt idx="11" formatCode="0%">
                  <c:v>0.871</c:v>
                </c:pt>
                <c:pt idx="12" formatCode="0%">
                  <c:v>0.92</c:v>
                </c:pt>
                <c:pt idx="13" formatCode="0%">
                  <c:v>0.95299999999999996</c:v>
                </c:pt>
                <c:pt idx="14" formatCode="0%">
                  <c:v>0.93300000000000005</c:v>
                </c:pt>
                <c:pt idx="15" formatCode="0%">
                  <c:v>0.84399999999999997</c:v>
                </c:pt>
                <c:pt idx="16" formatCode="0%">
                  <c:v>0.82899999999999996</c:v>
                </c:pt>
                <c:pt idx="18" formatCode="0%">
                  <c:v>0.88</c:v>
                </c:pt>
                <c:pt idx="19" formatCode="0%">
                  <c:v>0.876</c:v>
                </c:pt>
                <c:pt idx="20" formatCode="0%">
                  <c:v>0.86399999999999999</c:v>
                </c:pt>
                <c:pt idx="21" formatCode="0%">
                  <c:v>0.89</c:v>
                </c:pt>
                <c:pt idx="22" formatCode="0%">
                  <c:v>0.86699999999999999</c:v>
                </c:pt>
              </c:numCache>
            </c:numRef>
          </c:val>
          <c:extLst>
            <c:ext xmlns:c16="http://schemas.microsoft.com/office/drawing/2014/chart" uri="{C3380CC4-5D6E-409C-BE32-E72D297353CC}">
              <c16:uniqueId val="{00000000-BA74-4FA8-9CD3-C8FBC8A9E160}"/>
            </c:ext>
          </c:extLst>
        </c:ser>
        <c:dLbls>
          <c:showLegendKey val="0"/>
          <c:showVal val="0"/>
          <c:showCatName val="0"/>
          <c:showSerName val="0"/>
          <c:showPercent val="0"/>
          <c:showBubbleSize val="0"/>
        </c:dLbls>
        <c:gapWidth val="30"/>
        <c:axId val="142900608"/>
        <c:axId val="142906496"/>
        <c:extLst>
          <c:ext xmlns:c15="http://schemas.microsoft.com/office/drawing/2012/chart" uri="{02D57815-91ED-43cb-92C2-25804820EDAC}">
            <c15:filteredBarSeries>
              <c15:ser>
                <c:idx val="1"/>
                <c:order val="1"/>
                <c:tx>
                  <c:strRef>
                    <c:extLst>
                      <c:ext uri="{02D57815-91ED-43cb-92C2-25804820EDAC}">
                        <c15:formulaRef>
                          <c15:sqref>Taul1!$A$3</c15:sqref>
                        </c15:formulaRef>
                      </c:ext>
                    </c:extLst>
                    <c:strCache>
                      <c:ptCount val="1"/>
                      <c:pt idx="0">
                        <c:v>Vapaaehtoinen autovakuutus (kasko)</c:v>
                      </c:pt>
                    </c:strCache>
                  </c:strRef>
                </c:tx>
                <c:invertIfNegative val="0"/>
                <c:cat>
                  <c:strRef>
                    <c:extLst>
                      <c:ex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c:ext uri="{02D57815-91ED-43cb-92C2-25804820EDAC}">
                        <c15:formulaRef>
                          <c15:sqref>Taul1!$B$3:$BO$3</c15:sqref>
                        </c15:formulaRef>
                      </c:ext>
                    </c:extLst>
                    <c:numCache>
                      <c:formatCode>General</c:formatCode>
                      <c:ptCount val="23"/>
                      <c:pt idx="0" formatCode="0%">
                        <c:v>0.55700000000000005</c:v>
                      </c:pt>
                      <c:pt idx="2" formatCode="0%">
                        <c:v>0.65500000000000003</c:v>
                      </c:pt>
                      <c:pt idx="3" formatCode="0%">
                        <c:v>0.67</c:v>
                      </c:pt>
                      <c:pt idx="4" formatCode="0%">
                        <c:v>0.54900000000000004</c:v>
                      </c:pt>
                      <c:pt idx="5" formatCode="0%">
                        <c:v>0.27600000000000002</c:v>
                      </c:pt>
                      <c:pt idx="6" formatCode="0%">
                        <c:v>0.23799999999999999</c:v>
                      </c:pt>
                      <c:pt idx="7" formatCode="0%">
                        <c:v>0.63500000000000001</c:v>
                      </c:pt>
                      <c:pt idx="9" formatCode="0%">
                        <c:v>0.40799999999999997</c:v>
                      </c:pt>
                      <c:pt idx="10" formatCode="0%">
                        <c:v>0.34300000000000003</c:v>
                      </c:pt>
                      <c:pt idx="11" formatCode="0%">
                        <c:v>0.57699999999999996</c:v>
                      </c:pt>
                      <c:pt idx="12" formatCode="0%">
                        <c:v>0.75800000000000001</c:v>
                      </c:pt>
                      <c:pt idx="13" formatCode="0%">
                        <c:v>0.79800000000000004</c:v>
                      </c:pt>
                      <c:pt idx="14" formatCode="0%">
                        <c:v>0.76200000000000001</c:v>
                      </c:pt>
                      <c:pt idx="15" formatCode="0%">
                        <c:v>0.36499999999999999</c:v>
                      </c:pt>
                      <c:pt idx="16" formatCode="0%">
                        <c:v>0.53700000000000003</c:v>
                      </c:pt>
                      <c:pt idx="18" formatCode="0%">
                        <c:v>0.41199999999999998</c:v>
                      </c:pt>
                      <c:pt idx="19" formatCode="0%">
                        <c:v>0.47299999999999998</c:v>
                      </c:pt>
                      <c:pt idx="20" formatCode="0%">
                        <c:v>0.56000000000000005</c:v>
                      </c:pt>
                      <c:pt idx="21" formatCode="0%">
                        <c:v>0.69099999999999995</c:v>
                      </c:pt>
                      <c:pt idx="22" formatCode="0%">
                        <c:v>0.69</c:v>
                      </c:pt>
                    </c:numCache>
                  </c:numRef>
                </c:val>
                <c:extLst>
                  <c:ext xmlns:c16="http://schemas.microsoft.com/office/drawing/2014/chart" uri="{C3380CC4-5D6E-409C-BE32-E72D297353CC}">
                    <c16:uniqueId val="{00000001-BA74-4FA8-9CD3-C8FBC8A9E1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Taul1!$A$4</c15:sqref>
                        </c15:formulaRef>
                      </c:ext>
                    </c:extLst>
                    <c:strCache>
                      <c:ptCount val="1"/>
                      <c:pt idx="0">
                        <c:v>Matkavakuutus, joka korvaa henkilövahingot</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Taul1!$B$4:$BO$4</c15:sqref>
                        </c15:formulaRef>
                      </c:ext>
                    </c:extLst>
                    <c:numCache>
                      <c:formatCode>General</c:formatCode>
                      <c:ptCount val="23"/>
                      <c:pt idx="0" formatCode="0%">
                        <c:v>0.51100000000000001</c:v>
                      </c:pt>
                      <c:pt idx="2" formatCode="0%">
                        <c:v>0.61499999999999999</c:v>
                      </c:pt>
                      <c:pt idx="3" formatCode="0%">
                        <c:v>0.55300000000000005</c:v>
                      </c:pt>
                      <c:pt idx="4" formatCode="0%">
                        <c:v>0.48599999999999999</c:v>
                      </c:pt>
                      <c:pt idx="5" formatCode="0%">
                        <c:v>0.26300000000000001</c:v>
                      </c:pt>
                      <c:pt idx="6" formatCode="0%">
                        <c:v>0.44500000000000001</c:v>
                      </c:pt>
                      <c:pt idx="7" formatCode="0%">
                        <c:v>0.57699999999999996</c:v>
                      </c:pt>
                      <c:pt idx="9" formatCode="0%">
                        <c:v>0.505</c:v>
                      </c:pt>
                      <c:pt idx="10" formatCode="0%">
                        <c:v>0.39100000000000001</c:v>
                      </c:pt>
                      <c:pt idx="11" formatCode="0%">
                        <c:v>0.57999999999999996</c:v>
                      </c:pt>
                      <c:pt idx="12" formatCode="0%">
                        <c:v>0.51800000000000002</c:v>
                      </c:pt>
                      <c:pt idx="13" formatCode="0%">
                        <c:v>0.63400000000000001</c:v>
                      </c:pt>
                      <c:pt idx="14" formatCode="0%">
                        <c:v>0.64300000000000002</c:v>
                      </c:pt>
                      <c:pt idx="15" formatCode="0%">
                        <c:v>0.36199999999999999</c:v>
                      </c:pt>
                      <c:pt idx="16" formatCode="0%">
                        <c:v>0.183</c:v>
                      </c:pt>
                      <c:pt idx="18" formatCode="0%">
                        <c:v>0.56299999999999994</c:v>
                      </c:pt>
                      <c:pt idx="19" formatCode="0%">
                        <c:v>0.55300000000000005</c:v>
                      </c:pt>
                      <c:pt idx="20" formatCode="0%">
                        <c:v>0.44900000000000001</c:v>
                      </c:pt>
                      <c:pt idx="21" formatCode="0%">
                        <c:v>0.53600000000000003</c:v>
                      </c:pt>
                      <c:pt idx="22" formatCode="0%">
                        <c:v>0.47199999999999998</c:v>
                      </c:pt>
                    </c:numCache>
                  </c:numRef>
                </c:val>
                <c:extLst xmlns:c15="http://schemas.microsoft.com/office/drawing/2012/chart">
                  <c:ext xmlns:c16="http://schemas.microsoft.com/office/drawing/2014/chart" uri="{C3380CC4-5D6E-409C-BE32-E72D297353CC}">
                    <c16:uniqueId val="{00000002-BA74-4FA8-9CD3-C8FBC8A9E16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Taul1!$A$5</c15:sqref>
                        </c15:formulaRef>
                      </c:ext>
                    </c:extLst>
                    <c:strCache>
                      <c:ptCount val="1"/>
                      <c:pt idx="0">
                        <c:v>Vapaa-ajan tapaturmavakuutus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Taul1!$B$5:$BO$5</c15:sqref>
                        </c15:formulaRef>
                      </c:ext>
                    </c:extLst>
                    <c:numCache>
                      <c:formatCode>General</c:formatCode>
                      <c:ptCount val="23"/>
                      <c:pt idx="0" formatCode="0%">
                        <c:v>0.46400000000000002</c:v>
                      </c:pt>
                      <c:pt idx="2" formatCode="0%">
                        <c:v>0.49399999999999999</c:v>
                      </c:pt>
                      <c:pt idx="3" formatCode="0%">
                        <c:v>0.53800000000000003</c:v>
                      </c:pt>
                      <c:pt idx="4" formatCode="0%">
                        <c:v>0.45</c:v>
                      </c:pt>
                      <c:pt idx="5" formatCode="0%">
                        <c:v>0.318</c:v>
                      </c:pt>
                      <c:pt idx="6" formatCode="0%">
                        <c:v>0.372</c:v>
                      </c:pt>
                      <c:pt idx="7" formatCode="0%">
                        <c:v>0.496</c:v>
                      </c:pt>
                      <c:pt idx="9" formatCode="0%">
                        <c:v>0.377</c:v>
                      </c:pt>
                      <c:pt idx="10" formatCode="0%">
                        <c:v>0.29699999999999999</c:v>
                      </c:pt>
                      <c:pt idx="11" formatCode="0%">
                        <c:v>0.48799999999999999</c:v>
                      </c:pt>
                      <c:pt idx="12" formatCode="0%">
                        <c:v>0.64300000000000002</c:v>
                      </c:pt>
                      <c:pt idx="13" formatCode="0%">
                        <c:v>0.61099999999999999</c:v>
                      </c:pt>
                      <c:pt idx="14" formatCode="0%">
                        <c:v>0.56100000000000005</c:v>
                      </c:pt>
                      <c:pt idx="15" formatCode="0%">
                        <c:v>0.42199999999999999</c:v>
                      </c:pt>
                      <c:pt idx="16" formatCode="0%">
                        <c:v>0.26200000000000001</c:v>
                      </c:pt>
                      <c:pt idx="18" formatCode="0%">
                        <c:v>0.45200000000000001</c:v>
                      </c:pt>
                      <c:pt idx="19" formatCode="0%">
                        <c:v>0.44700000000000001</c:v>
                      </c:pt>
                      <c:pt idx="20" formatCode="0%">
                        <c:v>0.45300000000000001</c:v>
                      </c:pt>
                      <c:pt idx="21" formatCode="0%">
                        <c:v>0.47799999999999998</c:v>
                      </c:pt>
                      <c:pt idx="22" formatCode="0%">
                        <c:v>0.497</c:v>
                      </c:pt>
                    </c:numCache>
                  </c:numRef>
                </c:val>
                <c:extLst xmlns:c15="http://schemas.microsoft.com/office/drawing/2012/chart">
                  <c:ext xmlns:c16="http://schemas.microsoft.com/office/drawing/2014/chart" uri="{C3380CC4-5D6E-409C-BE32-E72D297353CC}">
                    <c16:uniqueId val="{00000003-BA74-4FA8-9CD3-C8FBC8A9E16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Taul1!$A$6</c15:sqref>
                        </c15:formulaRef>
                      </c:ext>
                    </c:extLst>
                    <c:strCache>
                      <c:ptCount val="1"/>
                      <c:pt idx="0">
                        <c:v>Henkivakuutus kuoleman varalta</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Taul1!$B$6:$BO$6</c15:sqref>
                        </c15:formulaRef>
                      </c:ext>
                    </c:extLst>
                    <c:numCache>
                      <c:formatCode>General</c:formatCode>
                      <c:ptCount val="23"/>
                      <c:pt idx="0" formatCode="0%">
                        <c:v>0.309</c:v>
                      </c:pt>
                      <c:pt idx="2" formatCode="0%">
                        <c:v>0.437</c:v>
                      </c:pt>
                      <c:pt idx="3" formatCode="0%">
                        <c:v>0.38400000000000001</c:v>
                      </c:pt>
                      <c:pt idx="4" formatCode="0%">
                        <c:v>0.33100000000000002</c:v>
                      </c:pt>
                      <c:pt idx="5" formatCode="0%">
                        <c:v>0.22600000000000001</c:v>
                      </c:pt>
                      <c:pt idx="6" formatCode="0%">
                        <c:v>0.215</c:v>
                      </c:pt>
                      <c:pt idx="7" formatCode="0%">
                        <c:v>0.24</c:v>
                      </c:pt>
                      <c:pt idx="9" formatCode="0%">
                        <c:v>0.28399999999999997</c:v>
                      </c:pt>
                      <c:pt idx="10" formatCode="0%">
                        <c:v>0.186</c:v>
                      </c:pt>
                      <c:pt idx="11" formatCode="0%">
                        <c:v>0.29299999999999998</c:v>
                      </c:pt>
                      <c:pt idx="12" formatCode="0%">
                        <c:v>0.53100000000000003</c:v>
                      </c:pt>
                      <c:pt idx="13" formatCode="0%">
                        <c:v>0.499</c:v>
                      </c:pt>
                      <c:pt idx="14" formatCode="0%">
                        <c:v>0.32900000000000001</c:v>
                      </c:pt>
                      <c:pt idx="15" formatCode="0%">
                        <c:v>0.3</c:v>
                      </c:pt>
                      <c:pt idx="16" formatCode="0%">
                        <c:v>9.1999999999999998E-2</c:v>
                      </c:pt>
                      <c:pt idx="18" formatCode="0%">
                        <c:v>0.27300000000000002</c:v>
                      </c:pt>
                      <c:pt idx="19" formatCode="0%">
                        <c:v>0.316</c:v>
                      </c:pt>
                      <c:pt idx="20" formatCode="0%">
                        <c:v>0.28199999999999997</c:v>
                      </c:pt>
                      <c:pt idx="21" formatCode="0%">
                        <c:v>0.33700000000000002</c:v>
                      </c:pt>
                      <c:pt idx="22" formatCode="0%">
                        <c:v>0.374</c:v>
                      </c:pt>
                    </c:numCache>
                  </c:numRef>
                </c:val>
                <c:extLst xmlns:c15="http://schemas.microsoft.com/office/drawing/2012/chart">
                  <c:ext xmlns:c16="http://schemas.microsoft.com/office/drawing/2014/chart" uri="{C3380CC4-5D6E-409C-BE32-E72D297353CC}">
                    <c16:uniqueId val="{00000004-BA74-4FA8-9CD3-C8FBC8A9E16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Taul1!$A$7</c15:sqref>
                        </c15:formulaRef>
                      </c:ext>
                    </c:extLst>
                    <c:strCache>
                      <c:ptCount val="1"/>
                      <c:pt idx="0">
                        <c:v>Sairauskuluvakuutus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Taul1!$B$7:$BO$7</c15:sqref>
                        </c15:formulaRef>
                      </c:ext>
                    </c:extLst>
                    <c:numCache>
                      <c:formatCode>General</c:formatCode>
                      <c:ptCount val="23"/>
                      <c:pt idx="0" formatCode="0%">
                        <c:v>0.24399999999999999</c:v>
                      </c:pt>
                      <c:pt idx="2" formatCode="0%">
                        <c:v>0.34200000000000003</c:v>
                      </c:pt>
                      <c:pt idx="3" formatCode="0%">
                        <c:v>0.29599999999999999</c:v>
                      </c:pt>
                      <c:pt idx="4" formatCode="0%">
                        <c:v>0.28599999999999998</c:v>
                      </c:pt>
                      <c:pt idx="5" formatCode="0%">
                        <c:v>0.161</c:v>
                      </c:pt>
                      <c:pt idx="6" formatCode="0%">
                        <c:v>0.22900000000000001</c:v>
                      </c:pt>
                      <c:pt idx="7" formatCode="0%">
                        <c:v>0.14499999999999999</c:v>
                      </c:pt>
                      <c:pt idx="9" formatCode="0%">
                        <c:v>0.32900000000000001</c:v>
                      </c:pt>
                      <c:pt idx="10" formatCode="0%">
                        <c:v>0.13</c:v>
                      </c:pt>
                      <c:pt idx="11" formatCode="0%">
                        <c:v>0.24399999999999999</c:v>
                      </c:pt>
                      <c:pt idx="12" formatCode="0%">
                        <c:v>0.48299999999999998</c:v>
                      </c:pt>
                      <c:pt idx="13" formatCode="0%">
                        <c:v>0.313</c:v>
                      </c:pt>
                      <c:pt idx="14" formatCode="0%">
                        <c:v>0.17199999999999999</c:v>
                      </c:pt>
                      <c:pt idx="15" formatCode="0%">
                        <c:v>0.36699999999999999</c:v>
                      </c:pt>
                      <c:pt idx="16" formatCode="0%">
                        <c:v>0.35499999999999998</c:v>
                      </c:pt>
                      <c:pt idx="18" formatCode="0%">
                        <c:v>0.22800000000000001</c:v>
                      </c:pt>
                      <c:pt idx="19" formatCode="0%">
                        <c:v>0.215</c:v>
                      </c:pt>
                      <c:pt idx="20" formatCode="0%">
                        <c:v>0.21299999999999999</c:v>
                      </c:pt>
                      <c:pt idx="21" formatCode="0%">
                        <c:v>0.316</c:v>
                      </c:pt>
                      <c:pt idx="22" formatCode="0%">
                        <c:v>0.25700000000000001</c:v>
                      </c:pt>
                    </c:numCache>
                  </c:numRef>
                </c:val>
                <c:extLst xmlns:c15="http://schemas.microsoft.com/office/drawing/2012/chart">
                  <c:ext xmlns:c16="http://schemas.microsoft.com/office/drawing/2014/chart" uri="{C3380CC4-5D6E-409C-BE32-E72D297353CC}">
                    <c16:uniqueId val="{00000005-BA74-4FA8-9CD3-C8FBC8A9E16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Taul1!$A$8</c15:sqref>
                        </c15:formulaRef>
                      </c:ext>
                    </c:extLst>
                    <c:strCache>
                      <c:ptCount val="1"/>
                      <c:pt idx="0">
                        <c:v>Vapaaehtoinen eläkevakuutus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Taul1!$B$8:$BO$8</c15:sqref>
                        </c15:formulaRef>
                      </c:ext>
                    </c:extLst>
                    <c:numCache>
                      <c:formatCode>General</c:formatCode>
                      <c:ptCount val="23"/>
                      <c:pt idx="0" formatCode="0%">
                        <c:v>0.13</c:v>
                      </c:pt>
                      <c:pt idx="2" formatCode="0%">
                        <c:v>0.27700000000000002</c:v>
                      </c:pt>
                      <c:pt idx="3" formatCode="0%">
                        <c:v>0.19</c:v>
                      </c:pt>
                      <c:pt idx="4" formatCode="0%">
                        <c:v>0.13600000000000001</c:v>
                      </c:pt>
                      <c:pt idx="5" formatCode="0%">
                        <c:v>8.3000000000000004E-2</c:v>
                      </c:pt>
                      <c:pt idx="6" formatCode="0%">
                        <c:v>4.9000000000000002E-2</c:v>
                      </c:pt>
                      <c:pt idx="7" formatCode="0%">
                        <c:v>6.5000000000000002E-2</c:v>
                      </c:pt>
                      <c:pt idx="9" formatCode="0%">
                        <c:v>4.2999999999999997E-2</c:v>
                      </c:pt>
                      <c:pt idx="10" formatCode="0%">
                        <c:v>6.3E-2</c:v>
                      </c:pt>
                      <c:pt idx="11" formatCode="0%">
                        <c:v>0.113</c:v>
                      </c:pt>
                      <c:pt idx="12" formatCode="0%">
                        <c:v>0.218</c:v>
                      </c:pt>
                      <c:pt idx="13" formatCode="0%">
                        <c:v>0.3</c:v>
                      </c:pt>
                      <c:pt idx="14" formatCode="0%">
                        <c:v>0.19500000000000001</c:v>
                      </c:pt>
                      <c:pt idx="15" formatCode="0%">
                        <c:v>8.7999999999999995E-2</c:v>
                      </c:pt>
                      <c:pt idx="18" formatCode="0%">
                        <c:v>8.4000000000000005E-2</c:v>
                      </c:pt>
                      <c:pt idx="19" formatCode="0%">
                        <c:v>9.8000000000000004E-2</c:v>
                      </c:pt>
                      <c:pt idx="20" formatCode="0%">
                        <c:v>0.15</c:v>
                      </c:pt>
                      <c:pt idx="21" formatCode="0%">
                        <c:v>0.13</c:v>
                      </c:pt>
                      <c:pt idx="22" formatCode="0%">
                        <c:v>0.19400000000000001</c:v>
                      </c:pt>
                    </c:numCache>
                  </c:numRef>
                </c:val>
                <c:extLst xmlns:c15="http://schemas.microsoft.com/office/drawing/2012/chart">
                  <c:ext xmlns:c16="http://schemas.microsoft.com/office/drawing/2014/chart" uri="{C3380CC4-5D6E-409C-BE32-E72D297353CC}">
                    <c16:uniqueId val="{00000006-BA74-4FA8-9CD3-C8FBC8A9E16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Taul1!$A$9</c15:sqref>
                        </c15:formulaRef>
                      </c:ext>
                    </c:extLst>
                    <c:strCache>
                      <c:ptCount val="1"/>
                      <c:pt idx="0">
                        <c:v>Urheiluvakuutus (lajikohtainen lisenssi</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Taul1!$B$9:$BO$9</c15:sqref>
                        </c15:formulaRef>
                      </c:ext>
                    </c:extLst>
                    <c:numCache>
                      <c:formatCode>General</c:formatCode>
                      <c:ptCount val="23"/>
                      <c:pt idx="0" formatCode="0%">
                        <c:v>8.7999999999999995E-2</c:v>
                      </c:pt>
                      <c:pt idx="2" formatCode="0%">
                        <c:v>6.2E-2</c:v>
                      </c:pt>
                      <c:pt idx="3" formatCode="0%">
                        <c:v>0.14799999999999999</c:v>
                      </c:pt>
                      <c:pt idx="4" formatCode="0%">
                        <c:v>0.125</c:v>
                      </c:pt>
                      <c:pt idx="5" formatCode="0%">
                        <c:v>4.1000000000000002E-2</c:v>
                      </c:pt>
                      <c:pt idx="6" formatCode="0%">
                        <c:v>0.107</c:v>
                      </c:pt>
                      <c:pt idx="7" formatCode="0%">
                        <c:v>1.4999999999999999E-2</c:v>
                      </c:pt>
                      <c:pt idx="9" formatCode="0%">
                        <c:v>0.22800000000000001</c:v>
                      </c:pt>
                      <c:pt idx="10" formatCode="0%">
                        <c:v>0.05</c:v>
                      </c:pt>
                      <c:pt idx="11" formatCode="0%">
                        <c:v>7.9000000000000001E-2</c:v>
                      </c:pt>
                      <c:pt idx="12" formatCode="0%">
                        <c:v>0.20300000000000001</c:v>
                      </c:pt>
                      <c:pt idx="13" formatCode="0%">
                        <c:v>0.09</c:v>
                      </c:pt>
                      <c:pt idx="14" formatCode="0%">
                        <c:v>2.3E-2</c:v>
                      </c:pt>
                      <c:pt idx="15" formatCode="0%">
                        <c:v>0.122</c:v>
                      </c:pt>
                      <c:pt idx="16" formatCode="0%">
                        <c:v>9.7000000000000003E-2</c:v>
                      </c:pt>
                      <c:pt idx="18" formatCode="0%">
                        <c:v>0.08</c:v>
                      </c:pt>
                      <c:pt idx="19" formatCode="0%">
                        <c:v>0.13700000000000001</c:v>
                      </c:pt>
                      <c:pt idx="20" formatCode="0%">
                        <c:v>9.5000000000000001E-2</c:v>
                      </c:pt>
                      <c:pt idx="21" formatCode="0%">
                        <c:v>5.8000000000000003E-2</c:v>
                      </c:pt>
                      <c:pt idx="22" formatCode="0%">
                        <c:v>8.6999999999999994E-2</c:v>
                      </c:pt>
                    </c:numCache>
                  </c:numRef>
                </c:val>
                <c:extLst xmlns:c15="http://schemas.microsoft.com/office/drawing/2012/chart">
                  <c:ext xmlns:c16="http://schemas.microsoft.com/office/drawing/2014/chart" uri="{C3380CC4-5D6E-409C-BE32-E72D297353CC}">
                    <c16:uniqueId val="{00000007-BA74-4FA8-9CD3-C8FBC8A9E16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Taul1!$A$10</c15:sqref>
                        </c15:formulaRef>
                      </c:ext>
                    </c:extLst>
                    <c:strCache>
                      <c:ptCount val="1"/>
                      <c:pt idx="0">
                        <c:v>Lemmikkieläinvakuutus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Taul1!$B$10:$BO$10</c15:sqref>
                        </c15:formulaRef>
                      </c:ext>
                    </c:extLst>
                    <c:numCache>
                      <c:formatCode>General</c:formatCode>
                      <c:ptCount val="23"/>
                      <c:pt idx="0" formatCode="0%">
                        <c:v>8.2000000000000003E-2</c:v>
                      </c:pt>
                      <c:pt idx="2" formatCode="0%">
                        <c:v>0.11</c:v>
                      </c:pt>
                      <c:pt idx="3" formatCode="0%">
                        <c:v>0.104</c:v>
                      </c:pt>
                      <c:pt idx="4" formatCode="0%">
                        <c:v>9.7000000000000003E-2</c:v>
                      </c:pt>
                      <c:pt idx="5" formatCode="0%">
                        <c:v>0.04</c:v>
                      </c:pt>
                      <c:pt idx="6" formatCode="0%">
                        <c:v>6.7000000000000004E-2</c:v>
                      </c:pt>
                      <c:pt idx="7" formatCode="0%">
                        <c:v>5.5E-2</c:v>
                      </c:pt>
                      <c:pt idx="9" formatCode="0%">
                        <c:v>9.1999999999999998E-2</c:v>
                      </c:pt>
                      <c:pt idx="10" formatCode="0%">
                        <c:v>1.2999999999999999E-2</c:v>
                      </c:pt>
                      <c:pt idx="11" formatCode="0%">
                        <c:v>0.122</c:v>
                      </c:pt>
                      <c:pt idx="12" formatCode="0%">
                        <c:v>0.122</c:v>
                      </c:pt>
                      <c:pt idx="13" formatCode="0%">
                        <c:v>0.158</c:v>
                      </c:pt>
                      <c:pt idx="14" formatCode="0%">
                        <c:v>7.9000000000000001E-2</c:v>
                      </c:pt>
                      <c:pt idx="15" formatCode="0%">
                        <c:v>0.11700000000000001</c:v>
                      </c:pt>
                      <c:pt idx="16" formatCode="0%">
                        <c:v>0.183</c:v>
                      </c:pt>
                      <c:pt idx="18" formatCode="0%">
                        <c:v>8.3000000000000004E-2</c:v>
                      </c:pt>
                      <c:pt idx="19" formatCode="0%">
                        <c:v>6.4000000000000001E-2</c:v>
                      </c:pt>
                      <c:pt idx="20" formatCode="0%">
                        <c:v>6.3E-2</c:v>
                      </c:pt>
                      <c:pt idx="21" formatCode="0%">
                        <c:v>7.8E-2</c:v>
                      </c:pt>
                      <c:pt idx="22" formatCode="0%">
                        <c:v>0.13800000000000001</c:v>
                      </c:pt>
                    </c:numCache>
                  </c:numRef>
                </c:val>
                <c:extLst xmlns:c15="http://schemas.microsoft.com/office/drawing/2012/chart">
                  <c:ext xmlns:c16="http://schemas.microsoft.com/office/drawing/2014/chart" uri="{C3380CC4-5D6E-409C-BE32-E72D297353CC}">
                    <c16:uniqueId val="{00000008-BA74-4FA8-9CD3-C8FBC8A9E16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Taul1!$A$11</c15:sqref>
                        </c15:formulaRef>
                      </c:ext>
                    </c:extLst>
                    <c:strCache>
                      <c:ptCount val="1"/>
                      <c:pt idx="0">
                        <c:v>Lainaturvavakuutus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Taul1!$B$11:$BO$11</c15:sqref>
                        </c15:formulaRef>
                      </c:ext>
                    </c:extLst>
                    <c:numCache>
                      <c:formatCode>General</c:formatCode>
                      <c:ptCount val="23"/>
                      <c:pt idx="0" formatCode="0%">
                        <c:v>5.8999999999999997E-2</c:v>
                      </c:pt>
                      <c:pt idx="2" formatCode="0%">
                        <c:v>0.113</c:v>
                      </c:pt>
                      <c:pt idx="3" formatCode="0%">
                        <c:v>7.5999999999999998E-2</c:v>
                      </c:pt>
                      <c:pt idx="4" formatCode="0%">
                        <c:v>0.111</c:v>
                      </c:pt>
                      <c:pt idx="5" formatCode="0%">
                        <c:v>2.7E-2</c:v>
                      </c:pt>
                      <c:pt idx="7" formatCode="0%">
                        <c:v>4.0000000000000001E-3</c:v>
                      </c:pt>
                      <c:pt idx="9" formatCode="0%">
                        <c:v>4.2999999999999997E-2</c:v>
                      </c:pt>
                      <c:pt idx="10" formatCode="0%">
                        <c:v>0.04</c:v>
                      </c:pt>
                      <c:pt idx="11" formatCode="0%">
                        <c:v>4.7E-2</c:v>
                      </c:pt>
                      <c:pt idx="12" formatCode="0%">
                        <c:v>0.13800000000000001</c:v>
                      </c:pt>
                      <c:pt idx="13" formatCode="0%">
                        <c:v>0.20599999999999999</c:v>
                      </c:pt>
                      <c:pt idx="14" formatCode="0%">
                        <c:v>0.04</c:v>
                      </c:pt>
                      <c:pt idx="15" formatCode="0%">
                        <c:v>8.8999999999999996E-2</c:v>
                      </c:pt>
                      <c:pt idx="16" formatCode="0%">
                        <c:v>9.2999999999999999E-2</c:v>
                      </c:pt>
                      <c:pt idx="18" formatCode="0%">
                        <c:v>0.06</c:v>
                      </c:pt>
                      <c:pt idx="19" formatCode="0%">
                        <c:v>4.7E-2</c:v>
                      </c:pt>
                      <c:pt idx="20" formatCode="0%">
                        <c:v>4.3999999999999997E-2</c:v>
                      </c:pt>
                      <c:pt idx="21" formatCode="0%">
                        <c:v>6.6000000000000003E-2</c:v>
                      </c:pt>
                      <c:pt idx="22" formatCode="0%">
                        <c:v>8.6999999999999994E-2</c:v>
                      </c:pt>
                    </c:numCache>
                  </c:numRef>
                </c:val>
                <c:extLst xmlns:c15="http://schemas.microsoft.com/office/drawing/2012/chart">
                  <c:ext xmlns:c16="http://schemas.microsoft.com/office/drawing/2014/chart" uri="{C3380CC4-5D6E-409C-BE32-E72D297353CC}">
                    <c16:uniqueId val="{00000009-BA74-4FA8-9CD3-C8FBC8A9E16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Taul1!$A$12</c15:sqref>
                        </c15:formulaRef>
                      </c:ext>
                    </c:extLst>
                    <c:strCache>
                      <c:ptCount val="1"/>
                      <c:pt idx="0">
                        <c:v>Venevakuutus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Taul1!$B$12:$BO$12</c15:sqref>
                        </c15:formulaRef>
                      </c:ext>
                    </c:extLst>
                    <c:numCache>
                      <c:formatCode>General</c:formatCode>
                      <c:ptCount val="23"/>
                      <c:pt idx="0" formatCode="0%">
                        <c:v>5.5E-2</c:v>
                      </c:pt>
                      <c:pt idx="2" formatCode="0%">
                        <c:v>9.0999999999999998E-2</c:v>
                      </c:pt>
                      <c:pt idx="3" formatCode="0%">
                        <c:v>5.5E-2</c:v>
                      </c:pt>
                      <c:pt idx="4" formatCode="0%">
                        <c:v>4.1000000000000002E-2</c:v>
                      </c:pt>
                      <c:pt idx="5" formatCode="0%">
                        <c:v>2.5999999999999999E-2</c:v>
                      </c:pt>
                      <c:pt idx="6" formatCode="0%">
                        <c:v>1.4999999999999999E-2</c:v>
                      </c:pt>
                      <c:pt idx="7" formatCode="0%">
                        <c:v>8.2000000000000003E-2</c:v>
                      </c:pt>
                      <c:pt idx="9" formatCode="0%">
                        <c:v>0.192</c:v>
                      </c:pt>
                      <c:pt idx="10" formatCode="0%">
                        <c:v>1.7999999999999999E-2</c:v>
                      </c:pt>
                      <c:pt idx="11" formatCode="0%">
                        <c:v>4.2000000000000003E-2</c:v>
                      </c:pt>
                      <c:pt idx="12" formatCode="0%">
                        <c:v>3.7999999999999999E-2</c:v>
                      </c:pt>
                      <c:pt idx="13" formatCode="0%">
                        <c:v>0.13</c:v>
                      </c:pt>
                      <c:pt idx="14" formatCode="0%">
                        <c:v>0.13200000000000001</c:v>
                      </c:pt>
                      <c:pt idx="18" formatCode="0%">
                        <c:v>3.5000000000000003E-2</c:v>
                      </c:pt>
                      <c:pt idx="19" formatCode="0%">
                        <c:v>6.2E-2</c:v>
                      </c:pt>
                      <c:pt idx="20" formatCode="0%">
                        <c:v>5.2999999999999999E-2</c:v>
                      </c:pt>
                      <c:pt idx="21" formatCode="0%">
                        <c:v>5.3999999999999999E-2</c:v>
                      </c:pt>
                      <c:pt idx="22" formatCode="0%">
                        <c:v>0.09</c:v>
                      </c:pt>
                    </c:numCache>
                  </c:numRef>
                </c:val>
                <c:extLst xmlns:c15="http://schemas.microsoft.com/office/drawing/2012/chart">
                  <c:ext xmlns:c16="http://schemas.microsoft.com/office/drawing/2014/chart" uri="{C3380CC4-5D6E-409C-BE32-E72D297353CC}">
                    <c16:uniqueId val="{0000000A-BA74-4FA8-9CD3-C8FBC8A9E16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Taul1!$A$13</c15:sqref>
                        </c15:formulaRef>
                      </c:ext>
                    </c:extLst>
                    <c:strCache>
                      <c:ptCount val="1"/>
                      <c:pt idx="0">
                        <c:v>Säästöhenkivakuutus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Taul1!$B$13:$BO$13</c15:sqref>
                        </c15:formulaRef>
                      </c:ext>
                    </c:extLst>
                    <c:numCache>
                      <c:formatCode>General</c:formatCode>
                      <c:ptCount val="23"/>
                      <c:pt idx="0" formatCode="0%">
                        <c:v>5.5E-2</c:v>
                      </c:pt>
                      <c:pt idx="2" formatCode="0%">
                        <c:v>6.0999999999999999E-2</c:v>
                      </c:pt>
                      <c:pt idx="3" formatCode="0%">
                        <c:v>8.5999999999999993E-2</c:v>
                      </c:pt>
                      <c:pt idx="4" formatCode="0%">
                        <c:v>3.5000000000000003E-2</c:v>
                      </c:pt>
                      <c:pt idx="5" formatCode="0%">
                        <c:v>4.2000000000000003E-2</c:v>
                      </c:pt>
                      <c:pt idx="6" formatCode="0%">
                        <c:v>1.4999999999999999E-2</c:v>
                      </c:pt>
                      <c:pt idx="7" formatCode="0%">
                        <c:v>6.7000000000000004E-2</c:v>
                      </c:pt>
                      <c:pt idx="9" formatCode="0%">
                        <c:v>0.05</c:v>
                      </c:pt>
                      <c:pt idx="10" formatCode="0%">
                        <c:v>2.1999999999999999E-2</c:v>
                      </c:pt>
                      <c:pt idx="11" formatCode="0%">
                        <c:v>5.1999999999999998E-2</c:v>
                      </c:pt>
                      <c:pt idx="12" formatCode="0%">
                        <c:v>5.5E-2</c:v>
                      </c:pt>
                      <c:pt idx="13" formatCode="0%">
                        <c:v>0.126</c:v>
                      </c:pt>
                      <c:pt idx="14" formatCode="0%">
                        <c:v>0.11</c:v>
                      </c:pt>
                      <c:pt idx="15" formatCode="0%">
                        <c:v>6.2E-2</c:v>
                      </c:pt>
                      <c:pt idx="18" formatCode="0%">
                        <c:v>3.2000000000000001E-2</c:v>
                      </c:pt>
                      <c:pt idx="19" formatCode="0%">
                        <c:v>6.7000000000000004E-2</c:v>
                      </c:pt>
                      <c:pt idx="20" formatCode="0%">
                        <c:v>5.3999999999999999E-2</c:v>
                      </c:pt>
                      <c:pt idx="21" formatCode="0%">
                        <c:v>6.4000000000000001E-2</c:v>
                      </c:pt>
                      <c:pt idx="22" formatCode="0%">
                        <c:v>7.3999999999999996E-2</c:v>
                      </c:pt>
                    </c:numCache>
                  </c:numRef>
                </c:val>
                <c:extLst xmlns:c15="http://schemas.microsoft.com/office/drawing/2012/chart">
                  <c:ext xmlns:c16="http://schemas.microsoft.com/office/drawing/2014/chart" uri="{C3380CC4-5D6E-409C-BE32-E72D297353CC}">
                    <c16:uniqueId val="{0000000B-BA74-4FA8-9CD3-C8FBC8A9E16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Taul1!$A$14</c15:sqref>
                        </c15:formulaRef>
                      </c:ext>
                    </c:extLst>
                    <c:strCache>
                      <c:ptCount val="1"/>
                      <c:pt idx="0">
                        <c:v>Jokin tuotekohtainen vakuutus (esim. kodinkone, silmälasit, kännykkä)</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Taul1!$B$14:$BO$14</c15:sqref>
                        </c15:formulaRef>
                      </c:ext>
                    </c:extLst>
                    <c:numCache>
                      <c:formatCode>General</c:formatCode>
                      <c:ptCount val="23"/>
                      <c:pt idx="0" formatCode="0%">
                        <c:v>5.5E-2</c:v>
                      </c:pt>
                      <c:pt idx="2" formatCode="0%">
                        <c:v>8.2000000000000003E-2</c:v>
                      </c:pt>
                      <c:pt idx="3" formatCode="0%">
                        <c:v>3.9E-2</c:v>
                      </c:pt>
                      <c:pt idx="4" formatCode="0%">
                        <c:v>6.3E-2</c:v>
                      </c:pt>
                      <c:pt idx="5" formatCode="0%">
                        <c:v>4.2000000000000003E-2</c:v>
                      </c:pt>
                      <c:pt idx="6" formatCode="0%">
                        <c:v>0.11899999999999999</c:v>
                      </c:pt>
                      <c:pt idx="7" formatCode="0%">
                        <c:v>3.1E-2</c:v>
                      </c:pt>
                      <c:pt idx="9" formatCode="0%">
                        <c:v>0.32200000000000001</c:v>
                      </c:pt>
                      <c:pt idx="10" formatCode="0%">
                        <c:v>2.7E-2</c:v>
                      </c:pt>
                      <c:pt idx="11" formatCode="0%">
                        <c:v>6.9000000000000006E-2</c:v>
                      </c:pt>
                      <c:pt idx="12" formatCode="0%">
                        <c:v>7.0999999999999994E-2</c:v>
                      </c:pt>
                      <c:pt idx="13" formatCode="0%">
                        <c:v>6.4000000000000001E-2</c:v>
                      </c:pt>
                      <c:pt idx="14" formatCode="0%">
                        <c:v>4.5999999999999999E-2</c:v>
                      </c:pt>
                      <c:pt idx="15" formatCode="0%">
                        <c:v>6.2E-2</c:v>
                      </c:pt>
                      <c:pt idx="16" formatCode="0%">
                        <c:v>9.2999999999999999E-2</c:v>
                      </c:pt>
                      <c:pt idx="18" formatCode="0%">
                        <c:v>7.1999999999999995E-2</c:v>
                      </c:pt>
                      <c:pt idx="19" formatCode="0%">
                        <c:v>6.9000000000000006E-2</c:v>
                      </c:pt>
                      <c:pt idx="20" formatCode="0%">
                        <c:v>4.4999999999999998E-2</c:v>
                      </c:pt>
                      <c:pt idx="21" formatCode="0%">
                        <c:v>4.3999999999999997E-2</c:v>
                      </c:pt>
                      <c:pt idx="22" formatCode="0%">
                        <c:v>4.7E-2</c:v>
                      </c:pt>
                    </c:numCache>
                  </c:numRef>
                </c:val>
                <c:extLst xmlns:c15="http://schemas.microsoft.com/office/drawing/2012/chart">
                  <c:ext xmlns:c16="http://schemas.microsoft.com/office/drawing/2014/chart" uri="{C3380CC4-5D6E-409C-BE32-E72D297353CC}">
                    <c16:uniqueId val="{0000000C-BA74-4FA8-9CD3-C8FBC8A9E16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Taul1!$A$15</c15:sqref>
                        </c15:formulaRef>
                      </c:ext>
                    </c:extLst>
                    <c:strCache>
                      <c:ptCount val="1"/>
                      <c:pt idx="0">
                        <c:v>Jokin yksittäiseen sairauteen liittyvä vakuutus (esim. syöpävakuutus)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Taul1!$B$15:$BO$15</c15:sqref>
                        </c15:formulaRef>
                      </c:ext>
                    </c:extLst>
                    <c:numCache>
                      <c:formatCode>General</c:formatCode>
                      <c:ptCount val="23"/>
                      <c:pt idx="0" formatCode="0%">
                        <c:v>4.3999999999999997E-2</c:v>
                      </c:pt>
                      <c:pt idx="2" formatCode="0%">
                        <c:v>4.7E-2</c:v>
                      </c:pt>
                      <c:pt idx="3" formatCode="0%">
                        <c:v>5.7000000000000002E-2</c:v>
                      </c:pt>
                      <c:pt idx="4" formatCode="0%">
                        <c:v>5.6000000000000001E-2</c:v>
                      </c:pt>
                      <c:pt idx="5" formatCode="0%">
                        <c:v>2.5999999999999999E-2</c:v>
                      </c:pt>
                      <c:pt idx="6" formatCode="0%">
                        <c:v>3.6999999999999998E-2</c:v>
                      </c:pt>
                      <c:pt idx="7" formatCode="0%">
                        <c:v>3.2000000000000001E-2</c:v>
                      </c:pt>
                      <c:pt idx="9" formatCode="0%">
                        <c:v>4.2999999999999997E-2</c:v>
                      </c:pt>
                      <c:pt idx="10" formatCode="0%">
                        <c:v>3.5999999999999997E-2</c:v>
                      </c:pt>
                      <c:pt idx="11" formatCode="0%">
                        <c:v>3.5999999999999997E-2</c:v>
                      </c:pt>
                      <c:pt idx="12" formatCode="0%">
                        <c:v>5.7000000000000002E-2</c:v>
                      </c:pt>
                      <c:pt idx="13" formatCode="0%">
                        <c:v>6.4000000000000001E-2</c:v>
                      </c:pt>
                      <c:pt idx="14" formatCode="0%">
                        <c:v>4.4999999999999998E-2</c:v>
                      </c:pt>
                      <c:pt idx="15" formatCode="0%">
                        <c:v>0.11600000000000001</c:v>
                      </c:pt>
                      <c:pt idx="16" formatCode="0%">
                        <c:v>9.1999999999999998E-2</c:v>
                      </c:pt>
                      <c:pt idx="18" formatCode="0%">
                        <c:v>5.7000000000000002E-2</c:v>
                      </c:pt>
                      <c:pt idx="19" formatCode="0%">
                        <c:v>3.9E-2</c:v>
                      </c:pt>
                      <c:pt idx="20" formatCode="0%">
                        <c:v>3.5999999999999997E-2</c:v>
                      </c:pt>
                      <c:pt idx="21" formatCode="0%">
                        <c:v>2.9000000000000001E-2</c:v>
                      </c:pt>
                      <c:pt idx="22" formatCode="0%">
                        <c:v>6.5000000000000002E-2</c:v>
                      </c:pt>
                    </c:numCache>
                  </c:numRef>
                </c:val>
                <c:extLst xmlns:c15="http://schemas.microsoft.com/office/drawing/2012/chart">
                  <c:ext xmlns:c16="http://schemas.microsoft.com/office/drawing/2014/chart" uri="{C3380CC4-5D6E-409C-BE32-E72D297353CC}">
                    <c16:uniqueId val="{0000000D-BA74-4FA8-9CD3-C8FBC8A9E16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Taul1!$A$16</c15:sqref>
                        </c15:formulaRef>
                      </c:ext>
                    </c:extLst>
                    <c:strCache>
                      <c:ptCount val="1"/>
                      <c:pt idx="0">
                        <c:v>Metsävakuutus</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Taul1!$B$16:$BO$16</c15:sqref>
                        </c15:formulaRef>
                      </c:ext>
                    </c:extLst>
                    <c:numCache>
                      <c:formatCode>General</c:formatCode>
                      <c:ptCount val="23"/>
                      <c:pt idx="0" formatCode="0%">
                        <c:v>3.6999999999999998E-2</c:v>
                      </c:pt>
                      <c:pt idx="2" formatCode="0%">
                        <c:v>5.8999999999999997E-2</c:v>
                      </c:pt>
                      <c:pt idx="3" formatCode="0%">
                        <c:v>2.5999999999999999E-2</c:v>
                      </c:pt>
                      <c:pt idx="4" formatCode="0%">
                        <c:v>3.2000000000000001E-2</c:v>
                      </c:pt>
                      <c:pt idx="5" formatCode="0%">
                        <c:v>2.5999999999999999E-2</c:v>
                      </c:pt>
                      <c:pt idx="6" formatCode="0%">
                        <c:v>1.4999999999999999E-2</c:v>
                      </c:pt>
                      <c:pt idx="7" formatCode="0%">
                        <c:v>0.06</c:v>
                      </c:pt>
                      <c:pt idx="9" formatCode="0%">
                        <c:v>0.1</c:v>
                      </c:pt>
                      <c:pt idx="10" formatCode="0%">
                        <c:v>1.9E-2</c:v>
                      </c:pt>
                      <c:pt idx="11" formatCode="0%">
                        <c:v>2.1999999999999999E-2</c:v>
                      </c:pt>
                      <c:pt idx="12" formatCode="0%">
                        <c:v>2.5999999999999999E-2</c:v>
                      </c:pt>
                      <c:pt idx="13" formatCode="0%">
                        <c:v>0.13100000000000001</c:v>
                      </c:pt>
                      <c:pt idx="14" formatCode="0%">
                        <c:v>7.6999999999999999E-2</c:v>
                      </c:pt>
                      <c:pt idx="15" formatCode="0%">
                        <c:v>3.1E-2</c:v>
                      </c:pt>
                      <c:pt idx="16" formatCode="0%">
                        <c:v>0.17799999999999999</c:v>
                      </c:pt>
                      <c:pt idx="18" formatCode="0%">
                        <c:v>7.0000000000000001E-3</c:v>
                      </c:pt>
                      <c:pt idx="19" formatCode="0%">
                        <c:v>2.5000000000000001E-2</c:v>
                      </c:pt>
                      <c:pt idx="20" formatCode="0%">
                        <c:v>4.2000000000000003E-2</c:v>
                      </c:pt>
                      <c:pt idx="21" formatCode="0%">
                        <c:v>3.3000000000000002E-2</c:v>
                      </c:pt>
                      <c:pt idx="22" formatCode="0%">
                        <c:v>0.09</c:v>
                      </c:pt>
                    </c:numCache>
                  </c:numRef>
                </c:val>
                <c:extLst xmlns:c15="http://schemas.microsoft.com/office/drawing/2012/chart">
                  <c:ext xmlns:c16="http://schemas.microsoft.com/office/drawing/2014/chart" uri="{C3380CC4-5D6E-409C-BE32-E72D297353CC}">
                    <c16:uniqueId val="{0000000E-BA74-4FA8-9CD3-C8FBC8A9E16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Taul1!$A$17</c15:sqref>
                        </c15:formulaRef>
                      </c:ext>
                    </c:extLst>
                    <c:strCache>
                      <c:ptCount val="1"/>
                      <c:pt idx="0">
                        <c:v>Kapitalisaatiosopimus (kuten Säästösopimus, Tavoitesäästö, Nordea Capital)</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Taul1!$B$17:$BO$17</c15:sqref>
                        </c15:formulaRef>
                      </c:ext>
                    </c:extLst>
                    <c:numCache>
                      <c:formatCode>General</c:formatCode>
                      <c:ptCount val="23"/>
                      <c:pt idx="0" formatCode="0%">
                        <c:v>1.4999999999999999E-2</c:v>
                      </c:pt>
                      <c:pt idx="2" formatCode="0%">
                        <c:v>4.9000000000000002E-2</c:v>
                      </c:pt>
                      <c:pt idx="3" formatCode="0%">
                        <c:v>1.2E-2</c:v>
                      </c:pt>
                      <c:pt idx="4" formatCode="0%">
                        <c:v>1.2E-2</c:v>
                      </c:pt>
                      <c:pt idx="7" formatCode="0%">
                        <c:v>2.1999999999999999E-2</c:v>
                      </c:pt>
                      <c:pt idx="10" formatCode="0%">
                        <c:v>0.01</c:v>
                      </c:pt>
                      <c:pt idx="11" formatCode="0%">
                        <c:v>4.0000000000000001E-3</c:v>
                      </c:pt>
                      <c:pt idx="12" formatCode="0%">
                        <c:v>2.4E-2</c:v>
                      </c:pt>
                      <c:pt idx="13" formatCode="0%">
                        <c:v>4.2999999999999997E-2</c:v>
                      </c:pt>
                      <c:pt idx="14" formatCode="0%">
                        <c:v>2.5999999999999999E-2</c:v>
                      </c:pt>
                      <c:pt idx="16" formatCode="0%">
                        <c:v>9.1999999999999998E-2</c:v>
                      </c:pt>
                      <c:pt idx="18" formatCode="0%">
                        <c:v>1.4999999999999999E-2</c:v>
                      </c:pt>
                      <c:pt idx="19" formatCode="0%">
                        <c:v>3.1E-2</c:v>
                      </c:pt>
                      <c:pt idx="20" formatCode="0%">
                        <c:v>7.0000000000000001E-3</c:v>
                      </c:pt>
                      <c:pt idx="21" formatCode="0%">
                        <c:v>1.9E-2</c:v>
                      </c:pt>
                      <c:pt idx="22" formatCode="0%">
                        <c:v>1.2E-2</c:v>
                      </c:pt>
                    </c:numCache>
                  </c:numRef>
                </c:val>
                <c:extLst xmlns:c15="http://schemas.microsoft.com/office/drawing/2012/chart">
                  <c:ext xmlns:c16="http://schemas.microsoft.com/office/drawing/2014/chart" uri="{C3380CC4-5D6E-409C-BE32-E72D297353CC}">
                    <c16:uniqueId val="{0000000F-BA74-4FA8-9CD3-C8FBC8A9E16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Taul1!$A$18</c15:sqref>
                        </c15:formulaRef>
                      </c:ext>
                    </c:extLst>
                    <c:strCache>
                      <c:ptCount val="1"/>
                      <c:pt idx="0">
                        <c:v>Muu</c:v>
                      </c:pt>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Taul1!$B$18:$BO$18</c15:sqref>
                        </c15:formulaRef>
                      </c:ext>
                    </c:extLst>
                    <c:numCache>
                      <c:formatCode>General</c:formatCode>
                      <c:ptCount val="23"/>
                      <c:pt idx="0" formatCode="0%">
                        <c:v>5.2999999999999999E-2</c:v>
                      </c:pt>
                      <c:pt idx="2" formatCode="0%">
                        <c:v>2.1000000000000001E-2</c:v>
                      </c:pt>
                      <c:pt idx="3" formatCode="0%">
                        <c:v>3.4000000000000002E-2</c:v>
                      </c:pt>
                      <c:pt idx="4" formatCode="0%">
                        <c:v>4.9000000000000002E-2</c:v>
                      </c:pt>
                      <c:pt idx="5" formatCode="0%">
                        <c:v>0.107</c:v>
                      </c:pt>
                      <c:pt idx="6" formatCode="0%">
                        <c:v>6.6000000000000003E-2</c:v>
                      </c:pt>
                      <c:pt idx="7" formatCode="0%">
                        <c:v>6.2E-2</c:v>
                      </c:pt>
                      <c:pt idx="10" formatCode="0%">
                        <c:v>9.1999999999999998E-2</c:v>
                      </c:pt>
                      <c:pt idx="11" formatCode="0%">
                        <c:v>2.4E-2</c:v>
                      </c:pt>
                      <c:pt idx="12" formatCode="0%">
                        <c:v>4.1000000000000002E-2</c:v>
                      </c:pt>
                      <c:pt idx="13" formatCode="0%">
                        <c:v>2.1999999999999999E-2</c:v>
                      </c:pt>
                      <c:pt idx="14" formatCode="0%">
                        <c:v>3.3000000000000002E-2</c:v>
                      </c:pt>
                      <c:pt idx="15" formatCode="0%">
                        <c:v>3.1E-2</c:v>
                      </c:pt>
                      <c:pt idx="16" formatCode="0%">
                        <c:v>0.17100000000000001</c:v>
                      </c:pt>
                      <c:pt idx="18" formatCode="0%">
                        <c:v>6.6000000000000003E-2</c:v>
                      </c:pt>
                      <c:pt idx="19" formatCode="0%">
                        <c:v>5.1999999999999998E-2</c:v>
                      </c:pt>
                      <c:pt idx="20" formatCode="0%">
                        <c:v>5.8000000000000003E-2</c:v>
                      </c:pt>
                      <c:pt idx="21" formatCode="0%">
                        <c:v>4.8000000000000001E-2</c:v>
                      </c:pt>
                      <c:pt idx="22" formatCode="0%">
                        <c:v>3.1E-2</c:v>
                      </c:pt>
                    </c:numCache>
                  </c:numRef>
                </c:val>
                <c:extLst xmlns:c15="http://schemas.microsoft.com/office/drawing/2012/chart">
                  <c:ext xmlns:c16="http://schemas.microsoft.com/office/drawing/2014/chart" uri="{C3380CC4-5D6E-409C-BE32-E72D297353CC}">
                    <c16:uniqueId val="{00000010-BA74-4FA8-9CD3-C8FBC8A9E16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Taul1!$A$19</c15:sqref>
                        </c15:formulaRef>
                      </c:ext>
                    </c:extLst>
                    <c:strCache>
                      <c:ptCount val="1"/>
                    </c:strCache>
                  </c:strRef>
                </c:tx>
                <c:invertIfNegative val="0"/>
                <c:cat>
                  <c:strRef>
                    <c:extLst xmlns:c15="http://schemas.microsoft.com/office/drawing/2012/chart">
                      <c:ext xmlns:c15="http://schemas.microsoft.com/office/drawing/2012/chart" uri="{02D57815-91ED-43cb-92C2-25804820EDAC}">
                        <c15:formulaRef>
                          <c15:sqref>Taul1!$B$1:$BO$1</c15:sqref>
                        </c15:formulaRef>
                      </c:ext>
                    </c:extLst>
                    <c:strCache>
                      <c:ptCount val="23"/>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PERHETILANNE</c:v>
                      </c:pt>
                      <c:pt idx="9">
                        <c:v>Asun vanhempien luona, n=25</c:v>
                      </c:pt>
                      <c:pt idx="10">
                        <c:v>Yksin omassa taloudessa, n=305</c:v>
                      </c:pt>
                      <c:pt idx="11">
                        <c:v>Avo/avioliito, ei lapsia, n=255</c:v>
                      </c:pt>
                      <c:pt idx="12">
                        <c:v>Avo/avioliito, alle 18-vuot. lapsia, n=167</c:v>
                      </c:pt>
                      <c:pt idx="13">
                        <c:v>Avo/avioliito, yli 18-vuot. lapsia kotona, n=44</c:v>
                      </c:pt>
                      <c:pt idx="14">
                        <c:v>Avo/avioliito, lapset muuttaneet pois, n=168</c:v>
                      </c:pt>
                      <c:pt idx="15">
                        <c:v>Yksinhuoltaja, perheessä alle 18-vuot. lapsia, n=34</c:v>
                      </c:pt>
                      <c:pt idx="16">
                        <c:v>Yksinhuoltaja, perheessä yli 18-vuot. lapsia, n=111</c:v>
                      </c:pt>
                      <c:pt idx="17">
                        <c:v>ASUINPAIKKA</c:v>
                      </c:pt>
                      <c:pt idx="18">
                        <c:v>Pääkaupunkiseutu, n=251</c:v>
                      </c:pt>
                      <c:pt idx="19">
                        <c:v>Tampere / Turku, n=125</c:v>
                      </c:pt>
                      <c:pt idx="20">
                        <c:v>Muu yli 50.000 asukkaan kaupunki, n=278</c:v>
                      </c:pt>
                      <c:pt idx="21">
                        <c:v>Alle 50.000 asukkaan kaupunki, n=196</c:v>
                      </c:pt>
                      <c:pt idx="22">
                        <c:v>Maalaiskunta, n=149</c:v>
                      </c:pt>
                    </c:strCache>
                  </c:strRef>
                </c:cat>
                <c:val>
                  <c:numRef>
                    <c:extLst xmlns:c15="http://schemas.microsoft.com/office/drawing/2012/chart">
                      <c:ext xmlns:c15="http://schemas.microsoft.com/office/drawing/2012/chart" uri="{02D57815-91ED-43cb-92C2-25804820EDAC}">
                        <c15:formulaRef>
                          <c15:sqref>Taul1!$B$19:$BO$19</c15:sqref>
                        </c15:formulaRef>
                      </c:ext>
                    </c:extLst>
                    <c:numCache>
                      <c:formatCode>General</c:formatCode>
                      <c:ptCount val="23"/>
                    </c:numCache>
                  </c:numRef>
                </c:val>
                <c:extLst xmlns:c15="http://schemas.microsoft.com/office/drawing/2012/chart">
                  <c:ext xmlns:c16="http://schemas.microsoft.com/office/drawing/2014/chart" uri="{C3380CC4-5D6E-409C-BE32-E72D297353CC}">
                    <c16:uniqueId val="{00000011-BA74-4FA8-9CD3-C8FBC8A9E160}"/>
                  </c:ext>
                </c:extLst>
              </c15:ser>
            </c15:filteredBarSeries>
          </c:ext>
        </c:extLst>
      </c:barChart>
      <c:catAx>
        <c:axId val="142900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906496"/>
        <c:crosses val="autoZero"/>
        <c:auto val="1"/>
        <c:lblAlgn val="ctr"/>
        <c:lblOffset val="100"/>
        <c:noMultiLvlLbl val="0"/>
      </c:catAx>
      <c:valAx>
        <c:axId val="142906496"/>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900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7-784F-4F07-BE33-07EAB5F89848}"/>
                </c:ext>
              </c:extLst>
            </c:dLbl>
            <c:dLbl>
              <c:idx val="11"/>
              <c:delete val="1"/>
              <c:extLst>
                <c:ext xmlns:c15="http://schemas.microsoft.com/office/drawing/2012/chart" uri="{CE6537A1-D6FC-4f65-9D91-7224C49458BB}"/>
                <c:ext xmlns:c16="http://schemas.microsoft.com/office/drawing/2014/chart" uri="{C3380CC4-5D6E-409C-BE32-E72D297353CC}">
                  <c16:uniqueId val="{00000003-784F-4F07-BE33-07EAB5F89848}"/>
                </c:ext>
              </c:extLst>
            </c:dLbl>
            <c:dLbl>
              <c:idx val="17"/>
              <c:layout>
                <c:manualLayout>
                  <c:x val="6.853505334131686E-3"/>
                  <c:y val="3.602491050511607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77-4DC4-B374-3DC190E75B4F}"/>
                </c:ext>
              </c:extLst>
            </c:dLbl>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Vakuutusyhtiön asiamiehen kanssa</c:v>
                </c:pt>
                <c:pt idx="1">
                  <c:v>2010, n=994</c:v>
                </c:pt>
                <c:pt idx="2">
                  <c:v>2012, n=1026</c:v>
                </c:pt>
                <c:pt idx="3">
                  <c:v>2014, n=1000</c:v>
                </c:pt>
                <c:pt idx="4">
                  <c:v>2016, n=1000</c:v>
                </c:pt>
                <c:pt idx="5">
                  <c:v>2018, n=1000</c:v>
                </c:pt>
                <c:pt idx="6">
                  <c:v>2020, n=1000</c:v>
                </c:pt>
                <c:pt idx="7">
                  <c:v>Älypuhelinsovelluksella*</c:v>
                </c:pt>
                <c:pt idx="8">
                  <c:v>2016, n=1000</c:v>
                </c:pt>
                <c:pt idx="9">
                  <c:v>2018, n=1000</c:v>
                </c:pt>
                <c:pt idx="10">
                  <c:v>2020, n=1000</c:v>
                </c:pt>
                <c:pt idx="11">
                  <c:v>Pankissa</c:v>
                </c:pt>
                <c:pt idx="12">
                  <c:v>2010, n=994</c:v>
                </c:pt>
                <c:pt idx="13">
                  <c:v>2012, n=1026</c:v>
                </c:pt>
                <c:pt idx="14">
                  <c:v>2014, n=1000</c:v>
                </c:pt>
                <c:pt idx="15">
                  <c:v>2016, n=1000</c:v>
                </c:pt>
                <c:pt idx="16">
                  <c:v>2018, n=1000</c:v>
                </c:pt>
                <c:pt idx="17">
                  <c:v>2020, n=1000</c:v>
                </c:pt>
              </c:strCache>
            </c:strRef>
          </c:cat>
          <c:val>
            <c:numRef>
              <c:f>Taul1!$B$2:$B$19</c:f>
              <c:numCache>
                <c:formatCode>0%</c:formatCode>
                <c:ptCount val="18"/>
                <c:pt idx="1">
                  <c:v>0.14000000000000001</c:v>
                </c:pt>
                <c:pt idx="2">
                  <c:v>0.14000000000000001</c:v>
                </c:pt>
                <c:pt idx="3">
                  <c:v>0.1</c:v>
                </c:pt>
                <c:pt idx="4">
                  <c:v>0.11</c:v>
                </c:pt>
                <c:pt idx="5">
                  <c:v>0.11</c:v>
                </c:pt>
                <c:pt idx="6">
                  <c:v>0.04</c:v>
                </c:pt>
                <c:pt idx="7">
                  <c:v>0</c:v>
                </c:pt>
                <c:pt idx="8">
                  <c:v>0.04</c:v>
                </c:pt>
                <c:pt idx="9">
                  <c:v>0.08</c:v>
                </c:pt>
                <c:pt idx="10">
                  <c:v>0.04</c:v>
                </c:pt>
                <c:pt idx="11">
                  <c:v>0</c:v>
                </c:pt>
                <c:pt idx="12">
                  <c:v>0.08</c:v>
                </c:pt>
                <c:pt idx="13">
                  <c:v>7.0000000000000007E-2</c:v>
                </c:pt>
                <c:pt idx="14">
                  <c:v>0.05</c:v>
                </c:pt>
                <c:pt idx="15">
                  <c:v>0.05</c:v>
                </c:pt>
                <c:pt idx="16">
                  <c:v>0.06</c:v>
                </c:pt>
                <c:pt idx="17">
                  <c:v>0.01</c:v>
                </c:pt>
              </c:numCache>
            </c:numRef>
          </c:val>
          <c:extLst>
            <c:ext xmlns:c16="http://schemas.microsoft.com/office/drawing/2014/chart" uri="{C3380CC4-5D6E-409C-BE32-E72D297353CC}">
              <c16:uniqueId val="{00000000-156C-4137-8648-E5B636C0B89B}"/>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6-784F-4F07-BE33-07EAB5F89848}"/>
                </c:ext>
              </c:extLst>
            </c:dLbl>
            <c:dLbl>
              <c:idx val="11"/>
              <c:delete val="1"/>
              <c:extLst>
                <c:ext xmlns:c15="http://schemas.microsoft.com/office/drawing/2012/chart" uri="{CE6537A1-D6FC-4f65-9D91-7224C49458BB}"/>
                <c:ext xmlns:c16="http://schemas.microsoft.com/office/drawing/2014/chart" uri="{C3380CC4-5D6E-409C-BE32-E72D297353CC}">
                  <c16:uniqueId val="{00000002-784F-4F07-BE33-07EAB5F8984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Vakuutusyhtiön asiamiehen kanssa</c:v>
                </c:pt>
                <c:pt idx="1">
                  <c:v>2010, n=994</c:v>
                </c:pt>
                <c:pt idx="2">
                  <c:v>2012, n=1026</c:v>
                </c:pt>
                <c:pt idx="3">
                  <c:v>2014, n=1000</c:v>
                </c:pt>
                <c:pt idx="4">
                  <c:v>2016, n=1000</c:v>
                </c:pt>
                <c:pt idx="5">
                  <c:v>2018, n=1000</c:v>
                </c:pt>
                <c:pt idx="6">
                  <c:v>2020, n=1000</c:v>
                </c:pt>
                <c:pt idx="7">
                  <c:v>Älypuhelinsovelluksella*</c:v>
                </c:pt>
                <c:pt idx="8">
                  <c:v>2016, n=1000</c:v>
                </c:pt>
                <c:pt idx="9">
                  <c:v>2018, n=1000</c:v>
                </c:pt>
                <c:pt idx="10">
                  <c:v>2020, n=1000</c:v>
                </c:pt>
                <c:pt idx="11">
                  <c:v>Pankissa</c:v>
                </c:pt>
                <c:pt idx="12">
                  <c:v>2010, n=994</c:v>
                </c:pt>
                <c:pt idx="13">
                  <c:v>2012, n=1026</c:v>
                </c:pt>
                <c:pt idx="14">
                  <c:v>2014, n=1000</c:v>
                </c:pt>
                <c:pt idx="15">
                  <c:v>2016, n=1000</c:v>
                </c:pt>
                <c:pt idx="16">
                  <c:v>2018, n=1000</c:v>
                </c:pt>
                <c:pt idx="17">
                  <c:v>2020, n=1000</c:v>
                </c:pt>
              </c:strCache>
            </c:strRef>
          </c:cat>
          <c:val>
            <c:numRef>
              <c:f>Taul1!$C$2:$C$19</c:f>
              <c:numCache>
                <c:formatCode>0%</c:formatCode>
                <c:ptCount val="18"/>
                <c:pt idx="1">
                  <c:v>0.28999999999999998</c:v>
                </c:pt>
                <c:pt idx="2">
                  <c:v>0.3</c:v>
                </c:pt>
                <c:pt idx="3">
                  <c:v>0.34</c:v>
                </c:pt>
                <c:pt idx="4">
                  <c:v>0.37</c:v>
                </c:pt>
                <c:pt idx="5">
                  <c:v>0.41</c:v>
                </c:pt>
                <c:pt idx="6">
                  <c:v>0.42</c:v>
                </c:pt>
                <c:pt idx="7">
                  <c:v>0</c:v>
                </c:pt>
                <c:pt idx="8">
                  <c:v>0.14000000000000001</c:v>
                </c:pt>
                <c:pt idx="9">
                  <c:v>0.17</c:v>
                </c:pt>
                <c:pt idx="10">
                  <c:v>0.38</c:v>
                </c:pt>
                <c:pt idx="11">
                  <c:v>0</c:v>
                </c:pt>
                <c:pt idx="12">
                  <c:v>0.17</c:v>
                </c:pt>
                <c:pt idx="13">
                  <c:v>0.22</c:v>
                </c:pt>
                <c:pt idx="14">
                  <c:v>0.24</c:v>
                </c:pt>
                <c:pt idx="15">
                  <c:v>0.26</c:v>
                </c:pt>
                <c:pt idx="16">
                  <c:v>0.26</c:v>
                </c:pt>
                <c:pt idx="17">
                  <c:v>0.28000000000000003</c:v>
                </c:pt>
              </c:numCache>
            </c:numRef>
          </c:val>
          <c:extLst>
            <c:ext xmlns:c16="http://schemas.microsoft.com/office/drawing/2014/chart" uri="{C3380CC4-5D6E-409C-BE32-E72D297353CC}">
              <c16:uniqueId val="{00000001-156C-4137-8648-E5B636C0B89B}"/>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5-784F-4F07-BE33-07EAB5F89848}"/>
                </c:ext>
              </c:extLst>
            </c:dLbl>
            <c:dLbl>
              <c:idx val="11"/>
              <c:delete val="1"/>
              <c:extLst>
                <c:ext xmlns:c15="http://schemas.microsoft.com/office/drawing/2012/chart" uri="{CE6537A1-D6FC-4f65-9D91-7224C49458BB}"/>
                <c:ext xmlns:c16="http://schemas.microsoft.com/office/drawing/2014/chart" uri="{C3380CC4-5D6E-409C-BE32-E72D297353CC}">
                  <c16:uniqueId val="{00000001-784F-4F07-BE33-07EAB5F89848}"/>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Vakuutusyhtiön asiamiehen kanssa</c:v>
                </c:pt>
                <c:pt idx="1">
                  <c:v>2010, n=994</c:v>
                </c:pt>
                <c:pt idx="2">
                  <c:v>2012, n=1026</c:v>
                </c:pt>
                <c:pt idx="3">
                  <c:v>2014, n=1000</c:v>
                </c:pt>
                <c:pt idx="4">
                  <c:v>2016, n=1000</c:v>
                </c:pt>
                <c:pt idx="5">
                  <c:v>2018, n=1000</c:v>
                </c:pt>
                <c:pt idx="6">
                  <c:v>2020, n=1000</c:v>
                </c:pt>
                <c:pt idx="7">
                  <c:v>Älypuhelinsovelluksella*</c:v>
                </c:pt>
                <c:pt idx="8">
                  <c:v>2016, n=1000</c:v>
                </c:pt>
                <c:pt idx="9">
                  <c:v>2018, n=1000</c:v>
                </c:pt>
                <c:pt idx="10">
                  <c:v>2020, n=1000</c:v>
                </c:pt>
                <c:pt idx="11">
                  <c:v>Pankissa</c:v>
                </c:pt>
                <c:pt idx="12">
                  <c:v>2010, n=994</c:v>
                </c:pt>
                <c:pt idx="13">
                  <c:v>2012, n=1026</c:v>
                </c:pt>
                <c:pt idx="14">
                  <c:v>2014, n=1000</c:v>
                </c:pt>
                <c:pt idx="15">
                  <c:v>2016, n=1000</c:v>
                </c:pt>
                <c:pt idx="16">
                  <c:v>2018, n=1000</c:v>
                </c:pt>
                <c:pt idx="17">
                  <c:v>2020, n=1000</c:v>
                </c:pt>
              </c:strCache>
            </c:strRef>
          </c:cat>
          <c:val>
            <c:numRef>
              <c:f>Taul1!$D$2:$D$19</c:f>
              <c:numCache>
                <c:formatCode>0%</c:formatCode>
                <c:ptCount val="18"/>
                <c:pt idx="1">
                  <c:v>0.53</c:v>
                </c:pt>
                <c:pt idx="2">
                  <c:v>0.51</c:v>
                </c:pt>
                <c:pt idx="3">
                  <c:v>0.52</c:v>
                </c:pt>
                <c:pt idx="4">
                  <c:v>0.47</c:v>
                </c:pt>
                <c:pt idx="5">
                  <c:v>0.42</c:v>
                </c:pt>
                <c:pt idx="6">
                  <c:v>0.55000000000000004</c:v>
                </c:pt>
                <c:pt idx="7">
                  <c:v>0</c:v>
                </c:pt>
                <c:pt idx="8">
                  <c:v>0.79</c:v>
                </c:pt>
                <c:pt idx="9">
                  <c:v>0.72</c:v>
                </c:pt>
                <c:pt idx="10">
                  <c:v>0.59</c:v>
                </c:pt>
                <c:pt idx="11">
                  <c:v>0</c:v>
                </c:pt>
                <c:pt idx="12">
                  <c:v>0.71</c:v>
                </c:pt>
                <c:pt idx="13">
                  <c:v>0.67</c:v>
                </c:pt>
                <c:pt idx="14">
                  <c:v>0.69</c:v>
                </c:pt>
                <c:pt idx="15">
                  <c:v>0.64</c:v>
                </c:pt>
                <c:pt idx="16">
                  <c:v>0.64</c:v>
                </c:pt>
                <c:pt idx="17">
                  <c:v>0.72</c:v>
                </c:pt>
              </c:numCache>
            </c:numRef>
          </c:val>
          <c:extLst>
            <c:ext xmlns:c16="http://schemas.microsoft.com/office/drawing/2014/chart" uri="{C3380CC4-5D6E-409C-BE32-E72D297353CC}">
              <c16:uniqueId val="{00000002-156C-4137-8648-E5B636C0B89B}"/>
            </c:ext>
          </c:extLst>
        </c:ser>
        <c:ser>
          <c:idx val="3"/>
          <c:order val="3"/>
          <c:tx>
            <c:strRef>
              <c:f>Taul1!$E$1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21DB-4F74-BEA0-61306616A7CE}"/>
                </c:ext>
              </c:extLst>
            </c:dLbl>
            <c:dLbl>
              <c:idx val="7"/>
              <c:delete val="1"/>
              <c:extLst>
                <c:ext xmlns:c15="http://schemas.microsoft.com/office/drawing/2012/chart" uri="{CE6537A1-D6FC-4f65-9D91-7224C49458BB}"/>
                <c:ext xmlns:c16="http://schemas.microsoft.com/office/drawing/2014/chart" uri="{C3380CC4-5D6E-409C-BE32-E72D297353CC}">
                  <c16:uniqueId val="{00000004-784F-4F07-BE33-07EAB5F89848}"/>
                </c:ext>
              </c:extLst>
            </c:dLbl>
            <c:dLbl>
              <c:idx val="10"/>
              <c:delete val="1"/>
              <c:extLst>
                <c:ext xmlns:c15="http://schemas.microsoft.com/office/drawing/2012/chart" uri="{CE6537A1-D6FC-4f65-9D91-7224C49458BB}"/>
                <c:ext xmlns:c16="http://schemas.microsoft.com/office/drawing/2014/chart" uri="{C3380CC4-5D6E-409C-BE32-E72D297353CC}">
                  <c16:uniqueId val="{00000002-21DB-4F74-BEA0-61306616A7CE}"/>
                </c:ext>
              </c:extLst>
            </c:dLbl>
            <c:dLbl>
              <c:idx val="11"/>
              <c:delete val="1"/>
              <c:extLst>
                <c:ext xmlns:c15="http://schemas.microsoft.com/office/drawing/2012/chart" uri="{CE6537A1-D6FC-4f65-9D91-7224C49458BB}"/>
                <c:ext xmlns:c16="http://schemas.microsoft.com/office/drawing/2014/chart" uri="{C3380CC4-5D6E-409C-BE32-E72D297353CC}">
                  <c16:uniqueId val="{00000000-784F-4F07-BE33-07EAB5F89848}"/>
                </c:ext>
              </c:extLst>
            </c:dLbl>
            <c:dLbl>
              <c:idx val="17"/>
              <c:delete val="1"/>
              <c:extLst>
                <c:ext xmlns:c15="http://schemas.microsoft.com/office/drawing/2012/chart" uri="{CE6537A1-D6FC-4f65-9D91-7224C49458BB}"/>
                <c:ext xmlns:c16="http://schemas.microsoft.com/office/drawing/2014/chart" uri="{C3380CC4-5D6E-409C-BE32-E72D297353CC}">
                  <c16:uniqueId val="{00000001-21DB-4F74-BEA0-61306616A7CE}"/>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Vakuutusyhtiön asiamiehen kanssa</c:v>
                </c:pt>
                <c:pt idx="1">
                  <c:v>2010, n=994</c:v>
                </c:pt>
                <c:pt idx="2">
                  <c:v>2012, n=1026</c:v>
                </c:pt>
                <c:pt idx="3">
                  <c:v>2014, n=1000</c:v>
                </c:pt>
                <c:pt idx="4">
                  <c:v>2016, n=1000</c:v>
                </c:pt>
                <c:pt idx="5">
                  <c:v>2018, n=1000</c:v>
                </c:pt>
                <c:pt idx="6">
                  <c:v>2020, n=1000</c:v>
                </c:pt>
                <c:pt idx="7">
                  <c:v>Älypuhelinsovelluksella*</c:v>
                </c:pt>
                <c:pt idx="8">
                  <c:v>2016, n=1000</c:v>
                </c:pt>
                <c:pt idx="9">
                  <c:v>2018, n=1000</c:v>
                </c:pt>
                <c:pt idx="10">
                  <c:v>2020, n=1000</c:v>
                </c:pt>
                <c:pt idx="11">
                  <c:v>Pankissa</c:v>
                </c:pt>
                <c:pt idx="12">
                  <c:v>2010, n=994</c:v>
                </c:pt>
                <c:pt idx="13">
                  <c:v>2012, n=1026</c:v>
                </c:pt>
                <c:pt idx="14">
                  <c:v>2014, n=1000</c:v>
                </c:pt>
                <c:pt idx="15">
                  <c:v>2016, n=1000</c:v>
                </c:pt>
                <c:pt idx="16">
                  <c:v>2018, n=1000</c:v>
                </c:pt>
                <c:pt idx="17">
                  <c:v>2020, n=1000</c:v>
                </c:pt>
              </c:strCache>
            </c:strRef>
          </c:cat>
          <c:val>
            <c:numRef>
              <c:f>Taul1!$E$2:$E$19</c:f>
              <c:numCache>
                <c:formatCode>0%</c:formatCode>
                <c:ptCount val="18"/>
                <c:pt idx="1">
                  <c:v>0.05</c:v>
                </c:pt>
                <c:pt idx="2">
                  <c:v>0.05</c:v>
                </c:pt>
                <c:pt idx="3">
                  <c:v>0.04</c:v>
                </c:pt>
                <c:pt idx="4">
                  <c:v>0.06</c:v>
                </c:pt>
                <c:pt idx="5">
                  <c:v>0.05</c:v>
                </c:pt>
                <c:pt idx="6">
                  <c:v>0</c:v>
                </c:pt>
                <c:pt idx="7">
                  <c:v>0</c:v>
                </c:pt>
                <c:pt idx="8">
                  <c:v>0.03</c:v>
                </c:pt>
                <c:pt idx="9">
                  <c:v>0.04</c:v>
                </c:pt>
                <c:pt idx="10">
                  <c:v>0</c:v>
                </c:pt>
                <c:pt idx="11">
                  <c:v>0</c:v>
                </c:pt>
                <c:pt idx="12">
                  <c:v>0.04</c:v>
                </c:pt>
                <c:pt idx="13">
                  <c:v>0.04</c:v>
                </c:pt>
                <c:pt idx="14">
                  <c:v>0.03</c:v>
                </c:pt>
                <c:pt idx="15">
                  <c:v>0.05</c:v>
                </c:pt>
                <c:pt idx="16">
                  <c:v>0.03</c:v>
                </c:pt>
                <c:pt idx="17">
                  <c:v>0</c:v>
                </c:pt>
              </c:numCache>
            </c:numRef>
          </c:val>
          <c:extLst>
            <c:ext xmlns:c16="http://schemas.microsoft.com/office/drawing/2014/chart" uri="{C3380CC4-5D6E-409C-BE32-E72D297353CC}">
              <c16:uniqueId val="{00000003-156C-4137-8648-E5B636C0B89B}"/>
            </c:ext>
          </c:extLst>
        </c:ser>
        <c:dLbls>
          <c:showLegendKey val="0"/>
          <c:showVal val="0"/>
          <c:showCatName val="0"/>
          <c:showSerName val="0"/>
          <c:showPercent val="0"/>
          <c:showBubbleSize val="0"/>
        </c:dLbls>
        <c:gapWidth val="50"/>
        <c:overlap val="100"/>
        <c:axId val="44057344"/>
        <c:axId val="44058880"/>
      </c:barChart>
      <c:catAx>
        <c:axId val="4405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058880"/>
        <c:crosses val="autoZero"/>
        <c:auto val="1"/>
        <c:lblAlgn val="ctr"/>
        <c:lblOffset val="100"/>
        <c:noMultiLvlLbl val="0"/>
      </c:catAx>
      <c:valAx>
        <c:axId val="44058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057344"/>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069154295110304"/>
          <c:y val="6.005237924383925E-2"/>
          <c:w val="0.56491834136515884"/>
          <c:h val="0.75420679215707831"/>
        </c:manualLayout>
      </c:layout>
      <c:barChart>
        <c:barDir val="bar"/>
        <c:grouping val="percentStacked"/>
        <c:varyColors val="0"/>
        <c:ser>
          <c:idx val="0"/>
          <c:order val="0"/>
          <c:tx>
            <c:strRef>
              <c:f>Taul1!$B$1</c:f>
              <c:strCache>
                <c:ptCount val="1"/>
                <c:pt idx="0">
                  <c:v>Tavallisimmin</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1"/>
              <c:layout>
                <c:manualLayout>
                  <c:x val="-1.38997749344313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F8-4A5A-81A2-B0B92D0B6728}"/>
                </c:ext>
              </c:extLst>
            </c:dLbl>
            <c:spPr>
              <a:noFill/>
              <a:ln>
                <a:noFill/>
              </a:ln>
              <a:effectLst/>
            </c:spPr>
            <c:txPr>
              <a:bodyPr rot="0" vert="horz"/>
              <a:lstStyle/>
              <a:p>
                <a:pPr>
                  <a:defRPr sz="1000">
                    <a:solidFill>
                      <a:schemeClr val="tx1">
                        <a:lumMod val="50000"/>
                      </a:schemeClr>
                    </a:solidFill>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Autoliikkeessä, matkatoimistossa, kaupassa, postissa</c:v>
                </c:pt>
                <c:pt idx="1">
                  <c:v>2010, n=994     </c:v>
                </c:pt>
                <c:pt idx="2">
                  <c:v>2012, n=1026     </c:v>
                </c:pt>
                <c:pt idx="3">
                  <c:v>2014, n=1000     </c:v>
                </c:pt>
                <c:pt idx="4">
                  <c:v>2016, n=1000     </c:v>
                </c:pt>
                <c:pt idx="5">
                  <c:v>2018, n=1000     </c:v>
                </c:pt>
                <c:pt idx="6">
                  <c:v>2020, n=1000     </c:v>
                </c:pt>
                <c:pt idx="7">
                  <c:v>Vakuutusmeklarin kanssa</c:v>
                </c:pt>
                <c:pt idx="8">
                  <c:v>2010, n=994     </c:v>
                </c:pt>
                <c:pt idx="9">
                  <c:v>2012, n=1026     </c:v>
                </c:pt>
                <c:pt idx="10">
                  <c:v>2014, n=1000     </c:v>
                </c:pt>
                <c:pt idx="11">
                  <c:v>2016, n=1000     </c:v>
                </c:pt>
                <c:pt idx="12">
                  <c:v>2018, n=1000     </c:v>
                </c:pt>
                <c:pt idx="13">
                  <c:v>2020, n=1000     </c:v>
                </c:pt>
              </c:strCache>
            </c:strRef>
          </c:cat>
          <c:val>
            <c:numRef>
              <c:f>Taul1!$B$2:$B$16</c:f>
              <c:numCache>
                <c:formatCode>0%</c:formatCode>
                <c:ptCount val="15"/>
                <c:pt idx="1">
                  <c:v>0.04</c:v>
                </c:pt>
                <c:pt idx="2">
                  <c:v>0.02</c:v>
                </c:pt>
                <c:pt idx="3">
                  <c:v>0.01</c:v>
                </c:pt>
                <c:pt idx="4">
                  <c:v>0.02</c:v>
                </c:pt>
                <c:pt idx="5">
                  <c:v>0.01</c:v>
                </c:pt>
                <c:pt idx="8">
                  <c:v>0.01</c:v>
                </c:pt>
                <c:pt idx="9">
                  <c:v>0.01</c:v>
                </c:pt>
                <c:pt idx="10">
                  <c:v>0</c:v>
                </c:pt>
                <c:pt idx="11">
                  <c:v>0</c:v>
                </c:pt>
                <c:pt idx="12">
                  <c:v>0.01</c:v>
                </c:pt>
                <c:pt idx="13">
                  <c:v>0</c:v>
                </c:pt>
              </c:numCache>
            </c:numRef>
          </c:val>
          <c:extLst>
            <c:ext xmlns:c16="http://schemas.microsoft.com/office/drawing/2014/chart" uri="{C3380CC4-5D6E-409C-BE32-E72D297353CC}">
              <c16:uniqueId val="{00000000-D8CF-4C97-9F40-DD3D5E92FFDF}"/>
            </c:ext>
          </c:extLst>
        </c:ser>
        <c:ser>
          <c:idx val="1"/>
          <c:order val="1"/>
          <c:tx>
            <c:strRef>
              <c:f>Taul1!$C$1</c:f>
              <c:strCache>
                <c:ptCount val="1"/>
                <c:pt idx="0">
                  <c:v>Joskus</c:v>
                </c:pt>
              </c:strCache>
            </c:strRef>
          </c:tx>
          <c:spPr>
            <a:solidFill>
              <a:srgbClr val="BCE3FA"/>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8E99-4739-A0F6-3D91BA65333D}"/>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Autoliikkeessä, matkatoimistossa, kaupassa, postissa</c:v>
                </c:pt>
                <c:pt idx="1">
                  <c:v>2010, n=994     </c:v>
                </c:pt>
                <c:pt idx="2">
                  <c:v>2012, n=1026     </c:v>
                </c:pt>
                <c:pt idx="3">
                  <c:v>2014, n=1000     </c:v>
                </c:pt>
                <c:pt idx="4">
                  <c:v>2016, n=1000     </c:v>
                </c:pt>
                <c:pt idx="5">
                  <c:v>2018, n=1000     </c:v>
                </c:pt>
                <c:pt idx="6">
                  <c:v>2020, n=1000     </c:v>
                </c:pt>
                <c:pt idx="7">
                  <c:v>Vakuutusmeklarin kanssa</c:v>
                </c:pt>
                <c:pt idx="8">
                  <c:v>2010, n=994     </c:v>
                </c:pt>
                <c:pt idx="9">
                  <c:v>2012, n=1026     </c:v>
                </c:pt>
                <c:pt idx="10">
                  <c:v>2014, n=1000     </c:v>
                </c:pt>
                <c:pt idx="11">
                  <c:v>2016, n=1000     </c:v>
                </c:pt>
                <c:pt idx="12">
                  <c:v>2018, n=1000     </c:v>
                </c:pt>
                <c:pt idx="13">
                  <c:v>2020, n=1000     </c:v>
                </c:pt>
              </c:strCache>
            </c:strRef>
          </c:cat>
          <c:val>
            <c:numRef>
              <c:f>Taul1!$C$2:$C$16</c:f>
              <c:numCache>
                <c:formatCode>0%</c:formatCode>
                <c:ptCount val="15"/>
                <c:pt idx="1">
                  <c:v>0.2</c:v>
                </c:pt>
                <c:pt idx="2">
                  <c:v>0.19</c:v>
                </c:pt>
                <c:pt idx="3">
                  <c:v>0.18</c:v>
                </c:pt>
                <c:pt idx="4">
                  <c:v>0.24</c:v>
                </c:pt>
                <c:pt idx="5">
                  <c:v>0.2</c:v>
                </c:pt>
                <c:pt idx="6">
                  <c:v>0.24</c:v>
                </c:pt>
                <c:pt idx="8">
                  <c:v>0.02</c:v>
                </c:pt>
                <c:pt idx="9">
                  <c:v>0.04</c:v>
                </c:pt>
                <c:pt idx="10">
                  <c:v>0.02</c:v>
                </c:pt>
                <c:pt idx="11">
                  <c:v>0.03</c:v>
                </c:pt>
                <c:pt idx="12">
                  <c:v>0.04</c:v>
                </c:pt>
                <c:pt idx="13">
                  <c:v>7.0000000000000007E-2</c:v>
                </c:pt>
              </c:numCache>
            </c:numRef>
          </c:val>
          <c:extLst>
            <c:ext xmlns:c16="http://schemas.microsoft.com/office/drawing/2014/chart" uri="{C3380CC4-5D6E-409C-BE32-E72D297353CC}">
              <c16:uniqueId val="{00000001-D8CF-4C97-9F40-DD3D5E92FFDF}"/>
            </c:ext>
          </c:extLst>
        </c:ser>
        <c:ser>
          <c:idx val="2"/>
          <c:order val="2"/>
          <c:tx>
            <c:strRef>
              <c:f>Taul1!$D$1</c:f>
              <c:strCache>
                <c:ptCount val="1"/>
                <c:pt idx="0">
                  <c:v>En lainkaan</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8E99-4739-A0F6-3D91BA65333D}"/>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Autoliikkeessä, matkatoimistossa, kaupassa, postissa</c:v>
                </c:pt>
                <c:pt idx="1">
                  <c:v>2010, n=994     </c:v>
                </c:pt>
                <c:pt idx="2">
                  <c:v>2012, n=1026     </c:v>
                </c:pt>
                <c:pt idx="3">
                  <c:v>2014, n=1000     </c:v>
                </c:pt>
                <c:pt idx="4">
                  <c:v>2016, n=1000     </c:v>
                </c:pt>
                <c:pt idx="5">
                  <c:v>2018, n=1000     </c:v>
                </c:pt>
                <c:pt idx="6">
                  <c:v>2020, n=1000     </c:v>
                </c:pt>
                <c:pt idx="7">
                  <c:v>Vakuutusmeklarin kanssa</c:v>
                </c:pt>
                <c:pt idx="8">
                  <c:v>2010, n=994     </c:v>
                </c:pt>
                <c:pt idx="9">
                  <c:v>2012, n=1026     </c:v>
                </c:pt>
                <c:pt idx="10">
                  <c:v>2014, n=1000     </c:v>
                </c:pt>
                <c:pt idx="11">
                  <c:v>2016, n=1000     </c:v>
                </c:pt>
                <c:pt idx="12">
                  <c:v>2018, n=1000     </c:v>
                </c:pt>
                <c:pt idx="13">
                  <c:v>2020, n=1000     </c:v>
                </c:pt>
              </c:strCache>
            </c:strRef>
          </c:cat>
          <c:val>
            <c:numRef>
              <c:f>Taul1!$D$2:$D$16</c:f>
              <c:numCache>
                <c:formatCode>0%</c:formatCode>
                <c:ptCount val="15"/>
                <c:pt idx="1">
                  <c:v>0.71</c:v>
                </c:pt>
                <c:pt idx="2">
                  <c:v>0.75</c:v>
                </c:pt>
                <c:pt idx="3">
                  <c:v>0.78</c:v>
                </c:pt>
                <c:pt idx="4">
                  <c:v>0.7</c:v>
                </c:pt>
                <c:pt idx="5">
                  <c:v>0.75</c:v>
                </c:pt>
                <c:pt idx="6">
                  <c:v>0.76</c:v>
                </c:pt>
                <c:pt idx="8">
                  <c:v>0.91</c:v>
                </c:pt>
                <c:pt idx="9">
                  <c:v>0.89</c:v>
                </c:pt>
                <c:pt idx="10">
                  <c:v>0.94</c:v>
                </c:pt>
                <c:pt idx="11">
                  <c:v>0.9</c:v>
                </c:pt>
                <c:pt idx="12">
                  <c:v>0.91</c:v>
                </c:pt>
                <c:pt idx="13">
                  <c:v>0.93</c:v>
                </c:pt>
              </c:numCache>
            </c:numRef>
          </c:val>
          <c:extLst>
            <c:ext xmlns:c16="http://schemas.microsoft.com/office/drawing/2014/chart" uri="{C3380CC4-5D6E-409C-BE32-E72D297353CC}">
              <c16:uniqueId val="{00000002-D8CF-4C97-9F40-DD3D5E92FFDF}"/>
            </c:ext>
          </c:extLst>
        </c:ser>
        <c:ser>
          <c:idx val="3"/>
          <c:order val="3"/>
          <c:tx>
            <c:strRef>
              <c:f>Taul1!$E$1</c:f>
              <c:strCache>
                <c:ptCount val="1"/>
                <c:pt idx="0">
                  <c:v>En osaa sanoa</c:v>
                </c:pt>
              </c:strCache>
            </c:strRef>
          </c:tx>
          <c:spPr>
            <a:solidFill>
              <a:sysClr val="window" lastClr="FFFFFF">
                <a:lumMod val="75000"/>
              </a:sysClr>
            </a:solidFill>
            <a:ln>
              <a:noFill/>
            </a:ln>
            <a:effectLst>
              <a:outerShdw blurRad="50800" dist="38100" dir="8100000" algn="tr" rotWithShape="0">
                <a:prstClr val="black">
                  <a:alpha val="40000"/>
                </a:prstClr>
              </a:outerShdw>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366-4FED-AF83-FCA5B3A40A30}"/>
                </c:ext>
              </c:extLst>
            </c:dLbl>
            <c:dLbl>
              <c:idx val="7"/>
              <c:delete val="1"/>
              <c:extLst>
                <c:ext xmlns:c15="http://schemas.microsoft.com/office/drawing/2012/chart" uri="{CE6537A1-D6FC-4f65-9D91-7224C49458BB}"/>
                <c:ext xmlns:c16="http://schemas.microsoft.com/office/drawing/2014/chart" uri="{C3380CC4-5D6E-409C-BE32-E72D297353CC}">
                  <c16:uniqueId val="{00000000-8E99-4739-A0F6-3D91BA65333D}"/>
                </c:ext>
              </c:extLst>
            </c:dLbl>
            <c:dLbl>
              <c:idx val="13"/>
              <c:delete val="1"/>
              <c:extLst>
                <c:ext xmlns:c15="http://schemas.microsoft.com/office/drawing/2012/chart" uri="{CE6537A1-D6FC-4f65-9D91-7224C49458BB}"/>
                <c:ext xmlns:c16="http://schemas.microsoft.com/office/drawing/2014/chart" uri="{C3380CC4-5D6E-409C-BE32-E72D297353CC}">
                  <c16:uniqueId val="{00000001-B366-4FED-AF83-FCA5B3A40A30}"/>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Autoliikkeessä, matkatoimistossa, kaupassa, postissa</c:v>
                </c:pt>
                <c:pt idx="1">
                  <c:v>2010, n=994     </c:v>
                </c:pt>
                <c:pt idx="2">
                  <c:v>2012, n=1026     </c:v>
                </c:pt>
                <c:pt idx="3">
                  <c:v>2014, n=1000     </c:v>
                </c:pt>
                <c:pt idx="4">
                  <c:v>2016, n=1000     </c:v>
                </c:pt>
                <c:pt idx="5">
                  <c:v>2018, n=1000     </c:v>
                </c:pt>
                <c:pt idx="6">
                  <c:v>2020, n=1000     </c:v>
                </c:pt>
                <c:pt idx="7">
                  <c:v>Vakuutusmeklarin kanssa</c:v>
                </c:pt>
                <c:pt idx="8">
                  <c:v>2010, n=994     </c:v>
                </c:pt>
                <c:pt idx="9">
                  <c:v>2012, n=1026     </c:v>
                </c:pt>
                <c:pt idx="10">
                  <c:v>2014, n=1000     </c:v>
                </c:pt>
                <c:pt idx="11">
                  <c:v>2016, n=1000     </c:v>
                </c:pt>
                <c:pt idx="12">
                  <c:v>2018, n=1000     </c:v>
                </c:pt>
                <c:pt idx="13">
                  <c:v>2020, n=1000     </c:v>
                </c:pt>
              </c:strCache>
            </c:strRef>
          </c:cat>
          <c:val>
            <c:numRef>
              <c:f>Taul1!$E$2:$E$16</c:f>
              <c:numCache>
                <c:formatCode>0%</c:formatCode>
                <c:ptCount val="15"/>
                <c:pt idx="1">
                  <c:v>0.04</c:v>
                </c:pt>
                <c:pt idx="2">
                  <c:v>0.04</c:v>
                </c:pt>
                <c:pt idx="3">
                  <c:v>0.02</c:v>
                </c:pt>
                <c:pt idx="4">
                  <c:v>0.05</c:v>
                </c:pt>
                <c:pt idx="5">
                  <c:v>0.04</c:v>
                </c:pt>
                <c:pt idx="6">
                  <c:v>0</c:v>
                </c:pt>
                <c:pt idx="8">
                  <c:v>7.0000000000000007E-2</c:v>
                </c:pt>
                <c:pt idx="9">
                  <c:v>7.0000000000000007E-2</c:v>
                </c:pt>
                <c:pt idx="10">
                  <c:v>0.04</c:v>
                </c:pt>
                <c:pt idx="11">
                  <c:v>0.06</c:v>
                </c:pt>
                <c:pt idx="12">
                  <c:v>0.05</c:v>
                </c:pt>
                <c:pt idx="13">
                  <c:v>0</c:v>
                </c:pt>
              </c:numCache>
            </c:numRef>
          </c:val>
          <c:extLst>
            <c:ext xmlns:c16="http://schemas.microsoft.com/office/drawing/2014/chart" uri="{C3380CC4-5D6E-409C-BE32-E72D297353CC}">
              <c16:uniqueId val="{00000003-D8CF-4C97-9F40-DD3D5E92FFDF}"/>
            </c:ext>
          </c:extLst>
        </c:ser>
        <c:dLbls>
          <c:showLegendKey val="0"/>
          <c:showVal val="0"/>
          <c:showCatName val="0"/>
          <c:showSerName val="0"/>
          <c:showPercent val="0"/>
          <c:showBubbleSize val="0"/>
        </c:dLbls>
        <c:gapWidth val="50"/>
        <c:overlap val="100"/>
        <c:axId val="44843392"/>
        <c:axId val="44844928"/>
      </c:barChart>
      <c:catAx>
        <c:axId val="4484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4844928"/>
        <c:crosses val="autoZero"/>
        <c:auto val="1"/>
        <c:lblAlgn val="ctr"/>
        <c:lblOffset val="100"/>
        <c:noMultiLvlLbl val="0"/>
      </c:catAx>
      <c:valAx>
        <c:axId val="4484492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4843392"/>
        <c:crosses val="autoZero"/>
        <c:crossBetween val="between"/>
        <c:majorUnit val="0.2"/>
      </c:valAx>
      <c:spPr>
        <a:noFill/>
        <a:ln>
          <a:noFill/>
        </a:ln>
        <a:effectLst/>
      </c:spPr>
    </c:plotArea>
    <c:legend>
      <c:legendPos val="b"/>
      <c:layout>
        <c:manualLayout>
          <c:xMode val="edge"/>
          <c:yMode val="edge"/>
          <c:x val="0.44483474095860404"/>
          <c:y val="0.89502379766354434"/>
          <c:w val="0.5551652590413960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78498363670279"/>
          <c:y val="6.2300069473524483E-2"/>
          <c:w val="0.42122604944926645"/>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Taul1!$B$2:$B$67</c:f>
              <c:numCache>
                <c:formatCode>General</c:formatCode>
                <c:ptCount val="17"/>
                <c:pt idx="0" formatCode="0%">
                  <c:v>0.30300000000000005</c:v>
                </c:pt>
                <c:pt idx="2" formatCode="0%">
                  <c:v>0.31699999999999995</c:v>
                </c:pt>
                <c:pt idx="3" formatCode="0%">
                  <c:v>0.29000000000000004</c:v>
                </c:pt>
                <c:pt idx="5" formatCode="0%">
                  <c:v>0.31100000000000005</c:v>
                </c:pt>
                <c:pt idx="6" formatCode="0%">
                  <c:v>0.28200000000000003</c:v>
                </c:pt>
                <c:pt idx="7" formatCode="0%">
                  <c:v>0.38800000000000001</c:v>
                </c:pt>
                <c:pt idx="8" formatCode="0%">
                  <c:v>0.30700000000000005</c:v>
                </c:pt>
                <c:pt idx="9" formatCode="0%">
                  <c:v>0.25</c:v>
                </c:pt>
                <c:pt idx="11" formatCode="0%">
                  <c:v>0.245</c:v>
                </c:pt>
                <c:pt idx="12" formatCode="0%">
                  <c:v>0.23799999999999999</c:v>
                </c:pt>
                <c:pt idx="13" formatCode="0%">
                  <c:v>0.30500000000000005</c:v>
                </c:pt>
                <c:pt idx="14" formatCode="0%">
                  <c:v>0.48599999999999999</c:v>
                </c:pt>
                <c:pt idx="15" formatCode="0%">
                  <c:v>0.252</c:v>
                </c:pt>
                <c:pt idx="16" formatCode="0%">
                  <c:v>0.20199999999999996</c:v>
                </c:pt>
              </c:numCache>
            </c:numRef>
          </c:val>
          <c:extLst>
            <c:ext xmlns:c16="http://schemas.microsoft.com/office/drawing/2014/chart" uri="{C3380CC4-5D6E-409C-BE32-E72D297353CC}">
              <c16:uniqueId val="{00000000-9513-46B5-A60A-E30D0A1B5DDA}"/>
            </c:ext>
          </c:extLst>
        </c:ser>
        <c:dLbls>
          <c:showLegendKey val="0"/>
          <c:showVal val="0"/>
          <c:showCatName val="0"/>
          <c:showSerName val="0"/>
          <c:showPercent val="0"/>
          <c:showBubbleSize val="0"/>
        </c:dLbls>
        <c:gapWidth val="30"/>
        <c:axId val="337988608"/>
        <c:axId val="33876083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invertIfNegative val="0"/>
                <c:cat>
                  <c:strRef>
                    <c:extLst>
                      <c:ext uri="{02D57815-91ED-43cb-92C2-25804820EDAC}">
                        <c15:formulaRef>
                          <c15:sqref>Taul1!$A$2:$A$67</c15:sqref>
                        </c15:formulaRef>
                      </c:ext>
                    </c:extLst>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extLst>
                      <c:ext uri="{02D57815-91ED-43cb-92C2-25804820EDAC}">
                        <c15:formulaRef>
                          <c15:sqref>Taul1!$C$2:$C$67</c15:sqref>
                        </c15:formulaRef>
                      </c:ext>
                    </c:extLst>
                    <c:numCache>
                      <c:formatCode>General</c:formatCode>
                      <c:ptCount val="17"/>
                      <c:pt idx="0" formatCode="0%">
                        <c:v>0.69699999999999995</c:v>
                      </c:pt>
                      <c:pt idx="2" formatCode="0%">
                        <c:v>0.68300000000000005</c:v>
                      </c:pt>
                      <c:pt idx="3" formatCode="0%">
                        <c:v>0.71</c:v>
                      </c:pt>
                      <c:pt idx="5" formatCode="0%">
                        <c:v>0.68899999999999995</c:v>
                      </c:pt>
                      <c:pt idx="6" formatCode="0%">
                        <c:v>0.71799999999999997</c:v>
                      </c:pt>
                      <c:pt idx="7" formatCode="0%">
                        <c:v>0.61199999999999999</c:v>
                      </c:pt>
                      <c:pt idx="8" formatCode="0%">
                        <c:v>0.69299999999999995</c:v>
                      </c:pt>
                      <c:pt idx="9" formatCode="0%">
                        <c:v>0.75</c:v>
                      </c:pt>
                      <c:pt idx="11" formatCode="0%">
                        <c:v>0.755</c:v>
                      </c:pt>
                      <c:pt idx="12" formatCode="0%">
                        <c:v>0.76200000000000001</c:v>
                      </c:pt>
                      <c:pt idx="13" formatCode="0%">
                        <c:v>0.69499999999999995</c:v>
                      </c:pt>
                      <c:pt idx="14" formatCode="0%">
                        <c:v>0.51400000000000001</c:v>
                      </c:pt>
                      <c:pt idx="15" formatCode="0%">
                        <c:v>0.748</c:v>
                      </c:pt>
                      <c:pt idx="16" formatCode="0%">
                        <c:v>0.79800000000000004</c:v>
                      </c:pt>
                    </c:numCache>
                  </c:numRef>
                </c:val>
                <c:extLst>
                  <c:ext xmlns:c16="http://schemas.microsoft.com/office/drawing/2014/chart" uri="{C3380CC4-5D6E-409C-BE32-E72D297353CC}">
                    <c16:uniqueId val="{00000000-B5A6-4A1E-8804-8E25EB7DF4E8}"/>
                  </c:ext>
                </c:extLst>
              </c15:ser>
            </c15:filteredBarSeries>
          </c:ext>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056913617862357"/>
          <c:y val="6.2300069473524483E-2"/>
          <c:w val="0.39917761059158391"/>
          <c:h val="0.86088628623689456"/>
        </c:manualLayout>
      </c:layout>
      <c:barChart>
        <c:barDir val="bar"/>
        <c:grouping val="clustered"/>
        <c:varyColors val="0"/>
        <c:ser>
          <c:idx val="0"/>
          <c:order val="0"/>
          <c:tx>
            <c:strRef>
              <c:f>Taul1!$B$1</c:f>
              <c:strCache>
                <c:ptCount val="1"/>
                <c:pt idx="0">
                  <c:v>Kyllä</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Taul1!$A$2:$A$67</c:f>
              <c:strCache>
                <c:ptCount val="22"/>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KOULUTUS</c:v>
                </c:pt>
                <c:pt idx="9">
                  <c:v>Perus-/keski-/ammattikoulu/kansakoulu, n=312</c:v>
                </c:pt>
                <c:pt idx="10">
                  <c:v>Ylioppilas/opisto, n=231</c:v>
                </c:pt>
                <c:pt idx="11">
                  <c:v>Ammattikorkeakoulu, n=218</c:v>
                </c:pt>
                <c:pt idx="12">
                  <c:v>Yliopisto / korkeakoulu, n=239</c:v>
                </c:pt>
                <c:pt idx="13">
                  <c:v>PERHETILANNE</c:v>
                </c:pt>
                <c:pt idx="14">
                  <c:v>Asun vanhempien luona, n=25</c:v>
                </c:pt>
                <c:pt idx="15">
                  <c:v>Yksin omassa taloudessa, n=305</c:v>
                </c:pt>
                <c:pt idx="16">
                  <c:v>Avo/avioliito, ei lapsia, n=255</c:v>
                </c:pt>
                <c:pt idx="17">
                  <c:v>Avo/avioliito, alle 18-vuot. lapsia, n=167</c:v>
                </c:pt>
                <c:pt idx="18">
                  <c:v>Avo/avioliito, yli 18-vuot. lapsia kotona, n=44</c:v>
                </c:pt>
                <c:pt idx="19">
                  <c:v>Avo/avioliito, lapset muuttaneet pois, n=168</c:v>
                </c:pt>
                <c:pt idx="20">
                  <c:v>Yksinhuoltaja, perheessä alle 18-vuot. lapsia, n=34</c:v>
                </c:pt>
                <c:pt idx="21">
                  <c:v>Yksinhuoltaja, perheessä yli 18-vuot. lapsia, n=111</c:v>
                </c:pt>
              </c:strCache>
            </c:strRef>
          </c:cat>
          <c:val>
            <c:numRef>
              <c:f>Taul1!$B$2:$B$67</c:f>
              <c:numCache>
                <c:formatCode>General</c:formatCode>
                <c:ptCount val="22"/>
                <c:pt idx="0" formatCode="0%">
                  <c:v>0.30300000000000005</c:v>
                </c:pt>
                <c:pt idx="2" formatCode="0%">
                  <c:v>0.43300000000000005</c:v>
                </c:pt>
                <c:pt idx="3" formatCode="0%">
                  <c:v>0.38900000000000001</c:v>
                </c:pt>
                <c:pt idx="4" formatCode="0%">
                  <c:v>0.27400000000000002</c:v>
                </c:pt>
                <c:pt idx="5" formatCode="0%">
                  <c:v>0.15400000000000003</c:v>
                </c:pt>
                <c:pt idx="6" formatCode="0%">
                  <c:v>0.36499999999999999</c:v>
                </c:pt>
                <c:pt idx="7" formatCode="0%">
                  <c:v>0.248</c:v>
                </c:pt>
                <c:pt idx="9" formatCode="0%">
                  <c:v>0.28000000000000003</c:v>
                </c:pt>
                <c:pt idx="10" formatCode="0%">
                  <c:v>0.28600000000000003</c:v>
                </c:pt>
                <c:pt idx="11" formatCode="0%">
                  <c:v>0.33799999999999997</c:v>
                </c:pt>
                <c:pt idx="12" formatCode="0%">
                  <c:v>0.31999999999999995</c:v>
                </c:pt>
                <c:pt idx="14" formatCode="0%">
                  <c:v>0.22799999999999998</c:v>
                </c:pt>
                <c:pt idx="15" formatCode="0%">
                  <c:v>0.19799999999999995</c:v>
                </c:pt>
                <c:pt idx="16" formatCode="0%">
                  <c:v>0.32899999999999996</c:v>
                </c:pt>
                <c:pt idx="17" formatCode="0%">
                  <c:v>0.499</c:v>
                </c:pt>
                <c:pt idx="18" formatCode="0%">
                  <c:v>0.43500000000000005</c:v>
                </c:pt>
                <c:pt idx="19" formatCode="0%">
                  <c:v>0.249</c:v>
                </c:pt>
                <c:pt idx="20" formatCode="0%">
                  <c:v>0.38900000000000001</c:v>
                </c:pt>
                <c:pt idx="21" formatCode="0%">
                  <c:v>0.44499999999999995</c:v>
                </c:pt>
              </c:numCache>
            </c:numRef>
          </c:val>
          <c:extLst>
            <c:ext xmlns:c16="http://schemas.microsoft.com/office/drawing/2014/chart" uri="{C3380CC4-5D6E-409C-BE32-E72D297353CC}">
              <c16:uniqueId val="{00000000-E198-4F24-9E7B-12163DF1091F}"/>
            </c:ext>
          </c:extLst>
        </c:ser>
        <c:dLbls>
          <c:showLegendKey val="0"/>
          <c:showVal val="0"/>
          <c:showCatName val="0"/>
          <c:showSerName val="0"/>
          <c:showPercent val="0"/>
          <c:showBubbleSize val="0"/>
        </c:dLbls>
        <c:gapWidth val="30"/>
        <c:axId val="337988608"/>
        <c:axId val="338760832"/>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invertIfNegative val="0"/>
                <c:cat>
                  <c:strRef>
                    <c:extLst>
                      <c:ext uri="{02D57815-91ED-43cb-92C2-25804820EDAC}">
                        <c15:formulaRef>
                          <c15:sqref>Taul1!$A$2:$A$67</c15:sqref>
                        </c15:formulaRef>
                      </c:ext>
                    </c:extLst>
                    <c:strCache>
                      <c:ptCount val="22"/>
                      <c:pt idx="0">
                        <c:v>Kaikki vastaaajat, n=1000</c:v>
                      </c:pt>
                      <c:pt idx="1">
                        <c:v>AMMATTI </c:v>
                      </c:pt>
                      <c:pt idx="2">
                        <c:v>Johtavassa asemassa oleva/yrittäjä, n=83</c:v>
                      </c:pt>
                      <c:pt idx="3">
                        <c:v>Toimihenkilö, n=236</c:v>
                      </c:pt>
                      <c:pt idx="4">
                        <c:v>Työväestö, n=261</c:v>
                      </c:pt>
                      <c:pt idx="5">
                        <c:v>Lomautettuna/työtön, n=75</c:v>
                      </c:pt>
                      <c:pt idx="6">
                        <c:v>Opiskelija/koululainen, n=81</c:v>
                      </c:pt>
                      <c:pt idx="7">
                        <c:v>Eläkeläinen, n=238</c:v>
                      </c:pt>
                      <c:pt idx="8">
                        <c:v>KOULUTUS</c:v>
                      </c:pt>
                      <c:pt idx="9">
                        <c:v>Perus-/keski-/ammattikoulu/kansakoulu, n=312</c:v>
                      </c:pt>
                      <c:pt idx="10">
                        <c:v>Ylioppilas/opisto, n=231</c:v>
                      </c:pt>
                      <c:pt idx="11">
                        <c:v>Ammattikorkeakoulu, n=218</c:v>
                      </c:pt>
                      <c:pt idx="12">
                        <c:v>Yliopisto / korkeakoulu, n=239</c:v>
                      </c:pt>
                      <c:pt idx="13">
                        <c:v>PERHETILANNE</c:v>
                      </c:pt>
                      <c:pt idx="14">
                        <c:v>Asun vanhempien luona, n=25</c:v>
                      </c:pt>
                      <c:pt idx="15">
                        <c:v>Yksin omassa taloudessa, n=305</c:v>
                      </c:pt>
                      <c:pt idx="16">
                        <c:v>Avo/avioliito, ei lapsia, n=255</c:v>
                      </c:pt>
                      <c:pt idx="17">
                        <c:v>Avo/avioliito, alle 18-vuot. lapsia, n=167</c:v>
                      </c:pt>
                      <c:pt idx="18">
                        <c:v>Avo/avioliito, yli 18-vuot. lapsia kotona, n=44</c:v>
                      </c:pt>
                      <c:pt idx="19">
                        <c:v>Avo/avioliito, lapset muuttaneet pois, n=168</c:v>
                      </c:pt>
                      <c:pt idx="20">
                        <c:v>Yksinhuoltaja, perheessä alle 18-vuot. lapsia, n=34</c:v>
                      </c:pt>
                      <c:pt idx="21">
                        <c:v>Yksinhuoltaja, perheessä yli 18-vuot. lapsia, n=111</c:v>
                      </c:pt>
                    </c:strCache>
                  </c:strRef>
                </c:cat>
                <c:val>
                  <c:numRef>
                    <c:extLst>
                      <c:ext uri="{02D57815-91ED-43cb-92C2-25804820EDAC}">
                        <c15:formulaRef>
                          <c15:sqref>Taul1!$C$2:$C$67</c15:sqref>
                        </c15:formulaRef>
                      </c:ext>
                    </c:extLst>
                    <c:numCache>
                      <c:formatCode>General</c:formatCode>
                      <c:ptCount val="22"/>
                      <c:pt idx="0" formatCode="0%">
                        <c:v>0.69699999999999995</c:v>
                      </c:pt>
                      <c:pt idx="2" formatCode="0%">
                        <c:v>0.56699999999999995</c:v>
                      </c:pt>
                      <c:pt idx="3" formatCode="0%">
                        <c:v>0.61099999999999999</c:v>
                      </c:pt>
                      <c:pt idx="4" formatCode="0%">
                        <c:v>0.72599999999999998</c:v>
                      </c:pt>
                      <c:pt idx="5" formatCode="0%">
                        <c:v>0.84599999999999997</c:v>
                      </c:pt>
                      <c:pt idx="6" formatCode="0%">
                        <c:v>0.63500000000000001</c:v>
                      </c:pt>
                      <c:pt idx="7" formatCode="0%">
                        <c:v>0.752</c:v>
                      </c:pt>
                      <c:pt idx="9" formatCode="0%">
                        <c:v>0.72</c:v>
                      </c:pt>
                      <c:pt idx="10" formatCode="0%">
                        <c:v>0.71399999999999997</c:v>
                      </c:pt>
                      <c:pt idx="11" formatCode="0%">
                        <c:v>0.66200000000000003</c:v>
                      </c:pt>
                      <c:pt idx="12" formatCode="0%">
                        <c:v>0.68</c:v>
                      </c:pt>
                      <c:pt idx="14" formatCode="0%">
                        <c:v>0.77200000000000002</c:v>
                      </c:pt>
                      <c:pt idx="15" formatCode="0%">
                        <c:v>0.80200000000000005</c:v>
                      </c:pt>
                      <c:pt idx="16" formatCode="0%">
                        <c:v>0.67100000000000004</c:v>
                      </c:pt>
                      <c:pt idx="17" formatCode="0%">
                        <c:v>0.501</c:v>
                      </c:pt>
                      <c:pt idx="18" formatCode="0%">
                        <c:v>0.56499999999999995</c:v>
                      </c:pt>
                      <c:pt idx="19" formatCode="0%">
                        <c:v>0.751</c:v>
                      </c:pt>
                      <c:pt idx="20" formatCode="0%">
                        <c:v>0.61099999999999999</c:v>
                      </c:pt>
                      <c:pt idx="21" formatCode="0%">
                        <c:v>0.55500000000000005</c:v>
                      </c:pt>
                    </c:numCache>
                  </c:numRef>
                </c:val>
                <c:extLst>
                  <c:ext xmlns:c16="http://schemas.microsoft.com/office/drawing/2014/chart" uri="{C3380CC4-5D6E-409C-BE32-E72D297353CC}">
                    <c16:uniqueId val="{00000001-E198-4F24-9E7B-12163DF1091F}"/>
                  </c:ext>
                </c:extLst>
              </c15:ser>
            </c15:filteredBarSeries>
          </c:ext>
        </c:extLst>
      </c:barChart>
      <c:catAx>
        <c:axId val="337988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8760832"/>
        <c:crosses val="autoZero"/>
        <c:auto val="1"/>
        <c:lblAlgn val="ctr"/>
        <c:lblOffset val="100"/>
        <c:noMultiLvlLbl val="0"/>
      </c:catAx>
      <c:valAx>
        <c:axId val="338760832"/>
        <c:scaling>
          <c:orientation val="minMax"/>
          <c:max val="0.60000000000000009"/>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3379886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6.0692262154730621E-2"/>
          <c:w val="0.48309308641621423"/>
          <c:h val="0.75357119602585154"/>
        </c:manualLayout>
      </c:layout>
      <c:barChart>
        <c:barDir val="bar"/>
        <c:grouping val="cluster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Taul1!$B$2:$B$7</c:f>
              <c:numCache>
                <c:formatCode>0%</c:formatCode>
                <c:ptCount val="6"/>
                <c:pt idx="0">
                  <c:v>0.22</c:v>
                </c:pt>
                <c:pt idx="1">
                  <c:v>0.24</c:v>
                </c:pt>
                <c:pt idx="2">
                  <c:v>0.33</c:v>
                </c:pt>
                <c:pt idx="3">
                  <c:v>0.32</c:v>
                </c:pt>
                <c:pt idx="4">
                  <c:v>0.28000000000000003</c:v>
                </c:pt>
                <c:pt idx="5">
                  <c:v>0.3</c:v>
                </c:pt>
              </c:numCache>
            </c:numRef>
          </c:val>
          <c:extLst>
            <c:ext xmlns:c16="http://schemas.microsoft.com/office/drawing/2014/chart" uri="{C3380CC4-5D6E-409C-BE32-E72D297353CC}">
              <c16:uniqueId val="{00000000-9997-4BC5-A70D-1C0AC576815C}"/>
            </c:ext>
          </c:extLst>
        </c:ser>
        <c:dLbls>
          <c:showLegendKey val="0"/>
          <c:showVal val="0"/>
          <c:showCatName val="0"/>
          <c:showSerName val="0"/>
          <c:showPercent val="0"/>
          <c:showBubbleSize val="0"/>
        </c:dLbls>
        <c:gapWidth val="50"/>
        <c:axId val="336786944"/>
        <c:axId val="336788864"/>
        <c:extLst>
          <c:ext xmlns:c15="http://schemas.microsoft.com/office/drawing/2012/chart" uri="{02D57815-91ED-43cb-92C2-25804820EDAC}">
            <c15:filteredBarSeries>
              <c15:ser>
                <c:idx val="1"/>
                <c:order val="1"/>
                <c:tx>
                  <c:strRef>
                    <c:extLst>
                      <c:ext uri="{02D57815-91ED-43cb-92C2-25804820EDAC}">
                        <c15:formulaRef>
                          <c15:sqref>Taul1!$C$1</c15:sqref>
                        </c15:formulaRef>
                      </c:ext>
                    </c:extLst>
                    <c:strCache>
                      <c:ptCount val="1"/>
                      <c:pt idx="0">
                        <c:v>Ei</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Taul1!$A$2:$A$7</c15:sqref>
                        </c15:formulaRef>
                      </c:ext>
                    </c:extLst>
                    <c:strCache>
                      <c:ptCount val="6"/>
                      <c:pt idx="0">
                        <c:v>2010, n=994</c:v>
                      </c:pt>
                      <c:pt idx="1">
                        <c:v>2012, n=1026</c:v>
                      </c:pt>
                      <c:pt idx="2">
                        <c:v>2014, n=1000</c:v>
                      </c:pt>
                      <c:pt idx="3">
                        <c:v>2016, n=1000</c:v>
                      </c:pt>
                      <c:pt idx="4">
                        <c:v>2018, n=1000</c:v>
                      </c:pt>
                      <c:pt idx="5">
                        <c:v>2020, n=1000</c:v>
                      </c:pt>
                    </c:strCache>
                  </c:strRef>
                </c:cat>
                <c:val>
                  <c:numRef>
                    <c:extLst>
                      <c:ext uri="{02D57815-91ED-43cb-92C2-25804820EDAC}">
                        <c15:formulaRef>
                          <c15:sqref>Taul1!$C$2:$C$7</c15:sqref>
                        </c15:formulaRef>
                      </c:ext>
                    </c:extLst>
                    <c:numCache>
                      <c:formatCode>0%</c:formatCode>
                      <c:ptCount val="6"/>
                      <c:pt idx="0">
                        <c:v>0.78</c:v>
                      </c:pt>
                      <c:pt idx="1">
                        <c:v>0.76</c:v>
                      </c:pt>
                      <c:pt idx="2">
                        <c:v>0.67</c:v>
                      </c:pt>
                      <c:pt idx="3">
                        <c:v>0.68</c:v>
                      </c:pt>
                      <c:pt idx="4">
                        <c:v>0.72</c:v>
                      </c:pt>
                      <c:pt idx="5">
                        <c:v>0.7</c:v>
                      </c:pt>
                    </c:numCache>
                  </c:numRef>
                </c:val>
                <c:extLst>
                  <c:ext xmlns:c16="http://schemas.microsoft.com/office/drawing/2014/chart" uri="{C3380CC4-5D6E-409C-BE32-E72D297353CC}">
                    <c16:uniqueId val="{00000001-9997-4BC5-A70D-1C0AC576815C}"/>
                  </c:ext>
                </c:extLst>
              </c15:ser>
            </c15:filteredBarSeries>
          </c:ext>
        </c:extLst>
      </c:barChart>
      <c:catAx>
        <c:axId val="33678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336788864"/>
        <c:crosses val="autoZero"/>
        <c:auto val="1"/>
        <c:lblAlgn val="ctr"/>
        <c:lblOffset val="100"/>
        <c:noMultiLvlLbl val="0"/>
      </c:catAx>
      <c:valAx>
        <c:axId val="336788864"/>
        <c:scaling>
          <c:orientation val="minMax"/>
          <c:max val="0.60000000000000009"/>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336786944"/>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19662305924296"/>
          <c:y val="6.0155650267229126E-2"/>
          <c:w val="0.44725584598242629"/>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Taul1!$B$2:$B$6</c:f>
              <c:numCache>
                <c:formatCode>0%</c:formatCode>
                <c:ptCount val="5"/>
                <c:pt idx="0">
                  <c:v>0.74099999999999999</c:v>
                </c:pt>
                <c:pt idx="1">
                  <c:v>0.68400000000000005</c:v>
                </c:pt>
                <c:pt idx="2">
                  <c:v>0.68100000000000005</c:v>
                </c:pt>
                <c:pt idx="3">
                  <c:v>0.67200000000000004</c:v>
                </c:pt>
                <c:pt idx="4">
                  <c:v>0.5</c:v>
                </c:pt>
              </c:numCache>
            </c:numRef>
          </c:val>
          <c:extLst>
            <c:ext xmlns:c16="http://schemas.microsoft.com/office/drawing/2014/chart" uri="{C3380CC4-5D6E-409C-BE32-E72D297353CC}">
              <c16:uniqueId val="{00000000-139C-450C-B703-0023C526905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Taul1!$C$2:$C$6</c:f>
              <c:numCache>
                <c:formatCode>0%</c:formatCode>
                <c:ptCount val="5"/>
                <c:pt idx="0">
                  <c:v>0.13100000000000001</c:v>
                </c:pt>
                <c:pt idx="1">
                  <c:v>0.17599999999999999</c:v>
                </c:pt>
                <c:pt idx="2">
                  <c:v>0.152</c:v>
                </c:pt>
                <c:pt idx="3">
                  <c:v>0.192</c:v>
                </c:pt>
                <c:pt idx="4">
                  <c:v>0.223</c:v>
                </c:pt>
              </c:numCache>
            </c:numRef>
          </c:val>
          <c:extLst>
            <c:ext xmlns:c16="http://schemas.microsoft.com/office/drawing/2014/chart" uri="{C3380CC4-5D6E-409C-BE32-E72D297353CC}">
              <c16:uniqueId val="{00000001-139C-450C-B703-0023C526905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Taul1!$D$2:$D$6</c:f>
              <c:numCache>
                <c:formatCode>0%</c:formatCode>
                <c:ptCount val="5"/>
                <c:pt idx="0">
                  <c:v>5.2999999999999999E-2</c:v>
                </c:pt>
                <c:pt idx="1">
                  <c:v>6.6000000000000003E-2</c:v>
                </c:pt>
                <c:pt idx="2">
                  <c:v>5.1999999999999998E-2</c:v>
                </c:pt>
                <c:pt idx="3">
                  <c:v>6.7000000000000004E-2</c:v>
                </c:pt>
                <c:pt idx="4">
                  <c:v>0.06</c:v>
                </c:pt>
              </c:numCache>
            </c:numRef>
          </c:val>
          <c:extLst>
            <c:ext xmlns:c16="http://schemas.microsoft.com/office/drawing/2014/chart" uri="{C3380CC4-5D6E-409C-BE32-E72D297353CC}">
              <c16:uniqueId val="{00000002-139C-450C-B703-0023C526905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Taul1!$E$2:$E$6</c:f>
              <c:numCache>
                <c:formatCode>0%</c:formatCode>
                <c:ptCount val="5"/>
                <c:pt idx="0">
                  <c:v>0.04</c:v>
                </c:pt>
                <c:pt idx="1">
                  <c:v>5.5E-2</c:v>
                </c:pt>
                <c:pt idx="2">
                  <c:v>8.2000000000000003E-2</c:v>
                </c:pt>
                <c:pt idx="3">
                  <c:v>5.0999999999999997E-2</c:v>
                </c:pt>
                <c:pt idx="4">
                  <c:v>4.1000000000000002E-2</c:v>
                </c:pt>
              </c:numCache>
            </c:numRef>
          </c:val>
          <c:extLst>
            <c:ext xmlns:c16="http://schemas.microsoft.com/office/drawing/2014/chart" uri="{C3380CC4-5D6E-409C-BE32-E72D297353CC}">
              <c16:uniqueId val="{00000003-139C-450C-B703-0023C526905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Sain hyvää palvelua vakuutusyhtiöstä vahinkotilanteessa</c:v>
                </c:pt>
                <c:pt idx="2">
                  <c:v>Korvaus vastasi sattunutta vahinkoa</c:v>
                </c:pt>
                <c:pt idx="3">
                  <c:v>Korvaushakemukseni käsiteltiin viivytyksettä</c:v>
                </c:pt>
                <c:pt idx="4">
                  <c:v>Käytössä olevat valitus- ja muutoksenhakukeinot ilmoitettiin selvästi</c:v>
                </c:pt>
              </c:strCache>
            </c:strRef>
          </c:cat>
          <c:val>
            <c:numRef>
              <c:f>Taul1!$F$2:$F$6</c:f>
              <c:numCache>
                <c:formatCode>0%</c:formatCode>
                <c:ptCount val="5"/>
                <c:pt idx="0">
                  <c:v>3.5000000000000003E-2</c:v>
                </c:pt>
                <c:pt idx="1">
                  <c:v>1.9E-2</c:v>
                </c:pt>
                <c:pt idx="2">
                  <c:v>3.3000000000000002E-2</c:v>
                </c:pt>
                <c:pt idx="3">
                  <c:v>1.9E-2</c:v>
                </c:pt>
                <c:pt idx="4">
                  <c:v>0.17599999999999999</c:v>
                </c:pt>
              </c:numCache>
            </c:numRef>
          </c:val>
          <c:extLst>
            <c:ext xmlns:c16="http://schemas.microsoft.com/office/drawing/2014/chart" uri="{C3380CC4-5D6E-409C-BE32-E72D297353CC}">
              <c16:uniqueId val="{00000004-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7447557777844734"/>
          <c:y val="0.89427891668807125"/>
          <c:w val="0.52439977138027472"/>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7525493948080759"/>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Korvaus oli vakuutusehtojen mukainen</c:v>
                </c:pt>
                <c:pt idx="1">
                  <c:v>2010, n=201</c:v>
                </c:pt>
                <c:pt idx="2">
                  <c:v>2012, n=210</c:v>
                </c:pt>
                <c:pt idx="3">
                  <c:v>2014, n=333</c:v>
                </c:pt>
                <c:pt idx="4">
                  <c:v>2016, n=234</c:v>
                </c:pt>
                <c:pt idx="5">
                  <c:v>2018, n=283</c:v>
                </c:pt>
                <c:pt idx="6">
                  <c:v>2020, n=303</c:v>
                </c:pt>
                <c:pt idx="7">
                  <c:v>Sain hyvää palvelua vakuutusyhtiöstä vahinkotilanteessa</c:v>
                </c:pt>
                <c:pt idx="8">
                  <c:v>2010, n=201</c:v>
                </c:pt>
                <c:pt idx="9">
                  <c:v>2012, n=210</c:v>
                </c:pt>
                <c:pt idx="10">
                  <c:v>2014, n=333</c:v>
                </c:pt>
                <c:pt idx="11">
                  <c:v>2016, n=234</c:v>
                </c:pt>
                <c:pt idx="12">
                  <c:v>2018, n=283</c:v>
                </c:pt>
                <c:pt idx="13">
                  <c:v>2020, n=303</c:v>
                </c:pt>
              </c:strCache>
            </c:strRef>
          </c:cat>
          <c:val>
            <c:numRef>
              <c:f>Taul1!$B$2:$B$15</c:f>
              <c:numCache>
                <c:formatCode>0%</c:formatCode>
                <c:ptCount val="14"/>
                <c:pt idx="1">
                  <c:v>0.7</c:v>
                </c:pt>
                <c:pt idx="2">
                  <c:v>0.72</c:v>
                </c:pt>
                <c:pt idx="3">
                  <c:v>0.79</c:v>
                </c:pt>
                <c:pt idx="4">
                  <c:v>0.75</c:v>
                </c:pt>
                <c:pt idx="5">
                  <c:v>0.75</c:v>
                </c:pt>
                <c:pt idx="6">
                  <c:v>0.74</c:v>
                </c:pt>
                <c:pt idx="8">
                  <c:v>0.71</c:v>
                </c:pt>
                <c:pt idx="9">
                  <c:v>0.59</c:v>
                </c:pt>
                <c:pt idx="10">
                  <c:v>0.72</c:v>
                </c:pt>
                <c:pt idx="11">
                  <c:v>0.65</c:v>
                </c:pt>
                <c:pt idx="12">
                  <c:v>0.69</c:v>
                </c:pt>
                <c:pt idx="13">
                  <c:v>0.68</c:v>
                </c:pt>
              </c:numCache>
            </c:numRef>
          </c:val>
          <c:extLst>
            <c:ext xmlns:c16="http://schemas.microsoft.com/office/drawing/2014/chart" uri="{C3380CC4-5D6E-409C-BE32-E72D297353CC}">
              <c16:uniqueId val="{00000000-CDB2-4785-8599-5244143AA4CE}"/>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Korvaus oli vakuutusehtojen mukainen</c:v>
                </c:pt>
                <c:pt idx="1">
                  <c:v>2010, n=201</c:v>
                </c:pt>
                <c:pt idx="2">
                  <c:v>2012, n=210</c:v>
                </c:pt>
                <c:pt idx="3">
                  <c:v>2014, n=333</c:v>
                </c:pt>
                <c:pt idx="4">
                  <c:v>2016, n=234</c:v>
                </c:pt>
                <c:pt idx="5">
                  <c:v>2018, n=283</c:v>
                </c:pt>
                <c:pt idx="6">
                  <c:v>2020, n=303</c:v>
                </c:pt>
                <c:pt idx="7">
                  <c:v>Sain hyvää palvelua vakuutusyhtiöstä vahinkotilanteessa</c:v>
                </c:pt>
                <c:pt idx="8">
                  <c:v>2010, n=201</c:v>
                </c:pt>
                <c:pt idx="9">
                  <c:v>2012, n=210</c:v>
                </c:pt>
                <c:pt idx="10">
                  <c:v>2014, n=333</c:v>
                </c:pt>
                <c:pt idx="11">
                  <c:v>2016, n=234</c:v>
                </c:pt>
                <c:pt idx="12">
                  <c:v>2018, n=283</c:v>
                </c:pt>
                <c:pt idx="13">
                  <c:v>2020, n=303</c:v>
                </c:pt>
              </c:strCache>
            </c:strRef>
          </c:cat>
          <c:val>
            <c:numRef>
              <c:f>Taul1!$C$2:$C$15</c:f>
              <c:numCache>
                <c:formatCode>0%</c:formatCode>
                <c:ptCount val="14"/>
                <c:pt idx="1">
                  <c:v>0.14000000000000001</c:v>
                </c:pt>
                <c:pt idx="2">
                  <c:v>0.16</c:v>
                </c:pt>
                <c:pt idx="3">
                  <c:v>0.09</c:v>
                </c:pt>
                <c:pt idx="4">
                  <c:v>0.12</c:v>
                </c:pt>
                <c:pt idx="5">
                  <c:v>0.14000000000000001</c:v>
                </c:pt>
                <c:pt idx="6">
                  <c:v>0.13</c:v>
                </c:pt>
                <c:pt idx="8">
                  <c:v>0.14000000000000001</c:v>
                </c:pt>
                <c:pt idx="9">
                  <c:v>0.28000000000000003</c:v>
                </c:pt>
                <c:pt idx="10">
                  <c:v>0.17</c:v>
                </c:pt>
                <c:pt idx="11">
                  <c:v>0.21</c:v>
                </c:pt>
                <c:pt idx="12">
                  <c:v>0.2</c:v>
                </c:pt>
                <c:pt idx="13">
                  <c:v>0.18</c:v>
                </c:pt>
              </c:numCache>
            </c:numRef>
          </c:val>
          <c:extLst>
            <c:ext xmlns:c16="http://schemas.microsoft.com/office/drawing/2014/chart" uri="{C3380CC4-5D6E-409C-BE32-E72D297353CC}">
              <c16:uniqueId val="{00000001-CDB2-4785-8599-5244143AA4CE}"/>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Korvaus oli vakuutusehtojen mukainen</c:v>
                </c:pt>
                <c:pt idx="1">
                  <c:v>2010, n=201</c:v>
                </c:pt>
                <c:pt idx="2">
                  <c:v>2012, n=210</c:v>
                </c:pt>
                <c:pt idx="3">
                  <c:v>2014, n=333</c:v>
                </c:pt>
                <c:pt idx="4">
                  <c:v>2016, n=234</c:v>
                </c:pt>
                <c:pt idx="5">
                  <c:v>2018, n=283</c:v>
                </c:pt>
                <c:pt idx="6">
                  <c:v>2020, n=303</c:v>
                </c:pt>
                <c:pt idx="7">
                  <c:v>Sain hyvää palvelua vakuutusyhtiöstä vahinkotilanteessa</c:v>
                </c:pt>
                <c:pt idx="8">
                  <c:v>2010, n=201</c:v>
                </c:pt>
                <c:pt idx="9">
                  <c:v>2012, n=210</c:v>
                </c:pt>
                <c:pt idx="10">
                  <c:v>2014, n=333</c:v>
                </c:pt>
                <c:pt idx="11">
                  <c:v>2016, n=234</c:v>
                </c:pt>
                <c:pt idx="12">
                  <c:v>2018, n=283</c:v>
                </c:pt>
                <c:pt idx="13">
                  <c:v>2020, n=303</c:v>
                </c:pt>
              </c:strCache>
            </c:strRef>
          </c:cat>
          <c:val>
            <c:numRef>
              <c:f>Taul1!$D$2:$D$15</c:f>
              <c:numCache>
                <c:formatCode>0%</c:formatCode>
                <c:ptCount val="14"/>
                <c:pt idx="1">
                  <c:v>7.0000000000000007E-2</c:v>
                </c:pt>
                <c:pt idx="2">
                  <c:v>0.02</c:v>
                </c:pt>
                <c:pt idx="3">
                  <c:v>0.05</c:v>
                </c:pt>
                <c:pt idx="4">
                  <c:v>0.04</c:v>
                </c:pt>
                <c:pt idx="5">
                  <c:v>0.04</c:v>
                </c:pt>
                <c:pt idx="6">
                  <c:v>0.05</c:v>
                </c:pt>
                <c:pt idx="8">
                  <c:v>0.08</c:v>
                </c:pt>
                <c:pt idx="9">
                  <c:v>0.04</c:v>
                </c:pt>
                <c:pt idx="10">
                  <c:v>0.03</c:v>
                </c:pt>
                <c:pt idx="11">
                  <c:v>7.0000000000000007E-2</c:v>
                </c:pt>
                <c:pt idx="12">
                  <c:v>0.04</c:v>
                </c:pt>
                <c:pt idx="13">
                  <c:v>7.0000000000000007E-2</c:v>
                </c:pt>
              </c:numCache>
            </c:numRef>
          </c:val>
          <c:extLst>
            <c:ext xmlns:c16="http://schemas.microsoft.com/office/drawing/2014/chart" uri="{C3380CC4-5D6E-409C-BE32-E72D297353CC}">
              <c16:uniqueId val="{00000002-CDB2-4785-8599-5244143AA4CE}"/>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sz="11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Korvaus oli vakuutusehtojen mukainen</c:v>
                </c:pt>
                <c:pt idx="1">
                  <c:v>2010, n=201</c:v>
                </c:pt>
                <c:pt idx="2">
                  <c:v>2012, n=210</c:v>
                </c:pt>
                <c:pt idx="3">
                  <c:v>2014, n=333</c:v>
                </c:pt>
                <c:pt idx="4">
                  <c:v>2016, n=234</c:v>
                </c:pt>
                <c:pt idx="5">
                  <c:v>2018, n=283</c:v>
                </c:pt>
                <c:pt idx="6">
                  <c:v>2020, n=303</c:v>
                </c:pt>
                <c:pt idx="7">
                  <c:v>Sain hyvää palvelua vakuutusyhtiöstä vahinkotilanteessa</c:v>
                </c:pt>
                <c:pt idx="8">
                  <c:v>2010, n=201</c:v>
                </c:pt>
                <c:pt idx="9">
                  <c:v>2012, n=210</c:v>
                </c:pt>
                <c:pt idx="10">
                  <c:v>2014, n=333</c:v>
                </c:pt>
                <c:pt idx="11">
                  <c:v>2016, n=234</c:v>
                </c:pt>
                <c:pt idx="12">
                  <c:v>2018, n=283</c:v>
                </c:pt>
                <c:pt idx="13">
                  <c:v>2020, n=303</c:v>
                </c:pt>
              </c:strCache>
            </c:strRef>
          </c:cat>
          <c:val>
            <c:numRef>
              <c:f>Taul1!$E$2:$E$15</c:f>
              <c:numCache>
                <c:formatCode>0%</c:formatCode>
                <c:ptCount val="14"/>
                <c:pt idx="1">
                  <c:v>0.04</c:v>
                </c:pt>
                <c:pt idx="2">
                  <c:v>0.05</c:v>
                </c:pt>
                <c:pt idx="3">
                  <c:v>0.03</c:v>
                </c:pt>
                <c:pt idx="4">
                  <c:v>0.02</c:v>
                </c:pt>
                <c:pt idx="5">
                  <c:v>0.02</c:v>
                </c:pt>
                <c:pt idx="6">
                  <c:v>0.04</c:v>
                </c:pt>
                <c:pt idx="8">
                  <c:v>0.03</c:v>
                </c:pt>
                <c:pt idx="9">
                  <c:v>0.05</c:v>
                </c:pt>
                <c:pt idx="10">
                  <c:v>0.04</c:v>
                </c:pt>
                <c:pt idx="11">
                  <c:v>0.04</c:v>
                </c:pt>
                <c:pt idx="12">
                  <c:v>0.02</c:v>
                </c:pt>
                <c:pt idx="13">
                  <c:v>0.06</c:v>
                </c:pt>
              </c:numCache>
            </c:numRef>
          </c:val>
          <c:extLst>
            <c:ext xmlns:c16="http://schemas.microsoft.com/office/drawing/2014/chart" uri="{C3380CC4-5D6E-409C-BE32-E72D297353CC}">
              <c16:uniqueId val="{00000003-CDB2-4785-8599-5244143AA4CE}"/>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sz="1200"/>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Korvaus oli vakuutusehtojen mukainen</c:v>
                </c:pt>
                <c:pt idx="1">
                  <c:v>2010, n=201</c:v>
                </c:pt>
                <c:pt idx="2">
                  <c:v>2012, n=210</c:v>
                </c:pt>
                <c:pt idx="3">
                  <c:v>2014, n=333</c:v>
                </c:pt>
                <c:pt idx="4">
                  <c:v>2016, n=234</c:v>
                </c:pt>
                <c:pt idx="5">
                  <c:v>2018, n=283</c:v>
                </c:pt>
                <c:pt idx="6">
                  <c:v>2020, n=303</c:v>
                </c:pt>
                <c:pt idx="7">
                  <c:v>Sain hyvää palvelua vakuutusyhtiöstä vahinkotilanteessa</c:v>
                </c:pt>
                <c:pt idx="8">
                  <c:v>2010, n=201</c:v>
                </c:pt>
                <c:pt idx="9">
                  <c:v>2012, n=210</c:v>
                </c:pt>
                <c:pt idx="10">
                  <c:v>2014, n=333</c:v>
                </c:pt>
                <c:pt idx="11">
                  <c:v>2016, n=234</c:v>
                </c:pt>
                <c:pt idx="12">
                  <c:v>2018, n=283</c:v>
                </c:pt>
                <c:pt idx="13">
                  <c:v>2020, n=303</c:v>
                </c:pt>
              </c:strCache>
            </c:strRef>
          </c:cat>
          <c:val>
            <c:numRef>
              <c:f>Taul1!$F$2:$F$15</c:f>
              <c:numCache>
                <c:formatCode>0%</c:formatCode>
                <c:ptCount val="14"/>
                <c:pt idx="1">
                  <c:v>0.05</c:v>
                </c:pt>
                <c:pt idx="2">
                  <c:v>0.05</c:v>
                </c:pt>
                <c:pt idx="3">
                  <c:v>0.05</c:v>
                </c:pt>
                <c:pt idx="4">
                  <c:v>7.0000000000000007E-2</c:v>
                </c:pt>
                <c:pt idx="5">
                  <c:v>0.05</c:v>
                </c:pt>
                <c:pt idx="6">
                  <c:v>0.04</c:v>
                </c:pt>
                <c:pt idx="8">
                  <c:v>0.04</c:v>
                </c:pt>
                <c:pt idx="9">
                  <c:v>0.04</c:v>
                </c:pt>
                <c:pt idx="10">
                  <c:v>0.04</c:v>
                </c:pt>
                <c:pt idx="11">
                  <c:v>0.03</c:v>
                </c:pt>
                <c:pt idx="12">
                  <c:v>0.04</c:v>
                </c:pt>
                <c:pt idx="13">
                  <c:v>0.02</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7525493948080759"/>
        </c:manualLayout>
      </c:layout>
      <c:barChart>
        <c:barDir val="bar"/>
        <c:grouping val="percentStacked"/>
        <c:varyColors val="0"/>
        <c:ser>
          <c:idx val="0"/>
          <c:order val="0"/>
          <c:tx>
            <c:strRef>
              <c:f>Taul1!$B$17</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Taul1!$A$18:$A$31</c:f>
              <c:strCache>
                <c:ptCount val="14"/>
                <c:pt idx="0">
                  <c:v>Korvaus vastasi sattunutta vahinkoa</c:v>
                </c:pt>
                <c:pt idx="1">
                  <c:v>2010, n=201</c:v>
                </c:pt>
                <c:pt idx="2">
                  <c:v>2012, n=210</c:v>
                </c:pt>
                <c:pt idx="3">
                  <c:v>2014, n=333</c:v>
                </c:pt>
                <c:pt idx="4">
                  <c:v>2016, n=234</c:v>
                </c:pt>
                <c:pt idx="5">
                  <c:v>2018, n=283</c:v>
                </c:pt>
                <c:pt idx="6">
                  <c:v>2020, n=303</c:v>
                </c:pt>
                <c:pt idx="7">
                  <c:v>Korvaushakemukseni käsiteltiin viivytyksettä</c:v>
                </c:pt>
                <c:pt idx="8">
                  <c:v>2010, n=201</c:v>
                </c:pt>
                <c:pt idx="9">
                  <c:v>2012, n=210</c:v>
                </c:pt>
                <c:pt idx="10">
                  <c:v>2014, n=333</c:v>
                </c:pt>
                <c:pt idx="11">
                  <c:v>2016, n=234</c:v>
                </c:pt>
                <c:pt idx="12">
                  <c:v>2018, n=283</c:v>
                </c:pt>
                <c:pt idx="13">
                  <c:v>2020, n=303</c:v>
                </c:pt>
              </c:strCache>
            </c:strRef>
          </c:cat>
          <c:val>
            <c:numRef>
              <c:f>Taul1!$B$18:$B$31</c:f>
              <c:numCache>
                <c:formatCode>0%</c:formatCode>
                <c:ptCount val="14"/>
                <c:pt idx="1">
                  <c:v>0.68</c:v>
                </c:pt>
                <c:pt idx="2">
                  <c:v>0.68</c:v>
                </c:pt>
                <c:pt idx="3">
                  <c:v>0.7</c:v>
                </c:pt>
                <c:pt idx="4">
                  <c:v>0.7</c:v>
                </c:pt>
                <c:pt idx="5">
                  <c:v>0.69</c:v>
                </c:pt>
                <c:pt idx="6">
                  <c:v>0.68</c:v>
                </c:pt>
                <c:pt idx="8">
                  <c:v>0.67</c:v>
                </c:pt>
                <c:pt idx="9">
                  <c:v>0.68</c:v>
                </c:pt>
                <c:pt idx="10">
                  <c:v>0.71</c:v>
                </c:pt>
                <c:pt idx="11">
                  <c:v>0.69</c:v>
                </c:pt>
                <c:pt idx="12">
                  <c:v>0.67</c:v>
                </c:pt>
                <c:pt idx="13">
                  <c:v>0.67</c:v>
                </c:pt>
              </c:numCache>
            </c:numRef>
          </c:val>
          <c:extLst>
            <c:ext xmlns:c16="http://schemas.microsoft.com/office/drawing/2014/chart" uri="{C3380CC4-5D6E-409C-BE32-E72D297353CC}">
              <c16:uniqueId val="{00000000-CDB2-4785-8599-5244143AA4CE}"/>
            </c:ext>
          </c:extLst>
        </c:ser>
        <c:ser>
          <c:idx val="1"/>
          <c:order val="1"/>
          <c:tx>
            <c:strRef>
              <c:f>Taul1!$C$17</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Taul1!$A$18:$A$31</c:f>
              <c:strCache>
                <c:ptCount val="14"/>
                <c:pt idx="0">
                  <c:v>Korvaus vastasi sattunutta vahinkoa</c:v>
                </c:pt>
                <c:pt idx="1">
                  <c:v>2010, n=201</c:v>
                </c:pt>
                <c:pt idx="2">
                  <c:v>2012, n=210</c:v>
                </c:pt>
                <c:pt idx="3">
                  <c:v>2014, n=333</c:v>
                </c:pt>
                <c:pt idx="4">
                  <c:v>2016, n=234</c:v>
                </c:pt>
                <c:pt idx="5">
                  <c:v>2018, n=283</c:v>
                </c:pt>
                <c:pt idx="6">
                  <c:v>2020, n=303</c:v>
                </c:pt>
                <c:pt idx="7">
                  <c:v>Korvaushakemukseni käsiteltiin viivytyksettä</c:v>
                </c:pt>
                <c:pt idx="8">
                  <c:v>2010, n=201</c:v>
                </c:pt>
                <c:pt idx="9">
                  <c:v>2012, n=210</c:v>
                </c:pt>
                <c:pt idx="10">
                  <c:v>2014, n=333</c:v>
                </c:pt>
                <c:pt idx="11">
                  <c:v>2016, n=234</c:v>
                </c:pt>
                <c:pt idx="12">
                  <c:v>2018, n=283</c:v>
                </c:pt>
                <c:pt idx="13">
                  <c:v>2020, n=303</c:v>
                </c:pt>
              </c:strCache>
            </c:strRef>
          </c:cat>
          <c:val>
            <c:numRef>
              <c:f>Taul1!$C$18:$C$31</c:f>
              <c:numCache>
                <c:formatCode>0%</c:formatCode>
                <c:ptCount val="14"/>
                <c:pt idx="1">
                  <c:v>0.14000000000000001</c:v>
                </c:pt>
                <c:pt idx="2">
                  <c:v>0.14000000000000001</c:v>
                </c:pt>
                <c:pt idx="3">
                  <c:v>0.14000000000000001</c:v>
                </c:pt>
                <c:pt idx="4">
                  <c:v>0.13</c:v>
                </c:pt>
                <c:pt idx="5">
                  <c:v>0.16</c:v>
                </c:pt>
                <c:pt idx="6">
                  <c:v>0.15</c:v>
                </c:pt>
                <c:pt idx="8">
                  <c:v>0.17</c:v>
                </c:pt>
                <c:pt idx="9">
                  <c:v>0.19</c:v>
                </c:pt>
                <c:pt idx="10">
                  <c:v>0.16</c:v>
                </c:pt>
                <c:pt idx="11">
                  <c:v>0.14000000000000001</c:v>
                </c:pt>
                <c:pt idx="12">
                  <c:v>0.19</c:v>
                </c:pt>
                <c:pt idx="13">
                  <c:v>0.19</c:v>
                </c:pt>
              </c:numCache>
            </c:numRef>
          </c:val>
          <c:extLst>
            <c:ext xmlns:c16="http://schemas.microsoft.com/office/drawing/2014/chart" uri="{C3380CC4-5D6E-409C-BE32-E72D297353CC}">
              <c16:uniqueId val="{00000001-CDB2-4785-8599-5244143AA4CE}"/>
            </c:ext>
          </c:extLst>
        </c:ser>
        <c:ser>
          <c:idx val="2"/>
          <c:order val="2"/>
          <c:tx>
            <c:strRef>
              <c:f>Taul1!$D$17</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Taul1!$A$18:$A$31</c:f>
              <c:strCache>
                <c:ptCount val="14"/>
                <c:pt idx="0">
                  <c:v>Korvaus vastasi sattunutta vahinkoa</c:v>
                </c:pt>
                <c:pt idx="1">
                  <c:v>2010, n=201</c:v>
                </c:pt>
                <c:pt idx="2">
                  <c:v>2012, n=210</c:v>
                </c:pt>
                <c:pt idx="3">
                  <c:v>2014, n=333</c:v>
                </c:pt>
                <c:pt idx="4">
                  <c:v>2016, n=234</c:v>
                </c:pt>
                <c:pt idx="5">
                  <c:v>2018, n=283</c:v>
                </c:pt>
                <c:pt idx="6">
                  <c:v>2020, n=303</c:v>
                </c:pt>
                <c:pt idx="7">
                  <c:v>Korvaushakemukseni käsiteltiin viivytyksettä</c:v>
                </c:pt>
                <c:pt idx="8">
                  <c:v>2010, n=201</c:v>
                </c:pt>
                <c:pt idx="9">
                  <c:v>2012, n=210</c:v>
                </c:pt>
                <c:pt idx="10">
                  <c:v>2014, n=333</c:v>
                </c:pt>
                <c:pt idx="11">
                  <c:v>2016, n=234</c:v>
                </c:pt>
                <c:pt idx="12">
                  <c:v>2018, n=283</c:v>
                </c:pt>
                <c:pt idx="13">
                  <c:v>2020, n=303</c:v>
                </c:pt>
              </c:strCache>
            </c:strRef>
          </c:cat>
          <c:val>
            <c:numRef>
              <c:f>Taul1!$D$18:$D$31</c:f>
              <c:numCache>
                <c:formatCode>0%</c:formatCode>
                <c:ptCount val="14"/>
                <c:pt idx="1">
                  <c:v>0.04</c:v>
                </c:pt>
                <c:pt idx="2">
                  <c:v>0.04</c:v>
                </c:pt>
                <c:pt idx="3">
                  <c:v>0.05</c:v>
                </c:pt>
                <c:pt idx="4">
                  <c:v>0.04</c:v>
                </c:pt>
                <c:pt idx="5">
                  <c:v>0.05</c:v>
                </c:pt>
                <c:pt idx="6">
                  <c:v>0.05</c:v>
                </c:pt>
                <c:pt idx="8">
                  <c:v>0.05</c:v>
                </c:pt>
                <c:pt idx="9">
                  <c:v>0.03</c:v>
                </c:pt>
                <c:pt idx="10">
                  <c:v>0.06</c:v>
                </c:pt>
                <c:pt idx="11">
                  <c:v>0.06</c:v>
                </c:pt>
                <c:pt idx="12">
                  <c:v>0.05</c:v>
                </c:pt>
                <c:pt idx="13">
                  <c:v>7.0000000000000007E-2</c:v>
                </c:pt>
              </c:numCache>
            </c:numRef>
          </c:val>
          <c:extLst>
            <c:ext xmlns:c16="http://schemas.microsoft.com/office/drawing/2014/chart" uri="{C3380CC4-5D6E-409C-BE32-E72D297353CC}">
              <c16:uniqueId val="{00000002-CDB2-4785-8599-5244143AA4CE}"/>
            </c:ext>
          </c:extLst>
        </c:ser>
        <c:ser>
          <c:idx val="3"/>
          <c:order val="3"/>
          <c:tx>
            <c:strRef>
              <c:f>Taul1!$E$17</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Taul1!$A$18:$A$31</c:f>
              <c:strCache>
                <c:ptCount val="14"/>
                <c:pt idx="0">
                  <c:v>Korvaus vastasi sattunutta vahinkoa</c:v>
                </c:pt>
                <c:pt idx="1">
                  <c:v>2010, n=201</c:v>
                </c:pt>
                <c:pt idx="2">
                  <c:v>2012, n=210</c:v>
                </c:pt>
                <c:pt idx="3">
                  <c:v>2014, n=333</c:v>
                </c:pt>
                <c:pt idx="4">
                  <c:v>2016, n=234</c:v>
                </c:pt>
                <c:pt idx="5">
                  <c:v>2018, n=283</c:v>
                </c:pt>
                <c:pt idx="6">
                  <c:v>2020, n=303</c:v>
                </c:pt>
                <c:pt idx="7">
                  <c:v>Korvaushakemukseni käsiteltiin viivytyksettä</c:v>
                </c:pt>
                <c:pt idx="8">
                  <c:v>2010, n=201</c:v>
                </c:pt>
                <c:pt idx="9">
                  <c:v>2012, n=210</c:v>
                </c:pt>
                <c:pt idx="10">
                  <c:v>2014, n=333</c:v>
                </c:pt>
                <c:pt idx="11">
                  <c:v>2016, n=234</c:v>
                </c:pt>
                <c:pt idx="12">
                  <c:v>2018, n=283</c:v>
                </c:pt>
                <c:pt idx="13">
                  <c:v>2020, n=303</c:v>
                </c:pt>
              </c:strCache>
            </c:strRef>
          </c:cat>
          <c:val>
            <c:numRef>
              <c:f>Taul1!$E$18:$E$31</c:f>
              <c:numCache>
                <c:formatCode>0%</c:formatCode>
                <c:ptCount val="14"/>
                <c:pt idx="1">
                  <c:v>0.08</c:v>
                </c:pt>
                <c:pt idx="2">
                  <c:v>7.0000000000000007E-2</c:v>
                </c:pt>
                <c:pt idx="3">
                  <c:v>0.06</c:v>
                </c:pt>
                <c:pt idx="4">
                  <c:v>0.06</c:v>
                </c:pt>
                <c:pt idx="5">
                  <c:v>0.05</c:v>
                </c:pt>
                <c:pt idx="6">
                  <c:v>0.08</c:v>
                </c:pt>
                <c:pt idx="8">
                  <c:v>0.05</c:v>
                </c:pt>
                <c:pt idx="9">
                  <c:v>0.05</c:v>
                </c:pt>
                <c:pt idx="10">
                  <c:v>0.04</c:v>
                </c:pt>
                <c:pt idx="11">
                  <c:v>0.06</c:v>
                </c:pt>
                <c:pt idx="12">
                  <c:v>0.06</c:v>
                </c:pt>
                <c:pt idx="13">
                  <c:v>0.05</c:v>
                </c:pt>
              </c:numCache>
            </c:numRef>
          </c:val>
          <c:extLst>
            <c:ext xmlns:c16="http://schemas.microsoft.com/office/drawing/2014/chart" uri="{C3380CC4-5D6E-409C-BE32-E72D297353CC}">
              <c16:uniqueId val="{00000003-CDB2-4785-8599-5244143AA4CE}"/>
            </c:ext>
          </c:extLst>
        </c:ser>
        <c:ser>
          <c:idx val="4"/>
          <c:order val="4"/>
          <c:tx>
            <c:strRef>
              <c:f>Taul1!$F$17</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13"/>
              <c:layout>
                <c:manualLayout>
                  <c:x val="6.8624636208375377E-3"/>
                  <c:y val="3.4586804691939428E-3"/>
                </c:manualLayout>
              </c:layout>
              <c:showLegendKey val="0"/>
              <c:showVal val="1"/>
              <c:showCatName val="0"/>
              <c:showSerName val="0"/>
              <c:showPercent val="0"/>
              <c:showBubbleSize val="0"/>
              <c:extLst>
                <c:ext xmlns:c15="http://schemas.microsoft.com/office/drawing/2012/chart" uri="{CE6537A1-D6FC-4f65-9D91-7224C49458BB}">
                  <c15:layout>
                    <c:manualLayout>
                      <c:w val="2.64262486891974E-2"/>
                      <c:h val="4.8626494824960016E-2"/>
                    </c:manualLayout>
                  </c15:layout>
                </c:ext>
                <c:ext xmlns:c16="http://schemas.microsoft.com/office/drawing/2014/chart" uri="{C3380CC4-5D6E-409C-BE32-E72D297353CC}">
                  <c16:uniqueId val="{00000000-EECF-442A-9E1E-08A877497413}"/>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Taul1!$A$18:$A$31</c:f>
              <c:strCache>
                <c:ptCount val="14"/>
                <c:pt idx="0">
                  <c:v>Korvaus vastasi sattunutta vahinkoa</c:v>
                </c:pt>
                <c:pt idx="1">
                  <c:v>2010, n=201</c:v>
                </c:pt>
                <c:pt idx="2">
                  <c:v>2012, n=210</c:v>
                </c:pt>
                <c:pt idx="3">
                  <c:v>2014, n=333</c:v>
                </c:pt>
                <c:pt idx="4">
                  <c:v>2016, n=234</c:v>
                </c:pt>
                <c:pt idx="5">
                  <c:v>2018, n=283</c:v>
                </c:pt>
                <c:pt idx="6">
                  <c:v>2020, n=303</c:v>
                </c:pt>
                <c:pt idx="7">
                  <c:v>Korvaushakemukseni käsiteltiin viivytyksettä</c:v>
                </c:pt>
                <c:pt idx="8">
                  <c:v>2010, n=201</c:v>
                </c:pt>
                <c:pt idx="9">
                  <c:v>2012, n=210</c:v>
                </c:pt>
                <c:pt idx="10">
                  <c:v>2014, n=333</c:v>
                </c:pt>
                <c:pt idx="11">
                  <c:v>2016, n=234</c:v>
                </c:pt>
                <c:pt idx="12">
                  <c:v>2018, n=283</c:v>
                </c:pt>
                <c:pt idx="13">
                  <c:v>2020, n=303</c:v>
                </c:pt>
              </c:strCache>
            </c:strRef>
          </c:cat>
          <c:val>
            <c:numRef>
              <c:f>Taul1!$F$18:$F$31</c:f>
              <c:numCache>
                <c:formatCode>0%</c:formatCode>
                <c:ptCount val="14"/>
                <c:pt idx="1">
                  <c:v>0.06</c:v>
                </c:pt>
                <c:pt idx="2">
                  <c:v>7.0000000000000007E-2</c:v>
                </c:pt>
                <c:pt idx="3">
                  <c:v>0.04</c:v>
                </c:pt>
                <c:pt idx="4">
                  <c:v>7.0000000000000007E-2</c:v>
                </c:pt>
                <c:pt idx="5">
                  <c:v>0.05</c:v>
                </c:pt>
                <c:pt idx="6">
                  <c:v>0.03</c:v>
                </c:pt>
                <c:pt idx="8">
                  <c:v>0.06</c:v>
                </c:pt>
                <c:pt idx="9">
                  <c:v>0.05</c:v>
                </c:pt>
                <c:pt idx="10">
                  <c:v>0.04</c:v>
                </c:pt>
                <c:pt idx="11">
                  <c:v>0.04</c:v>
                </c:pt>
                <c:pt idx="12">
                  <c:v>0.03</c:v>
                </c:pt>
                <c:pt idx="13">
                  <c:v>0.02</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7525493948080759"/>
        </c:manualLayout>
      </c:layout>
      <c:barChart>
        <c:barDir val="bar"/>
        <c:grouping val="percentStacked"/>
        <c:varyColors val="0"/>
        <c:ser>
          <c:idx val="0"/>
          <c:order val="0"/>
          <c:tx>
            <c:strRef>
              <c:f>Taul1!$B$33</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Taul1!$A$34:$A$40</c:f>
              <c:strCache>
                <c:ptCount val="7"/>
                <c:pt idx="0">
                  <c:v>Käytössä olevat valitus- ja muutoksenhakukeinot ilmoitettiin selvästi</c:v>
                </c:pt>
                <c:pt idx="1">
                  <c:v>2010, n=201</c:v>
                </c:pt>
                <c:pt idx="2">
                  <c:v>2012, n=210</c:v>
                </c:pt>
                <c:pt idx="3">
                  <c:v>2014, n=333</c:v>
                </c:pt>
                <c:pt idx="4">
                  <c:v>2016, n=234</c:v>
                </c:pt>
                <c:pt idx="5">
                  <c:v>2018, n=283</c:v>
                </c:pt>
                <c:pt idx="6">
                  <c:v>2020, n=303</c:v>
                </c:pt>
              </c:strCache>
            </c:strRef>
          </c:cat>
          <c:val>
            <c:numRef>
              <c:f>Taul1!$B$34:$B$40</c:f>
              <c:numCache>
                <c:formatCode>0%</c:formatCode>
                <c:ptCount val="7"/>
                <c:pt idx="1">
                  <c:v>0.51</c:v>
                </c:pt>
                <c:pt idx="2">
                  <c:v>0.46</c:v>
                </c:pt>
                <c:pt idx="3">
                  <c:v>0.49</c:v>
                </c:pt>
                <c:pt idx="4">
                  <c:v>0.48</c:v>
                </c:pt>
                <c:pt idx="5">
                  <c:v>0.48</c:v>
                </c:pt>
                <c:pt idx="6">
                  <c:v>0.5</c:v>
                </c:pt>
              </c:numCache>
            </c:numRef>
          </c:val>
          <c:extLst>
            <c:ext xmlns:c16="http://schemas.microsoft.com/office/drawing/2014/chart" uri="{C3380CC4-5D6E-409C-BE32-E72D297353CC}">
              <c16:uniqueId val="{00000000-CDB2-4785-8599-5244143AA4CE}"/>
            </c:ext>
          </c:extLst>
        </c:ser>
        <c:ser>
          <c:idx val="1"/>
          <c:order val="1"/>
          <c:tx>
            <c:strRef>
              <c:f>Taul1!$C$33</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Taul1!$A$34:$A$40</c:f>
              <c:strCache>
                <c:ptCount val="7"/>
                <c:pt idx="0">
                  <c:v>Käytössä olevat valitus- ja muutoksenhakukeinot ilmoitettiin selvästi</c:v>
                </c:pt>
                <c:pt idx="1">
                  <c:v>2010, n=201</c:v>
                </c:pt>
                <c:pt idx="2">
                  <c:v>2012, n=210</c:v>
                </c:pt>
                <c:pt idx="3">
                  <c:v>2014, n=333</c:v>
                </c:pt>
                <c:pt idx="4">
                  <c:v>2016, n=234</c:v>
                </c:pt>
                <c:pt idx="5">
                  <c:v>2018, n=283</c:v>
                </c:pt>
                <c:pt idx="6">
                  <c:v>2020, n=303</c:v>
                </c:pt>
              </c:strCache>
            </c:strRef>
          </c:cat>
          <c:val>
            <c:numRef>
              <c:f>Taul1!$C$34:$C$40</c:f>
              <c:numCache>
                <c:formatCode>0%</c:formatCode>
                <c:ptCount val="7"/>
                <c:pt idx="1">
                  <c:v>0.23</c:v>
                </c:pt>
                <c:pt idx="2">
                  <c:v>0.26</c:v>
                </c:pt>
                <c:pt idx="3">
                  <c:v>0.19</c:v>
                </c:pt>
                <c:pt idx="4">
                  <c:v>0.18</c:v>
                </c:pt>
                <c:pt idx="5">
                  <c:v>0.15</c:v>
                </c:pt>
                <c:pt idx="6">
                  <c:v>0.22</c:v>
                </c:pt>
              </c:numCache>
            </c:numRef>
          </c:val>
          <c:extLst>
            <c:ext xmlns:c16="http://schemas.microsoft.com/office/drawing/2014/chart" uri="{C3380CC4-5D6E-409C-BE32-E72D297353CC}">
              <c16:uniqueId val="{00000001-CDB2-4785-8599-5244143AA4CE}"/>
            </c:ext>
          </c:extLst>
        </c:ser>
        <c:ser>
          <c:idx val="2"/>
          <c:order val="2"/>
          <c:tx>
            <c:strRef>
              <c:f>Taul1!$D$33</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Taul1!$A$34:$A$40</c:f>
              <c:strCache>
                <c:ptCount val="7"/>
                <c:pt idx="0">
                  <c:v>Käytössä olevat valitus- ja muutoksenhakukeinot ilmoitettiin selvästi</c:v>
                </c:pt>
                <c:pt idx="1">
                  <c:v>2010, n=201</c:v>
                </c:pt>
                <c:pt idx="2">
                  <c:v>2012, n=210</c:v>
                </c:pt>
                <c:pt idx="3">
                  <c:v>2014, n=333</c:v>
                </c:pt>
                <c:pt idx="4">
                  <c:v>2016, n=234</c:v>
                </c:pt>
                <c:pt idx="5">
                  <c:v>2018, n=283</c:v>
                </c:pt>
                <c:pt idx="6">
                  <c:v>2020, n=303</c:v>
                </c:pt>
              </c:strCache>
            </c:strRef>
          </c:cat>
          <c:val>
            <c:numRef>
              <c:f>Taul1!$D$34:$D$40</c:f>
              <c:numCache>
                <c:formatCode>0%</c:formatCode>
                <c:ptCount val="7"/>
                <c:pt idx="1">
                  <c:v>0.12</c:v>
                </c:pt>
                <c:pt idx="2">
                  <c:v>0.13</c:v>
                </c:pt>
                <c:pt idx="3">
                  <c:v>0.08</c:v>
                </c:pt>
                <c:pt idx="4">
                  <c:v>0.08</c:v>
                </c:pt>
                <c:pt idx="5">
                  <c:v>0.08</c:v>
                </c:pt>
                <c:pt idx="6">
                  <c:v>0.06</c:v>
                </c:pt>
              </c:numCache>
            </c:numRef>
          </c:val>
          <c:extLst>
            <c:ext xmlns:c16="http://schemas.microsoft.com/office/drawing/2014/chart" uri="{C3380CC4-5D6E-409C-BE32-E72D297353CC}">
              <c16:uniqueId val="{00000002-CDB2-4785-8599-5244143AA4CE}"/>
            </c:ext>
          </c:extLst>
        </c:ser>
        <c:ser>
          <c:idx val="3"/>
          <c:order val="3"/>
          <c:tx>
            <c:strRef>
              <c:f>Taul1!$E$33</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Taul1!$A$34:$A$40</c:f>
              <c:strCache>
                <c:ptCount val="7"/>
                <c:pt idx="0">
                  <c:v>Käytössä olevat valitus- ja muutoksenhakukeinot ilmoitettiin selvästi</c:v>
                </c:pt>
                <c:pt idx="1">
                  <c:v>2010, n=201</c:v>
                </c:pt>
                <c:pt idx="2">
                  <c:v>2012, n=210</c:v>
                </c:pt>
                <c:pt idx="3">
                  <c:v>2014, n=333</c:v>
                </c:pt>
                <c:pt idx="4">
                  <c:v>2016, n=234</c:v>
                </c:pt>
                <c:pt idx="5">
                  <c:v>2018, n=283</c:v>
                </c:pt>
                <c:pt idx="6">
                  <c:v>2020, n=303</c:v>
                </c:pt>
              </c:strCache>
            </c:strRef>
          </c:cat>
          <c:val>
            <c:numRef>
              <c:f>Taul1!$E$34:$E$40</c:f>
              <c:numCache>
                <c:formatCode>0%</c:formatCode>
                <c:ptCount val="7"/>
                <c:pt idx="1">
                  <c:v>0.05</c:v>
                </c:pt>
                <c:pt idx="2">
                  <c:v>7.0000000000000007E-2</c:v>
                </c:pt>
                <c:pt idx="3">
                  <c:v>0.05</c:v>
                </c:pt>
                <c:pt idx="4">
                  <c:v>0.03</c:v>
                </c:pt>
                <c:pt idx="5">
                  <c:v>0.04</c:v>
                </c:pt>
                <c:pt idx="6">
                  <c:v>0.04</c:v>
                </c:pt>
              </c:numCache>
            </c:numRef>
          </c:val>
          <c:extLst>
            <c:ext xmlns:c16="http://schemas.microsoft.com/office/drawing/2014/chart" uri="{C3380CC4-5D6E-409C-BE32-E72D297353CC}">
              <c16:uniqueId val="{00000003-CDB2-4785-8599-5244143AA4CE}"/>
            </c:ext>
          </c:extLst>
        </c:ser>
        <c:ser>
          <c:idx val="4"/>
          <c:order val="4"/>
          <c:tx>
            <c:strRef>
              <c:f>Taul1!$F$33</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Taul1!$A$34:$A$40</c:f>
              <c:strCache>
                <c:ptCount val="7"/>
                <c:pt idx="0">
                  <c:v>Käytössä olevat valitus- ja muutoksenhakukeinot ilmoitettiin selvästi</c:v>
                </c:pt>
                <c:pt idx="1">
                  <c:v>2010, n=201</c:v>
                </c:pt>
                <c:pt idx="2">
                  <c:v>2012, n=210</c:v>
                </c:pt>
                <c:pt idx="3">
                  <c:v>2014, n=333</c:v>
                </c:pt>
                <c:pt idx="4">
                  <c:v>2016, n=234</c:v>
                </c:pt>
                <c:pt idx="5">
                  <c:v>2018, n=283</c:v>
                </c:pt>
                <c:pt idx="6">
                  <c:v>2020, n=303</c:v>
                </c:pt>
              </c:strCache>
            </c:strRef>
          </c:cat>
          <c:val>
            <c:numRef>
              <c:f>Taul1!$F$34:$F$40</c:f>
              <c:numCache>
                <c:formatCode>0%</c:formatCode>
                <c:ptCount val="7"/>
                <c:pt idx="1">
                  <c:v>0.1</c:v>
                </c:pt>
                <c:pt idx="2">
                  <c:v>0.09</c:v>
                </c:pt>
                <c:pt idx="3">
                  <c:v>0.19</c:v>
                </c:pt>
                <c:pt idx="4">
                  <c:v>0.23</c:v>
                </c:pt>
                <c:pt idx="5">
                  <c:v>0.25</c:v>
                </c:pt>
                <c:pt idx="6">
                  <c:v>0.18</c:v>
                </c:pt>
              </c:numCache>
            </c:numRef>
          </c:val>
          <c:extLst>
            <c:ext xmlns:c16="http://schemas.microsoft.com/office/drawing/2014/chart" uri="{C3380CC4-5D6E-409C-BE32-E72D297353CC}">
              <c16:uniqueId val="{00000004-CDB2-4785-8599-5244143AA4CE}"/>
            </c:ext>
          </c:extLst>
        </c:ser>
        <c:dLbls>
          <c:showLegendKey val="0"/>
          <c:showVal val="0"/>
          <c:showCatName val="0"/>
          <c:showSerName val="0"/>
          <c:showPercent val="0"/>
          <c:showBubbleSize val="0"/>
        </c:dLbls>
        <c:gapWidth val="50"/>
        <c:overlap val="100"/>
        <c:axId val="43322752"/>
        <c:axId val="43328640"/>
      </c:barChart>
      <c:catAx>
        <c:axId val="43322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328640"/>
        <c:crosses val="autoZero"/>
        <c:auto val="1"/>
        <c:lblAlgn val="ctr"/>
        <c:lblOffset val="100"/>
        <c:noMultiLvlLbl val="0"/>
      </c:catAx>
      <c:valAx>
        <c:axId val="4332864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322752"/>
        <c:crosses val="autoZero"/>
        <c:crossBetween val="between"/>
        <c:majorUnit val="0.2"/>
      </c:valAx>
      <c:spPr>
        <a:noFill/>
        <a:ln>
          <a:noFill/>
        </a:ln>
        <a:effectLst/>
      </c:spPr>
    </c:plotArea>
    <c:legend>
      <c:legendPos val="b"/>
      <c:layout>
        <c:manualLayout>
          <c:xMode val="edge"/>
          <c:yMode val="edge"/>
          <c:x val="0.48349370271473352"/>
          <c:y val="0.89502379766354434"/>
          <c:w val="0.51650629728526654"/>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853793070718701"/>
          <c:y val="6.005237924383925E-2"/>
          <c:w val="0.63707191737727642"/>
          <c:h val="0.75420679215707831"/>
        </c:manualLayout>
      </c:layout>
      <c:barChart>
        <c:barDir val="bar"/>
        <c:grouping val="percentStacked"/>
        <c:varyColors val="0"/>
        <c:ser>
          <c:idx val="0"/>
          <c:order val="0"/>
          <c:tx>
            <c:strRef>
              <c:f>Taul1!$B$1</c:f>
              <c:strCache>
                <c:ptCount val="1"/>
                <c:pt idx="0">
                  <c:v>Kyllä</c:v>
                </c:pt>
              </c:strCache>
            </c:strRef>
          </c:tx>
          <c:spPr>
            <a:solidFill>
              <a:schemeClr val="tx2"/>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n=201</c:v>
                </c:pt>
                <c:pt idx="1">
                  <c:v>2012, n=210</c:v>
                </c:pt>
                <c:pt idx="2">
                  <c:v>2014, n=333</c:v>
                </c:pt>
                <c:pt idx="3">
                  <c:v>2016, n=324</c:v>
                </c:pt>
                <c:pt idx="4">
                  <c:v>2018, n=283</c:v>
                </c:pt>
                <c:pt idx="5">
                  <c:v>2020, n=307</c:v>
                </c:pt>
              </c:strCache>
            </c:strRef>
          </c:cat>
          <c:val>
            <c:numRef>
              <c:f>Taul1!$B$2:$B$7</c:f>
              <c:numCache>
                <c:formatCode>0%</c:formatCode>
                <c:ptCount val="6"/>
                <c:pt idx="0">
                  <c:v>0.06</c:v>
                </c:pt>
                <c:pt idx="1">
                  <c:v>0.13</c:v>
                </c:pt>
                <c:pt idx="2">
                  <c:v>0.05</c:v>
                </c:pt>
                <c:pt idx="3">
                  <c:v>7.0000000000000007E-2</c:v>
                </c:pt>
                <c:pt idx="4">
                  <c:v>0.06</c:v>
                </c:pt>
                <c:pt idx="5">
                  <c:v>7.0000000000000007E-2</c:v>
                </c:pt>
              </c:numCache>
            </c:numRef>
          </c:val>
          <c:extLst>
            <c:ext xmlns:c16="http://schemas.microsoft.com/office/drawing/2014/chart" uri="{C3380CC4-5D6E-409C-BE32-E72D297353CC}">
              <c16:uniqueId val="{00000000-6E68-4D8E-8B53-3D763B2C4AF5}"/>
            </c:ext>
          </c:extLst>
        </c:ser>
        <c:ser>
          <c:idx val="1"/>
          <c:order val="1"/>
          <c:tx>
            <c:strRef>
              <c:f>Taul1!$C$1</c:f>
              <c:strCache>
                <c:ptCount val="1"/>
                <c:pt idx="0">
                  <c:v>Hakemuksen käsittely on vielä kesken</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n=201</c:v>
                </c:pt>
                <c:pt idx="1">
                  <c:v>2012, n=210</c:v>
                </c:pt>
                <c:pt idx="2">
                  <c:v>2014, n=333</c:v>
                </c:pt>
                <c:pt idx="3">
                  <c:v>2016, n=324</c:v>
                </c:pt>
                <c:pt idx="4">
                  <c:v>2018, n=283</c:v>
                </c:pt>
                <c:pt idx="5">
                  <c:v>2020, n=307</c:v>
                </c:pt>
              </c:strCache>
            </c:strRef>
          </c:cat>
          <c:val>
            <c:numRef>
              <c:f>Taul1!$C$2:$C$7</c:f>
              <c:numCache>
                <c:formatCode>General</c:formatCode>
                <c:ptCount val="6"/>
                <c:pt idx="2" formatCode="0%">
                  <c:v>0.04</c:v>
                </c:pt>
                <c:pt idx="3" formatCode="0%">
                  <c:v>0.06</c:v>
                </c:pt>
                <c:pt idx="4" formatCode="0%">
                  <c:v>0.04</c:v>
                </c:pt>
                <c:pt idx="5" formatCode="0%">
                  <c:v>0.05</c:v>
                </c:pt>
              </c:numCache>
            </c:numRef>
          </c:val>
          <c:extLst>
            <c:ext xmlns:c16="http://schemas.microsoft.com/office/drawing/2014/chart" uri="{C3380CC4-5D6E-409C-BE32-E72D297353CC}">
              <c16:uniqueId val="{00000001-6E68-4D8E-8B53-3D763B2C4AF5}"/>
            </c:ext>
          </c:extLst>
        </c:ser>
        <c:ser>
          <c:idx val="2"/>
          <c:order val="2"/>
          <c:tx>
            <c:strRef>
              <c:f>Taul1!$D$1</c:f>
              <c:strCache>
                <c:ptCount val="1"/>
                <c:pt idx="0">
                  <c:v>Ei</c:v>
                </c:pt>
              </c:strCache>
            </c:strRef>
          </c:tx>
          <c:spPr>
            <a:solidFill>
              <a:srgbClr val="E6007E"/>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n=201</c:v>
                </c:pt>
                <c:pt idx="1">
                  <c:v>2012, n=210</c:v>
                </c:pt>
                <c:pt idx="2">
                  <c:v>2014, n=333</c:v>
                </c:pt>
                <c:pt idx="3">
                  <c:v>2016, n=324</c:v>
                </c:pt>
                <c:pt idx="4">
                  <c:v>2018, n=283</c:v>
                </c:pt>
                <c:pt idx="5">
                  <c:v>2020, n=307</c:v>
                </c:pt>
              </c:strCache>
            </c:strRef>
          </c:cat>
          <c:val>
            <c:numRef>
              <c:f>Taul1!$D$2:$D$7</c:f>
              <c:numCache>
                <c:formatCode>0%</c:formatCode>
                <c:ptCount val="6"/>
                <c:pt idx="0">
                  <c:v>0.94</c:v>
                </c:pt>
                <c:pt idx="1">
                  <c:v>0.87</c:v>
                </c:pt>
                <c:pt idx="2">
                  <c:v>0.9</c:v>
                </c:pt>
                <c:pt idx="3">
                  <c:v>0.85</c:v>
                </c:pt>
                <c:pt idx="4">
                  <c:v>0.88</c:v>
                </c:pt>
                <c:pt idx="5">
                  <c:v>0.88</c:v>
                </c:pt>
              </c:numCache>
            </c:numRef>
          </c:val>
          <c:extLst>
            <c:ext xmlns:c16="http://schemas.microsoft.com/office/drawing/2014/chart" uri="{C3380CC4-5D6E-409C-BE32-E72D297353CC}">
              <c16:uniqueId val="{00000002-6E68-4D8E-8B53-3D763B2C4AF5}"/>
            </c:ext>
          </c:extLst>
        </c:ser>
        <c:ser>
          <c:idx val="3"/>
          <c:order val="3"/>
          <c:tx>
            <c:strRef>
              <c:f>Taul1!$E$1</c:f>
              <c:strCache>
                <c:ptCount val="1"/>
                <c:pt idx="0">
                  <c:v>Ei osaa sanoa</c:v>
                </c:pt>
              </c:strCache>
            </c:strRef>
          </c:tx>
          <c:spPr>
            <a:solidFill>
              <a:srgbClr val="164180">
                <a:lumMod val="20000"/>
                <a:lumOff val="80000"/>
              </a:srgb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n=201</c:v>
                </c:pt>
                <c:pt idx="1">
                  <c:v>2012, n=210</c:v>
                </c:pt>
                <c:pt idx="2">
                  <c:v>2014, n=333</c:v>
                </c:pt>
                <c:pt idx="3">
                  <c:v>2016, n=324</c:v>
                </c:pt>
                <c:pt idx="4">
                  <c:v>2018, n=283</c:v>
                </c:pt>
                <c:pt idx="5">
                  <c:v>2020, n=307</c:v>
                </c:pt>
              </c:strCache>
            </c:strRef>
          </c:cat>
          <c:val>
            <c:numRef>
              <c:f>Taul1!$E$2:$E$7</c:f>
              <c:numCache>
                <c:formatCode>General</c:formatCode>
                <c:ptCount val="6"/>
                <c:pt idx="2" formatCode="0%">
                  <c:v>0.01</c:v>
                </c:pt>
                <c:pt idx="3" formatCode="0%">
                  <c:v>0.02</c:v>
                </c:pt>
                <c:pt idx="4" formatCode="0%">
                  <c:v>0.02</c:v>
                </c:pt>
              </c:numCache>
            </c:numRef>
          </c:val>
          <c:extLst>
            <c:ext xmlns:c16="http://schemas.microsoft.com/office/drawing/2014/chart" uri="{C3380CC4-5D6E-409C-BE32-E72D297353CC}">
              <c16:uniqueId val="{00000003-6E68-4D8E-8B53-3D763B2C4AF5}"/>
            </c:ext>
          </c:extLst>
        </c:ser>
        <c:dLbls>
          <c:showLegendKey val="0"/>
          <c:showVal val="0"/>
          <c:showCatName val="0"/>
          <c:showSerName val="0"/>
          <c:showPercent val="0"/>
          <c:showBubbleSize val="0"/>
        </c:dLbls>
        <c:gapWidth val="30"/>
        <c:overlap val="100"/>
        <c:axId val="43559936"/>
        <c:axId val="43565824"/>
      </c:barChart>
      <c:catAx>
        <c:axId val="4355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43565824"/>
        <c:crosses val="autoZero"/>
        <c:auto val="1"/>
        <c:lblAlgn val="ctr"/>
        <c:lblOffset val="100"/>
        <c:noMultiLvlLbl val="0"/>
      </c:catAx>
      <c:valAx>
        <c:axId val="4356582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43559936"/>
        <c:crosses val="autoZero"/>
        <c:crossBetween val="between"/>
        <c:majorUnit val="0.2"/>
      </c:valAx>
      <c:spPr>
        <a:noFill/>
        <a:ln>
          <a:noFill/>
        </a:ln>
        <a:effectLst/>
      </c:spPr>
    </c:plotArea>
    <c:legend>
      <c:legendPos val="b"/>
      <c:layout>
        <c:manualLayout>
          <c:xMode val="edge"/>
          <c:yMode val="edge"/>
          <c:x val="0.32490057215502616"/>
          <c:y val="0.89502379766354434"/>
          <c:w val="0.67509942784497379"/>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Kotivakuutus</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Taul1!$B$2:$B$7</c:f>
              <c:numCache>
                <c:formatCode>0%</c:formatCode>
                <c:ptCount val="6"/>
                <c:pt idx="0">
                  <c:v>0.83</c:v>
                </c:pt>
                <c:pt idx="1">
                  <c:v>0.86</c:v>
                </c:pt>
                <c:pt idx="2">
                  <c:v>0.95</c:v>
                </c:pt>
                <c:pt idx="3">
                  <c:v>0.92</c:v>
                </c:pt>
                <c:pt idx="4">
                  <c:v>0.93</c:v>
                </c:pt>
                <c:pt idx="5">
                  <c:v>0.88</c:v>
                </c:pt>
              </c:numCache>
            </c:numRef>
          </c:val>
          <c:extLst>
            <c:ext xmlns:c16="http://schemas.microsoft.com/office/drawing/2014/chart" uri="{C3380CC4-5D6E-409C-BE32-E72D297353CC}">
              <c16:uniqueId val="{00000000-0CB2-4CAB-BEBF-81D369F26D3B}"/>
            </c:ext>
          </c:extLst>
        </c:ser>
        <c:dLbls>
          <c:showLegendKey val="0"/>
          <c:showVal val="0"/>
          <c:showCatName val="0"/>
          <c:showSerName val="0"/>
          <c:showPercent val="0"/>
          <c:showBubbleSize val="0"/>
        </c:dLbls>
        <c:gapWidth val="30"/>
        <c:axId val="142872576"/>
        <c:axId val="142874112"/>
      </c:barChart>
      <c:catAx>
        <c:axId val="14287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2874112"/>
        <c:crosses val="autoZero"/>
        <c:auto val="1"/>
        <c:lblAlgn val="ctr"/>
        <c:lblOffset val="100"/>
        <c:noMultiLvlLbl val="0"/>
      </c:catAx>
      <c:valAx>
        <c:axId val="14287411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2872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57160433070857"/>
          <c:y val="6.0155650267229126E-2"/>
          <c:w val="0.46288082349081366"/>
          <c:h val="0.7313484514060910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6"/>
              <c:layout>
                <c:manualLayout>
                  <c:x val="5.208333333333333E-3"/>
                  <c:y val="1.013616033111755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3-4760-BF32-BA0CF3CCB04C}"/>
                </c:ext>
              </c:extLst>
            </c:dLbl>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c:v>
                </c:pt>
                <c:pt idx="3">
                  <c:v>Vakuutusyhtiöiden verkkopalvelut ovat kattavia ja helppokäyttöisiä </c:v>
                </c:pt>
                <c:pt idx="4">
                  <c:v>Vakuutusyhtiöiden mobiilipalvelut vastaavat tarpeitani</c:v>
                </c:pt>
                <c:pt idx="5">
                  <c:v>Vakuutustuotteiden ja vakuutusmaksujen vertailu on helppoa</c:v>
                </c:pt>
                <c:pt idx="6">
                  <c:v>On hyväksyttävää liioitella vahingon määrää korvaushakemuksess</c:v>
                </c:pt>
              </c:strCache>
            </c:strRef>
          </c:cat>
          <c:val>
            <c:numRef>
              <c:f>Taul1!$B$2:$B$8</c:f>
              <c:numCache>
                <c:formatCode>0%</c:formatCode>
                <c:ptCount val="7"/>
                <c:pt idx="0">
                  <c:v>0.30499999999999999</c:v>
                </c:pt>
                <c:pt idx="1">
                  <c:v>0.30199999999999999</c:v>
                </c:pt>
                <c:pt idx="2">
                  <c:v>0.18</c:v>
                </c:pt>
                <c:pt idx="3">
                  <c:v>0.14299999999999999</c:v>
                </c:pt>
                <c:pt idx="4">
                  <c:v>0.125</c:v>
                </c:pt>
                <c:pt idx="5">
                  <c:v>5.1999999999999998E-2</c:v>
                </c:pt>
                <c:pt idx="6">
                  <c:v>0.03</c:v>
                </c:pt>
              </c:numCache>
            </c:numRef>
          </c:val>
          <c:extLst>
            <c:ext xmlns:c16="http://schemas.microsoft.com/office/drawing/2014/chart" uri="{C3380CC4-5D6E-409C-BE32-E72D297353CC}">
              <c16:uniqueId val="{00000000-139C-450C-B703-0023C526905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c:v>
                </c:pt>
                <c:pt idx="3">
                  <c:v>Vakuutusyhtiöiden verkkopalvelut ovat kattavia ja helppokäyttöisiä </c:v>
                </c:pt>
                <c:pt idx="4">
                  <c:v>Vakuutusyhtiöiden mobiilipalvelut vastaavat tarpeitani</c:v>
                </c:pt>
                <c:pt idx="5">
                  <c:v>Vakuutustuotteiden ja vakuutusmaksujen vertailu on helppoa</c:v>
                </c:pt>
                <c:pt idx="6">
                  <c:v>On hyväksyttävää liioitella vahingon määrää korvaushakemuksess</c:v>
                </c:pt>
              </c:strCache>
            </c:strRef>
          </c:cat>
          <c:val>
            <c:numRef>
              <c:f>Taul1!$C$2:$C$8</c:f>
              <c:numCache>
                <c:formatCode>0%</c:formatCode>
                <c:ptCount val="7"/>
                <c:pt idx="0">
                  <c:v>0.47699999999999998</c:v>
                </c:pt>
                <c:pt idx="1">
                  <c:v>0.44900000000000001</c:v>
                </c:pt>
                <c:pt idx="2">
                  <c:v>0.50700000000000001</c:v>
                </c:pt>
                <c:pt idx="3">
                  <c:v>0.51300000000000001</c:v>
                </c:pt>
                <c:pt idx="4">
                  <c:v>0.32700000000000001</c:v>
                </c:pt>
                <c:pt idx="5">
                  <c:v>0.24099999999999999</c:v>
                </c:pt>
                <c:pt idx="6">
                  <c:v>9.7000000000000003E-2</c:v>
                </c:pt>
              </c:numCache>
            </c:numRef>
          </c:val>
          <c:extLst>
            <c:ext xmlns:c16="http://schemas.microsoft.com/office/drawing/2014/chart" uri="{C3380CC4-5D6E-409C-BE32-E72D297353CC}">
              <c16:uniqueId val="{00000001-139C-450C-B703-0023C5269054}"/>
            </c:ext>
          </c:extLst>
        </c:ser>
        <c:ser>
          <c:idx val="2"/>
          <c:order val="2"/>
          <c:tx>
            <c:strRef>
              <c:f>Taul1!$D$1</c:f>
              <c:strCache>
                <c:ptCount val="1"/>
                <c:pt idx="0">
                  <c:v>en osaa sanoa</c:v>
                </c:pt>
              </c:strCache>
            </c:strRef>
          </c:tx>
          <c:spPr>
            <a:solidFill>
              <a:schemeClr val="bg1">
                <a:lumMod val="85000"/>
              </a:scheme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c:v>
                </c:pt>
                <c:pt idx="3">
                  <c:v>Vakuutusyhtiöiden verkkopalvelut ovat kattavia ja helppokäyttöisiä </c:v>
                </c:pt>
                <c:pt idx="4">
                  <c:v>Vakuutusyhtiöiden mobiilipalvelut vastaavat tarpeitani</c:v>
                </c:pt>
                <c:pt idx="5">
                  <c:v>Vakuutustuotteiden ja vakuutusmaksujen vertailu on helppoa</c:v>
                </c:pt>
                <c:pt idx="6">
                  <c:v>On hyväksyttävää liioitella vahingon määrää korvaushakemuksess</c:v>
                </c:pt>
              </c:strCache>
            </c:strRef>
          </c:cat>
          <c:val>
            <c:numRef>
              <c:f>Taul1!$D$2:$D$8</c:f>
              <c:numCache>
                <c:formatCode>0%</c:formatCode>
                <c:ptCount val="7"/>
                <c:pt idx="0">
                  <c:v>9.2999999999999999E-2</c:v>
                </c:pt>
                <c:pt idx="1">
                  <c:v>0.109</c:v>
                </c:pt>
                <c:pt idx="2">
                  <c:v>4.2999999999999997E-2</c:v>
                </c:pt>
                <c:pt idx="3">
                  <c:v>0.13100000000000001</c:v>
                </c:pt>
                <c:pt idx="4">
                  <c:v>0.372</c:v>
                </c:pt>
                <c:pt idx="5">
                  <c:v>9.0999999999999998E-2</c:v>
                </c:pt>
                <c:pt idx="6">
                  <c:v>7.1999999999999995E-2</c:v>
                </c:pt>
              </c:numCache>
            </c:numRef>
          </c:val>
          <c:extLst>
            <c:ext xmlns:c16="http://schemas.microsoft.com/office/drawing/2014/chart" uri="{C3380CC4-5D6E-409C-BE32-E72D297353CC}">
              <c16:uniqueId val="{00000002-139C-450C-B703-0023C5269054}"/>
            </c:ext>
          </c:extLst>
        </c:ser>
        <c:ser>
          <c:idx val="3"/>
          <c:order val="3"/>
          <c:tx>
            <c:strRef>
              <c:f>Taul1!$E$1</c:f>
              <c:strCache>
                <c:ptCount val="1"/>
                <c:pt idx="0">
                  <c:v>osittain eri mieltä</c:v>
                </c:pt>
              </c:strCache>
            </c:strRef>
          </c:tx>
          <c:spPr>
            <a:solidFill>
              <a:schemeClr val="accent1">
                <a:lumMod val="20000"/>
                <a:lumOff val="80000"/>
              </a:schemeClr>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c:v>
                </c:pt>
                <c:pt idx="3">
                  <c:v>Vakuutusyhtiöiden verkkopalvelut ovat kattavia ja helppokäyttöisiä </c:v>
                </c:pt>
                <c:pt idx="4">
                  <c:v>Vakuutusyhtiöiden mobiilipalvelut vastaavat tarpeitani</c:v>
                </c:pt>
                <c:pt idx="5">
                  <c:v>Vakuutustuotteiden ja vakuutusmaksujen vertailu on helppoa</c:v>
                </c:pt>
                <c:pt idx="6">
                  <c:v>On hyväksyttävää liioitella vahingon määrää korvaushakemuksess</c:v>
                </c:pt>
              </c:strCache>
            </c:strRef>
          </c:cat>
          <c:val>
            <c:numRef>
              <c:f>Taul1!$E$2:$E$8</c:f>
              <c:numCache>
                <c:formatCode>0%</c:formatCode>
                <c:ptCount val="7"/>
                <c:pt idx="0">
                  <c:v>9.9000000000000005E-2</c:v>
                </c:pt>
                <c:pt idx="1">
                  <c:v>0.11799999999999999</c:v>
                </c:pt>
                <c:pt idx="2">
                  <c:v>0.22800000000000001</c:v>
                </c:pt>
                <c:pt idx="3">
                  <c:v>0.17599999999999999</c:v>
                </c:pt>
                <c:pt idx="4">
                  <c:v>0.14099999999999999</c:v>
                </c:pt>
                <c:pt idx="5">
                  <c:v>0.315</c:v>
                </c:pt>
                <c:pt idx="6">
                  <c:v>0.216</c:v>
                </c:pt>
              </c:numCache>
            </c:numRef>
          </c:val>
          <c:extLst>
            <c:ext xmlns:c16="http://schemas.microsoft.com/office/drawing/2014/chart" uri="{C3380CC4-5D6E-409C-BE32-E72D297353CC}">
              <c16:uniqueId val="{00000003-139C-450C-B703-0023C5269054}"/>
            </c:ext>
          </c:extLst>
        </c:ser>
        <c:ser>
          <c:idx val="4"/>
          <c:order val="4"/>
          <c:tx>
            <c:strRef>
              <c:f>Taul1!$F$1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Nykyinen vakuutusturvani on riittävä kattamaan omat ja perheeni riskit</c:v>
                </c:pt>
                <c:pt idx="1">
                  <c:v>Vakuutusyhtiöt pyrkivät vakuutusehtoihin vetoamalla vapautumaan korvausten maksusta</c:v>
                </c:pt>
                <c:pt idx="2">
                  <c:v>Tiedän, mitä ottamani vakuutukset korvaavat</c:v>
                </c:pt>
                <c:pt idx="3">
                  <c:v>Vakuutusyhtiöiden verkkopalvelut ovat kattavia ja helppokäyttöisiä </c:v>
                </c:pt>
                <c:pt idx="4">
                  <c:v>Vakuutusyhtiöiden mobiilipalvelut vastaavat tarpeitani</c:v>
                </c:pt>
                <c:pt idx="5">
                  <c:v>Vakuutustuotteiden ja vakuutusmaksujen vertailu on helppoa</c:v>
                </c:pt>
                <c:pt idx="6">
                  <c:v>On hyväksyttävää liioitella vahingon määrää korvaushakemuksess</c:v>
                </c:pt>
              </c:strCache>
            </c:strRef>
          </c:cat>
          <c:val>
            <c:numRef>
              <c:f>Taul1!$F$2:$F$8</c:f>
              <c:numCache>
                <c:formatCode>0%</c:formatCode>
                <c:ptCount val="7"/>
                <c:pt idx="0">
                  <c:v>2.5999999999999999E-2</c:v>
                </c:pt>
                <c:pt idx="1">
                  <c:v>2.1999999999999999E-2</c:v>
                </c:pt>
                <c:pt idx="2">
                  <c:v>4.2000000000000003E-2</c:v>
                </c:pt>
                <c:pt idx="3">
                  <c:v>3.6999999999999998E-2</c:v>
                </c:pt>
                <c:pt idx="4">
                  <c:v>3.5000000000000003E-2</c:v>
                </c:pt>
                <c:pt idx="5">
                  <c:v>0.30099999999999999</c:v>
                </c:pt>
                <c:pt idx="6">
                  <c:v>0.58399999999999996</c:v>
                </c:pt>
              </c:numCache>
            </c:numRef>
          </c:val>
          <c:extLst>
            <c:ext xmlns:c16="http://schemas.microsoft.com/office/drawing/2014/chart" uri="{C3380CC4-5D6E-409C-BE32-E72D297353CC}">
              <c16:uniqueId val="{00000004-139C-450C-B703-0023C5269054}"/>
            </c:ext>
          </c:extLst>
        </c:ser>
        <c:dLbls>
          <c:showLegendKey val="0"/>
          <c:showVal val="0"/>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47447554992802943"/>
          <c:y val="0.89427891668807125"/>
          <c:w val="0.52439977138027472"/>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73592450044561"/>
          <c:y val="6.005237924383925E-2"/>
          <c:w val="0.49369231943923525"/>
          <c:h val="0.7432757276092265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2020, n=1000</c:v>
                </c:pt>
                <c:pt idx="7">
                  <c:v>Vakuutusyhtiöiden verkkopalvelut ovat kattavia ja helppokäyttöisiä*</c:v>
                </c:pt>
                <c:pt idx="8">
                  <c:v>2016, n=1000</c:v>
                </c:pt>
                <c:pt idx="9">
                  <c:v>2018, n=1000</c:v>
                </c:pt>
                <c:pt idx="10">
                  <c:v>2020, n=1000</c:v>
                </c:pt>
                <c:pt idx="11">
                  <c:v>Tiedän, mitä ottamani vakuutukset korvaavat</c:v>
                </c:pt>
                <c:pt idx="12">
                  <c:v>2010, n=994</c:v>
                </c:pt>
                <c:pt idx="13">
                  <c:v>2012, n=1026</c:v>
                </c:pt>
                <c:pt idx="14">
                  <c:v>2014, n=1000</c:v>
                </c:pt>
                <c:pt idx="15">
                  <c:v>2016, n=1000</c:v>
                </c:pt>
                <c:pt idx="16">
                  <c:v>2018, n=1000</c:v>
                </c:pt>
                <c:pt idx="17">
                  <c:v>2020, n=1000</c:v>
                </c:pt>
              </c:strCache>
            </c:strRef>
          </c:cat>
          <c:val>
            <c:numRef>
              <c:f>Taul1!$B$2:$B$19</c:f>
              <c:numCache>
                <c:formatCode>0%</c:formatCode>
                <c:ptCount val="18"/>
                <c:pt idx="1">
                  <c:v>0.4</c:v>
                </c:pt>
                <c:pt idx="2">
                  <c:v>0.36</c:v>
                </c:pt>
                <c:pt idx="3">
                  <c:v>0.35</c:v>
                </c:pt>
                <c:pt idx="4">
                  <c:v>0.34</c:v>
                </c:pt>
                <c:pt idx="5">
                  <c:v>0.31</c:v>
                </c:pt>
                <c:pt idx="6">
                  <c:v>0.30199999999999999</c:v>
                </c:pt>
                <c:pt idx="8">
                  <c:v>0.11</c:v>
                </c:pt>
                <c:pt idx="9">
                  <c:v>0.12</c:v>
                </c:pt>
                <c:pt idx="10">
                  <c:v>0.14299999999999999</c:v>
                </c:pt>
                <c:pt idx="12">
                  <c:v>0.21</c:v>
                </c:pt>
                <c:pt idx="13">
                  <c:v>0.16</c:v>
                </c:pt>
                <c:pt idx="14">
                  <c:v>0.13</c:v>
                </c:pt>
                <c:pt idx="15">
                  <c:v>0.15</c:v>
                </c:pt>
                <c:pt idx="16">
                  <c:v>0.18</c:v>
                </c:pt>
                <c:pt idx="17">
                  <c:v>0.18</c:v>
                </c:pt>
              </c:numCache>
            </c:numRef>
          </c:val>
          <c:extLst>
            <c:ext xmlns:c16="http://schemas.microsoft.com/office/drawing/2014/chart" uri="{C3380CC4-5D6E-409C-BE32-E72D297353CC}">
              <c16:uniqueId val="{00000000-DEF9-43E4-92F1-3DCD5272FB04}"/>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2020, n=1000</c:v>
                </c:pt>
                <c:pt idx="7">
                  <c:v>Vakuutusyhtiöiden verkkopalvelut ovat kattavia ja helppokäyttöisiä*</c:v>
                </c:pt>
                <c:pt idx="8">
                  <c:v>2016, n=1000</c:v>
                </c:pt>
                <c:pt idx="9">
                  <c:v>2018, n=1000</c:v>
                </c:pt>
                <c:pt idx="10">
                  <c:v>2020, n=1000</c:v>
                </c:pt>
                <c:pt idx="11">
                  <c:v>Tiedän, mitä ottamani vakuutukset korvaavat</c:v>
                </c:pt>
                <c:pt idx="12">
                  <c:v>2010, n=994</c:v>
                </c:pt>
                <c:pt idx="13">
                  <c:v>2012, n=1026</c:v>
                </c:pt>
                <c:pt idx="14">
                  <c:v>2014, n=1000</c:v>
                </c:pt>
                <c:pt idx="15">
                  <c:v>2016, n=1000</c:v>
                </c:pt>
                <c:pt idx="16">
                  <c:v>2018, n=1000</c:v>
                </c:pt>
                <c:pt idx="17">
                  <c:v>2020, n=1000</c:v>
                </c:pt>
              </c:strCache>
            </c:strRef>
          </c:cat>
          <c:val>
            <c:numRef>
              <c:f>Taul1!$C$2:$C$19</c:f>
              <c:numCache>
                <c:formatCode>0%</c:formatCode>
                <c:ptCount val="18"/>
                <c:pt idx="1">
                  <c:v>0.36</c:v>
                </c:pt>
                <c:pt idx="2">
                  <c:v>0.42</c:v>
                </c:pt>
                <c:pt idx="3">
                  <c:v>0.39</c:v>
                </c:pt>
                <c:pt idx="4">
                  <c:v>0.41</c:v>
                </c:pt>
                <c:pt idx="5">
                  <c:v>0.41</c:v>
                </c:pt>
                <c:pt idx="6">
                  <c:v>0.44900000000000001</c:v>
                </c:pt>
                <c:pt idx="8">
                  <c:v>0.46</c:v>
                </c:pt>
                <c:pt idx="9">
                  <c:v>0.43</c:v>
                </c:pt>
                <c:pt idx="10">
                  <c:v>0.51300000000000001</c:v>
                </c:pt>
                <c:pt idx="12">
                  <c:v>0.47</c:v>
                </c:pt>
                <c:pt idx="13">
                  <c:v>0.5</c:v>
                </c:pt>
                <c:pt idx="14">
                  <c:v>0.51</c:v>
                </c:pt>
                <c:pt idx="15">
                  <c:v>0.49</c:v>
                </c:pt>
                <c:pt idx="16">
                  <c:v>0.47</c:v>
                </c:pt>
                <c:pt idx="17">
                  <c:v>0.50700000000000001</c:v>
                </c:pt>
              </c:numCache>
            </c:numRef>
          </c:val>
          <c:extLst>
            <c:ext xmlns:c16="http://schemas.microsoft.com/office/drawing/2014/chart" uri="{C3380CC4-5D6E-409C-BE32-E72D297353CC}">
              <c16:uniqueId val="{00000001-DEF9-43E4-92F1-3DCD5272FB04}"/>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2020, n=1000</c:v>
                </c:pt>
                <c:pt idx="7">
                  <c:v>Vakuutusyhtiöiden verkkopalvelut ovat kattavia ja helppokäyttöisiä*</c:v>
                </c:pt>
                <c:pt idx="8">
                  <c:v>2016, n=1000</c:v>
                </c:pt>
                <c:pt idx="9">
                  <c:v>2018, n=1000</c:v>
                </c:pt>
                <c:pt idx="10">
                  <c:v>2020, n=1000</c:v>
                </c:pt>
                <c:pt idx="11">
                  <c:v>Tiedän, mitä ottamani vakuutukset korvaavat</c:v>
                </c:pt>
                <c:pt idx="12">
                  <c:v>2010, n=994</c:v>
                </c:pt>
                <c:pt idx="13">
                  <c:v>2012, n=1026</c:v>
                </c:pt>
                <c:pt idx="14">
                  <c:v>2014, n=1000</c:v>
                </c:pt>
                <c:pt idx="15">
                  <c:v>2016, n=1000</c:v>
                </c:pt>
                <c:pt idx="16">
                  <c:v>2018, n=1000</c:v>
                </c:pt>
                <c:pt idx="17">
                  <c:v>2020, n=1000</c:v>
                </c:pt>
              </c:strCache>
            </c:strRef>
          </c:cat>
          <c:val>
            <c:numRef>
              <c:f>Taul1!$D$2:$D$19</c:f>
              <c:numCache>
                <c:formatCode>0%</c:formatCode>
                <c:ptCount val="18"/>
                <c:pt idx="1">
                  <c:v>0.13</c:v>
                </c:pt>
                <c:pt idx="2">
                  <c:v>0.12</c:v>
                </c:pt>
                <c:pt idx="3">
                  <c:v>0.11</c:v>
                </c:pt>
                <c:pt idx="4">
                  <c:v>0.12</c:v>
                </c:pt>
                <c:pt idx="5">
                  <c:v>0.13</c:v>
                </c:pt>
                <c:pt idx="6">
                  <c:v>0.11799999999999999</c:v>
                </c:pt>
                <c:pt idx="8">
                  <c:v>0.22</c:v>
                </c:pt>
                <c:pt idx="9">
                  <c:v>0.24</c:v>
                </c:pt>
                <c:pt idx="10">
                  <c:v>0.17599999999999999</c:v>
                </c:pt>
                <c:pt idx="12">
                  <c:v>0.21</c:v>
                </c:pt>
                <c:pt idx="13">
                  <c:v>0.25</c:v>
                </c:pt>
                <c:pt idx="14">
                  <c:v>0.27</c:v>
                </c:pt>
                <c:pt idx="15">
                  <c:v>0.26</c:v>
                </c:pt>
                <c:pt idx="16">
                  <c:v>0.27</c:v>
                </c:pt>
                <c:pt idx="17">
                  <c:v>0.22800000000000001</c:v>
                </c:pt>
              </c:numCache>
            </c:numRef>
          </c:val>
          <c:extLst>
            <c:ext xmlns:c16="http://schemas.microsoft.com/office/drawing/2014/chart" uri="{C3380CC4-5D6E-409C-BE32-E72D297353CC}">
              <c16:uniqueId val="{00000002-DEF9-43E4-92F1-3DCD5272FB04}"/>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2020, n=1000</c:v>
                </c:pt>
                <c:pt idx="7">
                  <c:v>Vakuutusyhtiöiden verkkopalvelut ovat kattavia ja helppokäyttöisiä*</c:v>
                </c:pt>
                <c:pt idx="8">
                  <c:v>2016, n=1000</c:v>
                </c:pt>
                <c:pt idx="9">
                  <c:v>2018, n=1000</c:v>
                </c:pt>
                <c:pt idx="10">
                  <c:v>2020, n=1000</c:v>
                </c:pt>
                <c:pt idx="11">
                  <c:v>Tiedän, mitä ottamani vakuutukset korvaavat</c:v>
                </c:pt>
                <c:pt idx="12">
                  <c:v>2010, n=994</c:v>
                </c:pt>
                <c:pt idx="13">
                  <c:v>2012, n=1026</c:v>
                </c:pt>
                <c:pt idx="14">
                  <c:v>2014, n=1000</c:v>
                </c:pt>
                <c:pt idx="15">
                  <c:v>2016, n=1000</c:v>
                </c:pt>
                <c:pt idx="16">
                  <c:v>2018, n=1000</c:v>
                </c:pt>
                <c:pt idx="17">
                  <c:v>2020, n=1000</c:v>
                </c:pt>
              </c:strCache>
            </c:strRef>
          </c:cat>
          <c:val>
            <c:numRef>
              <c:f>Taul1!$E$2:$E$19</c:f>
              <c:numCache>
                <c:formatCode>0%</c:formatCode>
                <c:ptCount val="18"/>
                <c:pt idx="1">
                  <c:v>0.06</c:v>
                </c:pt>
                <c:pt idx="2">
                  <c:v>0.05</c:v>
                </c:pt>
                <c:pt idx="3">
                  <c:v>0.03</c:v>
                </c:pt>
                <c:pt idx="4">
                  <c:v>0.02</c:v>
                </c:pt>
                <c:pt idx="5">
                  <c:v>0.03</c:v>
                </c:pt>
                <c:pt idx="6">
                  <c:v>2.1999999999999999E-2</c:v>
                </c:pt>
                <c:pt idx="8">
                  <c:v>0.06</c:v>
                </c:pt>
                <c:pt idx="9">
                  <c:v>0.06</c:v>
                </c:pt>
                <c:pt idx="10">
                  <c:v>3.6999999999999998E-2</c:v>
                </c:pt>
                <c:pt idx="12">
                  <c:v>7.0000000000000007E-2</c:v>
                </c:pt>
                <c:pt idx="13">
                  <c:v>7.0000000000000007E-2</c:v>
                </c:pt>
                <c:pt idx="14">
                  <c:v>0.08</c:v>
                </c:pt>
                <c:pt idx="15">
                  <c:v>7.0000000000000007E-2</c:v>
                </c:pt>
                <c:pt idx="16">
                  <c:v>0.05</c:v>
                </c:pt>
                <c:pt idx="17">
                  <c:v>4.2000000000000003E-2</c:v>
                </c:pt>
              </c:numCache>
            </c:numRef>
          </c:val>
          <c:extLst>
            <c:ext xmlns:c16="http://schemas.microsoft.com/office/drawing/2014/chart" uri="{C3380CC4-5D6E-409C-BE32-E72D297353CC}">
              <c16:uniqueId val="{00000003-DEF9-43E4-92F1-3DCD5272FB04}"/>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Taul1!$A$2:$A$19</c:f>
              <c:strCache>
                <c:ptCount val="18"/>
                <c:pt idx="0">
                  <c:v>Vakuutusyhtiöt pyrkivät vakuutusehtoihin vetoamalla vapautumaan korvausten maksusta</c:v>
                </c:pt>
                <c:pt idx="1">
                  <c:v>2010, n=994</c:v>
                </c:pt>
                <c:pt idx="2">
                  <c:v>2012, n=1026</c:v>
                </c:pt>
                <c:pt idx="3">
                  <c:v>2014, n=1000</c:v>
                </c:pt>
                <c:pt idx="4">
                  <c:v>2016, n=1000</c:v>
                </c:pt>
                <c:pt idx="5">
                  <c:v>2018, n=1000</c:v>
                </c:pt>
                <c:pt idx="6">
                  <c:v>2020, n=1000</c:v>
                </c:pt>
                <c:pt idx="7">
                  <c:v>Vakuutusyhtiöiden verkkopalvelut ovat kattavia ja helppokäyttöisiä*</c:v>
                </c:pt>
                <c:pt idx="8">
                  <c:v>2016, n=1000</c:v>
                </c:pt>
                <c:pt idx="9">
                  <c:v>2018, n=1000</c:v>
                </c:pt>
                <c:pt idx="10">
                  <c:v>2020, n=1000</c:v>
                </c:pt>
                <c:pt idx="11">
                  <c:v>Tiedän, mitä ottamani vakuutukset korvaavat</c:v>
                </c:pt>
                <c:pt idx="12">
                  <c:v>2010, n=994</c:v>
                </c:pt>
                <c:pt idx="13">
                  <c:v>2012, n=1026</c:v>
                </c:pt>
                <c:pt idx="14">
                  <c:v>2014, n=1000</c:v>
                </c:pt>
                <c:pt idx="15">
                  <c:v>2016, n=1000</c:v>
                </c:pt>
                <c:pt idx="16">
                  <c:v>2018, n=1000</c:v>
                </c:pt>
                <c:pt idx="17">
                  <c:v>2020, n=1000</c:v>
                </c:pt>
              </c:strCache>
            </c:strRef>
          </c:cat>
          <c:val>
            <c:numRef>
              <c:f>Taul1!$F$2:$F$19</c:f>
              <c:numCache>
                <c:formatCode>0%</c:formatCode>
                <c:ptCount val="18"/>
                <c:pt idx="1">
                  <c:v>0.06</c:v>
                </c:pt>
                <c:pt idx="2">
                  <c:v>0.04</c:v>
                </c:pt>
                <c:pt idx="3">
                  <c:v>0.12</c:v>
                </c:pt>
                <c:pt idx="4">
                  <c:v>0.12</c:v>
                </c:pt>
                <c:pt idx="5">
                  <c:v>0.11</c:v>
                </c:pt>
                <c:pt idx="6">
                  <c:v>0.109</c:v>
                </c:pt>
                <c:pt idx="8">
                  <c:v>0.15</c:v>
                </c:pt>
                <c:pt idx="9">
                  <c:v>0.16</c:v>
                </c:pt>
                <c:pt idx="10">
                  <c:v>0.13100000000000001</c:v>
                </c:pt>
                <c:pt idx="12">
                  <c:v>0.05</c:v>
                </c:pt>
                <c:pt idx="13">
                  <c:v>0.02</c:v>
                </c:pt>
                <c:pt idx="14">
                  <c:v>0.02</c:v>
                </c:pt>
                <c:pt idx="15">
                  <c:v>0.03</c:v>
                </c:pt>
                <c:pt idx="16">
                  <c:v>0.03</c:v>
                </c:pt>
                <c:pt idx="17">
                  <c:v>4.2999999999999997E-2</c:v>
                </c:pt>
              </c:numCache>
            </c:numRef>
          </c:val>
          <c:extLst>
            <c:ext xmlns:c16="http://schemas.microsoft.com/office/drawing/2014/chart" uri="{C3380CC4-5D6E-409C-BE32-E72D297353CC}">
              <c16:uniqueId val="{00000004-DEF9-43E4-92F1-3DCD5272FB04}"/>
            </c:ext>
          </c:extLst>
        </c:ser>
        <c:dLbls>
          <c:showLegendKey val="0"/>
          <c:showVal val="0"/>
          <c:showCatName val="0"/>
          <c:showSerName val="0"/>
          <c:showPercent val="0"/>
          <c:showBubbleSize val="0"/>
        </c:dLbls>
        <c:gapWidth val="50"/>
        <c:overlap val="100"/>
        <c:axId val="194450944"/>
        <c:axId val="220667904"/>
      </c:barChart>
      <c:catAx>
        <c:axId val="19445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20667904"/>
        <c:crosses val="autoZero"/>
        <c:auto val="1"/>
        <c:lblAlgn val="ctr"/>
        <c:lblOffset val="100"/>
        <c:noMultiLvlLbl val="0"/>
      </c:catAx>
      <c:valAx>
        <c:axId val="2206679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94450944"/>
        <c:crosses val="autoZero"/>
        <c:crossBetween val="between"/>
        <c:majorUnit val="0.2"/>
      </c:valAx>
      <c:spPr>
        <a:noFill/>
        <a:ln>
          <a:noFill/>
        </a:ln>
        <a:effectLst/>
      </c:spPr>
    </c:plotArea>
    <c:legend>
      <c:legendPos val="b"/>
      <c:layout>
        <c:manualLayout>
          <c:xMode val="edge"/>
          <c:yMode val="edge"/>
          <c:x val="0.37930036604731454"/>
          <c:y val="0.8920940738359997"/>
          <c:w val="0.62069963395268535"/>
          <c:h val="0.10790592616400047"/>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3375895145983816"/>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dLbl>
              <c:idx val="10"/>
              <c:layout>
                <c:manualLayout>
                  <c:x val="7.9779897224826219E-3"/>
                  <c:y val="1.820281098728952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08-4B24-9E30-596016902A66}"/>
                </c:ext>
              </c:extLst>
            </c:dLbl>
            <c:spPr>
              <a:noFill/>
              <a:ln>
                <a:noFill/>
              </a:ln>
              <a:effectLst/>
            </c:spPr>
            <c:txPr>
              <a:bodyPr rot="0" vert="horz"/>
              <a:lstStyle/>
              <a:p>
                <a:pPr>
                  <a:defRPr>
                    <a:solidFill>
                      <a:schemeClr val="bg1"/>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21"/>
                <c:pt idx="0">
                  <c:v>Nykyinen vakuutusturvani on riittävä kattamaan omat ja perheeni riskit **</c:v>
                </c:pt>
                <c:pt idx="1">
                  <c:v>2020, n=1000</c:v>
                </c:pt>
                <c:pt idx="2">
                  <c:v> </c:v>
                </c:pt>
                <c:pt idx="3">
                  <c:v>Vakuutusyhtiöiden mobiilipalvelut vastaavat tarpeitani*</c:v>
                </c:pt>
                <c:pt idx="4">
                  <c:v>2016, n=1000</c:v>
                </c:pt>
                <c:pt idx="5">
                  <c:v>2018, n=1000</c:v>
                </c:pt>
                <c:pt idx="6">
                  <c:v>2020, n=1000</c:v>
                </c:pt>
                <c:pt idx="7">
                  <c:v>Vakuutustuotteiden ja vakuutusmaksujen vertailu on helppoa</c:v>
                </c:pt>
                <c:pt idx="8">
                  <c:v>2010, n=994</c:v>
                </c:pt>
                <c:pt idx="9">
                  <c:v>2012, n=1026</c:v>
                </c:pt>
                <c:pt idx="10">
                  <c:v>2014, n=1000</c:v>
                </c:pt>
                <c:pt idx="11">
                  <c:v>2016, n=1000</c:v>
                </c:pt>
                <c:pt idx="12">
                  <c:v>2018, n=1000</c:v>
                </c:pt>
                <c:pt idx="13">
                  <c:v>2020, n=1000</c:v>
                </c:pt>
                <c:pt idx="14">
                  <c:v>On hyväksyttävää liioitella vahingon määrää korvaushakemuksessa</c:v>
                </c:pt>
                <c:pt idx="15">
                  <c:v>2010, n=994</c:v>
                </c:pt>
                <c:pt idx="16">
                  <c:v>2012, n=1026</c:v>
                </c:pt>
                <c:pt idx="17">
                  <c:v>2014, n=1000</c:v>
                </c:pt>
                <c:pt idx="18">
                  <c:v>2016, n=1000</c:v>
                </c:pt>
                <c:pt idx="19">
                  <c:v>2018, n=1000</c:v>
                </c:pt>
                <c:pt idx="20">
                  <c:v>2020, n=1000</c:v>
                </c:pt>
              </c:strCache>
            </c:strRef>
          </c:cat>
          <c:val>
            <c:numRef>
              <c:f>Taul1!$B$2:$B$22</c:f>
              <c:numCache>
                <c:formatCode>0%</c:formatCode>
                <c:ptCount val="21"/>
                <c:pt idx="1">
                  <c:v>0.31</c:v>
                </c:pt>
                <c:pt idx="4">
                  <c:v>0.05</c:v>
                </c:pt>
                <c:pt idx="5">
                  <c:v>7.0000000000000007E-2</c:v>
                </c:pt>
                <c:pt idx="6">
                  <c:v>0.13</c:v>
                </c:pt>
                <c:pt idx="8">
                  <c:v>7.0000000000000007E-2</c:v>
                </c:pt>
                <c:pt idx="9">
                  <c:v>0.05</c:v>
                </c:pt>
                <c:pt idx="10">
                  <c:v>0.02</c:v>
                </c:pt>
                <c:pt idx="11">
                  <c:v>0.03</c:v>
                </c:pt>
                <c:pt idx="12">
                  <c:v>0.04</c:v>
                </c:pt>
                <c:pt idx="13">
                  <c:v>0.05</c:v>
                </c:pt>
                <c:pt idx="15">
                  <c:v>0.06</c:v>
                </c:pt>
                <c:pt idx="16">
                  <c:v>0.04</c:v>
                </c:pt>
                <c:pt idx="17">
                  <c:v>0.03</c:v>
                </c:pt>
                <c:pt idx="18">
                  <c:v>0.03</c:v>
                </c:pt>
                <c:pt idx="19">
                  <c:v>0.03</c:v>
                </c:pt>
                <c:pt idx="20">
                  <c:v>0.03</c:v>
                </c:pt>
              </c:numCache>
            </c:numRef>
          </c:val>
          <c:extLst>
            <c:ext xmlns:c16="http://schemas.microsoft.com/office/drawing/2014/chart" uri="{C3380CC4-5D6E-409C-BE32-E72D297353CC}">
              <c16:uniqueId val="{00000000-A2A8-48D1-B5B6-F0401A75F35D}"/>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21"/>
                <c:pt idx="0">
                  <c:v>Nykyinen vakuutusturvani on riittävä kattamaan omat ja perheeni riskit **</c:v>
                </c:pt>
                <c:pt idx="1">
                  <c:v>2020, n=1000</c:v>
                </c:pt>
                <c:pt idx="2">
                  <c:v> </c:v>
                </c:pt>
                <c:pt idx="3">
                  <c:v>Vakuutusyhtiöiden mobiilipalvelut vastaavat tarpeitani*</c:v>
                </c:pt>
                <c:pt idx="4">
                  <c:v>2016, n=1000</c:v>
                </c:pt>
                <c:pt idx="5">
                  <c:v>2018, n=1000</c:v>
                </c:pt>
                <c:pt idx="6">
                  <c:v>2020, n=1000</c:v>
                </c:pt>
                <c:pt idx="7">
                  <c:v>Vakuutustuotteiden ja vakuutusmaksujen vertailu on helppoa</c:v>
                </c:pt>
                <c:pt idx="8">
                  <c:v>2010, n=994</c:v>
                </c:pt>
                <c:pt idx="9">
                  <c:v>2012, n=1026</c:v>
                </c:pt>
                <c:pt idx="10">
                  <c:v>2014, n=1000</c:v>
                </c:pt>
                <c:pt idx="11">
                  <c:v>2016, n=1000</c:v>
                </c:pt>
                <c:pt idx="12">
                  <c:v>2018, n=1000</c:v>
                </c:pt>
                <c:pt idx="13">
                  <c:v>2020, n=1000</c:v>
                </c:pt>
                <c:pt idx="14">
                  <c:v>On hyväksyttävää liioitella vahingon määrää korvaushakemuksessa</c:v>
                </c:pt>
                <c:pt idx="15">
                  <c:v>2010, n=994</c:v>
                </c:pt>
                <c:pt idx="16">
                  <c:v>2012, n=1026</c:v>
                </c:pt>
                <c:pt idx="17">
                  <c:v>2014, n=1000</c:v>
                </c:pt>
                <c:pt idx="18">
                  <c:v>2016, n=1000</c:v>
                </c:pt>
                <c:pt idx="19">
                  <c:v>2018, n=1000</c:v>
                </c:pt>
                <c:pt idx="20">
                  <c:v>2020, n=1000</c:v>
                </c:pt>
              </c:strCache>
            </c:strRef>
          </c:cat>
          <c:val>
            <c:numRef>
              <c:f>Taul1!$C$2:$C$22</c:f>
              <c:numCache>
                <c:formatCode>0%</c:formatCode>
                <c:ptCount val="21"/>
                <c:pt idx="1">
                  <c:v>0.48</c:v>
                </c:pt>
                <c:pt idx="4">
                  <c:v>0.18</c:v>
                </c:pt>
                <c:pt idx="5">
                  <c:v>0.21</c:v>
                </c:pt>
                <c:pt idx="6">
                  <c:v>0.33</c:v>
                </c:pt>
                <c:pt idx="8">
                  <c:v>0.19</c:v>
                </c:pt>
                <c:pt idx="9">
                  <c:v>0.18</c:v>
                </c:pt>
                <c:pt idx="10">
                  <c:v>0.14000000000000001</c:v>
                </c:pt>
                <c:pt idx="11">
                  <c:v>0.2</c:v>
                </c:pt>
                <c:pt idx="12">
                  <c:v>0.21</c:v>
                </c:pt>
                <c:pt idx="13">
                  <c:v>0.24</c:v>
                </c:pt>
                <c:pt idx="15">
                  <c:v>0.13</c:v>
                </c:pt>
                <c:pt idx="16">
                  <c:v>0.11</c:v>
                </c:pt>
                <c:pt idx="17">
                  <c:v>0.08</c:v>
                </c:pt>
                <c:pt idx="18">
                  <c:v>0.09</c:v>
                </c:pt>
                <c:pt idx="19">
                  <c:v>0.08</c:v>
                </c:pt>
                <c:pt idx="20">
                  <c:v>0.1</c:v>
                </c:pt>
              </c:numCache>
            </c:numRef>
          </c:val>
          <c:extLst>
            <c:ext xmlns:c16="http://schemas.microsoft.com/office/drawing/2014/chart" uri="{C3380CC4-5D6E-409C-BE32-E72D297353CC}">
              <c16:uniqueId val="{00000001-A2A8-48D1-B5B6-F0401A75F35D}"/>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21"/>
                <c:pt idx="0">
                  <c:v>Nykyinen vakuutusturvani on riittävä kattamaan omat ja perheeni riskit **</c:v>
                </c:pt>
                <c:pt idx="1">
                  <c:v>2020, n=1000</c:v>
                </c:pt>
                <c:pt idx="2">
                  <c:v> </c:v>
                </c:pt>
                <c:pt idx="3">
                  <c:v>Vakuutusyhtiöiden mobiilipalvelut vastaavat tarpeitani*</c:v>
                </c:pt>
                <c:pt idx="4">
                  <c:v>2016, n=1000</c:v>
                </c:pt>
                <c:pt idx="5">
                  <c:v>2018, n=1000</c:v>
                </c:pt>
                <c:pt idx="6">
                  <c:v>2020, n=1000</c:v>
                </c:pt>
                <c:pt idx="7">
                  <c:v>Vakuutustuotteiden ja vakuutusmaksujen vertailu on helppoa</c:v>
                </c:pt>
                <c:pt idx="8">
                  <c:v>2010, n=994</c:v>
                </c:pt>
                <c:pt idx="9">
                  <c:v>2012, n=1026</c:v>
                </c:pt>
                <c:pt idx="10">
                  <c:v>2014, n=1000</c:v>
                </c:pt>
                <c:pt idx="11">
                  <c:v>2016, n=1000</c:v>
                </c:pt>
                <c:pt idx="12">
                  <c:v>2018, n=1000</c:v>
                </c:pt>
                <c:pt idx="13">
                  <c:v>2020, n=1000</c:v>
                </c:pt>
                <c:pt idx="14">
                  <c:v>On hyväksyttävää liioitella vahingon määrää korvaushakemuksessa</c:v>
                </c:pt>
                <c:pt idx="15">
                  <c:v>2010, n=994</c:v>
                </c:pt>
                <c:pt idx="16">
                  <c:v>2012, n=1026</c:v>
                </c:pt>
                <c:pt idx="17">
                  <c:v>2014, n=1000</c:v>
                </c:pt>
                <c:pt idx="18">
                  <c:v>2016, n=1000</c:v>
                </c:pt>
                <c:pt idx="19">
                  <c:v>2018, n=1000</c:v>
                </c:pt>
                <c:pt idx="20">
                  <c:v>2020, n=1000</c:v>
                </c:pt>
              </c:strCache>
            </c:strRef>
          </c:cat>
          <c:val>
            <c:numRef>
              <c:f>Taul1!$D$2:$D$22</c:f>
              <c:numCache>
                <c:formatCode>0%</c:formatCode>
                <c:ptCount val="21"/>
                <c:pt idx="1">
                  <c:v>0.1</c:v>
                </c:pt>
                <c:pt idx="4">
                  <c:v>0.1</c:v>
                </c:pt>
                <c:pt idx="5">
                  <c:v>0.12</c:v>
                </c:pt>
                <c:pt idx="6">
                  <c:v>0.14000000000000001</c:v>
                </c:pt>
                <c:pt idx="8">
                  <c:v>0.41</c:v>
                </c:pt>
                <c:pt idx="9">
                  <c:v>0.44</c:v>
                </c:pt>
                <c:pt idx="10">
                  <c:v>0.41</c:v>
                </c:pt>
                <c:pt idx="11">
                  <c:v>0.36</c:v>
                </c:pt>
                <c:pt idx="12">
                  <c:v>0.35</c:v>
                </c:pt>
                <c:pt idx="13">
                  <c:v>0.32</c:v>
                </c:pt>
                <c:pt idx="15">
                  <c:v>0.26</c:v>
                </c:pt>
                <c:pt idx="16">
                  <c:v>0.27</c:v>
                </c:pt>
                <c:pt idx="17">
                  <c:v>0.23</c:v>
                </c:pt>
                <c:pt idx="18">
                  <c:v>0.26</c:v>
                </c:pt>
                <c:pt idx="19">
                  <c:v>0.23</c:v>
                </c:pt>
                <c:pt idx="20">
                  <c:v>0.22</c:v>
                </c:pt>
              </c:numCache>
            </c:numRef>
          </c:val>
          <c:extLst>
            <c:ext xmlns:c16="http://schemas.microsoft.com/office/drawing/2014/chart" uri="{C3380CC4-5D6E-409C-BE32-E72D297353CC}">
              <c16:uniqueId val="{00000002-A2A8-48D1-B5B6-F0401A75F35D}"/>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21"/>
                <c:pt idx="0">
                  <c:v>Nykyinen vakuutusturvani on riittävä kattamaan omat ja perheeni riskit **</c:v>
                </c:pt>
                <c:pt idx="1">
                  <c:v>2020, n=1000</c:v>
                </c:pt>
                <c:pt idx="2">
                  <c:v> </c:v>
                </c:pt>
                <c:pt idx="3">
                  <c:v>Vakuutusyhtiöiden mobiilipalvelut vastaavat tarpeitani*</c:v>
                </c:pt>
                <c:pt idx="4">
                  <c:v>2016, n=1000</c:v>
                </c:pt>
                <c:pt idx="5">
                  <c:v>2018, n=1000</c:v>
                </c:pt>
                <c:pt idx="6">
                  <c:v>2020, n=1000</c:v>
                </c:pt>
                <c:pt idx="7">
                  <c:v>Vakuutustuotteiden ja vakuutusmaksujen vertailu on helppoa</c:v>
                </c:pt>
                <c:pt idx="8">
                  <c:v>2010, n=994</c:v>
                </c:pt>
                <c:pt idx="9">
                  <c:v>2012, n=1026</c:v>
                </c:pt>
                <c:pt idx="10">
                  <c:v>2014, n=1000</c:v>
                </c:pt>
                <c:pt idx="11">
                  <c:v>2016, n=1000</c:v>
                </c:pt>
                <c:pt idx="12">
                  <c:v>2018, n=1000</c:v>
                </c:pt>
                <c:pt idx="13">
                  <c:v>2020, n=1000</c:v>
                </c:pt>
                <c:pt idx="14">
                  <c:v>On hyväksyttävää liioitella vahingon määrää korvaushakemuksessa</c:v>
                </c:pt>
                <c:pt idx="15">
                  <c:v>2010, n=994</c:v>
                </c:pt>
                <c:pt idx="16">
                  <c:v>2012, n=1026</c:v>
                </c:pt>
                <c:pt idx="17">
                  <c:v>2014, n=1000</c:v>
                </c:pt>
                <c:pt idx="18">
                  <c:v>2016, n=1000</c:v>
                </c:pt>
                <c:pt idx="19">
                  <c:v>2018, n=1000</c:v>
                </c:pt>
                <c:pt idx="20">
                  <c:v>2020, n=1000</c:v>
                </c:pt>
              </c:strCache>
            </c:strRef>
          </c:cat>
          <c:val>
            <c:numRef>
              <c:f>Taul1!$E$2:$E$22</c:f>
              <c:numCache>
                <c:formatCode>0%</c:formatCode>
                <c:ptCount val="21"/>
                <c:pt idx="1">
                  <c:v>0.03</c:v>
                </c:pt>
                <c:pt idx="4">
                  <c:v>7.0000000000000007E-2</c:v>
                </c:pt>
                <c:pt idx="5">
                  <c:v>0.08</c:v>
                </c:pt>
                <c:pt idx="6">
                  <c:v>0.04</c:v>
                </c:pt>
                <c:pt idx="8">
                  <c:v>0.27</c:v>
                </c:pt>
                <c:pt idx="9">
                  <c:v>0.28999999999999998</c:v>
                </c:pt>
                <c:pt idx="10">
                  <c:v>0.4</c:v>
                </c:pt>
                <c:pt idx="11">
                  <c:v>0.34</c:v>
                </c:pt>
                <c:pt idx="12">
                  <c:v>0.33</c:v>
                </c:pt>
                <c:pt idx="13">
                  <c:v>0.3</c:v>
                </c:pt>
                <c:pt idx="15">
                  <c:v>0.52</c:v>
                </c:pt>
                <c:pt idx="16">
                  <c:v>0.55000000000000004</c:v>
                </c:pt>
                <c:pt idx="17">
                  <c:v>0.6</c:v>
                </c:pt>
                <c:pt idx="18">
                  <c:v>0.54</c:v>
                </c:pt>
                <c:pt idx="19">
                  <c:v>0.57999999999999996</c:v>
                </c:pt>
                <c:pt idx="20">
                  <c:v>0.57999999999999996</c:v>
                </c:pt>
              </c:numCache>
            </c:numRef>
          </c:val>
          <c:extLst>
            <c:ext xmlns:c16="http://schemas.microsoft.com/office/drawing/2014/chart" uri="{C3380CC4-5D6E-409C-BE32-E72D297353CC}">
              <c16:uniqueId val="{00000003-A2A8-48D1-B5B6-F0401A75F35D}"/>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Taul1!$A$2:$A$22</c:f>
              <c:strCache>
                <c:ptCount val="21"/>
                <c:pt idx="0">
                  <c:v>Nykyinen vakuutusturvani on riittävä kattamaan omat ja perheeni riskit **</c:v>
                </c:pt>
                <c:pt idx="1">
                  <c:v>2020, n=1000</c:v>
                </c:pt>
                <c:pt idx="2">
                  <c:v> </c:v>
                </c:pt>
                <c:pt idx="3">
                  <c:v>Vakuutusyhtiöiden mobiilipalvelut vastaavat tarpeitani*</c:v>
                </c:pt>
                <c:pt idx="4">
                  <c:v>2016, n=1000</c:v>
                </c:pt>
                <c:pt idx="5">
                  <c:v>2018, n=1000</c:v>
                </c:pt>
                <c:pt idx="6">
                  <c:v>2020, n=1000</c:v>
                </c:pt>
                <c:pt idx="7">
                  <c:v>Vakuutustuotteiden ja vakuutusmaksujen vertailu on helppoa</c:v>
                </c:pt>
                <c:pt idx="8">
                  <c:v>2010, n=994</c:v>
                </c:pt>
                <c:pt idx="9">
                  <c:v>2012, n=1026</c:v>
                </c:pt>
                <c:pt idx="10">
                  <c:v>2014, n=1000</c:v>
                </c:pt>
                <c:pt idx="11">
                  <c:v>2016, n=1000</c:v>
                </c:pt>
                <c:pt idx="12">
                  <c:v>2018, n=1000</c:v>
                </c:pt>
                <c:pt idx="13">
                  <c:v>2020, n=1000</c:v>
                </c:pt>
                <c:pt idx="14">
                  <c:v>On hyväksyttävää liioitella vahingon määrää korvaushakemuksessa</c:v>
                </c:pt>
                <c:pt idx="15">
                  <c:v>2010, n=994</c:v>
                </c:pt>
                <c:pt idx="16">
                  <c:v>2012, n=1026</c:v>
                </c:pt>
                <c:pt idx="17">
                  <c:v>2014, n=1000</c:v>
                </c:pt>
                <c:pt idx="18">
                  <c:v>2016, n=1000</c:v>
                </c:pt>
                <c:pt idx="19">
                  <c:v>2018, n=1000</c:v>
                </c:pt>
                <c:pt idx="20">
                  <c:v>2020, n=1000</c:v>
                </c:pt>
              </c:strCache>
            </c:strRef>
          </c:cat>
          <c:val>
            <c:numRef>
              <c:f>Taul1!$F$2:$F$22</c:f>
              <c:numCache>
                <c:formatCode>0%</c:formatCode>
                <c:ptCount val="21"/>
                <c:pt idx="1">
                  <c:v>0.09</c:v>
                </c:pt>
                <c:pt idx="4">
                  <c:v>0.6</c:v>
                </c:pt>
                <c:pt idx="5">
                  <c:v>0.52</c:v>
                </c:pt>
                <c:pt idx="6">
                  <c:v>0.37</c:v>
                </c:pt>
                <c:pt idx="8">
                  <c:v>0.05</c:v>
                </c:pt>
                <c:pt idx="9">
                  <c:v>0.04</c:v>
                </c:pt>
                <c:pt idx="10">
                  <c:v>0.03</c:v>
                </c:pt>
                <c:pt idx="11">
                  <c:v>7.0000000000000007E-2</c:v>
                </c:pt>
                <c:pt idx="12">
                  <c:v>7.0000000000000007E-2</c:v>
                </c:pt>
                <c:pt idx="13">
                  <c:v>0.09</c:v>
                </c:pt>
                <c:pt idx="15">
                  <c:v>0.03</c:v>
                </c:pt>
                <c:pt idx="16">
                  <c:v>0.02</c:v>
                </c:pt>
                <c:pt idx="17">
                  <c:v>7.0000000000000007E-2</c:v>
                </c:pt>
                <c:pt idx="18">
                  <c:v>0.08</c:v>
                </c:pt>
                <c:pt idx="19">
                  <c:v>7.0000000000000007E-2</c:v>
                </c:pt>
                <c:pt idx="20">
                  <c:v>7.0000000000000007E-2</c:v>
                </c:pt>
              </c:numCache>
            </c:numRef>
          </c:val>
          <c:extLst>
            <c:ext xmlns:c16="http://schemas.microsoft.com/office/drawing/2014/chart" uri="{C3380CC4-5D6E-409C-BE32-E72D297353CC}">
              <c16:uniqueId val="{00000004-A2A8-48D1-B5B6-F0401A75F35D}"/>
            </c:ext>
          </c:extLst>
        </c:ser>
        <c:dLbls>
          <c:showLegendKey val="0"/>
          <c:showVal val="0"/>
          <c:showCatName val="0"/>
          <c:showSerName val="0"/>
          <c:showPercent val="0"/>
          <c:showBubbleSize val="0"/>
        </c:dLbls>
        <c:gapWidth val="50"/>
        <c:overlap val="100"/>
        <c:axId val="250675968"/>
        <c:axId val="250677504"/>
      </c:barChart>
      <c:catAx>
        <c:axId val="250675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50677504"/>
        <c:crosses val="autoZero"/>
        <c:auto val="1"/>
        <c:lblAlgn val="ctr"/>
        <c:lblOffset val="100"/>
        <c:noMultiLvlLbl val="0"/>
      </c:catAx>
      <c:valAx>
        <c:axId val="250677504"/>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50675968"/>
        <c:crosses val="autoZero"/>
        <c:crossBetween val="between"/>
        <c:majorUnit val="0.2"/>
      </c:valAx>
      <c:spPr>
        <a:noFill/>
        <a:ln>
          <a:noFill/>
        </a:ln>
        <a:effectLst/>
      </c:spPr>
    </c:plotArea>
    <c:legend>
      <c:legendPos val="b"/>
      <c:layout>
        <c:manualLayout>
          <c:xMode val="edge"/>
          <c:yMode val="edge"/>
          <c:x val="0.46716559165723048"/>
          <c:y val="0.89502384295197168"/>
          <c:w val="0.53283440834276963"/>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54416797266089"/>
          <c:y val="6.0692262154730621E-2"/>
          <c:w val="0.57651902391693644"/>
          <c:h val="0.7677795081435339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Taul1!$B$2:$B$7</c:f>
              <c:numCache>
                <c:formatCode>0%</c:formatCode>
                <c:ptCount val="6"/>
                <c:pt idx="0">
                  <c:v>0.25</c:v>
                </c:pt>
                <c:pt idx="1">
                  <c:v>0.27</c:v>
                </c:pt>
                <c:pt idx="2">
                  <c:v>0.19</c:v>
                </c:pt>
                <c:pt idx="3">
                  <c:v>0.17</c:v>
                </c:pt>
                <c:pt idx="4">
                  <c:v>0.15</c:v>
                </c:pt>
                <c:pt idx="5">
                  <c:v>0.15</c:v>
                </c:pt>
              </c:numCache>
            </c:numRef>
          </c:val>
          <c:extLst>
            <c:ext xmlns:c16="http://schemas.microsoft.com/office/drawing/2014/chart" uri="{C3380CC4-5D6E-409C-BE32-E72D297353CC}">
              <c16:uniqueId val="{00000000-51D2-4544-85AD-116CF08F43B4}"/>
            </c:ext>
          </c:extLst>
        </c:ser>
        <c:ser>
          <c:idx val="1"/>
          <c:order val="1"/>
          <c:tx>
            <c:strRef>
              <c:f>Taul1!$C$1</c:f>
              <c:strCache>
                <c:ptCount val="1"/>
                <c:pt idx="0">
                  <c:v>En osaa sanoa</c:v>
                </c:pt>
              </c:strCache>
            </c:strRef>
          </c:tx>
          <c:spPr>
            <a:solidFill>
              <a:srgbClr val="FFFFFF">
                <a:lumMod val="85000"/>
              </a:srgbClr>
            </a:solidFill>
            <a:ln>
              <a:noFill/>
            </a:ln>
            <a:effectLst>
              <a:outerShdw blurRad="50800" dist="38100" dir="8100000" algn="tr" rotWithShape="0">
                <a:prstClr val="black">
                  <a:alpha val="40000"/>
                </a:prstClr>
              </a:outerShdw>
            </a:effectLst>
          </c:spPr>
          <c:invertIfNegative val="0"/>
          <c:dLbls>
            <c:dLbl>
              <c:idx val="0"/>
              <c:layout>
                <c:manualLayout>
                  <c:x val="8.4285975880921855E-3"/>
                  <c:y val="-3.552097807432648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1736635457565693E-2"/>
                      <c:h val="4.5206364762593064E-2"/>
                    </c:manualLayout>
                  </c15:layout>
                </c:ext>
                <c:ext xmlns:c16="http://schemas.microsoft.com/office/drawing/2014/chart" uri="{C3380CC4-5D6E-409C-BE32-E72D297353CC}">
                  <c16:uniqueId val="{00000001-76FB-45C3-9B12-9ACC6112C1BF}"/>
                </c:ext>
              </c:extLst>
            </c:dLbl>
            <c:dLbl>
              <c:idx val="1"/>
              <c:layout>
                <c:manualLayout>
                  <c:x val="7.6869989559972193E-3"/>
                  <c:y val="-4.73613040991022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FB-45C3-9B12-9ACC6112C1BF}"/>
                </c:ext>
              </c:extLst>
            </c:dLbl>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Taul1!$C$2:$C$7</c:f>
              <c:numCache>
                <c:formatCode>0%</c:formatCode>
                <c:ptCount val="6"/>
                <c:pt idx="0">
                  <c:v>0.03</c:v>
                </c:pt>
                <c:pt idx="1">
                  <c:v>0.02</c:v>
                </c:pt>
                <c:pt idx="2">
                  <c:v>0.11</c:v>
                </c:pt>
                <c:pt idx="3">
                  <c:v>0.13</c:v>
                </c:pt>
                <c:pt idx="4">
                  <c:v>0.11</c:v>
                </c:pt>
                <c:pt idx="5">
                  <c:v>0.12</c:v>
                </c:pt>
              </c:numCache>
            </c:numRef>
          </c:val>
          <c:extLst>
            <c:ext xmlns:c16="http://schemas.microsoft.com/office/drawing/2014/chart" uri="{C3380CC4-5D6E-409C-BE32-E72D297353CC}">
              <c16:uniqueId val="{00000001-51D2-4544-85AD-116CF08F43B4}"/>
            </c:ext>
          </c:extLst>
        </c:ser>
        <c:ser>
          <c:idx val="2"/>
          <c:order val="2"/>
          <c:tx>
            <c:strRef>
              <c:f>Taul1!$D$1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Taul1!$D$2:$D$7</c:f>
              <c:numCache>
                <c:formatCode>0%</c:formatCode>
                <c:ptCount val="6"/>
                <c:pt idx="0">
                  <c:v>0.72</c:v>
                </c:pt>
                <c:pt idx="1">
                  <c:v>0.71</c:v>
                </c:pt>
                <c:pt idx="2">
                  <c:v>0.7</c:v>
                </c:pt>
                <c:pt idx="3">
                  <c:v>0.7</c:v>
                </c:pt>
                <c:pt idx="4">
                  <c:v>0.74</c:v>
                </c:pt>
                <c:pt idx="5">
                  <c:v>0.73</c:v>
                </c:pt>
              </c:numCache>
            </c:numRef>
          </c:val>
          <c:extLst>
            <c:ext xmlns:c16="http://schemas.microsoft.com/office/drawing/2014/chart" uri="{C3380CC4-5D6E-409C-BE32-E72D297353CC}">
              <c16:uniqueId val="{00000002-51D2-4544-85AD-116CF08F43B4}"/>
            </c:ext>
          </c:extLst>
        </c:ser>
        <c:dLbls>
          <c:showLegendKey val="0"/>
          <c:showVal val="0"/>
          <c:showCatName val="0"/>
          <c:showSerName val="0"/>
          <c:showPercent val="0"/>
          <c:showBubbleSize val="0"/>
        </c:dLbls>
        <c:gapWidth val="50"/>
        <c:overlap val="100"/>
        <c:axId val="259440000"/>
        <c:axId val="261785088"/>
      </c:barChart>
      <c:catAx>
        <c:axId val="259440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61785088"/>
        <c:crosses val="autoZero"/>
        <c:auto val="1"/>
        <c:lblAlgn val="ctr"/>
        <c:lblOffset val="100"/>
        <c:noMultiLvlLbl val="0"/>
      </c:catAx>
      <c:valAx>
        <c:axId val="26178508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59440000"/>
        <c:crosses val="autoZero"/>
        <c:crossBetween val="between"/>
        <c:majorUnit val="0.2"/>
      </c:valAx>
      <c:spPr>
        <a:noFill/>
        <a:ln>
          <a:noFill/>
        </a:ln>
        <a:effectLst/>
      </c:spPr>
    </c:plotArea>
    <c:legend>
      <c:legendPos val="b"/>
      <c:layout>
        <c:manualLayout>
          <c:xMode val="edge"/>
          <c:yMode val="edge"/>
          <c:x val="0.48043261567676293"/>
          <c:y val="0.92083184241039084"/>
          <c:w val="0.48412995466063713"/>
          <c:h val="7.9168157589609198E-2"/>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4996704217574"/>
          <c:y val="6.005237924383925E-2"/>
          <c:w val="0.48411016855101874"/>
          <c:h val="0.75420679215707831"/>
        </c:manualLayout>
      </c:layout>
      <c:barChart>
        <c:barDir val="bar"/>
        <c:grouping val="percentStacked"/>
        <c:varyColors val="0"/>
        <c:ser>
          <c:idx val="0"/>
          <c:order val="0"/>
          <c:tx>
            <c:strRef>
              <c:f>Taul1!$B$1</c:f>
              <c:strCache>
                <c:ptCount val="1"/>
                <c:pt idx="0">
                  <c:v>Kyllä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2018, n=1000</c:v>
                </c:pt>
                <c:pt idx="1">
                  <c:v>2020, n=1000</c:v>
                </c:pt>
                <c:pt idx="4">
                  <c:v>2018, n=328</c:v>
                </c:pt>
                <c:pt idx="5">
                  <c:v>2020, n=398</c:v>
                </c:pt>
              </c:strCache>
            </c:strRef>
          </c:cat>
          <c:val>
            <c:numRef>
              <c:f>Taul1!$B$2:$B$7</c:f>
              <c:numCache>
                <c:formatCode>0%</c:formatCode>
                <c:ptCount val="6"/>
                <c:pt idx="0">
                  <c:v>0.33</c:v>
                </c:pt>
                <c:pt idx="1">
                  <c:v>0.39</c:v>
                </c:pt>
                <c:pt idx="4">
                  <c:v>0.88</c:v>
                </c:pt>
                <c:pt idx="5">
                  <c:v>0.98</c:v>
                </c:pt>
              </c:numCache>
            </c:numRef>
          </c:val>
          <c:extLst>
            <c:ext xmlns:c16="http://schemas.microsoft.com/office/drawing/2014/chart" uri="{C3380CC4-5D6E-409C-BE32-E72D297353CC}">
              <c16:uniqueId val="{00000000-94BF-48A9-A616-17C45AA36581}"/>
            </c:ext>
          </c:extLst>
        </c:ser>
        <c:ser>
          <c:idx val="1"/>
          <c:order val="1"/>
          <c:tx>
            <c:strRef>
              <c:f>Taul1!$C$1</c:f>
              <c:strCache>
                <c:ptCount val="1"/>
                <c:pt idx="0">
                  <c:v>En</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2018, n=1000</c:v>
                </c:pt>
                <c:pt idx="1">
                  <c:v>2020, n=1000</c:v>
                </c:pt>
                <c:pt idx="4">
                  <c:v>2018, n=328</c:v>
                </c:pt>
                <c:pt idx="5">
                  <c:v>2020, n=398</c:v>
                </c:pt>
              </c:strCache>
            </c:strRef>
          </c:cat>
          <c:val>
            <c:numRef>
              <c:f>Taul1!$C$2:$C$7</c:f>
              <c:numCache>
                <c:formatCode>0%</c:formatCode>
                <c:ptCount val="6"/>
                <c:pt idx="0">
                  <c:v>0.41</c:v>
                </c:pt>
                <c:pt idx="1">
                  <c:v>0.61</c:v>
                </c:pt>
                <c:pt idx="4">
                  <c:v>0.02</c:v>
                </c:pt>
                <c:pt idx="5">
                  <c:v>0.02</c:v>
                </c:pt>
              </c:numCache>
            </c:numRef>
          </c:val>
          <c:extLst>
            <c:ext xmlns:c16="http://schemas.microsoft.com/office/drawing/2014/chart" uri="{C3380CC4-5D6E-409C-BE32-E72D297353CC}">
              <c16:uniqueId val="{00000001-94BF-48A9-A616-17C45AA36581}"/>
            </c:ext>
          </c:extLst>
        </c:ser>
        <c:ser>
          <c:idx val="2"/>
          <c:order val="2"/>
          <c:tx>
            <c:strRef>
              <c:f>Taul1!$D$1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2018, n=1000</c:v>
                </c:pt>
                <c:pt idx="1">
                  <c:v>2020, n=1000</c:v>
                </c:pt>
                <c:pt idx="4">
                  <c:v>2018, n=328</c:v>
                </c:pt>
                <c:pt idx="5">
                  <c:v>2020, n=398</c:v>
                </c:pt>
              </c:strCache>
            </c:strRef>
          </c:cat>
          <c:val>
            <c:numRef>
              <c:f>Taul1!$D$2:$D$7</c:f>
              <c:numCache>
                <c:formatCode>General</c:formatCode>
                <c:ptCount val="6"/>
                <c:pt idx="0" formatCode="0%">
                  <c:v>0.26</c:v>
                </c:pt>
                <c:pt idx="4" formatCode="0%">
                  <c:v>0.09</c:v>
                </c:pt>
              </c:numCache>
            </c:numRef>
          </c:val>
          <c:extLst>
            <c:ext xmlns:c16="http://schemas.microsoft.com/office/drawing/2014/chart" uri="{C3380CC4-5D6E-409C-BE32-E72D297353CC}">
              <c16:uniqueId val="{00000002-94BF-48A9-A616-17C45AA36581}"/>
            </c:ext>
          </c:extLst>
        </c:ser>
        <c:dLbls>
          <c:showLegendKey val="0"/>
          <c:showVal val="0"/>
          <c:showCatName val="0"/>
          <c:showSerName val="0"/>
          <c:showPercent val="0"/>
          <c:showBubbleSize val="0"/>
        </c:dLbls>
        <c:gapWidth val="50"/>
        <c:overlap val="100"/>
        <c:axId val="279533824"/>
        <c:axId val="279610880"/>
      </c:barChart>
      <c:catAx>
        <c:axId val="2795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279610880"/>
        <c:crosses val="autoZero"/>
        <c:auto val="1"/>
        <c:lblAlgn val="ctr"/>
        <c:lblOffset val="100"/>
        <c:noMultiLvlLbl val="0"/>
      </c:catAx>
      <c:valAx>
        <c:axId val="27961088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279533824"/>
        <c:crosses val="autoZero"/>
        <c:crossBetween val="between"/>
        <c:majorUnit val="0.2"/>
      </c:valAx>
      <c:spPr>
        <a:noFill/>
        <a:ln>
          <a:noFill/>
        </a:ln>
        <a:effectLst/>
      </c:spPr>
    </c:plotArea>
    <c:legend>
      <c:legendPos val="b"/>
      <c:layout>
        <c:manualLayout>
          <c:xMode val="edge"/>
          <c:yMode val="edge"/>
          <c:x val="0.48188296287859483"/>
          <c:y val="0.89502379766354434"/>
          <c:w val="0.4842903997161962"/>
          <c:h val="0.10497620233645565"/>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5289514658"/>
          <c:y val="0.13174449547973169"/>
          <c:w val="0.48443169283231691"/>
          <c:h val="0.79342592592592598"/>
        </c:manualLayout>
      </c:layout>
      <c:barChart>
        <c:barDir val="bar"/>
        <c:grouping val="clustered"/>
        <c:varyColors val="0"/>
        <c:ser>
          <c:idx val="0"/>
          <c:order val="0"/>
          <c:tx>
            <c:strRef>
              <c:f>Taul1!$B$1</c:f>
              <c:strCache>
                <c:ptCount val="1"/>
                <c:pt idx="0">
                  <c:v>2010, n=994</c:v>
                </c:pt>
              </c:strCache>
            </c:strRef>
          </c:tx>
          <c:spPr>
            <a:solidFill>
              <a:srgbClr val="F4B5D3"/>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Itselle otettu</c:v>
                </c:pt>
                <c:pt idx="1">
                  <c:v>Lapselle otettu</c:v>
                </c:pt>
                <c:pt idx="2">
                  <c:v>Työnantajan ottama</c:v>
                </c:pt>
                <c:pt idx="3">
                  <c:v>Ei ole</c:v>
                </c:pt>
              </c:strCache>
            </c:strRef>
          </c:cat>
          <c:val>
            <c:numRef>
              <c:f>Taul1!$B$2:$B$5</c:f>
              <c:numCache>
                <c:formatCode>0%</c:formatCode>
                <c:ptCount val="4"/>
                <c:pt idx="0">
                  <c:v>0.18</c:v>
                </c:pt>
                <c:pt idx="1">
                  <c:v>7.0000000000000007E-2</c:v>
                </c:pt>
                <c:pt idx="2">
                  <c:v>0.05</c:v>
                </c:pt>
                <c:pt idx="3">
                  <c:v>0.74</c:v>
                </c:pt>
              </c:numCache>
            </c:numRef>
          </c:val>
          <c:extLst>
            <c:ext xmlns:c16="http://schemas.microsoft.com/office/drawing/2014/chart" uri="{C3380CC4-5D6E-409C-BE32-E72D297353CC}">
              <c16:uniqueId val="{00000000-5F1A-4708-A25E-1D60ED65995C}"/>
            </c:ext>
          </c:extLst>
        </c:ser>
        <c:ser>
          <c:idx val="1"/>
          <c:order val="1"/>
          <c:tx>
            <c:strRef>
              <c:f>Taul1!$C$1</c:f>
              <c:strCache>
                <c:ptCount val="1"/>
                <c:pt idx="0">
                  <c:v>2012, n=1026</c:v>
                </c:pt>
              </c:strCache>
            </c:strRef>
          </c:tx>
          <c:spPr>
            <a:solidFill>
              <a:srgbClr val="BCE3FA"/>
            </a:solidFill>
            <a:ln>
              <a:noFill/>
            </a:ln>
            <a:effectLst/>
          </c:spPr>
          <c:invertIfNegative val="0"/>
          <c:dPt>
            <c:idx val="0"/>
            <c:invertIfNegative val="0"/>
            <c:bubble3D val="0"/>
            <c:spPr>
              <a:solidFill>
                <a:srgbClr val="BEF0F8"/>
              </a:solidFill>
              <a:ln>
                <a:noFill/>
              </a:ln>
              <a:effectLst/>
            </c:spPr>
            <c:extLst>
              <c:ext xmlns:c16="http://schemas.microsoft.com/office/drawing/2014/chart" uri="{C3380CC4-5D6E-409C-BE32-E72D297353CC}">
                <c16:uniqueId val="{00000000-A4FC-4341-A533-B66F9C1F6C0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Taul1!$C$2:$C$5</c:f>
              <c:numCache>
                <c:formatCode>0%</c:formatCode>
                <c:ptCount val="4"/>
                <c:pt idx="0">
                  <c:v>0.2</c:v>
                </c:pt>
                <c:pt idx="1">
                  <c:v>7.0000000000000007E-2</c:v>
                </c:pt>
                <c:pt idx="2">
                  <c:v>7.0000000000000007E-2</c:v>
                </c:pt>
                <c:pt idx="3">
                  <c:v>0.71</c:v>
                </c:pt>
              </c:numCache>
            </c:numRef>
          </c:val>
          <c:extLst>
            <c:ext xmlns:c16="http://schemas.microsoft.com/office/drawing/2014/chart" uri="{C3380CC4-5D6E-409C-BE32-E72D297353CC}">
              <c16:uniqueId val="{00000001-5F1A-4708-A25E-1D60ED65995C}"/>
            </c:ext>
          </c:extLst>
        </c:ser>
        <c:ser>
          <c:idx val="2"/>
          <c:order val="2"/>
          <c:tx>
            <c:strRef>
              <c:f>Taul1!$D$1</c:f>
              <c:strCache>
                <c:ptCount val="1"/>
                <c:pt idx="0">
                  <c:v>2014, n=1000</c:v>
                </c:pt>
              </c:strCache>
            </c:strRef>
          </c:tx>
          <c:spPr>
            <a:solidFill>
              <a:srgbClr val="7F539C"/>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Taul1!$D$2:$D$5</c:f>
              <c:numCache>
                <c:formatCode>0%</c:formatCode>
                <c:ptCount val="4"/>
                <c:pt idx="0">
                  <c:v>0.16</c:v>
                </c:pt>
                <c:pt idx="1">
                  <c:v>0.13</c:v>
                </c:pt>
                <c:pt idx="2">
                  <c:v>0.03</c:v>
                </c:pt>
                <c:pt idx="3">
                  <c:v>0.74</c:v>
                </c:pt>
              </c:numCache>
            </c:numRef>
          </c:val>
          <c:extLst>
            <c:ext xmlns:c16="http://schemas.microsoft.com/office/drawing/2014/chart" uri="{C3380CC4-5D6E-409C-BE32-E72D297353CC}">
              <c16:uniqueId val="{00000002-5F1A-4708-A25E-1D60ED65995C}"/>
            </c:ext>
          </c:extLst>
        </c:ser>
        <c:ser>
          <c:idx val="3"/>
          <c:order val="3"/>
          <c:tx>
            <c:strRef>
              <c:f>Taul1!$E$1</c:f>
              <c:strCache>
                <c:ptCount val="1"/>
                <c:pt idx="0">
                  <c:v>2016, n=1000</c:v>
                </c:pt>
              </c:strCache>
            </c:strRef>
          </c:tx>
          <c:spPr>
            <a:solidFill>
              <a:srgbClr val="EE2C90"/>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Taul1!$E$2:$E$5</c:f>
              <c:numCache>
                <c:formatCode>0%</c:formatCode>
                <c:ptCount val="4"/>
                <c:pt idx="0">
                  <c:v>0.18</c:v>
                </c:pt>
                <c:pt idx="1">
                  <c:v>0.12</c:v>
                </c:pt>
                <c:pt idx="2">
                  <c:v>0.02</c:v>
                </c:pt>
                <c:pt idx="3">
                  <c:v>0.75</c:v>
                </c:pt>
              </c:numCache>
            </c:numRef>
          </c:val>
          <c:extLst>
            <c:ext xmlns:c16="http://schemas.microsoft.com/office/drawing/2014/chart" uri="{C3380CC4-5D6E-409C-BE32-E72D297353CC}">
              <c16:uniqueId val="{00000003-5F1A-4708-A25E-1D60ED65995C}"/>
            </c:ext>
          </c:extLst>
        </c:ser>
        <c:ser>
          <c:idx val="4"/>
          <c:order val="4"/>
          <c:tx>
            <c:strRef>
              <c:f>Taul1!$F$1</c:f>
              <c:strCache>
                <c:ptCount val="1"/>
                <c:pt idx="0">
                  <c:v>2018, n=1000</c:v>
                </c:pt>
              </c:strCache>
            </c:strRef>
          </c:tx>
          <c:spPr>
            <a:solidFill>
              <a:srgbClr val="16428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Taul1!$F$2:$F$5</c:f>
              <c:numCache>
                <c:formatCode>0%</c:formatCode>
                <c:ptCount val="4"/>
                <c:pt idx="0">
                  <c:v>0.19</c:v>
                </c:pt>
                <c:pt idx="1">
                  <c:v>0.1</c:v>
                </c:pt>
                <c:pt idx="2">
                  <c:v>0.03</c:v>
                </c:pt>
                <c:pt idx="3">
                  <c:v>0.73</c:v>
                </c:pt>
              </c:numCache>
            </c:numRef>
          </c:val>
          <c:extLst>
            <c:ext xmlns:c16="http://schemas.microsoft.com/office/drawing/2014/chart" uri="{C3380CC4-5D6E-409C-BE32-E72D297353CC}">
              <c16:uniqueId val="{00000004-5F1A-4708-A25E-1D60ED65995C}"/>
            </c:ext>
          </c:extLst>
        </c:ser>
        <c:ser>
          <c:idx val="5"/>
          <c:order val="5"/>
          <c:tx>
            <c:strRef>
              <c:f>Taul1!$G$1</c:f>
              <c:strCache>
                <c:ptCount val="1"/>
                <c:pt idx="0">
                  <c:v>2020, n=1000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Itselle otettu</c:v>
                </c:pt>
                <c:pt idx="1">
                  <c:v>Lapselle otettu</c:v>
                </c:pt>
                <c:pt idx="2">
                  <c:v>Työnantajan ottama</c:v>
                </c:pt>
                <c:pt idx="3">
                  <c:v>Ei ole</c:v>
                </c:pt>
              </c:strCache>
            </c:strRef>
          </c:cat>
          <c:val>
            <c:numRef>
              <c:f>Taul1!$G$2:$G$5</c:f>
              <c:numCache>
                <c:formatCode>0%</c:formatCode>
                <c:ptCount val="4"/>
                <c:pt idx="0">
                  <c:v>0.19</c:v>
                </c:pt>
                <c:pt idx="1">
                  <c:v>0.1</c:v>
                </c:pt>
                <c:pt idx="2">
                  <c:v>0.03</c:v>
                </c:pt>
                <c:pt idx="3">
                  <c:v>0.75</c:v>
                </c:pt>
              </c:numCache>
            </c:numRef>
          </c:val>
          <c:extLst>
            <c:ext xmlns:c16="http://schemas.microsoft.com/office/drawing/2014/chart" uri="{C3380CC4-5D6E-409C-BE32-E72D297353CC}">
              <c16:uniqueId val="{00000000-54B7-4861-914F-38E1D9CD66FF}"/>
            </c:ext>
          </c:extLst>
        </c:ser>
        <c:dLbls>
          <c:showLegendKey val="0"/>
          <c:showVal val="0"/>
          <c:showCatName val="0"/>
          <c:showSerName val="0"/>
          <c:showPercent val="0"/>
          <c:showBubbleSize val="0"/>
        </c:dLbls>
        <c:gapWidth val="30"/>
        <c:axId val="160810112"/>
        <c:axId val="160811648"/>
      </c:barChart>
      <c:catAx>
        <c:axId val="160810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811648"/>
        <c:crosses val="autoZero"/>
        <c:auto val="1"/>
        <c:lblAlgn val="ctr"/>
        <c:lblOffset val="100"/>
        <c:noMultiLvlLbl val="0"/>
      </c:catAx>
      <c:valAx>
        <c:axId val="1608116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sz="1400"/>
            </a:pPr>
            <a:endParaRPr lang="fi-FI"/>
          </a:p>
        </c:txPr>
        <c:crossAx val="160810112"/>
        <c:crosses val="autoZero"/>
        <c:crossBetween val="between"/>
        <c:majorUnit val="0.2"/>
      </c:valAx>
      <c:spPr>
        <a:noFill/>
        <a:ln>
          <a:noFill/>
        </a:ln>
        <a:effectLst/>
      </c:spPr>
    </c:plotArea>
    <c:legend>
      <c:legendPos val="r"/>
      <c:layout>
        <c:manualLayout>
          <c:xMode val="edge"/>
          <c:yMode val="edge"/>
          <c:x val="0.83956148867751523"/>
          <c:y val="0.13250710848643921"/>
          <c:w val="0.11349701105158155"/>
          <c:h val="0.3183191163604549"/>
        </c:manualLayout>
      </c:layout>
      <c:overlay val="0"/>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921454489710733"/>
          <c:y val="6.6856207028300113E-2"/>
          <c:w val="0.48443169283231691"/>
          <c:h val="0.78343178071674957"/>
        </c:manualLayout>
      </c:layout>
      <c:barChart>
        <c:barDir val="bar"/>
        <c:grouping val="stacked"/>
        <c:varyColors val="0"/>
        <c:ser>
          <c:idx val="0"/>
          <c:order val="0"/>
          <c:tx>
            <c:strRef>
              <c:f>Taul1!$A$2</c:f>
              <c:strCache>
                <c:ptCount val="1"/>
                <c:pt idx="0">
                  <c:v>Vuosimatkavakuutus</c:v>
                </c:pt>
              </c:strCache>
            </c:strRef>
          </c:tx>
          <c:spPr>
            <a:solidFill>
              <a:schemeClr val="tx2"/>
            </a:solidFill>
            <a:ln>
              <a:noFill/>
            </a:ln>
            <a:effectLst/>
          </c:spPr>
          <c:invertIfNegative val="0"/>
          <c:dLbls>
            <c:spPr>
              <a:noFill/>
              <a:ln>
                <a:noFill/>
              </a:ln>
              <a:effectLst/>
            </c:spPr>
            <c:txPr>
              <a:bodyPr rot="0" vert="horz"/>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Taul1!$B$1:$AA$1</c:f>
              <c:strCache>
                <c:ptCount val="17"/>
                <c:pt idx="0">
                  <c:v>Kaikki vastaaajat, n=511</c:v>
                </c:pt>
                <c:pt idx="1">
                  <c:v>SUKUPUOLI</c:v>
                </c:pt>
                <c:pt idx="2">
                  <c:v>Mies, n=255</c:v>
                </c:pt>
                <c:pt idx="3">
                  <c:v>Nainen, n=257</c:v>
                </c:pt>
                <c:pt idx="4">
                  <c:v>IKÄRYHMÄ</c:v>
                </c:pt>
                <c:pt idx="5">
                  <c:v>18-29 -vuotias, n=97</c:v>
                </c:pt>
                <c:pt idx="6">
                  <c:v>30-39 -vuotias, n=66</c:v>
                </c:pt>
                <c:pt idx="7">
                  <c:v>40-49 -vuotias, n=94</c:v>
                </c:pt>
                <c:pt idx="8">
                  <c:v>50-59 -vuotias, n=94</c:v>
                </c:pt>
                <c:pt idx="9">
                  <c:v>60-79 -vuotias, n=160</c:v>
                </c:pt>
                <c:pt idx="10">
                  <c:v>TALOUDEN BRUTTOTULOT VUODESSA</c:v>
                </c:pt>
                <c:pt idx="11">
                  <c:v>Alle 30.000 €/vuodessa, n=82</c:v>
                </c:pt>
                <c:pt idx="12">
                  <c:v>30.001 - 50.000 €/vuodessa, n=101</c:v>
                </c:pt>
                <c:pt idx="13">
                  <c:v>50.001 - 70.000 €/vuodessa, n=85</c:v>
                </c:pt>
                <c:pt idx="14">
                  <c:v>Yli 70.000 €/vuodessa, n=154</c:v>
                </c:pt>
                <c:pt idx="15">
                  <c:v>Ei halua sanoa, n=66</c:v>
                </c:pt>
                <c:pt idx="16">
                  <c:v>Ei osaa sanoa, n=23</c:v>
                </c:pt>
              </c:strCache>
            </c:strRef>
          </c:cat>
          <c:val>
            <c:numRef>
              <c:f>Taul1!$B$2:$AA$2</c:f>
              <c:numCache>
                <c:formatCode>General</c:formatCode>
                <c:ptCount val="17"/>
                <c:pt idx="0" formatCode="0%">
                  <c:v>0.77800000000000002</c:v>
                </c:pt>
                <c:pt idx="2" formatCode="0%">
                  <c:v>0.77700000000000002</c:v>
                </c:pt>
                <c:pt idx="3" formatCode="0%">
                  <c:v>0.77900000000000003</c:v>
                </c:pt>
                <c:pt idx="5" formatCode="0%">
                  <c:v>0.69099999999999995</c:v>
                </c:pt>
                <c:pt idx="6" formatCode="0%">
                  <c:v>0.77800000000000002</c:v>
                </c:pt>
                <c:pt idx="7" formatCode="0%">
                  <c:v>0.77300000000000002</c:v>
                </c:pt>
                <c:pt idx="8" formatCode="0%">
                  <c:v>0.80800000000000005</c:v>
                </c:pt>
                <c:pt idx="9" formatCode="0%">
                  <c:v>0.81499999999999995</c:v>
                </c:pt>
                <c:pt idx="11" formatCode="0%">
                  <c:v>0.73</c:v>
                </c:pt>
                <c:pt idx="12" formatCode="0%">
                  <c:v>0.749</c:v>
                </c:pt>
                <c:pt idx="13" formatCode="0%">
                  <c:v>0.79800000000000004</c:v>
                </c:pt>
                <c:pt idx="14" formatCode="0%">
                  <c:v>0.80200000000000005</c:v>
                </c:pt>
                <c:pt idx="15" formatCode="0%">
                  <c:v>0.81200000000000006</c:v>
                </c:pt>
                <c:pt idx="16" formatCode="0%">
                  <c:v>0.73799999999999999</c:v>
                </c:pt>
              </c:numCache>
            </c:numRef>
          </c:val>
          <c:extLst>
            <c:ext xmlns:c16="http://schemas.microsoft.com/office/drawing/2014/chart" uri="{C3380CC4-5D6E-409C-BE32-E72D297353CC}">
              <c16:uniqueId val="{00000000-1CDA-4D11-84EA-059056C999E9}"/>
            </c:ext>
          </c:extLst>
        </c:ser>
        <c:ser>
          <c:idx val="1"/>
          <c:order val="1"/>
          <c:tx>
            <c:strRef>
              <c:f>Taul1!$A$3</c:f>
              <c:strCache>
                <c:ptCount val="1"/>
                <c:pt idx="0">
                  <c:v>Matkakohtainen vakuutus</c:v>
                </c:pt>
              </c:strCache>
            </c:strRef>
          </c:tx>
          <c:spPr>
            <a:solidFill>
              <a:srgbClr val="164180">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Taul1!$B$1:$AA$1</c:f>
              <c:strCache>
                <c:ptCount val="17"/>
                <c:pt idx="0">
                  <c:v>Kaikki vastaaajat, n=511</c:v>
                </c:pt>
                <c:pt idx="1">
                  <c:v>SUKUPUOLI</c:v>
                </c:pt>
                <c:pt idx="2">
                  <c:v>Mies, n=255</c:v>
                </c:pt>
                <c:pt idx="3">
                  <c:v>Nainen, n=257</c:v>
                </c:pt>
                <c:pt idx="4">
                  <c:v>IKÄRYHMÄ</c:v>
                </c:pt>
                <c:pt idx="5">
                  <c:v>18-29 -vuotias, n=97</c:v>
                </c:pt>
                <c:pt idx="6">
                  <c:v>30-39 -vuotias, n=66</c:v>
                </c:pt>
                <c:pt idx="7">
                  <c:v>40-49 -vuotias, n=94</c:v>
                </c:pt>
                <c:pt idx="8">
                  <c:v>50-59 -vuotias, n=94</c:v>
                </c:pt>
                <c:pt idx="9">
                  <c:v>60-79 -vuotias, n=160</c:v>
                </c:pt>
                <c:pt idx="10">
                  <c:v>TALOUDEN BRUTTOTULOT VUODESSA</c:v>
                </c:pt>
                <c:pt idx="11">
                  <c:v>Alle 30.000 €/vuodessa, n=82</c:v>
                </c:pt>
                <c:pt idx="12">
                  <c:v>30.001 - 50.000 €/vuodessa, n=101</c:v>
                </c:pt>
                <c:pt idx="13">
                  <c:v>50.001 - 70.000 €/vuodessa, n=85</c:v>
                </c:pt>
                <c:pt idx="14">
                  <c:v>Yli 70.000 €/vuodessa, n=154</c:v>
                </c:pt>
                <c:pt idx="15">
                  <c:v>Ei halua sanoa, n=66</c:v>
                </c:pt>
                <c:pt idx="16">
                  <c:v>Ei osaa sanoa, n=23</c:v>
                </c:pt>
              </c:strCache>
            </c:strRef>
          </c:cat>
          <c:val>
            <c:numRef>
              <c:f>Taul1!$B$3:$AA$3</c:f>
              <c:numCache>
                <c:formatCode>General</c:formatCode>
                <c:ptCount val="17"/>
                <c:pt idx="0" formatCode="0%">
                  <c:v>6.9000000000000006E-2</c:v>
                </c:pt>
                <c:pt idx="2" formatCode="0%">
                  <c:v>6.2E-2</c:v>
                </c:pt>
                <c:pt idx="3" formatCode="0%">
                  <c:v>7.5999999999999998E-2</c:v>
                </c:pt>
                <c:pt idx="5" formatCode="0%">
                  <c:v>0.14299999999999999</c:v>
                </c:pt>
                <c:pt idx="6" formatCode="0%">
                  <c:v>5.5E-2</c:v>
                </c:pt>
                <c:pt idx="7" formatCode="0%">
                  <c:v>2.1999999999999999E-2</c:v>
                </c:pt>
                <c:pt idx="8" formatCode="0%">
                  <c:v>5.3999999999999999E-2</c:v>
                </c:pt>
                <c:pt idx="9" formatCode="0%">
                  <c:v>6.7000000000000004E-2</c:v>
                </c:pt>
                <c:pt idx="11" formatCode="0%">
                  <c:v>0.14000000000000001</c:v>
                </c:pt>
                <c:pt idx="12" formatCode="0%">
                  <c:v>7.0000000000000007E-2</c:v>
                </c:pt>
                <c:pt idx="13" formatCode="0%">
                  <c:v>7.0999999999999994E-2</c:v>
                </c:pt>
                <c:pt idx="14" formatCode="0%">
                  <c:v>2.7E-2</c:v>
                </c:pt>
                <c:pt idx="15" formatCode="0%">
                  <c:v>0.04</c:v>
                </c:pt>
                <c:pt idx="16" formatCode="0%">
                  <c:v>0.17799999999999999</c:v>
                </c:pt>
              </c:numCache>
            </c:numRef>
          </c:val>
          <c:extLst>
            <c:ext xmlns:c16="http://schemas.microsoft.com/office/drawing/2014/chart" uri="{C3380CC4-5D6E-409C-BE32-E72D297353CC}">
              <c16:uniqueId val="{00000000-1C48-4169-A390-FE8C1180B2C9}"/>
            </c:ext>
          </c:extLst>
        </c:ser>
        <c:ser>
          <c:idx val="2"/>
          <c:order val="2"/>
          <c:tx>
            <c:strRef>
              <c:f>Taul1!$A$4</c:f>
              <c:strCache>
                <c:ptCount val="1"/>
                <c:pt idx="0">
                  <c:v>Muu matkavakuutus esim. luottokortin yhteydessä</c:v>
                </c:pt>
              </c:strCache>
            </c:strRef>
          </c:tx>
          <c:spPr>
            <a:solidFill>
              <a:srgbClr val="E6007E">
                <a:lumMod val="20000"/>
                <a:lumOff val="8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Taul1!$B$1:$AA$1</c:f>
              <c:strCache>
                <c:ptCount val="17"/>
                <c:pt idx="0">
                  <c:v>Kaikki vastaaajat, n=511</c:v>
                </c:pt>
                <c:pt idx="1">
                  <c:v>SUKUPUOLI</c:v>
                </c:pt>
                <c:pt idx="2">
                  <c:v>Mies, n=255</c:v>
                </c:pt>
                <c:pt idx="3">
                  <c:v>Nainen, n=257</c:v>
                </c:pt>
                <c:pt idx="4">
                  <c:v>IKÄRYHMÄ</c:v>
                </c:pt>
                <c:pt idx="5">
                  <c:v>18-29 -vuotias, n=97</c:v>
                </c:pt>
                <c:pt idx="6">
                  <c:v>30-39 -vuotias, n=66</c:v>
                </c:pt>
                <c:pt idx="7">
                  <c:v>40-49 -vuotias, n=94</c:v>
                </c:pt>
                <c:pt idx="8">
                  <c:v>50-59 -vuotias, n=94</c:v>
                </c:pt>
                <c:pt idx="9">
                  <c:v>60-79 -vuotias, n=160</c:v>
                </c:pt>
                <c:pt idx="10">
                  <c:v>TALOUDEN BRUTTOTULOT VUODESSA</c:v>
                </c:pt>
                <c:pt idx="11">
                  <c:v>Alle 30.000 €/vuodessa, n=82</c:v>
                </c:pt>
                <c:pt idx="12">
                  <c:v>30.001 - 50.000 €/vuodessa, n=101</c:v>
                </c:pt>
                <c:pt idx="13">
                  <c:v>50.001 - 70.000 €/vuodessa, n=85</c:v>
                </c:pt>
                <c:pt idx="14">
                  <c:v>Yli 70.000 €/vuodessa, n=154</c:v>
                </c:pt>
                <c:pt idx="15">
                  <c:v>Ei halua sanoa, n=66</c:v>
                </c:pt>
                <c:pt idx="16">
                  <c:v>Ei osaa sanoa, n=23</c:v>
                </c:pt>
              </c:strCache>
            </c:strRef>
          </c:cat>
          <c:val>
            <c:numRef>
              <c:f>Taul1!$B$4:$AA$4</c:f>
              <c:numCache>
                <c:formatCode>General</c:formatCode>
                <c:ptCount val="17"/>
                <c:pt idx="0" formatCode="0%">
                  <c:v>0.153</c:v>
                </c:pt>
                <c:pt idx="2" formatCode="0%">
                  <c:v>0.161</c:v>
                </c:pt>
                <c:pt idx="3" formatCode="0%">
                  <c:v>0.14499999999999999</c:v>
                </c:pt>
                <c:pt idx="5" formatCode="0%">
                  <c:v>0.16600000000000001</c:v>
                </c:pt>
                <c:pt idx="6" formatCode="0%">
                  <c:v>0.16600000000000001</c:v>
                </c:pt>
                <c:pt idx="7" formatCode="0%">
                  <c:v>0.20499999999999999</c:v>
                </c:pt>
                <c:pt idx="8" formatCode="0%">
                  <c:v>0.13800000000000001</c:v>
                </c:pt>
                <c:pt idx="9" formatCode="0%">
                  <c:v>0.11700000000000001</c:v>
                </c:pt>
                <c:pt idx="11" formatCode="0%">
                  <c:v>0.13</c:v>
                </c:pt>
                <c:pt idx="12" formatCode="0%">
                  <c:v>0.18</c:v>
                </c:pt>
                <c:pt idx="13" formatCode="0%">
                  <c:v>0.13100000000000001</c:v>
                </c:pt>
                <c:pt idx="14" formatCode="0%">
                  <c:v>0.17100000000000001</c:v>
                </c:pt>
                <c:pt idx="15" formatCode="0%">
                  <c:v>0.14699999999999999</c:v>
                </c:pt>
                <c:pt idx="16" formatCode="0%">
                  <c:v>8.4000000000000005E-2</c:v>
                </c:pt>
              </c:numCache>
            </c:numRef>
          </c:val>
          <c:extLst>
            <c:ext xmlns:c16="http://schemas.microsoft.com/office/drawing/2014/chart" uri="{C3380CC4-5D6E-409C-BE32-E72D297353CC}">
              <c16:uniqueId val="{00000001-1C48-4169-A390-FE8C1180B2C9}"/>
            </c:ext>
          </c:extLst>
        </c:ser>
        <c:dLbls>
          <c:showLegendKey val="0"/>
          <c:showVal val="0"/>
          <c:showCatName val="0"/>
          <c:showSerName val="0"/>
          <c:showPercent val="0"/>
          <c:showBubbleSize val="0"/>
        </c:dLbls>
        <c:gapWidth val="30"/>
        <c:overlap val="100"/>
        <c:axId val="143299712"/>
        <c:axId val="143301248"/>
      </c:barChart>
      <c:catAx>
        <c:axId val="143299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01248"/>
        <c:crosses val="autoZero"/>
        <c:auto val="1"/>
        <c:lblAlgn val="ctr"/>
        <c:lblOffset val="100"/>
        <c:noMultiLvlLbl val="0"/>
      </c:catAx>
      <c:valAx>
        <c:axId val="143301248"/>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43299712"/>
        <c:crosses val="autoZero"/>
        <c:crossBetween val="between"/>
        <c:majorUnit val="0.2"/>
      </c:valAx>
      <c:spPr>
        <a:noFill/>
        <a:ln>
          <a:noFill/>
        </a:ln>
        <a:effectLst/>
      </c:spPr>
    </c:plotArea>
    <c:legend>
      <c:legendPos val="b"/>
      <c:layout>
        <c:manualLayout>
          <c:xMode val="edge"/>
          <c:yMode val="edge"/>
          <c:x val="0.3190787317186865"/>
          <c:y val="0.91552245873909621"/>
          <c:w val="0.6809212682813135"/>
          <c:h val="4.6708544921962587E-2"/>
        </c:manualLayout>
      </c:layout>
      <c:overlay val="0"/>
    </c:legend>
    <c:plotVisOnly val="1"/>
    <c:dispBlanksAs val="gap"/>
    <c:showDLblsOverMax val="0"/>
  </c:chart>
  <c:spPr>
    <a:noFill/>
    <a:ln>
      <a:noFill/>
    </a:ln>
    <a:effectLst/>
  </c:spPr>
  <c:txPr>
    <a:bodyPr/>
    <a:lstStyle/>
    <a:p>
      <a:pPr>
        <a:defRPr sz="12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58093057878554"/>
          <c:y val="4.1725930231377301E-2"/>
          <c:w val="0.47987150190143246"/>
          <c:h val="0.7497780467241032"/>
        </c:manualLayout>
      </c:layout>
      <c:barChart>
        <c:barDir val="bar"/>
        <c:grouping val="percentStacked"/>
        <c:varyColors val="0"/>
        <c:ser>
          <c:idx val="0"/>
          <c:order val="0"/>
          <c:tx>
            <c:strRef>
              <c:f>Taul1!$B$1</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2018, n=1000</c:v>
                </c:pt>
                <c:pt idx="2">
                  <c:v>2020, n=1000</c:v>
                </c:pt>
                <c:pt idx="3">
                  <c:v>Vakavan matkasairauden tai -tapaturman kohdatessa Suomen valtio järjestää minulle tarvittaessa kotiinkuljetuksen</c:v>
                </c:pt>
                <c:pt idx="4">
                  <c:v>2018, n=1000</c:v>
                </c:pt>
                <c:pt idx="5">
                  <c:v>2020, n=1000</c:v>
                </c:pt>
              </c:strCache>
            </c:strRef>
          </c:cat>
          <c:val>
            <c:numRef>
              <c:f>Taul1!$B$2:$B$7</c:f>
              <c:numCache>
                <c:formatCode>0%</c:formatCode>
                <c:ptCount val="6"/>
                <c:pt idx="1">
                  <c:v>0.7</c:v>
                </c:pt>
                <c:pt idx="2">
                  <c:v>0.73</c:v>
                </c:pt>
                <c:pt idx="4">
                  <c:v>0.21</c:v>
                </c:pt>
                <c:pt idx="5">
                  <c:v>0.21</c:v>
                </c:pt>
              </c:numCache>
            </c:numRef>
          </c:val>
          <c:extLst>
            <c:ext xmlns:c16="http://schemas.microsoft.com/office/drawing/2014/chart" uri="{C3380CC4-5D6E-409C-BE32-E72D297353CC}">
              <c16:uniqueId val="{00000000-0B06-41A2-9694-1AEBD264303B}"/>
            </c:ext>
          </c:extLst>
        </c:ser>
        <c:ser>
          <c:idx val="1"/>
          <c:order val="1"/>
          <c:tx>
            <c:strRef>
              <c:f>Taul1!$C$1</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lgn="ct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2018, n=1000</c:v>
                </c:pt>
                <c:pt idx="2">
                  <c:v>2020, n=1000</c:v>
                </c:pt>
                <c:pt idx="3">
                  <c:v>Vakavan matkasairauden tai -tapaturman kohdatessa Suomen valtio järjestää minulle tarvittaessa kotiinkuljetuksen</c:v>
                </c:pt>
                <c:pt idx="4">
                  <c:v>2018, n=1000</c:v>
                </c:pt>
                <c:pt idx="5">
                  <c:v>2020, n=1000</c:v>
                </c:pt>
              </c:strCache>
            </c:strRef>
          </c:cat>
          <c:val>
            <c:numRef>
              <c:f>Taul1!$C$2:$C$7</c:f>
              <c:numCache>
                <c:formatCode>0%</c:formatCode>
                <c:ptCount val="6"/>
                <c:pt idx="1">
                  <c:v>0.22</c:v>
                </c:pt>
                <c:pt idx="2">
                  <c:v>0.22</c:v>
                </c:pt>
                <c:pt idx="4">
                  <c:v>0.14000000000000001</c:v>
                </c:pt>
                <c:pt idx="5">
                  <c:v>0.2</c:v>
                </c:pt>
              </c:numCache>
            </c:numRef>
          </c:val>
          <c:extLst>
            <c:ext xmlns:c16="http://schemas.microsoft.com/office/drawing/2014/chart" uri="{C3380CC4-5D6E-409C-BE32-E72D297353CC}">
              <c16:uniqueId val="{00000001-0B06-41A2-9694-1AEBD264303B}"/>
            </c:ext>
          </c:extLst>
        </c:ser>
        <c:ser>
          <c:idx val="2"/>
          <c:order val="2"/>
          <c:tx>
            <c:strRef>
              <c:f>Taul1!$D$1</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2018, n=1000</c:v>
                </c:pt>
                <c:pt idx="2">
                  <c:v>2020, n=1000</c:v>
                </c:pt>
                <c:pt idx="3">
                  <c:v>Vakavan matkasairauden tai -tapaturman kohdatessa Suomen valtio järjestää minulle tarvittaessa kotiinkuljetuksen</c:v>
                </c:pt>
                <c:pt idx="4">
                  <c:v>2018, n=1000</c:v>
                </c:pt>
                <c:pt idx="5">
                  <c:v>2020, n=1000</c:v>
                </c:pt>
              </c:strCache>
            </c:strRef>
          </c:cat>
          <c:val>
            <c:numRef>
              <c:f>Taul1!$D$2:$D$7</c:f>
              <c:numCache>
                <c:formatCode>0%</c:formatCode>
                <c:ptCount val="6"/>
                <c:pt idx="1">
                  <c:v>0.04</c:v>
                </c:pt>
                <c:pt idx="2">
                  <c:v>0.02</c:v>
                </c:pt>
                <c:pt idx="4">
                  <c:v>0.12</c:v>
                </c:pt>
                <c:pt idx="5">
                  <c:v>0.19</c:v>
                </c:pt>
              </c:numCache>
            </c:numRef>
          </c:val>
          <c:extLst>
            <c:ext xmlns:c16="http://schemas.microsoft.com/office/drawing/2014/chart" uri="{C3380CC4-5D6E-409C-BE32-E72D297353CC}">
              <c16:uniqueId val="{00000002-0B06-41A2-9694-1AEBD264303B}"/>
            </c:ext>
          </c:extLst>
        </c:ser>
        <c:ser>
          <c:idx val="3"/>
          <c:order val="3"/>
          <c:tx>
            <c:strRef>
              <c:f>Taul1!$E$1</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dLbl>
              <c:idx val="1"/>
              <c:layout>
                <c:manualLayout>
                  <c:x val="0"/>
                  <c:y val="6.0963609045655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20-4005-B421-D2AB3CD1852F}"/>
                </c:ext>
              </c:extLst>
            </c:dLbl>
            <c:dLbl>
              <c:idx val="2"/>
              <c:layout>
                <c:manualLayout>
                  <c:x val="2.2797253523320019E-3"/>
                  <c:y val="5.8423658680593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20-4005-B421-D2AB3CD1852F}"/>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2018, n=1000</c:v>
                </c:pt>
                <c:pt idx="2">
                  <c:v>2020, n=1000</c:v>
                </c:pt>
                <c:pt idx="3">
                  <c:v>Vakavan matkasairauden tai -tapaturman kohdatessa Suomen valtio järjestää minulle tarvittaessa kotiinkuljetuksen</c:v>
                </c:pt>
                <c:pt idx="4">
                  <c:v>2018, n=1000</c:v>
                </c:pt>
                <c:pt idx="5">
                  <c:v>2020, n=1000</c:v>
                </c:pt>
              </c:strCache>
            </c:strRef>
          </c:cat>
          <c:val>
            <c:numRef>
              <c:f>Taul1!$E$2:$E$7</c:f>
              <c:numCache>
                <c:formatCode>0%</c:formatCode>
                <c:ptCount val="6"/>
                <c:pt idx="1">
                  <c:v>0.01</c:v>
                </c:pt>
                <c:pt idx="2">
                  <c:v>0.01</c:v>
                </c:pt>
                <c:pt idx="4">
                  <c:v>0.3</c:v>
                </c:pt>
                <c:pt idx="5">
                  <c:v>0.26</c:v>
                </c:pt>
              </c:numCache>
            </c:numRef>
          </c:val>
          <c:extLst>
            <c:ext xmlns:c16="http://schemas.microsoft.com/office/drawing/2014/chart" uri="{C3380CC4-5D6E-409C-BE32-E72D297353CC}">
              <c16:uniqueId val="{00000003-0B06-41A2-9694-1AEBD264303B}"/>
            </c:ext>
          </c:extLst>
        </c:ser>
        <c:ser>
          <c:idx val="4"/>
          <c:order val="4"/>
          <c:tx>
            <c:strRef>
              <c:f>Taul1!$F$1</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dLbl>
              <c:idx val="1"/>
              <c:layout>
                <c:manualLayout>
                  <c:x val="4.5594507046640038E-3"/>
                  <c:y val="2.328444280440098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20-4005-B421-D2AB3CD1852F}"/>
                </c:ext>
              </c:extLst>
            </c:dLbl>
            <c:dLbl>
              <c:idx val="2"/>
              <c:layout>
                <c:manualLayout>
                  <c:x val="9.1189014093280077E-3"/>
                  <c:y val="-4.656888560880196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20-4005-B421-D2AB3CD1852F}"/>
                </c:ext>
              </c:extLst>
            </c:dLbl>
            <c:spPr>
              <a:noFill/>
              <a:ln>
                <a:noFill/>
              </a:ln>
              <a:effectLst/>
            </c:spPr>
            <c:txPr>
              <a:bodyPr rot="0" vert="horz"/>
              <a:lstStyle/>
              <a:p>
                <a:pPr>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2018, n=1000</c:v>
                </c:pt>
                <c:pt idx="2">
                  <c:v>2020, n=1000</c:v>
                </c:pt>
                <c:pt idx="3">
                  <c:v>Vakavan matkasairauden tai -tapaturman kohdatessa Suomen valtio järjestää minulle tarvittaessa kotiinkuljetuksen</c:v>
                </c:pt>
                <c:pt idx="4">
                  <c:v>2018, n=1000</c:v>
                </c:pt>
                <c:pt idx="5">
                  <c:v>2020, n=1000</c:v>
                </c:pt>
              </c:strCache>
            </c:strRef>
          </c:cat>
          <c:val>
            <c:numRef>
              <c:f>Taul1!$F$2:$F$7</c:f>
              <c:numCache>
                <c:formatCode>0%</c:formatCode>
                <c:ptCount val="6"/>
                <c:pt idx="1">
                  <c:v>0.03</c:v>
                </c:pt>
                <c:pt idx="2">
                  <c:v>0.02</c:v>
                </c:pt>
                <c:pt idx="4">
                  <c:v>0.22</c:v>
                </c:pt>
                <c:pt idx="5">
                  <c:v>0.16</c:v>
                </c:pt>
              </c:numCache>
            </c:numRef>
          </c:val>
          <c:extLst>
            <c:ext xmlns:c16="http://schemas.microsoft.com/office/drawing/2014/chart" uri="{C3380CC4-5D6E-409C-BE32-E72D297353CC}">
              <c16:uniqueId val="{00000004-0B06-41A2-9694-1AEBD264303B}"/>
            </c:ext>
          </c:extLst>
        </c:ser>
        <c:dLbls>
          <c:showLegendKey val="0"/>
          <c:showVal val="0"/>
          <c:showCatName val="0"/>
          <c:showSerName val="0"/>
          <c:showPercent val="0"/>
          <c:showBubbleSize val="0"/>
        </c:dLbls>
        <c:gapWidth val="50"/>
        <c:overlap val="100"/>
        <c:axId val="143345152"/>
        <c:axId val="143346688"/>
      </c:barChart>
      <c:catAx>
        <c:axId val="14334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43346688"/>
        <c:crosses val="autoZero"/>
        <c:auto val="1"/>
        <c:lblAlgn val="ctr"/>
        <c:lblOffset val="100"/>
        <c:noMultiLvlLbl val="0"/>
      </c:catAx>
      <c:valAx>
        <c:axId val="143346688"/>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43345152"/>
        <c:crosses val="autoZero"/>
        <c:crossBetween val="between"/>
        <c:majorUnit val="0.2"/>
      </c:valAx>
      <c:spPr>
        <a:noFill/>
        <a:ln>
          <a:noFill/>
        </a:ln>
        <a:effectLst/>
      </c:spPr>
    </c:plotArea>
    <c:legend>
      <c:legendPos val="b"/>
      <c:layout>
        <c:manualLayout>
          <c:xMode val="edge"/>
          <c:yMode val="edge"/>
          <c:x val="0.47560023890459024"/>
          <c:y val="0.89427884413060921"/>
          <c:w val="0.52439976109540976"/>
          <c:h val="0.10572115586939076"/>
        </c:manualLayout>
      </c:layout>
      <c:overlay val="0"/>
      <c:spPr>
        <a:noFill/>
        <a:ln>
          <a:noFill/>
        </a:ln>
        <a:effectLst/>
      </c:spPr>
      <c:txPr>
        <a:bodyPr rot="0" vert="horz"/>
        <a:lstStyle/>
        <a:p>
          <a:pPr>
            <a:defRPr/>
          </a:pPr>
          <a:endParaRPr lang="fi-FI"/>
        </a:p>
      </c:txPr>
    </c:legend>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61949799656638"/>
          <c:y val="6.0155650267229126E-2"/>
          <c:w val="0.61483297104510293"/>
          <c:h val="0.7732404259339043"/>
        </c:manualLayout>
      </c:layout>
      <c:barChart>
        <c:barDir val="bar"/>
        <c:grouping val="percentStacked"/>
        <c:varyColors val="0"/>
        <c:ser>
          <c:idx val="0"/>
          <c:order val="0"/>
          <c:tx>
            <c:strRef>
              <c:f>Taul1!$J$2</c:f>
              <c:strCache>
                <c:ptCount val="1"/>
                <c:pt idx="0">
                  <c:v>täysin samaa mieltä</c:v>
                </c:pt>
              </c:strCache>
            </c:strRef>
          </c:tx>
          <c:spPr>
            <a:solidFill>
              <a:srgbClr val="164280"/>
            </a:solidFill>
            <a:ln>
              <a:noFill/>
            </a:ln>
            <a:effectLst>
              <a:outerShdw blurRad="50800" dist="38100" dir="8100000" algn="tr" rotWithShape="0">
                <a:prstClr val="black">
                  <a:alpha val="40000"/>
                </a:prstClr>
              </a:outerShdw>
            </a:effectLst>
          </c:spPr>
          <c:invertIfNegative val="0"/>
          <c:dLbls>
            <c:spPr>
              <a:noFill/>
              <a:ln>
                <a:noFill/>
              </a:ln>
              <a:effectLst/>
            </c:spPr>
            <c:txPr>
              <a:bodyPr/>
              <a:lstStyle/>
              <a:p>
                <a:pPr>
                  <a:defRPr>
                    <a:solidFill>
                      <a:schemeClr val="bg1"/>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Taul1!$I$3:$I$68</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Taul1!$J$3:$J$68</c:f>
              <c:numCache>
                <c:formatCode>General</c:formatCode>
                <c:ptCount val="17"/>
                <c:pt idx="0" formatCode="0%">
                  <c:v>0.20599999999999999</c:v>
                </c:pt>
                <c:pt idx="2" formatCode="0%">
                  <c:v>0.16900000000000001</c:v>
                </c:pt>
                <c:pt idx="3" formatCode="0%">
                  <c:v>0.24199999999999999</c:v>
                </c:pt>
                <c:pt idx="5" formatCode="0%">
                  <c:v>0.316</c:v>
                </c:pt>
                <c:pt idx="6" formatCode="0%">
                  <c:v>0.223</c:v>
                </c:pt>
                <c:pt idx="7" formatCode="0%">
                  <c:v>0.18</c:v>
                </c:pt>
                <c:pt idx="8" formatCode="0%">
                  <c:v>0.17100000000000001</c:v>
                </c:pt>
                <c:pt idx="9" formatCode="0%">
                  <c:v>0.157</c:v>
                </c:pt>
                <c:pt idx="11" formatCode="0%">
                  <c:v>0.28499999999999998</c:v>
                </c:pt>
                <c:pt idx="12" formatCode="0%">
                  <c:v>0.23499999999999999</c:v>
                </c:pt>
                <c:pt idx="13" formatCode="0%">
                  <c:v>0.192</c:v>
                </c:pt>
                <c:pt idx="14" formatCode="0%">
                  <c:v>0.113</c:v>
                </c:pt>
                <c:pt idx="15" formatCode="0%">
                  <c:v>0.17699999999999999</c:v>
                </c:pt>
                <c:pt idx="16" formatCode="0%">
                  <c:v>0.224</c:v>
                </c:pt>
              </c:numCache>
            </c:numRef>
          </c:val>
          <c:extLst>
            <c:ext xmlns:c16="http://schemas.microsoft.com/office/drawing/2014/chart" uri="{C3380CC4-5D6E-409C-BE32-E72D297353CC}">
              <c16:uniqueId val="{00000000-139C-450C-B703-0023C5269054}"/>
            </c:ext>
          </c:extLst>
        </c:ser>
        <c:ser>
          <c:idx val="1"/>
          <c:order val="1"/>
          <c:tx>
            <c:strRef>
              <c:f>Taul1!$K$2</c:f>
              <c:strCache>
                <c:ptCount val="1"/>
                <c:pt idx="0">
                  <c:v>osittain samaa mieltä</c:v>
                </c:pt>
              </c:strCache>
            </c:strRef>
          </c:tx>
          <c:spPr>
            <a:solidFill>
              <a:srgbClr val="BCE3FA"/>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Taul1!$I$3:$I$68</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Taul1!$K$3:$K$68</c:f>
              <c:numCache>
                <c:formatCode>General</c:formatCode>
                <c:ptCount val="17"/>
                <c:pt idx="0" formatCode="0%">
                  <c:v>0.19500000000000001</c:v>
                </c:pt>
                <c:pt idx="2" formatCode="0%">
                  <c:v>0.22</c:v>
                </c:pt>
                <c:pt idx="3" formatCode="0%">
                  <c:v>0.17199999999999999</c:v>
                </c:pt>
                <c:pt idx="5" formatCode="0%">
                  <c:v>0.308</c:v>
                </c:pt>
                <c:pt idx="6" formatCode="0%">
                  <c:v>0.23599999999999999</c:v>
                </c:pt>
                <c:pt idx="7" formatCode="0%">
                  <c:v>0.17799999999999999</c:v>
                </c:pt>
                <c:pt idx="8" formatCode="0%">
                  <c:v>0.20200000000000001</c:v>
                </c:pt>
                <c:pt idx="9" formatCode="0%">
                  <c:v>9.5000000000000001E-2</c:v>
                </c:pt>
                <c:pt idx="11" formatCode="0%">
                  <c:v>0.22900000000000001</c:v>
                </c:pt>
                <c:pt idx="12" formatCode="0%">
                  <c:v>0.16600000000000001</c:v>
                </c:pt>
                <c:pt idx="13" formatCode="0%">
                  <c:v>0.191</c:v>
                </c:pt>
                <c:pt idx="14" formatCode="0%">
                  <c:v>0.152</c:v>
                </c:pt>
                <c:pt idx="15" formatCode="0%">
                  <c:v>0.27800000000000002</c:v>
                </c:pt>
                <c:pt idx="16" formatCode="0%">
                  <c:v>0.154</c:v>
                </c:pt>
              </c:numCache>
            </c:numRef>
          </c:val>
          <c:extLst>
            <c:ext xmlns:c16="http://schemas.microsoft.com/office/drawing/2014/chart" uri="{C3380CC4-5D6E-409C-BE32-E72D297353CC}">
              <c16:uniqueId val="{00000001-139C-450C-B703-0023C5269054}"/>
            </c:ext>
          </c:extLst>
        </c:ser>
        <c:ser>
          <c:idx val="2"/>
          <c:order val="2"/>
          <c:tx>
            <c:strRef>
              <c:f>Taul1!$L$2</c:f>
              <c:strCache>
                <c:ptCount val="1"/>
                <c:pt idx="0">
                  <c:v>osittain eri mieltä</c:v>
                </c:pt>
              </c:strCache>
            </c:strRef>
          </c:tx>
          <c:spPr>
            <a:solidFill>
              <a:srgbClr val="F4B5D3"/>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Taul1!$I$3:$I$68</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Taul1!$L$3:$L$68</c:f>
              <c:numCache>
                <c:formatCode>General</c:formatCode>
                <c:ptCount val="17"/>
                <c:pt idx="0" formatCode="0%">
                  <c:v>0.187</c:v>
                </c:pt>
                <c:pt idx="2" formatCode="0%">
                  <c:v>0.19800000000000001</c:v>
                </c:pt>
                <c:pt idx="3" formatCode="0%">
                  <c:v>0.17599999999999999</c:v>
                </c:pt>
                <c:pt idx="5" formatCode="0%">
                  <c:v>0.13200000000000001</c:v>
                </c:pt>
                <c:pt idx="6" formatCode="0%">
                  <c:v>0.23599999999999999</c:v>
                </c:pt>
                <c:pt idx="7" formatCode="0%">
                  <c:v>0.20100000000000001</c:v>
                </c:pt>
                <c:pt idx="8" formatCode="0%">
                  <c:v>0.19800000000000001</c:v>
                </c:pt>
                <c:pt idx="9" formatCode="0%">
                  <c:v>0.18099999999999999</c:v>
                </c:pt>
                <c:pt idx="11" formatCode="0%">
                  <c:v>0.17199999999999999</c:v>
                </c:pt>
                <c:pt idx="12" formatCode="0%">
                  <c:v>0.18</c:v>
                </c:pt>
                <c:pt idx="13" formatCode="0%">
                  <c:v>0.19800000000000001</c:v>
                </c:pt>
                <c:pt idx="14" formatCode="0%">
                  <c:v>0.251</c:v>
                </c:pt>
                <c:pt idx="15" formatCode="0%">
                  <c:v>0.10100000000000001</c:v>
                </c:pt>
                <c:pt idx="16" formatCode="0%">
                  <c:v>0.188</c:v>
                </c:pt>
              </c:numCache>
            </c:numRef>
          </c:val>
          <c:extLst>
            <c:ext xmlns:c16="http://schemas.microsoft.com/office/drawing/2014/chart" uri="{C3380CC4-5D6E-409C-BE32-E72D297353CC}">
              <c16:uniqueId val="{00000002-139C-450C-B703-0023C5269054}"/>
            </c:ext>
          </c:extLst>
        </c:ser>
        <c:ser>
          <c:idx val="3"/>
          <c:order val="3"/>
          <c:tx>
            <c:strRef>
              <c:f>Taul1!$M$2</c:f>
              <c:strCache>
                <c:ptCount val="1"/>
                <c:pt idx="0">
                  <c:v>täysin eri mieltä</c:v>
                </c:pt>
              </c:strCache>
            </c:strRef>
          </c:tx>
          <c:spPr>
            <a:solidFill>
              <a:srgbClr val="EE2C90"/>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Taul1!$I$3:$I$68</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Taul1!$M$3:$M$68</c:f>
              <c:numCache>
                <c:formatCode>General</c:formatCode>
                <c:ptCount val="17"/>
                <c:pt idx="0" formatCode="0%">
                  <c:v>0.25700000000000001</c:v>
                </c:pt>
                <c:pt idx="2" formatCode="0%">
                  <c:v>0.28299999999999997</c:v>
                </c:pt>
                <c:pt idx="3" formatCode="0%">
                  <c:v>0.23200000000000001</c:v>
                </c:pt>
                <c:pt idx="5" formatCode="0%">
                  <c:v>8.1000000000000003E-2</c:v>
                </c:pt>
                <c:pt idx="6" formatCode="0%">
                  <c:v>0.184</c:v>
                </c:pt>
                <c:pt idx="7" formatCode="0%">
                  <c:v>0.27600000000000002</c:v>
                </c:pt>
                <c:pt idx="8" formatCode="0%">
                  <c:v>0.30099999999999999</c:v>
                </c:pt>
                <c:pt idx="9" formatCode="0%">
                  <c:v>0.38600000000000001</c:v>
                </c:pt>
                <c:pt idx="11" formatCode="0%">
                  <c:v>0.17299999999999999</c:v>
                </c:pt>
                <c:pt idx="12" formatCode="0%">
                  <c:v>0.25600000000000001</c:v>
                </c:pt>
                <c:pt idx="13" formatCode="0%">
                  <c:v>0.245</c:v>
                </c:pt>
                <c:pt idx="14" formatCode="0%">
                  <c:v>0.35299999999999998</c:v>
                </c:pt>
                <c:pt idx="15" formatCode="0%">
                  <c:v>0.29399999999999998</c:v>
                </c:pt>
                <c:pt idx="16" formatCode="0%">
                  <c:v>0.21</c:v>
                </c:pt>
              </c:numCache>
            </c:numRef>
          </c:val>
          <c:extLst>
            <c:ext xmlns:c16="http://schemas.microsoft.com/office/drawing/2014/chart" uri="{C3380CC4-5D6E-409C-BE32-E72D297353CC}">
              <c16:uniqueId val="{00000003-139C-450C-B703-0023C5269054}"/>
            </c:ext>
          </c:extLst>
        </c:ser>
        <c:ser>
          <c:idx val="4"/>
          <c:order val="4"/>
          <c:tx>
            <c:strRef>
              <c:f>Taul1!$N$2</c:f>
              <c:strCache>
                <c:ptCount val="1"/>
                <c:pt idx="0">
                  <c:v>en osaa sanoa</c:v>
                </c:pt>
              </c:strCache>
            </c:strRef>
          </c:tx>
          <c:spPr>
            <a:solidFill>
              <a:srgbClr val="D9D9D9"/>
            </a:solidFill>
            <a:ln>
              <a:noFill/>
            </a:ln>
            <a:effectLst>
              <a:outerShdw blurRad="50800" dist="38100" dir="8100000" algn="tr" rotWithShape="0">
                <a:prstClr val="black">
                  <a:alpha val="40000"/>
                </a:prstClr>
              </a:outerShdw>
            </a:effectLst>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Taul1!$I$3:$I$68</c:f>
              <c:strCache>
                <c:ptCount val="17"/>
                <c:pt idx="0">
                  <c:v>Kaikki vastaaajat, n=1000</c:v>
                </c:pt>
                <c:pt idx="1">
                  <c:v>SUKUPUOLI</c:v>
                </c:pt>
                <c:pt idx="2">
                  <c:v>Mies, n=492</c:v>
                </c:pt>
                <c:pt idx="3">
                  <c:v>Nainen, n=508</c:v>
                </c:pt>
                <c:pt idx="4">
                  <c:v>IKÄRYHMÄ</c:v>
                </c:pt>
                <c:pt idx="5">
                  <c:v>18-29 -vuotias, n=199</c:v>
                </c:pt>
                <c:pt idx="6">
                  <c:v>30-39 -vuotias, n=160</c:v>
                </c:pt>
                <c:pt idx="7">
                  <c:v>40-49 -vuotias, n=182</c:v>
                </c:pt>
                <c:pt idx="8">
                  <c:v>50-59 -vuotias, n=189</c:v>
                </c:pt>
                <c:pt idx="9">
                  <c:v>60-79 -vuotias, n=270</c:v>
                </c:pt>
                <c:pt idx="10">
                  <c:v>TALOUDEN BRUTTOTULOT VUODESSA</c:v>
                </c:pt>
                <c:pt idx="11">
                  <c:v>Alle 30.000 €/vuodessa, n=240</c:v>
                </c:pt>
                <c:pt idx="12">
                  <c:v>30.001 - 50.000 €/vuodessa, n=205</c:v>
                </c:pt>
                <c:pt idx="13">
                  <c:v>50.001 - 70.000 €/vuodessa, n=155</c:v>
                </c:pt>
                <c:pt idx="14">
                  <c:v>Yli 70.000 €/vuodessa, n=216</c:v>
                </c:pt>
                <c:pt idx="15">
                  <c:v>Ei halua sanoa, n=126</c:v>
                </c:pt>
                <c:pt idx="16">
                  <c:v>Ei osaa sanoa, n=58</c:v>
                </c:pt>
              </c:strCache>
            </c:strRef>
          </c:cat>
          <c:val>
            <c:numRef>
              <c:f>Taul1!$N$3:$N$68</c:f>
              <c:numCache>
                <c:formatCode>General</c:formatCode>
                <c:ptCount val="17"/>
                <c:pt idx="0" formatCode="0%">
                  <c:v>0.155</c:v>
                </c:pt>
                <c:pt idx="2" formatCode="0%">
                  <c:v>0.13</c:v>
                </c:pt>
                <c:pt idx="3" formatCode="0%">
                  <c:v>0.17899999999999999</c:v>
                </c:pt>
                <c:pt idx="5" formatCode="0%">
                  <c:v>0.16300000000000001</c:v>
                </c:pt>
                <c:pt idx="6" formatCode="0%">
                  <c:v>0.12</c:v>
                </c:pt>
                <c:pt idx="7" formatCode="0%">
                  <c:v>0.16500000000000001</c:v>
                </c:pt>
                <c:pt idx="8" formatCode="0%">
                  <c:v>0.128</c:v>
                </c:pt>
                <c:pt idx="9" formatCode="0%">
                  <c:v>0.18</c:v>
                </c:pt>
                <c:pt idx="11" formatCode="0%">
                  <c:v>0.14099999999999999</c:v>
                </c:pt>
                <c:pt idx="12" formatCode="0%">
                  <c:v>0.16300000000000001</c:v>
                </c:pt>
                <c:pt idx="13" formatCode="0%">
                  <c:v>0.17499999999999999</c:v>
                </c:pt>
                <c:pt idx="14" formatCode="0%">
                  <c:v>0.13100000000000001</c:v>
                </c:pt>
                <c:pt idx="15" formatCode="0%">
                  <c:v>0.15</c:v>
                </c:pt>
                <c:pt idx="16" formatCode="0%">
                  <c:v>0.224</c:v>
                </c:pt>
              </c:numCache>
            </c:numRef>
          </c:val>
          <c:extLst>
            <c:ext xmlns:c16="http://schemas.microsoft.com/office/drawing/2014/chart" uri="{C3380CC4-5D6E-409C-BE32-E72D297353CC}">
              <c16:uniqueId val="{00000004-139C-450C-B703-0023C5269054}"/>
            </c:ext>
          </c:extLst>
        </c:ser>
        <c:dLbls>
          <c:dLblPos val="ctr"/>
          <c:showLegendKey val="0"/>
          <c:showVal val="1"/>
          <c:showCatName val="0"/>
          <c:showSerName val="0"/>
          <c:showPercent val="0"/>
          <c:showBubbleSize val="0"/>
        </c:dLbls>
        <c:gapWidth val="50"/>
        <c:overlap val="100"/>
        <c:axId val="179188864"/>
        <c:axId val="179190400"/>
      </c:barChart>
      <c:catAx>
        <c:axId val="179188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79190400"/>
        <c:crosses val="autoZero"/>
        <c:auto val="1"/>
        <c:lblAlgn val="ctr"/>
        <c:lblOffset val="100"/>
        <c:noMultiLvlLbl val="0"/>
      </c:catAx>
      <c:valAx>
        <c:axId val="179190400"/>
        <c:scaling>
          <c:orientation val="minMax"/>
        </c:scaling>
        <c:delete val="0"/>
        <c:axPos val="t"/>
        <c:numFmt formatCode="0%" sourceLinked="1"/>
        <c:majorTickMark val="none"/>
        <c:minorTickMark val="none"/>
        <c:tickLblPos val="high"/>
        <c:spPr>
          <a:noFill/>
          <a:ln>
            <a:noFill/>
          </a:ln>
          <a:effectLst/>
        </c:spPr>
        <c:txPr>
          <a:bodyPr rot="-60000000" vert="horz"/>
          <a:lstStyle/>
          <a:p>
            <a:pPr>
              <a:defRPr/>
            </a:pPr>
            <a:endParaRPr lang="fi-FI"/>
          </a:p>
        </c:txPr>
        <c:crossAx val="179188864"/>
        <c:crosses val="autoZero"/>
        <c:crossBetween val="between"/>
        <c:majorUnit val="0.2"/>
      </c:valAx>
      <c:spPr>
        <a:noFill/>
        <a:ln>
          <a:noFill/>
        </a:ln>
        <a:effectLst/>
      </c:spPr>
    </c:plotArea>
    <c:legend>
      <c:legendPos val="b"/>
      <c:layout>
        <c:manualLayout>
          <c:xMode val="edge"/>
          <c:yMode val="edge"/>
          <c:x val="0.34391806529760505"/>
          <c:y val="0.88997348862532466"/>
          <c:w val="0.5281020896530092"/>
          <c:h val="9.6062546832883053E-2"/>
        </c:manualLayout>
      </c:layout>
      <c:overlay val="0"/>
    </c:legend>
    <c:plotVisOnly val="1"/>
    <c:dispBlanksAs val="gap"/>
    <c:showDLblsOverMax val="0"/>
  </c:chart>
  <c:spPr>
    <a:noFill/>
    <a:ln>
      <a:noFill/>
    </a:ln>
    <a:effectLst/>
  </c:spPr>
  <c:txPr>
    <a:bodyPr/>
    <a:lstStyle/>
    <a:p>
      <a:pPr>
        <a:defRPr sz="1200">
          <a:solidFill>
            <a:srgbClr val="040B16"/>
          </a:solidFil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35039043955483"/>
          <c:y val="6.2300069473524483E-2"/>
          <c:w val="0.48443169283231691"/>
          <c:h val="0.86088628623689456"/>
        </c:manualLayout>
      </c:layout>
      <c:barChart>
        <c:barDir val="bar"/>
        <c:grouping val="clustered"/>
        <c:varyColors val="0"/>
        <c:ser>
          <c:idx val="0"/>
          <c:order val="0"/>
          <c:tx>
            <c:strRef>
              <c:f>Taul1!$B$1</c:f>
              <c:strCache>
                <c:ptCount val="1"/>
                <c:pt idx="0">
                  <c:v>Sarake8</c:v>
                </c:pt>
              </c:strCache>
            </c:strRef>
          </c:tx>
          <c:spPr>
            <a:solidFill>
              <a:schemeClr val="tx2"/>
            </a:solidFill>
            <a:ln>
              <a:noFill/>
            </a:ln>
            <a:effectLst/>
          </c:spPr>
          <c:invertIfNegative val="0"/>
          <c:dLbls>
            <c:spPr>
              <a:noFill/>
              <a:ln>
                <a:noFill/>
              </a:ln>
              <a:effectLst/>
            </c:spPr>
            <c:txPr>
              <a:bodyPr rot="0" vert="horz"/>
              <a:lstStyle/>
              <a:p>
                <a:pPr>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2010, n=994</c:v>
                </c:pt>
                <c:pt idx="1">
                  <c:v>2012, n=1026</c:v>
                </c:pt>
                <c:pt idx="2">
                  <c:v>2014, n=1000</c:v>
                </c:pt>
                <c:pt idx="3">
                  <c:v>2016, n=1000</c:v>
                </c:pt>
                <c:pt idx="4">
                  <c:v>2018, n=1000</c:v>
                </c:pt>
                <c:pt idx="5">
                  <c:v>2020, n=1000</c:v>
                </c:pt>
              </c:strCache>
            </c:strRef>
          </c:cat>
          <c:val>
            <c:numRef>
              <c:f>Taul1!$B$2:$B$7</c:f>
              <c:numCache>
                <c:formatCode>0%</c:formatCode>
                <c:ptCount val="6"/>
                <c:pt idx="0">
                  <c:v>0.39</c:v>
                </c:pt>
                <c:pt idx="1">
                  <c:v>0.41</c:v>
                </c:pt>
                <c:pt idx="2">
                  <c:v>0.37</c:v>
                </c:pt>
                <c:pt idx="3">
                  <c:v>0.36</c:v>
                </c:pt>
                <c:pt idx="4">
                  <c:v>0.37</c:v>
                </c:pt>
                <c:pt idx="5">
                  <c:v>0.31</c:v>
                </c:pt>
              </c:numCache>
            </c:numRef>
          </c:val>
          <c:extLst>
            <c:ext xmlns:c16="http://schemas.microsoft.com/office/drawing/2014/chart" uri="{C3380CC4-5D6E-409C-BE32-E72D297353CC}">
              <c16:uniqueId val="{00000000-1F89-4288-93B0-769AB3968C58}"/>
            </c:ext>
          </c:extLst>
        </c:ser>
        <c:dLbls>
          <c:showLegendKey val="0"/>
          <c:showVal val="0"/>
          <c:showCatName val="0"/>
          <c:showSerName val="0"/>
          <c:showPercent val="0"/>
          <c:showBubbleSize val="0"/>
        </c:dLbls>
        <c:gapWidth val="30"/>
        <c:axId val="160526336"/>
        <c:axId val="160527872"/>
      </c:barChart>
      <c:catAx>
        <c:axId val="16052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i-FI"/>
          </a:p>
        </c:txPr>
        <c:crossAx val="160527872"/>
        <c:crosses val="autoZero"/>
        <c:auto val="1"/>
        <c:lblAlgn val="ctr"/>
        <c:lblOffset val="100"/>
        <c:noMultiLvlLbl val="0"/>
      </c:catAx>
      <c:valAx>
        <c:axId val="160527872"/>
        <c:scaling>
          <c:orientation val="minMax"/>
          <c:max val="1"/>
          <c:min val="0"/>
        </c:scaling>
        <c:delete val="0"/>
        <c:axPos val="t"/>
        <c:numFmt formatCode="0%" sourceLinked="0"/>
        <c:majorTickMark val="none"/>
        <c:minorTickMark val="none"/>
        <c:tickLblPos val="high"/>
        <c:spPr>
          <a:noFill/>
          <a:ln>
            <a:noFill/>
          </a:ln>
          <a:effectLst/>
        </c:spPr>
        <c:txPr>
          <a:bodyPr rot="-60000000" vert="horz"/>
          <a:lstStyle/>
          <a:p>
            <a:pPr>
              <a:defRPr/>
            </a:pPr>
            <a:endParaRPr lang="fi-FI"/>
          </a:p>
        </c:txPr>
        <c:crossAx val="1605263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fi-FI"/>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0AD01B6E-BB80-4A74-813A-75F6813DC435}" type="datetimeFigureOut">
              <a:rPr lang="fi-FI" smtClean="0"/>
              <a:t>6.10.2020</a:t>
            </a:fld>
            <a:endParaRPr lang="fi-FI"/>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ECE32C72-D63B-4D18-BCD4-360AAB83F98D}" type="slidenum">
              <a:rPr lang="fi-FI" smtClean="0"/>
              <a:t>‹#›</a:t>
            </a:fld>
            <a:endParaRPr lang="fi-FI"/>
          </a:p>
        </p:txBody>
      </p:sp>
    </p:spTree>
    <p:extLst>
      <p:ext uri="{BB962C8B-B14F-4D97-AF65-F5344CB8AC3E}">
        <p14:creationId xmlns:p14="http://schemas.microsoft.com/office/powerpoint/2010/main" val="19636970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D69C558D-566C-411D-AC4D-5E6E86DA2F98}" type="datetimeFigureOut">
              <a:rPr lang="fi-FI" smtClean="0"/>
              <a:t>6.10.2020</a:t>
            </a:fld>
            <a:endParaRPr lang="fi-FI"/>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4E6EE6E6-BD35-44D0-9806-EEC7ACE9CE60}" type="slidenum">
              <a:rPr lang="fi-FI" smtClean="0"/>
              <a:t>‹#›</a:t>
            </a:fld>
            <a:endParaRPr lang="fi-FI"/>
          </a:p>
        </p:txBody>
      </p:sp>
    </p:spTree>
    <p:extLst>
      <p:ext uri="{BB962C8B-B14F-4D97-AF65-F5344CB8AC3E}">
        <p14:creationId xmlns:p14="http://schemas.microsoft.com/office/powerpoint/2010/main" val="1455505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Tapaturma </a:t>
            </a:r>
            <a:r>
              <a:rPr lang="fi-FI" dirty="0" err="1"/>
              <a:t>po</a:t>
            </a:r>
            <a:r>
              <a:rPr lang="fi-FI" dirty="0"/>
              <a:t> +4 %</a:t>
            </a:r>
          </a:p>
        </p:txBody>
      </p:sp>
      <p:sp>
        <p:nvSpPr>
          <p:cNvPr id="4" name="Ylätunnisteen paikkamerkki 3"/>
          <p:cNvSpPr>
            <a:spLocks noGrp="1"/>
          </p:cNvSpPr>
          <p:nvPr>
            <p:ph type="hdr" sz="quarter"/>
          </p:nvPr>
        </p:nvSpPr>
        <p:spPr/>
        <p:txBody>
          <a:bodyPr/>
          <a:lstStyle/>
          <a:p>
            <a:endParaRPr lang="fi-FI"/>
          </a:p>
        </p:txBody>
      </p:sp>
      <p:sp>
        <p:nvSpPr>
          <p:cNvPr id="5" name="Dian numeron paikkamerkki 4"/>
          <p:cNvSpPr>
            <a:spLocks noGrp="1"/>
          </p:cNvSpPr>
          <p:nvPr>
            <p:ph type="sldNum" sz="quarter" idx="5"/>
          </p:nvPr>
        </p:nvSpPr>
        <p:spPr/>
        <p:txBody>
          <a:bodyPr/>
          <a:lstStyle/>
          <a:p>
            <a:fld id="{4E6EE6E6-BD35-44D0-9806-EEC7ACE9CE60}" type="slidenum">
              <a:rPr lang="fi-FI" smtClean="0"/>
              <a:t>40</a:t>
            </a:fld>
            <a:endParaRPr lang="fi-FI"/>
          </a:p>
        </p:txBody>
      </p:sp>
    </p:spTree>
    <p:extLst>
      <p:ext uri="{BB962C8B-B14F-4D97-AF65-F5344CB8AC3E}">
        <p14:creationId xmlns:p14="http://schemas.microsoft.com/office/powerpoint/2010/main" val="237353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Ylätunnisteen paikkamerkki 3"/>
          <p:cNvSpPr>
            <a:spLocks noGrp="1"/>
          </p:cNvSpPr>
          <p:nvPr>
            <p:ph type="hdr" sz="quarter"/>
          </p:nvPr>
        </p:nvSpPr>
        <p:spPr/>
        <p:txBody>
          <a:bodyPr/>
          <a:lstStyle/>
          <a:p>
            <a:endParaRPr lang="fi-FI"/>
          </a:p>
        </p:txBody>
      </p:sp>
      <p:sp>
        <p:nvSpPr>
          <p:cNvPr id="5" name="Dian numeron paikkamerkki 4"/>
          <p:cNvSpPr>
            <a:spLocks noGrp="1"/>
          </p:cNvSpPr>
          <p:nvPr>
            <p:ph type="sldNum" sz="quarter" idx="5"/>
          </p:nvPr>
        </p:nvSpPr>
        <p:spPr/>
        <p:txBody>
          <a:bodyPr/>
          <a:lstStyle/>
          <a:p>
            <a:fld id="{4E6EE6E6-BD35-44D0-9806-EEC7ACE9CE60}" type="slidenum">
              <a:rPr lang="fi-FI" smtClean="0"/>
              <a:t>43</a:t>
            </a:fld>
            <a:endParaRPr lang="fi-FI"/>
          </a:p>
        </p:txBody>
      </p:sp>
    </p:spTree>
    <p:extLst>
      <p:ext uri="{BB962C8B-B14F-4D97-AF65-F5344CB8AC3E}">
        <p14:creationId xmlns:p14="http://schemas.microsoft.com/office/powerpoint/2010/main" val="38082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Vakuutusturvan riittävyys on kyllä kysytty aiemminkin!</a:t>
            </a:r>
          </a:p>
        </p:txBody>
      </p:sp>
      <p:sp>
        <p:nvSpPr>
          <p:cNvPr id="4" name="Ylätunnisteen paikkamerkki 3"/>
          <p:cNvSpPr>
            <a:spLocks noGrp="1"/>
          </p:cNvSpPr>
          <p:nvPr>
            <p:ph type="hdr" sz="quarter"/>
          </p:nvPr>
        </p:nvSpPr>
        <p:spPr/>
        <p:txBody>
          <a:bodyPr/>
          <a:lstStyle/>
          <a:p>
            <a:endParaRPr lang="fi-FI"/>
          </a:p>
        </p:txBody>
      </p:sp>
      <p:sp>
        <p:nvSpPr>
          <p:cNvPr id="5" name="Dian numeron paikkamerkki 4"/>
          <p:cNvSpPr>
            <a:spLocks noGrp="1"/>
          </p:cNvSpPr>
          <p:nvPr>
            <p:ph type="sldNum" sz="quarter" idx="5"/>
          </p:nvPr>
        </p:nvSpPr>
        <p:spPr/>
        <p:txBody>
          <a:bodyPr/>
          <a:lstStyle/>
          <a:p>
            <a:fld id="{4E6EE6E6-BD35-44D0-9806-EEC7ACE9CE60}" type="slidenum">
              <a:rPr lang="fi-FI" smtClean="0"/>
              <a:t>82</a:t>
            </a:fld>
            <a:endParaRPr lang="fi-FI"/>
          </a:p>
        </p:txBody>
      </p:sp>
    </p:spTree>
    <p:extLst>
      <p:ext uri="{BB962C8B-B14F-4D97-AF65-F5344CB8AC3E}">
        <p14:creationId xmlns:p14="http://schemas.microsoft.com/office/powerpoint/2010/main" val="2704797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 napsauttamalla</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0" name="Title 9"/>
          <p:cNvSpPr>
            <a:spLocks noGrp="1"/>
          </p:cNvSpPr>
          <p:nvPr>
            <p:ph type="title"/>
          </p:nvPr>
        </p:nvSpPr>
        <p:spPr/>
        <p:txBody>
          <a:bodyPr/>
          <a:lstStyle/>
          <a:p>
            <a:r>
              <a:rPr lang="en-US"/>
              <a:t>Click to edit Master title style</a:t>
            </a:r>
            <a:endParaRPr lang="fi-FI"/>
          </a:p>
        </p:txBody>
      </p:sp>
      <p:pic>
        <p:nvPicPr>
          <p:cNvPr id="11" name="Kuva 8">
            <a:extLst>
              <a:ext uri="{FF2B5EF4-FFF2-40B4-BE49-F238E27FC236}">
                <a16:creationId xmlns:a16="http://schemas.microsoft.com/office/drawing/2014/main" id="{B75DF467-1B1B-4E1F-9B1F-11400164AE44}"/>
              </a:ext>
            </a:extLst>
          </p:cNvPr>
          <p:cNvPicPr>
            <a:picLocks noChangeAspect="1"/>
          </p:cNvPicPr>
          <p:nvPr userDrawn="1"/>
        </p:nvPicPr>
        <p:blipFill>
          <a:blip r:embed="rId2"/>
          <a:stretch>
            <a:fillRect/>
          </a:stretch>
        </p:blipFill>
        <p:spPr>
          <a:xfrm>
            <a:off x="221379" y="6124020"/>
            <a:ext cx="2829829" cy="550355"/>
          </a:xfrm>
          <a:prstGeom prst="rect">
            <a:avLst/>
          </a:prstGeom>
        </p:spPr>
      </p:pic>
    </p:spTree>
    <p:extLst>
      <p:ext uri="{BB962C8B-B14F-4D97-AF65-F5344CB8AC3E}">
        <p14:creationId xmlns:p14="http://schemas.microsoft.com/office/powerpoint/2010/main" val="3009785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hf hdr="0" ftr="0" dt="0"/>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hyperlink" Target="mailto:kimmo.koivisto@finanssiala.fi" TargetMode="External"/><Relationship Id="rId2" Type="http://schemas.openxmlformats.org/officeDocument/2006/relationships/hyperlink" Target="mailto:marjo.lapatto@finanssiala.fi"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solidFill>
                  <a:prstClr val="white"/>
                </a:solidFill>
                <a:latin typeface="Calibri"/>
                <a:cs typeface="Arial" pitchFamily="34" charset="0"/>
              </a:rPr>
              <a:t>Vakuutustutkimus 2020</a:t>
            </a:r>
            <a:endParaRPr lang="fi-FI"/>
          </a:p>
        </p:txBody>
      </p:sp>
      <p:sp>
        <p:nvSpPr>
          <p:cNvPr id="3" name="Alaotsikko 2"/>
          <p:cNvSpPr>
            <a:spLocks noGrp="1"/>
          </p:cNvSpPr>
          <p:nvPr>
            <p:ph type="subTitle" idx="1"/>
          </p:nvPr>
        </p:nvSpPr>
        <p:spPr/>
        <p:txBody>
          <a:bodyPr>
            <a:normAutofit lnSpcReduction="10000"/>
          </a:bodyPr>
          <a:lstStyle/>
          <a:p>
            <a:r>
              <a:rPr lang="fi-FI"/>
              <a:t>Finanssiala ry</a:t>
            </a:r>
          </a:p>
        </p:txBody>
      </p:sp>
      <p:sp>
        <p:nvSpPr>
          <p:cNvPr id="4" name="Tekstin paikkamerkki 3"/>
          <p:cNvSpPr>
            <a:spLocks noGrp="1"/>
          </p:cNvSpPr>
          <p:nvPr>
            <p:ph type="body" sz="quarter" idx="13"/>
          </p:nvPr>
        </p:nvSpPr>
        <p:spPr/>
        <p:txBody>
          <a:bodyPr>
            <a:noAutofit/>
          </a:bodyPr>
          <a:lstStyle/>
          <a:p>
            <a:r>
              <a:rPr lang="fi-FI" dirty="0" err="1"/>
              <a:t>Norstat</a:t>
            </a:r>
            <a:r>
              <a:rPr lang="fi-FI" dirty="0"/>
              <a:t> Finland Oy</a:t>
            </a:r>
          </a:p>
        </p:txBody>
      </p:sp>
      <p:sp>
        <p:nvSpPr>
          <p:cNvPr id="5" name="Tekstin paikkamerkki 4"/>
          <p:cNvSpPr>
            <a:spLocks noGrp="1"/>
          </p:cNvSpPr>
          <p:nvPr>
            <p:ph type="body" sz="quarter" idx="14"/>
          </p:nvPr>
        </p:nvSpPr>
        <p:spPr/>
        <p:txBody>
          <a:bodyPr/>
          <a:lstStyle/>
          <a:p>
            <a:endParaRPr lang="fi-FI"/>
          </a:p>
        </p:txBody>
      </p:sp>
      <p:sp>
        <p:nvSpPr>
          <p:cNvPr id="6" name="Slide Number Placeholder 5"/>
          <p:cNvSpPr>
            <a:spLocks noGrp="1"/>
          </p:cNvSpPr>
          <p:nvPr>
            <p:ph type="sldNum" sz="quarter" idx="12"/>
          </p:nvPr>
        </p:nvSpPr>
        <p:spPr/>
        <p:txBody>
          <a:bodyPr/>
          <a:lstStyle/>
          <a:p>
            <a:fld id="{FFC254BE-F317-D644-A658-DB860BDC17F5}" type="slidenum">
              <a:rPr lang="en-US" smtClean="0"/>
              <a:t>1</a:t>
            </a:fld>
            <a:endParaRPr lang="en-US"/>
          </a:p>
        </p:txBody>
      </p:sp>
    </p:spTree>
    <p:extLst>
      <p:ext uri="{BB962C8B-B14F-4D97-AF65-F5344CB8AC3E}">
        <p14:creationId xmlns:p14="http://schemas.microsoft.com/office/powerpoint/2010/main" val="16107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2014-2020</a:t>
            </a:r>
            <a:endParaRPr lang="fi-FI" sz="3200" b="1">
              <a:solidFill>
                <a:srgbClr val="1F497D"/>
              </a:solidFill>
              <a:latin typeface="Calibri"/>
            </a:endParaRPr>
          </a:p>
        </p:txBody>
      </p:sp>
      <p:pic>
        <p:nvPicPr>
          <p:cNvPr id="3" name="Picture 2">
            <a:extLst>
              <a:ext uri="{FF2B5EF4-FFF2-40B4-BE49-F238E27FC236}">
                <a16:creationId xmlns:a16="http://schemas.microsoft.com/office/drawing/2014/main" id="{B2D63629-B429-4542-849F-292866130A21}"/>
              </a:ext>
            </a:extLst>
          </p:cNvPr>
          <p:cNvPicPr>
            <a:picLocks noChangeAspect="1"/>
          </p:cNvPicPr>
          <p:nvPr/>
        </p:nvPicPr>
        <p:blipFill>
          <a:blip r:embed="rId2"/>
          <a:stretch>
            <a:fillRect/>
          </a:stretch>
        </p:blipFill>
        <p:spPr>
          <a:xfrm>
            <a:off x="623392" y="1278542"/>
            <a:ext cx="9000000" cy="4617758"/>
          </a:xfrm>
          <a:prstGeom prst="rect">
            <a:avLst/>
          </a:prstGeom>
        </p:spPr>
      </p:pic>
    </p:spTree>
    <p:extLst>
      <p:ext uri="{BB962C8B-B14F-4D97-AF65-F5344CB8AC3E}">
        <p14:creationId xmlns:p14="http://schemas.microsoft.com/office/powerpoint/2010/main" val="406224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57305D-0505-41CD-815F-4CFED657295A}"/>
              </a:ext>
            </a:extLst>
          </p:cNvPr>
          <p:cNvSpPr>
            <a:spLocks noGrp="1"/>
          </p:cNvSpPr>
          <p:nvPr>
            <p:ph type="title"/>
          </p:nvPr>
        </p:nvSpPr>
        <p:spPr/>
        <p:txBody>
          <a:bodyPr/>
          <a:lstStyle/>
          <a:p>
            <a:r>
              <a:rPr lang="fi-FI">
                <a:solidFill>
                  <a:prstClr val="white"/>
                </a:solidFill>
                <a:latin typeface="Calibri"/>
              </a:rPr>
              <a:t>Vapaaehtoiset vakuutukset</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11</a:t>
            </a:fld>
            <a:endParaRPr lang="en-US"/>
          </a:p>
        </p:txBody>
      </p:sp>
    </p:spTree>
    <p:extLst>
      <p:ext uri="{BB962C8B-B14F-4D97-AF65-F5344CB8AC3E}">
        <p14:creationId xmlns:p14="http://schemas.microsoft.com/office/powerpoint/2010/main" val="279846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45820" y="1142022"/>
            <a:ext cx="10926777" cy="3539428"/>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Suomalaiset taloudet ovat vakuuttaneet itsensä ja taloutensa melko hyvin. Keskimääräisellä suomalaisella taloudella on 3,6 erilaista vakuutusta. Eniten vakuutuksia on johtava asemassa olevilla, perheellisillä ja hyvätuloisilla talouksilla, joilla luonnollisesti on myös enemmän vakuutettavia kohteita.</a:t>
            </a:r>
          </a:p>
          <a:p>
            <a:pPr defTabSz="1219170"/>
            <a:endParaRPr lang="fi-FI" sz="1600" dirty="0">
              <a:solidFill>
                <a:prstClr val="black"/>
              </a:solidFill>
              <a:latin typeface="Calibri"/>
            </a:endParaRPr>
          </a:p>
          <a:p>
            <a:pPr defTabSz="1219170"/>
            <a:r>
              <a:rPr lang="fi-FI" sz="1600" dirty="0">
                <a:solidFill>
                  <a:prstClr val="black"/>
                </a:solidFill>
                <a:latin typeface="Calibri"/>
              </a:rPr>
              <a:t>Vapaaehtoisista vakuutuksista yleisin on kotivakuutus, joka oli 88 %:lla vastaajista. Seuraaviksi yleisin vakuutus oli autovakuutus (kasko), joka oli 56 %:lla vastaajista. Seuraavaksi yleisimpiä vakuutuksia olivat vapaa-ajan vakuutukset </a:t>
            </a:r>
          </a:p>
          <a:p>
            <a:pPr marL="342900" indent="-342900" defTabSz="1219170">
              <a:buFontTx/>
              <a:buChar char="-"/>
            </a:pPr>
            <a:r>
              <a:rPr lang="fi-FI" sz="1600" dirty="0">
                <a:solidFill>
                  <a:prstClr val="black"/>
                </a:solidFill>
                <a:latin typeface="Calibri"/>
              </a:rPr>
              <a:t>Matkavakuutus, joka oli 51 %:lla vastaajista</a:t>
            </a:r>
          </a:p>
          <a:p>
            <a:pPr marL="342900" indent="-342900" defTabSz="1219170">
              <a:buFontTx/>
              <a:buChar char="-"/>
            </a:pPr>
            <a:r>
              <a:rPr lang="fi-FI" sz="1600" dirty="0">
                <a:solidFill>
                  <a:prstClr val="black"/>
                </a:solidFill>
                <a:latin typeface="Calibri"/>
              </a:rPr>
              <a:t>Vapaa-ajan tapaturmavakuutus, joka oli 46 %:lla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Seuraavaksi tulivat sairauksien ja kuoleman turvaksi hankitut vakuutukset. Henkivakuutus oli 31 %:lla ja sairaskuluvakuutus 24 %:lla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Yksilöityjen, tiettyyn tarpeeseen liittyvien vakuutusten suosio oli kasvanut edellisestä, vuonna 2018 tehdystä tutkimuksesta. Lajikohtainen urheiluvakuutus, lemmikkivakuutus ja jokin tuotekohtainen vakuutus oli yhä useammalla.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br>
              <a:rPr lang="fi-FI" sz="3200" b="1">
                <a:solidFill>
                  <a:srgbClr val="1F497D"/>
                </a:solidFill>
                <a:latin typeface="Calibri"/>
                <a:cs typeface="Arial" pitchFamily="34" charset="0"/>
              </a:rPr>
            </a:br>
            <a:endParaRPr lang="fi-FI" sz="3200" b="1">
              <a:solidFill>
                <a:srgbClr val="1F497D"/>
              </a:solidFill>
              <a:latin typeface="Calibri"/>
            </a:endParaRPr>
          </a:p>
        </p:txBody>
      </p:sp>
    </p:spTree>
    <p:extLst>
      <p:ext uri="{BB962C8B-B14F-4D97-AF65-F5344CB8AC3E}">
        <p14:creationId xmlns:p14="http://schemas.microsoft.com/office/powerpoint/2010/main" val="268184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84355" y="1216742"/>
          <a:ext cx="11166273" cy="547165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234624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Vapaaehtoiset vakuutukset</a:t>
            </a:r>
            <a:endParaRPr lang="fi-FI" sz="3200" b="1">
              <a:solidFill>
                <a:srgbClr val="1F497D"/>
              </a:solidFill>
              <a:latin typeface="Calibri"/>
            </a:endParaRPr>
          </a:p>
        </p:txBody>
      </p:sp>
      <p:sp>
        <p:nvSpPr>
          <p:cNvPr id="9" name="Tekstiruutu 8"/>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 vastaajista)</a:t>
            </a:r>
            <a:endParaRPr lang="fi-FI" sz="1467" i="1">
              <a:solidFill>
                <a:prstClr val="black"/>
              </a:solidFill>
              <a:latin typeface="Calibri"/>
            </a:endParaRPr>
          </a:p>
          <a:p>
            <a:pPr defTabSz="1219170"/>
            <a:r>
              <a:rPr lang="fi-FI" sz="1467">
                <a:solidFill>
                  <a:prstClr val="black"/>
                </a:solidFill>
                <a:latin typeface="Calibri"/>
              </a:rPr>
              <a:t>Kaikki vastaajat</a:t>
            </a:r>
          </a:p>
        </p:txBody>
      </p:sp>
      <p:pic>
        <p:nvPicPr>
          <p:cNvPr id="3" name="Picture 2">
            <a:extLst>
              <a:ext uri="{FF2B5EF4-FFF2-40B4-BE49-F238E27FC236}">
                <a16:creationId xmlns:a16="http://schemas.microsoft.com/office/drawing/2014/main" id="{AC571975-8F4F-4501-B29C-1BBC09CD2292}"/>
              </a:ext>
            </a:extLst>
          </p:cNvPr>
          <p:cNvPicPr>
            <a:picLocks noChangeAspect="1"/>
          </p:cNvPicPr>
          <p:nvPr/>
        </p:nvPicPr>
        <p:blipFill>
          <a:blip r:embed="rId2"/>
          <a:stretch>
            <a:fillRect/>
          </a:stretch>
        </p:blipFill>
        <p:spPr>
          <a:xfrm>
            <a:off x="1903108" y="1373593"/>
            <a:ext cx="8097752" cy="4575687"/>
          </a:xfrm>
          <a:prstGeom prst="rect">
            <a:avLst/>
          </a:prstGeom>
        </p:spPr>
      </p:pic>
    </p:spTree>
    <p:extLst>
      <p:ext uri="{BB962C8B-B14F-4D97-AF65-F5344CB8AC3E}">
        <p14:creationId xmlns:p14="http://schemas.microsoft.com/office/powerpoint/2010/main" val="179989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7A1A99-4906-4282-A2BF-DD352E71B181}"/>
              </a:ext>
            </a:extLst>
          </p:cNvPr>
          <p:cNvSpPr>
            <a:spLocks noGrp="1"/>
          </p:cNvSpPr>
          <p:nvPr>
            <p:ph type="title"/>
          </p:nvPr>
        </p:nvSpPr>
        <p:spPr/>
        <p:txBody>
          <a:bodyPr/>
          <a:lstStyle/>
          <a:p>
            <a:r>
              <a:rPr lang="fi-FI">
                <a:solidFill>
                  <a:prstClr val="white"/>
                </a:solidFill>
                <a:latin typeface="Calibri"/>
              </a:rPr>
              <a:t>Kotivakuutus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15</a:t>
            </a:fld>
            <a:endParaRPr lang="en-US"/>
          </a:p>
        </p:txBody>
      </p:sp>
    </p:spTree>
    <p:extLst>
      <p:ext uri="{BB962C8B-B14F-4D97-AF65-F5344CB8AC3E}">
        <p14:creationId xmlns:p14="http://schemas.microsoft.com/office/powerpoint/2010/main" val="6457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3335" y="1186147"/>
            <a:ext cx="10926777" cy="2800765"/>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Kaikista vastaajista 88 %:lla on kotivakuutus. Kodin omistaminen ja ikä ovat tekijät, jotka vaikuttavat kotivakuutuksen hankintaan. </a:t>
            </a:r>
          </a:p>
          <a:p>
            <a:pPr defTabSz="1219170"/>
            <a:endParaRPr lang="fi-FI" sz="1600" dirty="0">
              <a:solidFill>
                <a:prstClr val="black"/>
              </a:solidFill>
              <a:latin typeface="Calibri"/>
            </a:endParaRPr>
          </a:p>
          <a:p>
            <a:pPr defTabSz="1219170"/>
            <a:r>
              <a:rPr lang="fi-FI" sz="1600" dirty="0">
                <a:solidFill>
                  <a:prstClr val="black"/>
                </a:solidFill>
                <a:latin typeface="Calibri"/>
              </a:rPr>
              <a:t>Omistusasunnossa asuvista 91 %:lla on kotivakuutus. Vuokra-asujista kotivakuutus oli 82 %:lla vastaajista. Vakuutuksen yleisyyteen vaikuttivat myös seuraavat tekijät:</a:t>
            </a:r>
          </a:p>
          <a:p>
            <a:pPr marL="285750" indent="-285750" defTabSz="1219170">
              <a:buFontTx/>
              <a:buChar char="-"/>
            </a:pPr>
            <a:r>
              <a:rPr lang="fi-FI" sz="1600" dirty="0">
                <a:solidFill>
                  <a:prstClr val="black"/>
                </a:solidFill>
                <a:latin typeface="Calibri"/>
              </a:rPr>
              <a:t>Vastaajan tulot. Hyvätuloisilla on vakuutus todennäköisimmin. Yleisin kotivakuutus on talouksilla, joiden tulot ovat 50 000 - 70 000 euroa vuodessa tai yli.</a:t>
            </a:r>
          </a:p>
          <a:p>
            <a:pPr marL="285750" indent="-285750" defTabSz="1219170">
              <a:buFontTx/>
              <a:buChar char="-"/>
            </a:pPr>
            <a:r>
              <a:rPr lang="fi-FI" sz="1600" dirty="0">
                <a:solidFill>
                  <a:prstClr val="black"/>
                </a:solidFill>
                <a:latin typeface="Calibri"/>
              </a:rPr>
              <a:t>Vastaajan ikä. Mitä vanhempi vastaaja, sitä todennäköisemmin hänellä on kotivakuutus. 60 - 79 -vuotiasta kotivakuutus oli 91 %:lla vastaajista. </a:t>
            </a:r>
          </a:p>
          <a:p>
            <a:pPr marL="285750" indent="-285750" defTabSz="1219170">
              <a:buFontTx/>
              <a:buChar char="-"/>
            </a:pPr>
            <a:r>
              <a:rPr lang="fi-FI" sz="1600" dirty="0">
                <a:solidFill>
                  <a:prstClr val="black"/>
                </a:solidFill>
                <a:latin typeface="Calibri"/>
              </a:rPr>
              <a:t>Koulutus. Hyvin koulutetuilla on vakuutus todennäköisemmin kuin heikommin koulutetuilla. </a:t>
            </a:r>
          </a:p>
          <a:p>
            <a:pPr marL="285750" indent="-285750" defTabSz="1219170">
              <a:buFontTx/>
              <a:buChar char="-"/>
            </a:pPr>
            <a:endParaRPr lang="fi-FI" sz="1600" dirty="0">
              <a:solidFill>
                <a:prstClr val="black"/>
              </a:solidFill>
              <a:latin typeface="Calibri"/>
            </a:endParaRP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04896"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Tree>
    <p:extLst>
      <p:ext uri="{BB962C8B-B14F-4D97-AF65-F5344CB8AC3E}">
        <p14:creationId xmlns:p14="http://schemas.microsoft.com/office/powerpoint/2010/main" val="3222238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92102" y="1161809"/>
          <a:ext cx="5984763" cy="517176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0142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
        <p:nvSpPr>
          <p:cNvPr id="7" name="Tekstiruutu 6"/>
          <p:cNvSpPr txBox="1"/>
          <p:nvPr/>
        </p:nvSpPr>
        <p:spPr>
          <a:xfrm>
            <a:off x="562567"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Kotivakuutus</a:t>
            </a:r>
            <a:endParaRPr lang="fi-FI" sz="1467" i="1">
              <a:solidFill>
                <a:prstClr val="black"/>
              </a:solidFill>
              <a:latin typeface="Calibri"/>
            </a:endParaRPr>
          </a:p>
          <a:p>
            <a:pPr defTabSz="1219170"/>
            <a:r>
              <a:rPr lang="fi-FI" sz="1467">
                <a:solidFill>
                  <a:prstClr val="black"/>
                </a:solidFill>
                <a:latin typeface="Calibri"/>
              </a:rPr>
              <a:t>Kaikki vastaajat</a:t>
            </a:r>
          </a:p>
        </p:txBody>
      </p:sp>
      <p:graphicFrame>
        <p:nvGraphicFramePr>
          <p:cNvPr id="10" name="Sisällön paikkamerkki 7">
            <a:extLst>
              <a:ext uri="{FF2B5EF4-FFF2-40B4-BE49-F238E27FC236}">
                <a16:creationId xmlns:a16="http://schemas.microsoft.com/office/drawing/2014/main" id="{B37BD425-9057-4CD5-A4B6-976719D3CDA8}"/>
              </a:ext>
            </a:extLst>
          </p:cNvPr>
          <p:cNvGraphicFramePr>
            <a:graphicFrameLocks/>
          </p:cNvGraphicFramePr>
          <p:nvPr/>
        </p:nvGraphicFramePr>
        <p:xfrm>
          <a:off x="5347252" y="1161809"/>
          <a:ext cx="6733511" cy="5171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41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838202" y="1201995"/>
          <a:ext cx="10512425" cy="499970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1214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Kotivakuutus</a:t>
            </a:r>
            <a:endParaRPr lang="fi-FI" sz="3200" b="1">
              <a:solidFill>
                <a:srgbClr val="1F497D"/>
              </a:solidFill>
              <a:latin typeface="Calibri"/>
            </a:endParaRPr>
          </a:p>
        </p:txBody>
      </p:sp>
      <p:sp>
        <p:nvSpPr>
          <p:cNvPr id="7" name="Tekstiruutu 6"/>
          <p:cNvSpPr txBox="1"/>
          <p:nvPr/>
        </p:nvSpPr>
        <p:spPr>
          <a:xfrm>
            <a:off x="55482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Kotivakuutus</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62343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C8D61-AE24-4CEE-A4EA-7F83640D20EB}"/>
              </a:ext>
            </a:extLst>
          </p:cNvPr>
          <p:cNvSpPr>
            <a:spLocks noGrp="1"/>
          </p:cNvSpPr>
          <p:nvPr>
            <p:ph type="title"/>
          </p:nvPr>
        </p:nvSpPr>
        <p:spPr/>
        <p:txBody>
          <a:bodyPr/>
          <a:lstStyle/>
          <a:p>
            <a:r>
              <a:rPr lang="fi-FI">
                <a:solidFill>
                  <a:prstClr val="white"/>
                </a:solidFill>
                <a:latin typeface="Calibri"/>
                <a:cs typeface="Arial" pitchFamily="34" charset="0"/>
              </a:rPr>
              <a:t>Vapaaehtoinen sairaskuluvakuutus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19</a:t>
            </a:fld>
            <a:endParaRPr lang="en-US"/>
          </a:p>
        </p:txBody>
      </p:sp>
    </p:spTree>
    <p:extLst>
      <p:ext uri="{BB962C8B-B14F-4D97-AF65-F5344CB8AC3E}">
        <p14:creationId xmlns:p14="http://schemas.microsoft.com/office/powerpoint/2010/main" val="120041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1" y="1254214"/>
            <a:ext cx="11041227" cy="4524313"/>
          </a:xfrm>
          <a:prstGeom prst="rect">
            <a:avLst/>
          </a:prstGeom>
          <a:noFill/>
        </p:spPr>
        <p:txBody>
          <a:bodyPr wrap="square" lIns="91439" tIns="45719" rIns="91439" bIns="45719" rtlCol="0">
            <a:spAutoFit/>
          </a:bodyPr>
          <a:lstStyle/>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Johdanto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Aineiston rakenne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Yhteenveto</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Vapaaehtoiset vakuutukset				</a:t>
            </a:r>
          </a:p>
          <a:p>
            <a:pPr marL="838168" lvl="1" indent="-380990" defTabSz="1219170">
              <a:buFont typeface="Arial" panose="020B0604020202020204" pitchFamily="34" charset="0"/>
              <a:buChar char="•"/>
            </a:pPr>
            <a:r>
              <a:rPr lang="fi-FI">
                <a:solidFill>
                  <a:prstClr val="black"/>
                </a:solidFill>
                <a:latin typeface="Calibri" panose="020F0502020204030204" pitchFamily="34" charset="0"/>
                <a:cs typeface="Calibri" panose="020F0502020204030204" pitchFamily="34" charset="0"/>
              </a:rPr>
              <a:t>Kotivakuutus	</a:t>
            </a:r>
          </a:p>
          <a:p>
            <a:pPr marL="838168" lvl="1" indent="-380990" defTabSz="1219170">
              <a:buFont typeface="Arial" panose="020B0604020202020204" pitchFamily="34" charset="0"/>
              <a:buChar char="•"/>
            </a:pPr>
            <a:r>
              <a:rPr lang="fi-FI">
                <a:solidFill>
                  <a:prstClr val="black"/>
                </a:solidFill>
                <a:latin typeface="Calibri" panose="020F0502020204030204" pitchFamily="34" charset="0"/>
                <a:cs typeface="Calibri" panose="020F0502020204030204" pitchFamily="34" charset="0"/>
              </a:rPr>
              <a:t>Eläkevakuutus					</a:t>
            </a:r>
          </a:p>
          <a:p>
            <a:pPr marL="838168" lvl="1" indent="-380990" defTabSz="1219170">
              <a:buFont typeface="Arial" panose="020B0604020202020204" pitchFamily="34" charset="0"/>
              <a:buChar char="•"/>
            </a:pPr>
            <a:r>
              <a:rPr lang="fi-FI">
                <a:solidFill>
                  <a:prstClr val="black"/>
                </a:solidFill>
                <a:latin typeface="Calibri" panose="020F0502020204030204" pitchFamily="34" charset="0"/>
                <a:cs typeface="Calibri" panose="020F0502020204030204" pitchFamily="34" charset="0"/>
              </a:rPr>
              <a:t>Matkavakuutus							</a:t>
            </a:r>
          </a:p>
          <a:p>
            <a:pPr marL="838168" lvl="1" indent="-380990" defTabSz="1219170">
              <a:buFont typeface="Arial" panose="020B0604020202020204" pitchFamily="34" charset="0"/>
              <a:buChar char="•"/>
            </a:pPr>
            <a:r>
              <a:rPr lang="fi-FI">
                <a:solidFill>
                  <a:prstClr val="black"/>
                </a:solidFill>
                <a:latin typeface="Calibri" panose="020F0502020204030204" pitchFamily="34" charset="0"/>
                <a:cs typeface="Calibri" panose="020F0502020204030204" pitchFamily="34" charset="0"/>
              </a:rPr>
              <a:t>Henkivakuutus			</a:t>
            </a:r>
          </a:p>
          <a:p>
            <a:pPr marL="838168" lvl="1" indent="-380990" defTabSz="1219170">
              <a:buFont typeface="Arial" panose="020B0604020202020204" pitchFamily="34" charset="0"/>
              <a:buChar char="•"/>
            </a:pPr>
            <a:r>
              <a:rPr lang="fi-FI">
                <a:solidFill>
                  <a:prstClr val="black"/>
                </a:solidFill>
                <a:latin typeface="Calibri" panose="020F0502020204030204" pitchFamily="34" charset="0"/>
                <a:cs typeface="Calibri" panose="020F0502020204030204" pitchFamily="34" charset="0"/>
              </a:rPr>
              <a:t>Sairauskuluvakuutus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Riskitietoisuus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Lakisääteisen sosiaaliturvan riittävyys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Yhteiskunnan ja yksilön vastuunjako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Eläkeiän toimeentulon täydentäminen</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Vakuutusasioiden hoito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Korvausmenettely					</a:t>
            </a:r>
          </a:p>
          <a:p>
            <a:pPr marL="380990" indent="-380990" defTabSz="1219170">
              <a:buFont typeface="+mj-lt"/>
              <a:buAutoNum type="arabicPeriod"/>
            </a:pPr>
            <a:r>
              <a:rPr lang="fi-FI">
                <a:solidFill>
                  <a:prstClr val="black"/>
                </a:solidFill>
                <a:latin typeface="Calibri" panose="020F0502020204030204" pitchFamily="34" charset="0"/>
                <a:cs typeface="Calibri" panose="020F0502020204030204" pitchFamily="34" charset="0"/>
              </a:rPr>
              <a:t>Mielipiteet vakuutuksista ja vakuutusyhtiöistä</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TUTKIMUSRAPORTIN SISÄLTÖ</a:t>
            </a:r>
          </a:p>
        </p:txBody>
      </p:sp>
    </p:spTree>
    <p:extLst>
      <p:ext uri="{BB962C8B-B14F-4D97-AF65-F5344CB8AC3E}">
        <p14:creationId xmlns:p14="http://schemas.microsoft.com/office/powerpoint/2010/main" val="178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05443"/>
            <a:ext cx="10926777" cy="3293207"/>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Vapaaehtoinen sairaskuluvakuutus on 24 %:lla suomalaisista. Vakuutuksen ottamiseen vaikuttaa huomattavasti vastaajan koulutus. Sairaskuluvakuutus on selkeästi suositumpi ammattikorkeakoulun käyneiden (29 %) ja korkeakoulun käyneiden (32 %) keskuudessa kuin koko väestössä. </a:t>
            </a:r>
          </a:p>
          <a:p>
            <a:pPr defTabSz="1219170"/>
            <a:endParaRPr lang="fi-FI" sz="1600" dirty="0">
              <a:solidFill>
                <a:prstClr val="black"/>
              </a:solidFill>
              <a:latin typeface="Calibri"/>
            </a:endParaRPr>
          </a:p>
          <a:p>
            <a:pPr defTabSz="1219170"/>
            <a:r>
              <a:rPr lang="fi-FI" sz="1600" dirty="0">
                <a:solidFill>
                  <a:prstClr val="black"/>
                </a:solidFill>
                <a:latin typeface="Calibri"/>
              </a:rPr>
              <a:t>19 % vastaajista oli ottanut vakuutuksen itselleen ja 10 % oli hankkinut vakuutuksen lapselleen. Noin 3 % vakuutuksista oli työnantajan vastaajalle ottamia.</a:t>
            </a:r>
          </a:p>
          <a:p>
            <a:pPr defTabSz="1219170"/>
            <a:endParaRPr lang="fi-FI" sz="1600" dirty="0">
              <a:solidFill>
                <a:prstClr val="black"/>
              </a:solidFill>
              <a:latin typeface="Calibri"/>
            </a:endParaRPr>
          </a:p>
          <a:p>
            <a:pPr defTabSz="1219170"/>
            <a:r>
              <a:rPr lang="fi-FI" sz="1600" dirty="0">
                <a:solidFill>
                  <a:prstClr val="black"/>
                </a:solidFill>
                <a:latin typeface="Calibri"/>
              </a:rPr>
              <a:t>Myös perheet, joissa on alle 18-vuotiaita lapsia, ovat vakuuttaneet itsensä huomattavasti muita useammin. Lähes puolet (49 %) avio- tai avoliitossa elävistä, joilla on alle 18-vuotiaita lapsia on hankkinut vakuutuksen itselleen tai lapsilleen. Yksinhuoltajista, joilla on alle 18-vuotiaita lapsia, sairaskuluvakuutuksen oli hankkinut itselleen tai lapsilleen 36 %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Myös talouden tuloilla oli vaikutusta vakuutuksen hankintaan. Ylimmässä tuloluokassa (yli 70 000 €/v) olevilla talouksilla vakuutus oli 39 %:</a:t>
            </a:r>
            <a:r>
              <a:rPr lang="fi-FI" sz="1600" dirty="0" err="1">
                <a:solidFill>
                  <a:prstClr val="black"/>
                </a:solidFill>
                <a:latin typeface="Calibri"/>
              </a:rPr>
              <a:t>lla</a:t>
            </a:r>
            <a:r>
              <a:rPr lang="fi-FI" sz="1600" dirty="0">
                <a:solidFill>
                  <a:prstClr val="black"/>
                </a:solidFill>
                <a:latin typeface="Calibri"/>
              </a:rPr>
              <a:t>, kun taas alimmassa tuloluokassa olevilla (alle 30 000 €/v) sairaskuluvakuutus oli 18 %:lla vastaajista.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sairaskuluvakuutus</a:t>
            </a:r>
            <a:endParaRPr lang="fi-FI" sz="3200" b="1">
              <a:solidFill>
                <a:srgbClr val="1F497D"/>
              </a:solidFill>
              <a:latin typeface="Calibri"/>
            </a:endParaRPr>
          </a:p>
        </p:txBody>
      </p:sp>
    </p:spTree>
    <p:extLst>
      <p:ext uri="{BB962C8B-B14F-4D97-AF65-F5344CB8AC3E}">
        <p14:creationId xmlns:p14="http://schemas.microsoft.com/office/powerpoint/2010/main" val="331190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84057" y="1127284"/>
          <a:ext cx="11092530"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sairaskuluvakuutus</a:t>
            </a:r>
            <a:endParaRPr lang="fi-FI" sz="3200" b="1">
              <a:solidFill>
                <a:srgbClr val="1F497D"/>
              </a:solidFill>
              <a:latin typeface="Calibri"/>
            </a:endParaRPr>
          </a:p>
        </p:txBody>
      </p:sp>
      <p:sp>
        <p:nvSpPr>
          <p:cNvPr id="7" name="Tekstiruutu 6"/>
          <p:cNvSpPr txBox="1"/>
          <p:nvPr/>
        </p:nvSpPr>
        <p:spPr>
          <a:xfrm>
            <a:off x="527382" y="941434"/>
            <a:ext cx="11094557" cy="769634"/>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Sairauskuluvakuutukseni on..</a:t>
            </a:r>
            <a:endParaRPr lang="fi-FI" sz="1467" i="1">
              <a:solidFill>
                <a:prstClr val="black"/>
              </a:solidFill>
              <a:latin typeface="Calibri"/>
            </a:endParaRPr>
          </a:p>
          <a:p>
            <a:pPr defTabSz="1219170"/>
            <a:r>
              <a:rPr lang="fi-FI" sz="1467">
                <a:solidFill>
                  <a:prstClr val="black"/>
                </a:solidFill>
                <a:latin typeface="Calibri"/>
              </a:rPr>
              <a:t>Kaikki vastaajat</a:t>
            </a:r>
          </a:p>
          <a:p>
            <a:pPr defTabSz="1219170"/>
            <a:endParaRPr lang="fi-FI" sz="1467">
              <a:solidFill>
                <a:prstClr val="black"/>
              </a:solidFill>
              <a:latin typeface="Calibri"/>
            </a:endParaRPr>
          </a:p>
        </p:txBody>
      </p:sp>
    </p:spTree>
    <p:extLst>
      <p:ext uri="{BB962C8B-B14F-4D97-AF65-F5344CB8AC3E}">
        <p14:creationId xmlns:p14="http://schemas.microsoft.com/office/powerpoint/2010/main" val="386547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BB1171-86C5-4A04-8957-BE9E93955BB2}"/>
              </a:ext>
            </a:extLst>
          </p:cNvPr>
          <p:cNvSpPr>
            <a:spLocks noGrp="1"/>
          </p:cNvSpPr>
          <p:nvPr>
            <p:ph type="title"/>
          </p:nvPr>
        </p:nvSpPr>
        <p:spPr/>
        <p:txBody>
          <a:bodyPr/>
          <a:lstStyle/>
          <a:p>
            <a:r>
              <a:rPr lang="fi-FI">
                <a:solidFill>
                  <a:prstClr val="white"/>
                </a:solidFill>
                <a:latin typeface="Calibri"/>
              </a:rPr>
              <a:t>Matkavakuutus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22</a:t>
            </a:fld>
            <a:endParaRPr lang="en-US"/>
          </a:p>
        </p:txBody>
      </p:sp>
    </p:spTree>
    <p:extLst>
      <p:ext uri="{BB962C8B-B14F-4D97-AF65-F5344CB8AC3E}">
        <p14:creationId xmlns:p14="http://schemas.microsoft.com/office/powerpoint/2010/main" val="233722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15644"/>
            <a:ext cx="10926777" cy="5262977"/>
          </a:xfrm>
          <a:prstGeom prst="rect">
            <a:avLst/>
          </a:prstGeom>
          <a:noFill/>
        </p:spPr>
        <p:txBody>
          <a:bodyPr wrap="square" lIns="91439" tIns="45719" rIns="91439" bIns="45719" rtlCol="0">
            <a:spAutoFit/>
          </a:bodyPr>
          <a:lstStyle/>
          <a:p>
            <a:pPr defTabSz="1219170"/>
            <a:r>
              <a:rPr lang="fi-FI" sz="1600">
                <a:solidFill>
                  <a:prstClr val="black"/>
                </a:solidFill>
                <a:latin typeface="Calibri" panose="020F0502020204030204" pitchFamily="34" charset="0"/>
                <a:cs typeface="Calibri" panose="020F0502020204030204" pitchFamily="34" charset="0"/>
              </a:rPr>
              <a:t>Suomalaisista 51 % on hankkinut itselleen matkavakuutuksen, joka korvaa henkilövahingot. Matkavakuutus on yleisimmin kohderyhmillä, jotka matkustavat paljon: hyvin toimeentulevilla ja koulutetuilla henkilöillä, joilla ei ole enää pieniä alle 18-vuotiaita lapsia.</a:t>
            </a:r>
          </a:p>
          <a:p>
            <a:pPr defTabSz="1219170"/>
            <a:endParaRPr lang="fi-FI" sz="1600">
              <a:solidFill>
                <a:prstClr val="black"/>
              </a:solidFill>
              <a:latin typeface="Calibri" panose="020F0502020204030204" pitchFamily="34" charset="0"/>
              <a:cs typeface="Calibri" panose="020F0502020204030204" pitchFamily="34" charset="0"/>
            </a:endParaRPr>
          </a:p>
          <a:p>
            <a:pPr defTabSz="1219170"/>
            <a:r>
              <a:rPr lang="fi-FI" sz="1600">
                <a:solidFill>
                  <a:prstClr val="black"/>
                </a:solidFill>
                <a:latin typeface="Calibri" panose="020F0502020204030204" pitchFamily="34" charset="0"/>
                <a:cs typeface="Calibri" panose="020F0502020204030204" pitchFamily="34" charset="0"/>
              </a:rPr>
              <a:t>Jatkuvasti voimassaoleva vuosimatkavakuutus on suosituin. Vuosimatkavakuutus on 78 %:lla vastaajista. Muu matkavakuutus, esim. luottokortin yhteydessä oleva matkavakuutus, on 15 %:lla ja matkakohtainen vakuutus 7%:</a:t>
            </a:r>
            <a:r>
              <a:rPr lang="fi-FI" sz="1600" err="1">
                <a:solidFill>
                  <a:prstClr val="black"/>
                </a:solidFill>
                <a:latin typeface="Calibri" panose="020F0502020204030204" pitchFamily="34" charset="0"/>
                <a:cs typeface="Calibri" panose="020F0502020204030204" pitchFamily="34" charset="0"/>
              </a:rPr>
              <a:t>lla</a:t>
            </a:r>
            <a:r>
              <a:rPr lang="fi-FI" sz="1600">
                <a:solidFill>
                  <a:prstClr val="black"/>
                </a:solidFill>
                <a:latin typeface="Calibri" panose="020F0502020204030204" pitchFamily="34" charset="0"/>
                <a:cs typeface="Calibri" panose="020F0502020204030204" pitchFamily="34" charset="0"/>
              </a:rPr>
              <a:t> vastaajista.</a:t>
            </a:r>
          </a:p>
          <a:p>
            <a:pPr defTabSz="1219170"/>
            <a:endParaRPr lang="fi-FI" sz="1600">
              <a:solidFill>
                <a:prstClr val="black"/>
              </a:solidFill>
              <a:latin typeface="Calibri" panose="020F0502020204030204" pitchFamily="34" charset="0"/>
              <a:cs typeface="Calibri" panose="020F0502020204030204" pitchFamily="34" charset="0"/>
            </a:endParaRPr>
          </a:p>
          <a:p>
            <a:pPr defTabSz="1219170"/>
            <a:r>
              <a:rPr lang="fi-FI" sz="1600">
                <a:solidFill>
                  <a:prstClr val="black"/>
                </a:solidFill>
                <a:latin typeface="Calibri" panose="020F0502020204030204" pitchFamily="34" charset="0"/>
                <a:cs typeface="Calibri" panose="020F0502020204030204" pitchFamily="34" charset="0"/>
              </a:rPr>
              <a:t>Matkavakuutusta pidettiin hyvin tarpeellisena. 95 % kaikista vastaajista oli täysin tai osittain samaa mieltä seuraavan väittämän kanssa:  ”</a:t>
            </a:r>
            <a:r>
              <a:rPr lang="fi-FI" sz="1600">
                <a:solidFill>
                  <a:srgbClr val="040B16"/>
                </a:solidFill>
                <a:latin typeface="Calibri" panose="020F0502020204030204" pitchFamily="34" charset="0"/>
                <a:cs typeface="Calibri" panose="020F0502020204030204" pitchFamily="34" charset="0"/>
              </a:rPr>
              <a:t>Matkasairaudet ja –tapaturmat korvaava matkavakuutus on tarpeellinen aina matkustettaessa”. Ikä oli tässä merkittävä tekijä. Mitä iäkkäämpi vastaaja oli, sitä tarpeellisempana matkavakuutusta pidettiin.</a:t>
            </a:r>
          </a:p>
          <a:p>
            <a:pPr defTabSz="1219170"/>
            <a:endParaRPr lang="fi-FI" sz="160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defTabSz="1219170"/>
            <a:r>
              <a:rPr lang="fi-FI" sz="1600">
                <a:solidFill>
                  <a:srgbClr val="040B16"/>
                </a:solidFill>
                <a:latin typeface="Calibri" panose="020F0502020204030204" pitchFamily="34" charset="0"/>
                <a:ea typeface="Times New Roman" panose="02020603050405020304" pitchFamily="18" charset="0"/>
                <a:cs typeface="Calibri" panose="020F0502020204030204" pitchFamily="34" charset="0"/>
              </a:rPr>
              <a:t>Sen sijaan väittämä ”</a:t>
            </a:r>
            <a:r>
              <a:rPr lang="fi-FI" sz="1600">
                <a:solidFill>
                  <a:srgbClr val="040B16"/>
                </a:solidFill>
                <a:latin typeface="Calibri" panose="020F0502020204030204" pitchFamily="34" charset="0"/>
                <a:cs typeface="Calibri" panose="020F0502020204030204" pitchFamily="34" charset="0"/>
              </a:rPr>
              <a:t>Vakavan matkasairauden tai –tapaturman kohdatessa Suomen valtio järjestää minulle tarvittaessa kotiinkuljetuksen” sai vastaajajoukon hajaantumaan voimakkaasti. 21 % oli väittämän kanssa täysin samaa mieltä, 20 % osittain samaa mieltä, 19 % osittain eri mieltä ja 26 % täysin eri mieltä. 16 % ei osannut kertoa kantaansa.</a:t>
            </a:r>
          </a:p>
          <a:p>
            <a:pPr defTabSz="1219170"/>
            <a:endParaRPr lang="fi-FI" sz="160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defTabSz="1219170"/>
            <a:r>
              <a:rPr lang="fi-FI" sz="1600">
                <a:solidFill>
                  <a:srgbClr val="040B16"/>
                </a:solidFill>
                <a:latin typeface="Calibri" panose="020F0502020204030204" pitchFamily="34" charset="0"/>
                <a:ea typeface="Times New Roman" panose="02020603050405020304" pitchFamily="18" charset="0"/>
                <a:cs typeface="Calibri" panose="020F0502020204030204" pitchFamily="34" charset="0"/>
              </a:rPr>
              <a:t>Aikaisempiin vuosiin verrattuna tuloksissa ei ollut havaittavissa juurikaan muutoksia. Matkavakuutusta pidettiin jonkin verran tärkeämpänä +2 % (täysin- tai osittain samaa mieltä olevien osuus). Usko siihen, että Suomen valtio järjestää tarvittaessa kotiinkuljetuksen, oli hiukan noussut. Täysin samaa mieltä olevien osuus oli säilynyt samana (21 %), mutta osittain samaa mieltä olevien osuus oli noussut vuoden 2018 mittauksesta 14 %:sta 20 %:iin.</a:t>
            </a:r>
          </a:p>
          <a:p>
            <a:pPr defTabSz="1219170"/>
            <a:endParaRPr lang="fi-FI" sz="1600">
              <a:solidFill>
                <a:srgbClr val="040B16"/>
              </a:solidFill>
              <a:latin typeface="Calibri" panose="020F0502020204030204" pitchFamily="34" charset="0"/>
              <a:ea typeface="Times New Roman" panose="02020603050405020304" pitchFamily="18" charset="0"/>
              <a:cs typeface="Calibri" panose="020F0502020204030204" pitchFamily="34" charset="0"/>
            </a:endParaRPr>
          </a:p>
          <a:p>
            <a:pPr defTabSz="1219170"/>
            <a:r>
              <a:rPr lang="fi-FI" sz="1600">
                <a:solidFill>
                  <a:prstClr val="black"/>
                </a:solidFill>
                <a:latin typeface="Calibri" panose="020F0502020204030204" pitchFamily="34" charset="0"/>
                <a:cs typeface="Calibri" panose="020F0502020204030204" pitchFamily="34" charset="0"/>
              </a:rPr>
              <a:t> </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Matkavakuutus</a:t>
            </a:r>
            <a:endParaRPr lang="fi-FI" sz="3200" b="1">
              <a:solidFill>
                <a:srgbClr val="1F497D"/>
              </a:solidFill>
              <a:latin typeface="Calibri"/>
            </a:endParaRPr>
          </a:p>
        </p:txBody>
      </p:sp>
    </p:spTree>
    <p:extLst>
      <p:ext uri="{BB962C8B-B14F-4D97-AF65-F5344CB8AC3E}">
        <p14:creationId xmlns:p14="http://schemas.microsoft.com/office/powerpoint/2010/main" val="2536541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69606" y="1179871"/>
          <a:ext cx="11181021" cy="557489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a:solidFill>
                  <a:prstClr val="black"/>
                </a:solidFill>
                <a:latin typeface="Calibri"/>
              </a:rPr>
              <a:t>Matkavakuutus, joka korvaa henkilövahingot. Onko teillä…</a:t>
            </a:r>
          </a:p>
          <a:p>
            <a:pPr defTabSz="1219170"/>
            <a:r>
              <a:rPr lang="fi-FI" sz="1467">
                <a:solidFill>
                  <a:prstClr val="black"/>
                </a:solidFill>
                <a:latin typeface="Calibri"/>
              </a:rPr>
              <a:t>On matkavakuutus, n=511</a:t>
            </a:r>
          </a:p>
        </p:txBody>
      </p:sp>
      <p:sp>
        <p:nvSpPr>
          <p:cNvPr id="7" name="Tekstiruutu 5"/>
          <p:cNvSpPr txBox="1"/>
          <p:nvPr/>
        </p:nvSpPr>
        <p:spPr>
          <a:xfrm>
            <a:off x="523092" y="340757"/>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matkavakuutus</a:t>
            </a:r>
            <a:endParaRPr lang="fi-FI" sz="3200" b="1">
              <a:solidFill>
                <a:srgbClr val="1F497D"/>
              </a:solidFill>
              <a:latin typeface="Calibri"/>
            </a:endParaRPr>
          </a:p>
        </p:txBody>
      </p:sp>
    </p:spTree>
    <p:extLst>
      <p:ext uri="{BB962C8B-B14F-4D97-AF65-F5344CB8AC3E}">
        <p14:creationId xmlns:p14="http://schemas.microsoft.com/office/powerpoint/2010/main" val="192547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13852" y="1614948"/>
          <a:ext cx="11141693" cy="4999704"/>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matkavakuutuksesta</a:t>
            </a:r>
            <a:endParaRPr lang="fi-FI" sz="3200" b="1">
              <a:solidFill>
                <a:srgbClr val="1F497D"/>
              </a:solidFill>
              <a:latin typeface="Calibri"/>
            </a:endParaRPr>
          </a:p>
        </p:txBody>
      </p:sp>
      <p:sp>
        <p:nvSpPr>
          <p:cNvPr id="7" name="Tekstiruutu 6"/>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matkavakuutusta koskevista väitteistä?</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290380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nvPr>
        </p:nvGraphicFramePr>
        <p:xfrm>
          <a:off x="527382" y="1231490"/>
          <a:ext cx="11292114" cy="545690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matkavakuutuksesta</a:t>
            </a:r>
            <a:endParaRPr lang="fi-FI" sz="3200" b="1">
              <a:solidFill>
                <a:srgbClr val="1F497D"/>
              </a:solidFill>
              <a:latin typeface="Calibri"/>
            </a:endParaRPr>
          </a:p>
        </p:txBody>
      </p:sp>
      <p:sp>
        <p:nvSpPr>
          <p:cNvPr id="6" name="Tekstiruutu 6"/>
          <p:cNvSpPr txBox="1"/>
          <p:nvPr/>
        </p:nvSpPr>
        <p:spPr>
          <a:xfrm>
            <a:off x="570062" y="932723"/>
            <a:ext cx="11094557" cy="564322"/>
          </a:xfrm>
          <a:prstGeom prst="rect">
            <a:avLst/>
          </a:prstGeom>
          <a:noFill/>
        </p:spPr>
        <p:txBody>
          <a:bodyPr wrap="square" lIns="91440" tIns="45720" rIns="91440" bIns="45720" rtlCol="0">
            <a:spAutoFit/>
          </a:bodyPr>
          <a:lstStyle/>
          <a:p>
            <a:pPr>
              <a:tabLst>
                <a:tab pos="828040" algn="l"/>
              </a:tabLst>
            </a:pPr>
            <a:r>
              <a:rPr lang="fi-FI" sz="1600">
                <a:solidFill>
                  <a:srgbClr val="040B16"/>
                </a:solidFill>
                <a:latin typeface="Calibri" panose="020F0502020204030204" pitchFamily="34" charset="0"/>
                <a:cs typeface="Calibri" panose="020F0502020204030204" pitchFamily="34" charset="0"/>
              </a:rPr>
              <a:t>Vakavan matkasairauden tai –tapaturman kohdatessa Suomen valtio järjestää minulle tarvittaessa kotiinkuljetuksen</a:t>
            </a:r>
          </a:p>
          <a:p>
            <a:pPr defTabSz="1219170"/>
            <a:r>
              <a:rPr lang="fi-FI" sz="1467">
                <a:solidFill>
                  <a:srgbClr val="040B16"/>
                </a:solidFill>
                <a:latin typeface="Calibri" panose="020F0502020204030204" pitchFamily="34" charset="0"/>
                <a:cs typeface="Calibri" panose="020F0502020204030204" pitchFamily="34" charset="0"/>
              </a:rPr>
              <a:t>Kaikki vastaajat, n=1000</a:t>
            </a:r>
          </a:p>
        </p:txBody>
      </p:sp>
    </p:spTree>
    <p:extLst>
      <p:ext uri="{BB962C8B-B14F-4D97-AF65-F5344CB8AC3E}">
        <p14:creationId xmlns:p14="http://schemas.microsoft.com/office/powerpoint/2010/main" val="404145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807F7B-717C-4307-91FA-3260125C77BF}"/>
              </a:ext>
            </a:extLst>
          </p:cNvPr>
          <p:cNvSpPr>
            <a:spLocks noGrp="1"/>
          </p:cNvSpPr>
          <p:nvPr>
            <p:ph type="title"/>
          </p:nvPr>
        </p:nvSpPr>
        <p:spPr/>
        <p:txBody>
          <a:bodyPr>
            <a:normAutofit/>
          </a:bodyPr>
          <a:lstStyle/>
          <a:p>
            <a:r>
              <a:rPr lang="fi-FI">
                <a:solidFill>
                  <a:prstClr val="white"/>
                </a:solidFill>
                <a:latin typeface="Calibri"/>
                <a:cs typeface="Arial" pitchFamily="34" charset="0"/>
              </a:rPr>
              <a:t>Vapaaehtoinen henkivakuutus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27</a:t>
            </a:fld>
            <a:endParaRPr lang="en-US"/>
          </a:p>
        </p:txBody>
      </p:sp>
    </p:spTree>
    <p:extLst>
      <p:ext uri="{BB962C8B-B14F-4D97-AF65-F5344CB8AC3E}">
        <p14:creationId xmlns:p14="http://schemas.microsoft.com/office/powerpoint/2010/main" val="302275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480017"/>
            <a:ext cx="10926777" cy="4031871"/>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31 %:lla on vapaaehtoinen henkivakuutus kuoleman varalta. Luku on 4 prosenttiyksikköä alempi kuin vuoden 2018 tutkimuksessa. Vastaajien tulot, asema työelämässä ja perheellisyys vaikuttivat henkivakuutuksen yleisyyteen.</a:t>
            </a:r>
          </a:p>
          <a:p>
            <a:pPr defTabSz="1219170"/>
            <a:endParaRPr lang="fi-FI" sz="1600" dirty="0">
              <a:solidFill>
                <a:prstClr val="black"/>
              </a:solidFill>
              <a:latin typeface="Calibri"/>
            </a:endParaRPr>
          </a:p>
          <a:p>
            <a:pPr defTabSz="1219170"/>
            <a:r>
              <a:rPr lang="fi-FI" sz="1600" dirty="0">
                <a:solidFill>
                  <a:prstClr val="black"/>
                </a:solidFill>
                <a:latin typeface="Calibri"/>
              </a:rPr>
              <a:t>Perheet, joissa on alle 18-vuotiaita lapsia, ovat vakuuttaneet itsensä muita huomattavasti useammin. Yli puolet (53 %) avio- tai avoliitossa elävistä, joilla on alle 18-vuotiata lapsia, on hankkinut vakuutuksen itselleen tai lapsilleen. Myös talouden tuloilla oli vaikutusta vakuutuksen hankintaan. Ylimmässä tuloluokassa (yli 70 000 €/v) vakuutus oli 47 %:lla vastaajista, kun alimmassa tuloluokassa olevilla talouksilla (alle 30 000 €/v ) se oli 20 %:lla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Vakuutussummaan kuoleman varalta vaikuttaa selkeästi ammatti ja talouden tulot. Kohderyhmissä, jossa talouden tulot olivat yli 70 000 euroa vuodessa, 48 %:lla vastaajista vakuutussumma oli yli 50 000 €. Johtavassa asemassa olevilla henkivakuutus oli 45 %:</a:t>
            </a:r>
            <a:r>
              <a:rPr lang="fi-FI" sz="1600" dirty="0" err="1">
                <a:solidFill>
                  <a:prstClr val="black"/>
                </a:solidFill>
                <a:latin typeface="Calibri"/>
              </a:rPr>
              <a:t>lla</a:t>
            </a:r>
            <a:r>
              <a:rPr lang="fi-FI" sz="1600" dirty="0">
                <a:solidFill>
                  <a:prstClr val="black"/>
                </a:solidFill>
                <a:latin typeface="Calibri"/>
              </a:rPr>
              <a:t>. Miehet olivat vakuuttaneet itsensä selkeästi naisia paremmin. </a:t>
            </a:r>
          </a:p>
          <a:p>
            <a:pPr defTabSz="1219170"/>
            <a:endParaRPr lang="fi-FI" sz="1600" dirty="0">
              <a:solidFill>
                <a:prstClr val="black"/>
              </a:solidFill>
              <a:latin typeface="Calibri"/>
            </a:endParaRPr>
          </a:p>
          <a:p>
            <a:pPr marL="285750" indent="-285750" defTabSz="1219170">
              <a:buFontTx/>
              <a:buChar char="-"/>
            </a:pPr>
            <a:r>
              <a:rPr lang="fi-FI" sz="1600" dirty="0">
                <a:solidFill>
                  <a:prstClr val="black"/>
                </a:solidFill>
                <a:latin typeface="Calibri"/>
              </a:rPr>
              <a:t>23 % kertoi summan olevan alle 25.000 euroa (naiset, 30 000 – 50 000 €/v ansaitsevat)</a:t>
            </a:r>
          </a:p>
          <a:p>
            <a:pPr marL="285750" indent="-285750" defTabSz="1219170">
              <a:buFontTx/>
              <a:buChar char="-"/>
            </a:pPr>
            <a:r>
              <a:rPr lang="fi-FI" sz="1600" dirty="0">
                <a:solidFill>
                  <a:prstClr val="black"/>
                </a:solidFill>
                <a:latin typeface="Calibri"/>
              </a:rPr>
              <a:t>25 % kertoi summan olevan 25 000 – 50 000 euroa (60 – 79 -vuotiaat, 50 000 – 70 000 €/v ansaitsevat )</a:t>
            </a:r>
          </a:p>
          <a:p>
            <a:pPr marL="285750" indent="-285750" defTabSz="1219170">
              <a:buFontTx/>
              <a:buChar char="-"/>
            </a:pPr>
            <a:r>
              <a:rPr lang="fi-FI" sz="1600" dirty="0">
                <a:solidFill>
                  <a:prstClr val="black"/>
                </a:solidFill>
                <a:latin typeface="Calibri"/>
              </a:rPr>
              <a:t>29 % kertoi summan olevan yli 50.000 euroa (miehet, 40 – 49 -vuotiaat, johtavassa asemassa olevat ja hyvätuloiset)</a:t>
            </a:r>
          </a:p>
          <a:p>
            <a:pPr marL="285750" indent="-285750" defTabSz="1219170">
              <a:buFontTx/>
              <a:buChar char="-"/>
            </a:pPr>
            <a:r>
              <a:rPr lang="fi-FI" sz="1600" dirty="0">
                <a:solidFill>
                  <a:prstClr val="black"/>
                </a:solidFill>
                <a:latin typeface="Calibri"/>
              </a:rPr>
              <a:t>24 % ei osannut kertoa tarkkaa summaa (naiset, 50 - 59 -vuotiaat, henkilöt, jotka eivät halunneet kertoa talouden vuosituloja)</a:t>
            </a:r>
          </a:p>
        </p:txBody>
      </p:sp>
      <p:cxnSp>
        <p:nvCxnSpPr>
          <p:cNvPr id="5" name="Suora yhdysviiva 4"/>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623392" y="696286"/>
            <a:ext cx="10945216" cy="496161"/>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Vapaaehtoinen henkivakuutus</a:t>
            </a:r>
          </a:p>
        </p:txBody>
      </p:sp>
    </p:spTree>
    <p:extLst>
      <p:ext uri="{BB962C8B-B14F-4D97-AF65-F5344CB8AC3E}">
        <p14:creationId xmlns:p14="http://schemas.microsoft.com/office/powerpoint/2010/main" val="280581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420330" y="1619249"/>
          <a:ext cx="10930298" cy="499540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henkivakuutus kuoleman varalta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Henkivakuutus kuoleman varalta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4020357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2997B-3E29-4B18-BAF1-47193305D542}"/>
              </a:ext>
            </a:extLst>
          </p:cNvPr>
          <p:cNvSpPr>
            <a:spLocks noGrp="1"/>
          </p:cNvSpPr>
          <p:nvPr>
            <p:ph type="title"/>
          </p:nvPr>
        </p:nvSpPr>
        <p:spPr/>
        <p:txBody>
          <a:bodyPr>
            <a:normAutofit/>
          </a:bodyPr>
          <a:lstStyle/>
          <a:p>
            <a:pPr defTabSz="1219170"/>
            <a:r>
              <a:rPr lang="fi-FI">
                <a:solidFill>
                  <a:prstClr val="white"/>
                </a:solidFill>
                <a:latin typeface="Calibri"/>
                <a:cs typeface="Arial" pitchFamily="34" charset="0"/>
              </a:rPr>
              <a:t>Johdanto</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3</a:t>
            </a:fld>
            <a:endParaRPr lang="en-US"/>
          </a:p>
        </p:txBody>
      </p:sp>
    </p:spTree>
    <p:extLst>
      <p:ext uri="{BB962C8B-B14F-4D97-AF65-F5344CB8AC3E}">
        <p14:creationId xmlns:p14="http://schemas.microsoft.com/office/powerpoint/2010/main" val="290531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nvPr>
        </p:nvGraphicFramePr>
        <p:xfrm>
          <a:off x="449944" y="1338943"/>
          <a:ext cx="11292114" cy="533470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henkivakuutus kuoleman varalta</a:t>
            </a:r>
            <a:endParaRPr lang="fi-FI" sz="3200" b="1">
              <a:solidFill>
                <a:srgbClr val="1F497D"/>
              </a:solidFill>
              <a:latin typeface="Calibri"/>
            </a:endParaRPr>
          </a:p>
        </p:txBody>
      </p:sp>
      <p:sp>
        <p:nvSpPr>
          <p:cNvPr id="7" name="Tekstiruutu 5"/>
          <p:cNvSpPr txBox="1"/>
          <p:nvPr/>
        </p:nvSpPr>
        <p:spPr>
          <a:xfrm>
            <a:off x="570062" y="932724"/>
            <a:ext cx="11094557" cy="523220"/>
          </a:xfrm>
          <a:prstGeom prst="rect">
            <a:avLst/>
          </a:prstGeom>
          <a:noFill/>
        </p:spPr>
        <p:txBody>
          <a:bodyPr wrap="square" lIns="91440" tIns="45720" rIns="91440" bIns="45720" rtlCol="0">
            <a:spAutoFit/>
          </a:bodyPr>
          <a:lstStyle/>
          <a:p>
            <a:r>
              <a:rPr lang="fi-FI" sz="1400">
                <a:solidFill>
                  <a:srgbClr val="040B16"/>
                </a:solidFill>
              </a:rPr>
              <a:t>Henkivakuutus kuoleman varalta. Miten suuren korvauksen vakuutuksen edunsaajat saisivat, jos menehtyisitte nyt? </a:t>
            </a:r>
          </a:p>
          <a:p>
            <a:r>
              <a:rPr lang="fi-FI" sz="1400">
                <a:solidFill>
                  <a:srgbClr val="040B16"/>
                </a:solidFill>
              </a:rPr>
              <a:t>Mikäli vastaajalla on henkivakuutus, n=309</a:t>
            </a:r>
            <a:endParaRPr lang="fi-FI" sz="1400" i="1">
              <a:solidFill>
                <a:srgbClr val="040B16"/>
              </a:solidFill>
              <a:latin typeface="Calibri"/>
            </a:endParaRPr>
          </a:p>
        </p:txBody>
      </p:sp>
    </p:spTree>
    <p:extLst>
      <p:ext uri="{BB962C8B-B14F-4D97-AF65-F5344CB8AC3E}">
        <p14:creationId xmlns:p14="http://schemas.microsoft.com/office/powerpoint/2010/main" val="3203517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2E514-CF0E-4FD2-9E1F-749C63ADFA80}"/>
              </a:ext>
            </a:extLst>
          </p:cNvPr>
          <p:cNvSpPr>
            <a:spLocks noGrp="1"/>
          </p:cNvSpPr>
          <p:nvPr>
            <p:ph type="title"/>
          </p:nvPr>
        </p:nvSpPr>
        <p:spPr/>
        <p:txBody>
          <a:bodyPr/>
          <a:lstStyle/>
          <a:p>
            <a:r>
              <a:rPr lang="fi-FI">
                <a:solidFill>
                  <a:prstClr val="white"/>
                </a:solidFill>
                <a:latin typeface="Calibri"/>
              </a:rPr>
              <a:t>Vapaaehtoinen eläkevakuutus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31</a:t>
            </a:fld>
            <a:endParaRPr lang="en-US"/>
          </a:p>
        </p:txBody>
      </p:sp>
    </p:spTree>
    <p:extLst>
      <p:ext uri="{BB962C8B-B14F-4D97-AF65-F5344CB8AC3E}">
        <p14:creationId xmlns:p14="http://schemas.microsoft.com/office/powerpoint/2010/main" val="211350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64856" y="334174"/>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Vapaaehtoinen eläkevakuutus</a:t>
            </a:r>
            <a:endParaRPr lang="fi-FI" sz="3200" b="1">
              <a:solidFill>
                <a:srgbClr val="1F497D"/>
              </a:solidFill>
              <a:latin typeface="Calibri"/>
            </a:endParaRPr>
          </a:p>
        </p:txBody>
      </p:sp>
      <p:sp>
        <p:nvSpPr>
          <p:cNvPr id="7" name="Tekstiruutu 3"/>
          <p:cNvSpPr txBox="1"/>
          <p:nvPr/>
        </p:nvSpPr>
        <p:spPr>
          <a:xfrm>
            <a:off x="623392" y="1199798"/>
            <a:ext cx="10926777" cy="2554543"/>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13 %:lla on vapaaehtoinen eläkevakuutus. Luku on hieman alempi kuin vuoden 2018 tutkimuksessa (14 %). Vastaajien tulot, asema työelämässä ja perheellisyys vaikuttivat eläkevakuutuksen yleisyyteen.</a:t>
            </a:r>
          </a:p>
          <a:p>
            <a:pPr defTabSz="1219170"/>
            <a:endParaRPr lang="fi-FI" sz="1600" dirty="0">
              <a:solidFill>
                <a:prstClr val="black"/>
              </a:solidFill>
              <a:latin typeface="Calibri"/>
            </a:endParaRPr>
          </a:p>
          <a:p>
            <a:pPr defTabSz="1219170"/>
            <a:r>
              <a:rPr lang="fi-FI" sz="1600" dirty="0">
                <a:solidFill>
                  <a:prstClr val="black"/>
                </a:solidFill>
                <a:latin typeface="Calibri"/>
              </a:rPr>
              <a:t>Perheet, joissa on alle 18-vuotiaita lapsia, ovat vakuuttaneet itsensä huomattavasti muita useammin. 30 % avio- tai avoliitossa elävistä, joilla on alle 18-vuotiaita lapsia, on hankkinut vakuutuksen. Myös talouden tuloilla oli vaikutusta vakuutuksen hankintaan. Ylimmässä tuloluokassa olevista talouksista (yli 70 000 €/v) vakuutus oli 25 %:lla vastaajista, kun alimmassa tuloluokassa (alle 30 000 €/v) eläkevakuutus oli 6 %:lla vastaajista.</a:t>
            </a:r>
          </a:p>
          <a:p>
            <a:pPr defTabSz="1219170"/>
            <a:endParaRPr lang="fi-FI" sz="1600" dirty="0">
              <a:solidFill>
                <a:prstClr val="black"/>
              </a:solidFill>
              <a:latin typeface="Calibri"/>
            </a:endParaRPr>
          </a:p>
          <a:p>
            <a:pPr defTabSz="1219170"/>
            <a:r>
              <a:rPr lang="fi-FI" sz="1600" dirty="0">
                <a:solidFill>
                  <a:prstClr val="black"/>
                </a:solidFill>
                <a:latin typeface="Calibri"/>
              </a:rPr>
              <a:t>Eläkevakuutus oli yleisin johtavassa asemassa olevilla ja yrittäjillä. Heistä 28 %:lla oli joko itse otettu tai työnantajan ottama eläkevakuutus. </a:t>
            </a:r>
          </a:p>
        </p:txBody>
      </p:sp>
    </p:spTree>
    <p:extLst>
      <p:ext uri="{BB962C8B-B14F-4D97-AF65-F5344CB8AC3E}">
        <p14:creationId xmlns:p14="http://schemas.microsoft.com/office/powerpoint/2010/main" val="2614176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92102" y="1161809"/>
          <a:ext cx="5984763" cy="517176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01422" y="442797"/>
            <a:ext cx="10849205" cy="496161"/>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Vapaaehtoinen eläkevakuutus</a:t>
            </a:r>
            <a:endParaRPr lang="fi-FI" sz="3200" b="1">
              <a:solidFill>
                <a:srgbClr val="1F497D"/>
              </a:solidFill>
              <a:latin typeface="Calibri"/>
            </a:endParaRPr>
          </a:p>
        </p:txBody>
      </p:sp>
      <p:sp>
        <p:nvSpPr>
          <p:cNvPr id="7" name="Tekstiruutu 6"/>
          <p:cNvSpPr txBox="1"/>
          <p:nvPr/>
        </p:nvSpPr>
        <p:spPr>
          <a:xfrm>
            <a:off x="562567"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Vapaaehtoinen eläkevakuutus</a:t>
            </a:r>
            <a:endParaRPr lang="fi-FI" sz="1467" i="1">
              <a:solidFill>
                <a:prstClr val="black"/>
              </a:solidFill>
              <a:latin typeface="Calibri"/>
            </a:endParaRPr>
          </a:p>
          <a:p>
            <a:pPr defTabSz="1219170"/>
            <a:r>
              <a:rPr lang="fi-FI" sz="1467">
                <a:solidFill>
                  <a:prstClr val="black"/>
                </a:solidFill>
                <a:latin typeface="Calibri"/>
              </a:rPr>
              <a:t>Kaikki vastaajat, n=1000</a:t>
            </a:r>
          </a:p>
        </p:txBody>
      </p:sp>
      <p:graphicFrame>
        <p:nvGraphicFramePr>
          <p:cNvPr id="10" name="Sisällön paikkamerkki 7">
            <a:extLst>
              <a:ext uri="{FF2B5EF4-FFF2-40B4-BE49-F238E27FC236}">
                <a16:creationId xmlns:a16="http://schemas.microsoft.com/office/drawing/2014/main" id="{B37BD425-9057-4CD5-A4B6-976719D3CDA8}"/>
              </a:ext>
            </a:extLst>
          </p:cNvPr>
          <p:cNvGraphicFramePr>
            <a:graphicFrameLocks/>
          </p:cNvGraphicFramePr>
          <p:nvPr/>
        </p:nvGraphicFramePr>
        <p:xfrm>
          <a:off x="5347252" y="1161809"/>
          <a:ext cx="6733511" cy="5171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29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17714" y="1182914"/>
          <a:ext cx="11132913" cy="550091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5"/>
          <p:cNvSpPr txBox="1"/>
          <p:nvPr/>
        </p:nvSpPr>
        <p:spPr>
          <a:xfrm>
            <a:off x="530916" y="412559"/>
            <a:ext cx="9732925" cy="496161"/>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Vapaaehtoinen eläkevakuutus</a:t>
            </a:r>
          </a:p>
        </p:txBody>
      </p:sp>
      <p:sp>
        <p:nvSpPr>
          <p:cNvPr id="10" name="Tekstiruutu 6"/>
          <p:cNvSpPr txBox="1"/>
          <p:nvPr/>
        </p:nvSpPr>
        <p:spPr>
          <a:xfrm>
            <a:off x="623392" y="894056"/>
            <a:ext cx="9953033"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seuraavista vapaaehtoisista vakuutuksista teillä tai alaikäisillä lapsillanne on? Vapaaehtoinen eläkevakuutus</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47831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CF94EC-F14D-49CB-808F-C15096CA2C81}"/>
              </a:ext>
            </a:extLst>
          </p:cNvPr>
          <p:cNvSpPr>
            <a:spLocks noGrp="1"/>
          </p:cNvSpPr>
          <p:nvPr>
            <p:ph type="title"/>
          </p:nvPr>
        </p:nvSpPr>
        <p:spPr/>
        <p:txBody>
          <a:bodyPr/>
          <a:lstStyle/>
          <a:p>
            <a:r>
              <a:rPr lang="fi-FI">
                <a:solidFill>
                  <a:prstClr val="white"/>
                </a:solidFill>
                <a:latin typeface="Calibri"/>
              </a:rPr>
              <a:t>Riskitietoisuus</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35</a:t>
            </a:fld>
            <a:endParaRPr lang="en-US"/>
          </a:p>
        </p:txBody>
      </p:sp>
    </p:spTree>
    <p:extLst>
      <p:ext uri="{BB962C8B-B14F-4D97-AF65-F5344CB8AC3E}">
        <p14:creationId xmlns:p14="http://schemas.microsoft.com/office/powerpoint/2010/main" val="403983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15644"/>
            <a:ext cx="10926777" cy="2308322"/>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Vastaajilta tiedusteltiin, missä määrin he kokevat erilaisten asioiden uhkaavan taloudellista hyvinvointiaan. Selkeästi aiempaa suurempana uhkana koetaan pitkä työttömyys tai lomautus, jota piti uhkana (paljon tai melko paljon osuus yhteenlaskettuna) 35 % vastaajista. Tämä korostui selkeästi työikäisten kohderyhmissä.  </a:t>
            </a:r>
          </a:p>
          <a:p>
            <a:pPr defTabSz="1219170"/>
            <a:endParaRPr lang="fi-FI" sz="1600" dirty="0">
              <a:solidFill>
                <a:prstClr val="black"/>
              </a:solidFill>
              <a:latin typeface="Calibri"/>
            </a:endParaRPr>
          </a:p>
          <a:p>
            <a:pPr defTabSz="1219170"/>
            <a:r>
              <a:rPr lang="fi-FI" sz="1600" dirty="0">
                <a:solidFill>
                  <a:prstClr val="black"/>
                </a:solidFill>
                <a:latin typeface="Calibri"/>
              </a:rPr>
              <a:t>Suurin pelonaihe oli yhä pitkäaikainen sairaus, jonka koki uhkaksi 38 % vastaajista (vuonna 2018, 40 %). Sen sijaan tulipalon 24 % (vuonna 2018, 30 %) sekä myrskyn, tulvan tai muun luonnonilmiön aiheuttaman uhkan 14 % (vuonna 2018 19 %) vastaajat kokivat selkeästi pienemmäksi uhkaksi kuin aikaisemmin.</a:t>
            </a:r>
          </a:p>
          <a:p>
            <a:pPr defTabSz="1219170"/>
            <a:endParaRPr lang="fi-FI" sz="1600" dirty="0">
              <a:solidFill>
                <a:prstClr val="black"/>
              </a:solidFill>
              <a:latin typeface="Calibri"/>
            </a:endParaRPr>
          </a:p>
          <a:p>
            <a:pPr defTabSz="1219170"/>
            <a:r>
              <a:rPr lang="fi-FI" sz="1600" dirty="0">
                <a:solidFill>
                  <a:prstClr val="black"/>
                </a:solidFill>
                <a:latin typeface="Calibri"/>
              </a:rPr>
              <a:t>Eläköitymistä 18 % (vuonna 2018, 15 %) pidettiin suurempana uhkana kuin aikaisemmin. </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Riskitietoisuus</a:t>
            </a:r>
            <a:endParaRPr lang="fi-FI" sz="3200" b="1">
              <a:solidFill>
                <a:srgbClr val="1F497D"/>
              </a:solidFill>
              <a:latin typeface="Calibri"/>
            </a:endParaRPr>
          </a:p>
        </p:txBody>
      </p:sp>
    </p:spTree>
    <p:extLst>
      <p:ext uri="{BB962C8B-B14F-4D97-AF65-F5344CB8AC3E}">
        <p14:creationId xmlns:p14="http://schemas.microsoft.com/office/powerpoint/2010/main" val="306240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17714" y="1182914"/>
          <a:ext cx="11132913" cy="550091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Nykyisen elämänvaiheen riskien uhka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Miten paljon arvioitte seuraavien riskien uhkaavan teidän ja/tai perheenne taloudellista hyvinvointia nykyisessä elämänvaiheessanne?</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3508865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9537344" y="1353544"/>
            <a:ext cx="1651989"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 Ei mukana 2012-2014</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49402"/>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Nykyisen elämänvaiheen riskien uhka</a:t>
            </a:r>
            <a:endParaRPr lang="fi-FI" sz="3200" b="1">
              <a:solidFill>
                <a:srgbClr val="1F497D"/>
              </a:solidFill>
              <a:latin typeface="Calibri"/>
            </a:endParaRPr>
          </a:p>
        </p:txBody>
      </p:sp>
      <p:sp>
        <p:nvSpPr>
          <p:cNvPr id="9" name="Tekstiruutu 8"/>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Miten paljon arvioitte seuraavien riskien uhkaavan teidän ja/tai perheenne taloudellista hyvinvointia nykyisessä elämänvaiheessanne?</a:t>
            </a:r>
            <a:endParaRPr lang="fi-FI" sz="1467" i="1">
              <a:solidFill>
                <a:prstClr val="black"/>
              </a:solidFill>
              <a:latin typeface="Calibri"/>
            </a:endParaRPr>
          </a:p>
          <a:p>
            <a:pPr defTabSz="1219170"/>
            <a:r>
              <a:rPr lang="fi-FI" sz="1467">
                <a:solidFill>
                  <a:prstClr val="black"/>
                </a:solidFill>
                <a:latin typeface="Calibri"/>
              </a:rPr>
              <a:t>Kaikki vastaajat/ Paljon + melko paljon -osuudet</a:t>
            </a:r>
          </a:p>
        </p:txBody>
      </p:sp>
      <p:pic>
        <p:nvPicPr>
          <p:cNvPr id="4" name="Picture 3">
            <a:extLst>
              <a:ext uri="{FF2B5EF4-FFF2-40B4-BE49-F238E27FC236}">
                <a16:creationId xmlns:a16="http://schemas.microsoft.com/office/drawing/2014/main" id="{317B36BD-0AB8-440B-9820-230F20D4DB62}"/>
              </a:ext>
            </a:extLst>
          </p:cNvPr>
          <p:cNvPicPr>
            <a:picLocks noChangeAspect="1"/>
          </p:cNvPicPr>
          <p:nvPr/>
        </p:nvPicPr>
        <p:blipFill>
          <a:blip r:embed="rId2"/>
          <a:stretch>
            <a:fillRect/>
          </a:stretch>
        </p:blipFill>
        <p:spPr>
          <a:xfrm>
            <a:off x="672411" y="2049908"/>
            <a:ext cx="10847177" cy="3790969"/>
          </a:xfrm>
          <a:prstGeom prst="rect">
            <a:avLst/>
          </a:prstGeom>
        </p:spPr>
      </p:pic>
    </p:spTree>
    <p:extLst>
      <p:ext uri="{BB962C8B-B14F-4D97-AF65-F5344CB8AC3E}">
        <p14:creationId xmlns:p14="http://schemas.microsoft.com/office/powerpoint/2010/main" val="76092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a:t>Yhteiskunnan tarjoamien lakisääteisten palvelujen ja etuuksien riittävyys</a:t>
            </a:r>
          </a:p>
        </p:txBody>
      </p:sp>
      <p:sp>
        <p:nvSpPr>
          <p:cNvPr id="3" name="Slide Number Placeholder 2"/>
          <p:cNvSpPr>
            <a:spLocks noGrp="1"/>
          </p:cNvSpPr>
          <p:nvPr>
            <p:ph type="sldNum" sz="quarter" idx="12"/>
          </p:nvPr>
        </p:nvSpPr>
        <p:spPr/>
        <p:txBody>
          <a:bodyPr/>
          <a:lstStyle/>
          <a:p>
            <a:fld id="{FFC254BE-F317-D644-A658-DB860BDC17F5}" type="slidenum">
              <a:rPr lang="en-US" smtClean="0"/>
              <a:t>39</a:t>
            </a:fld>
            <a:endParaRPr lang="en-US"/>
          </a:p>
        </p:txBody>
      </p:sp>
    </p:spTree>
    <p:extLst>
      <p:ext uri="{BB962C8B-B14F-4D97-AF65-F5344CB8AC3E}">
        <p14:creationId xmlns:p14="http://schemas.microsoft.com/office/powerpoint/2010/main" val="159372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09478"/>
            <a:ext cx="10811947" cy="4524313"/>
          </a:xfrm>
          <a:prstGeom prst="rect">
            <a:avLst/>
          </a:prstGeom>
          <a:noFill/>
        </p:spPr>
        <p:txBody>
          <a:bodyPr wrap="square" lIns="91439" tIns="45719" rIns="91439" bIns="45719" rtlCol="0">
            <a:spAutoFit/>
          </a:bodyPr>
          <a:lstStyle/>
          <a:p>
            <a:pPr defTabSz="1219170"/>
            <a:r>
              <a:rPr lang="fi-FI" dirty="0">
                <a:solidFill>
                  <a:prstClr val="black"/>
                </a:solidFill>
                <a:latin typeface="Calibri"/>
              </a:rPr>
              <a:t>Tutkimuksen tavoitteena oli selvittää:</a:t>
            </a:r>
          </a:p>
          <a:p>
            <a:pPr marL="742950" lvl="1" indent="-285750" defTabSz="1219170">
              <a:buFont typeface="Arial" panose="020B0604020202020204" pitchFamily="34" charset="0"/>
              <a:buChar char="•"/>
            </a:pPr>
            <a:r>
              <a:rPr lang="fi-FI" dirty="0">
                <a:solidFill>
                  <a:prstClr val="black"/>
                </a:solidFill>
                <a:latin typeface="Calibri"/>
              </a:rPr>
              <a:t>millaisia vakuutuksia suomalaisilla on</a:t>
            </a:r>
          </a:p>
          <a:p>
            <a:pPr marL="742928" lvl="1" indent="-285750" defTabSz="1219170">
              <a:buFont typeface="Arial" panose="020B0604020202020204" pitchFamily="34" charset="0"/>
              <a:buChar char="•"/>
            </a:pPr>
            <a:r>
              <a:rPr lang="fi-FI" dirty="0">
                <a:solidFill>
                  <a:prstClr val="black"/>
                </a:solidFill>
                <a:latin typeface="Calibri"/>
              </a:rPr>
              <a:t>mielipiteitä vakuutuksista ja vakuutusyhtiöistä</a:t>
            </a:r>
          </a:p>
          <a:p>
            <a:pPr marL="742928" lvl="1" indent="-285750" defTabSz="1219170">
              <a:buFont typeface="Arial" panose="020B0604020202020204" pitchFamily="34" charset="0"/>
              <a:buChar char="•"/>
            </a:pPr>
            <a:r>
              <a:rPr lang="fi-FI" dirty="0">
                <a:solidFill>
                  <a:prstClr val="black"/>
                </a:solidFill>
                <a:latin typeface="Calibri"/>
              </a:rPr>
              <a:t>riskitietoisuutta ja riskienhallintaa</a:t>
            </a:r>
          </a:p>
          <a:p>
            <a:pPr marL="742928" lvl="1" indent="-285750" defTabSz="1219170">
              <a:buFont typeface="Arial" panose="020B0604020202020204" pitchFamily="34" charset="0"/>
              <a:buChar char="•"/>
            </a:pPr>
            <a:r>
              <a:rPr lang="fi-FI" dirty="0">
                <a:solidFill>
                  <a:prstClr val="black"/>
                </a:solidFill>
                <a:latin typeface="Calibri"/>
              </a:rPr>
              <a:t>vakuutusten käyttöä ja kokemuksia korvauskäytännöstä</a:t>
            </a:r>
          </a:p>
          <a:p>
            <a:pPr marL="742928" lvl="1" indent="-285750" defTabSz="1219170">
              <a:buFont typeface="Arial" panose="020B0604020202020204" pitchFamily="34" charset="0"/>
              <a:buChar char="•"/>
            </a:pPr>
            <a:r>
              <a:rPr lang="fi-FI" dirty="0">
                <a:solidFill>
                  <a:prstClr val="black"/>
                </a:solidFill>
                <a:latin typeface="Calibri"/>
              </a:rPr>
              <a:t>näkemystä yksilön ja yhteiskunnan vastuunjaosta</a:t>
            </a:r>
          </a:p>
          <a:p>
            <a:pPr marL="838168" lvl="1" indent="-380990" defTabSz="1219170">
              <a:buFont typeface="Courier New" panose="02070309020205020404" pitchFamily="49" charset="0"/>
              <a:buChar char="o"/>
            </a:pPr>
            <a:endParaRPr lang="fi-FI" dirty="0">
              <a:solidFill>
                <a:prstClr val="black"/>
              </a:solidFill>
              <a:latin typeface="Calibri"/>
            </a:endParaRPr>
          </a:p>
          <a:p>
            <a:pPr defTabSz="1219170"/>
            <a:r>
              <a:rPr lang="fi-FI" dirty="0">
                <a:solidFill>
                  <a:prstClr val="black"/>
                </a:solidFill>
                <a:latin typeface="Calibri"/>
              </a:rPr>
              <a:t>Kyseessä on seurantatutkimus, jonka avulla on tutkittu suomalaisten asennoitumista vakuutuksiin ja vakuutusyhtiöihin säännöllisesti koko 2000-luvun ajan.</a:t>
            </a:r>
          </a:p>
          <a:p>
            <a:pPr defTabSz="1219170"/>
            <a:endParaRPr lang="fi-FI" dirty="0">
              <a:solidFill>
                <a:prstClr val="black"/>
              </a:solidFill>
              <a:latin typeface="Calibri"/>
            </a:endParaRPr>
          </a:p>
          <a:p>
            <a:pPr defTabSz="1219170"/>
            <a:r>
              <a:rPr lang="fi-FI" dirty="0">
                <a:solidFill>
                  <a:prstClr val="black"/>
                </a:solidFill>
                <a:latin typeface="Calibri"/>
              </a:rPr>
              <a:t>Vuoden 2012 tiedonkeruu tehtiin henkilökohtaisin haastatteluin vastaajien kotona osana Taloustutkimuksen </a:t>
            </a:r>
            <a:r>
              <a:rPr lang="fi-FI" dirty="0" err="1">
                <a:solidFill>
                  <a:prstClr val="black"/>
                </a:solidFill>
                <a:latin typeface="Calibri"/>
              </a:rPr>
              <a:t>Omnibus</a:t>
            </a:r>
            <a:r>
              <a:rPr lang="fi-FI" dirty="0">
                <a:solidFill>
                  <a:prstClr val="black"/>
                </a:solidFill>
                <a:latin typeface="Calibri"/>
              </a:rPr>
              <a:t>-tutkimusta. Haastatteluja on tehty noin 1000 joka kierroksella.</a:t>
            </a:r>
          </a:p>
          <a:p>
            <a:pPr marL="380990" indent="-380990" defTabSz="1219170">
              <a:buFont typeface="Courier New" panose="02070309020205020404" pitchFamily="49" charset="0"/>
              <a:buChar char="o"/>
            </a:pPr>
            <a:endParaRPr lang="fi-FI" dirty="0">
              <a:solidFill>
                <a:prstClr val="black"/>
              </a:solidFill>
              <a:latin typeface="Calibri"/>
            </a:endParaRPr>
          </a:p>
          <a:p>
            <a:pPr defTabSz="1219170"/>
            <a:r>
              <a:rPr lang="fi-FI" dirty="0">
                <a:solidFill>
                  <a:prstClr val="black"/>
                </a:solidFill>
                <a:latin typeface="Calibri"/>
              </a:rPr>
              <a:t>Vuosien 2014 -2018 tutkimukset on toteuttanut </a:t>
            </a:r>
            <a:r>
              <a:rPr lang="fi-FI" dirty="0" err="1">
                <a:solidFill>
                  <a:prstClr val="black"/>
                </a:solidFill>
                <a:latin typeface="Calibri"/>
              </a:rPr>
              <a:t>IROResearch</a:t>
            </a:r>
            <a:r>
              <a:rPr lang="fi-FI" dirty="0">
                <a:solidFill>
                  <a:prstClr val="black"/>
                </a:solidFill>
                <a:latin typeface="Calibri"/>
              </a:rPr>
              <a:t> Oy </a:t>
            </a:r>
            <a:r>
              <a:rPr lang="fi-FI" dirty="0" err="1">
                <a:solidFill>
                  <a:prstClr val="black"/>
                </a:solidFill>
                <a:latin typeface="Calibri"/>
              </a:rPr>
              <a:t>online</a:t>
            </a:r>
            <a:r>
              <a:rPr lang="fi-FI" dirty="0">
                <a:solidFill>
                  <a:prstClr val="black"/>
                </a:solidFill>
                <a:latin typeface="Calibri"/>
              </a:rPr>
              <a:t> tutkimuksessa </a:t>
            </a:r>
            <a:r>
              <a:rPr lang="fi-FI" dirty="0" err="1">
                <a:solidFill>
                  <a:prstClr val="black"/>
                </a:solidFill>
                <a:latin typeface="Calibri"/>
              </a:rPr>
              <a:t>IROResearch</a:t>
            </a:r>
            <a:r>
              <a:rPr lang="fi-FI" dirty="0">
                <a:solidFill>
                  <a:prstClr val="black"/>
                </a:solidFill>
                <a:latin typeface="Calibri"/>
              </a:rPr>
              <a:t> Oy:n tutkimuspaneelissa. Vuoden 2020 tutkimuksen toteutti </a:t>
            </a:r>
            <a:r>
              <a:rPr lang="fi-FI" dirty="0" err="1">
                <a:solidFill>
                  <a:prstClr val="black"/>
                </a:solidFill>
                <a:latin typeface="Calibri"/>
              </a:rPr>
              <a:t>Norstat</a:t>
            </a:r>
            <a:r>
              <a:rPr lang="fi-FI" dirty="0">
                <a:solidFill>
                  <a:prstClr val="black"/>
                </a:solidFill>
                <a:latin typeface="Calibri"/>
              </a:rPr>
              <a:t> Finland Oy. Tutkimus toteutettiin </a:t>
            </a:r>
            <a:r>
              <a:rPr lang="fi-FI" dirty="0" err="1">
                <a:solidFill>
                  <a:prstClr val="black"/>
                </a:solidFill>
                <a:latin typeface="Calibri"/>
              </a:rPr>
              <a:t>Norstat</a:t>
            </a:r>
            <a:r>
              <a:rPr lang="fi-FI" dirty="0">
                <a:solidFill>
                  <a:prstClr val="black"/>
                </a:solidFill>
                <a:latin typeface="Calibri"/>
              </a:rPr>
              <a:t> Finland Oy:n PaneeliNet </a:t>
            </a:r>
            <a:r>
              <a:rPr lang="fi-FI" dirty="0" err="1">
                <a:solidFill>
                  <a:prstClr val="black"/>
                </a:solidFill>
                <a:latin typeface="Calibri"/>
              </a:rPr>
              <a:t>online</a:t>
            </a:r>
            <a:r>
              <a:rPr lang="fi-FI" dirty="0">
                <a:solidFill>
                  <a:prstClr val="black"/>
                </a:solidFill>
                <a:latin typeface="Calibri"/>
              </a:rPr>
              <a:t> tutkimuspaneelissa 23. – 29.4.2020.</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JOHDANTO 1/2</a:t>
            </a:r>
          </a:p>
        </p:txBody>
      </p:sp>
    </p:spTree>
    <p:extLst>
      <p:ext uri="{BB962C8B-B14F-4D97-AF65-F5344CB8AC3E}">
        <p14:creationId xmlns:p14="http://schemas.microsoft.com/office/powerpoint/2010/main" val="3261774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67261"/>
            <a:ext cx="10926777" cy="1815880"/>
          </a:xfrm>
          <a:prstGeom prst="rect">
            <a:avLst/>
          </a:prstGeom>
          <a:noFill/>
        </p:spPr>
        <p:txBody>
          <a:bodyPr wrap="square" lIns="91439" tIns="45719" rIns="91439" bIns="45719" rtlCol="0">
            <a:spAutoFit/>
          </a:bodyPr>
          <a:lstStyle/>
          <a:p>
            <a:pPr defTabSz="1219170"/>
            <a:r>
              <a:rPr lang="fi-FI" sz="1600" dirty="0">
                <a:solidFill>
                  <a:prstClr val="black"/>
                </a:solidFill>
                <a:latin typeface="Calibri" panose="020F0502020204030204" pitchFamily="34" charset="0"/>
                <a:cs typeface="Calibri" panose="020F0502020204030204" pitchFamily="34" charset="0"/>
              </a:rPr>
              <a:t>Usko lakisääteisen sosiaaliturvan riittävyyteen eri riskitilanteissa on vieläkin varsin heikko, vaikka edellisen tutkimuksen (2018) tuloksiin verrattuna on kuitenkin tapahtunut selkeä parannus. Muutosta on tapahtunut voimakkaimmin palveluissa ja etuuksissa, jotka koskevat eläkkeelle siirtymistä (+5 %-yksikköä), pitkäaikaisen sairauden hoitoa (+3 %-yksikköä), tapaturmaa (+2 %-yksikköä) ja työttömyyttä (+7 %-yksikköä).</a:t>
            </a:r>
            <a:endParaRPr lang="fi-FI" sz="1600" dirty="0">
              <a:solidFill>
                <a:srgbClr val="040B16"/>
              </a:solidFill>
              <a:latin typeface="Calibri" panose="020F0502020204030204" pitchFamily="34" charset="0"/>
              <a:cs typeface="Calibri" panose="020F0502020204030204" pitchFamily="34" charset="0"/>
            </a:endParaRPr>
          </a:p>
          <a:p>
            <a:pPr defTabSz="1219170"/>
            <a:endParaRPr lang="fi-FI" sz="1600" dirty="0">
              <a:solidFill>
                <a:srgbClr val="040B16"/>
              </a:solidFill>
              <a:latin typeface="Calibri" panose="020F0502020204030204" pitchFamily="34" charset="0"/>
              <a:cs typeface="Calibri" panose="020F0502020204030204" pitchFamily="34" charset="0"/>
            </a:endParaRPr>
          </a:p>
          <a:p>
            <a:pPr defTabSz="1219170"/>
            <a:r>
              <a:rPr lang="fi-FI" sz="1600" dirty="0">
                <a:solidFill>
                  <a:srgbClr val="040B16"/>
                </a:solidFill>
                <a:latin typeface="Calibri" panose="020F0502020204030204" pitchFamily="34" charset="0"/>
                <a:cs typeface="Calibri" panose="020F0502020204030204" pitchFamily="34" charset="0"/>
              </a:rPr>
              <a:t>Nykyinen hallitus on hallitusohjelmassaan korostanut näitä asioita. Vastaajien usko yhteiskunnan kykyyn ja palveluiden ja etuuksien riittävyyteen on kasvanut selkeästi.</a:t>
            </a:r>
            <a:endParaRPr lang="fi-FI" sz="1600" dirty="0">
              <a:solidFill>
                <a:prstClr val="black"/>
              </a:solidFill>
              <a:latin typeface="Calibri" panose="020F0502020204030204" pitchFamily="34" charset="0"/>
              <a:cs typeface="Calibri" panose="020F0502020204030204" pitchFamily="34" charset="0"/>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70111"/>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Lakisääteisen sosiaaliturvan riittävyys riskitilanteessa</a:t>
            </a:r>
            <a:endParaRPr lang="fi-FI" sz="3200" b="1">
              <a:solidFill>
                <a:srgbClr val="1F497D"/>
              </a:solidFill>
              <a:latin typeface="Calibri"/>
            </a:endParaRPr>
          </a:p>
        </p:txBody>
      </p:sp>
    </p:spTree>
    <p:extLst>
      <p:ext uri="{BB962C8B-B14F-4D97-AF65-F5344CB8AC3E}">
        <p14:creationId xmlns:p14="http://schemas.microsoft.com/office/powerpoint/2010/main" val="4189168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1714469796"/>
              </p:ext>
            </p:extLst>
          </p:nvPr>
        </p:nvGraphicFramePr>
        <p:xfrm>
          <a:off x="265471" y="1305232"/>
          <a:ext cx="11476587" cy="53831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4"/>
          <p:cNvSpPr txBox="1"/>
          <p:nvPr/>
        </p:nvSpPr>
        <p:spPr>
          <a:xfrm>
            <a:off x="527382" y="873493"/>
            <a:ext cx="10849205" cy="569387"/>
          </a:xfrm>
          <a:prstGeom prst="rect">
            <a:avLst/>
          </a:prstGeom>
          <a:noFill/>
        </p:spPr>
        <p:txBody>
          <a:bodyPr wrap="square" rtlCol="0">
            <a:spAutoFit/>
          </a:bodyPr>
          <a:lstStyle/>
          <a:p>
            <a:pPr defTabSz="1219170"/>
            <a:r>
              <a:rPr lang="fi-FI" sz="150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 </a:t>
            </a:r>
            <a:r>
              <a:rPr lang="fi-FI" sz="1600">
                <a:solidFill>
                  <a:prstClr val="black"/>
                </a:solidFill>
                <a:latin typeface="Calibri"/>
              </a:rPr>
              <a:t>Kaikki vastaajat, n=1000</a:t>
            </a:r>
          </a:p>
        </p:txBody>
      </p:sp>
      <p:cxnSp>
        <p:nvCxnSpPr>
          <p:cNvPr id="8" name="Suora yhdysviiva 4"/>
          <p:cNvCxnSpPr/>
          <p:nvPr/>
        </p:nvCxnSpPr>
        <p:spPr>
          <a:xfrm>
            <a:off x="623392" y="908720"/>
            <a:ext cx="11041227" cy="0"/>
          </a:xfrm>
          <a:prstGeom prst="line">
            <a:avLst/>
          </a:prstGeom>
          <a:ln w="28575">
            <a:solidFill>
              <a:srgbClr val="040B16"/>
            </a:solidFill>
          </a:ln>
        </p:spPr>
        <p:style>
          <a:lnRef idx="1">
            <a:schemeClr val="accent1"/>
          </a:lnRef>
          <a:fillRef idx="0">
            <a:schemeClr val="accent1"/>
          </a:fillRef>
          <a:effectRef idx="0">
            <a:schemeClr val="accent1"/>
          </a:effectRef>
          <a:fontRef idx="minor">
            <a:schemeClr val="tx1"/>
          </a:fontRef>
        </p:style>
      </p:cxnSp>
      <p:sp>
        <p:nvSpPr>
          <p:cNvPr id="10" name="Tekstiruutu 6"/>
          <p:cNvSpPr txBox="1"/>
          <p:nvPr/>
        </p:nvSpPr>
        <p:spPr>
          <a:xfrm>
            <a:off x="479376" y="460646"/>
            <a:ext cx="10945216" cy="523220"/>
          </a:xfrm>
          <a:prstGeom prst="rect">
            <a:avLst/>
          </a:prstGeom>
          <a:noFill/>
        </p:spPr>
        <p:txBody>
          <a:bodyPr wrap="square" rtlCol="0">
            <a:spAutoFit/>
          </a:bodyPr>
          <a:lstStyle/>
          <a:p>
            <a:pPr defTabSz="1219170"/>
            <a:r>
              <a:rPr lang="fi-FI" sz="2800" b="1">
                <a:solidFill>
                  <a:srgbClr val="164280"/>
                </a:solidFill>
                <a:latin typeface="Calibri" panose="020F0502020204030204" pitchFamily="34" charset="0"/>
                <a:cs typeface="Calibri" panose="020F0502020204030204" pitchFamily="34" charset="0"/>
              </a:rPr>
              <a:t>Yhteiskunnan tarjoamien lakisääteisten palvelujen ja etuuksien riittävyys</a:t>
            </a:r>
          </a:p>
        </p:txBody>
      </p:sp>
    </p:spTree>
    <p:extLst>
      <p:ext uri="{BB962C8B-B14F-4D97-AF65-F5344CB8AC3E}">
        <p14:creationId xmlns:p14="http://schemas.microsoft.com/office/powerpoint/2010/main" val="1494324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27382" y="895615"/>
            <a:ext cx="10849205" cy="584775"/>
          </a:xfrm>
          <a:prstGeom prst="rect">
            <a:avLst/>
          </a:prstGeom>
          <a:noFill/>
        </p:spPr>
        <p:txBody>
          <a:bodyPr wrap="square" rtlCol="0">
            <a:spAutoFit/>
          </a:bodyPr>
          <a:lstStyle/>
          <a:p>
            <a:pPr defTabSz="1219170"/>
            <a:r>
              <a:rPr lang="fi-FI" sz="1600">
                <a:solidFill>
                  <a:srgbClr val="040B16"/>
                </a:solidFill>
                <a:latin typeface="Calibri" panose="020F0502020204030204" pitchFamily="34" charset="0"/>
                <a:cs typeface="Calibri" panose="020F0502020204030204" pitchFamily="34" charset="0"/>
              </a:rPr>
              <a:t>Kuinka hyvin uskotte yhteiskunnan tarjoamien lakisääteisten palvelujen ja etuuksien riittävän turvaamaan taloudellista hyvinvointianne seuraavissa riskitilanteissa? </a:t>
            </a:r>
            <a:r>
              <a:rPr lang="fi-FI" sz="1600">
                <a:solidFill>
                  <a:prstClr val="black"/>
                </a:solidFill>
                <a:latin typeface="Calibri"/>
              </a:rPr>
              <a:t>Kaikki vastaajat/ Paljon + melko paljon –osuudet, % vastaajista</a:t>
            </a:r>
          </a:p>
        </p:txBody>
      </p:sp>
      <p:cxnSp>
        <p:nvCxnSpPr>
          <p:cNvPr id="10" name="Suora yhdysviiva 4"/>
          <p:cNvCxnSpPr/>
          <p:nvPr/>
        </p:nvCxnSpPr>
        <p:spPr>
          <a:xfrm>
            <a:off x="623392" y="908720"/>
            <a:ext cx="11041227" cy="0"/>
          </a:xfrm>
          <a:prstGeom prst="line">
            <a:avLst/>
          </a:prstGeom>
          <a:ln w="28575">
            <a:solidFill>
              <a:srgbClr val="040B16"/>
            </a:solidFill>
          </a:ln>
        </p:spPr>
        <p:style>
          <a:lnRef idx="1">
            <a:schemeClr val="accent1"/>
          </a:lnRef>
          <a:fillRef idx="0">
            <a:schemeClr val="accent1"/>
          </a:fillRef>
          <a:effectRef idx="0">
            <a:schemeClr val="accent1"/>
          </a:effectRef>
          <a:fontRef idx="minor">
            <a:schemeClr val="tx1"/>
          </a:fontRef>
        </p:style>
      </p:cxnSp>
      <p:sp>
        <p:nvSpPr>
          <p:cNvPr id="11" name="Tekstiruutu 6"/>
          <p:cNvSpPr txBox="1"/>
          <p:nvPr/>
        </p:nvSpPr>
        <p:spPr>
          <a:xfrm>
            <a:off x="479376" y="460646"/>
            <a:ext cx="10945216" cy="523220"/>
          </a:xfrm>
          <a:prstGeom prst="rect">
            <a:avLst/>
          </a:prstGeom>
          <a:noFill/>
        </p:spPr>
        <p:txBody>
          <a:bodyPr wrap="square" rtlCol="0">
            <a:spAutoFit/>
          </a:bodyPr>
          <a:lstStyle/>
          <a:p>
            <a:pPr defTabSz="1219170"/>
            <a:r>
              <a:rPr lang="fi-FI" sz="2800" b="1">
                <a:solidFill>
                  <a:srgbClr val="164280"/>
                </a:solidFill>
                <a:latin typeface="Calibri" panose="020F0502020204030204" pitchFamily="34" charset="0"/>
                <a:cs typeface="Calibri" panose="020F0502020204030204" pitchFamily="34" charset="0"/>
              </a:rPr>
              <a:t>Yhteiskunnan tarjoamien lakisääteisten palvelujen ja etuuksien riittävyys</a:t>
            </a:r>
          </a:p>
        </p:txBody>
      </p:sp>
      <p:pic>
        <p:nvPicPr>
          <p:cNvPr id="2" name="Picture 1">
            <a:extLst>
              <a:ext uri="{FF2B5EF4-FFF2-40B4-BE49-F238E27FC236}">
                <a16:creationId xmlns:a16="http://schemas.microsoft.com/office/drawing/2014/main" id="{E5EB28E5-A4DB-44A6-9232-64F4F61211B2}"/>
              </a:ext>
            </a:extLst>
          </p:cNvPr>
          <p:cNvPicPr>
            <a:picLocks noChangeAspect="1"/>
          </p:cNvPicPr>
          <p:nvPr/>
        </p:nvPicPr>
        <p:blipFill>
          <a:blip r:embed="rId2"/>
          <a:stretch>
            <a:fillRect/>
          </a:stretch>
        </p:blipFill>
        <p:spPr>
          <a:xfrm>
            <a:off x="384671" y="1650212"/>
            <a:ext cx="11214750" cy="4312173"/>
          </a:xfrm>
          <a:prstGeom prst="rect">
            <a:avLst/>
          </a:prstGeom>
        </p:spPr>
      </p:pic>
    </p:spTree>
    <p:extLst>
      <p:ext uri="{BB962C8B-B14F-4D97-AF65-F5344CB8AC3E}">
        <p14:creationId xmlns:p14="http://schemas.microsoft.com/office/powerpoint/2010/main" val="1509878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p:cNvSpPr txBox="1"/>
          <p:nvPr/>
        </p:nvSpPr>
        <p:spPr>
          <a:xfrm>
            <a:off x="527382" y="356659"/>
            <a:ext cx="10849205" cy="890115"/>
          </a:xfrm>
          <a:prstGeom prst="rect">
            <a:avLst/>
          </a:prstGeom>
          <a:noFill/>
        </p:spPr>
        <p:txBody>
          <a:bodyPr wrap="square" rtlCol="0">
            <a:spAutoFit/>
          </a:bodyPr>
          <a:lstStyle/>
          <a:p>
            <a:pPr defTabSz="1219170">
              <a:lnSpc>
                <a:spcPct val="80000"/>
              </a:lnSpc>
            </a:pPr>
            <a:r>
              <a:rPr lang="fi-FI" sz="3200" b="1">
                <a:solidFill>
                  <a:srgbClr val="1F497D"/>
                </a:solidFill>
                <a:latin typeface="Calibri"/>
                <a:cs typeface="Arial" pitchFamily="34" charset="0"/>
              </a:rPr>
              <a:t>Nykyisen elämänvaiheen riskien uhka ja lakisääteisen sosiaaliturvan riittävyys riskitilanteissa</a:t>
            </a:r>
            <a:endParaRPr lang="fi-FI" sz="3200" b="1">
              <a:solidFill>
                <a:srgbClr val="1F497D"/>
              </a:solidFill>
              <a:latin typeface="Calibri"/>
            </a:endParaRPr>
          </a:p>
        </p:txBody>
      </p:sp>
      <p:sp>
        <p:nvSpPr>
          <p:cNvPr id="9" name="Tekstiruutu 8"/>
          <p:cNvSpPr txBox="1"/>
          <p:nvPr/>
        </p:nvSpPr>
        <p:spPr>
          <a:xfrm>
            <a:off x="527382" y="1286762"/>
            <a:ext cx="10710515" cy="318100"/>
          </a:xfrm>
          <a:prstGeom prst="rect">
            <a:avLst/>
          </a:prstGeom>
          <a:noFill/>
        </p:spPr>
        <p:txBody>
          <a:bodyPr wrap="square" lIns="91440" tIns="45720" rIns="91440" bIns="45720" rtlCol="0">
            <a:spAutoFit/>
          </a:bodyPr>
          <a:lstStyle/>
          <a:p>
            <a:pPr defTabSz="1219170"/>
            <a:r>
              <a:rPr lang="fi-FI" sz="1467">
                <a:solidFill>
                  <a:prstClr val="black"/>
                </a:solidFill>
                <a:latin typeface="Calibri"/>
              </a:rPr>
              <a:t>Kaikki vastaajat, n=1000/ Paljon + melko paljon –osuudet erotus</a:t>
            </a:r>
          </a:p>
        </p:txBody>
      </p:sp>
      <p:cxnSp>
        <p:nvCxnSpPr>
          <p:cNvPr id="11" name="Suora yhdysviiva 10"/>
          <p:cNvCxnSpPr/>
          <p:nvPr/>
        </p:nvCxnSpPr>
        <p:spPr>
          <a:xfrm>
            <a:off x="623392" y="1220755"/>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86060" y="1441882"/>
            <a:ext cx="4071068" cy="923330"/>
          </a:xfrm>
          <a:prstGeom prst="rect">
            <a:avLst/>
          </a:prstGeom>
          <a:noFill/>
          <a:ln w="3175">
            <a:solidFill>
              <a:schemeClr val="tx1"/>
            </a:solidFill>
          </a:ln>
        </p:spPr>
        <p:txBody>
          <a:bodyPr wrap="square" rtlCol="0">
            <a:spAutoFit/>
          </a:bodyPr>
          <a:lstStyle/>
          <a:p>
            <a:r>
              <a:rPr lang="fi-FI" dirty="0">
                <a:solidFill>
                  <a:srgbClr val="040B16"/>
                </a:solidFill>
              </a:rPr>
              <a:t>Positiivinen luku = Usko yhteiskunnan kykyyn huolehtia on suurempi kuin pelko</a:t>
            </a:r>
          </a:p>
        </p:txBody>
      </p:sp>
      <p:pic>
        <p:nvPicPr>
          <p:cNvPr id="3" name="Picture 2">
            <a:extLst>
              <a:ext uri="{FF2B5EF4-FFF2-40B4-BE49-F238E27FC236}">
                <a16:creationId xmlns:a16="http://schemas.microsoft.com/office/drawing/2014/main" id="{F099D761-A6E8-4FAD-9F55-65031A12B6FE}"/>
              </a:ext>
            </a:extLst>
          </p:cNvPr>
          <p:cNvPicPr>
            <a:picLocks noChangeAspect="1"/>
          </p:cNvPicPr>
          <p:nvPr/>
        </p:nvPicPr>
        <p:blipFill>
          <a:blip r:embed="rId3"/>
          <a:stretch>
            <a:fillRect/>
          </a:stretch>
        </p:blipFill>
        <p:spPr>
          <a:xfrm>
            <a:off x="623392" y="2998899"/>
            <a:ext cx="9098429" cy="2890439"/>
          </a:xfrm>
          <a:prstGeom prst="rect">
            <a:avLst/>
          </a:prstGeom>
        </p:spPr>
      </p:pic>
      <p:sp>
        <p:nvSpPr>
          <p:cNvPr id="2" name="Suorakulmio 1">
            <a:extLst>
              <a:ext uri="{FF2B5EF4-FFF2-40B4-BE49-F238E27FC236}">
                <a16:creationId xmlns:a16="http://schemas.microsoft.com/office/drawing/2014/main" id="{D6F61B20-767E-499E-B575-EE66901A2B36}"/>
              </a:ext>
            </a:extLst>
          </p:cNvPr>
          <p:cNvSpPr/>
          <p:nvPr/>
        </p:nvSpPr>
        <p:spPr>
          <a:xfrm>
            <a:off x="7226423" y="5580116"/>
            <a:ext cx="994299" cy="261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600" dirty="0">
                <a:solidFill>
                  <a:srgbClr val="040B16"/>
                </a:solidFill>
                <a:latin typeface="Arial" panose="020B0604020202020204" pitchFamily="34" charset="0"/>
                <a:cs typeface="Arial" panose="020B0604020202020204" pitchFamily="34" charset="0"/>
              </a:rPr>
              <a:t>-17 %</a:t>
            </a:r>
          </a:p>
        </p:txBody>
      </p:sp>
      <p:sp>
        <p:nvSpPr>
          <p:cNvPr id="4" name="Suorakulmio 3">
            <a:extLst>
              <a:ext uri="{FF2B5EF4-FFF2-40B4-BE49-F238E27FC236}">
                <a16:creationId xmlns:a16="http://schemas.microsoft.com/office/drawing/2014/main" id="{9979E8D0-56D9-4705-83C2-17DF95F04128}"/>
              </a:ext>
            </a:extLst>
          </p:cNvPr>
          <p:cNvSpPr/>
          <p:nvPr/>
        </p:nvSpPr>
        <p:spPr>
          <a:xfrm>
            <a:off x="5743080" y="5586535"/>
            <a:ext cx="994299" cy="261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600" dirty="0">
                <a:solidFill>
                  <a:srgbClr val="040B16"/>
                </a:solidFill>
                <a:latin typeface="Arial" panose="020B0604020202020204" pitchFamily="34" charset="0"/>
                <a:cs typeface="Arial" panose="020B0604020202020204" pitchFamily="34" charset="0"/>
              </a:rPr>
              <a:t>-19 %</a:t>
            </a:r>
          </a:p>
        </p:txBody>
      </p:sp>
      <p:sp>
        <p:nvSpPr>
          <p:cNvPr id="6" name="Suorakulmio 5">
            <a:extLst>
              <a:ext uri="{FF2B5EF4-FFF2-40B4-BE49-F238E27FC236}">
                <a16:creationId xmlns:a16="http://schemas.microsoft.com/office/drawing/2014/main" id="{06FF53E6-63F6-4A4A-8EB8-DD4503DB0D89}"/>
              </a:ext>
            </a:extLst>
          </p:cNvPr>
          <p:cNvSpPr/>
          <p:nvPr/>
        </p:nvSpPr>
        <p:spPr>
          <a:xfrm>
            <a:off x="4262760" y="5577657"/>
            <a:ext cx="994299" cy="261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600" dirty="0">
                <a:solidFill>
                  <a:srgbClr val="040B16"/>
                </a:solidFill>
                <a:latin typeface="Arial" panose="020B0604020202020204" pitchFamily="34" charset="0"/>
                <a:cs typeface="Arial" panose="020B0604020202020204" pitchFamily="34" charset="0"/>
              </a:rPr>
              <a:t>-15 %</a:t>
            </a:r>
          </a:p>
        </p:txBody>
      </p:sp>
    </p:spTree>
    <p:extLst>
      <p:ext uri="{BB962C8B-B14F-4D97-AF65-F5344CB8AC3E}">
        <p14:creationId xmlns:p14="http://schemas.microsoft.com/office/powerpoint/2010/main" val="3412892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04FD0-E5EA-4041-9129-DB916EB4BA76}"/>
              </a:ext>
            </a:extLst>
          </p:cNvPr>
          <p:cNvSpPr>
            <a:spLocks noGrp="1"/>
          </p:cNvSpPr>
          <p:nvPr>
            <p:ph type="title"/>
          </p:nvPr>
        </p:nvSpPr>
        <p:spPr/>
        <p:txBody>
          <a:bodyPr>
            <a:normAutofit/>
          </a:bodyPr>
          <a:lstStyle/>
          <a:p>
            <a:pPr defTabSz="1219170"/>
            <a:r>
              <a:rPr lang="fi-FI">
                <a:solidFill>
                  <a:prstClr val="white"/>
                </a:solidFill>
                <a:latin typeface="Calibri"/>
              </a:rPr>
              <a:t>Lakisääteisen sosiaaliturvan riittävyys</a:t>
            </a:r>
            <a:br>
              <a:rPr lang="fi-FI">
                <a:solidFill>
                  <a:prstClr val="white"/>
                </a:solidFill>
                <a:latin typeface="Calibri"/>
              </a:rPr>
            </a:b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44</a:t>
            </a:fld>
            <a:endParaRPr lang="en-US"/>
          </a:p>
        </p:txBody>
      </p:sp>
    </p:spTree>
    <p:extLst>
      <p:ext uri="{BB962C8B-B14F-4D97-AF65-F5344CB8AC3E}">
        <p14:creationId xmlns:p14="http://schemas.microsoft.com/office/powerpoint/2010/main" val="3211770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4031871"/>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42 % uskoo, että he eivät pysty hankkimaan kaikkia tarvitsemiaan palveluita lakisääteisen eläkkeen turvin mikäli elävät yli 80-vuotiaiksi. Vastaajista 29 % sen sijaan uskoo pystyvänsä, 29 % ei osaa sanoa. </a:t>
            </a:r>
          </a:p>
          <a:p>
            <a:pPr defTabSz="1219170"/>
            <a:endParaRPr lang="fi-FI" sz="1600" dirty="0">
              <a:solidFill>
                <a:prstClr val="black"/>
              </a:solidFill>
              <a:latin typeface="Calibri"/>
            </a:endParaRPr>
          </a:p>
          <a:p>
            <a:pPr defTabSz="1219170"/>
            <a:r>
              <a:rPr lang="fi-FI" sz="1600" dirty="0">
                <a:solidFill>
                  <a:prstClr val="black"/>
                </a:solidFill>
                <a:latin typeface="Calibri"/>
              </a:rPr>
              <a:t>Vahvimmin lakisääteisen eläkkeen riittävyyteen uskovat jo suurelta osin eläkkeellä olevat 60 – 79 –vuotiaat (42 %) ja nuoret 18 – 29 -vuotiaat (27 %). Jo eläkkeellä olevista lakisääteiseen turvan riittävyyteen uskoi 44 % vastaajista, 29 % ei uskonut ja 27 % ei osannut vastata.</a:t>
            </a:r>
          </a:p>
          <a:p>
            <a:pPr defTabSz="1219170"/>
            <a:endParaRPr lang="fi-FI" sz="1600" dirty="0">
              <a:solidFill>
                <a:prstClr val="black"/>
              </a:solidFill>
              <a:latin typeface="Calibri"/>
            </a:endParaRPr>
          </a:p>
          <a:p>
            <a:pPr defTabSz="1219170"/>
            <a:r>
              <a:rPr lang="fi-FI" sz="1600" dirty="0">
                <a:solidFill>
                  <a:prstClr val="black"/>
                </a:solidFill>
                <a:latin typeface="Calibri"/>
              </a:rPr>
              <a:t>Vastaajilla on käsitys, että he joutuvat tulevaisuudessa osallistumaan yhä suuremmassa määrin terveyden- ja sairaanhoidon kustannuksiin itse. Näin uskoo 73 % kaikista vastaajista. Osuus on 6 % vähemmän kuin edellisessä vuoden 2018 tutkimuksessa, jossa 79 % uskoi joutuvansa itse varautumaan terveyden- ja sairaanhoidon kustannuksiin.</a:t>
            </a:r>
          </a:p>
          <a:p>
            <a:pPr defTabSz="1219170"/>
            <a:endParaRPr lang="fi-FI" sz="1600" dirty="0">
              <a:solidFill>
                <a:prstClr val="black"/>
              </a:solidFill>
              <a:latin typeface="Calibri"/>
            </a:endParaRPr>
          </a:p>
          <a:p>
            <a:pPr defTabSz="1219170"/>
            <a:r>
              <a:rPr lang="fi-FI" sz="1600" dirty="0">
                <a:solidFill>
                  <a:prstClr val="black"/>
                </a:solidFill>
                <a:latin typeface="Calibri"/>
              </a:rPr>
              <a:t>82 % kaikista vastaajista uskoo myös, että he tulevaisuudessa joutuvat itse kustantamaan vanhuuden hoivaan liittyviä palveluja. Tämä on 3 % vähemmän kuin edellisessä vuoden 2018 tutkimuksessa, jossa 85 % uskoi joutuvansa itse varautumaan vanhuuden hoivapalveluiden hankintaan.</a:t>
            </a:r>
          </a:p>
          <a:p>
            <a:pPr defTabSz="1219170"/>
            <a:r>
              <a:rPr lang="fi-FI" sz="1600" dirty="0">
                <a:solidFill>
                  <a:prstClr val="black"/>
                </a:solidFill>
                <a:latin typeface="Calibri"/>
              </a:rPr>
              <a:t> </a:t>
            </a: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64280"/>
                </a:solidFill>
                <a:latin typeface="Calibri"/>
              </a:rPr>
              <a:t>Lakisääteisen sosiaaliturvan riittävyys</a:t>
            </a:r>
          </a:p>
        </p:txBody>
      </p:sp>
    </p:spTree>
    <p:extLst>
      <p:ext uri="{BB962C8B-B14F-4D97-AF65-F5344CB8AC3E}">
        <p14:creationId xmlns:p14="http://schemas.microsoft.com/office/powerpoint/2010/main" val="3777031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75429" y="1168401"/>
          <a:ext cx="11164607" cy="55444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1521280" cy="584775"/>
          </a:xfrm>
          <a:prstGeom prst="rect">
            <a:avLst/>
          </a:prstGeom>
          <a:noFill/>
        </p:spPr>
        <p:txBody>
          <a:bodyPr wrap="square" rtlCol="0">
            <a:spAutoFit/>
          </a:bodyPr>
          <a:lstStyle/>
          <a:p>
            <a:pPr defTabSz="1219170"/>
            <a:r>
              <a:rPr lang="fi-FI" sz="3200" b="1" dirty="0">
                <a:solidFill>
                  <a:srgbClr val="1F497D"/>
                </a:solidFill>
                <a:latin typeface="Calibri"/>
                <a:cs typeface="Arial" pitchFamily="34" charset="0"/>
              </a:rPr>
              <a:t>Palvelujen hankkiminen lakisääteisen eläkkeen turvin 1/2</a:t>
            </a:r>
            <a:endParaRPr lang="fi-FI" sz="2933" b="1" dirty="0">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dirty="0">
                <a:solidFill>
                  <a:prstClr val="black"/>
                </a:solidFill>
                <a:latin typeface="Calibri"/>
                <a:cs typeface="Arial" pitchFamily="34" charset="0"/>
              </a:rPr>
              <a:t>Uskotteko, että pystytte hankkimaan kaikki tarvitsemanne palvelut lakisääteisen eläkkeen turvin, jos elätte yli 80-vuotiaaksi?</a:t>
            </a:r>
            <a:endParaRPr lang="fi-FI" sz="1467" i="1" dirty="0">
              <a:solidFill>
                <a:prstClr val="black"/>
              </a:solidFill>
              <a:latin typeface="Calibri"/>
            </a:endParaRPr>
          </a:p>
          <a:p>
            <a:pPr defTabSz="1219170"/>
            <a:r>
              <a:rPr lang="fi-FI" sz="1467" dirty="0">
                <a:solidFill>
                  <a:prstClr val="black"/>
                </a:solidFill>
                <a:latin typeface="Calibri"/>
              </a:rPr>
              <a:t>Kaikki vastaajat, n=1000</a:t>
            </a:r>
          </a:p>
        </p:txBody>
      </p:sp>
    </p:spTree>
    <p:extLst>
      <p:ext uri="{BB962C8B-B14F-4D97-AF65-F5344CB8AC3E}">
        <p14:creationId xmlns:p14="http://schemas.microsoft.com/office/powerpoint/2010/main" val="589486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75429" y="1168401"/>
          <a:ext cx="11164607" cy="55444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1" y="356659"/>
            <a:ext cx="11521280" cy="584775"/>
          </a:xfrm>
          <a:prstGeom prst="rect">
            <a:avLst/>
          </a:prstGeom>
          <a:noFill/>
        </p:spPr>
        <p:txBody>
          <a:bodyPr wrap="square" rtlCol="0">
            <a:spAutoFit/>
          </a:bodyPr>
          <a:lstStyle/>
          <a:p>
            <a:pPr defTabSz="1219170"/>
            <a:r>
              <a:rPr lang="fi-FI" sz="3200" b="1" dirty="0">
                <a:solidFill>
                  <a:srgbClr val="1F497D"/>
                </a:solidFill>
                <a:latin typeface="Calibri"/>
                <a:cs typeface="Arial" pitchFamily="34" charset="0"/>
              </a:rPr>
              <a:t>Palvelujen hankkiminen lakisääteisen eläkkeen turvin 1/2</a:t>
            </a:r>
            <a:endParaRPr lang="fi-FI" sz="2933" b="1" dirty="0">
              <a:solidFill>
                <a:srgbClr val="1F497D"/>
              </a:solidFill>
              <a:latin typeface="Calibri"/>
            </a:endParaRPr>
          </a:p>
        </p:txBody>
      </p:sp>
      <p:sp>
        <p:nvSpPr>
          <p:cNvPr id="7" name="Tekstiruutu 6"/>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dirty="0">
                <a:solidFill>
                  <a:prstClr val="black"/>
                </a:solidFill>
                <a:latin typeface="Calibri"/>
                <a:cs typeface="Arial" pitchFamily="34" charset="0"/>
              </a:rPr>
              <a:t>Uskotteko, että pystytte hankkimaan kaikki tarvitsemanne palvelut lakisääteisen eläkkeen turvin, jos elätte yli 80-vuotiaaksi?</a:t>
            </a:r>
            <a:endParaRPr lang="fi-FI" sz="1467" i="1" dirty="0">
              <a:solidFill>
                <a:prstClr val="black"/>
              </a:solidFill>
              <a:latin typeface="Calibri"/>
            </a:endParaRPr>
          </a:p>
          <a:p>
            <a:pPr defTabSz="1219170"/>
            <a:r>
              <a:rPr lang="fi-FI" sz="1467" dirty="0">
                <a:solidFill>
                  <a:prstClr val="black"/>
                </a:solidFill>
                <a:latin typeface="Calibri"/>
              </a:rPr>
              <a:t>Kaikki vastaajat, n=1000</a:t>
            </a:r>
          </a:p>
        </p:txBody>
      </p:sp>
    </p:spTree>
    <p:extLst>
      <p:ext uri="{BB962C8B-B14F-4D97-AF65-F5344CB8AC3E}">
        <p14:creationId xmlns:p14="http://schemas.microsoft.com/office/powerpoint/2010/main" val="3967036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32230" y="1182914"/>
          <a:ext cx="11118398" cy="550817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985"/>
            <a:ext cx="11329259"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hankkiminen lakisääteisen eläkkeen turvin</a:t>
            </a:r>
            <a:endParaRPr lang="fi-FI" sz="2933"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pystytte hankkimaan kaikki tarvitsemanne palvelut lakisääteisen eläkkeen turvin, jos elätte yli 80-vuotiaaksi?</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1622241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28148989"/>
              </p:ext>
            </p:extLst>
          </p:nvPr>
        </p:nvGraphicFramePr>
        <p:xfrm>
          <a:off x="280220" y="1187245"/>
          <a:ext cx="11070408" cy="551589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Palvelujen kustantaminen itse tulevaisuudessa</a:t>
            </a:r>
            <a:endParaRPr lang="fi-FI" sz="3200" b="1">
              <a:solidFill>
                <a:srgbClr val="1F497D"/>
              </a:solidFill>
              <a:latin typeface="Calibri"/>
            </a:endParaRPr>
          </a:p>
        </p:txBody>
      </p:sp>
      <p:sp>
        <p:nvSpPr>
          <p:cNvPr id="6" name="Tekstiruutu 5"/>
          <p:cNvSpPr txBox="1"/>
          <p:nvPr/>
        </p:nvSpPr>
        <p:spPr>
          <a:xfrm>
            <a:off x="570062" y="932724"/>
            <a:ext cx="11094557" cy="769634"/>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Uskotteko, että kansalaiset joutuvat tulevaisuudessa kustantamaan seuraavia palveluja yhä enemmän itse esim. oman vakuutuksen turvin tai muuten varautumalla?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231611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172599"/>
            <a:ext cx="10811947" cy="3139319"/>
          </a:xfrm>
          <a:prstGeom prst="rect">
            <a:avLst/>
          </a:prstGeom>
          <a:noFill/>
        </p:spPr>
        <p:txBody>
          <a:bodyPr wrap="square" lIns="91439" tIns="45719" rIns="91439" bIns="45719" rtlCol="0">
            <a:spAutoFit/>
          </a:bodyPr>
          <a:lstStyle/>
          <a:p>
            <a:pPr defTabSz="1219170"/>
            <a:r>
              <a:rPr lang="fi-FI" b="1">
                <a:solidFill>
                  <a:prstClr val="black"/>
                </a:solidFill>
                <a:latin typeface="Calibri"/>
              </a:rPr>
              <a:t>TUTKIMUKSEN KOHDERYHMÄ</a:t>
            </a:r>
          </a:p>
          <a:p>
            <a:pPr defTabSz="1219170"/>
            <a:endParaRPr lang="fi-FI">
              <a:solidFill>
                <a:prstClr val="black"/>
              </a:solidFill>
              <a:latin typeface="Calibri"/>
            </a:endParaRPr>
          </a:p>
          <a:p>
            <a:pPr defTabSz="1219170"/>
            <a:r>
              <a:rPr lang="fi-FI">
                <a:solidFill>
                  <a:prstClr val="black"/>
                </a:solidFill>
                <a:latin typeface="Calibri"/>
              </a:rPr>
              <a:t>Kohderyhmään kuuluvat mannersuomalaiset 18-79-vuotiaat henkilöt.</a:t>
            </a:r>
          </a:p>
          <a:p>
            <a:pPr defTabSz="1219170"/>
            <a:endParaRPr lang="fi-FI">
              <a:solidFill>
                <a:prstClr val="black"/>
              </a:solidFill>
              <a:latin typeface="Calibri"/>
            </a:endParaRPr>
          </a:p>
          <a:p>
            <a:pPr defTabSz="1219170"/>
            <a:r>
              <a:rPr lang="fi-FI">
                <a:solidFill>
                  <a:prstClr val="black"/>
                </a:solidFill>
                <a:latin typeface="Calibri"/>
              </a:rPr>
              <a:t>Otos muodostettiin kiintiöpoiminnalla, jossa vastaajat kiintiöintiin iän ja sukupuolen mukaisesti ja NUTS2 alueiden mukaisesti. Tarkemmat taustatiedot on esitetty graafisesti raportin alussa.</a:t>
            </a:r>
          </a:p>
          <a:p>
            <a:pPr defTabSz="1219170"/>
            <a:endParaRPr lang="fi-FI">
              <a:solidFill>
                <a:prstClr val="black"/>
              </a:solidFill>
              <a:latin typeface="Calibri"/>
            </a:endParaRPr>
          </a:p>
          <a:p>
            <a:pPr defTabSz="1219170"/>
            <a:r>
              <a:rPr lang="fi-FI">
                <a:solidFill>
                  <a:prstClr val="black"/>
                </a:solidFill>
                <a:latin typeface="Calibri"/>
              </a:rPr>
              <a:t>Tulokset on esitetty pääasiassa prosenttijakaumien ja keskiarvojen avulla ja ne on ristiintaulukoitu taustamuuttujittain. Tulosten atk-taulukoinnissa on käytetty khii</a:t>
            </a:r>
            <a:r>
              <a:rPr lang="fi-FI" baseline="30000">
                <a:solidFill>
                  <a:prstClr val="black"/>
                </a:solidFill>
                <a:latin typeface="Calibri"/>
              </a:rPr>
              <a:t>2</a:t>
            </a:r>
            <a:r>
              <a:rPr lang="fi-FI">
                <a:solidFill>
                  <a:prstClr val="black"/>
                </a:solidFill>
                <a:latin typeface="Calibri"/>
              </a:rPr>
              <a:t>- ja t-testiä, jotka testaavat kunkin taulukoidun taustamuuttujan kohdalla, poikkeaako tulos muista tilastollisesti merkittävästi.</a:t>
            </a:r>
            <a:r>
              <a:rPr lang="fi-FI" b="1">
                <a:solidFill>
                  <a:prstClr val="black"/>
                </a:solidFill>
                <a:latin typeface="Calibri"/>
              </a:rPr>
              <a:t> </a:t>
            </a:r>
          </a:p>
          <a:p>
            <a:pPr defTabSz="1219170"/>
            <a:endParaRPr lang="fi-FI">
              <a:solidFill>
                <a:prstClr val="black"/>
              </a:solidFill>
              <a:latin typeface="Calibri"/>
            </a:endParaRP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rPr>
              <a:t>JOHDANTO 2/2</a:t>
            </a:r>
          </a:p>
        </p:txBody>
      </p:sp>
    </p:spTree>
    <p:extLst>
      <p:ext uri="{BB962C8B-B14F-4D97-AF65-F5344CB8AC3E}">
        <p14:creationId xmlns:p14="http://schemas.microsoft.com/office/powerpoint/2010/main" val="1117654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a:solidFill>
                  <a:prstClr val="white"/>
                </a:solidFill>
                <a:latin typeface="Calibri"/>
              </a:rPr>
              <a:t> Yhteiskunnan ja yksilön vastuunjako</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50</a:t>
            </a:fld>
            <a:endParaRPr lang="en-US"/>
          </a:p>
        </p:txBody>
      </p:sp>
    </p:spTree>
    <p:extLst>
      <p:ext uri="{BB962C8B-B14F-4D97-AF65-F5344CB8AC3E}">
        <p14:creationId xmlns:p14="http://schemas.microsoft.com/office/powerpoint/2010/main" val="1667736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2800765"/>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Vastaajien kesken tuntuu olevan suuri yhteisymmärrys siitä, että omistusasumisen ei tulisi vaikuttaa yhteiskunnan veloittamiin hoivamaksuihin. 77 % vastaajista on edelleen sitä mieltä, että omistusasunnon ja muun varallisuuden ei tulisi jatkossakaan korottaa kunnallisten hoivapalvelujen asiakasmaksuja.</a:t>
            </a:r>
          </a:p>
          <a:p>
            <a:pPr defTabSz="1219170"/>
            <a:endParaRPr lang="fi-FI" sz="1600" dirty="0">
              <a:solidFill>
                <a:prstClr val="black"/>
              </a:solidFill>
              <a:latin typeface="Calibri"/>
            </a:endParaRPr>
          </a:p>
          <a:p>
            <a:pPr defTabSz="1219170"/>
            <a:r>
              <a:rPr lang="fi-FI" sz="1600" dirty="0">
                <a:solidFill>
                  <a:prstClr val="black"/>
                </a:solidFill>
                <a:latin typeface="Calibri"/>
              </a:rPr>
              <a:t>Samalla vastaajien mielestä omaehtoisen varautumisen vanhuuden varalle tulee olla nykyistä helpompaa ja houkuttelevampaa. Tämän kanssa täysin tai osittain samaa mieltä on 77 % vastaajista. Vastaajista 61 % pitää vapaaehtoisia vakuutuksia välttämättöminä lakisääteisen sosiaaliturvan täydentämiseksi.</a:t>
            </a:r>
          </a:p>
          <a:p>
            <a:pPr defTabSz="1219170"/>
            <a:endParaRPr lang="fi-FI" sz="1600" dirty="0">
              <a:solidFill>
                <a:prstClr val="black"/>
              </a:solidFill>
              <a:latin typeface="Calibri"/>
            </a:endParaRPr>
          </a:p>
          <a:p>
            <a:pPr defTabSz="1219170"/>
            <a:r>
              <a:rPr lang="fi-FI" sz="1600" dirty="0">
                <a:solidFill>
                  <a:prstClr val="black"/>
                </a:solidFill>
                <a:latin typeface="Calibri"/>
              </a:rPr>
              <a:t>Tuloksista voidaan toisaalta huomata, että myös julkisen sektorin turvaan uskotaan melko hyvin. ”Julkinen terveydenhuolto takaa riittävät palvelut sairauksien varalta” -väittämän kanssa samaa mieltä on 66 % vastaajista. Lakisääteisen eläketurvan riittävyyteen uskovien osuus on alhaisin. 42 % vastaajista on tämän väittämän kanssa täysin tai osittain samaa mieltä.</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Yhteiskunnan ja yksilön vastuunjako</a:t>
            </a:r>
            <a:endParaRPr lang="fi-FI" sz="3200" b="1">
              <a:solidFill>
                <a:srgbClr val="1F497D"/>
              </a:solidFill>
              <a:latin typeface="Calibri"/>
            </a:endParaRPr>
          </a:p>
        </p:txBody>
      </p:sp>
    </p:spTree>
    <p:extLst>
      <p:ext uri="{BB962C8B-B14F-4D97-AF65-F5344CB8AC3E}">
        <p14:creationId xmlns:p14="http://schemas.microsoft.com/office/powerpoint/2010/main" val="496465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nvPr>
        </p:nvGraphicFramePr>
        <p:xfrm>
          <a:off x="265471" y="1305232"/>
          <a:ext cx="11476587" cy="5383161"/>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6"/>
          <p:cNvSpPr txBox="1"/>
          <p:nvPr/>
        </p:nvSpPr>
        <p:spPr>
          <a:xfrm>
            <a:off x="493360" y="401101"/>
            <a:ext cx="9625002"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a:t>
            </a:r>
            <a:endParaRPr lang="fi-FI" sz="3200" b="1">
              <a:solidFill>
                <a:srgbClr val="1F497D"/>
              </a:solidFill>
              <a:latin typeface="Calibri"/>
            </a:endParaRPr>
          </a:p>
        </p:txBody>
      </p:sp>
      <p:sp>
        <p:nvSpPr>
          <p:cNvPr id="7" name="Tekstiruutu 8"/>
          <p:cNvSpPr txBox="1"/>
          <p:nvPr/>
        </p:nvSpPr>
        <p:spPr>
          <a:xfrm>
            <a:off x="509261" y="888411"/>
            <a:ext cx="9189375"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4008483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64737" y="1359673"/>
          <a:ext cx="11814372" cy="531147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1/3</a:t>
            </a:r>
          </a:p>
          <a:p>
            <a:pPr defTabSz="1219170"/>
            <a:endParaRPr lang="fi-FI" sz="3200" b="1">
              <a:solidFill>
                <a:srgbClr val="1F497D"/>
              </a:solidFill>
              <a:latin typeface="Calibri"/>
            </a:endParaRPr>
          </a:p>
        </p:txBody>
      </p:sp>
      <p:sp>
        <p:nvSpPr>
          <p:cNvPr id="9" name="Tekstiruutu 8"/>
          <p:cNvSpPr txBox="1"/>
          <p:nvPr/>
        </p:nvSpPr>
        <p:spPr>
          <a:xfrm>
            <a:off x="509261" y="888411"/>
            <a:ext cx="9189375"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3119630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64737" y="1359673"/>
          <a:ext cx="11814372" cy="531147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2/3</a:t>
            </a:r>
          </a:p>
          <a:p>
            <a:pPr defTabSz="1219170"/>
            <a:endParaRPr lang="fi-FI" sz="3200" b="1">
              <a:solidFill>
                <a:srgbClr val="1F497D"/>
              </a:solidFill>
              <a:latin typeface="Calibri"/>
            </a:endParaRPr>
          </a:p>
        </p:txBody>
      </p:sp>
      <p:sp>
        <p:nvSpPr>
          <p:cNvPr id="9" name="Tekstiruutu 8"/>
          <p:cNvSpPr txBox="1"/>
          <p:nvPr/>
        </p:nvSpPr>
        <p:spPr>
          <a:xfrm>
            <a:off x="509261" y="888411"/>
            <a:ext cx="9189375"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928936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64737" y="1359673"/>
          <a:ext cx="11814372" cy="5311472"/>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3360" y="401101"/>
            <a:ext cx="9625002" cy="1077218"/>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yhteiskunnan ja yksilön vastuunjaosta 3/3</a:t>
            </a:r>
          </a:p>
          <a:p>
            <a:pPr defTabSz="1219170"/>
            <a:endParaRPr lang="fi-FI" sz="3200" b="1">
              <a:solidFill>
                <a:srgbClr val="1F497D"/>
              </a:solidFill>
              <a:latin typeface="Calibri"/>
            </a:endParaRPr>
          </a:p>
        </p:txBody>
      </p:sp>
      <p:sp>
        <p:nvSpPr>
          <p:cNvPr id="9" name="Tekstiruutu 8"/>
          <p:cNvSpPr txBox="1"/>
          <p:nvPr/>
        </p:nvSpPr>
        <p:spPr>
          <a:xfrm>
            <a:off x="509261" y="888411"/>
            <a:ext cx="9189375"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Kuinka hyvin seuraavat väittämät vastaavat näkemystänne yhteiskunnan ja yksilön vastuunjaosta?</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2070507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a:solidFill>
                  <a:prstClr val="white"/>
                </a:solidFill>
                <a:latin typeface="Calibri"/>
              </a:rPr>
              <a:t> Eläkeajan toimeentulon täydentäminen</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56</a:t>
            </a:fld>
            <a:endParaRPr lang="en-US"/>
          </a:p>
        </p:txBody>
      </p:sp>
    </p:spTree>
    <p:extLst>
      <p:ext uri="{BB962C8B-B14F-4D97-AF65-F5344CB8AC3E}">
        <p14:creationId xmlns:p14="http://schemas.microsoft.com/office/powerpoint/2010/main" val="3893120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4031871"/>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42 % uskoi, että he eivät pysty hankkimaan kaikkia tarvitsemiaan palveluita lakisääteisen eläkkeen turvin mikäli elävät yli 80-vuotiaiksi. 73 % uskoi, että he joutuvat tulevaisuudessa osallistumaan yhä suuremmassa määrin terveyden- ja sairaanhoidon kustannuksiin itse. 82 % kaikista vastaajista uskoi myös joutuvansa itse tulevaisuudessa kustantamaan vanhuuden hoivaan liittyviä palveluita. </a:t>
            </a:r>
          </a:p>
          <a:p>
            <a:pPr defTabSz="1219170"/>
            <a:endParaRPr lang="fi-FI" sz="1600" dirty="0">
              <a:solidFill>
                <a:prstClr val="black"/>
              </a:solidFill>
              <a:latin typeface="Calibri"/>
            </a:endParaRPr>
          </a:p>
          <a:p>
            <a:pPr defTabSz="1219170"/>
            <a:r>
              <a:rPr lang="fi-FI" sz="1600" dirty="0">
                <a:solidFill>
                  <a:prstClr val="black"/>
                </a:solidFill>
                <a:latin typeface="Calibri"/>
              </a:rPr>
              <a:t>Vastaajilta kysyttiin, miten he ovat varautuneet </a:t>
            </a:r>
            <a:r>
              <a:rPr lang="fi-FI" sz="1600" dirty="0">
                <a:solidFill>
                  <a:prstClr val="black"/>
                </a:solidFill>
                <a:latin typeface="Calibri"/>
                <a:cs typeface="Arial" pitchFamily="34" charset="0"/>
              </a:rPr>
              <a:t>tai miten he aikovat varautua itse täydentämään eläkeajan toimeentuloaan. Tavoista suosituin oli säästäminen ja sijoittaminen. Kaikista vastaajista 68 % on varautunut tai aikoi varautua täydentämään eläkeajan toimeentuloaan tällä tavoin. Omistusasunnon hankinta oli seuraavaksi suosituin 36 % osuudella. Kolmanneksi suosituin tapa oli eläkkeellä työskentely. </a:t>
            </a:r>
          </a:p>
          <a:p>
            <a:pPr defTabSz="1219170"/>
            <a:endParaRPr lang="fi-FI" sz="1600" dirty="0">
              <a:solidFill>
                <a:prstClr val="black"/>
              </a:solidFill>
              <a:latin typeface="Calibri"/>
              <a:cs typeface="Arial" pitchFamily="34" charset="0"/>
            </a:endParaRPr>
          </a:p>
          <a:p>
            <a:pPr defTabSz="1219170"/>
            <a:r>
              <a:rPr lang="fi-FI" sz="1600" dirty="0">
                <a:solidFill>
                  <a:prstClr val="black"/>
                </a:solidFill>
                <a:latin typeface="Calibri"/>
                <a:cs typeface="Arial" pitchFamily="34" charset="0"/>
              </a:rPr>
              <a:t>Miesten varautuminen eläkeajan toimeentulon täydentämiseen oli naisia korkeammalla tasolla. Suurin ero oli säästämisessä, jonka miehistä mainitsi 71 % ja naisista 64 %. Naiset puolestaan olivat hiukan miehiä valmiimpia työskentelemään eläkkeellä (27%/26%).</a:t>
            </a:r>
          </a:p>
          <a:p>
            <a:pPr defTabSz="1219170"/>
            <a:endParaRPr lang="fi-FI" sz="1600" dirty="0">
              <a:solidFill>
                <a:prstClr val="black"/>
              </a:solidFill>
              <a:latin typeface="Calibri"/>
              <a:cs typeface="Arial" pitchFamily="34" charset="0"/>
            </a:endParaRPr>
          </a:p>
          <a:p>
            <a:pPr defTabSz="1219170"/>
            <a:r>
              <a:rPr lang="fi-FI" sz="1600" dirty="0">
                <a:solidFill>
                  <a:prstClr val="black"/>
                </a:solidFill>
                <a:latin typeface="Calibri"/>
                <a:cs typeface="Arial" pitchFamily="34" charset="0"/>
              </a:rPr>
              <a:t>Nuoret 18 – 29 -vuotiaat olivat varsin innokkaita varautumaan eläkkeen täydentämiseen usealla eri tavalla. Heistä säästämisen ja sijoittamisen valitsi 81 % (kaikki vastaajat 68 %), omistusasunnon hankinnan 45 % (kaikki vastaajat 36 %) ja sijoitusasunnon hankinnan 26 % (kaikki vastaajat 18 %). Eläkevakuutus taas ei ole nuorempien ikäryhmien suosiossa.</a:t>
            </a: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Eläkeajan toimeentulon täydentäminen</a:t>
            </a:r>
            <a:endParaRPr lang="fi-FI" sz="3200" b="1">
              <a:solidFill>
                <a:srgbClr val="1F497D"/>
              </a:solidFill>
              <a:latin typeface="Calibri"/>
            </a:endParaRPr>
          </a:p>
        </p:txBody>
      </p:sp>
    </p:spTree>
    <p:extLst>
      <p:ext uri="{BB962C8B-B14F-4D97-AF65-F5344CB8AC3E}">
        <p14:creationId xmlns:p14="http://schemas.microsoft.com/office/powerpoint/2010/main" val="4185783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311504"/>
            <a:ext cx="10926777" cy="4524313"/>
          </a:xfrm>
          <a:prstGeom prst="rect">
            <a:avLst/>
          </a:prstGeom>
          <a:noFill/>
        </p:spPr>
        <p:txBody>
          <a:bodyPr wrap="square" lIns="91439" tIns="45719" rIns="91439" bIns="45719" rtlCol="0">
            <a:spAutoFit/>
          </a:bodyPr>
          <a:lstStyle/>
          <a:p>
            <a:pPr marL="342900" indent="-342900" defTabSz="1219170">
              <a:buFont typeface="+mj-lt"/>
              <a:buAutoNum type="arabicPeriod"/>
            </a:pPr>
            <a:r>
              <a:rPr lang="fi-FI" sz="1600" b="1" dirty="0">
                <a:solidFill>
                  <a:prstClr val="black"/>
                </a:solidFill>
                <a:latin typeface="Calibri"/>
              </a:rPr>
              <a:t>Säästämällä tai sijoittamalla. Kaikki 68 </a:t>
            </a:r>
            <a:r>
              <a:rPr lang="fi-FI" sz="1600" dirty="0">
                <a:solidFill>
                  <a:prstClr val="black"/>
                </a:solidFill>
                <a:latin typeface="Calibri"/>
              </a:rPr>
              <a:t>% </a:t>
            </a:r>
          </a:p>
          <a:p>
            <a:pPr lvl="1" defTabSz="1219170"/>
            <a:r>
              <a:rPr lang="fi-FI" sz="1600" b="1" dirty="0">
                <a:solidFill>
                  <a:srgbClr val="00B050"/>
                </a:solidFill>
                <a:latin typeface="Calibri"/>
              </a:rPr>
              <a:t>+</a:t>
            </a:r>
            <a:r>
              <a:rPr lang="fi-FI" sz="1600" dirty="0">
                <a:solidFill>
                  <a:prstClr val="black"/>
                </a:solidFill>
                <a:latin typeface="Calibri"/>
              </a:rPr>
              <a:t> opiskelija/koululainen 81 %,		</a:t>
            </a:r>
            <a:r>
              <a:rPr lang="fi-FI" sz="1600" b="1" dirty="0">
                <a:solidFill>
                  <a:srgbClr val="C00000"/>
                </a:solidFill>
                <a:latin typeface="Calibri"/>
              </a:rPr>
              <a:t>- </a:t>
            </a:r>
            <a:r>
              <a:rPr lang="fi-FI" sz="1600" dirty="0">
                <a:solidFill>
                  <a:srgbClr val="040B16"/>
                </a:solidFill>
                <a:latin typeface="Calibri"/>
              </a:rPr>
              <a:t>maalaiskunnissa asuvat 58 %</a:t>
            </a:r>
          </a:p>
          <a:p>
            <a:pPr lvl="1" defTabSz="1219170"/>
            <a:r>
              <a:rPr lang="fi-FI" sz="1600" b="1" dirty="0">
                <a:solidFill>
                  <a:srgbClr val="00B050"/>
                </a:solidFill>
                <a:latin typeface="Calibri"/>
              </a:rPr>
              <a:t>+</a:t>
            </a:r>
            <a:r>
              <a:rPr lang="fi-FI" sz="1600" dirty="0">
                <a:solidFill>
                  <a:prstClr val="black"/>
                </a:solidFill>
                <a:latin typeface="Calibri"/>
              </a:rPr>
              <a:t> johtava-asema 80 %			</a:t>
            </a:r>
            <a:r>
              <a:rPr lang="fi-FI" sz="1600" b="1" dirty="0">
                <a:solidFill>
                  <a:srgbClr val="C00000"/>
                </a:solidFill>
                <a:latin typeface="Calibri"/>
              </a:rPr>
              <a:t>- </a:t>
            </a:r>
            <a:r>
              <a:rPr lang="fi-FI" sz="1600" dirty="0">
                <a:solidFill>
                  <a:srgbClr val="040B16"/>
                </a:solidFill>
                <a:latin typeface="Calibri"/>
              </a:rPr>
              <a:t>50 – 59 -vuotiaat 52 %</a:t>
            </a:r>
          </a:p>
          <a:p>
            <a:pPr lvl="1" defTabSz="1219170"/>
            <a:r>
              <a:rPr lang="fi-FI" sz="1600" b="1" dirty="0">
                <a:solidFill>
                  <a:srgbClr val="00B050"/>
                </a:solidFill>
                <a:latin typeface="Calibri"/>
              </a:rPr>
              <a:t>+</a:t>
            </a:r>
            <a:r>
              <a:rPr lang="fi-FI" sz="1600" dirty="0">
                <a:solidFill>
                  <a:prstClr val="black"/>
                </a:solidFill>
                <a:latin typeface="Calibri"/>
              </a:rPr>
              <a:t> talouden tulot yli 70 000 €/v 78 %	</a:t>
            </a:r>
            <a:endParaRPr lang="fi-FI" sz="1600" b="1" dirty="0">
              <a:solidFill>
                <a:srgbClr val="C00000"/>
              </a:solidFill>
              <a:latin typeface="Calibri"/>
            </a:endParaRPr>
          </a:p>
          <a:p>
            <a:pPr lvl="1" defTabSz="1219170"/>
            <a:endParaRPr lang="fi-FI" sz="1600" b="1" dirty="0">
              <a:solidFill>
                <a:srgbClr val="C00000"/>
              </a:solidFill>
              <a:latin typeface="Calibri"/>
            </a:endParaRPr>
          </a:p>
          <a:p>
            <a:pPr marL="342900" indent="-342900" defTabSz="1219170">
              <a:buFont typeface="+mj-lt"/>
              <a:buAutoNum type="arabicPeriod"/>
            </a:pPr>
            <a:r>
              <a:rPr lang="fi-FI" sz="1600" b="1" dirty="0">
                <a:solidFill>
                  <a:srgbClr val="040B16"/>
                </a:solidFill>
                <a:latin typeface="Calibri"/>
              </a:rPr>
              <a:t>Hankkimalla omistusasunnon. Kaikki 36 %</a:t>
            </a:r>
          </a:p>
          <a:p>
            <a:pPr lvl="1" defTabSz="1219170"/>
            <a:r>
              <a:rPr lang="fi-FI" sz="1600" b="1" dirty="0">
                <a:solidFill>
                  <a:srgbClr val="00B050"/>
                </a:solidFill>
                <a:latin typeface="Calibri"/>
              </a:rPr>
              <a:t>+</a:t>
            </a:r>
            <a:r>
              <a:rPr lang="fi-FI" sz="1600" dirty="0">
                <a:solidFill>
                  <a:prstClr val="black"/>
                </a:solidFill>
                <a:latin typeface="Calibri"/>
              </a:rPr>
              <a:t> </a:t>
            </a:r>
            <a:r>
              <a:rPr lang="fi-FI" sz="1600" dirty="0">
                <a:solidFill>
                  <a:srgbClr val="040B16"/>
                </a:solidFill>
                <a:latin typeface="Calibri"/>
              </a:rPr>
              <a:t>30 – 39 -vuotiaat 50 % </a:t>
            </a:r>
            <a:r>
              <a:rPr lang="fi-FI" sz="1600" dirty="0">
                <a:solidFill>
                  <a:prstClr val="black"/>
                </a:solidFill>
                <a:latin typeface="Calibri"/>
              </a:rPr>
              <a:t>		</a:t>
            </a:r>
            <a:r>
              <a:rPr lang="fi-FI" sz="1600" b="1" dirty="0">
                <a:solidFill>
                  <a:srgbClr val="C00000"/>
                </a:solidFill>
                <a:latin typeface="Calibri"/>
              </a:rPr>
              <a:t>- </a:t>
            </a:r>
            <a:r>
              <a:rPr lang="fi-FI" sz="1600" dirty="0">
                <a:solidFill>
                  <a:srgbClr val="040B16"/>
                </a:solidFill>
                <a:latin typeface="Calibri"/>
              </a:rPr>
              <a:t>alle 30 000 euroa vuodessa ansaitsevat 26 %</a:t>
            </a:r>
          </a:p>
          <a:p>
            <a:pPr lvl="1" defTabSz="1219170"/>
            <a:r>
              <a:rPr lang="fi-FI" sz="1600" b="1" dirty="0">
                <a:solidFill>
                  <a:srgbClr val="00B050"/>
                </a:solidFill>
                <a:latin typeface="Calibri"/>
              </a:rPr>
              <a:t>+</a:t>
            </a:r>
            <a:r>
              <a:rPr lang="fi-FI" sz="1600" dirty="0">
                <a:solidFill>
                  <a:prstClr val="black"/>
                </a:solidFill>
                <a:latin typeface="Calibri"/>
              </a:rPr>
              <a:t> toimihenkilöt 49 %			</a:t>
            </a:r>
            <a:r>
              <a:rPr lang="fi-FI" sz="1600" b="1" dirty="0">
                <a:solidFill>
                  <a:srgbClr val="C00000"/>
                </a:solidFill>
                <a:latin typeface="Calibri"/>
              </a:rPr>
              <a:t>- </a:t>
            </a:r>
            <a:r>
              <a:rPr lang="fi-FI" sz="1600" dirty="0">
                <a:solidFill>
                  <a:srgbClr val="040B16"/>
                </a:solidFill>
                <a:latin typeface="Calibri"/>
              </a:rPr>
              <a:t>50 – 59 -vuotiaat 29 %</a:t>
            </a:r>
          </a:p>
          <a:p>
            <a:pPr lvl="1" defTabSz="1219170"/>
            <a:r>
              <a:rPr lang="fi-FI" sz="1600" b="1" dirty="0">
                <a:solidFill>
                  <a:srgbClr val="00B050"/>
                </a:solidFill>
                <a:latin typeface="Calibri"/>
              </a:rPr>
              <a:t>+</a:t>
            </a:r>
            <a:r>
              <a:rPr lang="fi-FI" sz="1600" dirty="0">
                <a:solidFill>
                  <a:prstClr val="black"/>
                </a:solidFill>
                <a:latin typeface="Calibri"/>
              </a:rPr>
              <a:t> talouden tulot yli 70 000 €/v 48 %	</a:t>
            </a:r>
          </a:p>
          <a:p>
            <a:pPr lvl="1" defTabSz="1219170"/>
            <a:endParaRPr lang="fi-FI" sz="1600" b="1" dirty="0">
              <a:solidFill>
                <a:srgbClr val="040B16"/>
              </a:solidFill>
              <a:latin typeface="Calibri"/>
            </a:endParaRPr>
          </a:p>
          <a:p>
            <a:pPr marL="342900" indent="-342900" defTabSz="1219170">
              <a:buFont typeface="+mj-lt"/>
              <a:buAutoNum type="arabicPeriod"/>
            </a:pPr>
            <a:r>
              <a:rPr lang="fi-FI" sz="1600" b="1" dirty="0">
                <a:solidFill>
                  <a:srgbClr val="040B16"/>
                </a:solidFill>
                <a:latin typeface="Calibri"/>
              </a:rPr>
              <a:t>Tekemällä ansiotyötä eläkkeellä 27 %</a:t>
            </a:r>
          </a:p>
          <a:p>
            <a:pPr lvl="1" defTabSz="1219170"/>
            <a:r>
              <a:rPr lang="fi-FI" sz="1600" b="1" dirty="0">
                <a:solidFill>
                  <a:srgbClr val="00B050"/>
                </a:solidFill>
                <a:latin typeface="Calibri"/>
              </a:rPr>
              <a:t>+</a:t>
            </a:r>
            <a:r>
              <a:rPr lang="fi-FI" sz="1600" dirty="0">
                <a:solidFill>
                  <a:prstClr val="black"/>
                </a:solidFill>
                <a:latin typeface="Calibri"/>
              </a:rPr>
              <a:t> johtava asema/yrittäjä 42 % </a:t>
            </a:r>
            <a:r>
              <a:rPr lang="fi-FI" sz="1600" dirty="0">
                <a:solidFill>
                  <a:srgbClr val="040B16"/>
                </a:solidFill>
                <a:latin typeface="Calibri"/>
              </a:rPr>
              <a:t> </a:t>
            </a:r>
            <a:r>
              <a:rPr lang="fi-FI" sz="1600" dirty="0">
                <a:solidFill>
                  <a:prstClr val="black"/>
                </a:solidFill>
                <a:latin typeface="Calibri"/>
              </a:rPr>
              <a:t>		</a:t>
            </a:r>
            <a:r>
              <a:rPr lang="fi-FI" sz="1600" b="1" dirty="0">
                <a:solidFill>
                  <a:srgbClr val="C00000"/>
                </a:solidFill>
                <a:latin typeface="Calibri"/>
              </a:rPr>
              <a:t>- </a:t>
            </a:r>
            <a:r>
              <a:rPr lang="fi-FI" sz="1600" dirty="0">
                <a:solidFill>
                  <a:srgbClr val="040B16"/>
                </a:solidFill>
                <a:latin typeface="Calibri"/>
              </a:rPr>
              <a:t>eläkeläinen 17 %</a:t>
            </a:r>
          </a:p>
          <a:p>
            <a:pPr lvl="1" defTabSz="1219170"/>
            <a:r>
              <a:rPr lang="fi-FI" sz="1600" b="1" dirty="0">
                <a:solidFill>
                  <a:srgbClr val="00B050"/>
                </a:solidFill>
                <a:latin typeface="Calibri"/>
              </a:rPr>
              <a:t>+</a:t>
            </a:r>
            <a:r>
              <a:rPr lang="fi-FI" sz="1600" dirty="0">
                <a:solidFill>
                  <a:prstClr val="black"/>
                </a:solidFill>
                <a:latin typeface="Calibri"/>
              </a:rPr>
              <a:t> työväestö 33 %			</a:t>
            </a:r>
            <a:r>
              <a:rPr lang="fi-FI" sz="1600" b="1" dirty="0">
                <a:solidFill>
                  <a:srgbClr val="C00000"/>
                </a:solidFill>
                <a:latin typeface="Calibri"/>
              </a:rPr>
              <a:t>- </a:t>
            </a:r>
            <a:r>
              <a:rPr lang="fi-FI" sz="1600" dirty="0">
                <a:solidFill>
                  <a:srgbClr val="040B16"/>
                </a:solidFill>
                <a:latin typeface="Calibri"/>
              </a:rPr>
              <a:t>30 – 39 -vuotiaat 24 %</a:t>
            </a:r>
          </a:p>
          <a:p>
            <a:pPr lvl="1" defTabSz="1219170"/>
            <a:r>
              <a:rPr lang="fi-FI" sz="1600" b="1" dirty="0">
                <a:solidFill>
                  <a:srgbClr val="00B050"/>
                </a:solidFill>
                <a:latin typeface="Calibri"/>
              </a:rPr>
              <a:t>+</a:t>
            </a:r>
            <a:r>
              <a:rPr lang="fi-FI" sz="1600" dirty="0">
                <a:solidFill>
                  <a:prstClr val="black"/>
                </a:solidFill>
                <a:latin typeface="Calibri"/>
              </a:rPr>
              <a:t> 30 000 – 70 000 €/v ansaitsevat 32 %	</a:t>
            </a:r>
            <a:r>
              <a:rPr lang="fi-FI" sz="1600" b="1" dirty="0">
                <a:solidFill>
                  <a:srgbClr val="C00000"/>
                </a:solidFill>
                <a:latin typeface="Calibri"/>
              </a:rPr>
              <a:t>- </a:t>
            </a:r>
            <a:r>
              <a:rPr lang="fi-FI" sz="1600" dirty="0">
                <a:solidFill>
                  <a:srgbClr val="040B16"/>
                </a:solidFill>
                <a:latin typeface="Calibri"/>
              </a:rPr>
              <a:t>yli 70 000 €/v ansaitsevat 24 %</a:t>
            </a:r>
          </a:p>
          <a:p>
            <a:pPr defTabSz="1219170"/>
            <a:endParaRPr lang="fi-FI" sz="1600" b="1" dirty="0">
              <a:solidFill>
                <a:srgbClr val="040B16"/>
              </a:solidFill>
              <a:latin typeface="Calibri"/>
            </a:endParaRPr>
          </a:p>
          <a:p>
            <a:pPr defTabSz="1219170"/>
            <a:r>
              <a:rPr lang="fi-FI" sz="1600" dirty="0">
                <a:solidFill>
                  <a:srgbClr val="040B16"/>
                </a:solidFill>
                <a:latin typeface="Calibri"/>
              </a:rPr>
              <a:t>Lomautettuina tai työttöminä olevat erottuivat ryhmänä kokonaisuudesta. He ovat keskimäärin haluttomia täydentämään eläkettään millään tavoin. Varmasti osasyynä on taloudellinen tila, joka ei anna mahdollisuutta säästämiseen tai sijoituksiin.</a:t>
            </a: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Eläkeajan toimeentulon täydentäminen</a:t>
            </a:r>
            <a:endParaRPr lang="fi-FI" sz="3200" b="1">
              <a:solidFill>
                <a:srgbClr val="1F497D"/>
              </a:solidFill>
              <a:latin typeface="Calibri"/>
            </a:endParaRPr>
          </a:p>
        </p:txBody>
      </p:sp>
    </p:spTree>
    <p:extLst>
      <p:ext uri="{BB962C8B-B14F-4D97-AF65-F5344CB8AC3E}">
        <p14:creationId xmlns:p14="http://schemas.microsoft.com/office/powerpoint/2010/main" val="250086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94735" y="1304145"/>
          <a:ext cx="11155892" cy="481184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356659"/>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Varautuu itse täydentämään eläkeajan toimeentuloa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Oletteko varautunut tai aiotteko varautua itse täydentämään eläkeajan toimeentuloanne jollakin seuraavista tavoista?</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44474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2997B-3E29-4B18-BAF1-47193305D542}"/>
              </a:ext>
            </a:extLst>
          </p:cNvPr>
          <p:cNvSpPr>
            <a:spLocks noGrp="1"/>
          </p:cNvSpPr>
          <p:nvPr>
            <p:ph type="title"/>
          </p:nvPr>
        </p:nvSpPr>
        <p:spPr/>
        <p:txBody>
          <a:bodyPr>
            <a:normAutofit/>
          </a:bodyPr>
          <a:lstStyle/>
          <a:p>
            <a:pPr defTabSz="1219170"/>
            <a:r>
              <a:rPr lang="fi-FI">
                <a:solidFill>
                  <a:prstClr val="white"/>
                </a:solidFill>
                <a:latin typeface="Calibri"/>
                <a:cs typeface="Arial" pitchFamily="34" charset="0"/>
              </a:rPr>
              <a:t>Aineiston rakenne </a:t>
            </a:r>
            <a:br>
              <a:rPr lang="fi-FI">
                <a:solidFill>
                  <a:prstClr val="white"/>
                </a:solidFill>
                <a:latin typeface="Calibri"/>
                <a:cs typeface="Arial" pitchFamily="34" charset="0"/>
              </a:rPr>
            </a:br>
            <a:r>
              <a:rPr lang="fi-FI">
                <a:solidFill>
                  <a:prstClr val="white"/>
                </a:solidFill>
                <a:latin typeface="Calibri"/>
                <a:cs typeface="Arial" pitchFamily="34" charset="0"/>
              </a:rPr>
              <a:t>2014-2020</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6</a:t>
            </a:fld>
            <a:endParaRPr lang="en-US"/>
          </a:p>
        </p:txBody>
      </p:sp>
    </p:spTree>
    <p:extLst>
      <p:ext uri="{BB962C8B-B14F-4D97-AF65-F5344CB8AC3E}">
        <p14:creationId xmlns:p14="http://schemas.microsoft.com/office/powerpoint/2010/main" val="1521168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194735" y="1622407"/>
          <a:ext cx="11155892" cy="471939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34876" y="364154"/>
            <a:ext cx="11041227"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Varautuu itse täydentämään eläkeajan toimeentuloa</a:t>
            </a:r>
            <a:endParaRPr lang="fi-FI" sz="3200"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Oletteko varautunut tai aiotteko varautua itse täydentämään eläkeajan toimeentuloanne jollakin seuraavista tavoista?</a:t>
            </a:r>
            <a:endParaRPr lang="fi-FI" sz="1467" i="1">
              <a:solidFill>
                <a:prstClr val="black"/>
              </a:solidFill>
              <a:latin typeface="Calibri"/>
            </a:endParaRPr>
          </a:p>
          <a:p>
            <a:pPr defTabSz="1219170"/>
            <a:r>
              <a:rPr lang="fi-FI" sz="1467">
                <a:solidFill>
                  <a:prstClr val="black"/>
                </a:solidFill>
                <a:latin typeface="Calibri"/>
              </a:rPr>
              <a:t>Kaikki vastaajat, n=1000</a:t>
            </a:r>
          </a:p>
        </p:txBody>
      </p:sp>
      <p:sp>
        <p:nvSpPr>
          <p:cNvPr id="2" name="TextBox 1"/>
          <p:cNvSpPr txBox="1"/>
          <p:nvPr/>
        </p:nvSpPr>
        <p:spPr>
          <a:xfrm>
            <a:off x="8543967" y="3711951"/>
            <a:ext cx="2698230" cy="1200329"/>
          </a:xfrm>
          <a:prstGeom prst="rect">
            <a:avLst/>
          </a:prstGeom>
          <a:noFill/>
          <a:ln>
            <a:solidFill>
              <a:srgbClr val="040B16"/>
            </a:solidFill>
          </a:ln>
        </p:spPr>
        <p:txBody>
          <a:bodyPr wrap="square" rtlCol="0">
            <a:spAutoFit/>
          </a:bodyPr>
          <a:lstStyle/>
          <a:p>
            <a:r>
              <a:rPr lang="fi-FI" sz="1200">
                <a:solidFill>
                  <a:srgbClr val="040B16"/>
                </a:solidFill>
              </a:rPr>
              <a:t>Huom. </a:t>
            </a:r>
          </a:p>
          <a:p>
            <a:r>
              <a:rPr lang="fi-FI" sz="1200">
                <a:solidFill>
                  <a:srgbClr val="040B16"/>
                </a:solidFill>
              </a:rPr>
              <a:t>Tässä kysymyksen vastausvaihtoehdot erosivat huomattavasti ja vertailu vuosien 2018 ja 2020 välillä osittain mahdotonta </a:t>
            </a:r>
          </a:p>
        </p:txBody>
      </p:sp>
    </p:spTree>
    <p:extLst>
      <p:ext uri="{BB962C8B-B14F-4D97-AF65-F5344CB8AC3E}">
        <p14:creationId xmlns:p14="http://schemas.microsoft.com/office/powerpoint/2010/main" val="2932888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30517" y="1168400"/>
          <a:ext cx="11010900" cy="551542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527381" y="423215"/>
            <a:ext cx="11329259" cy="995016"/>
          </a:xfrm>
          <a:prstGeom prst="rect">
            <a:avLst/>
          </a:prstGeom>
          <a:noFill/>
        </p:spPr>
        <p:txBody>
          <a:bodyPr wrap="square" rtlCol="0">
            <a:spAutoFit/>
          </a:bodyPr>
          <a:lstStyle/>
          <a:p>
            <a:pPr defTabSz="1219170"/>
            <a:r>
              <a:rPr lang="fi-FI" sz="2933" b="1">
                <a:solidFill>
                  <a:srgbClr val="1F497D"/>
                </a:solidFill>
                <a:latin typeface="Calibri"/>
                <a:cs typeface="Arial" pitchFamily="34" charset="0"/>
              </a:rPr>
              <a:t>Julkisten palveluiden täydentäminen omalla kustannuksella</a:t>
            </a:r>
            <a:endParaRPr lang="fi-FI" sz="2800" b="1">
              <a:solidFill>
                <a:srgbClr val="1F497D"/>
              </a:solidFill>
              <a:latin typeface="Calibri"/>
            </a:endParaRPr>
          </a:p>
          <a:p>
            <a:pPr defTabSz="1219170"/>
            <a:endParaRPr lang="fi-FI" sz="2933" b="1">
              <a:solidFill>
                <a:srgbClr val="1F497D"/>
              </a:solidFill>
              <a:latin typeface="Calibri"/>
            </a:endParaRPr>
          </a:p>
        </p:txBody>
      </p:sp>
      <p:sp>
        <p:nvSpPr>
          <p:cNvPr id="6" name="Tekstiruutu 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Olisitteko valmis täydentämään julkisia palveluja omalla kustannuksella (esim. ylimääräinen kotiapupalvelu)?</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2796325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4202498416"/>
              </p:ext>
            </p:extLst>
          </p:nvPr>
        </p:nvGraphicFramePr>
        <p:xfrm>
          <a:off x="838202" y="1619249"/>
          <a:ext cx="10512425" cy="488209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1" y="337609"/>
            <a:ext cx="11329259" cy="543675"/>
          </a:xfrm>
          <a:prstGeom prst="rect">
            <a:avLst/>
          </a:prstGeom>
          <a:noFill/>
        </p:spPr>
        <p:txBody>
          <a:bodyPr wrap="square" rtlCol="0">
            <a:spAutoFit/>
          </a:bodyPr>
          <a:lstStyle/>
          <a:p>
            <a:pPr defTabSz="1219170"/>
            <a:r>
              <a:rPr lang="fi-FI" sz="2933" b="1">
                <a:solidFill>
                  <a:srgbClr val="1F497D"/>
                </a:solidFill>
                <a:latin typeface="Calibri"/>
                <a:cs typeface="Arial" pitchFamily="34" charset="0"/>
              </a:rPr>
              <a:t>Julkisten palveluiden täydentäminen omalla kustannuksella</a:t>
            </a:r>
            <a:endParaRPr lang="fi-FI" sz="2933" b="1">
              <a:solidFill>
                <a:srgbClr val="1F497D"/>
              </a:solidFill>
              <a:latin typeface="Calibri"/>
            </a:endParaRPr>
          </a:p>
        </p:txBody>
      </p:sp>
      <p:sp>
        <p:nvSpPr>
          <p:cNvPr id="9" name="Tekstiruutu 8"/>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Olisitteko valmis täydentämään julkisia palveluja omalla kustannuksella (esim. ylimääräinen kotiapupalvelu)?</a:t>
            </a:r>
            <a:endParaRPr lang="fi-FI" sz="1467" i="1">
              <a:solidFill>
                <a:prstClr val="black"/>
              </a:solidFill>
              <a:latin typeface="Calibri"/>
            </a:endParaRPr>
          </a:p>
          <a:p>
            <a:pPr defTabSz="1219170"/>
            <a:r>
              <a:rPr lang="fi-FI" sz="1467">
                <a:solidFill>
                  <a:prstClr val="black"/>
                </a:solidFill>
                <a:latin typeface="Calibri"/>
              </a:rPr>
              <a:t>Kaikki vastaajat</a:t>
            </a:r>
          </a:p>
        </p:txBody>
      </p:sp>
    </p:spTree>
    <p:extLst>
      <p:ext uri="{BB962C8B-B14F-4D97-AF65-F5344CB8AC3E}">
        <p14:creationId xmlns:p14="http://schemas.microsoft.com/office/powerpoint/2010/main" val="1105437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8EB658-17E5-4B8A-8C1E-2A1D31850060}"/>
              </a:ext>
            </a:extLst>
          </p:cNvPr>
          <p:cNvSpPr>
            <a:spLocks noGrp="1"/>
          </p:cNvSpPr>
          <p:nvPr>
            <p:ph type="title"/>
          </p:nvPr>
        </p:nvSpPr>
        <p:spPr/>
        <p:txBody>
          <a:bodyPr/>
          <a:lstStyle/>
          <a:p>
            <a:r>
              <a:rPr lang="fi-FI">
                <a:solidFill>
                  <a:prstClr val="white"/>
                </a:solidFill>
                <a:latin typeface="Calibri"/>
              </a:rPr>
              <a:t>Vakuutusasioiden hoito</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63</a:t>
            </a:fld>
            <a:endParaRPr lang="en-US"/>
          </a:p>
        </p:txBody>
      </p:sp>
    </p:spTree>
    <p:extLst>
      <p:ext uri="{BB962C8B-B14F-4D97-AF65-F5344CB8AC3E}">
        <p14:creationId xmlns:p14="http://schemas.microsoft.com/office/powerpoint/2010/main" val="3242942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78790"/>
            <a:ext cx="10926776" cy="4072972"/>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Asiointitavoissa on tapahtunut suuri muutos vuosien saatossa. Kymmenessä vuodessa pääasiallinen asiointikanava on siirtynyt vakuutusyhtiön konttoreista (2010: 38 % ja 2020: 10 %) internettiin (2010: 23 % ja 2020: 49 %). </a:t>
            </a:r>
          </a:p>
          <a:p>
            <a:pPr defTabSz="1219170"/>
            <a:endParaRPr lang="fi-FI" sz="1600" dirty="0">
              <a:solidFill>
                <a:prstClr val="black"/>
              </a:solidFill>
              <a:latin typeface="Calibri"/>
            </a:endParaRPr>
          </a:p>
          <a:p>
            <a:pPr defTabSz="1219170"/>
            <a:r>
              <a:rPr lang="fi-FI" sz="1600" dirty="0">
                <a:solidFill>
                  <a:prstClr val="black"/>
                </a:solidFill>
                <a:latin typeface="Calibri"/>
              </a:rPr>
              <a:t>Yhteydenpidossa vakuutusyhtiön kanssa ei ollut juurikaan eroja eri taustaryhmissä. Internetin ilmoitti tavallisimmaksi tavaksi hoitaa vakuutusasioita 49 % vastaajista, 40 % sanoi asioivansa internetissä joskus ja vain 12 % sanoi, että ei asioi netin kautta. </a:t>
            </a:r>
          </a:p>
          <a:p>
            <a:pPr defTabSz="1219170"/>
            <a:endParaRPr lang="fi-FI" sz="1600" dirty="0">
              <a:solidFill>
                <a:prstClr val="black"/>
              </a:solidFill>
              <a:latin typeface="Calibri"/>
            </a:endParaRPr>
          </a:p>
          <a:p>
            <a:pPr defTabSz="1219170"/>
            <a:r>
              <a:rPr lang="fi-FI" sz="1600" dirty="0">
                <a:solidFill>
                  <a:prstClr val="black"/>
                </a:solidFill>
                <a:latin typeface="Calibri"/>
              </a:rPr>
              <a:t>Ikäryhmistä eniten (tavallisimmin osuus) internetissä asioivat 30 – 39 -vuotiaat (56 %) ja vähiten 60 – 79 -vuotiaat (40 %). </a:t>
            </a:r>
            <a:br>
              <a:rPr lang="fi-FI" sz="1600" dirty="0">
                <a:solidFill>
                  <a:prstClr val="black"/>
                </a:solidFill>
                <a:latin typeface="Calibri"/>
              </a:rPr>
            </a:br>
            <a:r>
              <a:rPr lang="fi-FI" sz="1600" dirty="0">
                <a:solidFill>
                  <a:prstClr val="black"/>
                </a:solidFill>
                <a:latin typeface="Calibri"/>
              </a:rPr>
              <a:t>60 – 79 -vuotiaiden ikäryhmässä korostui vakuutusyhtiön konttorissa asiointi. Heistä konttoria piti tavallisimpana asiointikanavana 15 %.</a:t>
            </a:r>
          </a:p>
          <a:p>
            <a:pPr defTabSz="1219170"/>
            <a:endParaRPr lang="fi-FI" sz="1600" dirty="0">
              <a:solidFill>
                <a:prstClr val="black"/>
              </a:solidFill>
              <a:latin typeface="Calibri"/>
            </a:endParaRPr>
          </a:p>
          <a:p>
            <a:pPr defTabSz="1219170"/>
            <a:r>
              <a:rPr lang="fi-FI" sz="1600" dirty="0">
                <a:solidFill>
                  <a:prstClr val="black"/>
                </a:solidFill>
                <a:latin typeface="Calibri"/>
              </a:rPr>
              <a:t>Pankit, vakuutusmeklarit ja autoliikkeet/matkatoimistot ovat lähestulkoon menettäneet merkityksensä asiointikanavana. Niiden  kanssa asioitiin vain satunnaisesti.</a:t>
            </a: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r>
              <a:rPr lang="fi-FI" sz="1600" dirty="0">
                <a:solidFill>
                  <a:prstClr val="black"/>
                </a:solidFill>
                <a:latin typeface="Calibri"/>
              </a:rPr>
              <a:t> </a:t>
            </a:r>
          </a:p>
          <a:p>
            <a:pPr marL="609585" lvl="1" defTabSz="1219170"/>
            <a:endParaRPr lang="fi-FI" sz="1867"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a:t>
            </a:r>
            <a:endParaRPr lang="fi-FI" sz="3200" b="1">
              <a:solidFill>
                <a:srgbClr val="1F497D"/>
              </a:solidFill>
              <a:latin typeface="Calibri"/>
            </a:endParaRPr>
          </a:p>
        </p:txBody>
      </p:sp>
    </p:spTree>
    <p:extLst>
      <p:ext uri="{BB962C8B-B14F-4D97-AF65-F5344CB8AC3E}">
        <p14:creationId xmlns:p14="http://schemas.microsoft.com/office/powerpoint/2010/main" val="2964518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32230" y="1161143"/>
          <a:ext cx="11118398" cy="552994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a:t>
            </a:r>
            <a:endParaRPr lang="fi-FI" sz="3200" b="1">
              <a:solidFill>
                <a:srgbClr val="1F497D"/>
              </a:solidFill>
              <a:latin typeface="Calibri"/>
            </a:endParaRPr>
          </a:p>
        </p:txBody>
      </p:sp>
      <p:sp>
        <p:nvSpPr>
          <p:cNvPr id="9" name="Tekstiruutu 8"/>
          <p:cNvSpPr txBox="1"/>
          <p:nvPr/>
        </p:nvSpPr>
        <p:spPr>
          <a:xfrm>
            <a:off x="570062" y="902841"/>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 n=1000</a:t>
            </a:r>
          </a:p>
        </p:txBody>
      </p:sp>
    </p:spTree>
    <p:extLst>
      <p:ext uri="{BB962C8B-B14F-4D97-AF65-F5344CB8AC3E}">
        <p14:creationId xmlns:p14="http://schemas.microsoft.com/office/powerpoint/2010/main" val="1747490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250931" y="1161143"/>
          <a:ext cx="11125656" cy="5508171"/>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5119623"/>
            <a:ext cx="3598944" cy="830995"/>
          </a:xfrm>
          <a:prstGeom prst="rect">
            <a:avLst/>
          </a:prstGeom>
          <a:noFill/>
        </p:spPr>
        <p:txBody>
          <a:bodyPr wrap="square" lIns="91439" tIns="45719" rIns="91439" bIns="45719" rtlCol="0">
            <a:spAutoFit/>
          </a:bodyPr>
          <a:lstStyle/>
          <a:p>
            <a:pPr defTabSz="1219170"/>
            <a:r>
              <a:rPr lang="fi-FI" sz="1200">
                <a:solidFill>
                  <a:prstClr val="black"/>
                </a:solidFill>
                <a:latin typeface="Calibri"/>
              </a:rPr>
              <a:t>* 2010-2014 ja 2020  pelkkä internetissä</a:t>
            </a:r>
          </a:p>
          <a:p>
            <a:pPr defTabSz="1219170"/>
            <a:r>
              <a:rPr lang="fi-FI" sz="1200">
                <a:solidFill>
                  <a:prstClr val="black"/>
                </a:solidFill>
                <a:latin typeface="Calibri"/>
              </a:rPr>
              <a:t>* 2016-2018 eriteltynä </a:t>
            </a:r>
          </a:p>
          <a:p>
            <a:pPr defTabSz="1219170"/>
            <a:r>
              <a:rPr lang="fi-FI" sz="1200">
                <a:solidFill>
                  <a:prstClr val="black"/>
                </a:solidFill>
                <a:latin typeface="Calibri"/>
              </a:rPr>
              <a:t>internetissä tietokoneella/matkapuhelimella</a:t>
            </a:r>
          </a:p>
          <a:p>
            <a:pPr defTabSz="1219170"/>
            <a:endParaRPr lang="fi-FI" sz="120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1/3</a:t>
            </a:r>
            <a:endParaRPr lang="fi-FI" sz="3200" b="1">
              <a:solidFill>
                <a:srgbClr val="1F497D"/>
              </a:solidFill>
              <a:latin typeface="Calibri"/>
            </a:endParaRPr>
          </a:p>
        </p:txBody>
      </p:sp>
      <p:sp>
        <p:nvSpPr>
          <p:cNvPr id="9" name="Tekstiruutu 8"/>
          <p:cNvSpPr txBox="1"/>
          <p:nvPr/>
        </p:nvSpPr>
        <p:spPr>
          <a:xfrm>
            <a:off x="570062" y="902841"/>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xtBox 9"/>
          <p:cNvSpPr txBox="1"/>
          <p:nvPr/>
        </p:nvSpPr>
        <p:spPr>
          <a:xfrm>
            <a:off x="623392" y="1836484"/>
            <a:ext cx="2981405" cy="738664"/>
          </a:xfrm>
          <a:prstGeom prst="rect">
            <a:avLst/>
          </a:prstGeom>
          <a:noFill/>
          <a:ln w="3175">
            <a:solidFill>
              <a:schemeClr val="tx1"/>
            </a:solidFill>
          </a:ln>
        </p:spPr>
        <p:txBody>
          <a:bodyPr wrap="square" rtlCol="0">
            <a:spAutoFit/>
          </a:bodyPr>
          <a:lstStyle/>
          <a:p>
            <a:r>
              <a:rPr lang="fi-FI" sz="1400" err="1">
                <a:solidFill>
                  <a:srgbClr val="040B16"/>
                </a:solidFill>
              </a:rPr>
              <a:t>Huom</a:t>
            </a:r>
            <a:r>
              <a:rPr lang="fi-FI" sz="1400">
                <a:solidFill>
                  <a:srgbClr val="040B16"/>
                </a:solidFill>
              </a:rPr>
              <a:t>! 2020 tutkimuksessa vastaajilla ei ollut vaihtoehtoa ”en osaa sanoa”</a:t>
            </a:r>
          </a:p>
        </p:txBody>
      </p:sp>
    </p:spTree>
    <p:extLst>
      <p:ext uri="{BB962C8B-B14F-4D97-AF65-F5344CB8AC3E}">
        <p14:creationId xmlns:p14="http://schemas.microsoft.com/office/powerpoint/2010/main" val="685412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915500226"/>
              </p:ext>
            </p:extLst>
          </p:nvPr>
        </p:nvGraphicFramePr>
        <p:xfrm>
          <a:off x="232230" y="1146629"/>
          <a:ext cx="11118398" cy="555171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2/3</a:t>
            </a:r>
            <a:endParaRPr lang="fi-FI" sz="3200" b="1">
              <a:solidFill>
                <a:srgbClr val="1F497D"/>
              </a:solidFill>
              <a:latin typeface="Calibri"/>
            </a:endParaRPr>
          </a:p>
        </p:txBody>
      </p:sp>
      <p:sp>
        <p:nvSpPr>
          <p:cNvPr id="9" name="Tekstiruutu 8"/>
          <p:cNvSpPr txBox="1"/>
          <p:nvPr/>
        </p:nvSpPr>
        <p:spPr>
          <a:xfrm>
            <a:off x="570062" y="90986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10" name="Tekstiruutu 9"/>
          <p:cNvSpPr txBox="1"/>
          <p:nvPr/>
        </p:nvSpPr>
        <p:spPr>
          <a:xfrm>
            <a:off x="5951984" y="3100118"/>
            <a:ext cx="2848855"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 Älypuhelinsovellus ei mukana 2010-2014</a:t>
            </a:r>
          </a:p>
        </p:txBody>
      </p:sp>
      <p:sp>
        <p:nvSpPr>
          <p:cNvPr id="11" name="TextBox 10"/>
          <p:cNvSpPr txBox="1"/>
          <p:nvPr/>
        </p:nvSpPr>
        <p:spPr>
          <a:xfrm>
            <a:off x="623392" y="1836484"/>
            <a:ext cx="2981405" cy="738664"/>
          </a:xfrm>
          <a:prstGeom prst="rect">
            <a:avLst/>
          </a:prstGeom>
          <a:noFill/>
          <a:ln w="3175">
            <a:solidFill>
              <a:schemeClr val="tx1"/>
            </a:solidFill>
          </a:ln>
        </p:spPr>
        <p:txBody>
          <a:bodyPr wrap="square" rtlCol="0">
            <a:spAutoFit/>
          </a:bodyPr>
          <a:lstStyle/>
          <a:p>
            <a:r>
              <a:rPr lang="fi-FI" sz="1400" err="1">
                <a:solidFill>
                  <a:srgbClr val="040B16"/>
                </a:solidFill>
              </a:rPr>
              <a:t>Huom</a:t>
            </a:r>
            <a:r>
              <a:rPr lang="fi-FI" sz="1400">
                <a:solidFill>
                  <a:srgbClr val="040B16"/>
                </a:solidFill>
              </a:rPr>
              <a:t>! 2020 tutkimuksessa vastaajilla ei ollut vaihtoehtoa ”en osaa sanoa”</a:t>
            </a:r>
          </a:p>
        </p:txBody>
      </p:sp>
    </p:spTree>
    <p:extLst>
      <p:ext uri="{BB962C8B-B14F-4D97-AF65-F5344CB8AC3E}">
        <p14:creationId xmlns:p14="http://schemas.microsoft.com/office/powerpoint/2010/main" val="1984450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52459444"/>
              </p:ext>
            </p:extLst>
          </p:nvPr>
        </p:nvGraphicFramePr>
        <p:xfrm>
          <a:off x="192102" y="1161483"/>
          <a:ext cx="11158526" cy="5517136"/>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Vakuutusasioiden hoito 3/3</a:t>
            </a:r>
            <a:endParaRPr lang="fi-FI" sz="3200" b="1">
              <a:solidFill>
                <a:srgbClr val="1F497D"/>
              </a:solidFill>
              <a:latin typeface="Calibri"/>
            </a:endParaRPr>
          </a:p>
        </p:txBody>
      </p:sp>
      <p:sp>
        <p:nvSpPr>
          <p:cNvPr id="9" name="Tekstiruutu 8"/>
          <p:cNvSpPr txBox="1"/>
          <p:nvPr/>
        </p:nvSpPr>
        <p:spPr>
          <a:xfrm>
            <a:off x="570062" y="90986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Missä hoidatte tällä hetkellä vakuutusasioitanne?</a:t>
            </a:r>
            <a:endParaRPr lang="fi-FI" sz="1467" i="1">
              <a:solidFill>
                <a:prstClr val="black"/>
              </a:solidFill>
              <a:latin typeface="Calibri"/>
            </a:endParaRPr>
          </a:p>
          <a:p>
            <a:pPr defTabSz="1219170"/>
            <a:r>
              <a:rPr lang="fi-FI" sz="1467">
                <a:solidFill>
                  <a:prstClr val="black"/>
                </a:solidFill>
                <a:latin typeface="Calibri"/>
              </a:rPr>
              <a:t>Kaikki vastaajat</a:t>
            </a:r>
          </a:p>
        </p:txBody>
      </p:sp>
      <p:sp>
        <p:nvSpPr>
          <p:cNvPr id="6" name="TextBox 5">
            <a:extLst>
              <a:ext uri="{FF2B5EF4-FFF2-40B4-BE49-F238E27FC236}">
                <a16:creationId xmlns:a16="http://schemas.microsoft.com/office/drawing/2014/main" id="{BC0F9F0C-FDAD-4D66-B0F7-EAF390708628}"/>
              </a:ext>
            </a:extLst>
          </p:cNvPr>
          <p:cNvSpPr txBox="1"/>
          <p:nvPr/>
        </p:nvSpPr>
        <p:spPr>
          <a:xfrm>
            <a:off x="375742" y="2408730"/>
            <a:ext cx="2981405" cy="738664"/>
          </a:xfrm>
          <a:prstGeom prst="rect">
            <a:avLst/>
          </a:prstGeom>
          <a:noFill/>
          <a:ln w="3175">
            <a:solidFill>
              <a:schemeClr val="tx1"/>
            </a:solidFill>
          </a:ln>
        </p:spPr>
        <p:txBody>
          <a:bodyPr wrap="square" rtlCol="0">
            <a:spAutoFit/>
          </a:bodyPr>
          <a:lstStyle/>
          <a:p>
            <a:r>
              <a:rPr lang="fi-FI" sz="1400" err="1">
                <a:solidFill>
                  <a:srgbClr val="040B16"/>
                </a:solidFill>
              </a:rPr>
              <a:t>Huom</a:t>
            </a:r>
            <a:r>
              <a:rPr lang="fi-FI" sz="1400">
                <a:solidFill>
                  <a:srgbClr val="040B16"/>
                </a:solidFill>
              </a:rPr>
              <a:t>! 2020 tutkimuksessa vastaajilla ei ollut vaihtoehtoa ”en osaa sanoa”</a:t>
            </a:r>
          </a:p>
        </p:txBody>
      </p:sp>
    </p:spTree>
    <p:extLst>
      <p:ext uri="{BB962C8B-B14F-4D97-AF65-F5344CB8AC3E}">
        <p14:creationId xmlns:p14="http://schemas.microsoft.com/office/powerpoint/2010/main" val="2974032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71A5D3-F180-4B47-A242-5F2BC7823F38}"/>
              </a:ext>
            </a:extLst>
          </p:cNvPr>
          <p:cNvSpPr>
            <a:spLocks noGrp="1"/>
          </p:cNvSpPr>
          <p:nvPr>
            <p:ph type="title"/>
          </p:nvPr>
        </p:nvSpPr>
        <p:spPr/>
        <p:txBody>
          <a:bodyPr/>
          <a:lstStyle/>
          <a:p>
            <a:r>
              <a:rPr lang="fi-FI">
                <a:solidFill>
                  <a:prstClr val="white"/>
                </a:solidFill>
                <a:latin typeface="Calibri"/>
              </a:rPr>
              <a:t>Korvausmenettely</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69</a:t>
            </a:fld>
            <a:endParaRPr lang="en-US"/>
          </a:p>
        </p:txBody>
      </p:sp>
    </p:spTree>
    <p:extLst>
      <p:ext uri="{BB962C8B-B14F-4D97-AF65-F5344CB8AC3E}">
        <p14:creationId xmlns:p14="http://schemas.microsoft.com/office/powerpoint/2010/main" val="290942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2014-2020</a:t>
            </a:r>
            <a:endParaRPr lang="fi-FI" sz="3200" b="1">
              <a:solidFill>
                <a:srgbClr val="1F497D"/>
              </a:solidFill>
              <a:latin typeface="Calibri"/>
            </a:endParaRPr>
          </a:p>
        </p:txBody>
      </p:sp>
      <p:pic>
        <p:nvPicPr>
          <p:cNvPr id="2" name="Picture 1">
            <a:extLst>
              <a:ext uri="{FF2B5EF4-FFF2-40B4-BE49-F238E27FC236}">
                <a16:creationId xmlns:a16="http://schemas.microsoft.com/office/drawing/2014/main" id="{FB188C74-507E-4946-AD2A-38C664EFBBBC}"/>
              </a:ext>
            </a:extLst>
          </p:cNvPr>
          <p:cNvPicPr>
            <a:picLocks noChangeAspect="1"/>
          </p:cNvPicPr>
          <p:nvPr/>
        </p:nvPicPr>
        <p:blipFill>
          <a:blip r:embed="rId2"/>
          <a:stretch>
            <a:fillRect/>
          </a:stretch>
        </p:blipFill>
        <p:spPr>
          <a:xfrm>
            <a:off x="615300" y="1278542"/>
            <a:ext cx="9000000" cy="4617758"/>
          </a:xfrm>
          <a:prstGeom prst="rect">
            <a:avLst/>
          </a:prstGeom>
        </p:spPr>
      </p:pic>
    </p:spTree>
    <p:extLst>
      <p:ext uri="{BB962C8B-B14F-4D97-AF65-F5344CB8AC3E}">
        <p14:creationId xmlns:p14="http://schemas.microsoft.com/office/powerpoint/2010/main" val="970874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27744"/>
            <a:ext cx="10926777" cy="5755420"/>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Vastaajista 30 % oli hakenut korvausta jostakin vakuutuksesta viimeksi kuluneen vuoden aikana. Kasvua vuoden 2018 tutkimukseen oli 2 %. Korvaukset eivät jakautuneet tasaisesti, vaan taustaryhmittäin oli suuria eroja. Useimmiten korvausta olivat hakeneet henkilöt, jotka asuivat lapsiperheessä, taloudet, joiden tulot olivat yli 70 000 €/v ja johtavassa asemassa tai yrittäjinä olevat henkilöt. Nämä ovat myös ryhmiä, jotka ovat ottaneet eniten vakuutuksia.</a:t>
            </a:r>
          </a:p>
          <a:p>
            <a:pPr defTabSz="1219170"/>
            <a:endParaRPr lang="fi-FI" sz="1600" dirty="0">
              <a:solidFill>
                <a:prstClr val="black"/>
              </a:solidFill>
              <a:latin typeface="Calibri"/>
            </a:endParaRPr>
          </a:p>
          <a:p>
            <a:pPr defTabSz="1219170"/>
            <a:r>
              <a:rPr lang="fi-FI" sz="1600" dirty="0">
                <a:solidFill>
                  <a:prstClr val="black"/>
                </a:solidFill>
                <a:latin typeface="Calibri"/>
              </a:rPr>
              <a:t>Useimmiten korvausta haettiin kotivakuutuksesta (27 %), auton kaskovakuutuksesta (22 %), sairaskuluvakuutuksesta (15 %) ja matkavakuutuksesta (12 %).</a:t>
            </a:r>
          </a:p>
          <a:p>
            <a:pPr defTabSz="1219170"/>
            <a:endParaRPr lang="fi-FI" sz="1600" dirty="0">
              <a:solidFill>
                <a:prstClr val="black"/>
              </a:solidFill>
              <a:latin typeface="Calibri"/>
            </a:endParaRPr>
          </a:p>
          <a:p>
            <a:pPr defTabSz="1219170"/>
            <a:r>
              <a:rPr lang="fi-FI" sz="1600" dirty="0">
                <a:solidFill>
                  <a:prstClr val="black"/>
                </a:solidFill>
                <a:latin typeface="Calibri"/>
              </a:rPr>
              <a:t>Kotivakuutuksesta korvausta hakivat useimmiten 18 – 29 -vuotiaat (38 %) ja 30 – 39 -vuotiaat (35 %). Autovakuutuksesta hakivat korvausta puolestaan eniten 50 – 59 -vuotiaat (38 %).</a:t>
            </a:r>
          </a:p>
          <a:p>
            <a:pPr defTabSz="1219170"/>
            <a:endParaRPr lang="fi-FI" sz="1600" dirty="0">
              <a:solidFill>
                <a:prstClr val="black"/>
              </a:solidFill>
              <a:latin typeface="Calibri"/>
            </a:endParaRPr>
          </a:p>
          <a:p>
            <a:pPr defTabSz="1219170"/>
            <a:r>
              <a:rPr lang="fi-FI" sz="1600" dirty="0">
                <a:solidFill>
                  <a:prstClr val="black"/>
                </a:solidFill>
                <a:latin typeface="Calibri"/>
              </a:rPr>
              <a:t>Korvausmenettelyyn oltiin varsin tyytyväisiä, vain 10 – 15 % oli tyytymättömiä korvausmenettelyyn. Osa ei osannut vastata kysymykseen pääosin siitä syystä, että korvausmenettely oli vielä kesken.</a:t>
            </a:r>
          </a:p>
          <a:p>
            <a:pPr defTabSz="1219170"/>
            <a:endParaRPr lang="fi-FI" sz="1600" dirty="0">
              <a:solidFill>
                <a:prstClr val="black"/>
              </a:solidFill>
              <a:latin typeface="Calibri"/>
            </a:endParaRPr>
          </a:p>
          <a:p>
            <a:pPr defTabSz="1219170"/>
            <a:r>
              <a:rPr lang="fi-FI" sz="1600" dirty="0">
                <a:solidFill>
                  <a:prstClr val="black"/>
                </a:solidFill>
                <a:latin typeface="Calibri"/>
              </a:rPr>
              <a:t>				täysin/osittain </a:t>
            </a:r>
            <a:r>
              <a:rPr lang="fi-FI" sz="1600" b="1" dirty="0">
                <a:solidFill>
                  <a:srgbClr val="006600"/>
                </a:solidFill>
                <a:latin typeface="Calibri"/>
              </a:rPr>
              <a:t>samaa</a:t>
            </a:r>
            <a:r>
              <a:rPr lang="fi-FI" sz="1600" dirty="0">
                <a:solidFill>
                  <a:prstClr val="black"/>
                </a:solidFill>
                <a:latin typeface="Calibri"/>
              </a:rPr>
              <a:t> mieltä	 osittain/täysin</a:t>
            </a:r>
            <a:r>
              <a:rPr lang="fi-FI" sz="1600" b="1" dirty="0">
                <a:solidFill>
                  <a:srgbClr val="C00000"/>
                </a:solidFill>
                <a:latin typeface="Calibri"/>
              </a:rPr>
              <a:t> eri </a:t>
            </a:r>
            <a:r>
              <a:rPr lang="fi-FI" sz="1600" dirty="0">
                <a:solidFill>
                  <a:prstClr val="black"/>
                </a:solidFill>
                <a:latin typeface="Calibri"/>
              </a:rPr>
              <a:t>mieltä      </a:t>
            </a:r>
          </a:p>
          <a:p>
            <a:pPr defTabSz="1219170"/>
            <a:r>
              <a:rPr lang="fi-FI" sz="1600" dirty="0">
                <a:solidFill>
                  <a:prstClr val="black"/>
                </a:solidFill>
                <a:latin typeface="Calibri"/>
              </a:rPr>
              <a:t>Korvaus oli vakuutusehtojen mukainen			87 %		  9 %</a:t>
            </a:r>
          </a:p>
          <a:p>
            <a:pPr defTabSz="1219170"/>
            <a:r>
              <a:rPr lang="fi-FI" sz="1600" dirty="0">
                <a:solidFill>
                  <a:prstClr val="black"/>
                </a:solidFill>
                <a:latin typeface="Calibri"/>
              </a:rPr>
              <a:t>Korvaus vastasi sattunutta vahinkoa			83 %		13 %</a:t>
            </a:r>
          </a:p>
          <a:p>
            <a:pPr defTabSz="1219170"/>
            <a:r>
              <a:rPr lang="fi-FI" sz="1600" dirty="0">
                <a:solidFill>
                  <a:prstClr val="black"/>
                </a:solidFill>
                <a:latin typeface="Calibri"/>
              </a:rPr>
              <a:t>Sain hyvää palvelua vakuutusyhtiöstä vahinkotilanteessa		86 %		13 %</a:t>
            </a:r>
          </a:p>
          <a:p>
            <a:pPr defTabSz="1219170"/>
            <a:r>
              <a:rPr lang="fi-FI" sz="1600" dirty="0">
                <a:solidFill>
                  <a:prstClr val="black"/>
                </a:solidFill>
                <a:latin typeface="Calibri"/>
              </a:rPr>
              <a:t>Korvaushakemukseni käsiteltiin viivytyksettä			86 %		12 %</a:t>
            </a:r>
          </a:p>
          <a:p>
            <a:pPr defTabSz="1219170"/>
            <a:r>
              <a:rPr lang="fi-FI" sz="1600" dirty="0">
                <a:solidFill>
                  <a:prstClr val="black"/>
                </a:solidFill>
                <a:latin typeface="Calibri"/>
              </a:rPr>
              <a:t>Käytössä olevat valitus- ja muutoksenhakukeinot ilmoitettiin selvästi	72 %		10 %</a:t>
            </a: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Korvausmenettely 1/2</a:t>
            </a:r>
            <a:endParaRPr lang="fi-FI" sz="3200" b="1">
              <a:solidFill>
                <a:srgbClr val="1F497D"/>
              </a:solidFill>
              <a:latin typeface="Calibri"/>
            </a:endParaRPr>
          </a:p>
        </p:txBody>
      </p:sp>
    </p:spTree>
    <p:extLst>
      <p:ext uri="{BB962C8B-B14F-4D97-AF65-F5344CB8AC3E}">
        <p14:creationId xmlns:p14="http://schemas.microsoft.com/office/powerpoint/2010/main" val="2319436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34902"/>
            <a:ext cx="10926777" cy="3046986"/>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Tyytyväisyys korvausmenettelyn eri osa-alueisiin on laskenut jonkin verran edellisestä mittauksesta. Ohessa korvausmenettelyn arviointi vuosina 2020 ja 2018. Luvuissa on laskettu yhteen täysin ja osittain samaa mieltä vastanneiden osuus (%).</a:t>
            </a:r>
          </a:p>
          <a:p>
            <a:pPr defTabSz="1219170"/>
            <a:endParaRPr lang="fi-FI" sz="1600" dirty="0">
              <a:solidFill>
                <a:prstClr val="black"/>
              </a:solidFill>
              <a:latin typeface="Calibri"/>
            </a:endParaRPr>
          </a:p>
          <a:p>
            <a:pPr defTabSz="1219170"/>
            <a:r>
              <a:rPr lang="fi-FI" sz="1600" dirty="0">
                <a:solidFill>
                  <a:prstClr val="black"/>
                </a:solidFill>
                <a:latin typeface="Calibri"/>
              </a:rPr>
              <a:t> 					2020	2018	Muutos</a:t>
            </a:r>
          </a:p>
          <a:p>
            <a:pPr defTabSz="1219170"/>
            <a:r>
              <a:rPr lang="fi-FI" sz="1600" dirty="0">
                <a:solidFill>
                  <a:prstClr val="black"/>
                </a:solidFill>
                <a:latin typeface="Calibri"/>
              </a:rPr>
              <a:t>Korvaus oli vakuutusehtojen mukainen			87 %	89 %	</a:t>
            </a:r>
            <a:r>
              <a:rPr lang="fi-FI" sz="1600" dirty="0">
                <a:solidFill>
                  <a:srgbClr val="C00000"/>
                </a:solidFill>
                <a:latin typeface="Calibri"/>
              </a:rPr>
              <a:t>-2 %</a:t>
            </a:r>
          </a:p>
          <a:p>
            <a:pPr defTabSz="1219170"/>
            <a:r>
              <a:rPr lang="fi-FI" sz="1600" dirty="0">
                <a:solidFill>
                  <a:prstClr val="black"/>
                </a:solidFill>
                <a:latin typeface="Calibri"/>
              </a:rPr>
              <a:t>Korvaus vastasi sattunutta vahinkoa			83 %	89 %	</a:t>
            </a:r>
            <a:r>
              <a:rPr lang="fi-FI" sz="1600" dirty="0">
                <a:solidFill>
                  <a:srgbClr val="C00000"/>
                </a:solidFill>
                <a:latin typeface="Calibri"/>
              </a:rPr>
              <a:t>-6 %</a:t>
            </a:r>
          </a:p>
          <a:p>
            <a:pPr defTabSz="1219170"/>
            <a:r>
              <a:rPr lang="fi-FI" sz="1600" dirty="0">
                <a:solidFill>
                  <a:prstClr val="black"/>
                </a:solidFill>
                <a:latin typeface="Calibri"/>
              </a:rPr>
              <a:t>Sain hyvää palvelua vakuutusyhtiöstä vahinkotilanteessa		86 %	85 %	</a:t>
            </a:r>
            <a:r>
              <a:rPr lang="fi-FI" sz="1600" b="1" dirty="0">
                <a:solidFill>
                  <a:srgbClr val="006600"/>
                </a:solidFill>
                <a:latin typeface="Calibri"/>
              </a:rPr>
              <a:t>+1 %</a:t>
            </a:r>
          </a:p>
          <a:p>
            <a:pPr defTabSz="1219170"/>
            <a:r>
              <a:rPr lang="fi-FI" sz="1600" dirty="0">
                <a:solidFill>
                  <a:prstClr val="black"/>
                </a:solidFill>
                <a:latin typeface="Calibri"/>
              </a:rPr>
              <a:t>Korvaushakemukseni käsiteltiin viivytyksettä			86 %	86 %	</a:t>
            </a:r>
            <a:r>
              <a:rPr lang="fi-FI" sz="1600" dirty="0">
                <a:solidFill>
                  <a:srgbClr val="006600"/>
                </a:solidFill>
                <a:latin typeface="Calibri"/>
              </a:rPr>
              <a:t>  - </a:t>
            </a:r>
          </a:p>
          <a:p>
            <a:pPr defTabSz="1219170"/>
            <a:r>
              <a:rPr lang="fi-FI" sz="1600" dirty="0">
                <a:solidFill>
                  <a:prstClr val="black"/>
                </a:solidFill>
                <a:latin typeface="Calibri"/>
              </a:rPr>
              <a:t>Käytössä olevat valitus- ja muutoksenhakukeinot ilmoitettiin selvästi	72 %	63 %	</a:t>
            </a:r>
            <a:r>
              <a:rPr lang="fi-FI" sz="1600" b="1" dirty="0">
                <a:solidFill>
                  <a:srgbClr val="006600"/>
                </a:solidFill>
                <a:latin typeface="Calibri"/>
              </a:rPr>
              <a:t>+9 %</a:t>
            </a:r>
          </a:p>
          <a:p>
            <a:pPr defTabSz="1219170"/>
            <a:endParaRPr lang="fi-FI" sz="1600" dirty="0">
              <a:solidFill>
                <a:srgbClr val="006600"/>
              </a:solidFill>
              <a:latin typeface="Calibri"/>
            </a:endParaRPr>
          </a:p>
          <a:p>
            <a:pPr defTabSz="1219170"/>
            <a:r>
              <a:rPr lang="fi-FI" sz="1600" dirty="0">
                <a:solidFill>
                  <a:srgbClr val="040B16"/>
                </a:solidFill>
                <a:latin typeface="Calibri"/>
              </a:rPr>
              <a:t>Hylättyjen korvaushakemusten osuus on pysynyt aiempien vuosien tasolla. Hakemuksista hylättiin 7 % (2018: 6 %).</a:t>
            </a:r>
          </a:p>
          <a:p>
            <a:pPr defTabSz="1219170"/>
            <a:endParaRPr lang="fi-FI" sz="1600" dirty="0">
              <a:solidFill>
                <a:prstClr val="black"/>
              </a:solidFill>
              <a:latin typeface="Calibri"/>
            </a:endParaRPr>
          </a:p>
        </p:txBody>
      </p:sp>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Korvausmenettely 2/2</a:t>
            </a:r>
            <a:endParaRPr lang="fi-FI" sz="3200" b="1">
              <a:solidFill>
                <a:srgbClr val="1F497D"/>
              </a:solidFill>
              <a:latin typeface="Calibri"/>
            </a:endParaRPr>
          </a:p>
        </p:txBody>
      </p:sp>
    </p:spTree>
    <p:extLst>
      <p:ext uri="{BB962C8B-B14F-4D97-AF65-F5344CB8AC3E}">
        <p14:creationId xmlns:p14="http://schemas.microsoft.com/office/powerpoint/2010/main" val="4171112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719403" y="1182852"/>
          <a:ext cx="5760045" cy="5159829"/>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Hakenut vakuutusyhtiöltä korvausta</a:t>
            </a:r>
            <a:endParaRPr lang="fi-FI" sz="3200" b="1">
              <a:solidFill>
                <a:srgbClr val="1F497D"/>
              </a:solidFill>
              <a:latin typeface="Calibri"/>
            </a:endParaRPr>
          </a:p>
        </p:txBody>
      </p:sp>
      <p:sp>
        <p:nvSpPr>
          <p:cNvPr id="16" name="Tekstiruutu 15"/>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Onko teille viimeksi kuluneen vuoden aikana sattunut vahinko, josta olette hakenut vakuutusyhtiöltä korvausta?</a:t>
            </a:r>
            <a:endParaRPr lang="fi-FI" sz="1467" i="1">
              <a:solidFill>
                <a:prstClr val="black"/>
              </a:solidFill>
              <a:latin typeface="Calibri"/>
            </a:endParaRPr>
          </a:p>
          <a:p>
            <a:pPr defTabSz="1219170"/>
            <a:r>
              <a:rPr lang="fi-FI" sz="1467">
                <a:solidFill>
                  <a:prstClr val="black"/>
                </a:solidFill>
                <a:latin typeface="Calibri"/>
              </a:rPr>
              <a:t>Kaikki vastaajat, n=1000</a:t>
            </a:r>
          </a:p>
        </p:txBody>
      </p:sp>
      <p:graphicFrame>
        <p:nvGraphicFramePr>
          <p:cNvPr id="7" name="Sisällön paikkamerkki 7">
            <a:extLst>
              <a:ext uri="{FF2B5EF4-FFF2-40B4-BE49-F238E27FC236}">
                <a16:creationId xmlns:a16="http://schemas.microsoft.com/office/drawing/2014/main" id="{18888ECB-FA91-4B9C-BD4F-3987FF321D5D}"/>
              </a:ext>
            </a:extLst>
          </p:cNvPr>
          <p:cNvGraphicFramePr>
            <a:graphicFrameLocks/>
          </p:cNvGraphicFramePr>
          <p:nvPr/>
        </p:nvGraphicFramePr>
        <p:xfrm>
          <a:off x="5251732" y="1182851"/>
          <a:ext cx="6562228" cy="5159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382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nvPr>
        </p:nvGraphicFramePr>
        <p:xfrm>
          <a:off x="960122" y="1204657"/>
          <a:ext cx="10512425" cy="54646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Hakenut vakuutusyhtiöltä korvausta</a:t>
            </a:r>
            <a:endParaRPr lang="fi-FI" sz="3200" b="1">
              <a:solidFill>
                <a:srgbClr val="1F497D"/>
              </a:solidFill>
              <a:latin typeface="Calibri"/>
            </a:endParaRPr>
          </a:p>
        </p:txBody>
      </p:sp>
      <p:sp>
        <p:nvSpPr>
          <p:cNvPr id="5" name="Tekstiruutu 4"/>
          <p:cNvSpPr txBox="1"/>
          <p:nvPr/>
        </p:nvSpPr>
        <p:spPr>
          <a:xfrm>
            <a:off x="570062" y="932724"/>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Onko teille viimeksi kuluneen vuoden aikana sattunut vahinko, josta olette hakenut vakuutusyhtiöltä korvausta? Kyllä osuus vastanneista</a:t>
            </a:r>
            <a:endParaRPr lang="fi-FI" sz="1467" i="1">
              <a:solidFill>
                <a:prstClr val="black"/>
              </a:solidFill>
              <a:latin typeface="Calibri"/>
            </a:endParaRPr>
          </a:p>
          <a:p>
            <a:pPr defTabSz="1219170"/>
            <a:r>
              <a:rPr lang="fi-FI" sz="1467">
                <a:solidFill>
                  <a:prstClr val="black"/>
                </a:solidFill>
                <a:latin typeface="Calibri"/>
              </a:rPr>
              <a:t>Kaikki vastaajat</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430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Hakenut vakuutusyhtiöltä korvausta</a:t>
            </a:r>
            <a:endParaRPr lang="fi-FI" sz="3200" b="1">
              <a:solidFill>
                <a:srgbClr val="1F497D"/>
              </a:solidFill>
              <a:latin typeface="Calibri"/>
            </a:endParaRPr>
          </a:p>
        </p:txBody>
      </p:sp>
      <p:sp>
        <p:nvSpPr>
          <p:cNvPr id="16" name="Tekstiruutu 15"/>
          <p:cNvSpPr txBox="1"/>
          <p:nvPr/>
        </p:nvSpPr>
        <p:spPr>
          <a:xfrm>
            <a:off x="570062" y="932724"/>
            <a:ext cx="11094557" cy="769634"/>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Mistä vakuutuksesta olette hakenut korvausta viimeksi sattuneessa vahinkotapauksessa?</a:t>
            </a:r>
            <a:endParaRPr lang="fi-FI" sz="1467" i="1">
              <a:solidFill>
                <a:prstClr val="black"/>
              </a:solidFill>
              <a:latin typeface="Calibri"/>
            </a:endParaRPr>
          </a:p>
          <a:p>
            <a:pPr defTabSz="1219170"/>
            <a:r>
              <a:rPr lang="fi-FI" sz="1467">
                <a:solidFill>
                  <a:prstClr val="black"/>
                </a:solidFill>
                <a:latin typeface="Calibri"/>
              </a:rPr>
              <a:t>Vastaajat, jotka ovat hakeneet korvausta, n=303</a:t>
            </a:r>
          </a:p>
          <a:p>
            <a:pPr defTabSz="1219170"/>
            <a:endParaRPr lang="fi-FI" sz="1467">
              <a:solidFill>
                <a:prstClr val="black"/>
              </a:solidFill>
              <a:latin typeface="Calibri"/>
            </a:endParaRPr>
          </a:p>
        </p:txBody>
      </p:sp>
      <p:pic>
        <p:nvPicPr>
          <p:cNvPr id="6" name="Picture 5">
            <a:extLst>
              <a:ext uri="{FF2B5EF4-FFF2-40B4-BE49-F238E27FC236}">
                <a16:creationId xmlns:a16="http://schemas.microsoft.com/office/drawing/2014/main" id="{B1194942-C45A-41A0-B45F-D6D828F63A38}"/>
              </a:ext>
            </a:extLst>
          </p:cNvPr>
          <p:cNvPicPr>
            <a:picLocks noChangeAspect="1"/>
          </p:cNvPicPr>
          <p:nvPr/>
        </p:nvPicPr>
        <p:blipFill>
          <a:blip r:embed="rId2"/>
          <a:stretch>
            <a:fillRect/>
          </a:stretch>
        </p:blipFill>
        <p:spPr>
          <a:xfrm>
            <a:off x="1233060" y="1208915"/>
            <a:ext cx="9555294" cy="4490504"/>
          </a:xfrm>
          <a:prstGeom prst="rect">
            <a:avLst/>
          </a:prstGeom>
        </p:spPr>
      </p:pic>
    </p:spTree>
    <p:extLst>
      <p:ext uri="{BB962C8B-B14F-4D97-AF65-F5344CB8AC3E}">
        <p14:creationId xmlns:p14="http://schemas.microsoft.com/office/powerpoint/2010/main" val="26808125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19698" y="387395"/>
            <a:ext cx="10849205" cy="584775"/>
          </a:xfrm>
          <a:prstGeom prst="rect">
            <a:avLst/>
          </a:prstGeom>
          <a:noFill/>
        </p:spPr>
        <p:txBody>
          <a:bodyPr wrap="square" rtlCol="0">
            <a:spAutoFit/>
          </a:bodyPr>
          <a:lstStyle/>
          <a:p>
            <a:r>
              <a:rPr lang="fi-FI" sz="3200" b="1">
                <a:latin typeface="Calibri" panose="020F0502020204030204" pitchFamily="34" charset="0"/>
                <a:cs typeface="Calibri" panose="020F0502020204030204" pitchFamily="34" charset="0"/>
              </a:rPr>
              <a:t>Millaista oli mielestänne vakuutusyhtiön korvausmenettely?</a:t>
            </a:r>
          </a:p>
        </p:txBody>
      </p:sp>
      <p:graphicFrame>
        <p:nvGraphicFramePr>
          <p:cNvPr id="9" name="Sisällön paikkamerkki 7"/>
          <p:cNvGraphicFramePr>
            <a:graphicFrameLocks noGrp="1"/>
          </p:cNvGraphicFramePr>
          <p:nvPr>
            <p:ph idx="1"/>
          </p:nvPr>
        </p:nvGraphicFramePr>
        <p:xfrm>
          <a:off x="623392" y="1619249"/>
          <a:ext cx="11118665" cy="459406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19698" y="893654"/>
            <a:ext cx="10849205" cy="569387"/>
          </a:xfrm>
          <a:prstGeom prst="rect">
            <a:avLst/>
          </a:prstGeom>
          <a:noFill/>
        </p:spPr>
        <p:txBody>
          <a:bodyPr wrap="square" rtlCol="0">
            <a:spAutoFit/>
          </a:bodyPr>
          <a:lstStyle/>
          <a:p>
            <a:r>
              <a:rPr lang="fi-FI" sz="1500" i="1">
                <a:solidFill>
                  <a:srgbClr val="040B16"/>
                </a:solidFill>
                <a:latin typeface="Calibri" panose="020F0502020204030204" pitchFamily="34" charset="0"/>
                <a:cs typeface="Calibri" panose="020F0502020204030204" pitchFamily="34" charset="0"/>
              </a:rPr>
              <a:t>Millaista oli mielestänne vakuutusyhtiön </a:t>
            </a:r>
            <a:r>
              <a:rPr lang="fi-FI" sz="1500">
                <a:solidFill>
                  <a:srgbClr val="040B16"/>
                </a:solidFill>
                <a:latin typeface="Calibri" panose="020F0502020204030204" pitchFamily="34" charset="0"/>
                <a:cs typeface="Calibri" panose="020F0502020204030204" pitchFamily="34" charset="0"/>
              </a:rPr>
              <a:t>korvausmenettely?</a:t>
            </a:r>
          </a:p>
          <a:p>
            <a:r>
              <a:rPr lang="fi-FI" sz="1600">
                <a:solidFill>
                  <a:prstClr val="black"/>
                </a:solidFill>
                <a:latin typeface="Calibri"/>
              </a:rPr>
              <a:t>Vastaajat, jotka ovat hakeneet korvausta, n=303</a:t>
            </a:r>
            <a:endParaRPr lang="fi-FI" sz="1500">
              <a:solidFill>
                <a:srgbClr val="040B1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890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519698" y="387395"/>
            <a:ext cx="10849205" cy="584775"/>
          </a:xfrm>
          <a:prstGeom prst="rect">
            <a:avLst/>
          </a:prstGeom>
          <a:noFill/>
        </p:spPr>
        <p:txBody>
          <a:bodyPr wrap="square" rtlCol="0">
            <a:spAutoFit/>
          </a:bodyPr>
          <a:lstStyle/>
          <a:p>
            <a:r>
              <a:rPr lang="fi-FI" sz="3200" b="1">
                <a:latin typeface="Calibri" panose="020F0502020204030204" pitchFamily="34" charset="0"/>
                <a:cs typeface="Calibri" panose="020F0502020204030204" pitchFamily="34" charset="0"/>
              </a:rPr>
              <a:t>Millaista oli mielestänne vakuutusyhtiön korvausmenettely?</a:t>
            </a:r>
          </a:p>
        </p:txBody>
      </p:sp>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kstiruutu 4"/>
          <p:cNvSpPr txBox="1"/>
          <p:nvPr/>
        </p:nvSpPr>
        <p:spPr>
          <a:xfrm>
            <a:off x="519698" y="908720"/>
            <a:ext cx="10849205" cy="569387"/>
          </a:xfrm>
          <a:prstGeom prst="rect">
            <a:avLst/>
          </a:prstGeom>
          <a:noFill/>
        </p:spPr>
        <p:txBody>
          <a:bodyPr wrap="square" rtlCol="0">
            <a:spAutoFit/>
          </a:bodyPr>
          <a:lstStyle/>
          <a:p>
            <a:r>
              <a:rPr lang="fi-FI" sz="1500" i="1">
                <a:solidFill>
                  <a:srgbClr val="040B16"/>
                </a:solidFill>
                <a:latin typeface="Calibri" panose="020F0502020204030204" pitchFamily="34" charset="0"/>
                <a:cs typeface="Calibri" panose="020F0502020204030204" pitchFamily="34" charset="0"/>
              </a:rPr>
              <a:t>Millaista oli mielestänne vakuutusyhtiön </a:t>
            </a:r>
            <a:r>
              <a:rPr lang="fi-FI" sz="1500">
                <a:solidFill>
                  <a:srgbClr val="040B16"/>
                </a:solidFill>
                <a:latin typeface="Calibri" panose="020F0502020204030204" pitchFamily="34" charset="0"/>
                <a:cs typeface="Calibri" panose="020F0502020204030204" pitchFamily="34" charset="0"/>
              </a:rPr>
              <a:t>korvausmenettely? Täysin samaa mieltä olevien osuus (%)</a:t>
            </a:r>
          </a:p>
          <a:p>
            <a:r>
              <a:rPr lang="fi-FI" sz="1600">
                <a:solidFill>
                  <a:prstClr val="black"/>
                </a:solidFill>
                <a:latin typeface="Calibri"/>
              </a:rPr>
              <a:t>Vastaajat, jotka ovat hakeneet korvausta, n=303</a:t>
            </a:r>
            <a:endParaRPr lang="fi-FI" sz="1500">
              <a:solidFill>
                <a:srgbClr val="040B16"/>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B316101-97FA-4230-9DED-0F9CAEEB8779}"/>
              </a:ext>
            </a:extLst>
          </p:cNvPr>
          <p:cNvPicPr>
            <a:picLocks noChangeAspect="1"/>
          </p:cNvPicPr>
          <p:nvPr/>
        </p:nvPicPr>
        <p:blipFill>
          <a:blip r:embed="rId2"/>
          <a:stretch>
            <a:fillRect/>
          </a:stretch>
        </p:blipFill>
        <p:spPr>
          <a:xfrm>
            <a:off x="306071" y="1504288"/>
            <a:ext cx="11276458" cy="2791424"/>
          </a:xfrm>
          <a:prstGeom prst="rect">
            <a:avLst/>
          </a:prstGeom>
        </p:spPr>
      </p:pic>
    </p:spTree>
    <p:extLst>
      <p:ext uri="{BB962C8B-B14F-4D97-AF65-F5344CB8AC3E}">
        <p14:creationId xmlns:p14="http://schemas.microsoft.com/office/powerpoint/2010/main" val="180293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491191907"/>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vakuutusyhtiön korvausmenettelystä 1/3</a:t>
            </a:r>
            <a:endParaRPr lang="fi-FI" sz="3200" b="1">
              <a:solidFill>
                <a:srgbClr val="1F497D"/>
              </a:solidFill>
              <a:latin typeface="Calibri"/>
            </a:endParaRPr>
          </a:p>
        </p:txBody>
      </p:sp>
      <p:sp>
        <p:nvSpPr>
          <p:cNvPr id="9" name="Tekstiruutu 8"/>
          <p:cNvSpPr txBox="1"/>
          <p:nvPr/>
        </p:nvSpPr>
        <p:spPr>
          <a:xfrm>
            <a:off x="535822" y="919081"/>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Tree>
    <p:extLst>
      <p:ext uri="{BB962C8B-B14F-4D97-AF65-F5344CB8AC3E}">
        <p14:creationId xmlns:p14="http://schemas.microsoft.com/office/powerpoint/2010/main" val="3993475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822792362"/>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lIns="91440" tIns="45720" rIns="91440" bIns="45720" rtlCol="0" anchor="t">
            <a:spAutoFit/>
          </a:bodyPr>
          <a:lstStyle/>
          <a:p>
            <a:pPr defTabSz="1219170"/>
            <a:r>
              <a:rPr lang="fi-FI" sz="3200" b="1">
                <a:solidFill>
                  <a:srgbClr val="1F497D"/>
                </a:solidFill>
                <a:latin typeface="Calibri"/>
                <a:cs typeface="Arial"/>
              </a:rPr>
              <a:t>Mielipiteet vakuutusyhtiön korvausmenettelystä 2/3</a:t>
            </a:r>
            <a:endParaRPr lang="fi-FI" sz="3200" b="1">
              <a:solidFill>
                <a:srgbClr val="1F497D"/>
              </a:solidFill>
              <a:latin typeface="Calibri"/>
            </a:endParaRPr>
          </a:p>
        </p:txBody>
      </p:sp>
      <p:sp>
        <p:nvSpPr>
          <p:cNvPr id="9" name="Tekstiruutu 8"/>
          <p:cNvSpPr txBox="1"/>
          <p:nvPr/>
        </p:nvSpPr>
        <p:spPr>
          <a:xfrm>
            <a:off x="535822" y="919081"/>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Tree>
    <p:extLst>
      <p:ext uri="{BB962C8B-B14F-4D97-AF65-F5344CB8AC3E}">
        <p14:creationId xmlns:p14="http://schemas.microsoft.com/office/powerpoint/2010/main" val="960671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815844974"/>
              </p:ext>
            </p:extLst>
          </p:nvPr>
        </p:nvGraphicFramePr>
        <p:xfrm>
          <a:off x="272703" y="1168401"/>
          <a:ext cx="11103884" cy="550817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vakuutusyhtiön korvausmenettelystä 3/3</a:t>
            </a:r>
            <a:endParaRPr lang="fi-FI" sz="3200" b="1">
              <a:solidFill>
                <a:srgbClr val="1F497D"/>
              </a:solidFill>
              <a:latin typeface="Calibri"/>
            </a:endParaRPr>
          </a:p>
        </p:txBody>
      </p:sp>
      <p:sp>
        <p:nvSpPr>
          <p:cNvPr id="9" name="Tekstiruutu 8"/>
          <p:cNvSpPr txBox="1"/>
          <p:nvPr/>
        </p:nvSpPr>
        <p:spPr>
          <a:xfrm>
            <a:off x="535822" y="919081"/>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Millaista oli mielestänne vakuutusyhtiön korvausmenettely?</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Tree>
    <p:extLst>
      <p:ext uri="{BB962C8B-B14F-4D97-AF65-F5344CB8AC3E}">
        <p14:creationId xmlns:p14="http://schemas.microsoft.com/office/powerpoint/2010/main" val="4079398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uora yhdysviiva 4"/>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2014-2020</a:t>
            </a:r>
            <a:endParaRPr lang="fi-FI" sz="3200" b="1">
              <a:solidFill>
                <a:srgbClr val="1F497D"/>
              </a:solidFill>
              <a:latin typeface="Calibri"/>
            </a:endParaRPr>
          </a:p>
        </p:txBody>
      </p:sp>
      <p:pic>
        <p:nvPicPr>
          <p:cNvPr id="2" name="Picture 1">
            <a:extLst>
              <a:ext uri="{FF2B5EF4-FFF2-40B4-BE49-F238E27FC236}">
                <a16:creationId xmlns:a16="http://schemas.microsoft.com/office/drawing/2014/main" id="{6CB9DCDC-1F32-4618-AF63-352D41BD22A5}"/>
              </a:ext>
            </a:extLst>
          </p:cNvPr>
          <p:cNvPicPr>
            <a:picLocks noChangeAspect="1"/>
          </p:cNvPicPr>
          <p:nvPr/>
        </p:nvPicPr>
        <p:blipFill>
          <a:blip r:embed="rId2"/>
          <a:stretch>
            <a:fillRect/>
          </a:stretch>
        </p:blipFill>
        <p:spPr>
          <a:xfrm>
            <a:off x="623392" y="1285269"/>
            <a:ext cx="9000000" cy="4041949"/>
          </a:xfrm>
          <a:prstGeom prst="rect">
            <a:avLst/>
          </a:prstGeom>
        </p:spPr>
      </p:pic>
    </p:spTree>
    <p:extLst>
      <p:ext uri="{BB962C8B-B14F-4D97-AF65-F5344CB8AC3E}">
        <p14:creationId xmlns:p14="http://schemas.microsoft.com/office/powerpoint/2010/main" val="1496407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37572828"/>
              </p:ext>
            </p:extLst>
          </p:nvPr>
        </p:nvGraphicFramePr>
        <p:xfrm>
          <a:off x="224972" y="1175657"/>
          <a:ext cx="11125656" cy="54864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uora yhdysviiva 3"/>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Korvaushakemuksen hylkäys</a:t>
            </a:r>
            <a:endParaRPr lang="fi-FI" sz="3200" b="1">
              <a:solidFill>
                <a:srgbClr val="1F497D"/>
              </a:solidFill>
              <a:latin typeface="Calibri"/>
            </a:endParaRPr>
          </a:p>
        </p:txBody>
      </p:sp>
      <p:sp>
        <p:nvSpPr>
          <p:cNvPr id="9" name="Tekstiruutu 8"/>
          <p:cNvSpPr txBox="1"/>
          <p:nvPr/>
        </p:nvSpPr>
        <p:spPr>
          <a:xfrm>
            <a:off x="570063" y="932723"/>
            <a:ext cx="8189736"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Hylättiinkö korvaushakemuksenne?</a:t>
            </a:r>
            <a:endParaRPr lang="fi-FI" sz="1467" i="1">
              <a:solidFill>
                <a:prstClr val="black"/>
              </a:solidFill>
              <a:latin typeface="Calibri"/>
            </a:endParaRPr>
          </a:p>
          <a:p>
            <a:pPr defTabSz="1219170"/>
            <a:r>
              <a:rPr lang="fi-FI" sz="1467">
                <a:solidFill>
                  <a:prstClr val="black"/>
                </a:solidFill>
                <a:latin typeface="Calibri"/>
              </a:rPr>
              <a:t>Vastaajat, jotka ovat hakeneet korvausta</a:t>
            </a:r>
          </a:p>
        </p:txBody>
      </p:sp>
    </p:spTree>
    <p:extLst>
      <p:ext uri="{BB962C8B-B14F-4D97-AF65-F5344CB8AC3E}">
        <p14:creationId xmlns:p14="http://schemas.microsoft.com/office/powerpoint/2010/main" val="2495383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D43179-BE1D-491F-A7B1-34E658110E07}"/>
              </a:ext>
            </a:extLst>
          </p:cNvPr>
          <p:cNvSpPr>
            <a:spLocks noGrp="1"/>
          </p:cNvSpPr>
          <p:nvPr>
            <p:ph type="title"/>
          </p:nvPr>
        </p:nvSpPr>
        <p:spPr/>
        <p:txBody>
          <a:bodyPr>
            <a:normAutofit/>
          </a:bodyPr>
          <a:lstStyle/>
          <a:p>
            <a:pPr defTabSz="1219170"/>
            <a:r>
              <a:rPr lang="fi-FI">
                <a:solidFill>
                  <a:prstClr val="white"/>
                </a:solidFill>
                <a:latin typeface="Calibri"/>
              </a:rPr>
              <a:t>Mielipiteet vakuutuksista ja vakuutusyhtiöistä</a:t>
            </a:r>
            <a:endParaRPr lang="fi-FI"/>
          </a:p>
        </p:txBody>
      </p:sp>
      <p:sp>
        <p:nvSpPr>
          <p:cNvPr id="3" name="Slide Number Placeholder 2"/>
          <p:cNvSpPr>
            <a:spLocks noGrp="1"/>
          </p:cNvSpPr>
          <p:nvPr>
            <p:ph type="sldNum" sz="quarter" idx="12"/>
          </p:nvPr>
        </p:nvSpPr>
        <p:spPr/>
        <p:txBody>
          <a:bodyPr/>
          <a:lstStyle/>
          <a:p>
            <a:fld id="{FFC254BE-F317-D644-A658-DB860BDC17F5}" type="slidenum">
              <a:rPr lang="en-US" smtClean="0"/>
              <a:t>81</a:t>
            </a:fld>
            <a:endParaRPr lang="en-US"/>
          </a:p>
        </p:txBody>
      </p:sp>
    </p:spTree>
    <p:extLst>
      <p:ext uri="{BB962C8B-B14F-4D97-AF65-F5344CB8AC3E}">
        <p14:creationId xmlns:p14="http://schemas.microsoft.com/office/powerpoint/2010/main" val="1040771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164507"/>
            <a:ext cx="10926776" cy="6001641"/>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Mielipiteet vakuutusyhtiöistä ja niiden toiminnasta ovat muuttuneet positiivisempaan suuntaan edellisen, vuonna 2018 tehdyn tutkimuksen jälkeen. Eniten positiiviseen suuntaan on muuttunut tyytyväisyys mobiilipalveluihin sekä verkkopalveluiden helppokäyttöisyyteen ja kattavuuteen. </a:t>
            </a:r>
          </a:p>
          <a:p>
            <a:pPr defTabSz="1219170"/>
            <a:endParaRPr lang="fi-FI" sz="1600" dirty="0">
              <a:solidFill>
                <a:prstClr val="black"/>
              </a:solidFill>
              <a:latin typeface="Calibri"/>
            </a:endParaRPr>
          </a:p>
          <a:p>
            <a:pPr defTabSz="1219170"/>
            <a:r>
              <a:rPr lang="fi-FI" sz="1600" dirty="0">
                <a:solidFill>
                  <a:prstClr val="black"/>
                </a:solidFill>
                <a:latin typeface="Calibri"/>
              </a:rPr>
              <a:t>Taulukko: Mielipiteet vakuutuksista ja vakuutusyhtiöistä. Täysin tai osittain samaa mieltä olevien osuus (%).</a:t>
            </a:r>
          </a:p>
          <a:p>
            <a:pPr defTabSz="1219170"/>
            <a:endParaRPr lang="fi-FI" sz="1600" dirty="0">
              <a:solidFill>
                <a:prstClr val="black"/>
              </a:solidFill>
              <a:latin typeface="Calibri"/>
            </a:endParaRPr>
          </a:p>
          <a:p>
            <a:pPr defTabSz="1219170"/>
            <a:r>
              <a:rPr lang="fi-FI" sz="1600" dirty="0">
                <a:solidFill>
                  <a:prstClr val="black"/>
                </a:solidFill>
                <a:latin typeface="Calibri"/>
              </a:rPr>
              <a:t>	</a:t>
            </a:r>
            <a:r>
              <a:rPr lang="fi-FI" sz="1400" dirty="0">
                <a:solidFill>
                  <a:prstClr val="black"/>
                </a:solidFill>
                <a:latin typeface="Calibri"/>
              </a:rPr>
              <a:t>					2020	2018	Muutos</a:t>
            </a:r>
          </a:p>
          <a:p>
            <a:pPr defTabSz="1219170"/>
            <a:r>
              <a:rPr lang="fi-FI" sz="1400" dirty="0">
                <a:solidFill>
                  <a:prstClr val="black"/>
                </a:solidFill>
                <a:latin typeface="Calibri"/>
              </a:rPr>
              <a:t>Vakuutusyhtiöt pyrkivät vakuutusehtoihin vetoamalla vapautumaan korvausten maksusta	75 %	72 %	+ 3 %</a:t>
            </a:r>
          </a:p>
          <a:p>
            <a:pPr defTabSz="1219170"/>
            <a:r>
              <a:rPr lang="fi-FI" sz="1400" dirty="0">
                <a:solidFill>
                  <a:prstClr val="black"/>
                </a:solidFill>
                <a:latin typeface="Calibri"/>
              </a:rPr>
              <a:t>Vakuutusyhtiöiden verkkopalvelut ovat kattavia ja helppokäyttöisiä			65 %	55 %	+ 10 %</a:t>
            </a:r>
          </a:p>
          <a:p>
            <a:pPr defTabSz="1219170"/>
            <a:r>
              <a:rPr lang="fi-FI" sz="1400" dirty="0">
                <a:solidFill>
                  <a:prstClr val="black"/>
                </a:solidFill>
                <a:latin typeface="Calibri"/>
              </a:rPr>
              <a:t>Tiedän, mitä ottamani vakuutukset korvaavat				69 %	65 %	+ 4 %</a:t>
            </a:r>
          </a:p>
          <a:p>
            <a:pPr defTabSz="1219170"/>
            <a:r>
              <a:rPr lang="fi-FI" sz="1400" dirty="0">
                <a:solidFill>
                  <a:prstClr val="black"/>
                </a:solidFill>
                <a:latin typeface="Calibri"/>
              </a:rPr>
              <a:t>Vakuutusyhtiöiden mobiilipalvelut vastaavat tarpeitani			46 %	28 %	+ 18 %</a:t>
            </a:r>
          </a:p>
          <a:p>
            <a:pPr defTabSz="1219170"/>
            <a:r>
              <a:rPr lang="fi-FI" sz="1400" dirty="0">
                <a:solidFill>
                  <a:prstClr val="black"/>
                </a:solidFill>
                <a:latin typeface="Calibri"/>
              </a:rPr>
              <a:t>Vakuutustuotteiden ja vakuutusmaksujen vertailu on helppoa			29 %	25 %	+ 4 %</a:t>
            </a:r>
          </a:p>
          <a:p>
            <a:pPr defTabSz="1219170"/>
            <a:r>
              <a:rPr lang="fi-FI" sz="1400" dirty="0">
                <a:solidFill>
                  <a:prstClr val="black"/>
                </a:solidFill>
                <a:latin typeface="Calibri"/>
              </a:rPr>
              <a:t>On hyväksyttävää liioitella vahingon määrää korvaushakemuksessa			13 %	11 %	+ 2 %</a:t>
            </a:r>
          </a:p>
          <a:p>
            <a:pPr defTabSz="1219170"/>
            <a:r>
              <a:rPr lang="fi-FI" sz="1400" dirty="0">
                <a:solidFill>
                  <a:prstClr val="black"/>
                </a:solidFill>
                <a:latin typeface="Calibri"/>
              </a:rPr>
              <a:t>Nykyinen vakuutusturvani on riittävä kattamaan omat ja perheeni riskit (UUSI)		79 %		</a:t>
            </a:r>
          </a:p>
          <a:p>
            <a:pPr defTabSz="1219170"/>
            <a:endParaRPr lang="fi-FI" sz="1400" dirty="0">
              <a:solidFill>
                <a:prstClr val="black"/>
              </a:solidFill>
              <a:latin typeface="Calibri"/>
            </a:endParaRPr>
          </a:p>
          <a:p>
            <a:pPr defTabSz="1219170"/>
            <a:r>
              <a:rPr lang="fi-FI" sz="1600" dirty="0">
                <a:solidFill>
                  <a:prstClr val="black"/>
                </a:solidFill>
                <a:latin typeface="Calibri"/>
              </a:rPr>
              <a:t>Niiden vastaajien osuus, joiden mielestä on hyväksyttävää liioitella vahingon määrää korvaushakemuksessa, oli kasvanut +2 %-yksikköä, samoin kuin niiden vastaajien, joiden mielestä vakuutusyhtiöt pyrkivät vakuutusehtoihin vetoamalla vapautumaan korvausten maksusta (+3 %).</a:t>
            </a:r>
          </a:p>
          <a:p>
            <a:pPr defTabSz="1219170"/>
            <a:endParaRPr lang="fi-FI" sz="1600" dirty="0">
              <a:solidFill>
                <a:prstClr val="black"/>
              </a:solidFill>
              <a:latin typeface="Calibri"/>
            </a:endParaRPr>
          </a:p>
          <a:p>
            <a:pPr defTabSz="1219170"/>
            <a:r>
              <a:rPr lang="fi-FI" sz="1600" dirty="0">
                <a:solidFill>
                  <a:prstClr val="black"/>
                </a:solidFill>
                <a:latin typeface="Calibri"/>
              </a:rPr>
              <a:t>Nykyistä vakuutusturvaa piti riittävänä kattamaan omat ja perheen riskit 79 % vastaajista. Vain 13 % piti vakuutusturvaa liian pienenä. 9 % ei osannut vastata kysymykseen. </a:t>
            </a: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endParaRPr lang="fi-FI" sz="1600" dirty="0">
              <a:solidFill>
                <a:prstClr val="black"/>
              </a:solidFill>
              <a:latin typeface="Calibri"/>
            </a:endParaRPr>
          </a:p>
          <a:p>
            <a:pPr defTabSz="1219170"/>
            <a:r>
              <a:rPr lang="fi-FI" sz="1600" dirty="0">
                <a:solidFill>
                  <a:prstClr val="black"/>
                </a:solidFill>
                <a:latin typeface="Calibri"/>
              </a:rPr>
              <a:t> </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1/2</a:t>
            </a:r>
            <a:endParaRPr lang="fi-FI" sz="3200" b="1">
              <a:solidFill>
                <a:srgbClr val="1F497D"/>
              </a:solidFill>
              <a:latin typeface="Calibri"/>
            </a:endParaRPr>
          </a:p>
        </p:txBody>
      </p:sp>
    </p:spTree>
    <p:extLst>
      <p:ext uri="{BB962C8B-B14F-4D97-AF65-F5344CB8AC3E}">
        <p14:creationId xmlns:p14="http://schemas.microsoft.com/office/powerpoint/2010/main" val="1989654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623392" y="1246951"/>
            <a:ext cx="10926776" cy="2062101"/>
          </a:xfrm>
          <a:prstGeom prst="rect">
            <a:avLst/>
          </a:prstGeom>
          <a:noFill/>
        </p:spPr>
        <p:txBody>
          <a:bodyPr wrap="square" lIns="91439" tIns="45719" rIns="91439" bIns="45719" rtlCol="0">
            <a:spAutoFit/>
          </a:bodyPr>
          <a:lstStyle/>
          <a:p>
            <a:pPr defTabSz="1219170"/>
            <a:r>
              <a:rPr lang="fi-FI" sz="1600" dirty="0">
                <a:solidFill>
                  <a:prstClr val="black"/>
                </a:solidFill>
                <a:latin typeface="Calibri"/>
              </a:rPr>
              <a:t>Vakuutusyhtiöitä huijanneen henkilön tuntee 15 % vastaajista, joka on täysin sama osuus kuin edellisessä tutkimuksessa 2018. Eri taustaryhmissä ei ole merkittäviä eroja.</a:t>
            </a:r>
          </a:p>
          <a:p>
            <a:pPr defTabSz="1219170"/>
            <a:endParaRPr lang="fi-FI" sz="1600" dirty="0">
              <a:solidFill>
                <a:prstClr val="black"/>
              </a:solidFill>
              <a:latin typeface="Calibri"/>
            </a:endParaRPr>
          </a:p>
          <a:p>
            <a:pPr defTabSz="1219170"/>
            <a:r>
              <a:rPr lang="fi-FI" sz="1600" dirty="0">
                <a:solidFill>
                  <a:prstClr val="black"/>
                </a:solidFill>
                <a:latin typeface="Calibri"/>
              </a:rPr>
              <a:t>Vakuutusyhtiön turvallisuusohjeita on vastaanottanut 39 % tutkimuksen vastaajista. Vuonna 2018 vastaava luku oli 33 %, mutta lukujen vertailua ei voida suoraan tehdä, koska vuoden 2020 kyselyssä ei ollut vaihtoehtoa ”en osaa sanoa”. Vuonna 2018 näin oli vastannut 22 % vastaajista. Muita useammin ohjeita muistavat saaneensa miehet ja yli 60-vuotiaat.</a:t>
            </a:r>
          </a:p>
          <a:p>
            <a:pPr defTabSz="1219170"/>
            <a:endParaRPr lang="fi-FI" sz="1600" dirty="0">
              <a:solidFill>
                <a:prstClr val="black"/>
              </a:solidFill>
              <a:latin typeface="Calibri"/>
            </a:endParaRPr>
          </a:p>
          <a:p>
            <a:pPr defTabSz="1219170"/>
            <a:r>
              <a:rPr lang="fi-FI" sz="1600" dirty="0">
                <a:solidFill>
                  <a:prstClr val="black"/>
                </a:solidFill>
                <a:latin typeface="Calibri"/>
              </a:rPr>
              <a:t>Lähes kaikki (98 %) vastaajat ovat myös noudattaneet saatuja turvaohjeita.</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2/2</a:t>
            </a:r>
            <a:endParaRPr lang="fi-FI" sz="3200" b="1">
              <a:solidFill>
                <a:srgbClr val="1F497D"/>
              </a:solidFill>
              <a:latin typeface="Calibri"/>
            </a:endParaRPr>
          </a:p>
        </p:txBody>
      </p:sp>
    </p:spTree>
    <p:extLst>
      <p:ext uri="{BB962C8B-B14F-4D97-AF65-F5344CB8AC3E}">
        <p14:creationId xmlns:p14="http://schemas.microsoft.com/office/powerpoint/2010/main" val="24888613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isällön paikkamerkki 7"/>
          <p:cNvGraphicFramePr>
            <a:graphicFrameLocks noGrp="1"/>
          </p:cNvGraphicFramePr>
          <p:nvPr>
            <p:ph idx="1"/>
            <p:extLst>
              <p:ext uri="{D42A27DB-BD31-4B8C-83A1-F6EECF244321}">
                <p14:modId xmlns:p14="http://schemas.microsoft.com/office/powerpoint/2010/main" val="214254032"/>
              </p:ext>
            </p:extLst>
          </p:nvPr>
        </p:nvGraphicFramePr>
        <p:xfrm>
          <a:off x="0" y="1619249"/>
          <a:ext cx="12192000" cy="4594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5"/>
          <p:cNvSpPr txBox="1"/>
          <p:nvPr/>
        </p:nvSpPr>
        <p:spPr>
          <a:xfrm>
            <a:off x="551831" y="916915"/>
            <a:ext cx="8635573"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a:solidFill>
                <a:prstClr val="black"/>
              </a:solidFill>
              <a:latin typeface="Calibri"/>
            </a:endParaRPr>
          </a:p>
          <a:p>
            <a:pPr defTabSz="1219170"/>
            <a:r>
              <a:rPr lang="fi-FI" sz="1467">
                <a:solidFill>
                  <a:prstClr val="black"/>
                </a:solidFill>
                <a:latin typeface="Calibri"/>
              </a:rPr>
              <a:t>Kaikki vastaajat, n=1000</a:t>
            </a:r>
          </a:p>
        </p:txBody>
      </p:sp>
      <p:cxnSp>
        <p:nvCxnSpPr>
          <p:cNvPr id="6"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ruutu 4"/>
          <p:cNvSpPr txBox="1"/>
          <p:nvPr/>
        </p:nvSpPr>
        <p:spPr>
          <a:xfrm>
            <a:off x="527382" y="356659"/>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a:t>
            </a:r>
            <a:endParaRPr lang="fi-FI" sz="3200" b="1">
              <a:solidFill>
                <a:srgbClr val="1F497D"/>
              </a:solidFill>
              <a:latin typeface="Calibri"/>
            </a:endParaRPr>
          </a:p>
        </p:txBody>
      </p:sp>
    </p:spTree>
    <p:extLst>
      <p:ext uri="{BB962C8B-B14F-4D97-AF65-F5344CB8AC3E}">
        <p14:creationId xmlns:p14="http://schemas.microsoft.com/office/powerpoint/2010/main" val="23775258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914642888"/>
              </p:ext>
            </p:extLst>
          </p:nvPr>
        </p:nvGraphicFramePr>
        <p:xfrm>
          <a:off x="624418" y="1190170"/>
          <a:ext cx="10726209" cy="54791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03985" y="395958"/>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1/2</a:t>
            </a:r>
            <a:endParaRPr lang="fi-FI" sz="3200" b="1">
              <a:solidFill>
                <a:srgbClr val="1F497D"/>
              </a:solidFill>
              <a:latin typeface="Calibri"/>
            </a:endParaRPr>
          </a:p>
        </p:txBody>
      </p:sp>
      <p:sp>
        <p:nvSpPr>
          <p:cNvPr id="6" name="Tekstiruutu 5"/>
          <p:cNvSpPr txBox="1"/>
          <p:nvPr/>
        </p:nvSpPr>
        <p:spPr>
          <a:xfrm>
            <a:off x="551831" y="916915"/>
            <a:ext cx="8635573"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a:solidFill>
                <a:prstClr val="black"/>
              </a:solidFill>
              <a:latin typeface="Calibri"/>
            </a:endParaRPr>
          </a:p>
          <a:p>
            <a:pPr defTabSz="1219170"/>
            <a:r>
              <a:rPr lang="fi-FI" sz="1467">
                <a:solidFill>
                  <a:prstClr val="black"/>
                </a:solidFill>
                <a:latin typeface="Calibri"/>
              </a:rPr>
              <a:t>Kaikki vastaajat</a:t>
            </a:r>
          </a:p>
        </p:txBody>
      </p:sp>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kstiruutu 3"/>
          <p:cNvSpPr txBox="1"/>
          <p:nvPr/>
        </p:nvSpPr>
        <p:spPr>
          <a:xfrm>
            <a:off x="9460654" y="1460782"/>
            <a:ext cx="1616723" cy="276997"/>
          </a:xfrm>
          <a:prstGeom prst="rect">
            <a:avLst/>
          </a:prstGeom>
          <a:noFill/>
        </p:spPr>
        <p:txBody>
          <a:bodyPr wrap="none" lIns="91439" tIns="45719" rIns="91439" bIns="45719" rtlCol="0">
            <a:spAutoFit/>
          </a:bodyPr>
          <a:lstStyle/>
          <a:p>
            <a:pPr defTabSz="1219170"/>
            <a:r>
              <a:rPr lang="fi-FI" sz="1200">
                <a:solidFill>
                  <a:prstClr val="black"/>
                </a:solidFill>
                <a:latin typeface="Calibri"/>
              </a:rPr>
              <a:t>*Ei mukana 2010-2014</a:t>
            </a:r>
          </a:p>
        </p:txBody>
      </p:sp>
    </p:spTree>
    <p:extLst>
      <p:ext uri="{BB962C8B-B14F-4D97-AF65-F5344CB8AC3E}">
        <p14:creationId xmlns:p14="http://schemas.microsoft.com/office/powerpoint/2010/main" val="13639397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354418683"/>
              </p:ext>
            </p:extLst>
          </p:nvPr>
        </p:nvGraphicFramePr>
        <p:xfrm>
          <a:off x="207470" y="1197428"/>
          <a:ext cx="11143158" cy="54936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9570300" y="1272317"/>
            <a:ext cx="1764199" cy="646329"/>
          </a:xfrm>
          <a:prstGeom prst="rect">
            <a:avLst/>
          </a:prstGeom>
          <a:noFill/>
        </p:spPr>
        <p:txBody>
          <a:bodyPr wrap="none" lIns="91439" tIns="45719" rIns="91439" bIns="45719" rtlCol="0">
            <a:spAutoFit/>
          </a:bodyPr>
          <a:lstStyle/>
          <a:p>
            <a:pPr defTabSz="1219170"/>
            <a:r>
              <a:rPr lang="fi-FI" sz="1200">
                <a:solidFill>
                  <a:prstClr val="black"/>
                </a:solidFill>
                <a:latin typeface="Calibri"/>
              </a:rPr>
              <a:t>*    Ei mukana 2010-2014</a:t>
            </a:r>
          </a:p>
          <a:p>
            <a:pPr defTabSz="1219170"/>
            <a:r>
              <a:rPr lang="fi-FI" sz="1200">
                <a:solidFill>
                  <a:prstClr val="black"/>
                </a:solidFill>
                <a:latin typeface="Calibri"/>
              </a:rPr>
              <a:t>* * Ei mukana 2010-2018</a:t>
            </a:r>
          </a:p>
          <a:p>
            <a:pPr marL="171450" indent="-171450" defTabSz="1219170">
              <a:buFont typeface="Arial" panose="020B0604020202020204" pitchFamily="34" charset="0"/>
              <a:buChar char="•"/>
            </a:pPr>
            <a:endParaRPr lang="fi-FI" sz="1200">
              <a:solidFill>
                <a:prstClr val="black"/>
              </a:solidFill>
              <a:latin typeface="Calibri"/>
            </a:endParaRPr>
          </a:p>
        </p:txBody>
      </p:sp>
      <p:sp>
        <p:nvSpPr>
          <p:cNvPr id="6" name="Tekstiruutu 5"/>
          <p:cNvSpPr txBox="1"/>
          <p:nvPr/>
        </p:nvSpPr>
        <p:spPr>
          <a:xfrm>
            <a:off x="501423" y="401162"/>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Mielipiteet vakuutuksista ja vakuutusyhtiöistä 2/2</a:t>
            </a:r>
            <a:endParaRPr lang="fi-FI" sz="3200" b="1">
              <a:solidFill>
                <a:srgbClr val="1F497D"/>
              </a:solidFill>
              <a:latin typeface="Calibri"/>
            </a:endParaRPr>
          </a:p>
        </p:txBody>
      </p:sp>
      <p:sp>
        <p:nvSpPr>
          <p:cNvPr id="7" name="Tekstiruutu 6"/>
          <p:cNvSpPr txBox="1"/>
          <p:nvPr/>
        </p:nvSpPr>
        <p:spPr>
          <a:xfrm>
            <a:off x="555073" y="908720"/>
            <a:ext cx="8491492"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Mitä mieltä olette seuraavista vakuutuksiin ja vakuutusyhtiöihin liittyvistä väittämistä?</a:t>
            </a:r>
            <a:endParaRPr lang="fi-FI" sz="1467" i="1">
              <a:solidFill>
                <a:prstClr val="black"/>
              </a:solidFill>
              <a:latin typeface="Calibri"/>
            </a:endParaRPr>
          </a:p>
          <a:p>
            <a:pPr defTabSz="1219170"/>
            <a:r>
              <a:rPr lang="fi-FI" sz="1467">
                <a:solidFill>
                  <a:prstClr val="black"/>
                </a:solidFill>
                <a:latin typeface="Calibri"/>
              </a:rPr>
              <a:t>Kaikki vastaajat</a:t>
            </a:r>
          </a:p>
        </p:txBody>
      </p:sp>
      <p:cxnSp>
        <p:nvCxnSpPr>
          <p:cNvPr id="9" name="Suora yhdysviiva 8"/>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552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740868896"/>
              </p:ext>
            </p:extLst>
          </p:nvPr>
        </p:nvGraphicFramePr>
        <p:xfrm>
          <a:off x="864162" y="1204656"/>
          <a:ext cx="10512425" cy="53630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27382" y="388463"/>
            <a:ext cx="10849205"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Tuntee vakuutusyhtiöitä huijanneen henkilön</a:t>
            </a:r>
            <a:endParaRPr lang="fi-FI" sz="3200" b="1">
              <a:solidFill>
                <a:srgbClr val="1F497D"/>
              </a:solidFill>
              <a:latin typeface="Calibri"/>
            </a:endParaRPr>
          </a:p>
        </p:txBody>
      </p:sp>
      <p:sp>
        <p:nvSpPr>
          <p:cNvPr id="6" name="Tekstiruutu 5"/>
          <p:cNvSpPr txBox="1"/>
          <p:nvPr/>
        </p:nvSpPr>
        <p:spPr>
          <a:xfrm>
            <a:off x="570062" y="932723"/>
            <a:ext cx="11094557" cy="543867"/>
          </a:xfrm>
          <a:prstGeom prst="rect">
            <a:avLst/>
          </a:prstGeom>
          <a:noFill/>
        </p:spPr>
        <p:txBody>
          <a:bodyPr wrap="square" lIns="91440" tIns="45720" rIns="91440" bIns="45720" rtlCol="0">
            <a:spAutoFit/>
          </a:bodyPr>
          <a:lstStyle/>
          <a:p>
            <a:pPr defTabSz="1219170"/>
            <a:r>
              <a:rPr lang="fi-FI" sz="1467" i="1">
                <a:solidFill>
                  <a:prstClr val="black"/>
                </a:solidFill>
                <a:latin typeface="Calibri"/>
                <a:cs typeface="Arial" pitchFamily="34" charset="0"/>
              </a:rPr>
              <a:t>Tunnetko henkilön, joka on huijannut vakuutusyhtiötä?</a:t>
            </a:r>
            <a:endParaRPr lang="fi-FI" sz="1467" i="1">
              <a:solidFill>
                <a:prstClr val="black"/>
              </a:solidFill>
              <a:latin typeface="Calibri"/>
            </a:endParaRPr>
          </a:p>
          <a:p>
            <a:pPr defTabSz="1219170"/>
            <a:r>
              <a:rPr lang="fi-FI" sz="1467">
                <a:solidFill>
                  <a:prstClr val="black"/>
                </a:solidFill>
                <a:latin typeface="Calibri"/>
              </a:rPr>
              <a:t>Kaikki vastaajat</a:t>
            </a:r>
          </a:p>
        </p:txBody>
      </p:sp>
      <p:cxnSp>
        <p:nvCxnSpPr>
          <p:cNvPr id="7" name="Suora yhdysviiva 6"/>
          <p:cNvCxnSpPr/>
          <p:nvPr/>
        </p:nvCxnSpPr>
        <p:spPr>
          <a:xfrm>
            <a:off x="623392" y="92777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5323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527381" y="475606"/>
            <a:ext cx="11463058" cy="430887"/>
          </a:xfrm>
          <a:prstGeom prst="rect">
            <a:avLst/>
          </a:prstGeom>
          <a:noFill/>
        </p:spPr>
        <p:txBody>
          <a:bodyPr wrap="square" rtlCol="0">
            <a:spAutoFit/>
          </a:bodyPr>
          <a:lstStyle/>
          <a:p>
            <a:r>
              <a:rPr lang="fi-FI" sz="2200" b="1">
                <a:solidFill>
                  <a:schemeClr val="tx2"/>
                </a:solidFill>
                <a:latin typeface="+mj-lt"/>
                <a:cs typeface="Arial" pitchFamily="34" charset="0"/>
              </a:rPr>
              <a:t>Kotivakuutuksen turvallisuusohjeiden vastaanottaminen</a:t>
            </a:r>
            <a:endParaRPr lang="fi-FI" sz="2200" b="1">
              <a:solidFill>
                <a:schemeClr val="tx2"/>
              </a:solidFill>
              <a:latin typeface="+mj-lt"/>
            </a:endParaRPr>
          </a:p>
        </p:txBody>
      </p:sp>
      <p:sp>
        <p:nvSpPr>
          <p:cNvPr id="5" name="Tekstiruutu 4"/>
          <p:cNvSpPr txBox="1"/>
          <p:nvPr/>
        </p:nvSpPr>
        <p:spPr>
          <a:xfrm>
            <a:off x="570062" y="932723"/>
            <a:ext cx="11094557" cy="543867"/>
          </a:xfrm>
          <a:prstGeom prst="rect">
            <a:avLst/>
          </a:prstGeom>
          <a:noFill/>
        </p:spPr>
        <p:txBody>
          <a:bodyPr wrap="square" lIns="91440" tIns="45720" rIns="91440" bIns="45720" rtlCol="0">
            <a:spAutoFit/>
          </a:bodyPr>
          <a:lstStyle/>
          <a:p>
            <a:r>
              <a:rPr lang="fi-FI" sz="1467" i="1">
                <a:solidFill>
                  <a:srgbClr val="040B16"/>
                </a:solidFill>
                <a:cs typeface="Arial" pitchFamily="34" charset="0"/>
              </a:rPr>
              <a:t>Oletteko vastaanottaneet vakuutusyhtiöltänne kotivakuutukseen liittyviä turvallisuusohjeita?</a:t>
            </a:r>
            <a:endParaRPr lang="fi-FI" sz="1467" i="1">
              <a:solidFill>
                <a:srgbClr val="040B16"/>
              </a:solidFill>
            </a:endParaRPr>
          </a:p>
          <a:p>
            <a:r>
              <a:rPr lang="fi-FI" sz="1467">
                <a:solidFill>
                  <a:srgbClr val="040B16"/>
                </a:solidFill>
                <a:latin typeface="+mj-lt"/>
              </a:rPr>
              <a:t>Kaikki vastaajat</a:t>
            </a:r>
          </a:p>
        </p:txBody>
      </p:sp>
      <p:cxnSp>
        <p:nvCxnSpPr>
          <p:cNvPr id="6" name="Suora yhdysviiva 5"/>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9" name="Sisällön paikkamerkki 7"/>
          <p:cNvGraphicFramePr>
            <a:graphicFrameLocks noGrp="1"/>
          </p:cNvGraphicFramePr>
          <p:nvPr>
            <p:ph idx="1"/>
            <p:extLst>
              <p:ext uri="{D42A27DB-BD31-4B8C-83A1-F6EECF244321}">
                <p14:modId xmlns:p14="http://schemas.microsoft.com/office/powerpoint/2010/main" val="3409542274"/>
              </p:ext>
            </p:extLst>
          </p:nvPr>
        </p:nvGraphicFramePr>
        <p:xfrm>
          <a:off x="838202" y="1619249"/>
          <a:ext cx="10512425" cy="44640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p:cNvSpPr txBox="1"/>
          <p:nvPr/>
        </p:nvSpPr>
        <p:spPr>
          <a:xfrm>
            <a:off x="542371" y="3452910"/>
            <a:ext cx="10753195" cy="430887"/>
          </a:xfrm>
          <a:prstGeom prst="rect">
            <a:avLst/>
          </a:prstGeom>
          <a:noFill/>
        </p:spPr>
        <p:txBody>
          <a:bodyPr wrap="square" rtlCol="0">
            <a:spAutoFit/>
          </a:bodyPr>
          <a:lstStyle/>
          <a:p>
            <a:r>
              <a:rPr lang="fi-FI" sz="2200" b="1">
                <a:solidFill>
                  <a:schemeClr val="tx2"/>
                </a:solidFill>
                <a:latin typeface="+mj-lt"/>
                <a:cs typeface="Arial" pitchFamily="34" charset="0"/>
              </a:rPr>
              <a:t>Onko toiminut turvallisuusohjeiden mukaan?</a:t>
            </a:r>
            <a:endParaRPr lang="fi-FI" sz="2200" b="1">
              <a:solidFill>
                <a:schemeClr val="tx2"/>
              </a:solidFill>
              <a:latin typeface="+mj-lt"/>
            </a:endParaRPr>
          </a:p>
        </p:txBody>
      </p:sp>
      <p:sp>
        <p:nvSpPr>
          <p:cNvPr id="11" name="Tekstiruutu 10"/>
          <p:cNvSpPr txBox="1"/>
          <p:nvPr/>
        </p:nvSpPr>
        <p:spPr>
          <a:xfrm>
            <a:off x="570062" y="3909053"/>
            <a:ext cx="11094557" cy="543867"/>
          </a:xfrm>
          <a:prstGeom prst="rect">
            <a:avLst/>
          </a:prstGeom>
          <a:noFill/>
        </p:spPr>
        <p:txBody>
          <a:bodyPr wrap="square" lIns="91440" tIns="45720" rIns="91440" bIns="45720" rtlCol="0">
            <a:spAutoFit/>
          </a:bodyPr>
          <a:lstStyle/>
          <a:p>
            <a:r>
              <a:rPr lang="fi-FI" sz="1467" i="1">
                <a:solidFill>
                  <a:srgbClr val="040B16"/>
                </a:solidFill>
                <a:cs typeface="Arial" pitchFamily="34" charset="0"/>
              </a:rPr>
              <a:t>Oletteko toimineet saatujen turvallisuusohjeiden mukaan?</a:t>
            </a:r>
            <a:endParaRPr lang="fi-FI" sz="1467" i="1">
              <a:solidFill>
                <a:srgbClr val="040B16"/>
              </a:solidFill>
            </a:endParaRPr>
          </a:p>
          <a:p>
            <a:r>
              <a:rPr lang="fi-FI" sz="1467">
                <a:solidFill>
                  <a:srgbClr val="040B16"/>
                </a:solidFill>
                <a:latin typeface="+mj-lt"/>
              </a:rPr>
              <a:t>On vastaanottanut turvallisuusohjeita</a:t>
            </a:r>
          </a:p>
        </p:txBody>
      </p:sp>
      <p:cxnSp>
        <p:nvCxnSpPr>
          <p:cNvPr id="12" name="Suora yhdysviiva 11"/>
          <p:cNvCxnSpPr/>
          <p:nvPr/>
        </p:nvCxnSpPr>
        <p:spPr>
          <a:xfrm>
            <a:off x="623392" y="3885051"/>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43947" y="1773517"/>
            <a:ext cx="2567423" cy="738664"/>
          </a:xfrm>
          <a:prstGeom prst="rect">
            <a:avLst/>
          </a:prstGeom>
          <a:noFill/>
          <a:ln>
            <a:solidFill>
              <a:srgbClr val="040B16"/>
            </a:solidFill>
          </a:ln>
        </p:spPr>
        <p:txBody>
          <a:bodyPr wrap="square" rtlCol="0">
            <a:spAutoFit/>
          </a:bodyPr>
          <a:lstStyle/>
          <a:p>
            <a:r>
              <a:rPr lang="fi-FI" sz="1400" dirty="0" err="1">
                <a:solidFill>
                  <a:srgbClr val="040B16"/>
                </a:solidFill>
              </a:rPr>
              <a:t>Huom</a:t>
            </a:r>
            <a:r>
              <a:rPr lang="fi-FI" sz="1400" dirty="0">
                <a:solidFill>
                  <a:srgbClr val="040B16"/>
                </a:solidFill>
              </a:rPr>
              <a:t>! 2020 tutkimuksessa ei ollut vaihtoehtoa en osaa sanoa.</a:t>
            </a:r>
          </a:p>
        </p:txBody>
      </p:sp>
    </p:spTree>
    <p:extLst>
      <p:ext uri="{BB962C8B-B14F-4D97-AF65-F5344CB8AC3E}">
        <p14:creationId xmlns:p14="http://schemas.microsoft.com/office/powerpoint/2010/main" val="3399187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8432A82-CC25-4EAD-B057-97FA06093AD9}"/>
              </a:ext>
            </a:extLst>
          </p:cNvPr>
          <p:cNvSpPr>
            <a:spLocks noGrp="1"/>
          </p:cNvSpPr>
          <p:nvPr>
            <p:ph type="body" sz="quarter" idx="15"/>
          </p:nvPr>
        </p:nvSpPr>
        <p:spPr>
          <a:xfrm>
            <a:off x="1364841" y="2694618"/>
            <a:ext cx="4637327" cy="2067725"/>
          </a:xfrm>
        </p:spPr>
        <p:txBody>
          <a:bodyPr>
            <a:normAutofit/>
          </a:bodyPr>
          <a:lstStyle/>
          <a:p>
            <a:r>
              <a:rPr lang="fi-FI"/>
              <a:t>Marjo Lapatto</a:t>
            </a:r>
          </a:p>
          <a:p>
            <a:r>
              <a:rPr lang="fi-FI"/>
              <a:t>Mediapäällikkö</a:t>
            </a:r>
          </a:p>
          <a:p>
            <a:r>
              <a:rPr lang="fi-FI"/>
              <a:t>Vaikuttaminen</a:t>
            </a:r>
          </a:p>
          <a:p>
            <a:r>
              <a:rPr lang="fi-FI"/>
              <a:t>+358 20 793 4274</a:t>
            </a:r>
          </a:p>
          <a:p>
            <a:r>
              <a:rPr lang="fi-FI">
                <a:hlinkClick r:id="rId2"/>
              </a:rPr>
              <a:t>marjo.lapatto@finanssiala.fi</a:t>
            </a:r>
            <a:endParaRPr lang="fi-FI"/>
          </a:p>
        </p:txBody>
      </p:sp>
      <p:sp>
        <p:nvSpPr>
          <p:cNvPr id="3" name="Tekstin paikkamerkki 1">
            <a:extLst>
              <a:ext uri="{FF2B5EF4-FFF2-40B4-BE49-F238E27FC236}">
                <a16:creationId xmlns:a16="http://schemas.microsoft.com/office/drawing/2014/main" id="{2088ABA9-9C3B-4345-9665-098A6A1F9148}"/>
              </a:ext>
            </a:extLst>
          </p:cNvPr>
          <p:cNvSpPr txBox="1">
            <a:spLocks/>
          </p:cNvSpPr>
          <p:nvPr/>
        </p:nvSpPr>
        <p:spPr>
          <a:xfrm>
            <a:off x="5992525" y="2694618"/>
            <a:ext cx="4637327" cy="206772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1800" b="1" i="1" kern="1200" baseline="0">
                <a:solidFill>
                  <a:schemeClr val="bg1"/>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i-FI"/>
              <a:t>Kimmo Koivisto</a:t>
            </a:r>
          </a:p>
          <a:p>
            <a:r>
              <a:rPr lang="fi-FI"/>
              <a:t>Analyytikko</a:t>
            </a:r>
          </a:p>
          <a:p>
            <a:r>
              <a:rPr lang="fi-FI"/>
              <a:t>Vaikuttaminen</a:t>
            </a:r>
          </a:p>
          <a:p>
            <a:r>
              <a:rPr lang="fi-FI"/>
              <a:t>+ 358 20 793 4257</a:t>
            </a:r>
          </a:p>
          <a:p>
            <a:r>
              <a:rPr lang="fi-FI">
                <a:hlinkClick r:id="rId3"/>
              </a:rPr>
              <a:t>kimmo.koivisto@finanssiala.fi</a:t>
            </a:r>
            <a:endParaRPr lang="fi-FI"/>
          </a:p>
        </p:txBody>
      </p:sp>
    </p:spTree>
    <p:extLst>
      <p:ext uri="{BB962C8B-B14F-4D97-AF65-F5344CB8AC3E}">
        <p14:creationId xmlns:p14="http://schemas.microsoft.com/office/powerpoint/2010/main" val="312536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uora yhdysviiva 6"/>
          <p:cNvCxnSpPr/>
          <p:nvPr/>
        </p:nvCxnSpPr>
        <p:spPr>
          <a:xfrm>
            <a:off x="623392" y="908720"/>
            <a:ext cx="1104122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527381" y="356659"/>
            <a:ext cx="10945216" cy="584775"/>
          </a:xfrm>
          <a:prstGeom prst="rect">
            <a:avLst/>
          </a:prstGeom>
          <a:noFill/>
        </p:spPr>
        <p:txBody>
          <a:bodyPr wrap="square" rtlCol="0">
            <a:spAutoFit/>
          </a:bodyPr>
          <a:lstStyle/>
          <a:p>
            <a:pPr defTabSz="1219170"/>
            <a:r>
              <a:rPr lang="fi-FI" sz="3200" b="1">
                <a:solidFill>
                  <a:srgbClr val="1F497D"/>
                </a:solidFill>
                <a:latin typeface="Calibri"/>
                <a:cs typeface="Arial" pitchFamily="34" charset="0"/>
              </a:rPr>
              <a:t>Aineiston rakenne 2014-2020</a:t>
            </a:r>
            <a:endParaRPr lang="fi-FI" sz="3200" b="1">
              <a:solidFill>
                <a:srgbClr val="1F497D"/>
              </a:solidFill>
              <a:latin typeface="Calibri"/>
            </a:endParaRPr>
          </a:p>
        </p:txBody>
      </p:sp>
      <p:pic>
        <p:nvPicPr>
          <p:cNvPr id="3" name="Picture 2">
            <a:extLst>
              <a:ext uri="{FF2B5EF4-FFF2-40B4-BE49-F238E27FC236}">
                <a16:creationId xmlns:a16="http://schemas.microsoft.com/office/drawing/2014/main" id="{6370297C-94BF-43C0-A1DC-3A0EF14F1437}"/>
              </a:ext>
            </a:extLst>
          </p:cNvPr>
          <p:cNvPicPr>
            <a:picLocks noChangeAspect="1"/>
          </p:cNvPicPr>
          <p:nvPr/>
        </p:nvPicPr>
        <p:blipFill>
          <a:blip r:embed="rId2"/>
          <a:stretch>
            <a:fillRect/>
          </a:stretch>
        </p:blipFill>
        <p:spPr>
          <a:xfrm>
            <a:off x="623392" y="1278543"/>
            <a:ext cx="9000000" cy="3466141"/>
          </a:xfrm>
          <a:prstGeom prst="rect">
            <a:avLst/>
          </a:prstGeom>
        </p:spPr>
      </p:pic>
    </p:spTree>
    <p:extLst>
      <p:ext uri="{BB962C8B-B14F-4D97-AF65-F5344CB8AC3E}">
        <p14:creationId xmlns:p14="http://schemas.microsoft.com/office/powerpoint/2010/main" val="1968018772"/>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fc57f3e-8305-486e-a8c2-148b9408595d" ContentTypeId="0x010100754B9C00A9D1EF429E3CE268AA4F07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6</Value>
      <Value>25</Value>
      <Value>412</Value>
    </TaxCatchAll>
    <FKPublishDate xmlns="879095ad-9298-46b1-abb4-88acdd8ab572">2020-10-05T21:00:00+00:00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vakuutus</TermName>
          <TermId xmlns="http://schemas.microsoft.com/office/infopath/2007/PartnerControls">d435bfef-5764-4d80-921f-a0afc585a587</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TaxKeywordTaxHTField xmlns="3f7baa18-e8c3-4a96-b5df-b125792204c2">
      <Terms xmlns="http://schemas.microsoft.com/office/infopath/2007/PartnerControls">
        <TermInfo xmlns="http://schemas.microsoft.com/office/infopath/2007/PartnerControls">
          <TermName xmlns="http://schemas.microsoft.com/office/infopath/2007/PartnerControls">vakuutustutkimus</TermName>
          <TermId xmlns="http://schemas.microsoft.com/office/infopath/2007/PartnerControls">f6818ca5-c577-4879-ac7a-3afd882bb4f0</TermId>
        </TermInfo>
      </Terms>
    </TaxKeywordTaxHTField>
    <FKLanguage xmlns="879095ad-9298-46b1-abb4-88acdd8ab572">Suomi</FKLanguage>
  </documentManagement>
</p:properties>
</file>

<file path=customXml/itemProps1.xml><?xml version="1.0" encoding="utf-8"?>
<ds:datastoreItem xmlns:ds="http://schemas.openxmlformats.org/officeDocument/2006/customXml" ds:itemID="{7DBC847E-11F9-4AD9-A1C1-309B457F2F00}"/>
</file>

<file path=customXml/itemProps2.xml><?xml version="1.0" encoding="utf-8"?>
<ds:datastoreItem xmlns:ds="http://schemas.openxmlformats.org/officeDocument/2006/customXml" ds:itemID="{81D11E58-6419-4B58-9BA0-25B92992EC63}">
  <ds:schemaRefs>
    <ds:schemaRef ds:uri="Microsoft.SharePoint.Taxonomy.ContentTypeSync"/>
  </ds:schemaRefs>
</ds:datastoreItem>
</file>

<file path=customXml/itemProps3.xml><?xml version="1.0" encoding="utf-8"?>
<ds:datastoreItem xmlns:ds="http://schemas.openxmlformats.org/officeDocument/2006/customXml" ds:itemID="{80CDDB34-ED04-402B-B670-8BD0EA17B2DA}">
  <ds:schemaRefs>
    <ds:schemaRef ds:uri="http://schemas.microsoft.com/sharepoint/v3/contenttype/forms"/>
  </ds:schemaRefs>
</ds:datastoreItem>
</file>

<file path=customXml/itemProps4.xml><?xml version="1.0" encoding="utf-8"?>
<ds:datastoreItem xmlns:ds="http://schemas.openxmlformats.org/officeDocument/2006/customXml" ds:itemID="{4716310F-C8E9-4C9C-8A9C-995D7EFC523B}">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3d6a9306-9ca7-4ef4-bdc0-1874c06cbe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FA_Esityspohja</Template>
  <TotalTime>956</TotalTime>
  <Words>4271</Words>
  <Application>Microsoft Office PowerPoint</Application>
  <PresentationFormat>Laajakuva</PresentationFormat>
  <Paragraphs>426</Paragraphs>
  <Slides>89</Slides>
  <Notes>3</Notes>
  <HiddenSlides>0</HiddenSlides>
  <MMClips>0</MMClips>
  <ScaleCrop>false</ScaleCrop>
  <HeadingPairs>
    <vt:vector size="4" baseType="variant">
      <vt:variant>
        <vt:lpstr>Teema</vt:lpstr>
      </vt:variant>
      <vt:variant>
        <vt:i4>1</vt:i4>
      </vt:variant>
      <vt:variant>
        <vt:lpstr>Dian otsikot</vt:lpstr>
      </vt:variant>
      <vt:variant>
        <vt:i4>89</vt:i4>
      </vt:variant>
    </vt:vector>
  </HeadingPairs>
  <TitlesOfParts>
    <vt:vector size="90" baseType="lpstr">
      <vt:lpstr>FA_Theme</vt:lpstr>
      <vt:lpstr>Vakuutustutkimus 2020</vt:lpstr>
      <vt:lpstr>PowerPoint-esitys</vt:lpstr>
      <vt:lpstr>Johdanto</vt:lpstr>
      <vt:lpstr>PowerPoint-esitys</vt:lpstr>
      <vt:lpstr>PowerPoint-esitys</vt:lpstr>
      <vt:lpstr>Aineiston rakenne  2014-2020</vt:lpstr>
      <vt:lpstr>PowerPoint-esitys</vt:lpstr>
      <vt:lpstr>PowerPoint-esitys</vt:lpstr>
      <vt:lpstr>PowerPoint-esitys</vt:lpstr>
      <vt:lpstr>PowerPoint-esitys</vt:lpstr>
      <vt:lpstr>Vapaaehtoiset vakuutukset</vt:lpstr>
      <vt:lpstr>PowerPoint-esitys</vt:lpstr>
      <vt:lpstr>PowerPoint-esitys</vt:lpstr>
      <vt:lpstr>PowerPoint-esitys</vt:lpstr>
      <vt:lpstr>Kotivakuutus</vt:lpstr>
      <vt:lpstr>PowerPoint-esitys</vt:lpstr>
      <vt:lpstr>PowerPoint-esitys</vt:lpstr>
      <vt:lpstr>PowerPoint-esitys</vt:lpstr>
      <vt:lpstr>Vapaaehtoinen sairaskuluvakuutus</vt:lpstr>
      <vt:lpstr>PowerPoint-esitys</vt:lpstr>
      <vt:lpstr>PowerPoint-esitys</vt:lpstr>
      <vt:lpstr>Matkavakuutus</vt:lpstr>
      <vt:lpstr>PowerPoint-esitys</vt:lpstr>
      <vt:lpstr>PowerPoint-esitys</vt:lpstr>
      <vt:lpstr>PowerPoint-esitys</vt:lpstr>
      <vt:lpstr>PowerPoint-esitys</vt:lpstr>
      <vt:lpstr>Vapaaehtoinen henkivakuutus</vt:lpstr>
      <vt:lpstr>PowerPoint-esitys</vt:lpstr>
      <vt:lpstr>PowerPoint-esitys</vt:lpstr>
      <vt:lpstr>PowerPoint-esitys</vt:lpstr>
      <vt:lpstr>Vapaaehtoinen eläkevakuutus</vt:lpstr>
      <vt:lpstr>PowerPoint-esitys</vt:lpstr>
      <vt:lpstr>PowerPoint-esitys</vt:lpstr>
      <vt:lpstr>PowerPoint-esitys</vt:lpstr>
      <vt:lpstr>Riskitietoisuus</vt:lpstr>
      <vt:lpstr>PowerPoint-esitys</vt:lpstr>
      <vt:lpstr>PowerPoint-esitys</vt:lpstr>
      <vt:lpstr>PowerPoint-esitys</vt:lpstr>
      <vt:lpstr>Yhteiskunnan tarjoamien lakisääteisten palvelujen ja etuuksien riittävyys</vt:lpstr>
      <vt:lpstr>PowerPoint-esitys</vt:lpstr>
      <vt:lpstr>PowerPoint-esitys</vt:lpstr>
      <vt:lpstr>PowerPoint-esitys</vt:lpstr>
      <vt:lpstr>PowerPoint-esitys</vt:lpstr>
      <vt:lpstr>Lakisääteisen sosiaaliturvan riittävyys </vt:lpstr>
      <vt:lpstr>PowerPoint-esitys</vt:lpstr>
      <vt:lpstr>PowerPoint-esitys</vt:lpstr>
      <vt:lpstr>PowerPoint-esitys</vt:lpstr>
      <vt:lpstr>PowerPoint-esitys</vt:lpstr>
      <vt:lpstr>PowerPoint-esitys</vt:lpstr>
      <vt:lpstr> Yhteiskunnan ja yksilön vastuunjako</vt:lpstr>
      <vt:lpstr>PowerPoint-esitys</vt:lpstr>
      <vt:lpstr>PowerPoint-esitys</vt:lpstr>
      <vt:lpstr>PowerPoint-esitys</vt:lpstr>
      <vt:lpstr>PowerPoint-esitys</vt:lpstr>
      <vt:lpstr>PowerPoint-esitys</vt:lpstr>
      <vt:lpstr> Eläkeajan toimeentulon täydentäminen</vt:lpstr>
      <vt:lpstr>PowerPoint-esitys</vt:lpstr>
      <vt:lpstr>PowerPoint-esitys</vt:lpstr>
      <vt:lpstr>PowerPoint-esitys</vt:lpstr>
      <vt:lpstr>PowerPoint-esitys</vt:lpstr>
      <vt:lpstr>PowerPoint-esitys</vt:lpstr>
      <vt:lpstr>PowerPoint-esitys</vt:lpstr>
      <vt:lpstr>Vakuutusasioiden hoito</vt:lpstr>
      <vt:lpstr>PowerPoint-esitys</vt:lpstr>
      <vt:lpstr>PowerPoint-esitys</vt:lpstr>
      <vt:lpstr>PowerPoint-esitys</vt:lpstr>
      <vt:lpstr>PowerPoint-esitys</vt:lpstr>
      <vt:lpstr>PowerPoint-esitys</vt:lpstr>
      <vt:lpstr>Korvausmenettely</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Mielipiteet vakuutuksista ja vakuutusyhtiöistä</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Vakuutustutkimus 2020</dc:title>
  <dc:creator>Urpilainen Satu</dc:creator>
  <cp:keywords>vakuutustutkimus</cp:keywords>
  <cp:lastModifiedBy>Koivisto Kimmo</cp:lastModifiedBy>
  <cp:revision>28</cp:revision>
  <cp:lastPrinted>2020-05-11T13:35:11Z</cp:lastPrinted>
  <dcterms:created xsi:type="dcterms:W3CDTF">2020-01-08T08:10:09Z</dcterms:created>
  <dcterms:modified xsi:type="dcterms:W3CDTF">2020-10-06T12:41:05Z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Organisaatiot">
    <vt:lpwstr>5;#Finanssiala ry|ee048018-529f-44c2-b621-1ffdf097d9ae</vt:lpwstr>
  </property>
  <property fmtid="{D5CDD505-2E9C-101B-9397-08002B2CF9AE}" pid="4" name="Asiakirjatyyppi0">
    <vt:lpwstr/>
  </property>
  <property fmtid="{D5CDD505-2E9C-101B-9397-08002B2CF9AE}" pid="5" name="Asiasanat0">
    <vt:lpwstr/>
  </property>
  <property fmtid="{D5CDD505-2E9C-101B-9397-08002B2CF9AE}" pid="6" name="Dokumentin tila0">
    <vt:lpwstr/>
  </property>
  <property fmtid="{D5CDD505-2E9C-101B-9397-08002B2CF9AE}" pid="7" name="Julkisuus0">
    <vt:lpwstr>4;#FA-sisäinen|40fe4f96-c144-41e1-8120-de0d7e1583fc</vt:lpwstr>
  </property>
  <property fmtid="{D5CDD505-2E9C-101B-9397-08002B2CF9AE}" pid="8" name="TaxKeyword">
    <vt:lpwstr>412;#vakuutustutkimus|f6818ca5-c577-4879-ac7a-3afd882bb4f0</vt:lpwstr>
  </property>
  <property fmtid="{D5CDD505-2E9C-101B-9397-08002B2CF9AE}" pid="9" name="FKTopic">
    <vt:lpwstr>25;#vakuutus|d435bfef-5764-4d80-921f-a0afc585a587</vt:lpwstr>
  </property>
  <property fmtid="{D5CDD505-2E9C-101B-9397-08002B2CF9AE}" pid="10" name="FKDocType">
    <vt:lpwstr>6;#Tutkimus|71029c67-c76d-4a80-85bc-a4a475795028</vt:lpwstr>
  </property>
</Properties>
</file>