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97" r:id="rId4"/>
  </p:sldMasterIdLst>
  <p:notesMasterIdLst>
    <p:notesMasterId r:id="rId31"/>
  </p:notesMasterIdLst>
  <p:sldIdLst>
    <p:sldId id="275" r:id="rId5"/>
    <p:sldId id="297" r:id="rId6"/>
    <p:sldId id="286" r:id="rId7"/>
    <p:sldId id="287" r:id="rId8"/>
    <p:sldId id="266" r:id="rId9"/>
    <p:sldId id="288" r:id="rId10"/>
    <p:sldId id="273" r:id="rId11"/>
    <p:sldId id="274" r:id="rId12"/>
    <p:sldId id="284" r:id="rId13"/>
    <p:sldId id="276" r:id="rId14"/>
    <p:sldId id="268" r:id="rId15"/>
    <p:sldId id="278" r:id="rId16"/>
    <p:sldId id="279" r:id="rId17"/>
    <p:sldId id="280" r:id="rId18"/>
    <p:sldId id="281" r:id="rId19"/>
    <p:sldId id="293" r:id="rId20"/>
    <p:sldId id="283" r:id="rId21"/>
    <p:sldId id="289" r:id="rId22"/>
    <p:sldId id="291" r:id="rId23"/>
    <p:sldId id="292" r:id="rId24"/>
    <p:sldId id="298" r:id="rId25"/>
    <p:sldId id="294" r:id="rId26"/>
    <p:sldId id="296" r:id="rId27"/>
    <p:sldId id="263" r:id="rId28"/>
    <p:sldId id="285" r:id="rId29"/>
    <p:sldId id="277" r:id="rId30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Merriweather Sans" panose="00000500000000000000" pitchFamily="2" charset="0"/>
      <p:regular r:id="rId36"/>
      <p:bold r:id="rId37"/>
      <p:italic r:id="rId38"/>
      <p:boldItalic r:id="rId39"/>
    </p:embeddedFont>
    <p:embeddedFont>
      <p:font typeface="Tahoma" panose="020B0604030504040204" pitchFamily="34" charset="0"/>
      <p:regular r:id="rId40"/>
      <p:bold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B7D7"/>
    <a:srgbClr val="F4B0D5"/>
    <a:srgbClr val="EE2C90"/>
    <a:srgbClr val="1642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93D81CF-94F2-401A-BA57-92F5A7B2D0C5}" styleName="Normaali tyyli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Normaali tyyli 1 - Korostu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2" autoAdjust="0"/>
    <p:restoredTop sz="94656"/>
  </p:normalViewPr>
  <p:slideViewPr>
    <p:cSldViewPr snapToGrid="0" snapToObjects="1">
      <p:cViewPr varScale="1">
        <p:scale>
          <a:sx n="103" d="100"/>
          <a:sy n="103" d="100"/>
        </p:scale>
        <p:origin x="132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ivisto Kimmo" userId="2babfd1c-53e9-4f79-8322-625506e19fd1" providerId="ADAL" clId="{11A63584-0226-40D1-A272-966C7007B19D}"/>
    <pc:docChg chg="undo custSel addSld delSld modSld sldOrd">
      <pc:chgData name="Koivisto Kimmo" userId="2babfd1c-53e9-4f79-8322-625506e19fd1" providerId="ADAL" clId="{11A63584-0226-40D1-A272-966C7007B19D}" dt="2021-05-19T05:50:52.851" v="555" actId="207"/>
      <pc:docMkLst>
        <pc:docMk/>
      </pc:docMkLst>
      <pc:sldChg chg="modSp mod">
        <pc:chgData name="Koivisto Kimmo" userId="2babfd1c-53e9-4f79-8322-625506e19fd1" providerId="ADAL" clId="{11A63584-0226-40D1-A272-966C7007B19D}" dt="2021-05-19T05:50:14.782" v="551" actId="29295"/>
        <pc:sldMkLst>
          <pc:docMk/>
          <pc:sldMk cId="637860961" sldId="263"/>
        </pc:sldMkLst>
        <pc:picChg chg="mod">
          <ac:chgData name="Koivisto Kimmo" userId="2babfd1c-53e9-4f79-8322-625506e19fd1" providerId="ADAL" clId="{11A63584-0226-40D1-A272-966C7007B19D}" dt="2021-05-19T05:50:14.782" v="551" actId="29295"/>
          <ac:picMkLst>
            <pc:docMk/>
            <pc:sldMk cId="637860961" sldId="263"/>
            <ac:picMk id="5" creationId="{FB9CD21B-C78E-438A-8C40-5FEAC3886D40}"/>
          </ac:picMkLst>
        </pc:picChg>
      </pc:sldChg>
      <pc:sldChg chg="delSp modSp mod">
        <pc:chgData name="Koivisto Kimmo" userId="2babfd1c-53e9-4f79-8322-625506e19fd1" providerId="ADAL" clId="{11A63584-0226-40D1-A272-966C7007B19D}" dt="2021-05-19T05:49:11.331" v="544" actId="1076"/>
        <pc:sldMkLst>
          <pc:docMk/>
          <pc:sldMk cId="768042562" sldId="273"/>
        </pc:sldMkLst>
        <pc:spChg chg="mod">
          <ac:chgData name="Koivisto Kimmo" userId="2babfd1c-53e9-4f79-8322-625506e19fd1" providerId="ADAL" clId="{11A63584-0226-40D1-A272-966C7007B19D}" dt="2021-05-19T05:49:11.331" v="544" actId="1076"/>
          <ac:spMkLst>
            <pc:docMk/>
            <pc:sldMk cId="768042562" sldId="273"/>
            <ac:spMk id="6" creationId="{7449E995-B1CC-42F3-BD0D-7F8050F57FE8}"/>
          </ac:spMkLst>
        </pc:spChg>
        <pc:spChg chg="del">
          <ac:chgData name="Koivisto Kimmo" userId="2babfd1c-53e9-4f79-8322-625506e19fd1" providerId="ADAL" clId="{11A63584-0226-40D1-A272-966C7007B19D}" dt="2021-05-19T05:48:48.835" v="535" actId="478"/>
          <ac:spMkLst>
            <pc:docMk/>
            <pc:sldMk cId="768042562" sldId="273"/>
            <ac:spMk id="7" creationId="{C2726A87-4995-4EC7-BA7F-56D0609C9445}"/>
          </ac:spMkLst>
        </pc:spChg>
        <pc:picChg chg="mod">
          <ac:chgData name="Koivisto Kimmo" userId="2babfd1c-53e9-4f79-8322-625506e19fd1" providerId="ADAL" clId="{11A63584-0226-40D1-A272-966C7007B19D}" dt="2021-05-19T05:49:04.926" v="543" actId="1076"/>
          <ac:picMkLst>
            <pc:docMk/>
            <pc:sldMk cId="768042562" sldId="273"/>
            <ac:picMk id="8" creationId="{40E6577A-D7C2-4D4C-AB64-BB7BAC2CDAAC}"/>
          </ac:picMkLst>
        </pc:picChg>
      </pc:sldChg>
      <pc:sldChg chg="addSp delSp modSp mod">
        <pc:chgData name="Koivisto Kimmo" userId="2babfd1c-53e9-4f79-8322-625506e19fd1" providerId="ADAL" clId="{11A63584-0226-40D1-A272-966C7007B19D}" dt="2021-05-19T05:50:52.851" v="555" actId="207"/>
        <pc:sldMkLst>
          <pc:docMk/>
          <pc:sldMk cId="2808427043" sldId="275"/>
        </pc:sldMkLst>
        <pc:spChg chg="mod">
          <ac:chgData name="Koivisto Kimmo" userId="2babfd1c-53e9-4f79-8322-625506e19fd1" providerId="ADAL" clId="{11A63584-0226-40D1-A272-966C7007B19D}" dt="2021-05-19T05:50:52.851" v="555" actId="207"/>
          <ac:spMkLst>
            <pc:docMk/>
            <pc:sldMk cId="2808427043" sldId="275"/>
            <ac:spMk id="6" creationId="{57AAE662-5DB3-44D7-8440-D4C0B2F252B3}"/>
          </ac:spMkLst>
        </pc:spChg>
        <pc:spChg chg="del mod">
          <ac:chgData name="Koivisto Kimmo" userId="2babfd1c-53e9-4f79-8322-625506e19fd1" providerId="ADAL" clId="{11A63584-0226-40D1-A272-966C7007B19D}" dt="2021-05-19T05:16:56.995" v="107" actId="478"/>
          <ac:spMkLst>
            <pc:docMk/>
            <pc:sldMk cId="2808427043" sldId="275"/>
            <ac:spMk id="7" creationId="{06D746C8-9DFE-4D02-80B6-F55C0281013B}"/>
          </ac:spMkLst>
        </pc:spChg>
        <pc:picChg chg="add del mod">
          <ac:chgData name="Koivisto Kimmo" userId="2babfd1c-53e9-4f79-8322-625506e19fd1" providerId="ADAL" clId="{11A63584-0226-40D1-A272-966C7007B19D}" dt="2021-05-19T05:19:17.619" v="142" actId="478"/>
          <ac:picMkLst>
            <pc:docMk/>
            <pc:sldMk cId="2808427043" sldId="275"/>
            <ac:picMk id="4" creationId="{45776619-7860-4A65-91C7-255E95076D9B}"/>
          </ac:picMkLst>
        </pc:picChg>
        <pc:picChg chg="add del mod">
          <ac:chgData name="Koivisto Kimmo" userId="2babfd1c-53e9-4f79-8322-625506e19fd1" providerId="ADAL" clId="{11A63584-0226-40D1-A272-966C7007B19D}" dt="2021-05-19T05:20:17.009" v="144" actId="478"/>
          <ac:picMkLst>
            <pc:docMk/>
            <pc:sldMk cId="2808427043" sldId="275"/>
            <ac:picMk id="8" creationId="{4E6831AC-341B-4C7A-A826-F64C45AE5C6B}"/>
          </ac:picMkLst>
        </pc:picChg>
        <pc:picChg chg="del">
          <ac:chgData name="Koivisto Kimmo" userId="2babfd1c-53e9-4f79-8322-625506e19fd1" providerId="ADAL" clId="{11A63584-0226-40D1-A272-966C7007B19D}" dt="2021-05-19T05:16:36.086" v="92" actId="478"/>
          <ac:picMkLst>
            <pc:docMk/>
            <pc:sldMk cId="2808427043" sldId="275"/>
            <ac:picMk id="10" creationId="{382CE372-444F-4B90-BCE3-B95EEA9B63CA}"/>
          </ac:picMkLst>
        </pc:picChg>
        <pc:picChg chg="add mod ord modCrop">
          <ac:chgData name="Koivisto Kimmo" userId="2babfd1c-53e9-4f79-8322-625506e19fd1" providerId="ADAL" clId="{11A63584-0226-40D1-A272-966C7007B19D}" dt="2021-05-19T05:50:45.258" v="554" actId="207"/>
          <ac:picMkLst>
            <pc:docMk/>
            <pc:sldMk cId="2808427043" sldId="275"/>
            <ac:picMk id="11" creationId="{DD1B286C-90DD-45EB-B09D-284F53B2A749}"/>
          </ac:picMkLst>
        </pc:picChg>
      </pc:sldChg>
      <pc:sldChg chg="delSp modSp mod">
        <pc:chgData name="Koivisto Kimmo" userId="2babfd1c-53e9-4f79-8322-625506e19fd1" providerId="ADAL" clId="{11A63584-0226-40D1-A272-966C7007B19D}" dt="2021-05-19T05:48:29.302" v="534"/>
        <pc:sldMkLst>
          <pc:docMk/>
          <pc:sldMk cId="2604934896" sldId="280"/>
        </pc:sldMkLst>
        <pc:spChg chg="mod">
          <ac:chgData name="Koivisto Kimmo" userId="2babfd1c-53e9-4f79-8322-625506e19fd1" providerId="ADAL" clId="{11A63584-0226-40D1-A272-966C7007B19D}" dt="2021-05-19T05:48:05.935" v="531" actId="14100"/>
          <ac:spMkLst>
            <pc:docMk/>
            <pc:sldMk cId="2604934896" sldId="280"/>
            <ac:spMk id="5" creationId="{09F3E7C6-A0FD-4B31-8F53-E8821D9E8541}"/>
          </ac:spMkLst>
        </pc:spChg>
        <pc:spChg chg="del">
          <ac:chgData name="Koivisto Kimmo" userId="2babfd1c-53e9-4f79-8322-625506e19fd1" providerId="ADAL" clId="{11A63584-0226-40D1-A272-966C7007B19D}" dt="2021-05-19T05:48:15.057" v="532" actId="478"/>
          <ac:spMkLst>
            <pc:docMk/>
            <pc:sldMk cId="2604934896" sldId="280"/>
            <ac:spMk id="6" creationId="{ABD5A2E1-6D51-4DDB-9B99-4B6335723B1F}"/>
          </ac:spMkLst>
        </pc:spChg>
        <pc:picChg chg="mod modCrop">
          <ac:chgData name="Koivisto Kimmo" userId="2babfd1c-53e9-4f79-8322-625506e19fd1" providerId="ADAL" clId="{11A63584-0226-40D1-A272-966C7007B19D}" dt="2021-05-19T05:48:29.302" v="534"/>
          <ac:picMkLst>
            <pc:docMk/>
            <pc:sldMk cId="2604934896" sldId="280"/>
            <ac:picMk id="8" creationId="{D8156193-77C5-4018-AA47-A4DB7B9EE325}"/>
          </ac:picMkLst>
        </pc:picChg>
      </pc:sldChg>
      <pc:sldChg chg="modSp add mod">
        <pc:chgData name="Koivisto Kimmo" userId="2babfd1c-53e9-4f79-8322-625506e19fd1" providerId="ADAL" clId="{11A63584-0226-40D1-A272-966C7007B19D}" dt="2021-05-19T05:02:21.160" v="27" actId="20577"/>
        <pc:sldMkLst>
          <pc:docMk/>
          <pc:sldMk cId="3199060295" sldId="294"/>
        </pc:sldMkLst>
        <pc:spChg chg="mod">
          <ac:chgData name="Koivisto Kimmo" userId="2babfd1c-53e9-4f79-8322-625506e19fd1" providerId="ADAL" clId="{11A63584-0226-40D1-A272-966C7007B19D}" dt="2021-05-19T05:02:21.160" v="27" actId="20577"/>
          <ac:spMkLst>
            <pc:docMk/>
            <pc:sldMk cId="3199060295" sldId="294"/>
            <ac:spMk id="2" creationId="{00000000-0000-0000-0000-000000000000}"/>
          </ac:spMkLst>
        </pc:spChg>
        <pc:graphicFrameChg chg="mod">
          <ac:chgData name="Koivisto Kimmo" userId="2babfd1c-53e9-4f79-8322-625506e19fd1" providerId="ADAL" clId="{11A63584-0226-40D1-A272-966C7007B19D}" dt="2021-05-19T05:01:12.178" v="19" actId="208"/>
          <ac:graphicFrameMkLst>
            <pc:docMk/>
            <pc:sldMk cId="3199060295" sldId="294"/>
            <ac:graphicFrameMk id="6" creationId="{00000000-0000-0000-0000-000000000000}"/>
          </ac:graphicFrameMkLst>
        </pc:graphicFrameChg>
      </pc:sldChg>
      <pc:sldChg chg="add del mod ord">
        <pc:chgData name="Koivisto Kimmo" userId="2babfd1c-53e9-4f79-8322-625506e19fd1" providerId="ADAL" clId="{11A63584-0226-40D1-A272-966C7007B19D}" dt="2021-05-19T05:04:01.308" v="40" actId="47"/>
        <pc:sldMkLst>
          <pc:docMk/>
          <pc:sldMk cId="3353528698" sldId="295"/>
        </pc:sldMkLst>
      </pc:sldChg>
      <pc:sldChg chg="modSp add mod ord replId">
        <pc:chgData name="Koivisto Kimmo" userId="2babfd1c-53e9-4f79-8322-625506e19fd1" providerId="ADAL" clId="{11A63584-0226-40D1-A272-966C7007B19D}" dt="2021-05-19T05:04:43.153" v="90" actId="1957"/>
        <pc:sldMkLst>
          <pc:docMk/>
          <pc:sldMk cId="988394869" sldId="296"/>
        </pc:sldMkLst>
        <pc:spChg chg="mod">
          <ac:chgData name="Koivisto Kimmo" userId="2babfd1c-53e9-4f79-8322-625506e19fd1" providerId="ADAL" clId="{11A63584-0226-40D1-A272-966C7007B19D}" dt="2021-05-19T05:04:27.702" v="89"/>
          <ac:spMkLst>
            <pc:docMk/>
            <pc:sldMk cId="988394869" sldId="296"/>
            <ac:spMk id="2" creationId="{00000000-0000-0000-0000-000000000000}"/>
          </ac:spMkLst>
        </pc:spChg>
        <pc:graphicFrameChg chg="mod">
          <ac:chgData name="Koivisto Kimmo" userId="2babfd1c-53e9-4f79-8322-625506e19fd1" providerId="ADAL" clId="{11A63584-0226-40D1-A272-966C7007B19D}" dt="2021-05-19T05:04:43.153" v="90" actId="1957"/>
          <ac:graphicFrameMkLst>
            <pc:docMk/>
            <pc:sldMk cId="988394869" sldId="296"/>
            <ac:graphicFrameMk id="6" creationId="{00000000-0000-0000-0000-000000000000}"/>
          </ac:graphicFrameMkLst>
        </pc:graphicFrameChg>
      </pc:sldChg>
      <pc:sldChg chg="delSp modSp add mod">
        <pc:chgData name="Koivisto Kimmo" userId="2babfd1c-53e9-4f79-8322-625506e19fd1" providerId="ADAL" clId="{11A63584-0226-40D1-A272-966C7007B19D}" dt="2021-05-19T05:30:33.969" v="409" actId="1035"/>
        <pc:sldMkLst>
          <pc:docMk/>
          <pc:sldMk cId="2001597665" sldId="297"/>
        </pc:sldMkLst>
        <pc:spChg chg="mod">
          <ac:chgData name="Koivisto Kimmo" userId="2babfd1c-53e9-4f79-8322-625506e19fd1" providerId="ADAL" clId="{11A63584-0226-40D1-A272-966C7007B19D}" dt="2021-05-19T05:30:26.762" v="407" actId="1076"/>
          <ac:spMkLst>
            <pc:docMk/>
            <pc:sldMk cId="2001597665" sldId="297"/>
            <ac:spMk id="6" creationId="{57AAE662-5DB3-44D7-8440-D4C0B2F252B3}"/>
          </ac:spMkLst>
        </pc:spChg>
        <pc:spChg chg="del mod">
          <ac:chgData name="Koivisto Kimmo" userId="2babfd1c-53e9-4f79-8322-625506e19fd1" providerId="ADAL" clId="{11A63584-0226-40D1-A272-966C7007B19D}" dt="2021-05-19T05:30:19.386" v="405" actId="478"/>
          <ac:spMkLst>
            <pc:docMk/>
            <pc:sldMk cId="2001597665" sldId="297"/>
            <ac:spMk id="7" creationId="{06D746C8-9DFE-4D02-80B6-F55C0281013B}"/>
          </ac:spMkLst>
        </pc:spChg>
        <pc:picChg chg="mod">
          <ac:chgData name="Koivisto Kimmo" userId="2babfd1c-53e9-4f79-8322-625506e19fd1" providerId="ADAL" clId="{11A63584-0226-40D1-A272-966C7007B19D}" dt="2021-05-19T05:30:33.969" v="409" actId="1035"/>
          <ac:picMkLst>
            <pc:docMk/>
            <pc:sldMk cId="2001597665" sldId="297"/>
            <ac:picMk id="10" creationId="{382CE372-444F-4B90-BCE3-B95EEA9B63CA}"/>
          </ac:picMkLst>
        </pc:picChg>
      </pc:sldChg>
      <pc:sldChg chg="addSp delSp modSp add mod ord">
        <pc:chgData name="Koivisto Kimmo" userId="2babfd1c-53e9-4f79-8322-625506e19fd1" providerId="ADAL" clId="{11A63584-0226-40D1-A272-966C7007B19D}" dt="2021-05-19T05:49:42.439" v="545"/>
        <pc:sldMkLst>
          <pc:docMk/>
          <pc:sldMk cId="380126318" sldId="298"/>
        </pc:sldMkLst>
        <pc:spChg chg="mod">
          <ac:chgData name="Koivisto Kimmo" userId="2babfd1c-53e9-4f79-8322-625506e19fd1" providerId="ADAL" clId="{11A63584-0226-40D1-A272-966C7007B19D}" dt="2021-05-19T05:45:18.543" v="516" actId="1076"/>
          <ac:spMkLst>
            <pc:docMk/>
            <pc:sldMk cId="380126318" sldId="298"/>
            <ac:spMk id="5" creationId="{09F3E7C6-A0FD-4B31-8F53-E8821D9E8541}"/>
          </ac:spMkLst>
        </pc:spChg>
        <pc:spChg chg="del">
          <ac:chgData name="Koivisto Kimmo" userId="2babfd1c-53e9-4f79-8322-625506e19fd1" providerId="ADAL" clId="{11A63584-0226-40D1-A272-966C7007B19D}" dt="2021-05-19T05:31:46.383" v="431" actId="478"/>
          <ac:spMkLst>
            <pc:docMk/>
            <pc:sldMk cId="380126318" sldId="298"/>
            <ac:spMk id="6" creationId="{ABD5A2E1-6D51-4DDB-9B99-4B6335723B1F}"/>
          </ac:spMkLst>
        </pc:spChg>
        <pc:picChg chg="add mod modCrop">
          <ac:chgData name="Koivisto Kimmo" userId="2babfd1c-53e9-4f79-8322-625506e19fd1" providerId="ADAL" clId="{11A63584-0226-40D1-A272-966C7007B19D}" dt="2021-05-19T05:49:42.439" v="545"/>
          <ac:picMkLst>
            <pc:docMk/>
            <pc:sldMk cId="380126318" sldId="298"/>
            <ac:picMk id="3" creationId="{1574CDCC-5C94-4CD7-ADEF-F9644F794086}"/>
          </ac:picMkLst>
        </pc:picChg>
        <pc:picChg chg="del">
          <ac:chgData name="Koivisto Kimmo" userId="2babfd1c-53e9-4f79-8322-625506e19fd1" providerId="ADAL" clId="{11A63584-0226-40D1-A272-966C7007B19D}" dt="2021-05-19T05:31:48.553" v="432" actId="478"/>
          <ac:picMkLst>
            <pc:docMk/>
            <pc:sldMk cId="380126318" sldId="298"/>
            <ac:picMk id="8" creationId="{D8156193-77C5-4018-AA47-A4DB7B9EE325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Työeläkevakuutus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Sheet1!$A$2:$A$52</c:f>
              <c:numCache>
                <c:formatCode>General</c:formatCode>
                <c:ptCount val="51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</c:numCache>
            </c:numRef>
          </c:cat>
          <c:val>
            <c:numRef>
              <c:f>Sheet1!$B$2:$B$52</c:f>
              <c:numCache>
                <c:formatCode>0.000</c:formatCode>
                <c:ptCount val="51"/>
                <c:pt idx="0">
                  <c:v>7.4675438999999996E-2</c:v>
                </c:pt>
                <c:pt idx="1">
                  <c:v>9.3512487000000005E-2</c:v>
                </c:pt>
                <c:pt idx="2">
                  <c:v>0.131522958</c:v>
                </c:pt>
                <c:pt idx="3">
                  <c:v>0.191734236</c:v>
                </c:pt>
                <c:pt idx="4">
                  <c:v>0.224026318</c:v>
                </c:pt>
                <c:pt idx="5">
                  <c:v>0.30088819999999999</c:v>
                </c:pt>
                <c:pt idx="6">
                  <c:v>0.45091183099999999</c:v>
                </c:pt>
                <c:pt idx="7">
                  <c:v>0.58630311199999996</c:v>
                </c:pt>
                <c:pt idx="8">
                  <c:v>0.53769680099999995</c:v>
                </c:pt>
                <c:pt idx="9">
                  <c:v>0.707398419</c:v>
                </c:pt>
                <c:pt idx="10">
                  <c:v>0.96287587900000005</c:v>
                </c:pt>
                <c:pt idx="11">
                  <c:v>1.091203267</c:v>
                </c:pt>
                <c:pt idx="12">
                  <c:v>1.101294542</c:v>
                </c:pt>
                <c:pt idx="13">
                  <c:v>1.1165996439999999</c:v>
                </c:pt>
                <c:pt idx="14">
                  <c:v>1.199516292</c:v>
                </c:pt>
                <c:pt idx="15">
                  <c:v>1.465757779</c:v>
                </c:pt>
                <c:pt idx="16">
                  <c:v>1.676497251</c:v>
                </c:pt>
                <c:pt idx="17">
                  <c:v>1.901364509</c:v>
                </c:pt>
                <c:pt idx="18">
                  <c:v>2.2358902939999998</c:v>
                </c:pt>
                <c:pt idx="19">
                  <c:v>2.6467733990000002</c:v>
                </c:pt>
                <c:pt idx="20">
                  <c:v>3.3743543690000002</c:v>
                </c:pt>
                <c:pt idx="21">
                  <c:v>3.299006178</c:v>
                </c:pt>
                <c:pt idx="22">
                  <c:v>2.72212159</c:v>
                </c:pt>
                <c:pt idx="23">
                  <c:v>3.1666422789999999</c:v>
                </c:pt>
                <c:pt idx="24">
                  <c:v>3.2362720810000001</c:v>
                </c:pt>
                <c:pt idx="25">
                  <c:v>3.7445359950000001</c:v>
                </c:pt>
                <c:pt idx="26">
                  <c:v>4.1214451380000003</c:v>
                </c:pt>
                <c:pt idx="27">
                  <c:v>4.2443905119999998</c:v>
                </c:pt>
                <c:pt idx="28">
                  <c:v>4.8639948329999996</c:v>
                </c:pt>
                <c:pt idx="29">
                  <c:v>5.3387893499999999</c:v>
                </c:pt>
                <c:pt idx="30">
                  <c:v>5.5650021110000001</c:v>
                </c:pt>
                <c:pt idx="31">
                  <c:v>6.18</c:v>
                </c:pt>
                <c:pt idx="32">
                  <c:v>6.875</c:v>
                </c:pt>
                <c:pt idx="33">
                  <c:v>7.1189999999999998</c:v>
                </c:pt>
                <c:pt idx="34">
                  <c:v>7.4939999999999998</c:v>
                </c:pt>
                <c:pt idx="35">
                  <c:v>8.0459999999999994</c:v>
                </c:pt>
                <c:pt idx="36">
                  <c:v>8.7490000000000006</c:v>
                </c:pt>
                <c:pt idx="37">
                  <c:v>9.1189999999999998</c:v>
                </c:pt>
                <c:pt idx="38">
                  <c:v>10.118</c:v>
                </c:pt>
                <c:pt idx="39">
                  <c:v>10.006</c:v>
                </c:pt>
                <c:pt idx="40">
                  <c:v>10.653</c:v>
                </c:pt>
                <c:pt idx="41">
                  <c:v>11.462</c:v>
                </c:pt>
                <c:pt idx="42">
                  <c:v>12.304</c:v>
                </c:pt>
                <c:pt idx="43">
                  <c:v>12.423999999999999</c:v>
                </c:pt>
                <c:pt idx="44">
                  <c:v>12.722</c:v>
                </c:pt>
                <c:pt idx="45">
                  <c:v>13.215</c:v>
                </c:pt>
                <c:pt idx="46">
                  <c:v>13.564</c:v>
                </c:pt>
                <c:pt idx="47">
                  <c:v>14.051</c:v>
                </c:pt>
                <c:pt idx="48">
                  <c:v>14.756</c:v>
                </c:pt>
                <c:pt idx="49">
                  <c:v>15.605</c:v>
                </c:pt>
                <c:pt idx="50">
                  <c:v>14.319000000000001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E08-4A79-8417-A368330DBBF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Henki- ja muu eläkevakuutus</c:v>
                </c:pt>
              </c:strCache>
            </c:strRef>
          </c:tx>
          <c:spPr>
            <a:ln w="57150" cap="rnd" cmpd="dbl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Sheet1!$A$2:$A$52</c:f>
              <c:numCache>
                <c:formatCode>General</c:formatCode>
                <c:ptCount val="51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</c:numCache>
            </c:numRef>
          </c:cat>
          <c:val>
            <c:numRef>
              <c:f>Sheet1!$C$2:$C$52</c:f>
              <c:numCache>
                <c:formatCode>0.000</c:formatCode>
                <c:ptCount val="51"/>
                <c:pt idx="0">
                  <c:v>2.7751008000000001E-2</c:v>
                </c:pt>
                <c:pt idx="1">
                  <c:v>2.8423759999999999E-2</c:v>
                </c:pt>
                <c:pt idx="2">
                  <c:v>3.2796645999999999E-2</c:v>
                </c:pt>
                <c:pt idx="3">
                  <c:v>3.9187787000000002E-2</c:v>
                </c:pt>
                <c:pt idx="4">
                  <c:v>4.5578927999999998E-2</c:v>
                </c:pt>
                <c:pt idx="5">
                  <c:v>5.2474633E-2</c:v>
                </c:pt>
                <c:pt idx="6">
                  <c:v>5.6342955E-2</c:v>
                </c:pt>
                <c:pt idx="7">
                  <c:v>6.8116109999999994E-2</c:v>
                </c:pt>
                <c:pt idx="8">
                  <c:v>6.6097854999999997E-2</c:v>
                </c:pt>
                <c:pt idx="9">
                  <c:v>7.8543762000000003E-2</c:v>
                </c:pt>
                <c:pt idx="10">
                  <c:v>9.0485103999999997E-2</c:v>
                </c:pt>
                <c:pt idx="11">
                  <c:v>9.2503360000000007E-2</c:v>
                </c:pt>
                <c:pt idx="12">
                  <c:v>0.111340407</c:v>
                </c:pt>
                <c:pt idx="13">
                  <c:v>0.13757772400000001</c:v>
                </c:pt>
                <c:pt idx="14">
                  <c:v>0.15759208699999999</c:v>
                </c:pt>
                <c:pt idx="15">
                  <c:v>0.17979289300000001</c:v>
                </c:pt>
                <c:pt idx="16">
                  <c:v>0.22453088199999999</c:v>
                </c:pt>
                <c:pt idx="17">
                  <c:v>0.30828846900000001</c:v>
                </c:pt>
                <c:pt idx="18">
                  <c:v>0.38111384100000001</c:v>
                </c:pt>
                <c:pt idx="19">
                  <c:v>0.44351156200000003</c:v>
                </c:pt>
                <c:pt idx="20">
                  <c:v>0.52676458599999998</c:v>
                </c:pt>
                <c:pt idx="21">
                  <c:v>0.71967613699999999</c:v>
                </c:pt>
                <c:pt idx="22">
                  <c:v>0.70689385500000002</c:v>
                </c:pt>
                <c:pt idx="23">
                  <c:v>0.51936431699999996</c:v>
                </c:pt>
                <c:pt idx="24">
                  <c:v>0.68301116900000003</c:v>
                </c:pt>
                <c:pt idx="25">
                  <c:v>1.21263495</c:v>
                </c:pt>
                <c:pt idx="26">
                  <c:v>1.9948769959999999</c:v>
                </c:pt>
                <c:pt idx="27">
                  <c:v>1.914314979</c:v>
                </c:pt>
                <c:pt idx="28">
                  <c:v>2.1930023730000001</c:v>
                </c:pt>
                <c:pt idx="29">
                  <c:v>2.8253889769999998</c:v>
                </c:pt>
                <c:pt idx="30">
                  <c:v>3.849148885</c:v>
                </c:pt>
                <c:pt idx="31">
                  <c:v>3.2010000000000001</c:v>
                </c:pt>
                <c:pt idx="32">
                  <c:v>3.2629999999999999</c:v>
                </c:pt>
                <c:pt idx="33">
                  <c:v>2.911</c:v>
                </c:pt>
                <c:pt idx="34">
                  <c:v>2.907</c:v>
                </c:pt>
                <c:pt idx="35">
                  <c:v>3.1949999999999998</c:v>
                </c:pt>
                <c:pt idx="36">
                  <c:v>3.0619999999999998</c:v>
                </c:pt>
                <c:pt idx="37">
                  <c:v>2.8039999999999998</c:v>
                </c:pt>
                <c:pt idx="38">
                  <c:v>2.617</c:v>
                </c:pt>
                <c:pt idx="39">
                  <c:v>3.0880000000000001</c:v>
                </c:pt>
                <c:pt idx="40">
                  <c:v>4.7910000000000004</c:v>
                </c:pt>
                <c:pt idx="41">
                  <c:v>3.258</c:v>
                </c:pt>
                <c:pt idx="42">
                  <c:v>3.8559999999999999</c:v>
                </c:pt>
                <c:pt idx="43">
                  <c:v>5.3890000000000002</c:v>
                </c:pt>
                <c:pt idx="44">
                  <c:v>5.952</c:v>
                </c:pt>
                <c:pt idx="45">
                  <c:v>6.2779999999999996</c:v>
                </c:pt>
                <c:pt idx="46">
                  <c:v>4.532</c:v>
                </c:pt>
                <c:pt idx="47">
                  <c:v>4.4889999999999999</c:v>
                </c:pt>
                <c:pt idx="48">
                  <c:v>4.3090000000000002</c:v>
                </c:pt>
                <c:pt idx="49">
                  <c:v>5.9630000000000001</c:v>
                </c:pt>
                <c:pt idx="50">
                  <c:v>3.992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E08-4A79-8417-A368330DBBF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Vahinkoensivakuutus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Sheet1!$A$2:$A$52</c:f>
              <c:numCache>
                <c:formatCode>General</c:formatCode>
                <c:ptCount val="51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</c:numCache>
            </c:numRef>
          </c:cat>
          <c:val>
            <c:numRef>
              <c:f>Sheet1!$D$2:$D$52</c:f>
              <c:numCache>
                <c:formatCode>0.000</c:formatCode>
                <c:ptCount val="51"/>
                <c:pt idx="0">
                  <c:v>0.11924524</c:v>
                </c:pt>
                <c:pt idx="1">
                  <c:v>0.13925960300000001</c:v>
                </c:pt>
                <c:pt idx="2">
                  <c:v>0.17373812799999999</c:v>
                </c:pt>
                <c:pt idx="3">
                  <c:v>0.23075383499999999</c:v>
                </c:pt>
                <c:pt idx="4">
                  <c:v>0.282051153</c:v>
                </c:pt>
                <c:pt idx="5">
                  <c:v>0.32544363799999998</c:v>
                </c:pt>
                <c:pt idx="6">
                  <c:v>0.37337719699999999</c:v>
                </c:pt>
                <c:pt idx="7">
                  <c:v>0.40398739900000002</c:v>
                </c:pt>
                <c:pt idx="8">
                  <c:v>0.427701897</c:v>
                </c:pt>
                <c:pt idx="9">
                  <c:v>0.46722606</c:v>
                </c:pt>
                <c:pt idx="10">
                  <c:v>0.52575545800000001</c:v>
                </c:pt>
                <c:pt idx="11">
                  <c:v>0.60984942099999995</c:v>
                </c:pt>
                <c:pt idx="12">
                  <c:v>0.72774915799999995</c:v>
                </c:pt>
                <c:pt idx="13">
                  <c:v>0.84463976699999999</c:v>
                </c:pt>
                <c:pt idx="14">
                  <c:v>0.94925265700000006</c:v>
                </c:pt>
                <c:pt idx="15">
                  <c:v>1.0441106469999999</c:v>
                </c:pt>
                <c:pt idx="16">
                  <c:v>1.1499008529999999</c:v>
                </c:pt>
                <c:pt idx="17">
                  <c:v>1.30917482</c:v>
                </c:pt>
                <c:pt idx="18">
                  <c:v>1.5182324119999999</c:v>
                </c:pt>
                <c:pt idx="19">
                  <c:v>1.7057619500000001</c:v>
                </c:pt>
                <c:pt idx="20">
                  <c:v>1.871763434</c:v>
                </c:pt>
                <c:pt idx="21">
                  <c:v>1.8853866560000001</c:v>
                </c:pt>
                <c:pt idx="22">
                  <c:v>1.8322392709999999</c:v>
                </c:pt>
                <c:pt idx="23">
                  <c:v>1.831902895</c:v>
                </c:pt>
                <c:pt idx="24">
                  <c:v>1.811435602</c:v>
                </c:pt>
                <c:pt idx="25">
                  <c:v>1.7945101779999999</c:v>
                </c:pt>
                <c:pt idx="26">
                  <c:v>1.804449075</c:v>
                </c:pt>
                <c:pt idx="27">
                  <c:v>1.879504115</c:v>
                </c:pt>
                <c:pt idx="28">
                  <c:v>2.108619799</c:v>
                </c:pt>
                <c:pt idx="29">
                  <c:v>2.2347129790000002</c:v>
                </c:pt>
                <c:pt idx="30">
                  <c:v>2.34571701</c:v>
                </c:pt>
                <c:pt idx="31">
                  <c:v>2.4529999999999998</c:v>
                </c:pt>
                <c:pt idx="32">
                  <c:v>2.5670000000000002</c:v>
                </c:pt>
                <c:pt idx="33">
                  <c:v>2.6549999999999998</c:v>
                </c:pt>
                <c:pt idx="34">
                  <c:v>2.8029999999999999</c:v>
                </c:pt>
                <c:pt idx="35">
                  <c:v>3.0459999999999998</c:v>
                </c:pt>
                <c:pt idx="36">
                  <c:v>3.137</c:v>
                </c:pt>
                <c:pt idx="37">
                  <c:v>3.129</c:v>
                </c:pt>
                <c:pt idx="38">
                  <c:v>3.25</c:v>
                </c:pt>
                <c:pt idx="39">
                  <c:v>3.33</c:v>
                </c:pt>
                <c:pt idx="40">
                  <c:v>3.5150000000000001</c:v>
                </c:pt>
                <c:pt idx="41">
                  <c:v>3.7229999999999999</c:v>
                </c:pt>
                <c:pt idx="42">
                  <c:v>3.923</c:v>
                </c:pt>
                <c:pt idx="43">
                  <c:v>4.149</c:v>
                </c:pt>
                <c:pt idx="44">
                  <c:v>4.4050000000000002</c:v>
                </c:pt>
                <c:pt idx="45">
                  <c:v>4.359</c:v>
                </c:pt>
                <c:pt idx="46">
                  <c:v>4.335</c:v>
                </c:pt>
                <c:pt idx="47">
                  <c:v>4.2539999999999996</c:v>
                </c:pt>
                <c:pt idx="48">
                  <c:v>4.3470000000000004</c:v>
                </c:pt>
                <c:pt idx="49">
                  <c:v>4.351</c:v>
                </c:pt>
                <c:pt idx="50">
                  <c:v>4.6210000000000004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E08-4A79-8417-A368330DBB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89396120"/>
        <c:axId val="489387496"/>
      </c:lineChart>
      <c:catAx>
        <c:axId val="489396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489387496"/>
        <c:crosses val="autoZero"/>
        <c:auto val="1"/>
        <c:lblAlgn val="ctr"/>
        <c:lblOffset val="100"/>
        <c:noMultiLvlLbl val="0"/>
      </c:catAx>
      <c:valAx>
        <c:axId val="48938749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Merriweather Sans" charset="0"/>
                    <a:ea typeface="Merriweather Sans" charset="0"/>
                    <a:cs typeface="Merriweather Sans" charset="0"/>
                  </a:defRPr>
                </a:pPr>
                <a:r>
                  <a:rPr lang="fi-FI"/>
                  <a:t>Mrd. €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Merriweather Sans" charset="0"/>
                  <a:ea typeface="Merriweather Sans" charset="0"/>
                  <a:cs typeface="Merriweather Sans" charset="0"/>
                </a:defRPr>
              </a:pPr>
              <a:endParaRPr lang="fi-FI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489396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Kapitalisaatiosopimukset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Sheet1!$B$2:$B$11</c:f>
              <c:numCache>
                <c:formatCode>0</c:formatCode>
                <c:ptCount val="10"/>
                <c:pt idx="0">
                  <c:v>814</c:v>
                </c:pt>
                <c:pt idx="1">
                  <c:v>1064</c:v>
                </c:pt>
                <c:pt idx="2">
                  <c:v>1965</c:v>
                </c:pt>
                <c:pt idx="3">
                  <c:v>2248</c:v>
                </c:pt>
                <c:pt idx="4">
                  <c:v>2028</c:v>
                </c:pt>
                <c:pt idx="5">
                  <c:v>1276.2309999999998</c:v>
                </c:pt>
                <c:pt idx="6">
                  <c:v>1477.5219999999999</c:v>
                </c:pt>
                <c:pt idx="7">
                  <c:v>1805.473</c:v>
                </c:pt>
                <c:pt idx="8">
                  <c:v>2884</c:v>
                </c:pt>
                <c:pt idx="9">
                  <c:v>1769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95C-4409-B70B-8C41DB70959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Sijoitussidonnainen henkivakuutus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Sheet1!$C$2:$C$11</c:f>
              <c:numCache>
                <c:formatCode>0</c:formatCode>
                <c:ptCount val="10"/>
                <c:pt idx="0">
                  <c:v>957</c:v>
                </c:pt>
                <c:pt idx="1">
                  <c:v>1368</c:v>
                </c:pt>
                <c:pt idx="2">
                  <c:v>2106</c:v>
                </c:pt>
                <c:pt idx="3">
                  <c:v>2458</c:v>
                </c:pt>
                <c:pt idx="4">
                  <c:v>3053</c:v>
                </c:pt>
                <c:pt idx="5">
                  <c:v>2120.7170000000001</c:v>
                </c:pt>
                <c:pt idx="6">
                  <c:v>1971.4060000000002</c:v>
                </c:pt>
                <c:pt idx="7">
                  <c:v>1472.7424999999998</c:v>
                </c:pt>
                <c:pt idx="8">
                  <c:v>1947</c:v>
                </c:pt>
                <c:pt idx="9">
                  <c:v>1197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95C-4409-B70B-8C41DB70959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Muu henkivakuutus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Sheet1!$D$2:$D$11</c:f>
              <c:numCache>
                <c:formatCode>0</c:formatCode>
                <c:ptCount val="10"/>
                <c:pt idx="0">
                  <c:v>499</c:v>
                </c:pt>
                <c:pt idx="1">
                  <c:v>468</c:v>
                </c:pt>
                <c:pt idx="2">
                  <c:v>451</c:v>
                </c:pt>
                <c:pt idx="3">
                  <c:v>442</c:v>
                </c:pt>
                <c:pt idx="4">
                  <c:v>443</c:v>
                </c:pt>
                <c:pt idx="5">
                  <c:v>430.822</c:v>
                </c:pt>
                <c:pt idx="6">
                  <c:v>409.28800000000007</c:v>
                </c:pt>
                <c:pt idx="7">
                  <c:v>413.26499999999999</c:v>
                </c:pt>
                <c:pt idx="8">
                  <c:v>453</c:v>
                </c:pt>
                <c:pt idx="9">
                  <c:v>403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95C-4409-B70B-8C41DB70959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Yksilöllinen eläkevakuutus</c:v>
                </c:pt>
              </c:strCache>
            </c:strRef>
          </c:tx>
          <c:spPr>
            <a:ln w="3810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Sheet1!$E$2:$E$11</c:f>
              <c:numCache>
                <c:formatCode>0</c:formatCode>
                <c:ptCount val="10"/>
                <c:pt idx="0">
                  <c:v>624</c:v>
                </c:pt>
                <c:pt idx="1">
                  <c:v>589</c:v>
                </c:pt>
                <c:pt idx="2">
                  <c:v>539</c:v>
                </c:pt>
                <c:pt idx="3">
                  <c:v>477</c:v>
                </c:pt>
                <c:pt idx="4">
                  <c:v>440</c:v>
                </c:pt>
                <c:pt idx="5">
                  <c:v>399.43400000000003</c:v>
                </c:pt>
                <c:pt idx="6">
                  <c:v>343.58099999999996</c:v>
                </c:pt>
                <c:pt idx="7">
                  <c:v>320.29650000000004</c:v>
                </c:pt>
                <c:pt idx="8">
                  <c:v>314</c:v>
                </c:pt>
                <c:pt idx="9">
                  <c:v>295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95C-4409-B70B-8C41DB70959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 Ryhmäeläkevakuutus</c:v>
                </c:pt>
              </c:strCache>
            </c:strRef>
          </c:tx>
          <c:spPr>
            <a:ln w="57150" cap="rnd" cmpd="dbl">
              <a:solidFill>
                <a:schemeClr val="accent6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Sheet1!$F$2:$F$11</c:f>
              <c:numCache>
                <c:formatCode>0</c:formatCode>
                <c:ptCount val="10"/>
                <c:pt idx="0">
                  <c:v>319</c:v>
                </c:pt>
                <c:pt idx="1">
                  <c:v>320</c:v>
                </c:pt>
                <c:pt idx="2">
                  <c:v>278</c:v>
                </c:pt>
                <c:pt idx="3">
                  <c:v>279</c:v>
                </c:pt>
                <c:pt idx="4">
                  <c:v>274</c:v>
                </c:pt>
                <c:pt idx="5">
                  <c:v>266.15900000000005</c:v>
                </c:pt>
                <c:pt idx="6">
                  <c:v>246.49200000000002</c:v>
                </c:pt>
                <c:pt idx="7">
                  <c:v>257.108</c:v>
                </c:pt>
                <c:pt idx="8">
                  <c:v>324</c:v>
                </c:pt>
                <c:pt idx="9">
                  <c:v>285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95C-4409-B70B-8C41DB70959A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 Työntekijäin ryhmähenkivakuutus</c:v>
                </c:pt>
              </c:strCache>
            </c:strRef>
          </c:tx>
          <c:spPr>
            <a:ln w="28575" cap="rnd">
              <a:solidFill>
                <a:schemeClr val="accent6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Sheet1!$G$2:$G$11</c:f>
              <c:numCache>
                <c:formatCode>0</c:formatCode>
                <c:ptCount val="10"/>
                <c:pt idx="0">
                  <c:v>40</c:v>
                </c:pt>
                <c:pt idx="1">
                  <c:v>43</c:v>
                </c:pt>
                <c:pt idx="2">
                  <c:v>42</c:v>
                </c:pt>
                <c:pt idx="3">
                  <c:v>40</c:v>
                </c:pt>
                <c:pt idx="4">
                  <c:v>37</c:v>
                </c:pt>
                <c:pt idx="5">
                  <c:v>38.338000000000001</c:v>
                </c:pt>
                <c:pt idx="6">
                  <c:v>39.176000000000002</c:v>
                </c:pt>
                <c:pt idx="7">
                  <c:v>39.54099999999999</c:v>
                </c:pt>
                <c:pt idx="8">
                  <c:v>41</c:v>
                </c:pt>
                <c:pt idx="9">
                  <c:v>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95C-4409-B70B-8C41DB7095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1671616"/>
        <c:axId val="501664952"/>
      </c:lineChart>
      <c:catAx>
        <c:axId val="501671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01664952"/>
        <c:crosses val="autoZero"/>
        <c:auto val="1"/>
        <c:lblAlgn val="ctr"/>
        <c:lblOffset val="100"/>
        <c:noMultiLvlLbl val="0"/>
      </c:catAx>
      <c:valAx>
        <c:axId val="501664952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01671616"/>
        <c:crosses val="autoZero"/>
        <c:crossBetween val="between"/>
        <c:dispUnits>
          <c:builtInUnit val="thousands"/>
          <c:dispUnitsLbl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accent6">
                          <a:lumMod val="10000"/>
                        </a:schemeClr>
                      </a:solidFill>
                      <a:latin typeface="Merriweather Sans" charset="0"/>
                      <a:ea typeface="Merriweather Sans" charset="0"/>
                      <a:cs typeface="Merriweather Sans" charset="0"/>
                    </a:defRPr>
                  </a:pPr>
                  <a:r>
                    <a:rPr lang="fi-FI"/>
                    <a:t>Mrd. €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Merriweather Sans" charset="0"/>
                    <a:ea typeface="Merriweather Sans" charset="0"/>
                    <a:cs typeface="Merriweather Sans" charset="0"/>
                  </a:defRPr>
                </a:pPr>
                <a:endParaRPr lang="fi-FI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Sarake2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Merriweather Sans" charset="0"/>
                    <a:ea typeface="Merriweather Sans" charset="0"/>
                    <a:cs typeface="Merriweather Sans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Nordea Henkivakuutus Suomi Oy</c:v>
                </c:pt>
                <c:pt idx="1">
                  <c:v>Mandatum Henkivakuutusosakeyhtiö</c:v>
                </c:pt>
                <c:pt idx="2">
                  <c:v>OP-Henkivakuutus Oy</c:v>
                </c:pt>
                <c:pt idx="3">
                  <c:v>LähiTapiola Keskinäinen Henkivakuutusyhtiö</c:v>
                </c:pt>
                <c:pt idx="4">
                  <c:v>Vakuutusosakeyhtiö Henki-Fennia</c:v>
                </c:pt>
                <c:pt idx="5">
                  <c:v>SHB Liv Försäkringsaktiebolag</c:v>
                </c:pt>
                <c:pt idx="6">
                  <c:v>Aktia Henkivakuutus Oy</c:v>
                </c:pt>
                <c:pt idx="7">
                  <c:v>Sp-Henkivakuutus Oy</c:v>
                </c:pt>
                <c:pt idx="8">
                  <c:v>Keskinäinen Vakuutusyhtiö Kaleva</c:v>
                </c:pt>
                <c:pt idx="9">
                  <c:v>Alandia Konsolidering Ab</c:v>
                </c:pt>
              </c:strCache>
            </c:strRef>
          </c:cat>
          <c:val>
            <c:numRef>
              <c:f>Sheet1!$B$2:$B$11</c:f>
              <c:numCache>
                <c:formatCode>0.0\ %</c:formatCode>
                <c:ptCount val="10"/>
                <c:pt idx="0">
                  <c:v>0.27653432894974517</c:v>
                </c:pt>
                <c:pt idx="1">
                  <c:v>0.25976273858981458</c:v>
                </c:pt>
                <c:pt idx="2">
                  <c:v>0.21865523140791324</c:v>
                </c:pt>
                <c:pt idx="3">
                  <c:v>0.10871545992101977</c:v>
                </c:pt>
                <c:pt idx="4">
                  <c:v>4.0319608701305312E-2</c:v>
                </c:pt>
                <c:pt idx="5">
                  <c:v>2.7802920660752465E-2</c:v>
                </c:pt>
                <c:pt idx="6">
                  <c:v>2.6595895261861634E-2</c:v>
                </c:pt>
                <c:pt idx="7">
                  <c:v>2.6364661462945853E-2</c:v>
                </c:pt>
                <c:pt idx="8">
                  <c:v>1.4743597291433003E-2</c:v>
                </c:pt>
                <c:pt idx="9">
                  <c:v>5.0555775320915185E-4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9C-40E2-9E42-21817848EE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560714808"/>
        <c:axId val="560719120"/>
      </c:barChart>
      <c:catAx>
        <c:axId val="56071480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60719120"/>
        <c:crosses val="autoZero"/>
        <c:auto val="1"/>
        <c:lblAlgn val="ctr"/>
        <c:lblOffset val="100"/>
        <c:noMultiLvlLbl val="0"/>
      </c:catAx>
      <c:valAx>
        <c:axId val="560719120"/>
        <c:scaling>
          <c:orientation val="minMax"/>
          <c:max val="0.39000000000000007"/>
          <c:min val="0"/>
        </c:scaling>
        <c:delete val="1"/>
        <c:axPos val="t"/>
        <c:majorGridlines>
          <c:spPr>
            <a:ln w="3175" cap="flat" cmpd="sng" algn="ctr">
              <a:solidFill>
                <a:schemeClr val="bg1">
                  <a:lumMod val="65000"/>
                </a:schemeClr>
              </a:solidFill>
              <a:prstDash val="lgDash"/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crossAx val="560714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Sijoitussidonnaiset 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Sheet1!$B$2:$B$11</c:f>
              <c:numCache>
                <c:formatCode>0.000</c:formatCode>
                <c:ptCount val="10"/>
                <c:pt idx="0">
                  <c:v>2.1064569999999998</c:v>
                </c:pt>
                <c:pt idx="1">
                  <c:v>2.8337780000000001</c:v>
                </c:pt>
                <c:pt idx="2">
                  <c:v>4.4453810000000002</c:v>
                </c:pt>
                <c:pt idx="3">
                  <c:v>5.0219040000000001</c:v>
                </c:pt>
                <c:pt idx="4">
                  <c:v>5.3339860000000003</c:v>
                </c:pt>
                <c:pt idx="5">
                  <c:v>3.8276349999999999</c:v>
                </c:pt>
                <c:pt idx="6">
                  <c:v>3.8256510000000001</c:v>
                </c:pt>
                <c:pt idx="7">
                  <c:v>3.6560359999999998</c:v>
                </c:pt>
                <c:pt idx="8">
                  <c:v>5.2149999999999999</c:v>
                </c:pt>
                <c:pt idx="9">
                  <c:v>3.3500779999999999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D6-49A0-BFAE-3FC33C391EE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Laskuperustekorkoiset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Sheet1!$C$2:$C$11</c:f>
              <c:numCache>
                <c:formatCode>0.000</c:formatCode>
                <c:ptCount val="10"/>
                <c:pt idx="0">
                  <c:v>0.96693000000000007</c:v>
                </c:pt>
                <c:pt idx="1">
                  <c:v>0.90030399999999977</c:v>
                </c:pt>
                <c:pt idx="2">
                  <c:v>0.83534799999999976</c:v>
                </c:pt>
                <c:pt idx="3">
                  <c:v>0.79601100000000002</c:v>
                </c:pt>
                <c:pt idx="4">
                  <c:v>0.78593399999999924</c:v>
                </c:pt>
                <c:pt idx="5">
                  <c:v>0.73328199999999999</c:v>
                </c:pt>
                <c:pt idx="6">
                  <c:v>0.66182499999999989</c:v>
                </c:pt>
                <c:pt idx="7">
                  <c:v>0.65239100000000017</c:v>
                </c:pt>
                <c:pt idx="8">
                  <c:v>0.74719400000000036</c:v>
                </c:pt>
                <c:pt idx="9">
                  <c:v>0.64155600000000002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D6-49A0-BFAE-3FC33C391E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653721128"/>
        <c:axId val="653723088"/>
      </c:barChart>
      <c:catAx>
        <c:axId val="653721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653723088"/>
        <c:crosses val="autoZero"/>
        <c:auto val="1"/>
        <c:lblAlgn val="ctr"/>
        <c:lblOffset val="100"/>
        <c:noMultiLvlLbl val="0"/>
      </c:catAx>
      <c:valAx>
        <c:axId val="653723088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Merriweather Sans" charset="0"/>
                    <a:ea typeface="Merriweather Sans" charset="0"/>
                    <a:cs typeface="Merriweather Sans" charset="0"/>
                  </a:defRPr>
                </a:pPr>
                <a:r>
                  <a:rPr lang="fi-FI"/>
                  <a:t>Mrd. €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Merriweather Sans" charset="0"/>
                  <a:ea typeface="Merriweather Sans" charset="0"/>
                  <a:cs typeface="Merriweather Sans" charset="0"/>
                </a:defRPr>
              </a:pPr>
              <a:endParaRPr lang="fi-FI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653721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r>
              <a:rPr lang="fi-FI" sz="1400" dirty="0"/>
              <a:t>Mrd. €</a:t>
            </a:r>
          </a:p>
        </c:rich>
      </c:tx>
      <c:layout>
        <c:manualLayout>
          <c:xMode val="edge"/>
          <c:yMode val="edge"/>
          <c:x val="0.59583333333333333"/>
          <c:y val="3.91519042551643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Sarake2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Kapitalisaatiosopimus</c:v>
                </c:pt>
                <c:pt idx="1">
                  <c:v>Sijoitussidonnainen henkivakuutus</c:v>
                </c:pt>
                <c:pt idx="2">
                  <c:v>Muu henkivakuutus</c:v>
                </c:pt>
                <c:pt idx="3">
                  <c:v>Yksilöllinen eläkevakuutus</c:v>
                </c:pt>
                <c:pt idx="4">
                  <c:v>Ryhmäeläkevakuutus</c:v>
                </c:pt>
                <c:pt idx="5">
                  <c:v>Työntekijäin ryhmähenkivakuutus</c:v>
                </c:pt>
              </c:strCache>
            </c:strRef>
          </c:cat>
          <c:val>
            <c:numRef>
              <c:f>Sheet1!$B$2:$B$7</c:f>
              <c:numCache>
                <c:formatCode>0</c:formatCode>
                <c:ptCount val="6"/>
                <c:pt idx="0">
                  <c:v>1791</c:v>
                </c:pt>
                <c:pt idx="1">
                  <c:v>1221</c:v>
                </c:pt>
                <c:pt idx="2">
                  <c:v>403</c:v>
                </c:pt>
                <c:pt idx="3">
                  <c:v>295</c:v>
                </c:pt>
                <c:pt idx="4">
                  <c:v>285</c:v>
                </c:pt>
                <c:pt idx="5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40-4528-A1C0-5EC88A067C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586809712"/>
        <c:axId val="586288712"/>
      </c:barChart>
      <c:catAx>
        <c:axId val="58680971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86288712"/>
        <c:crosses val="autoZero"/>
        <c:auto val="1"/>
        <c:lblAlgn val="ctr"/>
        <c:lblOffset val="100"/>
        <c:noMultiLvlLbl val="0"/>
      </c:catAx>
      <c:valAx>
        <c:axId val="586288712"/>
        <c:scaling>
          <c:orientation val="minMax"/>
          <c:max val="2000"/>
        </c:scaling>
        <c:delete val="0"/>
        <c:axPos val="t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86809712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Eläkkeet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1039</c:v>
                </c:pt>
                <c:pt idx="1">
                  <c:v>1141</c:v>
                </c:pt>
                <c:pt idx="2">
                  <c:v>1115</c:v>
                </c:pt>
                <c:pt idx="3">
                  <c:v>1146</c:v>
                </c:pt>
                <c:pt idx="4">
                  <c:v>1166</c:v>
                </c:pt>
                <c:pt idx="5">
                  <c:v>1240</c:v>
                </c:pt>
                <c:pt idx="6">
                  <c:v>1296</c:v>
                </c:pt>
                <c:pt idx="7">
                  <c:v>1268</c:v>
                </c:pt>
                <c:pt idx="8">
                  <c:v>1314</c:v>
                </c:pt>
                <c:pt idx="9">
                  <c:v>1287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B6-4A8D-BB08-32E9BB5FA9F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Takaisinostot 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1379</c:v>
                </c:pt>
                <c:pt idx="1">
                  <c:v>1652</c:v>
                </c:pt>
                <c:pt idx="2">
                  <c:v>1767</c:v>
                </c:pt>
                <c:pt idx="3">
                  <c:v>1707</c:v>
                </c:pt>
                <c:pt idx="4">
                  <c:v>1736</c:v>
                </c:pt>
                <c:pt idx="5">
                  <c:v>2131</c:v>
                </c:pt>
                <c:pt idx="6">
                  <c:v>2065</c:v>
                </c:pt>
                <c:pt idx="7">
                  <c:v>2480</c:v>
                </c:pt>
                <c:pt idx="8">
                  <c:v>5070</c:v>
                </c:pt>
                <c:pt idx="9">
                  <c:v>1968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B6-4A8D-BB08-32E9BB5FA9F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Säästösummien takaisinmaksut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916</c:v>
                </c:pt>
                <c:pt idx="1">
                  <c:v>921</c:v>
                </c:pt>
                <c:pt idx="2">
                  <c:v>728</c:v>
                </c:pt>
                <c:pt idx="3">
                  <c:v>675</c:v>
                </c:pt>
                <c:pt idx="4">
                  <c:v>743</c:v>
                </c:pt>
                <c:pt idx="5">
                  <c:v>542</c:v>
                </c:pt>
                <c:pt idx="6">
                  <c:v>565</c:v>
                </c:pt>
                <c:pt idx="7">
                  <c:v>504</c:v>
                </c:pt>
                <c:pt idx="8">
                  <c:v>502</c:v>
                </c:pt>
                <c:pt idx="9">
                  <c:v>531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B6-4A8D-BB08-32E9BB5FA9F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Muut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Sheet1!$E$2:$E$11</c:f>
              <c:numCache>
                <c:formatCode>General</c:formatCode>
                <c:ptCount val="10"/>
                <c:pt idx="0">
                  <c:v>258</c:v>
                </c:pt>
                <c:pt idx="1">
                  <c:v>200</c:v>
                </c:pt>
                <c:pt idx="2">
                  <c:v>283</c:v>
                </c:pt>
                <c:pt idx="3">
                  <c:v>294</c:v>
                </c:pt>
                <c:pt idx="4">
                  <c:v>340</c:v>
                </c:pt>
                <c:pt idx="5">
                  <c:v>326</c:v>
                </c:pt>
                <c:pt idx="6">
                  <c:v>301</c:v>
                </c:pt>
                <c:pt idx="7">
                  <c:v>379</c:v>
                </c:pt>
                <c:pt idx="8">
                  <c:v>352</c:v>
                </c:pt>
                <c:pt idx="9">
                  <c:v>396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CB6-4A8D-BB08-32E9BB5FA9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653723480"/>
        <c:axId val="653714856"/>
      </c:barChart>
      <c:catAx>
        <c:axId val="653723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653714856"/>
        <c:crosses val="autoZero"/>
        <c:auto val="1"/>
        <c:lblAlgn val="ctr"/>
        <c:lblOffset val="100"/>
        <c:noMultiLvlLbl val="0"/>
      </c:catAx>
      <c:valAx>
        <c:axId val="65371485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65000"/>
                </a:schemeClr>
              </a:solidFill>
              <a:prstDash val="lgDash"/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653723480"/>
        <c:crosses val="autoZero"/>
        <c:crossBetween val="between"/>
        <c:dispUnits>
          <c:builtInUnit val="thousands"/>
          <c:dispUnitsLbl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accent6">
                          <a:lumMod val="10000"/>
                        </a:schemeClr>
                      </a:solidFill>
                      <a:latin typeface="Merriweather Sans" charset="0"/>
                      <a:ea typeface="Merriweather Sans" charset="0"/>
                      <a:cs typeface="Merriweather Sans" charset="0"/>
                    </a:defRPr>
                  </a:pPr>
                  <a:r>
                    <a:rPr lang="fi-FI"/>
                    <a:t>Mrd. €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Merriweather Sans" charset="0"/>
                    <a:ea typeface="Merriweather Sans" charset="0"/>
                    <a:cs typeface="Merriweather Sans" charset="0"/>
                  </a:defRPr>
                </a:pPr>
                <a:endParaRPr lang="fi-FI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Sarake2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Merriweather Sans" charset="0"/>
                    <a:ea typeface="Merriweather Sans" charset="0"/>
                    <a:cs typeface="Merriweather Sans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Ilmarinen</c:v>
                </c:pt>
                <c:pt idx="1">
                  <c:v>Varma</c:v>
                </c:pt>
                <c:pt idx="2">
                  <c:v>Elo</c:v>
                </c:pt>
                <c:pt idx="3">
                  <c:v>Veritas</c:v>
                </c:pt>
              </c:strCache>
            </c:strRef>
          </c:cat>
          <c:val>
            <c:numRef>
              <c:f>Sheet1!$B$2:$B$5</c:f>
              <c:numCache>
                <c:formatCode>0.0\ %</c:formatCode>
                <c:ptCount val="4"/>
                <c:pt idx="0">
                  <c:v>0.36459380340961089</c:v>
                </c:pt>
                <c:pt idx="1">
                  <c:v>0.3443706444715483</c:v>
                </c:pt>
                <c:pt idx="2">
                  <c:v>0.25251135168114386</c:v>
                </c:pt>
                <c:pt idx="3">
                  <c:v>3.8524200437696908E-2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9C-40E2-9E42-21817848EE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axId val="560714808"/>
        <c:axId val="560719120"/>
      </c:barChart>
      <c:catAx>
        <c:axId val="56071480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60719120"/>
        <c:crosses val="autoZero"/>
        <c:auto val="1"/>
        <c:lblAlgn val="ctr"/>
        <c:lblOffset val="100"/>
        <c:noMultiLvlLbl val="0"/>
      </c:catAx>
      <c:valAx>
        <c:axId val="560719120"/>
        <c:scaling>
          <c:orientation val="minMax"/>
          <c:max val="0.41000000000000003"/>
          <c:min val="0"/>
        </c:scaling>
        <c:delete val="1"/>
        <c:axPos val="t"/>
        <c:majorGridlines>
          <c:spPr>
            <a:ln w="3175" cap="flat" cmpd="sng" algn="ctr">
              <a:solidFill>
                <a:schemeClr val="bg1">
                  <a:lumMod val="65000"/>
                </a:schemeClr>
              </a:solidFill>
              <a:prstDash val="lgDash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crossAx val="560714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Maksutulo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11462</c:v>
                </c:pt>
                <c:pt idx="1">
                  <c:v>12304</c:v>
                </c:pt>
                <c:pt idx="2">
                  <c:v>12424</c:v>
                </c:pt>
                <c:pt idx="3">
                  <c:v>12722</c:v>
                </c:pt>
                <c:pt idx="4">
                  <c:v>13215</c:v>
                </c:pt>
                <c:pt idx="5">
                  <c:v>13564</c:v>
                </c:pt>
                <c:pt idx="6">
                  <c:v>14051</c:v>
                </c:pt>
                <c:pt idx="7">
                  <c:v>14756</c:v>
                </c:pt>
                <c:pt idx="8">
                  <c:v>15605</c:v>
                </c:pt>
                <c:pt idx="9">
                  <c:v>14319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74-4FD4-A655-1DD474F0C54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Maksetut eläkkeet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11238</c:v>
                </c:pt>
                <c:pt idx="1">
                  <c:v>12016</c:v>
                </c:pt>
                <c:pt idx="2">
                  <c:v>12833</c:v>
                </c:pt>
                <c:pt idx="3">
                  <c:v>13446</c:v>
                </c:pt>
                <c:pt idx="4">
                  <c:v>13815</c:v>
                </c:pt>
                <c:pt idx="5">
                  <c:v>14356</c:v>
                </c:pt>
                <c:pt idx="6">
                  <c:v>14888</c:v>
                </c:pt>
                <c:pt idx="7">
                  <c:v>15447</c:v>
                </c:pt>
                <c:pt idx="8">
                  <c:v>16320</c:v>
                </c:pt>
                <c:pt idx="9">
                  <c:v>16400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74-4FD4-A655-1DD474F0C5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9400432"/>
        <c:axId val="489401216"/>
      </c:barChart>
      <c:catAx>
        <c:axId val="489400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489401216"/>
        <c:crosses val="autoZero"/>
        <c:auto val="1"/>
        <c:lblAlgn val="ctr"/>
        <c:lblOffset val="100"/>
        <c:noMultiLvlLbl val="0"/>
      </c:catAx>
      <c:valAx>
        <c:axId val="48940121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Merriweather Sans" charset="0"/>
                    <a:ea typeface="Merriweather Sans" charset="0"/>
                    <a:cs typeface="Merriweather Sans" charset="0"/>
                  </a:defRPr>
                </a:pPr>
                <a:r>
                  <a:rPr lang="fi-FI"/>
                  <a:t>Mrd. €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Merriweather Sans" charset="0"/>
                  <a:ea typeface="Merriweather Sans" charset="0"/>
                  <a:cs typeface="Merriweather Sans" charset="0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489400432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Osakkeet ja osuudet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Sheet1!$B$2:$B$11</c:f>
              <c:numCache>
                <c:formatCode>0.0</c:formatCode>
                <c:ptCount val="10"/>
                <c:pt idx="0">
                  <c:v>51.2</c:v>
                </c:pt>
                <c:pt idx="1">
                  <c:v>57</c:v>
                </c:pt>
                <c:pt idx="2">
                  <c:v>64.5</c:v>
                </c:pt>
                <c:pt idx="3">
                  <c:v>70.2</c:v>
                </c:pt>
                <c:pt idx="4">
                  <c:v>74.8</c:v>
                </c:pt>
                <c:pt idx="5">
                  <c:v>81.400000000000006</c:v>
                </c:pt>
                <c:pt idx="6">
                  <c:v>88.9</c:v>
                </c:pt>
                <c:pt idx="7">
                  <c:v>87.537500999999992</c:v>
                </c:pt>
                <c:pt idx="8">
                  <c:v>101.80725100000001</c:v>
                </c:pt>
                <c:pt idx="9">
                  <c:v>107.6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E95-44B1-B1BF-F869C7B9609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Rahoitusmarkkinavälineet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Sheet1!$C$2:$C$11</c:f>
              <c:numCache>
                <c:formatCode>0.0</c:formatCode>
                <c:ptCount val="10"/>
                <c:pt idx="0">
                  <c:v>46.7</c:v>
                </c:pt>
                <c:pt idx="1">
                  <c:v>47.3</c:v>
                </c:pt>
                <c:pt idx="2">
                  <c:v>48.6</c:v>
                </c:pt>
                <c:pt idx="3">
                  <c:v>48.6</c:v>
                </c:pt>
                <c:pt idx="4">
                  <c:v>48.1</c:v>
                </c:pt>
                <c:pt idx="5">
                  <c:v>46</c:v>
                </c:pt>
                <c:pt idx="6">
                  <c:v>43</c:v>
                </c:pt>
                <c:pt idx="7">
                  <c:v>41.281953999999999</c:v>
                </c:pt>
                <c:pt idx="8">
                  <c:v>39.133751000000004</c:v>
                </c:pt>
                <c:pt idx="9">
                  <c:v>35.799999999999997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E95-44B1-B1BF-F869C7B9609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Kiinteistösijoitukset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Sheet1!$D$2:$D$11</c:f>
              <c:numCache>
                <c:formatCode>0.0</c:formatCode>
                <c:ptCount val="10"/>
                <c:pt idx="0">
                  <c:v>12.3</c:v>
                </c:pt>
                <c:pt idx="1">
                  <c:v>12.8</c:v>
                </c:pt>
                <c:pt idx="2">
                  <c:v>12.8</c:v>
                </c:pt>
                <c:pt idx="3">
                  <c:v>12.4</c:v>
                </c:pt>
                <c:pt idx="4">
                  <c:v>12.1</c:v>
                </c:pt>
                <c:pt idx="5">
                  <c:v>12.4</c:v>
                </c:pt>
                <c:pt idx="6">
                  <c:v>12.8</c:v>
                </c:pt>
                <c:pt idx="7">
                  <c:v>13.125283</c:v>
                </c:pt>
                <c:pt idx="8">
                  <c:v>13.754242999999999</c:v>
                </c:pt>
                <c:pt idx="9">
                  <c:v>13.9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E95-44B1-B1BF-F869C7B9609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Lainat</c:v>
                </c:pt>
              </c:strCache>
            </c:strRef>
          </c:tx>
          <c:spPr>
            <a:ln w="57150" cap="rnd" cmpd="dbl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Sheet1!$E$2:$E$11</c:f>
              <c:numCache>
                <c:formatCode>0.0</c:formatCode>
                <c:ptCount val="10"/>
                <c:pt idx="0">
                  <c:v>7.3</c:v>
                </c:pt>
                <c:pt idx="1">
                  <c:v>6.3</c:v>
                </c:pt>
                <c:pt idx="2">
                  <c:v>5.5</c:v>
                </c:pt>
                <c:pt idx="3">
                  <c:v>4.5999999999999996</c:v>
                </c:pt>
                <c:pt idx="4">
                  <c:v>4.5</c:v>
                </c:pt>
                <c:pt idx="5">
                  <c:v>4.5999999999999996</c:v>
                </c:pt>
                <c:pt idx="6">
                  <c:v>4</c:v>
                </c:pt>
                <c:pt idx="7">
                  <c:v>4.3455870000000001</c:v>
                </c:pt>
                <c:pt idx="8">
                  <c:v>4.873742</c:v>
                </c:pt>
                <c:pt idx="9">
                  <c:v>5.4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E95-44B1-B1BF-F869C7B96091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 Muut sijoitukset</c:v>
                </c:pt>
              </c:strCache>
            </c:strRef>
          </c:tx>
          <c:spPr>
            <a:ln w="19050" cap="rnd">
              <a:solidFill>
                <a:schemeClr val="accent6">
                  <a:lumMod val="10000"/>
                </a:schemeClr>
              </a:solidFill>
              <a:prstDash val="lg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Sheet1!$F$2:$F$11</c:f>
              <c:numCache>
                <c:formatCode>0.0</c:formatCode>
                <c:ptCount val="10"/>
                <c:pt idx="0">
                  <c:v>0.4</c:v>
                </c:pt>
                <c:pt idx="1">
                  <c:v>0.4</c:v>
                </c:pt>
                <c:pt idx="2">
                  <c:v>0.3</c:v>
                </c:pt>
                <c:pt idx="3">
                  <c:v>0.8</c:v>
                </c:pt>
                <c:pt idx="4">
                  <c:v>1.2</c:v>
                </c:pt>
                <c:pt idx="5">
                  <c:v>0.3</c:v>
                </c:pt>
                <c:pt idx="6">
                  <c:v>0.3</c:v>
                </c:pt>
                <c:pt idx="7">
                  <c:v>0.26006699999999999</c:v>
                </c:pt>
                <c:pt idx="8">
                  <c:v>0.277777</c:v>
                </c:pt>
                <c:pt idx="9">
                  <c:v>0.3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E95-44B1-B1BF-F869C7B960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42383528"/>
        <c:axId val="542378432"/>
      </c:lineChart>
      <c:catAx>
        <c:axId val="542383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42378432"/>
        <c:crosses val="autoZero"/>
        <c:auto val="1"/>
        <c:lblAlgn val="ctr"/>
        <c:lblOffset val="100"/>
        <c:noMultiLvlLbl val="0"/>
      </c:catAx>
      <c:valAx>
        <c:axId val="542378432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Merriweather Sans" charset="0"/>
                    <a:ea typeface="Merriweather Sans" charset="0"/>
                    <a:cs typeface="Merriweather Sans" charset="0"/>
                  </a:defRPr>
                </a:pPr>
                <a:r>
                  <a:rPr lang="fi-FI"/>
                  <a:t>Mrd. €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Merriweather Sans" charset="0"/>
                  <a:ea typeface="Merriweather Sans" charset="0"/>
                  <a:cs typeface="Merriweather Sans" charset="0"/>
                </a:defRPr>
              </a:pPr>
              <a:endParaRPr lang="fi-FI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42383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Työeläkeyhtiöt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-2.9</c:v>
                </c:pt>
                <c:pt idx="1">
                  <c:v>8.1999999999999993</c:v>
                </c:pt>
                <c:pt idx="2">
                  <c:v>8.3000000000000007</c:v>
                </c:pt>
                <c:pt idx="3">
                  <c:v>6.8</c:v>
                </c:pt>
                <c:pt idx="4">
                  <c:v>5</c:v>
                </c:pt>
                <c:pt idx="5">
                  <c:v>5.0999999999999996</c:v>
                </c:pt>
                <c:pt idx="6">
                  <c:v>7.4</c:v>
                </c:pt>
                <c:pt idx="7">
                  <c:v>-1.6</c:v>
                </c:pt>
                <c:pt idx="8">
                  <c:v>12.1</c:v>
                </c:pt>
                <c:pt idx="9">
                  <c:v>4.7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3BF-4480-AFA8-9D2BD9A66F6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Henkiyhtiöt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0.7</c:v>
                </c:pt>
                <c:pt idx="1">
                  <c:v>9.6999999999999993</c:v>
                </c:pt>
                <c:pt idx="2">
                  <c:v>4.2</c:v>
                </c:pt>
                <c:pt idx="3">
                  <c:v>7.5</c:v>
                </c:pt>
                <c:pt idx="4">
                  <c:v>3.7</c:v>
                </c:pt>
                <c:pt idx="5">
                  <c:v>5.2</c:v>
                </c:pt>
                <c:pt idx="6">
                  <c:v>3.9</c:v>
                </c:pt>
                <c:pt idx="7">
                  <c:v>0.1</c:v>
                </c:pt>
                <c:pt idx="8">
                  <c:v>7.7</c:v>
                </c:pt>
                <c:pt idx="9">
                  <c:v>4.0999999999999996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3BF-4480-AFA8-9D2BD9A66F6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Vahinkoyhtiöt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1.4</c:v>
                </c:pt>
                <c:pt idx="1">
                  <c:v>8.6999999999999993</c:v>
                </c:pt>
                <c:pt idx="2">
                  <c:v>4</c:v>
                </c:pt>
                <c:pt idx="3">
                  <c:v>4.8</c:v>
                </c:pt>
                <c:pt idx="4">
                  <c:v>2.7</c:v>
                </c:pt>
                <c:pt idx="5">
                  <c:v>4.0999999999999996</c:v>
                </c:pt>
                <c:pt idx="6">
                  <c:v>4.0999999999999996</c:v>
                </c:pt>
                <c:pt idx="7">
                  <c:v>0.9</c:v>
                </c:pt>
                <c:pt idx="8">
                  <c:v>8.1</c:v>
                </c:pt>
                <c:pt idx="9">
                  <c:v>3.4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3BF-4480-AFA8-9D2BD9A66F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5343672"/>
        <c:axId val="105344456"/>
      </c:lineChart>
      <c:catAx>
        <c:axId val="105343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587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105344456"/>
        <c:crosses val="autoZero"/>
        <c:auto val="1"/>
        <c:lblAlgn val="ctr"/>
        <c:lblOffset val="100"/>
        <c:noMultiLvlLbl val="0"/>
      </c:catAx>
      <c:valAx>
        <c:axId val="10534445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10534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Vahinkovakuutus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3859</c:v>
                </c:pt>
                <c:pt idx="1">
                  <c:v>4056</c:v>
                </c:pt>
                <c:pt idx="2">
                  <c:v>4288</c:v>
                </c:pt>
                <c:pt idx="3">
                  <c:v>4540</c:v>
                </c:pt>
                <c:pt idx="4">
                  <c:v>4494</c:v>
                </c:pt>
                <c:pt idx="5">
                  <c:v>4483</c:v>
                </c:pt>
                <c:pt idx="6">
                  <c:v>4390</c:v>
                </c:pt>
                <c:pt idx="7">
                  <c:v>4513</c:v>
                </c:pt>
                <c:pt idx="8">
                  <c:v>4522</c:v>
                </c:pt>
                <c:pt idx="9">
                  <c:v>4819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D8-4067-AA28-B871C38AEB8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Henkivakuutus 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3258</c:v>
                </c:pt>
                <c:pt idx="1">
                  <c:v>3856</c:v>
                </c:pt>
                <c:pt idx="2">
                  <c:v>5389</c:v>
                </c:pt>
                <c:pt idx="3">
                  <c:v>5952</c:v>
                </c:pt>
                <c:pt idx="4">
                  <c:v>6278</c:v>
                </c:pt>
                <c:pt idx="5">
                  <c:v>4535</c:v>
                </c:pt>
                <c:pt idx="6">
                  <c:v>4489</c:v>
                </c:pt>
                <c:pt idx="7">
                  <c:v>4309</c:v>
                </c:pt>
                <c:pt idx="8">
                  <c:v>5963</c:v>
                </c:pt>
                <c:pt idx="9">
                  <c:v>3992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D8-4067-AA28-B871C38AEB8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Työeläkevakuutus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11462</c:v>
                </c:pt>
                <c:pt idx="1">
                  <c:v>12304</c:v>
                </c:pt>
                <c:pt idx="2">
                  <c:v>12424</c:v>
                </c:pt>
                <c:pt idx="3">
                  <c:v>12722</c:v>
                </c:pt>
                <c:pt idx="4">
                  <c:v>13215</c:v>
                </c:pt>
                <c:pt idx="5">
                  <c:v>13564</c:v>
                </c:pt>
                <c:pt idx="6">
                  <c:v>14051</c:v>
                </c:pt>
                <c:pt idx="7">
                  <c:v>14756</c:v>
                </c:pt>
                <c:pt idx="8">
                  <c:v>15605</c:v>
                </c:pt>
                <c:pt idx="9">
                  <c:v>14319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D8-4067-AA28-B871C38AEB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89387888"/>
        <c:axId val="489388280"/>
      </c:barChart>
      <c:catAx>
        <c:axId val="489387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489388280"/>
        <c:crosses val="autoZero"/>
        <c:auto val="1"/>
        <c:lblAlgn val="ctr"/>
        <c:lblOffset val="100"/>
        <c:noMultiLvlLbl val="0"/>
      </c:catAx>
      <c:valAx>
        <c:axId val="489388280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Merriweather Sans" charset="0"/>
                    <a:ea typeface="Merriweather Sans" charset="0"/>
                    <a:cs typeface="Merriweather Sans" charset="0"/>
                  </a:defRPr>
                </a:pPr>
                <a:r>
                  <a:rPr lang="fi-FI"/>
                  <a:t>Mrd. €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Merriweather Sans" charset="0"/>
                  <a:ea typeface="Merriweather Sans" charset="0"/>
                  <a:cs typeface="Merriweather Sans" charset="0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489387888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Vahinkovakuutusyhtiöt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2555</c:v>
                </c:pt>
                <c:pt idx="1">
                  <c:v>2719</c:v>
                </c:pt>
                <c:pt idx="2">
                  <c:v>2854</c:v>
                </c:pt>
                <c:pt idx="3">
                  <c:v>2938</c:v>
                </c:pt>
                <c:pt idx="4">
                  <c:v>2870</c:v>
                </c:pt>
                <c:pt idx="5">
                  <c:v>3008</c:v>
                </c:pt>
                <c:pt idx="6">
                  <c:v>3029</c:v>
                </c:pt>
                <c:pt idx="7">
                  <c:v>3266</c:v>
                </c:pt>
                <c:pt idx="8">
                  <c:v>3437</c:v>
                </c:pt>
                <c:pt idx="9">
                  <c:v>3317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74-4FD4-A655-1DD474F0C54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Henkivakuutusyhtiöt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3592</c:v>
                </c:pt>
                <c:pt idx="1">
                  <c:v>3915</c:v>
                </c:pt>
                <c:pt idx="2">
                  <c:v>3896</c:v>
                </c:pt>
                <c:pt idx="3">
                  <c:v>3829</c:v>
                </c:pt>
                <c:pt idx="4">
                  <c:v>3986</c:v>
                </c:pt>
                <c:pt idx="5">
                  <c:v>4239</c:v>
                </c:pt>
                <c:pt idx="6">
                  <c:v>4233</c:v>
                </c:pt>
                <c:pt idx="7">
                  <c:v>4632</c:v>
                </c:pt>
                <c:pt idx="8">
                  <c:v>7239</c:v>
                </c:pt>
                <c:pt idx="9">
                  <c:v>4183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74-4FD4-A655-1DD474F0C54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Työeläkevakuutusyhtiöt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11238</c:v>
                </c:pt>
                <c:pt idx="1">
                  <c:v>12016</c:v>
                </c:pt>
                <c:pt idx="2">
                  <c:v>12833</c:v>
                </c:pt>
                <c:pt idx="3">
                  <c:v>13446</c:v>
                </c:pt>
                <c:pt idx="4">
                  <c:v>13815</c:v>
                </c:pt>
                <c:pt idx="5">
                  <c:v>14356</c:v>
                </c:pt>
                <c:pt idx="6">
                  <c:v>14888</c:v>
                </c:pt>
                <c:pt idx="7">
                  <c:v>15447</c:v>
                </c:pt>
                <c:pt idx="8">
                  <c:v>16320</c:v>
                </c:pt>
                <c:pt idx="9">
                  <c:v>16400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74-4FD4-A655-1DD474F0C5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89400432"/>
        <c:axId val="489401216"/>
      </c:barChart>
      <c:catAx>
        <c:axId val="489400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489401216"/>
        <c:crosses val="autoZero"/>
        <c:auto val="1"/>
        <c:lblAlgn val="ctr"/>
        <c:lblOffset val="100"/>
        <c:noMultiLvlLbl val="0"/>
      </c:catAx>
      <c:valAx>
        <c:axId val="48940121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Merriweather Sans" charset="0"/>
                    <a:ea typeface="Merriweather Sans" charset="0"/>
                    <a:cs typeface="Merriweather Sans" charset="0"/>
                  </a:defRPr>
                </a:pPr>
                <a:r>
                  <a:rPr lang="fi-FI"/>
                  <a:t>Mrd. €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Merriweather Sans" charset="0"/>
                  <a:ea typeface="Merriweather Sans" charset="0"/>
                  <a:cs typeface="Merriweather Sans" charset="0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489400432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Työeläkeyhtiöt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Sheet1!$A$2:$A$42</c:f>
              <c:numCache>
                <c:formatCode>General</c:formatCode>
                <c:ptCount val="4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</c:numCache>
            </c:numRef>
          </c:cat>
          <c:val>
            <c:numRef>
              <c:f>Sheet1!$B$2:$B$42</c:f>
              <c:numCache>
                <c:formatCode>General</c:formatCode>
                <c:ptCount val="41"/>
                <c:pt idx="0">
                  <c:v>8</c:v>
                </c:pt>
                <c:pt idx="1">
                  <c:v>8</c:v>
                </c:pt>
                <c:pt idx="2">
                  <c:v>8</c:v>
                </c:pt>
                <c:pt idx="3">
                  <c:v>8</c:v>
                </c:pt>
                <c:pt idx="4">
                  <c:v>8</c:v>
                </c:pt>
                <c:pt idx="5">
                  <c:v>8</c:v>
                </c:pt>
                <c:pt idx="6">
                  <c:v>7</c:v>
                </c:pt>
                <c:pt idx="7">
                  <c:v>7</c:v>
                </c:pt>
                <c:pt idx="8">
                  <c:v>7</c:v>
                </c:pt>
                <c:pt idx="9">
                  <c:v>7</c:v>
                </c:pt>
                <c:pt idx="10">
                  <c:v>7</c:v>
                </c:pt>
                <c:pt idx="11">
                  <c:v>7</c:v>
                </c:pt>
                <c:pt idx="12">
                  <c:v>7</c:v>
                </c:pt>
                <c:pt idx="13">
                  <c:v>7</c:v>
                </c:pt>
                <c:pt idx="14">
                  <c:v>7</c:v>
                </c:pt>
                <c:pt idx="15">
                  <c:v>6</c:v>
                </c:pt>
                <c:pt idx="16">
                  <c:v>6</c:v>
                </c:pt>
                <c:pt idx="17">
                  <c:v>6</c:v>
                </c:pt>
                <c:pt idx="18">
                  <c:v>6</c:v>
                </c:pt>
                <c:pt idx="19">
                  <c:v>6</c:v>
                </c:pt>
                <c:pt idx="20">
                  <c:v>6</c:v>
                </c:pt>
                <c:pt idx="21">
                  <c:v>6</c:v>
                </c:pt>
                <c:pt idx="22">
                  <c:v>6</c:v>
                </c:pt>
                <c:pt idx="23">
                  <c:v>7</c:v>
                </c:pt>
                <c:pt idx="24">
                  <c:v>7</c:v>
                </c:pt>
                <c:pt idx="25">
                  <c:v>7</c:v>
                </c:pt>
                <c:pt idx="26">
                  <c:v>7</c:v>
                </c:pt>
                <c:pt idx="27">
                  <c:v>7</c:v>
                </c:pt>
                <c:pt idx="28">
                  <c:v>7</c:v>
                </c:pt>
                <c:pt idx="29">
                  <c:v>7</c:v>
                </c:pt>
                <c:pt idx="30">
                  <c:v>7</c:v>
                </c:pt>
                <c:pt idx="31">
                  <c:v>7</c:v>
                </c:pt>
                <c:pt idx="32">
                  <c:v>7</c:v>
                </c:pt>
                <c:pt idx="33">
                  <c:v>7</c:v>
                </c:pt>
                <c:pt idx="34">
                  <c:v>6</c:v>
                </c:pt>
                <c:pt idx="35">
                  <c:v>6</c:v>
                </c:pt>
                <c:pt idx="36">
                  <c:v>6</c:v>
                </c:pt>
                <c:pt idx="37">
                  <c:v>6</c:v>
                </c:pt>
                <c:pt idx="38">
                  <c:v>5</c:v>
                </c:pt>
                <c:pt idx="39">
                  <c:v>4</c:v>
                </c:pt>
                <c:pt idx="4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E9-4309-A019-B6B1F90BA68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Henkiyhtiöt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Sheet1!$A$2:$A$42</c:f>
              <c:numCache>
                <c:formatCode>General</c:formatCode>
                <c:ptCount val="4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</c:numCache>
            </c:numRef>
          </c:cat>
          <c:val>
            <c:numRef>
              <c:f>Sheet1!$C$2:$C$42</c:f>
              <c:numCache>
                <c:formatCode>General</c:formatCode>
                <c:ptCount val="41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6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10</c:v>
                </c:pt>
                <c:pt idx="12">
                  <c:v>9</c:v>
                </c:pt>
                <c:pt idx="13">
                  <c:v>11</c:v>
                </c:pt>
                <c:pt idx="14">
                  <c:v>11</c:v>
                </c:pt>
                <c:pt idx="15">
                  <c:v>10</c:v>
                </c:pt>
                <c:pt idx="16">
                  <c:v>12</c:v>
                </c:pt>
                <c:pt idx="17">
                  <c:v>13</c:v>
                </c:pt>
                <c:pt idx="18">
                  <c:v>13</c:v>
                </c:pt>
                <c:pt idx="19">
                  <c:v>13</c:v>
                </c:pt>
                <c:pt idx="20">
                  <c:v>14</c:v>
                </c:pt>
                <c:pt idx="21">
                  <c:v>14</c:v>
                </c:pt>
                <c:pt idx="22">
                  <c:v>14</c:v>
                </c:pt>
                <c:pt idx="23">
                  <c:v>14</c:v>
                </c:pt>
                <c:pt idx="24">
                  <c:v>14</c:v>
                </c:pt>
                <c:pt idx="25">
                  <c:v>14</c:v>
                </c:pt>
                <c:pt idx="26">
                  <c:v>13</c:v>
                </c:pt>
                <c:pt idx="27">
                  <c:v>12</c:v>
                </c:pt>
                <c:pt idx="28">
                  <c:v>12</c:v>
                </c:pt>
                <c:pt idx="29">
                  <c:v>11</c:v>
                </c:pt>
                <c:pt idx="30">
                  <c:v>11</c:v>
                </c:pt>
                <c:pt idx="31">
                  <c:v>11</c:v>
                </c:pt>
                <c:pt idx="32">
                  <c:v>13</c:v>
                </c:pt>
                <c:pt idx="33">
                  <c:v>13</c:v>
                </c:pt>
                <c:pt idx="34">
                  <c:v>13</c:v>
                </c:pt>
                <c:pt idx="35">
                  <c:v>11</c:v>
                </c:pt>
                <c:pt idx="36">
                  <c:v>10</c:v>
                </c:pt>
                <c:pt idx="37">
                  <c:v>9</c:v>
                </c:pt>
                <c:pt idx="38">
                  <c:v>10</c:v>
                </c:pt>
                <c:pt idx="39">
                  <c:v>10</c:v>
                </c:pt>
                <c:pt idx="4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E9-4309-A019-B6B1F90BA68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Vahinkoyhtiöt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Sheet1!$A$2:$A$42</c:f>
              <c:numCache>
                <c:formatCode>General</c:formatCode>
                <c:ptCount val="4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</c:numCache>
            </c:numRef>
          </c:cat>
          <c:val>
            <c:numRef>
              <c:f>Sheet1!$D$2:$D$42</c:f>
              <c:numCache>
                <c:formatCode>General</c:formatCode>
                <c:ptCount val="41"/>
                <c:pt idx="0">
                  <c:v>41</c:v>
                </c:pt>
                <c:pt idx="1">
                  <c:v>41</c:v>
                </c:pt>
                <c:pt idx="2">
                  <c:v>40</c:v>
                </c:pt>
                <c:pt idx="3">
                  <c:v>40</c:v>
                </c:pt>
                <c:pt idx="4">
                  <c:v>36</c:v>
                </c:pt>
                <c:pt idx="5">
                  <c:v>36</c:v>
                </c:pt>
                <c:pt idx="6">
                  <c:v>36</c:v>
                </c:pt>
                <c:pt idx="7">
                  <c:v>36</c:v>
                </c:pt>
                <c:pt idx="8">
                  <c:v>36</c:v>
                </c:pt>
                <c:pt idx="9">
                  <c:v>38</c:v>
                </c:pt>
                <c:pt idx="10">
                  <c:v>38</c:v>
                </c:pt>
                <c:pt idx="11">
                  <c:v>38</c:v>
                </c:pt>
                <c:pt idx="12">
                  <c:v>38</c:v>
                </c:pt>
                <c:pt idx="13">
                  <c:v>39</c:v>
                </c:pt>
                <c:pt idx="14">
                  <c:v>38</c:v>
                </c:pt>
                <c:pt idx="15">
                  <c:v>34</c:v>
                </c:pt>
                <c:pt idx="16">
                  <c:v>31</c:v>
                </c:pt>
                <c:pt idx="17">
                  <c:v>31</c:v>
                </c:pt>
                <c:pt idx="18">
                  <c:v>34</c:v>
                </c:pt>
                <c:pt idx="19">
                  <c:v>34</c:v>
                </c:pt>
                <c:pt idx="20">
                  <c:v>30</c:v>
                </c:pt>
                <c:pt idx="21">
                  <c:v>30</c:v>
                </c:pt>
                <c:pt idx="22">
                  <c:v>28</c:v>
                </c:pt>
                <c:pt idx="23">
                  <c:v>28</c:v>
                </c:pt>
                <c:pt idx="24">
                  <c:v>27</c:v>
                </c:pt>
                <c:pt idx="25">
                  <c:v>25</c:v>
                </c:pt>
                <c:pt idx="26">
                  <c:v>24</c:v>
                </c:pt>
                <c:pt idx="27">
                  <c:v>24</c:v>
                </c:pt>
                <c:pt idx="28">
                  <c:v>22</c:v>
                </c:pt>
                <c:pt idx="29">
                  <c:v>21</c:v>
                </c:pt>
                <c:pt idx="30">
                  <c:v>21</c:v>
                </c:pt>
                <c:pt idx="31">
                  <c:v>21</c:v>
                </c:pt>
                <c:pt idx="32">
                  <c:v>23</c:v>
                </c:pt>
                <c:pt idx="33">
                  <c:v>38</c:v>
                </c:pt>
                <c:pt idx="34">
                  <c:v>38</c:v>
                </c:pt>
                <c:pt idx="35">
                  <c:v>38</c:v>
                </c:pt>
                <c:pt idx="36">
                  <c:v>36</c:v>
                </c:pt>
                <c:pt idx="37">
                  <c:v>35</c:v>
                </c:pt>
                <c:pt idx="38">
                  <c:v>36</c:v>
                </c:pt>
                <c:pt idx="39">
                  <c:v>33</c:v>
                </c:pt>
                <c:pt idx="40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E9-4309-A019-B6B1F90BA68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Ulkomaiset yhtiöt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Sheet1!$A$2:$A$42</c:f>
              <c:numCache>
                <c:formatCode>General</c:formatCode>
                <c:ptCount val="4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</c:numCache>
            </c:numRef>
          </c:cat>
          <c:val>
            <c:numRef>
              <c:f>Sheet1!$E$2:$E$42</c:f>
              <c:numCache>
                <c:formatCode>General</c:formatCode>
                <c:ptCount val="41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3</c:v>
                </c:pt>
                <c:pt idx="13">
                  <c:v>3</c:v>
                </c:pt>
                <c:pt idx="14">
                  <c:v>5</c:v>
                </c:pt>
                <c:pt idx="15">
                  <c:v>6</c:v>
                </c:pt>
                <c:pt idx="16">
                  <c:v>7</c:v>
                </c:pt>
                <c:pt idx="17">
                  <c:v>8</c:v>
                </c:pt>
                <c:pt idx="18">
                  <c:v>8</c:v>
                </c:pt>
                <c:pt idx="19">
                  <c:v>12</c:v>
                </c:pt>
                <c:pt idx="20">
                  <c:v>15</c:v>
                </c:pt>
                <c:pt idx="21">
                  <c:v>17</c:v>
                </c:pt>
                <c:pt idx="22">
                  <c:v>21</c:v>
                </c:pt>
                <c:pt idx="23">
                  <c:v>22</c:v>
                </c:pt>
                <c:pt idx="24">
                  <c:v>22</c:v>
                </c:pt>
                <c:pt idx="25">
                  <c:v>21</c:v>
                </c:pt>
                <c:pt idx="26">
                  <c:v>21</c:v>
                </c:pt>
                <c:pt idx="27">
                  <c:v>21</c:v>
                </c:pt>
                <c:pt idx="28">
                  <c:v>22</c:v>
                </c:pt>
                <c:pt idx="29">
                  <c:v>24</c:v>
                </c:pt>
                <c:pt idx="30">
                  <c:v>24</c:v>
                </c:pt>
                <c:pt idx="31">
                  <c:v>25</c:v>
                </c:pt>
                <c:pt idx="32">
                  <c:v>25</c:v>
                </c:pt>
                <c:pt idx="33">
                  <c:v>16</c:v>
                </c:pt>
                <c:pt idx="34">
                  <c:v>14</c:v>
                </c:pt>
                <c:pt idx="35">
                  <c:v>14</c:v>
                </c:pt>
                <c:pt idx="36">
                  <c:v>17</c:v>
                </c:pt>
                <c:pt idx="37">
                  <c:v>18</c:v>
                </c:pt>
                <c:pt idx="38">
                  <c:v>20</c:v>
                </c:pt>
                <c:pt idx="39">
                  <c:v>20</c:v>
                </c:pt>
                <c:pt idx="40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BE9-4309-A019-B6B1F90BA6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489408664"/>
        <c:axId val="489403176"/>
      </c:barChart>
      <c:catAx>
        <c:axId val="489408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489403176"/>
        <c:crosses val="autoZero"/>
        <c:auto val="1"/>
        <c:lblAlgn val="ctr"/>
        <c:lblOffset val="100"/>
        <c:tickLblSkip val="1"/>
        <c:noMultiLvlLbl val="0"/>
      </c:catAx>
      <c:valAx>
        <c:axId val="48940317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489408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Palo- ja muu omaisuusvahinko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Sheet1!$B$2:$B$11</c:f>
              <c:numCache>
                <c:formatCode>0</c:formatCode>
                <c:ptCount val="10"/>
                <c:pt idx="0">
                  <c:v>846.71647350000001</c:v>
                </c:pt>
                <c:pt idx="1">
                  <c:v>895.51207079999995</c:v>
                </c:pt>
                <c:pt idx="2">
                  <c:v>959.65323220000005</c:v>
                </c:pt>
                <c:pt idx="3">
                  <c:v>1001.355421</c:v>
                </c:pt>
                <c:pt idx="4">
                  <c:v>1026.710634</c:v>
                </c:pt>
                <c:pt idx="5">
                  <c:v>1033.7194481700001</c:v>
                </c:pt>
                <c:pt idx="6">
                  <c:v>1013</c:v>
                </c:pt>
                <c:pt idx="7">
                  <c:v>1024</c:v>
                </c:pt>
                <c:pt idx="8">
                  <c:v>1044</c:v>
                </c:pt>
                <c:pt idx="9">
                  <c:v>1091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37B-4495-8897-6552E9E25C8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Maa-ajoneuvot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Sheet1!$C$2:$C$11</c:f>
              <c:numCache>
                <c:formatCode>0</c:formatCode>
                <c:ptCount val="10"/>
                <c:pt idx="0">
                  <c:v>679.34652740000001</c:v>
                </c:pt>
                <c:pt idx="1">
                  <c:v>718.84933539999997</c:v>
                </c:pt>
                <c:pt idx="2">
                  <c:v>761.38669630000004</c:v>
                </c:pt>
                <c:pt idx="3">
                  <c:v>793.87053830000002</c:v>
                </c:pt>
                <c:pt idx="4">
                  <c:v>812.33933300000001</c:v>
                </c:pt>
                <c:pt idx="5">
                  <c:v>813.44429498</c:v>
                </c:pt>
                <c:pt idx="6">
                  <c:v>815</c:v>
                </c:pt>
                <c:pt idx="7">
                  <c:v>824</c:v>
                </c:pt>
                <c:pt idx="8">
                  <c:v>873</c:v>
                </c:pt>
                <c:pt idx="9">
                  <c:v>915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37B-4495-8897-6552E9E25C8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Muu tapaturma ja sairaus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Sheet1!$D$2:$D$11</c:f>
              <c:numCache>
                <c:formatCode>0</c:formatCode>
                <c:ptCount val="10"/>
                <c:pt idx="0">
                  <c:v>369.58797579999998</c:v>
                </c:pt>
                <c:pt idx="1">
                  <c:v>400.45047049999999</c:v>
                </c:pt>
                <c:pt idx="2">
                  <c:v>446.78921759999997</c:v>
                </c:pt>
                <c:pt idx="3">
                  <c:v>486.83956410000002</c:v>
                </c:pt>
                <c:pt idx="4">
                  <c:v>528.05312509999999</c:v>
                </c:pt>
                <c:pt idx="5">
                  <c:v>558.48636776000001</c:v>
                </c:pt>
                <c:pt idx="6">
                  <c:v>602</c:v>
                </c:pt>
                <c:pt idx="7">
                  <c:v>646</c:v>
                </c:pt>
                <c:pt idx="8">
                  <c:v>694</c:v>
                </c:pt>
                <c:pt idx="9">
                  <c:v>743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37B-4495-8897-6552E9E25C8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Moottoriajoneuvon vastuu</c:v>
                </c:pt>
              </c:strCache>
            </c:strRef>
          </c:tx>
          <c:spPr>
            <a:ln w="57150" cap="rnd" cmpd="dbl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Sheet1!$E$2:$E$11</c:f>
              <c:numCache>
                <c:formatCode>0</c:formatCode>
                <c:ptCount val="10"/>
                <c:pt idx="0">
                  <c:v>763.9098702</c:v>
                </c:pt>
                <c:pt idx="1">
                  <c:v>793.46650929999998</c:v>
                </c:pt>
                <c:pt idx="2">
                  <c:v>811.21860649999996</c:v>
                </c:pt>
                <c:pt idx="3">
                  <c:v>830.80687020000005</c:v>
                </c:pt>
                <c:pt idx="4">
                  <c:v>848.55112159999999</c:v>
                </c:pt>
                <c:pt idx="5">
                  <c:v>829.08728612000004</c:v>
                </c:pt>
                <c:pt idx="6">
                  <c:v>738</c:v>
                </c:pt>
                <c:pt idx="7">
                  <c:v>706</c:v>
                </c:pt>
                <c:pt idx="8">
                  <c:v>711</c:v>
                </c:pt>
                <c:pt idx="9">
                  <c:v>718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37B-4495-8897-6552E9E25C87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 Lakisääteinen tapaturma</c:v>
                </c:pt>
              </c:strCache>
            </c:strRef>
          </c:tx>
          <c:spPr>
            <a:ln w="57150" cap="rnd" cmpd="dbl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Sheet1!$F$2:$F$11</c:f>
              <c:numCache>
                <c:formatCode>0</c:formatCode>
                <c:ptCount val="10"/>
                <c:pt idx="0">
                  <c:v>584.32980199999997</c:v>
                </c:pt>
                <c:pt idx="1">
                  <c:v>620.08400400000005</c:v>
                </c:pt>
                <c:pt idx="2">
                  <c:v>623.19426060000001</c:v>
                </c:pt>
                <c:pt idx="3">
                  <c:v>589.57050670000001</c:v>
                </c:pt>
                <c:pt idx="4">
                  <c:v>599.84725960000003</c:v>
                </c:pt>
                <c:pt idx="5">
                  <c:v>567.23016720999999</c:v>
                </c:pt>
                <c:pt idx="6">
                  <c:v>554</c:v>
                </c:pt>
                <c:pt idx="7">
                  <c:v>560</c:v>
                </c:pt>
                <c:pt idx="8">
                  <c:v>584</c:v>
                </c:pt>
                <c:pt idx="9">
                  <c:v>550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37B-4495-8897-6552E9E25C87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 Muu ensivakuutus</c:v>
                </c:pt>
              </c:strCache>
            </c:strRef>
          </c:tx>
          <c:spPr>
            <a:ln w="38100" cap="rnd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Sheet1!$G$2:$G$11</c:f>
              <c:numCache>
                <c:formatCode>0</c:formatCode>
                <c:ptCount val="10"/>
                <c:pt idx="0">
                  <c:v>286</c:v>
                </c:pt>
                <c:pt idx="1">
                  <c:v>291</c:v>
                </c:pt>
                <c:pt idx="2">
                  <c:v>306</c:v>
                </c:pt>
                <c:pt idx="3">
                  <c:v>309</c:v>
                </c:pt>
                <c:pt idx="4">
                  <c:v>309</c:v>
                </c:pt>
                <c:pt idx="5">
                  <c:v>310</c:v>
                </c:pt>
                <c:pt idx="6">
                  <c:v>305</c:v>
                </c:pt>
                <c:pt idx="7">
                  <c:v>338</c:v>
                </c:pt>
                <c:pt idx="8">
                  <c:v>360</c:v>
                </c:pt>
                <c:pt idx="9">
                  <c:v>378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37B-4495-8897-6552E9E25C87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 Vastuu</c:v>
                </c:pt>
              </c:strCache>
            </c:strRef>
          </c:tx>
          <c:spPr>
            <a:ln w="38100" cap="rnd" cmpd="sng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Sheet1!$H$2:$H$11</c:f>
              <c:numCache>
                <c:formatCode>0</c:formatCode>
                <c:ptCount val="10"/>
                <c:pt idx="0">
                  <c:v>193</c:v>
                </c:pt>
                <c:pt idx="1">
                  <c:v>204</c:v>
                </c:pt>
                <c:pt idx="2">
                  <c:v>241</c:v>
                </c:pt>
                <c:pt idx="3">
                  <c:v>394</c:v>
                </c:pt>
                <c:pt idx="4">
                  <c:v>235</c:v>
                </c:pt>
                <c:pt idx="5">
                  <c:v>235</c:v>
                </c:pt>
                <c:pt idx="6">
                  <c:v>218</c:v>
                </c:pt>
                <c:pt idx="7">
                  <c:v>251</c:v>
                </c:pt>
                <c:pt idx="8">
                  <c:v>84</c:v>
                </c:pt>
                <c:pt idx="9">
                  <c:v>225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37B-4495-8897-6552E9E25C87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 Jälleenvakuutus</c:v>
                </c:pt>
              </c:strCache>
            </c:strRef>
          </c:tx>
          <c:spPr>
            <a:ln w="3810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Sheet1!$I$2:$I$11</c:f>
              <c:numCache>
                <c:formatCode>0</c:formatCode>
                <c:ptCount val="10"/>
                <c:pt idx="0">
                  <c:v>136.6076726</c:v>
                </c:pt>
                <c:pt idx="1">
                  <c:v>132.0041798</c:v>
                </c:pt>
                <c:pt idx="2">
                  <c:v>139.04682009999999</c:v>
                </c:pt>
                <c:pt idx="3">
                  <c:v>134.5743378</c:v>
                </c:pt>
                <c:pt idx="4">
                  <c:v>134.89429010000001</c:v>
                </c:pt>
                <c:pt idx="5">
                  <c:v>136.24731869000001</c:v>
                </c:pt>
                <c:pt idx="6">
                  <c:v>144</c:v>
                </c:pt>
                <c:pt idx="7">
                  <c:v>165</c:v>
                </c:pt>
                <c:pt idx="8">
                  <c:v>171</c:v>
                </c:pt>
                <c:pt idx="9">
                  <c:v>198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A2D-471C-BF2F-11159F4F9B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5015624"/>
        <c:axId val="565012880"/>
      </c:lineChart>
      <c:catAx>
        <c:axId val="565015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65012880"/>
        <c:crosses val="autoZero"/>
        <c:auto val="1"/>
        <c:lblAlgn val="ctr"/>
        <c:lblOffset val="100"/>
        <c:noMultiLvlLbl val="0"/>
      </c:catAx>
      <c:valAx>
        <c:axId val="565012880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Merriweather Sans" charset="0"/>
                    <a:ea typeface="Merriweather Sans" charset="0"/>
                    <a:cs typeface="Merriweather Sans" charset="0"/>
                  </a:defRPr>
                </a:pPr>
                <a:r>
                  <a:rPr lang="fi-FI"/>
                  <a:t>Milj. €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Merriweather Sans" charset="0"/>
                  <a:ea typeface="Merriweather Sans" charset="0"/>
                  <a:cs typeface="Merriweather Sans" charset="0"/>
                </a:defRPr>
              </a:pPr>
              <a:endParaRPr lang="fi-FI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65015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214956826048913"/>
          <c:y val="9.0209614647716679E-2"/>
          <c:w val="0.29664270227091177"/>
          <c:h val="0.701545861017855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Sarake2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Merriweather Sans" charset="0"/>
                    <a:ea typeface="Merriweather Sans" charset="0"/>
                    <a:cs typeface="Merriweather Sans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OP Ryhmä</c:v>
                </c:pt>
                <c:pt idx="1">
                  <c:v>LähiTapiola-ryhmä</c:v>
                </c:pt>
                <c:pt idx="2">
                  <c:v>If</c:v>
                </c:pt>
                <c:pt idx="3">
                  <c:v>Fennia</c:v>
                </c:pt>
                <c:pt idx="4">
                  <c:v>Turva</c:v>
                </c:pt>
                <c:pt idx="5">
                  <c:v>Pohjantähti</c:v>
                </c:pt>
                <c:pt idx="6">
                  <c:v>Alandia</c:v>
                </c:pt>
                <c:pt idx="7">
                  <c:v>POP Vakuutus</c:v>
                </c:pt>
                <c:pt idx="8">
                  <c:v>Nordea</c:v>
                </c:pt>
                <c:pt idx="9">
                  <c:v>Muut</c:v>
                </c:pt>
              </c:strCache>
            </c:strRef>
          </c:cat>
          <c:val>
            <c:numRef>
              <c:f>Sheet1!$B$2:$B$11</c:f>
              <c:numCache>
                <c:formatCode>0.0\ %</c:formatCode>
                <c:ptCount val="10"/>
                <c:pt idx="0">
                  <c:v>0.32778363148144751</c:v>
                </c:pt>
                <c:pt idx="1">
                  <c:v>0.26735714871824806</c:v>
                </c:pt>
                <c:pt idx="2">
                  <c:v>0.20987101109692979</c:v>
                </c:pt>
                <c:pt idx="3">
                  <c:v>0.10197584631526882</c:v>
                </c:pt>
                <c:pt idx="4">
                  <c:v>2.6488286696315252E-2</c:v>
                </c:pt>
                <c:pt idx="5">
                  <c:v>2.3686921233808195E-2</c:v>
                </c:pt>
                <c:pt idx="6">
                  <c:v>1.6487172787199942E-2</c:v>
                </c:pt>
                <c:pt idx="7">
                  <c:v>1.0009205797219456E-2</c:v>
                </c:pt>
                <c:pt idx="8">
                  <c:v>6.4214391793397455E-3</c:v>
                </c:pt>
                <c:pt idx="9">
                  <c:v>9.9193366942233116E-3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9C-40E2-9E42-21817848EE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560714808"/>
        <c:axId val="560719120"/>
      </c:barChart>
      <c:catAx>
        <c:axId val="56071480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60719120"/>
        <c:crosses val="autoZero"/>
        <c:auto val="1"/>
        <c:lblAlgn val="ctr"/>
        <c:lblOffset val="100"/>
        <c:noMultiLvlLbl val="0"/>
      </c:catAx>
      <c:valAx>
        <c:axId val="560719120"/>
        <c:scaling>
          <c:orientation val="minMax"/>
          <c:max val="0.37000000000000005"/>
          <c:min val="0"/>
        </c:scaling>
        <c:delete val="1"/>
        <c:axPos val="t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crossAx val="560714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Sarake2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Merriweather Sans" charset="0"/>
                    <a:ea typeface="Merriweather Sans" charset="0"/>
                    <a:cs typeface="Merriweather Sans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10113</c:v>
                </c:pt>
                <c:pt idx="1">
                  <c:v>10383</c:v>
                </c:pt>
                <c:pt idx="2">
                  <c:v>11129</c:v>
                </c:pt>
                <c:pt idx="3">
                  <c:v>11498</c:v>
                </c:pt>
                <c:pt idx="4">
                  <c:v>12080</c:v>
                </c:pt>
                <c:pt idx="5">
                  <c:v>12318</c:v>
                </c:pt>
                <c:pt idx="6">
                  <c:v>12236</c:v>
                </c:pt>
                <c:pt idx="7">
                  <c:v>12320</c:v>
                </c:pt>
                <c:pt idx="8">
                  <c:v>12310</c:v>
                </c:pt>
                <c:pt idx="9">
                  <c:v>12396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55-4ECD-901B-0B3F86E26E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90780344"/>
        <c:axId val="490792888"/>
      </c:barChart>
      <c:catAx>
        <c:axId val="490780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490792888"/>
        <c:crosses val="autoZero"/>
        <c:auto val="1"/>
        <c:lblAlgn val="ctr"/>
        <c:lblOffset val="100"/>
        <c:noMultiLvlLbl val="0"/>
      </c:catAx>
      <c:valAx>
        <c:axId val="490792888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Merriweather Sans" charset="0"/>
                    <a:ea typeface="Merriweather Sans" charset="0"/>
                    <a:cs typeface="Merriweather Sans" charset="0"/>
                  </a:defRPr>
                </a:pPr>
                <a:r>
                  <a:rPr lang="fi-FI"/>
                  <a:t>Mrd. €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Merriweather Sans" charset="0"/>
                  <a:ea typeface="Merriweather Sans" charset="0"/>
                  <a:cs typeface="Merriweather Sans" charset="0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490780344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Yhdistetty kulusuhde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EA6-4517-B0F4-B2972E4A071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EA6-4517-B0F4-B2972E4A071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EA6-4517-B0F4-B2972E4A071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EA6-4517-B0F4-B2972E4A071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EA6-4517-B0F4-B2972E4A0716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EA6-4517-B0F4-B2972E4A0716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EA6-4517-B0F4-B2972E4A0716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EA6-4517-B0F4-B2972E4A0716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EA6-4517-B0F4-B2972E4A0716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EA6-4517-B0F4-B2972E4A0716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EA6-4517-B0F4-B2972E4A0716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EA6-4517-B0F4-B2972E4A0716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EA6-4517-B0F4-B2972E4A0716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EA6-4517-B0F4-B2972E4A0716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EA6-4517-B0F4-B2972E4A0716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EA6-4517-B0F4-B2972E4A0716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4EA6-4517-B0F4-B2972E4A0716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EA6-4517-B0F4-B2972E4A0716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4EA6-4517-B0F4-B2972E4A0716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4EA6-4517-B0F4-B2972E4A0716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4EA6-4517-B0F4-B2972E4A0716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EA6-4517-B0F4-B2972E4A0716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EA6-4517-B0F4-B2972E4A0716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EA6-4517-B0F4-B2972E4A0716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EDB-48A7-8041-2B22AC0569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Merriweather Sans" charset="0"/>
                    <a:ea typeface="Merriweather Sans" charset="0"/>
                    <a:cs typeface="Merriweather Sans" charset="0"/>
                  </a:defRPr>
                </a:pPr>
                <a:endParaRPr lang="fi-FI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Sheet1!$A$2:$A$27</c:f>
              <c:numCache>
                <c:formatCode>General</c:formatCode>
                <c:ptCount val="26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</c:numCache>
            </c:numRef>
          </c:cat>
          <c:val>
            <c:numRef>
              <c:f>Sheet1!$B$2:$B$27</c:f>
              <c:numCache>
                <c:formatCode>0.0</c:formatCode>
                <c:ptCount val="26"/>
                <c:pt idx="0">
                  <c:v>110.1</c:v>
                </c:pt>
                <c:pt idx="1">
                  <c:v>108.7</c:v>
                </c:pt>
                <c:pt idx="2">
                  <c:v>111.3</c:v>
                </c:pt>
                <c:pt idx="3">
                  <c:v>112.6</c:v>
                </c:pt>
                <c:pt idx="4">
                  <c:v>106.8</c:v>
                </c:pt>
                <c:pt idx="5">
                  <c:v>110.4</c:v>
                </c:pt>
                <c:pt idx="6">
                  <c:v>109.5</c:v>
                </c:pt>
                <c:pt idx="7">
                  <c:v>110.4</c:v>
                </c:pt>
                <c:pt idx="8">
                  <c:v>111.2</c:v>
                </c:pt>
                <c:pt idx="9">
                  <c:v>114</c:v>
                </c:pt>
                <c:pt idx="10">
                  <c:v>102</c:v>
                </c:pt>
                <c:pt idx="11">
                  <c:v>101.6</c:v>
                </c:pt>
                <c:pt idx="12">
                  <c:v>98.4</c:v>
                </c:pt>
                <c:pt idx="13">
                  <c:v>99.7</c:v>
                </c:pt>
                <c:pt idx="14">
                  <c:v>97</c:v>
                </c:pt>
                <c:pt idx="15">
                  <c:v>102.1</c:v>
                </c:pt>
                <c:pt idx="16">
                  <c:v>107.2</c:v>
                </c:pt>
                <c:pt idx="17">
                  <c:v>99.2</c:v>
                </c:pt>
                <c:pt idx="18">
                  <c:v>95.6</c:v>
                </c:pt>
                <c:pt idx="19">
                  <c:v>96.9</c:v>
                </c:pt>
                <c:pt idx="20">
                  <c:v>96.2</c:v>
                </c:pt>
                <c:pt idx="21">
                  <c:v>92.4</c:v>
                </c:pt>
                <c:pt idx="22">
                  <c:v>95</c:v>
                </c:pt>
                <c:pt idx="23">
                  <c:v>95.1</c:v>
                </c:pt>
                <c:pt idx="24">
                  <c:v>106.2</c:v>
                </c:pt>
                <c:pt idx="25">
                  <c:v>92.6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9DE-4CE5-8D07-48183953A33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Vahinkosuhde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25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4EA6-4517-B0F4-B2972E4A07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Merriweather Sans" charset="0"/>
                    <a:ea typeface="Merriweather Sans" charset="0"/>
                    <a:cs typeface="Merriweather Sans" charset="0"/>
                  </a:defRPr>
                </a:pPr>
                <a:endParaRPr lang="fi-FI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Sheet1!$A$2:$A$27</c:f>
              <c:numCache>
                <c:formatCode>General</c:formatCode>
                <c:ptCount val="26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</c:numCache>
            </c:numRef>
          </c:cat>
          <c:val>
            <c:numRef>
              <c:f>Sheet1!$C$2:$C$27</c:f>
              <c:numCache>
                <c:formatCode>0.0</c:formatCode>
                <c:ptCount val="26"/>
                <c:pt idx="0">
                  <c:v>90.8</c:v>
                </c:pt>
                <c:pt idx="1">
                  <c:v>89</c:v>
                </c:pt>
                <c:pt idx="2">
                  <c:v>90.5</c:v>
                </c:pt>
                <c:pt idx="3">
                  <c:v>92.4</c:v>
                </c:pt>
                <c:pt idx="4">
                  <c:v>86.4</c:v>
                </c:pt>
                <c:pt idx="5">
                  <c:v>88.6</c:v>
                </c:pt>
                <c:pt idx="6">
                  <c:v>85.8</c:v>
                </c:pt>
                <c:pt idx="7">
                  <c:v>88.2</c:v>
                </c:pt>
                <c:pt idx="8">
                  <c:v>87.4</c:v>
                </c:pt>
                <c:pt idx="9">
                  <c:v>92.4</c:v>
                </c:pt>
                <c:pt idx="10">
                  <c:v>81.400000000000006</c:v>
                </c:pt>
                <c:pt idx="11">
                  <c:v>81.900000000000006</c:v>
                </c:pt>
                <c:pt idx="12">
                  <c:v>78</c:v>
                </c:pt>
                <c:pt idx="13">
                  <c:v>78.8</c:v>
                </c:pt>
                <c:pt idx="14">
                  <c:v>75.900000000000006</c:v>
                </c:pt>
                <c:pt idx="15">
                  <c:v>81.2</c:v>
                </c:pt>
                <c:pt idx="16">
                  <c:v>86.2</c:v>
                </c:pt>
                <c:pt idx="17">
                  <c:v>78.3</c:v>
                </c:pt>
                <c:pt idx="18">
                  <c:v>74.7</c:v>
                </c:pt>
                <c:pt idx="19">
                  <c:v>77.099999999999994</c:v>
                </c:pt>
                <c:pt idx="20">
                  <c:v>76.2</c:v>
                </c:pt>
                <c:pt idx="21">
                  <c:v>71.900000000000006</c:v>
                </c:pt>
                <c:pt idx="22">
                  <c:v>74.099999999999994</c:v>
                </c:pt>
                <c:pt idx="23">
                  <c:v>74</c:v>
                </c:pt>
                <c:pt idx="24">
                  <c:v>83.3</c:v>
                </c:pt>
                <c:pt idx="25">
                  <c:v>72.2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9DE-4CE5-8D07-48183953A33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Liikekulusuhde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dLbls>
            <c:dLbl>
              <c:idx val="25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4EA6-4517-B0F4-B2972E4A07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Merriweather Sans" charset="0"/>
                    <a:ea typeface="Merriweather Sans" charset="0"/>
                    <a:cs typeface="Merriweather Sans" charset="0"/>
                  </a:defRPr>
                </a:pPr>
                <a:endParaRPr lang="fi-FI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Sheet1!$A$2:$A$27</c:f>
              <c:numCache>
                <c:formatCode>General</c:formatCode>
                <c:ptCount val="26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</c:numCache>
            </c:numRef>
          </c:cat>
          <c:val>
            <c:numRef>
              <c:f>Sheet1!$D$2:$D$27</c:f>
              <c:numCache>
                <c:formatCode>0.0</c:formatCode>
                <c:ptCount val="26"/>
                <c:pt idx="0">
                  <c:v>19.3</c:v>
                </c:pt>
                <c:pt idx="1">
                  <c:v>19.7</c:v>
                </c:pt>
                <c:pt idx="2">
                  <c:v>20.8</c:v>
                </c:pt>
                <c:pt idx="3">
                  <c:v>20.2</c:v>
                </c:pt>
                <c:pt idx="4">
                  <c:v>20.399999999999999</c:v>
                </c:pt>
                <c:pt idx="5">
                  <c:v>21.8</c:v>
                </c:pt>
                <c:pt idx="6">
                  <c:v>23.6</c:v>
                </c:pt>
                <c:pt idx="7">
                  <c:v>22.2</c:v>
                </c:pt>
                <c:pt idx="8">
                  <c:v>23.9</c:v>
                </c:pt>
                <c:pt idx="9">
                  <c:v>21.5</c:v>
                </c:pt>
                <c:pt idx="10">
                  <c:v>20.6</c:v>
                </c:pt>
                <c:pt idx="11">
                  <c:v>19.7</c:v>
                </c:pt>
                <c:pt idx="12">
                  <c:v>20.399999999999999</c:v>
                </c:pt>
                <c:pt idx="13">
                  <c:v>20.9</c:v>
                </c:pt>
                <c:pt idx="14">
                  <c:v>21.1</c:v>
                </c:pt>
                <c:pt idx="15">
                  <c:v>20.9</c:v>
                </c:pt>
                <c:pt idx="16">
                  <c:v>21</c:v>
                </c:pt>
                <c:pt idx="17">
                  <c:v>20.8</c:v>
                </c:pt>
                <c:pt idx="18">
                  <c:v>20.9</c:v>
                </c:pt>
                <c:pt idx="19">
                  <c:v>19.8</c:v>
                </c:pt>
                <c:pt idx="20">
                  <c:v>20</c:v>
                </c:pt>
                <c:pt idx="21">
                  <c:v>20.5</c:v>
                </c:pt>
                <c:pt idx="22">
                  <c:v>20.9</c:v>
                </c:pt>
                <c:pt idx="23">
                  <c:v>21.1</c:v>
                </c:pt>
                <c:pt idx="24">
                  <c:v>22.9</c:v>
                </c:pt>
                <c:pt idx="25">
                  <c:v>20.399999999999999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9DE-4CE5-8D07-48183953A3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5018368"/>
        <c:axId val="565011312"/>
      </c:lineChart>
      <c:catAx>
        <c:axId val="565018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65011312"/>
        <c:crosses val="autoZero"/>
        <c:auto val="1"/>
        <c:lblAlgn val="ctr"/>
        <c:lblOffset val="100"/>
        <c:noMultiLvlLbl val="0"/>
      </c:catAx>
      <c:valAx>
        <c:axId val="565011312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Merriweather Sans" charset="0"/>
                    <a:ea typeface="Merriweather Sans" charset="0"/>
                    <a:cs typeface="Merriweather Sans" charset="0"/>
                  </a:defRPr>
                </a:pPr>
                <a:r>
                  <a:rPr lang="fi-FI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Merriweather Sans" charset="0"/>
                  <a:ea typeface="Merriweather Sans" charset="0"/>
                  <a:cs typeface="Merriweather Sans" charset="0"/>
                </a:defRPr>
              </a:pPr>
              <a:endParaRPr lang="fi-FI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65018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Sarake3</c:v>
                </c:pt>
              </c:strCache>
            </c:strRef>
          </c:tx>
          <c:spPr>
            <a:ln w="57150" cap="rnd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21000">
                    <a:schemeClr val="accent6">
                      <a:lumMod val="10000"/>
                    </a:schemeClr>
                  </a:gs>
                </a:gsLst>
                <a:lin ang="16200000" scaled="1"/>
                <a:tileRect/>
              </a:gradFill>
              <a:round/>
            </a:ln>
            <a:effectLst/>
          </c:spPr>
          <c:marker>
            <c:symbol val="none"/>
          </c:marker>
          <c:cat>
            <c:numRef>
              <c:f>Sheet1!$A$2:$A$52</c:f>
              <c:numCache>
                <c:formatCode>General</c:formatCode>
                <c:ptCount val="51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</c:numCache>
            </c:numRef>
          </c:cat>
          <c:val>
            <c:numRef>
              <c:f>Sheet1!$B$2:$B$52</c:f>
              <c:numCache>
                <c:formatCode>0.00</c:formatCode>
                <c:ptCount val="51"/>
                <c:pt idx="0">
                  <c:v>1.32</c:v>
                </c:pt>
                <c:pt idx="1">
                  <c:v>-0.77</c:v>
                </c:pt>
                <c:pt idx="2">
                  <c:v>2.93</c:v>
                </c:pt>
                <c:pt idx="3">
                  <c:v>8.84</c:v>
                </c:pt>
                <c:pt idx="4">
                  <c:v>15.83</c:v>
                </c:pt>
                <c:pt idx="5">
                  <c:v>14.96</c:v>
                </c:pt>
                <c:pt idx="6">
                  <c:v>13.2</c:v>
                </c:pt>
                <c:pt idx="7">
                  <c:v>14.17</c:v>
                </c:pt>
                <c:pt idx="8">
                  <c:v>15.37</c:v>
                </c:pt>
                <c:pt idx="9">
                  <c:v>12.05</c:v>
                </c:pt>
                <c:pt idx="10">
                  <c:v>9.06</c:v>
                </c:pt>
                <c:pt idx="11">
                  <c:v>6.66</c:v>
                </c:pt>
                <c:pt idx="12">
                  <c:v>3.54</c:v>
                </c:pt>
                <c:pt idx="13">
                  <c:v>0.84</c:v>
                </c:pt>
                <c:pt idx="14">
                  <c:v>1.82</c:v>
                </c:pt>
                <c:pt idx="15">
                  <c:v>0.56000000000000005</c:v>
                </c:pt>
                <c:pt idx="16">
                  <c:v>0.18</c:v>
                </c:pt>
                <c:pt idx="17">
                  <c:v>3.76</c:v>
                </c:pt>
                <c:pt idx="18">
                  <c:v>5.95</c:v>
                </c:pt>
                <c:pt idx="19">
                  <c:v>4.76</c:v>
                </c:pt>
                <c:pt idx="20">
                  <c:v>3.42</c:v>
                </c:pt>
                <c:pt idx="21">
                  <c:v>-0.74</c:v>
                </c:pt>
                <c:pt idx="22">
                  <c:v>-6.06</c:v>
                </c:pt>
                <c:pt idx="23">
                  <c:v>0.56999999999999995</c:v>
                </c:pt>
                <c:pt idx="24">
                  <c:v>5.4909987219999996</c:v>
                </c:pt>
                <c:pt idx="25">
                  <c:v>8.8460859359999997</c:v>
                </c:pt>
                <c:pt idx="26">
                  <c:v>13.250845229999999</c:v>
                </c:pt>
                <c:pt idx="27">
                  <c:v>15.414309080000001</c:v>
                </c:pt>
                <c:pt idx="28">
                  <c:v>22.88405105</c:v>
                </c:pt>
                <c:pt idx="29">
                  <c:v>58.863171800000003</c:v>
                </c:pt>
                <c:pt idx="30">
                  <c:v>52.533564920000003</c:v>
                </c:pt>
                <c:pt idx="31">
                  <c:v>37.110920159999999</c:v>
                </c:pt>
                <c:pt idx="32">
                  <c:v>8.5476820460000003</c:v>
                </c:pt>
                <c:pt idx="33">
                  <c:v>6.0859529090000004</c:v>
                </c:pt>
                <c:pt idx="34">
                  <c:v>15.10893746</c:v>
                </c:pt>
                <c:pt idx="35">
                  <c:v>15.06</c:v>
                </c:pt>
                <c:pt idx="36">
                  <c:v>13.74</c:v>
                </c:pt>
                <c:pt idx="37">
                  <c:v>16.04</c:v>
                </c:pt>
                <c:pt idx="38">
                  <c:v>-5.37</c:v>
                </c:pt>
                <c:pt idx="39">
                  <c:v>20.149999999999999</c:v>
                </c:pt>
                <c:pt idx="40">
                  <c:v>12.6</c:v>
                </c:pt>
                <c:pt idx="41">
                  <c:v>-0.31</c:v>
                </c:pt>
                <c:pt idx="42">
                  <c:v>14.85</c:v>
                </c:pt>
                <c:pt idx="43">
                  <c:v>18.57</c:v>
                </c:pt>
                <c:pt idx="44">
                  <c:v>13.32</c:v>
                </c:pt>
                <c:pt idx="45">
                  <c:v>14.63</c:v>
                </c:pt>
                <c:pt idx="46">
                  <c:v>15.33</c:v>
                </c:pt>
                <c:pt idx="47">
                  <c:v>17.739999999999998</c:v>
                </c:pt>
                <c:pt idx="48">
                  <c:v>10.74</c:v>
                </c:pt>
                <c:pt idx="49">
                  <c:v>10</c:v>
                </c:pt>
                <c:pt idx="50">
                  <c:v>14.1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26-4668-BE56-4F44E50B48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1676024"/>
        <c:axId val="561676416"/>
      </c:lineChart>
      <c:catAx>
        <c:axId val="561676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9050" cap="flat" cmpd="sng" algn="ctr">
            <a:solidFill>
              <a:schemeClr val="accent6">
                <a:lumMod val="10000"/>
              </a:schemeClr>
            </a:solidFill>
            <a:prstDash val="dash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61676416"/>
        <c:crosses val="autoZero"/>
        <c:auto val="1"/>
        <c:lblAlgn val="ctr"/>
        <c:lblOffset val="100"/>
        <c:noMultiLvlLbl val="0"/>
      </c:catAx>
      <c:valAx>
        <c:axId val="561676416"/>
        <c:scaling>
          <c:orientation val="minMax"/>
        </c:scaling>
        <c:delete val="0"/>
        <c:axPos val="r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61676024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8EE2E7-F6BA-4F03-AC1D-9210EFA61A19}" type="datetimeFigureOut">
              <a:rPr lang="fi-FI" smtClean="0"/>
              <a:t>19.5.2021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72F6A5-F357-4C3A-9D89-47558C4CA6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5581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="1"/>
              <a:t>Tunnuslukujen laskukaavat / henkivakuutus</a:t>
            </a:r>
          </a:p>
          <a:p>
            <a:endParaRPr lang="fi-FI" b="1"/>
          </a:p>
          <a:p>
            <a:r>
              <a:rPr lang="fi-FI"/>
              <a:t>Sijoitusten tuotto käyvin arvoin, % = (Sijoitusten nettotuotot käyvin arvoin / sitoutunut pääoma) x 100</a:t>
            </a:r>
          </a:p>
          <a:p>
            <a:endParaRPr lang="fi-FI"/>
          </a:p>
          <a:p>
            <a:r>
              <a:rPr lang="fi-FI"/>
              <a:t>Kokonaistulos = Liikevoitto/-tappio +/- taseen ulkopuolisten arvostuserojen, käyvän arvon rahaston ja arvonkorotusrahaston muutos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1DBC4-FCFB-4C2C-AF13-B68BECE301F1}" type="slidenum">
              <a:rPr lang="fi-FI" smtClean="0">
                <a:solidFill>
                  <a:prstClr val="black"/>
                </a:solidFill>
              </a:rPr>
              <a:pPr/>
              <a:t>20</a:t>
            </a:fld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287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8037" y="469207"/>
            <a:ext cx="9144000" cy="782996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fi-FI" dirty="0"/>
              <a:t>Lisää otsikko tähän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8037" y="1281590"/>
            <a:ext cx="6380136" cy="474016"/>
          </a:xfrm>
        </p:spPr>
        <p:txBody>
          <a:bodyPr>
            <a:noAutofit/>
          </a:bodyPr>
          <a:lstStyle>
            <a:lvl1pPr marL="0" indent="0" algn="l">
              <a:buNone/>
              <a:defRPr sz="2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Lisää alaotsikko tähän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5/19/2021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635328" y="5688534"/>
            <a:ext cx="5330125" cy="31939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 dirty="0"/>
              <a:t>Lisää oma nimesi tähän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635328" y="6050201"/>
            <a:ext cx="5346700" cy="279373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chemeClr val="bg1"/>
                </a:solidFill>
              </a:defRPr>
            </a:lvl1pPr>
            <a:lvl2pPr marL="457200" indent="0" algn="l">
              <a:buNone/>
              <a:defRPr sz="1800" b="1"/>
            </a:lvl2pPr>
            <a:lvl3pPr marL="914400" indent="0" algn="l">
              <a:buNone/>
              <a:defRPr sz="1800" b="1"/>
            </a:lvl3pPr>
            <a:lvl4pPr marL="1371600" indent="0" algn="l">
              <a:buNone/>
              <a:defRPr sz="1800" b="1"/>
            </a:lvl4pPr>
            <a:lvl5pPr marL="1828800" indent="0" algn="l">
              <a:buNone/>
              <a:defRPr sz="1800" b="1"/>
            </a:lvl5pPr>
          </a:lstStyle>
          <a:p>
            <a:pPr lvl="0"/>
            <a:r>
              <a:rPr lang="en-US" dirty="0" err="1"/>
              <a:t>Tilaisuus</a:t>
            </a:r>
            <a:r>
              <a:rPr lang="en-US" dirty="0"/>
              <a:t> ja </a:t>
            </a:r>
            <a:r>
              <a:rPr lang="en-US" dirty="0" err="1"/>
              <a:t>päiväys</a:t>
            </a:r>
            <a:endParaRPr lang="en-US" dirty="0"/>
          </a:p>
        </p:txBody>
      </p:sp>
      <p:pic>
        <p:nvPicPr>
          <p:cNvPr id="10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62" y="5713431"/>
            <a:ext cx="3918290" cy="76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06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-sivun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5/19/2021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Kuvan paikkamerkki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46345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5/19/2021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08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388561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388561"/>
          </a:xfrm>
        </p:spPr>
        <p:txBody>
          <a:bodyPr vert="eaVert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5/19/2021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773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dia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/>
          <p:nvPr userDrawn="1"/>
        </p:nvSpPr>
        <p:spPr>
          <a:xfrm>
            <a:off x="0" y="175568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Finanssiala</a:t>
            </a:r>
            <a:r>
              <a:rPr lang="en-US" sz="3600" b="1" baseline="0" dirty="0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 -  </a:t>
            </a:r>
            <a:r>
              <a:rPr lang="en-US" sz="3600" b="1" baseline="0" dirty="0" err="1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uudistuvan</a:t>
            </a:r>
            <a:r>
              <a:rPr lang="en-US" sz="3600" b="1" baseline="0" dirty="0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 </a:t>
            </a:r>
            <a:r>
              <a:rPr lang="en-US" sz="3600" b="1" baseline="0" dirty="0" err="1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alan</a:t>
            </a:r>
            <a:r>
              <a:rPr lang="en-US" sz="3600" b="1" baseline="0" dirty="0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 </a:t>
            </a:r>
            <a:r>
              <a:rPr lang="en-US" sz="3600" b="1" baseline="0" dirty="0" err="1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ääni</a:t>
            </a:r>
            <a:endParaRPr lang="en-US" sz="3600" b="1" dirty="0">
              <a:solidFill>
                <a:schemeClr val="accent1"/>
              </a:solidFill>
              <a:latin typeface="+mj-lt"/>
              <a:ea typeface="Merriweather Sans" charset="0"/>
              <a:cs typeface="Merriweather Sans" charset="0"/>
            </a:endParaRPr>
          </a:p>
        </p:txBody>
      </p:sp>
      <p:sp>
        <p:nvSpPr>
          <p:cNvPr id="9" name="TextBox 6"/>
          <p:cNvSpPr txBox="1"/>
          <p:nvPr userDrawn="1"/>
        </p:nvSpPr>
        <p:spPr>
          <a:xfrm>
            <a:off x="4425647" y="5007324"/>
            <a:ext cx="3333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spc="0" dirty="0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WWW.FINANSSIALA.FI</a:t>
            </a:r>
            <a:endParaRPr lang="en-US" sz="1800" spc="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0" name="Tekstin paikkamerkki 2"/>
          <p:cNvSpPr>
            <a:spLocks noGrp="1"/>
          </p:cNvSpPr>
          <p:nvPr>
            <p:ph type="body" sz="quarter" idx="16" hasCustomPrompt="1"/>
          </p:nvPr>
        </p:nvSpPr>
        <p:spPr>
          <a:xfrm>
            <a:off x="3773933" y="2756164"/>
            <a:ext cx="4637327" cy="211125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fi-FI" dirty="0"/>
              <a:t>ETUNIMI SUKUNIMI</a:t>
            </a:r>
            <a:br>
              <a:rPr lang="fi-FI" dirty="0"/>
            </a:br>
            <a:r>
              <a:rPr lang="fi-FI" dirty="0"/>
              <a:t>Titteli</a:t>
            </a:r>
            <a:br>
              <a:rPr lang="fi-FI" dirty="0"/>
            </a:br>
            <a:r>
              <a:rPr lang="fi-FI" dirty="0"/>
              <a:t>etunimi.sukunimi@finanssiala.fi </a:t>
            </a:r>
            <a:br>
              <a:rPr lang="fi-FI" dirty="0"/>
            </a:br>
            <a:r>
              <a:rPr lang="fi-FI" dirty="0"/>
              <a:t>+358 20 793 XXXX</a:t>
            </a:r>
            <a:br>
              <a:rPr lang="fi-FI" dirty="0"/>
            </a:br>
            <a:r>
              <a:rPr lang="fi-FI" dirty="0" err="1"/>
              <a:t>Twitter.käyttäjätunnus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6810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62" y="5713431"/>
            <a:ext cx="3918290" cy="762883"/>
          </a:xfrm>
          <a:prstGeom prst="rect">
            <a:avLst/>
          </a:prstGeom>
        </p:spPr>
      </p:pic>
      <p:sp>
        <p:nvSpPr>
          <p:cNvPr id="8" name="TextBox 6"/>
          <p:cNvSpPr txBox="1"/>
          <p:nvPr userDrawn="1"/>
        </p:nvSpPr>
        <p:spPr>
          <a:xfrm>
            <a:off x="0" y="175568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Finanssiala</a:t>
            </a:r>
            <a:r>
              <a:rPr lang="en-US" sz="3600" b="1" baseline="0" dirty="0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 -  </a:t>
            </a:r>
            <a:r>
              <a:rPr lang="en-US" sz="3600" b="1" baseline="0" dirty="0" err="1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uudistuvan</a:t>
            </a:r>
            <a:r>
              <a:rPr lang="en-US" sz="3600" b="1" baseline="0" dirty="0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 </a:t>
            </a:r>
            <a:r>
              <a:rPr lang="en-US" sz="3600" b="1" baseline="0" dirty="0" err="1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alan</a:t>
            </a:r>
            <a:r>
              <a:rPr lang="en-US" sz="3600" b="1" baseline="0" dirty="0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 </a:t>
            </a:r>
            <a:r>
              <a:rPr lang="en-US" sz="3600" b="1" baseline="0" dirty="0" err="1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ääni</a:t>
            </a:r>
            <a:endParaRPr lang="en-US" sz="3600" b="1" dirty="0">
              <a:solidFill>
                <a:schemeClr val="bg1"/>
              </a:solidFill>
              <a:latin typeface="+mj-lt"/>
              <a:ea typeface="Merriweather Sans" charset="0"/>
              <a:cs typeface="Merriweather Sans" charset="0"/>
            </a:endParaRPr>
          </a:p>
        </p:txBody>
      </p:sp>
      <p:sp>
        <p:nvSpPr>
          <p:cNvPr id="3" name="Tekstin paikkamerkki 2"/>
          <p:cNvSpPr>
            <a:spLocks noGrp="1"/>
          </p:cNvSpPr>
          <p:nvPr>
            <p:ph type="body" sz="quarter" idx="15" hasCustomPrompt="1"/>
          </p:nvPr>
        </p:nvSpPr>
        <p:spPr>
          <a:xfrm>
            <a:off x="3773933" y="2756164"/>
            <a:ext cx="4637327" cy="20677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/>
              <a:t>ETUNIMI SUKUNIMI</a:t>
            </a:r>
            <a:br>
              <a:rPr lang="fi-FI" dirty="0"/>
            </a:br>
            <a:r>
              <a:rPr lang="fi-FI" dirty="0"/>
              <a:t>Titteli</a:t>
            </a:r>
            <a:br>
              <a:rPr lang="fi-FI" dirty="0"/>
            </a:br>
            <a:r>
              <a:rPr lang="fi-FI" dirty="0"/>
              <a:t>etunimi.sukunimi@finanssiala.fi </a:t>
            </a:r>
            <a:br>
              <a:rPr lang="fi-FI" dirty="0"/>
            </a:br>
            <a:r>
              <a:rPr lang="fi-FI" dirty="0"/>
              <a:t>+358 20 793 XXXX</a:t>
            </a:r>
            <a:br>
              <a:rPr lang="fi-FI" dirty="0"/>
            </a:br>
            <a:r>
              <a:rPr lang="fi-FI" dirty="0" err="1"/>
              <a:t>Twitter.käyttäjätunnus</a:t>
            </a:r>
            <a:endParaRPr lang="fi-FI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646320" y="5008757"/>
            <a:ext cx="2892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WWW.FINANSSIALA.FI</a:t>
            </a:r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94214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äli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8992" y="2459865"/>
            <a:ext cx="10515600" cy="1325563"/>
          </a:xfrm>
        </p:spPr>
        <p:txBody>
          <a:bodyPr/>
          <a:lstStyle>
            <a:lvl1pPr>
              <a:lnSpc>
                <a:spcPct val="100000"/>
              </a:lnSpc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Väliotsikko tähän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5/19/2021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62" y="5713431"/>
            <a:ext cx="3918290" cy="76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95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i="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i="0"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defRPr i="0"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defRPr i="0"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5/19/2021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85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580" y="412596"/>
            <a:ext cx="10514012" cy="903249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25257" y="1709271"/>
            <a:ext cx="7030131" cy="39740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1732" y="1709271"/>
            <a:ext cx="2924898" cy="397407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5/19/2021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453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ommentti_tai_laina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44"/>
            <a:ext cx="12192000" cy="71074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0400" y="2827339"/>
            <a:ext cx="8297333" cy="129310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bg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fi-FI" dirty="0"/>
              <a:t>”Lainaus”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930400" y="4459112"/>
            <a:ext cx="8297333" cy="737177"/>
          </a:xfrm>
        </p:spPr>
        <p:txBody>
          <a:bodyPr>
            <a:normAutofit/>
          </a:bodyPr>
          <a:lstStyle>
            <a:lvl1pPr marL="0" indent="0" algn="ctr">
              <a:buNone/>
              <a:defRPr sz="23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- Keneltä lainattu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5/19/2021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62" y="5713431"/>
            <a:ext cx="3918290" cy="76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22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5772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5772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5/19/2021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68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3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3454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3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3454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5/19/2021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617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5/19/2021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835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_sisältökohdetta_Ei_tasakokoi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838265"/>
            <a:ext cx="6172200" cy="387321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300"/>
            </a:lvl1pPr>
            <a:lvl2pPr>
              <a:lnSpc>
                <a:spcPct val="100000"/>
              </a:lnSpc>
              <a:defRPr sz="2300" i="0"/>
            </a:lvl2pPr>
            <a:lvl3pPr>
              <a:lnSpc>
                <a:spcPct val="100000"/>
              </a:lnSpc>
              <a:defRPr sz="2300" i="0"/>
            </a:lvl3pPr>
            <a:lvl4pPr>
              <a:lnSpc>
                <a:spcPct val="100000"/>
              </a:lnSpc>
              <a:defRPr sz="2300" i="0"/>
            </a:lvl4pPr>
            <a:lvl5pPr>
              <a:lnSpc>
                <a:spcPct val="100000"/>
              </a:lnSpc>
              <a:defRPr sz="2300" i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5/19/2021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idx="13"/>
          </p:nvPr>
        </p:nvSpPr>
        <p:spPr>
          <a:xfrm>
            <a:off x="748992" y="1814474"/>
            <a:ext cx="4090637" cy="3898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49300" y="728420"/>
            <a:ext cx="10606088" cy="83685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3933282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8992" y="35397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992" y="1814474"/>
            <a:ext cx="10515600" cy="3935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/>
              <a:t>Ensimmäinen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en-US" dirty="0"/>
          </a:p>
          <a:p>
            <a:pPr lvl="1"/>
            <a:r>
              <a:rPr lang="en-US" dirty="0" err="1"/>
              <a:t>Toinen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en-US" dirty="0"/>
          </a:p>
          <a:p>
            <a:pPr lvl="2"/>
            <a:r>
              <a:rPr lang="en-US" dirty="0" err="1"/>
              <a:t>Kolmas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en-US" dirty="0"/>
          </a:p>
          <a:p>
            <a:pPr lvl="3"/>
            <a:r>
              <a:rPr lang="en-US" dirty="0" err="1"/>
              <a:t>Neljäs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en-US" dirty="0"/>
          </a:p>
          <a:p>
            <a:pPr lvl="4"/>
            <a:r>
              <a:rPr lang="en-US" dirty="0" err="1"/>
              <a:t>Viides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30" y="6356350"/>
            <a:ext cx="11701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EE2C90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fld id="{438DB005-EEDD-B94B-B84A-0A18DE5B30E1}" type="datetimeFigureOut">
              <a:rPr lang="en-US" smtClean="0"/>
              <a:pPr/>
              <a:t>5/19/2021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29357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EE2C90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30891" y="6356350"/>
            <a:ext cx="23488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EE2C90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fld id="{FFC254BE-F317-D644-A658-DB860BDC17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197" y="5865832"/>
            <a:ext cx="2810691" cy="54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04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817" r:id="rId2"/>
    <p:sldLayoutId id="2147483799" r:id="rId3"/>
    <p:sldLayoutId id="2147483806" r:id="rId4"/>
    <p:sldLayoutId id="2147483800" r:id="rId5"/>
    <p:sldLayoutId id="2147483801" r:id="rId6"/>
    <p:sldLayoutId id="2147483802" r:id="rId7"/>
    <p:sldLayoutId id="2147483803" r:id="rId8"/>
    <p:sldLayoutId id="2147483809" r:id="rId9"/>
    <p:sldLayoutId id="2147483804" r:id="rId10"/>
    <p:sldLayoutId id="2147483807" r:id="rId11"/>
    <p:sldLayoutId id="2147483808" r:id="rId12"/>
    <p:sldLayoutId id="2147483815" r:id="rId13"/>
    <p:sldLayoutId id="214748381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Merriweather Sans" charset="0"/>
          <a:ea typeface="Merriweather Sans" charset="0"/>
          <a:cs typeface="Merriweather Sans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300" b="0" i="0" kern="1200" baseline="0">
          <a:solidFill>
            <a:schemeClr val="tx2"/>
          </a:solidFill>
          <a:latin typeface="Merriweather Sans" charset="0"/>
          <a:ea typeface="Merriweather Sans" charset="0"/>
          <a:cs typeface="Merriweather Sans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300" b="0" i="0" kern="1200">
          <a:solidFill>
            <a:schemeClr val="tx2"/>
          </a:solidFill>
          <a:latin typeface="Merriweather Sans" charset="0"/>
          <a:ea typeface="Merriweather Sans" charset="0"/>
          <a:cs typeface="Merriweather Sans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300" b="0" i="0" kern="1200" baseline="0">
          <a:solidFill>
            <a:schemeClr val="tx2"/>
          </a:solidFill>
          <a:latin typeface="Merriweather Sans" charset="0"/>
          <a:ea typeface="Merriweather Sans" charset="0"/>
          <a:cs typeface="Merriweather Sans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300" b="0" i="0" kern="1200">
          <a:solidFill>
            <a:schemeClr val="tx2"/>
          </a:solidFill>
          <a:latin typeface="Merriweather Sans" charset="0"/>
          <a:ea typeface="Merriweather Sans" charset="0"/>
          <a:cs typeface="Merriweather Sans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300" b="0" i="0" kern="1200">
          <a:solidFill>
            <a:schemeClr val="tx2"/>
          </a:solidFill>
          <a:latin typeface="Merriweather Sans" charset="0"/>
          <a:ea typeface="Merriweather Sans" charset="0"/>
          <a:cs typeface="Merriweather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 descr="Digitaalinen saldo asteikko, jossa on ympyrät">
            <a:extLst>
              <a:ext uri="{FF2B5EF4-FFF2-40B4-BE49-F238E27FC236}">
                <a16:creationId xmlns:a16="http://schemas.microsoft.com/office/drawing/2014/main" id="{DD1B286C-90DD-45EB-B09D-284F53B2A7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5451" b="1704"/>
          <a:stretch/>
        </p:blipFill>
        <p:spPr>
          <a:xfrm>
            <a:off x="-24493" y="-1"/>
            <a:ext cx="12216493" cy="6858001"/>
          </a:xfrm>
          <a:prstGeom prst="rect">
            <a:avLst/>
          </a:prstGeom>
          <a:solidFill>
            <a:srgbClr val="F3B7D7"/>
          </a:solidFill>
        </p:spPr>
      </p:pic>
      <p:sp>
        <p:nvSpPr>
          <p:cNvPr id="6" name="Otsikko 3">
            <a:extLst>
              <a:ext uri="{FF2B5EF4-FFF2-40B4-BE49-F238E27FC236}">
                <a16:creationId xmlns:a16="http://schemas.microsoft.com/office/drawing/2014/main" id="{57AAE662-5DB3-44D7-8440-D4C0B2F252B3}"/>
              </a:ext>
            </a:extLst>
          </p:cNvPr>
          <p:cNvSpPr txBox="1">
            <a:spLocks/>
          </p:cNvSpPr>
          <p:nvPr/>
        </p:nvSpPr>
        <p:spPr>
          <a:xfrm>
            <a:off x="3632227" y="2034357"/>
            <a:ext cx="5474453" cy="1259350"/>
          </a:xfrm>
          <a:prstGeom prst="rect">
            <a:avLst/>
          </a:prstGeom>
          <a:solidFill>
            <a:srgbClr val="F3B7D7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pPr algn="ctr"/>
            <a:r>
              <a:rPr lang="fi-FI" sz="4800" dirty="0">
                <a:solidFill>
                  <a:schemeClr val="accent6">
                    <a:lumMod val="10000"/>
                  </a:schemeClr>
                </a:solidFill>
              </a:rPr>
              <a:t>VAKUUTUSVUOSI 2020</a:t>
            </a:r>
          </a:p>
        </p:txBody>
      </p:sp>
    </p:spTree>
    <p:extLst>
      <p:ext uri="{BB962C8B-B14F-4D97-AF65-F5344CB8AC3E}">
        <p14:creationId xmlns:p14="http://schemas.microsoft.com/office/powerpoint/2010/main" val="2808427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>
                <a:solidFill>
                  <a:schemeClr val="accent6">
                    <a:lumMod val="10000"/>
                  </a:schemeClr>
                </a:solidFill>
              </a:rPr>
              <a:t>VAHINKOVAKUUTUSYHTIÖIDEN VASTUUVELKA</a:t>
            </a:r>
            <a:endParaRPr lang="en-US" sz="3200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0277166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65120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>
                <a:solidFill>
                  <a:schemeClr val="accent6">
                    <a:lumMod val="10000"/>
                  </a:schemeClr>
                </a:solidFill>
              </a:rPr>
              <a:t>VAHINKOVAKUUTUKSEN KULUSUHTEET</a:t>
            </a:r>
            <a:endParaRPr lang="en-US" sz="3200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5437493"/>
              </p:ext>
            </p:extLst>
          </p:nvPr>
        </p:nvGraphicFramePr>
        <p:xfrm>
          <a:off x="749300" y="1315616"/>
          <a:ext cx="10515292" cy="4469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59705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200" dirty="0">
                <a:solidFill>
                  <a:schemeClr val="accent6">
                    <a:lumMod val="10000"/>
                  </a:schemeClr>
                </a:solidFill>
              </a:rPr>
              <a:t>VAHINKOVAKUUTUKSEN LIIKEVOITTO 1970-2020</a:t>
            </a:r>
            <a:br>
              <a:rPr lang="fi-FI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fi-FI" sz="2400" dirty="0">
                <a:solidFill>
                  <a:schemeClr val="accent6">
                    <a:lumMod val="10000"/>
                  </a:schemeClr>
                </a:solidFill>
              </a:rPr>
              <a:t>% liikevaihdosta</a:t>
            </a:r>
            <a:endParaRPr lang="en-US" sz="3200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0225485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uorakulmio 2"/>
          <p:cNvSpPr/>
          <p:nvPr/>
        </p:nvSpPr>
        <p:spPr>
          <a:xfrm>
            <a:off x="673774" y="5645142"/>
            <a:ext cx="79408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600" dirty="0">
                <a:solidFill>
                  <a:schemeClr val="accent6">
                    <a:lumMod val="10000"/>
                  </a:schemeClr>
                </a:solidFill>
              </a:rPr>
              <a:t> Liikevoitto = vakuutusmaksutuotot - korvauskulut – liikekulut + sijoitustoiminnan nettotuotot + muut tuotot ja kulut (ennen vuotta 1994 luvut osittain arvioita) </a:t>
            </a:r>
            <a:endParaRPr lang="fi-FI" sz="1600" dirty="0">
              <a:solidFill>
                <a:schemeClr val="accent6">
                  <a:lumMod val="10000"/>
                </a:schemeClr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590702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6">
                    <a:lumMod val="10000"/>
                  </a:schemeClr>
                </a:solidFill>
              </a:rPr>
              <a:t>VAHINKOVAKUUTUKSEN TUNNUSLUVUT</a:t>
            </a:r>
          </a:p>
        </p:txBody>
      </p:sp>
      <p:graphicFrame>
        <p:nvGraphicFramePr>
          <p:cNvPr id="4" name="Sisällön paikkamerkk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3318628"/>
              </p:ext>
            </p:extLst>
          </p:nvPr>
        </p:nvGraphicFramePr>
        <p:xfrm>
          <a:off x="748992" y="1679537"/>
          <a:ext cx="10793356" cy="3591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7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i-FI" sz="2400" b="1" dirty="0">
                          <a:solidFill>
                            <a:schemeClr val="bg2"/>
                          </a:solidFill>
                          <a:latin typeface="Merriweather Sans" panose="00000500000000000000" pitchFamily="2" charset="0"/>
                        </a:rPr>
                        <a:t>Tunnusluvut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2000" b="1" dirty="0">
                          <a:solidFill>
                            <a:schemeClr val="bg2"/>
                          </a:solidFill>
                          <a:latin typeface="Merriweather Sans" panose="00000500000000000000" pitchFamily="2" charset="0"/>
                        </a:rPr>
                        <a:t>2014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2000" b="1" dirty="0">
                          <a:solidFill>
                            <a:schemeClr val="bg2"/>
                          </a:solidFill>
                          <a:latin typeface="Merriweather Sans" panose="00000500000000000000" pitchFamily="2" charset="0"/>
                        </a:rPr>
                        <a:t>2015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2000" b="1" dirty="0">
                          <a:solidFill>
                            <a:schemeClr val="bg2"/>
                          </a:solidFill>
                          <a:latin typeface="Merriweather Sans" panose="00000500000000000000" pitchFamily="2" charset="0"/>
                        </a:rPr>
                        <a:t>2016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2000" b="1" dirty="0">
                          <a:solidFill>
                            <a:schemeClr val="bg2"/>
                          </a:solidFill>
                          <a:latin typeface="Merriweather Sans" panose="00000500000000000000" pitchFamily="2" charset="0"/>
                        </a:rPr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2000" b="1" dirty="0">
                          <a:solidFill>
                            <a:schemeClr val="bg2"/>
                          </a:solidFill>
                          <a:latin typeface="Merriweather Sans" panose="00000500000000000000" pitchFamily="2" charset="0"/>
                        </a:rPr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2000" b="1" dirty="0">
                          <a:solidFill>
                            <a:schemeClr val="bg2"/>
                          </a:solidFill>
                          <a:latin typeface="Merriweather Sans" panose="00000500000000000000" pitchFamily="2" charset="0"/>
                        </a:rPr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2000" b="1" dirty="0">
                          <a:solidFill>
                            <a:schemeClr val="bg2"/>
                          </a:solidFill>
                          <a:latin typeface="Merriweather Sans" panose="00000500000000000000" pitchFamily="2" charset="0"/>
                        </a:rPr>
                        <a:t>2020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Vakuutusmaksutulo,</a:t>
                      </a:r>
                      <a:r>
                        <a:rPr lang="fi-FI" sz="180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 milj. €</a:t>
                      </a:r>
                      <a:endParaRPr lang="fi-FI" sz="18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Merriweather Sans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4 540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4 494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4 483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4 399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4 513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4 522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4 818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800" kern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  <a:ea typeface="+mn-ea"/>
                          <a:cs typeface="+mn-cs"/>
                        </a:rPr>
                        <a:t>vuosikasvu</a:t>
                      </a:r>
                      <a:r>
                        <a:rPr lang="fi-FI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, %</a:t>
                      </a:r>
                    </a:p>
                  </a:txBody>
                  <a:tcPr marL="360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5,9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-1,0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-0,2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-1,9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2,6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0,2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6,5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Maksetut korvaukset,</a:t>
                      </a:r>
                      <a:r>
                        <a:rPr lang="fi-FI" sz="180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 milj. €</a:t>
                      </a:r>
                      <a:endParaRPr lang="fi-FI" sz="18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Merriweather Sans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2 938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2 870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3 008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3 029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3 266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3 437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3 313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Sijoitusten</a:t>
                      </a:r>
                      <a:r>
                        <a:rPr lang="fi-FI" sz="180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 tuotto käyvin arvoin</a:t>
                      </a:r>
                      <a:r>
                        <a:rPr lang="fi-FI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,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4,8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2,7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4,1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4,1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0,9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8,1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3,4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Liikekulusuhde,</a:t>
                      </a:r>
                      <a:r>
                        <a:rPr lang="fi-FI" sz="180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 %</a:t>
                      </a:r>
                      <a:endParaRPr lang="fi-FI" sz="18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Merriweather Sans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19,8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20,0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20,5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20,9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21,1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22,9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20,4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Yhdistetty kulusuhde ilman perustekorkokulua,</a:t>
                      </a:r>
                      <a:r>
                        <a:rPr lang="fi-FI" sz="180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 %</a:t>
                      </a:r>
                      <a:endParaRPr lang="fi-FI" sz="18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Merriweather Sans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95,4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93,4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89,9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93,2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93,0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104,2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91,3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Font typeface="Arial" pitchFamily="34" charset="0"/>
                        <a:buNone/>
                      </a:pPr>
                      <a:r>
                        <a:rPr lang="fi-FI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Kokonaistulos,</a:t>
                      </a:r>
                      <a:r>
                        <a:rPr lang="fi-FI" sz="180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 milj. €</a:t>
                      </a:r>
                      <a:endParaRPr lang="fi-FI" sz="18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Merriweather Sans" panose="00000500000000000000" pitchFamily="2" charset="0"/>
                      </a:endParaRPr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779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568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971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812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385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887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896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0352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Syvä päällä pallo paita">
            <a:extLst>
              <a:ext uri="{FF2B5EF4-FFF2-40B4-BE49-F238E27FC236}">
                <a16:creationId xmlns:a16="http://schemas.microsoft.com/office/drawing/2014/main" id="{D8156193-77C5-4018-AA47-A4DB7B9EE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0822" r="17156"/>
          <a:stretch/>
        </p:blipFill>
        <p:spPr>
          <a:xfrm flipH="1">
            <a:off x="-7328" y="0"/>
            <a:ext cx="6380136" cy="6858000"/>
          </a:xfrm>
          <a:prstGeom prst="rect">
            <a:avLst/>
          </a:prstGeom>
        </p:spPr>
      </p:pic>
      <p:sp>
        <p:nvSpPr>
          <p:cNvPr id="5" name="Otsikko 3">
            <a:extLst>
              <a:ext uri="{FF2B5EF4-FFF2-40B4-BE49-F238E27FC236}">
                <a16:creationId xmlns:a16="http://schemas.microsoft.com/office/drawing/2014/main" id="{09F3E7C6-A0FD-4B31-8F53-E8821D9E8541}"/>
              </a:ext>
            </a:extLst>
          </p:cNvPr>
          <p:cNvSpPr txBox="1">
            <a:spLocks/>
          </p:cNvSpPr>
          <p:nvPr/>
        </p:nvSpPr>
        <p:spPr>
          <a:xfrm>
            <a:off x="6779486" y="822702"/>
            <a:ext cx="5005077" cy="782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r>
              <a:rPr lang="fi-FI" sz="4400" dirty="0">
                <a:solidFill>
                  <a:schemeClr val="accent6">
                    <a:lumMod val="10000"/>
                  </a:schemeClr>
                </a:solidFill>
              </a:rPr>
              <a:t>Henkivakuutus</a:t>
            </a:r>
          </a:p>
        </p:txBody>
      </p:sp>
    </p:spTree>
    <p:extLst>
      <p:ext uri="{BB962C8B-B14F-4D97-AF65-F5344CB8AC3E}">
        <p14:creationId xmlns:p14="http://schemas.microsoft.com/office/powerpoint/2010/main" val="2604934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</a:rPr>
              <a:t>HENKIVAKUUTUKSEN MAKSUTULON KEHITYS</a:t>
            </a:r>
            <a:endParaRPr lang="en-US" sz="2800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37675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</a:rPr>
              <a:t>HENKIVAKUUTUKSEN MARKKINAOSUUDET 2020</a:t>
            </a:r>
            <a:br>
              <a:rPr lang="fi-FI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fi-FI" sz="1800" dirty="0">
                <a:solidFill>
                  <a:schemeClr val="accent6">
                    <a:lumMod val="10000"/>
                  </a:schemeClr>
                </a:solidFill>
              </a:rPr>
              <a:t>Ensivakuutuksen vakuutusmaksutulo yhteensä 3 992 milj.€</a:t>
            </a:r>
            <a:endParaRPr lang="en-US" sz="2000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749300" y="1515570"/>
          <a:ext cx="10718022" cy="4339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05809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</a:rPr>
              <a:t>HENKIVAKUUTUKSEN KOTIMAINEN MAKSUTULO</a:t>
            </a:r>
            <a:endParaRPr lang="en-US" sz="2800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37989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</a:rPr>
              <a:t>HENKIVAKUUTUKSEN MAKSUTULO LAJEITTAIN 2020</a:t>
            </a:r>
            <a:endParaRPr lang="en-US" sz="2800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749300" y="1376219"/>
          <a:ext cx="10515600" cy="4535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uorakulmio 2"/>
          <p:cNvSpPr/>
          <p:nvPr/>
        </p:nvSpPr>
        <p:spPr>
          <a:xfrm>
            <a:off x="817602" y="5988214"/>
            <a:ext cx="32944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MAKSUTULO YHTEENSÄ 4,0 mrd. €</a:t>
            </a:r>
          </a:p>
        </p:txBody>
      </p:sp>
    </p:spTree>
    <p:extLst>
      <p:ext uri="{BB962C8B-B14F-4D97-AF65-F5344CB8AC3E}">
        <p14:creationId xmlns:p14="http://schemas.microsoft.com/office/powerpoint/2010/main" val="3822852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dirty="0">
                <a:solidFill>
                  <a:schemeClr val="accent6">
                    <a:lumMod val="10000"/>
                  </a:schemeClr>
                </a:solidFill>
              </a:rPr>
              <a:t>HENKIVAKUUTUSYHTIÖIDEN MAKSAMAT KORVAUKSET</a:t>
            </a:r>
            <a:endParaRPr lang="en-US" sz="2400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40689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3D-kaupungin hahmontaminen valkoinen">
            <a:extLst>
              <a:ext uri="{FF2B5EF4-FFF2-40B4-BE49-F238E27FC236}">
                <a16:creationId xmlns:a16="http://schemas.microsoft.com/office/drawing/2014/main" id="{382CE372-444F-4B90-BCE3-B95EEA9B63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6" name="Otsikko 3">
            <a:extLst>
              <a:ext uri="{FF2B5EF4-FFF2-40B4-BE49-F238E27FC236}">
                <a16:creationId xmlns:a16="http://schemas.microsoft.com/office/drawing/2014/main" id="{57AAE662-5DB3-44D7-8440-D4C0B2F252B3}"/>
              </a:ext>
            </a:extLst>
          </p:cNvPr>
          <p:cNvSpPr txBox="1">
            <a:spLocks/>
          </p:cNvSpPr>
          <p:nvPr/>
        </p:nvSpPr>
        <p:spPr>
          <a:xfrm>
            <a:off x="3366133" y="1468211"/>
            <a:ext cx="6216406" cy="7829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r>
              <a:rPr lang="fi-FI" sz="6600" dirty="0">
                <a:solidFill>
                  <a:schemeClr val="accent6">
                    <a:lumMod val="10000"/>
                  </a:schemeClr>
                </a:solidFill>
              </a:rPr>
              <a:t>Vakuutusala</a:t>
            </a:r>
          </a:p>
        </p:txBody>
      </p:sp>
    </p:spTree>
    <p:extLst>
      <p:ext uri="{BB962C8B-B14F-4D97-AF65-F5344CB8AC3E}">
        <p14:creationId xmlns:p14="http://schemas.microsoft.com/office/powerpoint/2010/main" val="2001597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</a:rPr>
              <a:t>HENKIVAKUUTUKSEN TUNNUSLUVUT</a:t>
            </a:r>
          </a:p>
        </p:txBody>
      </p:sp>
      <p:graphicFrame>
        <p:nvGraphicFramePr>
          <p:cNvPr id="9" name="Sisällön paikkamerkki 8"/>
          <p:cNvGraphicFramePr>
            <a:graphicFrameLocks noGrp="1"/>
          </p:cNvGraphicFramePr>
          <p:nvPr>
            <p:ph idx="1"/>
          </p:nvPr>
        </p:nvGraphicFramePr>
        <p:xfrm>
          <a:off x="863340" y="1679537"/>
          <a:ext cx="10579668" cy="348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9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86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86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86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86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86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86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861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i-FI" sz="1400" b="1">
                          <a:latin typeface="Merriweather Sans" panose="00000500000000000000" pitchFamily="2" charset="0"/>
                        </a:rPr>
                        <a:t>Tunnusluvut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400" b="1" dirty="0">
                          <a:latin typeface="Merriweather Sans" panose="00000500000000000000" pitchFamily="2" charset="0"/>
                        </a:rPr>
                        <a:t>2013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400" b="1" dirty="0">
                          <a:latin typeface="Merriweather Sans" panose="00000500000000000000" pitchFamily="2" charset="0"/>
                        </a:rPr>
                        <a:t>2014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400" b="1" dirty="0">
                          <a:latin typeface="Merriweather Sans" panose="00000500000000000000" pitchFamily="2" charset="0"/>
                        </a:rPr>
                        <a:t>2015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400" b="1">
                          <a:latin typeface="Merriweather Sans" panose="00000500000000000000" pitchFamily="2" charset="0"/>
                        </a:rPr>
                        <a:t>2016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400" b="1">
                          <a:latin typeface="Merriweather Sans" panose="00000500000000000000" pitchFamily="2" charset="0"/>
                        </a:rPr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400" b="1">
                          <a:latin typeface="Merriweather Sans" panose="00000500000000000000" pitchFamily="2" charset="0"/>
                        </a:rPr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400" b="1" dirty="0">
                          <a:latin typeface="Merriweather Sans" panose="00000500000000000000" pitchFamily="2" charset="0"/>
                        </a:rPr>
                        <a:t>2019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4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Vakuutusmaksutulo,</a:t>
                      </a:r>
                      <a:r>
                        <a:rPr lang="fi-FI" sz="140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 milj. €</a:t>
                      </a:r>
                      <a:endParaRPr lang="fi-FI" sz="14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Merriweather Sans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 5 389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 5 952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 6 285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 4 530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 4 489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 4 309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 5 963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400" kern="120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  <a:ea typeface="+mn-ea"/>
                          <a:cs typeface="+mn-cs"/>
                        </a:rPr>
                        <a:t>vuosikasvu</a:t>
                      </a:r>
                      <a:r>
                        <a:rPr lang="fi-FI" sz="140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, %</a:t>
                      </a:r>
                    </a:p>
                  </a:txBody>
                  <a:tcPr marL="360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39,8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10,4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5,6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-27,8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-1,0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-4,0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38,4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40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Vastuuvelka,</a:t>
                      </a:r>
                      <a:r>
                        <a:rPr lang="fi-FI" sz="1400" baseline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 milj. €</a:t>
                      </a:r>
                      <a:endParaRPr lang="fi-FI" sz="1400">
                        <a:solidFill>
                          <a:schemeClr val="accent6">
                            <a:lumMod val="10000"/>
                          </a:schemeClr>
                        </a:solidFill>
                        <a:latin typeface="Merriweather Sans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 baseline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42 360</a:t>
                      </a:r>
                      <a:endParaRPr lang="fi-FI" sz="1200" b="0">
                        <a:solidFill>
                          <a:schemeClr val="accent6">
                            <a:lumMod val="10000"/>
                          </a:schemeClr>
                        </a:solidFill>
                        <a:latin typeface="Merriweather Sans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 baseline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45 922</a:t>
                      </a:r>
                      <a:endParaRPr lang="fi-FI" sz="1200" b="0">
                        <a:solidFill>
                          <a:schemeClr val="accent6">
                            <a:lumMod val="10000"/>
                          </a:schemeClr>
                        </a:solidFill>
                        <a:latin typeface="Merriweather Sans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 baseline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49 952</a:t>
                      </a:r>
                      <a:endParaRPr lang="fi-FI" sz="1200" b="0">
                        <a:solidFill>
                          <a:schemeClr val="accent6">
                            <a:lumMod val="10000"/>
                          </a:schemeClr>
                        </a:solidFill>
                        <a:latin typeface="Merriweather Sans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53 298</a:t>
                      </a:r>
                      <a:endParaRPr lang="fi-FI" sz="12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Merriweather Sans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55 568</a:t>
                      </a:r>
                      <a:endParaRPr lang="fi-FI" sz="12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Merriweather Sans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53 103</a:t>
                      </a:r>
                      <a:endParaRPr lang="fi-FI" sz="12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Merriweather Sans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1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57 197</a:t>
                      </a:r>
                      <a:endParaRPr lang="fi-FI" sz="1200" b="1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Merriweather Sans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40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siitä sijoitussidonnaisten vakuutusten osuus, </a:t>
                      </a:r>
                      <a:r>
                        <a:rPr lang="fi-FI" sz="1400" baseline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%</a:t>
                      </a:r>
                      <a:endParaRPr lang="fi-FI" sz="1400">
                        <a:solidFill>
                          <a:schemeClr val="accent6">
                            <a:lumMod val="10000"/>
                          </a:schemeClr>
                        </a:solidFill>
                        <a:latin typeface="Merriweather Sans" panose="00000500000000000000" pitchFamily="2" charset="0"/>
                      </a:endParaRPr>
                    </a:p>
                  </a:txBody>
                  <a:tcPr marL="360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54,5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57,9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61,9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64,6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68,0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68,3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71,4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40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Sijoitusten</a:t>
                      </a:r>
                      <a:r>
                        <a:rPr lang="fi-FI" sz="1400" baseline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 tuotto käyvin arvoin</a:t>
                      </a:r>
                      <a:r>
                        <a:rPr lang="fi-FI" sz="140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,</a:t>
                      </a:r>
                      <a:r>
                        <a:rPr lang="fi-FI" sz="1400" baseline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 </a:t>
                      </a:r>
                      <a:r>
                        <a:rPr lang="fi-FI" sz="140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milj. 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4,1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7,5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3,7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5,2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3,9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0,1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7,7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40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Kokonaisliikekulut,</a:t>
                      </a:r>
                      <a:r>
                        <a:rPr lang="fi-FI" sz="1400" baseline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 % taseen loppusummasta</a:t>
                      </a:r>
                      <a:endParaRPr lang="fi-FI" sz="1400">
                        <a:solidFill>
                          <a:schemeClr val="accent6">
                            <a:lumMod val="10000"/>
                          </a:schemeClr>
                        </a:solidFill>
                        <a:latin typeface="Merriweather Sans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0,9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0,9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0,8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0,8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0,8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0,7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0,9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Font typeface="Arial" pitchFamily="34" charset="0"/>
                        <a:buNone/>
                      </a:pPr>
                      <a:r>
                        <a:rPr lang="fi-FI" sz="140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Kokonaistulos,</a:t>
                      </a:r>
                      <a:r>
                        <a:rPr lang="fi-FI" sz="1400" baseline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 milj. €</a:t>
                      </a:r>
                      <a:endParaRPr lang="fi-FI" sz="1400">
                        <a:solidFill>
                          <a:schemeClr val="accent6">
                            <a:lumMod val="10000"/>
                          </a:schemeClr>
                        </a:solidFill>
                        <a:latin typeface="Merriweather Sans" panose="00000500000000000000" pitchFamily="2" charset="0"/>
                      </a:endParaRPr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652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669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304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364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831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428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1 032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40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Lisäedut, milj. €, tulosvaikutus</a:t>
                      </a:r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195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215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160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253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101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2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Merriweather Sans" panose="00000500000000000000" pitchFamily="2" charset="0"/>
                        </a:rPr>
                        <a:t>13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9562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3">
            <a:extLst>
              <a:ext uri="{FF2B5EF4-FFF2-40B4-BE49-F238E27FC236}">
                <a16:creationId xmlns:a16="http://schemas.microsoft.com/office/drawing/2014/main" id="{09F3E7C6-A0FD-4B31-8F53-E8821D9E8541}"/>
              </a:ext>
            </a:extLst>
          </p:cNvPr>
          <p:cNvSpPr txBox="1">
            <a:spLocks/>
          </p:cNvSpPr>
          <p:nvPr/>
        </p:nvSpPr>
        <p:spPr>
          <a:xfrm>
            <a:off x="7717771" y="1256422"/>
            <a:ext cx="3991615" cy="1649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pPr algn="ctr"/>
            <a:r>
              <a:rPr lang="fi-FI" sz="3200" dirty="0">
                <a:solidFill>
                  <a:schemeClr val="accent6">
                    <a:lumMod val="10000"/>
                  </a:schemeClr>
                </a:solidFill>
              </a:rPr>
              <a:t>Työeläkevakuutus</a:t>
            </a:r>
          </a:p>
        </p:txBody>
      </p:sp>
      <p:pic>
        <p:nvPicPr>
          <p:cNvPr id="3" name="Kuva 2" descr="Grapah palkki lohkot">
            <a:extLst>
              <a:ext uri="{FF2B5EF4-FFF2-40B4-BE49-F238E27FC236}">
                <a16:creationId xmlns:a16="http://schemas.microsoft.com/office/drawing/2014/main" id="{1574CDCC-5C94-4CD7-ADEF-F9644F7940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1111" r="18557"/>
          <a:stretch/>
        </p:blipFill>
        <p:spPr>
          <a:xfrm>
            <a:off x="1774" y="0"/>
            <a:ext cx="7235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26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</a:rPr>
              <a:t>TYÖELÄKEVAKUUTUKSEN MARKKINAOSUUDET 2020</a:t>
            </a:r>
            <a:br>
              <a:rPr lang="fi-FI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fi-FI" sz="1800" dirty="0">
                <a:solidFill>
                  <a:schemeClr val="accent6">
                    <a:lumMod val="10000"/>
                  </a:schemeClr>
                </a:solidFill>
              </a:rPr>
              <a:t>Vakuutusmaksutulo yhteensä 14 319 milj.€</a:t>
            </a:r>
            <a:endParaRPr lang="en-US" sz="2000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1389751"/>
              </p:ext>
            </p:extLst>
          </p:nvPr>
        </p:nvGraphicFramePr>
        <p:xfrm>
          <a:off x="749300" y="1515570"/>
          <a:ext cx="10718022" cy="4339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990602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</a:rPr>
              <a:t>TYÖELÄKEYHTIÖIDEN MAKSUTULO JA ELÄKKEET</a:t>
            </a:r>
            <a:endParaRPr lang="en-US" sz="2800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6647730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88394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>
            <a:extLst>
              <a:ext uri="{FF2B5EF4-FFF2-40B4-BE49-F238E27FC236}">
                <a16:creationId xmlns:a16="http://schemas.microsoft.com/office/drawing/2014/main" id="{FB9CD21B-C78E-438A-8C40-5FEAC3886D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alphaModFix amt="50000"/>
          </a:blip>
          <a:srcRect t="7788" b="7788"/>
          <a:stretch>
            <a:fillRect/>
          </a:stretch>
        </p:blipFill>
        <p:spPr/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BFBCF00A-1D95-4F1E-B222-00495C2E413A}"/>
              </a:ext>
            </a:extLst>
          </p:cNvPr>
          <p:cNvSpPr txBox="1">
            <a:spLocks/>
          </p:cNvSpPr>
          <p:nvPr/>
        </p:nvSpPr>
        <p:spPr>
          <a:xfrm>
            <a:off x="1197400" y="912420"/>
            <a:ext cx="9520423" cy="72295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r>
              <a:rPr lang="fi-FI" sz="4800" dirty="0">
                <a:solidFill>
                  <a:schemeClr val="accent6">
                    <a:lumMod val="10000"/>
                  </a:schemeClr>
                </a:solidFill>
              </a:rPr>
              <a:t>Vakuutusyhtiöiden sijoitukset</a:t>
            </a:r>
          </a:p>
        </p:txBody>
      </p:sp>
    </p:spTree>
    <p:extLst>
      <p:ext uri="{BB962C8B-B14F-4D97-AF65-F5344CB8AC3E}">
        <p14:creationId xmlns:p14="http://schemas.microsoft.com/office/powerpoint/2010/main" val="637860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>
                <a:solidFill>
                  <a:schemeClr val="accent6">
                    <a:lumMod val="10000"/>
                  </a:schemeClr>
                </a:solidFill>
              </a:rPr>
              <a:t>VAKUUTUSYHTIÖIDEN SIJOITUSTEN KEHITYS </a:t>
            </a:r>
            <a:br>
              <a:rPr lang="fi-FI" sz="2800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fi-FI" sz="2400" dirty="0">
                <a:solidFill>
                  <a:schemeClr val="accent6">
                    <a:lumMod val="10000"/>
                  </a:schemeClr>
                </a:solidFill>
              </a:rPr>
              <a:t>käyvin arvoin</a:t>
            </a:r>
            <a:endParaRPr lang="en-US" sz="2800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35549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</a:rPr>
              <a:t>SIJOITUSTOIMINNAN NETTOTUOTTO KÄYVIN ARVOIN</a:t>
            </a:r>
            <a:br>
              <a:rPr lang="fi-FI" sz="2800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fi-FI" sz="2400" dirty="0">
                <a:solidFill>
                  <a:schemeClr val="accent6">
                    <a:lumMod val="10000"/>
                  </a:schemeClr>
                </a:solidFill>
              </a:rPr>
              <a:t>% sitoutuneesta pääomasta</a:t>
            </a:r>
            <a:endParaRPr lang="en-US" sz="2400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00671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</a:rPr>
              <a:t>KOTIMAAN VAKUUTUSMAKSUTULO 1970-2020</a:t>
            </a:r>
            <a:endParaRPr lang="en-US" sz="2800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09435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</a:rPr>
              <a:t>VAKUUTUSMAKSUTULON JAKAUMA</a:t>
            </a:r>
            <a:endParaRPr lang="en-US" sz="2800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71994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</a:rPr>
              <a:t>VAKUUTUSYHTIÖIDEN MAKSAMAT KORVAUKSET</a:t>
            </a:r>
            <a:endParaRPr lang="en-US" sz="2800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5852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</a:rPr>
              <a:t>VAKUUTUSYHTIÖIDEN LUKUMÄÄRÄ SUOMESSA</a:t>
            </a:r>
            <a:endParaRPr lang="en-US" sz="2800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45129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n paikkamerkki 7" descr="Rakennustyömaan siluetti">
            <a:extLst>
              <a:ext uri="{FF2B5EF4-FFF2-40B4-BE49-F238E27FC236}">
                <a16:creationId xmlns:a16="http://schemas.microsoft.com/office/drawing/2014/main" id="{40E6577A-D7C2-4D4C-AB64-BB7BAC2CDAA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7802" b="7802"/>
          <a:stretch>
            <a:fillRect/>
          </a:stretch>
        </p:blipFill>
        <p:spPr/>
      </p:pic>
      <p:sp>
        <p:nvSpPr>
          <p:cNvPr id="6" name="Otsikko 3">
            <a:extLst>
              <a:ext uri="{FF2B5EF4-FFF2-40B4-BE49-F238E27FC236}">
                <a16:creationId xmlns:a16="http://schemas.microsoft.com/office/drawing/2014/main" id="{7449E995-B1CC-42F3-BD0D-7F8050F57FE8}"/>
              </a:ext>
            </a:extLst>
          </p:cNvPr>
          <p:cNvSpPr txBox="1">
            <a:spLocks/>
          </p:cNvSpPr>
          <p:nvPr/>
        </p:nvSpPr>
        <p:spPr>
          <a:xfrm>
            <a:off x="1984422" y="2350059"/>
            <a:ext cx="5256134" cy="7829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pPr algn="ctr"/>
            <a:r>
              <a:rPr lang="fi-FI" sz="4000" dirty="0">
                <a:solidFill>
                  <a:schemeClr val="accent6">
                    <a:lumMod val="10000"/>
                  </a:schemeClr>
                </a:solidFill>
              </a:rPr>
              <a:t>Vahinkovakuutus</a:t>
            </a:r>
          </a:p>
        </p:txBody>
      </p:sp>
    </p:spTree>
    <p:extLst>
      <p:ext uri="{BB962C8B-B14F-4D97-AF65-F5344CB8AC3E}">
        <p14:creationId xmlns:p14="http://schemas.microsoft.com/office/powerpoint/2010/main" val="768042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200" dirty="0">
                <a:solidFill>
                  <a:schemeClr val="accent6">
                    <a:lumMod val="10000"/>
                  </a:schemeClr>
                </a:solidFill>
              </a:rPr>
              <a:t>VAHINKOVAKUUTUKSEN MAKSUTULON KEHITYS LUOKKARYHMITTÄIN</a:t>
            </a:r>
            <a:endParaRPr lang="en-US" sz="2200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6713139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52432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100" dirty="0">
                <a:solidFill>
                  <a:schemeClr val="accent6">
                    <a:lumMod val="10000"/>
                  </a:schemeClr>
                </a:solidFill>
              </a:rPr>
              <a:t>VAHINKOVAKUUTUKSEN MARKKINAOSUUDET 2020</a:t>
            </a:r>
            <a:br>
              <a:rPr lang="fi-FI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fi-FI" sz="2000" dirty="0">
                <a:solidFill>
                  <a:schemeClr val="accent6">
                    <a:lumMod val="10000"/>
                  </a:schemeClr>
                </a:solidFill>
              </a:rPr>
              <a:t>Kotimaisen ensivakuutuksen vakuutusmaksutulo yhteensä 4 600 milj.€</a:t>
            </a:r>
            <a:endParaRPr lang="en-US" sz="2000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283235"/>
              </p:ext>
            </p:extLst>
          </p:nvPr>
        </p:nvGraphicFramePr>
        <p:xfrm>
          <a:off x="749300" y="1515570"/>
          <a:ext cx="10718022" cy="4339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0545150"/>
      </p:ext>
    </p:extLst>
  </p:cSld>
  <p:clrMapOvr>
    <a:masterClrMapping/>
  </p:clrMapOvr>
</p:sld>
</file>

<file path=ppt/theme/theme1.xml><?xml version="1.0" encoding="utf-8"?>
<a:theme xmlns:a="http://schemas.openxmlformats.org/drawingml/2006/main" name="FA_Theme">
  <a:themeElements>
    <a:clrScheme name="FA_varit_uusi">
      <a:dk1>
        <a:srgbClr val="164180"/>
      </a:dk1>
      <a:lt1>
        <a:srgbClr val="FFFFFF"/>
      </a:lt1>
      <a:dk2>
        <a:srgbClr val="164180"/>
      </a:dk2>
      <a:lt2>
        <a:srgbClr val="FFFFFF"/>
      </a:lt2>
      <a:accent1>
        <a:srgbClr val="E6007E"/>
      </a:accent1>
      <a:accent2>
        <a:srgbClr val="164180"/>
      </a:accent2>
      <a:accent3>
        <a:srgbClr val="7F539C"/>
      </a:accent3>
      <a:accent4>
        <a:srgbClr val="FFD600"/>
      </a:accent4>
      <a:accent5>
        <a:srgbClr val="F4B5D3"/>
      </a:accent5>
      <a:accent6>
        <a:srgbClr val="BCE3FA"/>
      </a:accent6>
      <a:hlink>
        <a:srgbClr val="15417F"/>
      </a:hlink>
      <a:folHlink>
        <a:srgbClr val="164180"/>
      </a:folHlink>
    </a:clrScheme>
    <a:fontScheme name="Mukautettu 2">
      <a:majorFont>
        <a:latin typeface="Merriweather Sans"/>
        <a:ea typeface=""/>
        <a:cs typeface=""/>
      </a:majorFont>
      <a:minorFont>
        <a:latin typeface="Merriweather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_esityspohja" id="{3BADB047-5EFA-43AD-BDCF-4773CE634A9B}" vid="{2131AB1A-998C-4084-9D50-EA0D58D08317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lmestymispvm xmlns="a3c46128-e112-438c-bbb3-2e87585b14c5" xsi:nil="true"/>
    <Tilaston_x0020_vuosi_x0020_ xmlns="a3c46128-e112-438c-bbb3-2e87585b14c5" xsi:nil="true"/>
    <FA_x0020_vastuuhenkil_x00f6_ xmlns="a3c46128-e112-438c-bbb3-2e87585b14c5">
      <UserInfo>
        <DisplayName/>
        <AccountId xsi:nil="true"/>
        <AccountType/>
      </UserInfo>
    </FA_x0020_vastuuhenkil_x00f6_>
    <mfb68d24998643faae243a7fae21ca46 xmlns="a3c46128-e112-438c-bbb3-2e87585b14c5">
      <Terms xmlns="http://schemas.microsoft.com/office/infopath/2007/PartnerControls">
        <TermInfo xmlns="http://schemas.microsoft.com/office/infopath/2007/PartnerControls">
          <TermName xmlns="http://schemas.microsoft.com/office/infopath/2007/PartnerControls">Tilasto</TermName>
          <TermId xmlns="http://schemas.microsoft.com/office/infopath/2007/PartnerControls">8214e837-684b-405e-9fdf-8eee512d3a0e</TermId>
        </TermInfo>
      </Terms>
    </mfb68d24998643faae243a7fae21ca46>
    <m2f14e9e1f224f3e90c54eabc3137a15 xmlns="a3c46128-e112-438c-bbb3-2e87585b14c5">
      <Terms xmlns="http://schemas.microsoft.com/office/infopath/2007/PartnerControls">
        <TermInfo xmlns="http://schemas.microsoft.com/office/infopath/2007/PartnerControls">
          <TermName xmlns="http://schemas.microsoft.com/office/infopath/2007/PartnerControls">Finanssiala ry</TermName>
          <TermId xmlns="http://schemas.microsoft.com/office/infopath/2007/PartnerControls">541c375c-cff0-493b-b2f2-19174d2874ff</TermId>
        </TermInfo>
      </Terms>
    </m2f14e9e1f224f3e90c54eabc3137a15>
    <k1c6d3dfd31d467cb8f634d2d3696210 xmlns="a3c46128-e112-438c-bbb3-2e87585b14c5">
      <Terms xmlns="http://schemas.microsoft.com/office/infopath/2007/PartnerControls">
        <TermInfo xmlns="http://schemas.microsoft.com/office/infopath/2007/PartnerControls">
          <TermName xmlns="http://schemas.microsoft.com/office/infopath/2007/PartnerControls">Luottamuksellinen</TermName>
          <TermId xmlns="http://schemas.microsoft.com/office/infopath/2007/PartnerControls">c21ad412-3212-4050-95c9-4e6133c4c160</TermId>
        </TermInfo>
      </Terms>
    </k1c6d3dfd31d467cb8f634d2d3696210>
    <TaxCatchAll xmlns="3d6a9306-9ca7-4ef4-bdc0-1874c06cbe8c">
      <Value>25</Value>
      <Value>24</Value>
      <Value>2</Value>
      <Value>3</Value>
    </TaxCatchAll>
    <Tilastolaji xmlns="a3c46128-e112-438c-bbb3-2e87585b14c5" xsi:nil="true"/>
    <p5b8400163c64e00ad6ea17f7e7dcd33 xmlns="a3c46128-e112-438c-bbb3-2e87585b14c5">
      <Terms xmlns="http://schemas.microsoft.com/office/infopath/2007/PartnerControls">
        <TermInfo xmlns="http://schemas.microsoft.com/office/infopath/2007/PartnerControls">
          <TermName xmlns="http://schemas.microsoft.com/office/infopath/2007/PartnerControls">Valmis</TermName>
          <TermId xmlns="http://schemas.microsoft.com/office/infopath/2007/PartnerControls">60f50fca-3cf0-4f5a-89d5-2b21c710d964</TermId>
        </TermInfo>
      </Terms>
    </p5b8400163c64e00ad6ea17f7e7dcd33>
    <g1135566fcb445dbb4d9aa73501389a3 xmlns="a3c46128-e112-438c-bbb3-2e87585b14c5">
      <Terms xmlns="http://schemas.microsoft.com/office/infopath/2007/PartnerControls"/>
    </g1135566fcb445dbb4d9aa73501389a3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DA587AE73A67DB47834204C4D6FD8F3A" ma:contentTypeVersion="23" ma:contentTypeDescription="Luo uusi asiakirja." ma:contentTypeScope="" ma:versionID="45540d6a01bee1fe7552de7fc5bbd6ca">
  <xsd:schema xmlns:xsd="http://www.w3.org/2001/XMLSchema" xmlns:xs="http://www.w3.org/2001/XMLSchema" xmlns:p="http://schemas.microsoft.com/office/2006/metadata/properties" xmlns:ns2="a3c46128-e112-438c-bbb3-2e87585b14c5" xmlns:ns3="3d6a9306-9ca7-4ef4-bdc0-1874c06cbe8c" xmlns:ns4="0beb1a6f-e6de-471b-87bf-e6a8e1807352" targetNamespace="http://schemas.microsoft.com/office/2006/metadata/properties" ma:root="true" ma:fieldsID="f914023e2501a5a350af8b84cf85a0bd" ns2:_="" ns3:_="" ns4:_="">
    <xsd:import namespace="a3c46128-e112-438c-bbb3-2e87585b14c5"/>
    <xsd:import namespace="3d6a9306-9ca7-4ef4-bdc0-1874c06cbe8c"/>
    <xsd:import namespace="0beb1a6f-e6de-471b-87bf-e6a8e1807352"/>
    <xsd:element name="properties">
      <xsd:complexType>
        <xsd:sequence>
          <xsd:element name="documentManagement">
            <xsd:complexType>
              <xsd:all>
                <xsd:element ref="ns2:Ilmestymispvm" minOccurs="0"/>
                <xsd:element ref="ns2:Tilaston_x0020_vuosi_x0020_" minOccurs="0"/>
                <xsd:element ref="ns2:Tilastolaji" minOccurs="0"/>
                <xsd:element ref="ns2:FA_x0020_vastuuhenkil_x00f6_" minOccurs="0"/>
                <xsd:element ref="ns2:mfb68d24998643faae243a7fae21ca46" minOccurs="0"/>
                <xsd:element ref="ns3:TaxCatchAll" minOccurs="0"/>
                <xsd:element ref="ns2:k1c6d3dfd31d467cb8f634d2d3696210" minOccurs="0"/>
                <xsd:element ref="ns2:p5b8400163c64e00ad6ea17f7e7dcd33" minOccurs="0"/>
                <xsd:element ref="ns2:m2f14e9e1f224f3e90c54eabc3137a15" minOccurs="0"/>
                <xsd:element ref="ns2:MediaServiceMetadata" minOccurs="0"/>
                <xsd:element ref="ns2:MediaServiceFastMetadata" minOccurs="0"/>
                <xsd:element ref="ns2:g1135566fcb445dbb4d9aa73501389a3" minOccurs="0"/>
                <xsd:element ref="ns2:MediaServiceDateTaken" minOccurs="0"/>
                <xsd:element ref="ns2:MediaServiceAutoTags" minOccurs="0"/>
                <xsd:element ref="ns2:MediaServiceOCR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c46128-e112-438c-bbb3-2e87585b14c5" elementFormDefault="qualified">
    <xsd:import namespace="http://schemas.microsoft.com/office/2006/documentManagement/types"/>
    <xsd:import namespace="http://schemas.microsoft.com/office/infopath/2007/PartnerControls"/>
    <xsd:element name="Ilmestymispvm" ma:index="3" nillable="true" ma:displayName="Ilmestymispvm" ma:format="DateOnly" ma:internalName="Ilmestymispvm">
      <xsd:simpleType>
        <xsd:restriction base="dms:DateTime"/>
      </xsd:simpleType>
    </xsd:element>
    <xsd:element name="Tilaston_x0020_vuosi_x0020_" ma:index="4" nillable="true" ma:displayName="Tilaston vuosi" ma:format="Dropdown" ma:internalName="Tilaston_x0020_vuosi_x0020_">
      <xsd:simpleType>
        <xsd:restriction base="dms:Choice">
          <xsd:enumeration value="2020"/>
          <xsd:enumeration value="2019"/>
          <xsd:enumeration value="2018"/>
          <xsd:enumeration value="2017"/>
          <xsd:enumeration value="2016"/>
          <xsd:enumeration value="2015"/>
          <xsd:enumeration value="2014"/>
          <xsd:enumeration value="2013"/>
          <xsd:enumeration value="2012"/>
          <xsd:enumeration value="2011"/>
          <xsd:enumeration value="2010"/>
          <xsd:enumeration value="2009"/>
          <xsd:enumeration value="2008"/>
          <xsd:enumeration value="2007"/>
          <xsd:enumeration value="2006"/>
          <xsd:enumeration value="2005"/>
          <xsd:enumeration value="2004"/>
          <xsd:enumeration value="2003"/>
        </xsd:restriction>
      </xsd:simpleType>
    </xsd:element>
    <xsd:element name="Tilastolaji" ma:index="5" nillable="true" ma:displayName="Tilastolaji" ma:format="Dropdown" ma:internalName="Tilastolaji">
      <xsd:simpleType>
        <xsd:restriction base="dms:Choice">
          <xsd:enumeration value="Henkivakuutus /kk"/>
          <xsd:enumeration value="Sijoitukset"/>
          <xsd:enumeration value="Työeläkevakuutus"/>
          <xsd:enumeration value="Vahinkovakuutus /kk"/>
          <xsd:enumeration value="Vahinkovakuutus muu"/>
        </xsd:restriction>
      </xsd:simpleType>
    </xsd:element>
    <xsd:element name="FA_x0020_vastuuhenkil_x00f6_" ma:index="6" nillable="true" ma:displayName="FA vastuuhenkilö" ma:list="UserInfo" ma:SharePointGroup="0" ma:internalName="FA_x0020_vastuuhenkil_x00f6_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fb68d24998643faae243a7fae21ca46" ma:index="11" nillable="true" ma:taxonomy="true" ma:internalName="mfb68d24998643faae243a7fae21ca46" ma:taxonomyFieldName="Asiakirjatyyppi" ma:displayName="Asiakirjatyyppi" ma:readOnly="false" ma:default="24;#Tilasto|8214e837-684b-405e-9fdf-8eee512d3a0e" ma:fieldId="{6fb68d24-9986-43fa-ae24-3a7fae21ca46}" ma:sspId="1fc57f3e-8305-486e-a8c2-148b9408595d" ma:termSetId="0148da42-eb5d-4f08-ac7f-9085ec77501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1c6d3dfd31d467cb8f634d2d3696210" ma:index="13" nillable="true" ma:taxonomy="true" ma:internalName="k1c6d3dfd31d467cb8f634d2d3696210" ma:taxonomyFieldName="Julkisuus" ma:displayName="Julkisuus" ma:default="25;#Luottamuksellinen|c21ad412-3212-4050-95c9-4e6133c4c160" ma:fieldId="{41c6d3df-d31d-467c-b8f6-34d2d3696210}" ma:sspId="1fc57f3e-8305-486e-a8c2-148b9408595d" ma:termSetId="9e4027a0-77b1-4d29-b796-d109fdbb91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5b8400163c64e00ad6ea17f7e7dcd33" ma:index="14" nillable="true" ma:taxonomy="true" ma:internalName="p5b8400163c64e00ad6ea17f7e7dcd33" ma:taxonomyFieldName="Dokumentin_x0020_tila" ma:displayName="Dokumentin tila" ma:default="2;#Valmis|60f50fca-3cf0-4f5a-89d5-2b21c710d964" ma:fieldId="{95b84001-63c6-4e00-ad6e-a17f7e7dcd33}" ma:sspId="1fc57f3e-8305-486e-a8c2-148b9408595d" ma:termSetId="31ee2e21-438c-4be4-909a-d0e607473f3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2f14e9e1f224f3e90c54eabc3137a15" ma:index="20" nillable="true" ma:taxonomy="true" ma:internalName="m2f14e9e1f224f3e90c54eabc3137a15" ma:taxonomyFieldName="Organisaatiot" ma:displayName="Organisaatiot" ma:default="3;#Finanssiala ry|541c375c-cff0-493b-b2f2-19174d2874ff" ma:fieldId="{62f14e9e-1f22-4f3e-90c5-4eabc3137a15}" ma:sspId="1fc57f3e-8305-486e-a8c2-148b9408595d" ma:termSetId="3713dd06-f470-4272-a221-50fe3988d96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2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2" nillable="true" ma:displayName="MediaServiceFastMetadata" ma:hidden="true" ma:internalName="MediaServiceFastMetadata" ma:readOnly="true">
      <xsd:simpleType>
        <xsd:restriction base="dms:Note"/>
      </xsd:simpleType>
    </xsd:element>
    <xsd:element name="g1135566fcb445dbb4d9aa73501389a3" ma:index="24" nillable="true" ma:taxonomy="true" ma:internalName="g1135566fcb445dbb4d9aa73501389a3" ma:taxonomyFieldName="Asiasanat" ma:displayName="Asiasanat" ma:default="" ma:fieldId="{01135566-fcb4-45db-b4d9-aa73501389a3}" ma:sspId="1fc57f3e-8305-486e-a8c2-148b9408595d" ma:termSetId="2eb2b37e-4b32-44ac-b536-7358e413dfe0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MediaServiceDateTaken" ma:index="2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6" nillable="true" ma:displayName="Tags" ma:internalName="MediaServiceAutoTags" ma:readOnly="true">
      <xsd:simpleType>
        <xsd:restriction base="dms:Text"/>
      </xsd:simpleType>
    </xsd:element>
    <xsd:element name="MediaServiceOCR" ma:index="2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6a9306-9ca7-4ef4-bdc0-1874c06cbe8c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e3bde2d0-43d7-4b25-8f7a-7abe70ab7260}" ma:internalName="TaxCatchAll" ma:showField="CatchAllData" ma:web="0beb1a6f-e6de-471b-87bf-e6a8e18073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eb1a6f-e6de-471b-87bf-e6a8e1807352" elementFormDefault="qualified">
    <xsd:import namespace="http://schemas.microsoft.com/office/2006/documentManagement/types"/>
    <xsd:import namespace="http://schemas.microsoft.com/office/infopath/2007/PartnerControls"/>
    <xsd:element name="SharedWithUsers" ma:index="2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Sisältölaji"/>
        <xsd:element ref="dc:title" minOccurs="0" maxOccurs="1" ma:index="1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381F8B-1343-4C4A-A403-2A2EF9E055B2}">
  <ds:schemaRefs>
    <ds:schemaRef ds:uri="http://schemas.microsoft.com/office/2006/documentManagement/types"/>
    <ds:schemaRef ds:uri="http://schemas.microsoft.com/office/2006/metadata/properties"/>
    <ds:schemaRef ds:uri="a3c46128-e112-438c-bbb3-2e87585b14c5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0beb1a6f-e6de-471b-87bf-e6a8e1807352"/>
    <ds:schemaRef ds:uri="3d6a9306-9ca7-4ef4-bdc0-1874c06cbe8c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451AD4B-399D-4BBE-9818-9C670C8DDE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c46128-e112-438c-bbb3-2e87585b14c5"/>
    <ds:schemaRef ds:uri="3d6a9306-9ca7-4ef4-bdc0-1874c06cbe8c"/>
    <ds:schemaRef ds:uri="0beb1a6f-e6de-471b-87bf-e6a8e18073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5C0CAA9-1B65-47B2-ACE6-18B119DB14F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FA_Esityspohja</Template>
  <TotalTime>245</TotalTime>
  <Words>444</Words>
  <Application>Microsoft Office PowerPoint</Application>
  <PresentationFormat>Laajakuva</PresentationFormat>
  <Paragraphs>182</Paragraphs>
  <Slides>26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26</vt:i4>
      </vt:variant>
    </vt:vector>
  </HeadingPairs>
  <TitlesOfParts>
    <vt:vector size="31" baseType="lpstr">
      <vt:lpstr>Calibri</vt:lpstr>
      <vt:lpstr>Arial</vt:lpstr>
      <vt:lpstr>Merriweather Sans</vt:lpstr>
      <vt:lpstr>Tahoma</vt:lpstr>
      <vt:lpstr>FA_Theme</vt:lpstr>
      <vt:lpstr>PowerPoint-esitys</vt:lpstr>
      <vt:lpstr>PowerPoint-esitys</vt:lpstr>
      <vt:lpstr>KOTIMAAN VAKUUTUSMAKSUTULO 1970-2020</vt:lpstr>
      <vt:lpstr>VAKUUTUSMAKSUTULON JAKAUMA</vt:lpstr>
      <vt:lpstr>VAKUUTUSYHTIÖIDEN MAKSAMAT KORVAUKSET</vt:lpstr>
      <vt:lpstr>VAKUUTUSYHTIÖIDEN LUKUMÄÄRÄ SUOMESSA</vt:lpstr>
      <vt:lpstr>PowerPoint-esitys</vt:lpstr>
      <vt:lpstr>VAHINKOVAKUUTUKSEN MAKSUTULON KEHITYS LUOKKARYHMITTÄIN</vt:lpstr>
      <vt:lpstr>VAHINKOVAKUUTUKSEN MARKKINAOSUUDET 2020 Kotimaisen ensivakuutuksen vakuutusmaksutulo yhteensä 4 600 milj.€</vt:lpstr>
      <vt:lpstr>VAHINKOVAKUUTUSYHTIÖIDEN VASTUUVELKA</vt:lpstr>
      <vt:lpstr>VAHINKOVAKUUTUKSEN KULUSUHTEET</vt:lpstr>
      <vt:lpstr>VAHINKOVAKUUTUKSEN LIIKEVOITTO 1970-2020 % liikevaihdosta</vt:lpstr>
      <vt:lpstr>VAHINKOVAKUUTUKSEN TUNNUSLUVUT</vt:lpstr>
      <vt:lpstr>PowerPoint-esitys</vt:lpstr>
      <vt:lpstr>HENKIVAKUUTUKSEN MAKSUTULON KEHITYS</vt:lpstr>
      <vt:lpstr>HENKIVAKUUTUKSEN MARKKINAOSUUDET 2020 Ensivakuutuksen vakuutusmaksutulo yhteensä 3 992 milj.€</vt:lpstr>
      <vt:lpstr>HENKIVAKUUTUKSEN KOTIMAINEN MAKSUTULO</vt:lpstr>
      <vt:lpstr>HENKIVAKUUTUKSEN MAKSUTULO LAJEITTAIN 2020</vt:lpstr>
      <vt:lpstr>HENKIVAKUUTUSYHTIÖIDEN MAKSAMAT KORVAUKSET</vt:lpstr>
      <vt:lpstr>HENKIVAKUUTUKSEN TUNNUSLUVUT</vt:lpstr>
      <vt:lpstr>PowerPoint-esitys</vt:lpstr>
      <vt:lpstr>TYÖELÄKEVAKUUTUKSEN MARKKINAOSUUDET 2020 Vakuutusmaksutulo yhteensä 14 319 milj.€</vt:lpstr>
      <vt:lpstr>TYÖELÄKEYHTIÖIDEN MAKSUTULO JA ELÄKKEET</vt:lpstr>
      <vt:lpstr>PowerPoint-esitys</vt:lpstr>
      <vt:lpstr>VAKUUTUSYHTIÖIDEN SIJOITUSTEN KEHITYS  käyvin arvoin</vt:lpstr>
      <vt:lpstr>SIJOITUSTOIMINNAN NETTOTUOTTO KÄYVIN ARVOIN % sitoutuneesta pääomasta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Vahinkovakuutus</dc:title>
  <dc:creator>Koivisto Kimmo</dc:creator>
  <cp:lastModifiedBy>Koivisto Kimmo</cp:lastModifiedBy>
  <cp:revision>18</cp:revision>
  <cp:lastPrinted>2017-05-10T19:51:23Z</cp:lastPrinted>
  <dcterms:created xsi:type="dcterms:W3CDTF">2017-12-08T07:19:19Z</dcterms:created>
  <dcterms:modified xsi:type="dcterms:W3CDTF">2021-05-19T05:51:40Z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0x010100DA587AE73A67DB47834204C4D6FD8F3A</vt:lpwstr>
  </property>
  <property fmtid="{D5CDD505-2E9C-101B-9397-08002B2CF9AE}" pid="3" name="Dokumentin tila">
    <vt:lpwstr>2;#Valmis|60f50fca-3cf0-4f5a-89d5-2b21c710d964</vt:lpwstr>
  </property>
  <property fmtid="{D5CDD505-2E9C-101B-9397-08002B2CF9AE}" pid="4" name="Asiakirjatyyppi">
    <vt:lpwstr>24;#Tilasto|8214e837-684b-405e-9fdf-8eee512d3a0e</vt:lpwstr>
  </property>
  <property fmtid="{D5CDD505-2E9C-101B-9397-08002B2CF9AE}" pid="5" name="Julkisuus">
    <vt:lpwstr>25;#Luottamuksellinen|c21ad412-3212-4050-95c9-4e6133c4c160</vt:lpwstr>
  </property>
  <property fmtid="{D5CDD505-2E9C-101B-9397-08002B2CF9AE}" pid="6" name="Organisaatiot">
    <vt:lpwstr>3;#Finanssiala ry|541c375c-cff0-493b-b2f2-19174d2874ff</vt:lpwstr>
  </property>
  <property fmtid="{D5CDD505-2E9C-101B-9397-08002B2CF9AE}" pid="7" name="Asiasanat">
    <vt:lpwstr/>
  </property>
</Properties>
</file>