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sldIdLst>
    <p:sldId id="286" r:id="rId5"/>
    <p:sldId id="276" r:id="rId6"/>
    <p:sldId id="278" r:id="rId7"/>
    <p:sldId id="277" r:id="rId8"/>
    <p:sldId id="279" r:id="rId9"/>
    <p:sldId id="274" r:id="rId10"/>
    <p:sldId id="275" r:id="rId11"/>
    <p:sldId id="282" r:id="rId12"/>
  </p:sldIdLst>
  <p:sldSz cx="12192000" cy="6858000"/>
  <p:notesSz cx="6858000" cy="9144000"/>
  <p:embeddedFontLst>
    <p:embeddedFont>
      <p:font typeface="Merriweather Sans" panose="00000500000000000000" pitchFamily="2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2C90"/>
    <a:srgbClr val="164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Normaali tyyl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Normaali tyyli 1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28E192D4-A4C9-4028-A340-50F75D5324E0}"/>
    <pc:docChg chg="custSel modSld">
      <pc:chgData name="Koivisto Kimmo" userId="2babfd1c-53e9-4f79-8322-625506e19fd1" providerId="ADAL" clId="{28E192D4-A4C9-4028-A340-50F75D5324E0}" dt="2021-05-06T06:35:56.008" v="45" actId="196"/>
      <pc:docMkLst>
        <pc:docMk/>
      </pc:docMkLst>
      <pc:sldChg chg="modSp mod modClrScheme chgLayout">
        <pc:chgData name="Koivisto Kimmo" userId="2babfd1c-53e9-4f79-8322-625506e19fd1" providerId="ADAL" clId="{28E192D4-A4C9-4028-A340-50F75D5324E0}" dt="2021-05-06T06:35:56.008" v="45" actId="196"/>
        <pc:sldMkLst>
          <pc:docMk/>
          <pc:sldMk cId="2875024672" sldId="286"/>
        </pc:sldMkLst>
        <pc:spChg chg="mod">
          <ac:chgData name="Koivisto Kimmo" userId="2babfd1c-53e9-4f79-8322-625506e19fd1" providerId="ADAL" clId="{28E192D4-A4C9-4028-A340-50F75D5324E0}" dt="2021-05-06T06:35:23.637" v="42" actId="1076"/>
          <ac:spMkLst>
            <pc:docMk/>
            <pc:sldMk cId="2875024672" sldId="286"/>
            <ac:spMk id="6" creationId="{CB20517A-41F4-422A-A897-57C71B07A473}"/>
          </ac:spMkLst>
        </pc:spChg>
        <pc:spChg chg="mod">
          <ac:chgData name="Koivisto Kimmo" userId="2babfd1c-53e9-4f79-8322-625506e19fd1" providerId="ADAL" clId="{28E192D4-A4C9-4028-A340-50F75D5324E0}" dt="2021-05-06T06:35:29.945" v="44" actId="14100"/>
          <ac:spMkLst>
            <pc:docMk/>
            <pc:sldMk cId="2875024672" sldId="286"/>
            <ac:spMk id="7" creationId="{F698CF4F-C229-4C12-8CAC-66F1D8CE7086}"/>
          </ac:spMkLst>
        </pc:spChg>
        <pc:picChg chg="mod ord">
          <ac:chgData name="Koivisto Kimmo" userId="2babfd1c-53e9-4f79-8322-625506e19fd1" providerId="ADAL" clId="{28E192D4-A4C9-4028-A340-50F75D5324E0}" dt="2021-05-06T06:35:56.008" v="45" actId="196"/>
          <ac:picMkLst>
            <pc:docMk/>
            <pc:sldMk cId="2875024672" sldId="286"/>
            <ac:picMk id="5" creationId="{BA8873BD-AFDC-40C9-A41B-2708D338B9A6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1</c:v>
                </c:pt>
                <c:pt idx="1">
                  <c:v>5</c:v>
                </c:pt>
                <c:pt idx="2">
                  <c:v>17</c:v>
                </c:pt>
                <c:pt idx="3">
                  <c:v>30</c:v>
                </c:pt>
                <c:pt idx="4">
                  <c:v>53</c:v>
                </c:pt>
                <c:pt idx="5">
                  <c:v>103</c:v>
                </c:pt>
                <c:pt idx="6">
                  <c:v>151</c:v>
                </c:pt>
                <c:pt idx="7">
                  <c:v>212</c:v>
                </c:pt>
                <c:pt idx="8">
                  <c:v>234</c:v>
                </c:pt>
                <c:pt idx="9">
                  <c:v>280</c:v>
                </c:pt>
                <c:pt idx="10">
                  <c:v>260</c:v>
                </c:pt>
                <c:pt idx="11">
                  <c:v>263</c:v>
                </c:pt>
                <c:pt idx="12">
                  <c:v>244</c:v>
                </c:pt>
                <c:pt idx="13">
                  <c:v>235</c:v>
                </c:pt>
                <c:pt idx="14">
                  <c:v>225</c:v>
                </c:pt>
                <c:pt idx="15">
                  <c:v>264</c:v>
                </c:pt>
                <c:pt idx="16">
                  <c:v>276</c:v>
                </c:pt>
                <c:pt idx="17">
                  <c:v>274</c:v>
                </c:pt>
                <c:pt idx="18">
                  <c:v>261</c:v>
                </c:pt>
                <c:pt idx="19">
                  <c:v>293</c:v>
                </c:pt>
                <c:pt idx="20">
                  <c:v>293</c:v>
                </c:pt>
                <c:pt idx="21">
                  <c:v>265</c:v>
                </c:pt>
                <c:pt idx="22">
                  <c:v>280</c:v>
                </c:pt>
                <c:pt idx="23">
                  <c:v>276</c:v>
                </c:pt>
                <c:pt idx="24">
                  <c:v>274</c:v>
                </c:pt>
                <c:pt idx="25">
                  <c:v>286</c:v>
                </c:pt>
                <c:pt idx="26">
                  <c:v>280</c:v>
                </c:pt>
                <c:pt idx="27">
                  <c:v>300</c:v>
                </c:pt>
                <c:pt idx="28">
                  <c:v>196</c:v>
                </c:pt>
                <c:pt idx="29">
                  <c:v>256</c:v>
                </c:pt>
                <c:pt idx="30">
                  <c:v>211</c:v>
                </c:pt>
                <c:pt idx="31">
                  <c:v>239</c:v>
                </c:pt>
                <c:pt idx="32">
                  <c:v>247</c:v>
                </c:pt>
                <c:pt idx="33">
                  <c:v>309</c:v>
                </c:pt>
                <c:pt idx="34">
                  <c:v>326</c:v>
                </c:pt>
                <c:pt idx="35">
                  <c:v>286</c:v>
                </c:pt>
                <c:pt idx="36">
                  <c:v>282</c:v>
                </c:pt>
                <c:pt idx="37">
                  <c:v>297</c:v>
                </c:pt>
                <c:pt idx="38">
                  <c:v>308</c:v>
                </c:pt>
                <c:pt idx="39">
                  <c:v>260</c:v>
                </c:pt>
                <c:pt idx="40">
                  <c:v>261</c:v>
                </c:pt>
                <c:pt idx="41">
                  <c:v>207</c:v>
                </c:pt>
                <c:pt idx="42">
                  <c:v>202</c:v>
                </c:pt>
                <c:pt idx="43">
                  <c:v>136</c:v>
                </c:pt>
                <c:pt idx="44">
                  <c:v>134</c:v>
                </c:pt>
                <c:pt idx="45">
                  <c:v>55</c:v>
                </c:pt>
                <c:pt idx="46">
                  <c:v>27</c:v>
                </c:pt>
                <c:pt idx="47">
                  <c:v>8</c:v>
                </c:pt>
                <c:pt idx="48">
                  <c:v>7</c:v>
                </c:pt>
                <c:pt idx="49">
                  <c:v>1</c:v>
                </c:pt>
                <c:pt idx="5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D-4A5B-B280-75166D6096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</c:numCache>
            </c:numRef>
          </c:cat>
          <c:val>
            <c:numRef>
              <c:f>Sheet1!$C$2:$C$52</c:f>
              <c:numCache>
                <c:formatCode>General</c:formatCode>
                <c:ptCount val="51"/>
                <c:pt idx="0">
                  <c:v>12</c:v>
                </c:pt>
                <c:pt idx="1">
                  <c:v>13</c:v>
                </c:pt>
                <c:pt idx="2">
                  <c:v>28</c:v>
                </c:pt>
                <c:pt idx="3">
                  <c:v>62</c:v>
                </c:pt>
                <c:pt idx="4">
                  <c:v>148</c:v>
                </c:pt>
                <c:pt idx="5">
                  <c:v>223</c:v>
                </c:pt>
                <c:pt idx="6">
                  <c:v>360</c:v>
                </c:pt>
                <c:pt idx="7">
                  <c:v>475</c:v>
                </c:pt>
                <c:pt idx="8">
                  <c:v>513</c:v>
                </c:pt>
                <c:pt idx="9">
                  <c:v>547</c:v>
                </c:pt>
                <c:pt idx="10">
                  <c:v>560</c:v>
                </c:pt>
                <c:pt idx="11">
                  <c:v>530</c:v>
                </c:pt>
                <c:pt idx="12">
                  <c:v>533</c:v>
                </c:pt>
                <c:pt idx="13">
                  <c:v>530</c:v>
                </c:pt>
                <c:pt idx="14">
                  <c:v>507</c:v>
                </c:pt>
                <c:pt idx="15">
                  <c:v>541</c:v>
                </c:pt>
                <c:pt idx="16">
                  <c:v>559</c:v>
                </c:pt>
                <c:pt idx="17">
                  <c:v>610</c:v>
                </c:pt>
                <c:pt idx="18">
                  <c:v>617</c:v>
                </c:pt>
                <c:pt idx="19">
                  <c:v>618</c:v>
                </c:pt>
                <c:pt idx="20">
                  <c:v>575</c:v>
                </c:pt>
                <c:pt idx="21">
                  <c:v>584</c:v>
                </c:pt>
                <c:pt idx="22">
                  <c:v>580</c:v>
                </c:pt>
                <c:pt idx="23">
                  <c:v>533</c:v>
                </c:pt>
                <c:pt idx="24">
                  <c:v>530</c:v>
                </c:pt>
                <c:pt idx="25">
                  <c:v>540</c:v>
                </c:pt>
                <c:pt idx="26">
                  <c:v>509</c:v>
                </c:pt>
                <c:pt idx="27">
                  <c:v>433</c:v>
                </c:pt>
                <c:pt idx="28">
                  <c:v>290</c:v>
                </c:pt>
                <c:pt idx="29">
                  <c:v>334</c:v>
                </c:pt>
                <c:pt idx="30">
                  <c:v>328</c:v>
                </c:pt>
                <c:pt idx="31">
                  <c:v>337</c:v>
                </c:pt>
                <c:pt idx="32">
                  <c:v>414</c:v>
                </c:pt>
                <c:pt idx="33">
                  <c:v>430</c:v>
                </c:pt>
                <c:pt idx="34">
                  <c:v>488</c:v>
                </c:pt>
                <c:pt idx="35">
                  <c:v>585</c:v>
                </c:pt>
                <c:pt idx="36">
                  <c:v>631</c:v>
                </c:pt>
                <c:pt idx="37">
                  <c:v>668</c:v>
                </c:pt>
                <c:pt idx="38">
                  <c:v>667</c:v>
                </c:pt>
                <c:pt idx="39">
                  <c:v>616</c:v>
                </c:pt>
                <c:pt idx="40">
                  <c:v>566</c:v>
                </c:pt>
                <c:pt idx="41">
                  <c:v>559</c:v>
                </c:pt>
                <c:pt idx="42">
                  <c:v>422</c:v>
                </c:pt>
                <c:pt idx="43">
                  <c:v>364</c:v>
                </c:pt>
                <c:pt idx="44">
                  <c:v>224</c:v>
                </c:pt>
                <c:pt idx="45">
                  <c:v>72</c:v>
                </c:pt>
                <c:pt idx="46">
                  <c:v>35</c:v>
                </c:pt>
                <c:pt idx="47">
                  <c:v>6</c:v>
                </c:pt>
                <c:pt idx="48">
                  <c:v>9</c:v>
                </c:pt>
                <c:pt idx="49">
                  <c:v>2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D-4A5B-B280-75166D6096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1524632"/>
        <c:axId val="551525024"/>
      </c:barChart>
      <c:catAx>
        <c:axId val="551524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5024"/>
        <c:crosses val="autoZero"/>
        <c:auto val="1"/>
        <c:lblAlgn val="ctr"/>
        <c:lblOffset val="100"/>
        <c:noMultiLvlLbl val="0"/>
      </c:catAx>
      <c:valAx>
        <c:axId val="55152502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524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536869032675261"/>
          <c:y val="0.1073981580581652"/>
          <c:w val="0.41319049792688956"/>
          <c:h val="0.857103652679821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Koko henkilöstö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2437</c:v>
                </c:pt>
                <c:pt idx="1">
                  <c:v>7417</c:v>
                </c:pt>
                <c:pt idx="2">
                  <c:v>2654</c:v>
                </c:pt>
                <c:pt idx="3">
                  <c:v>6788</c:v>
                </c:pt>
                <c:pt idx="4">
                  <c:v>2538</c:v>
                </c:pt>
                <c:pt idx="5">
                  <c:v>7901</c:v>
                </c:pt>
                <c:pt idx="6">
                  <c:v>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36-4AAA-B7E2-F59DDC1DF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Vuosina 2016-2020 tulleet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Ylioppilas</c:v>
                </c:pt>
                <c:pt idx="1">
                  <c:v>Merkonomi, merkantti</c:v>
                </c:pt>
                <c:pt idx="2">
                  <c:v>Muu keskiasteen koulutus</c:v>
                </c:pt>
                <c:pt idx="3">
                  <c:v>Tradenomi (ml. ylempi)</c:v>
                </c:pt>
                <c:pt idx="4">
                  <c:v>Muu alempi korkeakoulututkinto</c:v>
                </c:pt>
                <c:pt idx="5">
                  <c:v>Yliopistotutkinto</c:v>
                </c:pt>
                <c:pt idx="6">
                  <c:v>Koulutus ei tiedossa tai alempi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1265</c:v>
                </c:pt>
                <c:pt idx="1">
                  <c:v>1561</c:v>
                </c:pt>
                <c:pt idx="2">
                  <c:v>1070</c:v>
                </c:pt>
                <c:pt idx="3">
                  <c:v>2914</c:v>
                </c:pt>
                <c:pt idx="4">
                  <c:v>1478</c:v>
                </c:pt>
                <c:pt idx="5">
                  <c:v>3454</c:v>
                </c:pt>
                <c:pt idx="6">
                  <c:v>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36-4AAA-B7E2-F59DDC1DF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4120"/>
        <c:axId val="551608432"/>
      </c:barChart>
      <c:catAx>
        <c:axId val="5516041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8432"/>
        <c:crosses val="autoZero"/>
        <c:auto val="1"/>
        <c:lblAlgn val="ctr"/>
        <c:lblOffset val="100"/>
        <c:noMultiLvlLbl val="0"/>
      </c:catAx>
      <c:valAx>
        <c:axId val="551608432"/>
        <c:scaling>
          <c:orientation val="minMax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Pankki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1437</c:v>
                </c:pt>
                <c:pt idx="1">
                  <c:v>20317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A5-4A6A-9DA8-A8BD82F31B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Vakuutus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Osa-aikaiset</c:v>
                </c:pt>
                <c:pt idx="1">
                  <c:v>Kokoaikaiset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1048</c:v>
                </c:pt>
                <c:pt idx="1">
                  <c:v>10191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A5-4A6A-9DA8-A8BD82F31B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605688"/>
        <c:axId val="551604120"/>
      </c:barChart>
      <c:catAx>
        <c:axId val="551605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4120"/>
        <c:crosses val="autoZero"/>
        <c:auto val="1"/>
        <c:lblAlgn val="ctr"/>
        <c:lblOffset val="100"/>
        <c:noMultiLvlLbl val="0"/>
      </c:catAx>
      <c:valAx>
        <c:axId val="551604120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605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521834227243326E-2"/>
          <c:y val="4.4534091983253594E-2"/>
          <c:w val="0.78150947164213169"/>
          <c:h val="0.84806774995858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Vakuutusyhtiöt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23.844043887147333</c:v>
                </c:pt>
                <c:pt idx="1">
                  <c:v>19.856974921630094</c:v>
                </c:pt>
                <c:pt idx="2">
                  <c:v>22.874216300940439</c:v>
                </c:pt>
                <c:pt idx="3">
                  <c:v>33.424764890282134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AB-44E0-8B30-D5D4D45439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Pankit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Merkonomi, merkantti</c:v>
                </c:pt>
                <c:pt idx="1">
                  <c:v>Tradenomi</c:v>
                </c:pt>
                <c:pt idx="2">
                  <c:v>Yliopistotutkinto</c:v>
                </c:pt>
                <c:pt idx="3">
                  <c:v>Muu koulutus</c:v>
                </c:pt>
              </c:strCache>
            </c:strRef>
          </c:cat>
          <c:val>
            <c:numRef>
              <c:f>Sheet1!$C$2:$C$5</c:f>
              <c:numCache>
                <c:formatCode>0.0</c:formatCode>
                <c:ptCount val="4"/>
                <c:pt idx="0">
                  <c:v>24.546798029556648</c:v>
                </c:pt>
                <c:pt idx="1">
                  <c:v>23.453201970443349</c:v>
                </c:pt>
                <c:pt idx="2">
                  <c:v>27.418719211822662</c:v>
                </c:pt>
                <c:pt idx="3">
                  <c:v>24.581280788177338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AB-44E0-8B30-D5D4D4543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2023920"/>
        <c:axId val="552026272"/>
      </c:barChart>
      <c:catAx>
        <c:axId val="55202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6272"/>
        <c:crosses val="autoZero"/>
        <c:auto val="1"/>
        <c:lblAlgn val="ctr"/>
        <c:lblOffset val="100"/>
        <c:noMultiLvlLbl val="0"/>
      </c:catAx>
      <c:valAx>
        <c:axId val="55202627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202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Merkonomi, merkantti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0.0</c:formatCode>
                <c:ptCount val="21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28.164897708044919</c:v>
                </c:pt>
                <c:pt idx="18">
                  <c:v>27.071859003434202</c:v>
                </c:pt>
                <c:pt idx="19">
                  <c:v>25.787159759487942</c:v>
                </c:pt>
                <c:pt idx="20">
                  <c:v>24.311655959092697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5-4510-B940-7C2BD60569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Tradenomi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Sheet1!$C$2:$C$22</c:f>
              <c:numCache>
                <c:formatCode>0.0</c:formatCode>
                <c:ptCount val="21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20.372250423011845</c:v>
                </c:pt>
                <c:pt idx="18">
                  <c:v>20.699151169571696</c:v>
                </c:pt>
                <c:pt idx="19">
                  <c:v>21.545871856209995</c:v>
                </c:pt>
                <c:pt idx="20">
                  <c:v>22.249901665137013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2D5-4510-B940-7C2BD60569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Yliopistotutkinto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Sheet1!$D$2:$D$22</c:f>
              <c:numCache>
                <c:formatCode>0.0</c:formatCode>
                <c:ptCount val="21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23.288724811567452</c:v>
                </c:pt>
                <c:pt idx="18">
                  <c:v>24.66467958271237</c:v>
                </c:pt>
                <c:pt idx="19">
                  <c:v>24.7</c:v>
                </c:pt>
                <c:pt idx="20">
                  <c:v>25.898125081945718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2D5-4510-B940-7C2BD605692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koulutus</c:v>
                </c:pt>
              </c:strCache>
            </c:strRef>
          </c:tx>
          <c:spPr>
            <a:ln w="50800" cap="rnd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Sheet1!$E$2:$E$22</c:f>
              <c:numCache>
                <c:formatCode>0.0</c:formatCode>
                <c:ptCount val="21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28.174127057375784</c:v>
                </c:pt>
                <c:pt idx="18">
                  <c:v>27.564310244281735</c:v>
                </c:pt>
                <c:pt idx="19">
                  <c:v>28</c:v>
                </c:pt>
                <c:pt idx="20">
                  <c:v>27.540317293824572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2D5-4510-B940-7C2BD6056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927856"/>
        <c:axId val="326930600"/>
      </c:lineChart>
      <c:catAx>
        <c:axId val="32692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30600"/>
        <c:crosses val="autoZero"/>
        <c:auto val="1"/>
        <c:lblAlgn val="ctr"/>
        <c:lblOffset val="100"/>
        <c:noMultiLvlLbl val="0"/>
      </c:catAx>
      <c:valAx>
        <c:axId val="32693060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32692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693</c:v>
                </c:pt>
                <c:pt idx="1">
                  <c:v>243</c:v>
                </c:pt>
                <c:pt idx="2">
                  <c:v>4908</c:v>
                </c:pt>
                <c:pt idx="3">
                  <c:v>1369</c:v>
                </c:pt>
                <c:pt idx="4">
                  <c:v>1924</c:v>
                </c:pt>
                <c:pt idx="5">
                  <c:v>2108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42-49D9-B954-35AB1FADA2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Johto, pankki</c:v>
                </c:pt>
                <c:pt idx="1">
                  <c:v>Johto, vakuutus</c:v>
                </c:pt>
                <c:pt idx="2">
                  <c:v>Esimies, pankki</c:v>
                </c:pt>
                <c:pt idx="3">
                  <c:v>Esimies, vakuutus</c:v>
                </c:pt>
                <c:pt idx="4">
                  <c:v>Suorittava, pankki</c:v>
                </c:pt>
                <c:pt idx="5">
                  <c:v>Suorittava, vakuutus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540</c:v>
                </c:pt>
                <c:pt idx="1">
                  <c:v>162</c:v>
                </c:pt>
                <c:pt idx="2">
                  <c:v>4855</c:v>
                </c:pt>
                <c:pt idx="3">
                  <c:v>1510</c:v>
                </c:pt>
                <c:pt idx="4">
                  <c:v>7397</c:v>
                </c:pt>
                <c:pt idx="5">
                  <c:v>4799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42-49D9-B954-35AB1FADA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840424"/>
        <c:axId val="559843168"/>
      </c:barChart>
      <c:catAx>
        <c:axId val="55984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3168"/>
        <c:crosses val="autoZero"/>
        <c:auto val="1"/>
        <c:lblAlgn val="ctr"/>
        <c:lblOffset val="100"/>
        <c:noMultiLvlLbl val="0"/>
      </c:catAx>
      <c:valAx>
        <c:axId val="559843168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984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Mies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67E-44C6-8A5C-F3CC7D39E143}"/>
              </c:ext>
            </c:extLst>
          </c:dPt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Taul1!$B$2</c:f>
              <c:numCache>
                <c:formatCode>General</c:formatCode>
                <c:ptCount val="1"/>
                <c:pt idx="0">
                  <c:v>11245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67E-44C6-8A5C-F3CC7D39E143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Nainen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</c:spPr>
          <c:invertIfNegative val="0"/>
          <c:cat>
            <c:strRef>
              <c:f>Taul1!$A$2</c:f>
              <c:strCache>
                <c:ptCount val="1"/>
                <c:pt idx="0">
                  <c:v>Yhteensä</c:v>
                </c:pt>
              </c:strCache>
            </c:strRef>
          </c:cat>
          <c:val>
            <c:numRef>
              <c:f>Taul1!$C$2</c:f>
              <c:numCache>
                <c:formatCode>General</c:formatCode>
                <c:ptCount val="1"/>
                <c:pt idx="0">
                  <c:v>19263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7E-44C6-8A5C-F3CC7D39E1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1857912"/>
        <c:axId val="181858696"/>
      </c:barChart>
      <c:catAx>
        <c:axId val="18185791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81858696"/>
        <c:crosses val="autoZero"/>
        <c:auto val="1"/>
        <c:lblAlgn val="ctr"/>
        <c:lblOffset val="100"/>
        <c:noMultiLvlLbl val="0"/>
      </c:catAx>
      <c:valAx>
        <c:axId val="1818586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81857912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>
          <a:solidFill>
            <a:schemeClr val="accent6">
              <a:lumMod val="10000"/>
            </a:schemeClr>
          </a:solidFill>
        </a:defRPr>
      </a:pPr>
      <a:endParaRPr lang="fi-FI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Suorittava taso</c:v>
                </c:pt>
              </c:strCache>
            </c:strRef>
          </c:tx>
          <c:spPr>
            <a:ln w="4762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Sheet1!$B$2:$B$22</c:f>
              <c:numCache>
                <c:formatCode>0.0</c:formatCode>
                <c:ptCount val="21"/>
                <c:pt idx="0">
                  <c:v>85.8</c:v>
                </c:pt>
                <c:pt idx="1">
                  <c:v>85.4</c:v>
                </c:pt>
                <c:pt idx="2">
                  <c:v>86</c:v>
                </c:pt>
                <c:pt idx="3">
                  <c:v>85.5</c:v>
                </c:pt>
                <c:pt idx="4">
                  <c:v>85.6</c:v>
                </c:pt>
                <c:pt idx="5">
                  <c:v>85.8</c:v>
                </c:pt>
                <c:pt idx="6">
                  <c:v>84.7</c:v>
                </c:pt>
                <c:pt idx="7">
                  <c:v>83.7</c:v>
                </c:pt>
                <c:pt idx="8">
                  <c:v>82.6</c:v>
                </c:pt>
                <c:pt idx="9">
                  <c:v>81.400000000000006</c:v>
                </c:pt>
                <c:pt idx="10">
                  <c:v>81.7</c:v>
                </c:pt>
                <c:pt idx="11">
                  <c:v>81.3</c:v>
                </c:pt>
                <c:pt idx="12">
                  <c:v>80.900000000000006</c:v>
                </c:pt>
                <c:pt idx="13">
                  <c:v>80.7</c:v>
                </c:pt>
                <c:pt idx="14">
                  <c:v>80</c:v>
                </c:pt>
                <c:pt idx="15">
                  <c:v>79.8</c:v>
                </c:pt>
                <c:pt idx="16">
                  <c:v>79</c:v>
                </c:pt>
                <c:pt idx="17">
                  <c:v>77.856749311294777</c:v>
                </c:pt>
                <c:pt idx="18">
                  <c:v>76.988053577893083</c:v>
                </c:pt>
                <c:pt idx="19">
                  <c:v>75.756667665567875</c:v>
                </c:pt>
                <c:pt idx="20">
                  <c:v>75.15405472023663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0F9-4D36-8270-B10DCBBBDB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Esimiestaso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Sheet1!$C$2:$C$22</c:f>
              <c:numCache>
                <c:formatCode>0.0</c:formatCode>
                <c:ptCount val="21"/>
                <c:pt idx="0">
                  <c:v>52.1</c:v>
                </c:pt>
                <c:pt idx="1">
                  <c:v>53</c:v>
                </c:pt>
                <c:pt idx="2">
                  <c:v>53.2</c:v>
                </c:pt>
                <c:pt idx="3">
                  <c:v>53.3</c:v>
                </c:pt>
                <c:pt idx="4">
                  <c:v>54.2</c:v>
                </c:pt>
                <c:pt idx="5">
                  <c:v>55.2</c:v>
                </c:pt>
                <c:pt idx="6">
                  <c:v>54.5</c:v>
                </c:pt>
                <c:pt idx="7">
                  <c:v>55.6</c:v>
                </c:pt>
                <c:pt idx="8">
                  <c:v>53.5</c:v>
                </c:pt>
                <c:pt idx="9">
                  <c:v>52.6</c:v>
                </c:pt>
                <c:pt idx="10">
                  <c:v>52.4</c:v>
                </c:pt>
                <c:pt idx="11">
                  <c:v>52</c:v>
                </c:pt>
                <c:pt idx="12">
                  <c:v>51.4</c:v>
                </c:pt>
                <c:pt idx="13">
                  <c:v>51.1</c:v>
                </c:pt>
                <c:pt idx="14">
                  <c:v>51.7</c:v>
                </c:pt>
                <c:pt idx="15">
                  <c:v>51.1</c:v>
                </c:pt>
                <c:pt idx="16">
                  <c:v>51.2</c:v>
                </c:pt>
                <c:pt idx="17">
                  <c:v>52.671391034318013</c:v>
                </c:pt>
                <c:pt idx="18">
                  <c:v>50.812454974785879</c:v>
                </c:pt>
                <c:pt idx="19">
                  <c:v>51.069752644555798</c:v>
                </c:pt>
                <c:pt idx="20">
                  <c:v>50.348046195222274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0F9-4D36-8270-B10DCBBBDB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Johtotaso</c:v>
                </c:pt>
              </c:strCache>
            </c:strRef>
          </c:tx>
          <c:spPr>
            <a:ln w="508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Sheet1!$D$2:$D$22</c:f>
              <c:numCache>
                <c:formatCode>0.0</c:formatCode>
                <c:ptCount val="21"/>
                <c:pt idx="0">
                  <c:v>27.6</c:v>
                </c:pt>
                <c:pt idx="1">
                  <c:v>29.4</c:v>
                </c:pt>
                <c:pt idx="2">
                  <c:v>30.5</c:v>
                </c:pt>
                <c:pt idx="3">
                  <c:v>31.9</c:v>
                </c:pt>
                <c:pt idx="4">
                  <c:v>32.1</c:v>
                </c:pt>
                <c:pt idx="5">
                  <c:v>32.1</c:v>
                </c:pt>
                <c:pt idx="6">
                  <c:v>34.5</c:v>
                </c:pt>
                <c:pt idx="7">
                  <c:v>35.4</c:v>
                </c:pt>
                <c:pt idx="8">
                  <c:v>34.1</c:v>
                </c:pt>
                <c:pt idx="9">
                  <c:v>34.799999999999997</c:v>
                </c:pt>
                <c:pt idx="10">
                  <c:v>37.4</c:v>
                </c:pt>
                <c:pt idx="11">
                  <c:v>40</c:v>
                </c:pt>
                <c:pt idx="12">
                  <c:v>42.5</c:v>
                </c:pt>
                <c:pt idx="13">
                  <c:v>42.9</c:v>
                </c:pt>
                <c:pt idx="14">
                  <c:v>42.2</c:v>
                </c:pt>
                <c:pt idx="15">
                  <c:v>41.5</c:v>
                </c:pt>
                <c:pt idx="16">
                  <c:v>41.8</c:v>
                </c:pt>
                <c:pt idx="17">
                  <c:v>40.734557595993323</c:v>
                </c:pt>
                <c:pt idx="18">
                  <c:v>42.301278488048915</c:v>
                </c:pt>
                <c:pt idx="19">
                  <c:v>42.840095465393794</c:v>
                </c:pt>
                <c:pt idx="20">
                  <c:v>42.857142857142854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0F9-4D36-8270-B10DCBBBD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1702104"/>
        <c:axId val="551706416"/>
      </c:lineChart>
      <c:catAx>
        <c:axId val="55170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6416"/>
        <c:crosses val="autoZero"/>
        <c:auto val="1"/>
        <c:lblAlgn val="ctr"/>
        <c:lblOffset val="100"/>
        <c:noMultiLvlLbl val="0"/>
      </c:catAx>
      <c:valAx>
        <c:axId val="5517064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51702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705913119555706"/>
          <c:y val="0.28334517453318736"/>
          <c:w val="0.18294086880444294"/>
          <c:h val="0.22677473159099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/>
              <a:t>Lisää 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alaotsikko tähän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err="1"/>
              <a:t>Tilaisuus</a:t>
            </a:r>
            <a:r>
              <a:rPr lang="en-US"/>
              <a:t> ja </a:t>
            </a:r>
            <a:r>
              <a:rPr lang="en-US" err="1"/>
              <a:t>päiväys</a:t>
            </a:r>
            <a:endParaRPr lang="en-US"/>
          </a:p>
        </p:txBody>
      </p:sp>
      <p:pic>
        <p:nvPicPr>
          <p:cNvPr id="10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8856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8856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err="1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>
              <a:solidFill>
                <a:schemeClr val="accent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9" name="TextBox 6"/>
          <p:cNvSpPr txBox="1"/>
          <p:nvPr userDrawn="1"/>
        </p:nvSpPr>
        <p:spPr>
          <a:xfrm>
            <a:off x="4425647" y="5007324"/>
            <a:ext cx="333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spc="0">
                <a:solidFill>
                  <a:schemeClr val="accent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 spc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773933" y="2756164"/>
            <a:ext cx="4637327" cy="211125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Titteli</a:t>
            </a:r>
            <a:br>
              <a:rPr lang="fi-FI"/>
            </a:br>
            <a:r>
              <a:rPr lang="fi-FI"/>
              <a:t>etunimi.sukunimi@finanssiala.fi </a:t>
            </a:r>
            <a:br>
              <a:rPr lang="fi-FI"/>
            </a:br>
            <a:r>
              <a:rPr lang="fi-FI"/>
              <a:t>+358 20 793 XXXX</a:t>
            </a:r>
            <a:br>
              <a:rPr lang="fi-FI"/>
            </a:br>
            <a:r>
              <a:rPr lang="fi-FI" err="1"/>
              <a:t>Twitter.käyttäjätunnus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81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Finanssiala</a:t>
            </a:r>
            <a:r>
              <a:rPr lang="en-US" sz="3600" b="1" baseline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-  </a:t>
            </a:r>
            <a:r>
              <a:rPr lang="en-US" sz="3600" b="1" baseline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uudistuvan</a:t>
            </a:r>
            <a:r>
              <a:rPr lang="en-US" sz="3600" b="1" baseline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alan</a:t>
            </a:r>
            <a:r>
              <a:rPr lang="en-US" sz="3600" b="1" baseline="0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 </a:t>
            </a:r>
            <a:r>
              <a:rPr lang="en-US" sz="3600" b="1" baseline="0" err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ääni</a:t>
            </a:r>
            <a:endParaRPr lang="en-US" sz="3600" b="1">
              <a:solidFill>
                <a:schemeClr val="bg1"/>
              </a:solidFill>
              <a:latin typeface="+mj-lt"/>
              <a:ea typeface="Merriweather Sans" charset="0"/>
              <a:cs typeface="Merriweather Sans" charset="0"/>
            </a:endParaRPr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5" hasCustomPrompt="1"/>
          </p:nvPr>
        </p:nvSpPr>
        <p:spPr>
          <a:xfrm>
            <a:off x="3773933" y="2756164"/>
            <a:ext cx="4637327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Titteli</a:t>
            </a:r>
            <a:br>
              <a:rPr lang="fi-FI"/>
            </a:br>
            <a:r>
              <a:rPr lang="fi-FI"/>
              <a:t>etunimi.sukunimi@finanssiala.fi </a:t>
            </a:r>
            <a:br>
              <a:rPr lang="fi-FI"/>
            </a:br>
            <a:r>
              <a:rPr lang="fi-FI"/>
              <a:t>+358 20 793 XXXX</a:t>
            </a:r>
            <a:br>
              <a:rPr lang="fi-FI"/>
            </a:br>
            <a:r>
              <a:rPr lang="fi-FI" err="1"/>
              <a:t>Twitter.käyttäjätunnus</a:t>
            </a:r>
            <a:endParaRPr lang="fi-FI"/>
          </a:p>
        </p:txBody>
      </p:sp>
      <p:sp>
        <p:nvSpPr>
          <p:cNvPr id="7" name="TextBox 6"/>
          <p:cNvSpPr txBox="1"/>
          <p:nvPr userDrawn="1"/>
        </p:nvSpPr>
        <p:spPr>
          <a:xfrm>
            <a:off x="4646320" y="5008757"/>
            <a:ext cx="289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WWW.FINANSSIALA.FI</a:t>
            </a:r>
            <a:endParaRPr lang="en-US" sz="1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21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äli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8992" y="2459865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tähän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9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39740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397407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444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/>
              <a:t>”Lainaus”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73717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62" y="5713431"/>
            <a:ext cx="3918290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5772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454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5"/>
            <a:ext cx="6172200" cy="38732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89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err="1"/>
              <a:t>Ensimmäinen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1"/>
            <a:r>
              <a:rPr lang="en-US" err="1"/>
              <a:t>Toinen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2"/>
            <a:r>
              <a:rPr lang="en-US" err="1"/>
              <a:t>Kolmas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3"/>
            <a:r>
              <a:rPr lang="en-US" err="1"/>
              <a:t>Neljäs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4"/>
            <a:r>
              <a:rPr lang="en-US" err="1"/>
              <a:t>Viides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197" y="5865832"/>
            <a:ext cx="2810691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CB20517A-41F4-422A-A897-57C71B07A473}"/>
              </a:ext>
            </a:extLst>
          </p:cNvPr>
          <p:cNvSpPr/>
          <p:nvPr/>
        </p:nvSpPr>
        <p:spPr>
          <a:xfrm>
            <a:off x="838200" y="609197"/>
            <a:ext cx="10515600" cy="698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i-FI" sz="3600" b="1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Henkilöstö ja koulutus</a:t>
            </a:r>
          </a:p>
        </p:txBody>
      </p:sp>
      <p:pic>
        <p:nvPicPr>
          <p:cNvPr id="5" name="Kuvan paikkamerkki 4" descr="Kuva, joka sisältää kohteen henkilö, sisä, seinä, henkilöt&#10;&#10;Kuvaus luotu automaattisesti">
            <a:extLst>
              <a:ext uri="{FF2B5EF4-FFF2-40B4-BE49-F238E27FC236}">
                <a16:creationId xmlns:a16="http://schemas.microsoft.com/office/drawing/2014/main" id="{BA8873BD-AFDC-40C9-A41B-2708D338B9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7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3157" r="3157"/>
          <a:stretch/>
        </p:blipFill>
        <p:spPr>
          <a:xfrm flipH="1">
            <a:off x="838200" y="1308169"/>
            <a:ext cx="5876636" cy="4375180"/>
          </a:xfrm>
          <a:noFill/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698CF4F-C229-4C12-8CAC-66F1D8CE7086}"/>
              </a:ext>
            </a:extLst>
          </p:cNvPr>
          <p:cNvSpPr txBox="1"/>
          <p:nvPr/>
        </p:nvSpPr>
        <p:spPr>
          <a:xfrm>
            <a:off x="7105073" y="1640898"/>
            <a:ext cx="4477327" cy="385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Finanssialan henkilöstön</a:t>
            </a:r>
            <a:b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b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määrät</a:t>
            </a:r>
            <a:b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ikäjakaumat</a:t>
            </a:r>
            <a:b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koulutusjakaumat</a:t>
            </a:r>
            <a:b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" charset="0"/>
              </a:rPr>
              <a:t>- tehtävät</a:t>
            </a:r>
          </a:p>
        </p:txBody>
      </p:sp>
    </p:spTree>
    <p:extLst>
      <p:ext uri="{BB962C8B-B14F-4D97-AF65-F5344CB8AC3E}">
        <p14:creationId xmlns:p14="http://schemas.microsoft.com/office/powerpoint/2010/main" val="2875024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2020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iän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915781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73390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2020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koulutuksen mukaan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94788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128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23425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henkilöstön määrä 2020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1032409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62405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395771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2020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05010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60901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95249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2000-2020 </a:t>
            </a: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koulutusjakaumat, %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986728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898757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385842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Finanssialan henkilöstö tehtävittäin 2020</a:t>
            </a:r>
            <a:endParaRPr lang="en-US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258704"/>
              </p:ext>
            </p:extLst>
          </p:nvPr>
        </p:nvGraphicFramePr>
        <p:xfrm>
          <a:off x="749300" y="1515570"/>
          <a:ext cx="10515600" cy="325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Sisällön paikkamerkki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457924"/>
              </p:ext>
            </p:extLst>
          </p:nvPr>
        </p:nvGraphicFramePr>
        <p:xfrm>
          <a:off x="748992" y="4922018"/>
          <a:ext cx="9816994" cy="840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uorakulmio 2"/>
          <p:cNvSpPr/>
          <p:nvPr/>
        </p:nvSpPr>
        <p:spPr>
          <a:xfrm>
            <a:off x="748992" y="591035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420343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</a:rPr>
              <a:t>Finanssiala on naisten ala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</a:rPr>
              <a:t>Naisten osuus finanssialan henkilöstöstä</a:t>
            </a:r>
            <a:endParaRPr lang="en-US" sz="2400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902765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kstiruutu 2"/>
          <p:cNvSpPr txBox="1"/>
          <p:nvPr/>
        </p:nvSpPr>
        <p:spPr>
          <a:xfrm>
            <a:off x="895149" y="5921944"/>
            <a:ext cx="3012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Lähde: </a:t>
            </a:r>
            <a:r>
              <a:rPr lang="fi-FI" sz="1400" dirty="0" err="1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EK:n</a:t>
            </a: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Merriweather Sans" panose="00000500000000000000" pitchFamily="2" charset="0"/>
              </a:rPr>
              <a:t> palkkatilastot</a:t>
            </a:r>
          </a:p>
        </p:txBody>
      </p:sp>
    </p:spTree>
    <p:extLst>
      <p:ext uri="{BB962C8B-B14F-4D97-AF65-F5344CB8AC3E}">
        <p14:creationId xmlns:p14="http://schemas.microsoft.com/office/powerpoint/2010/main" val="1404943848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2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esityspohja" id="{3BADB047-5EFA-43AD-BDCF-4773CE634A9B}" vid="{2131AB1A-998C-4084-9D50-EA0D58D083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lmestymispvm xmlns="a3c46128-e112-438c-bbb3-2e87585b14c5" xsi:nil="true"/>
    <Tilaston_x0020_vuosi_x0020_ xmlns="a3c46128-e112-438c-bbb3-2e87585b14c5" xsi:nil="true"/>
    <FA_x0020_vastuuhenkil_x00f6_ xmlns="a3c46128-e112-438c-bbb3-2e87585b14c5">
      <UserInfo>
        <DisplayName/>
        <AccountId xsi:nil="true"/>
        <AccountType/>
      </UserInfo>
    </FA_x0020_vastuuhenkil_x00f6_>
    <mfb68d24998643faae243a7fae21ca46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Tilasto</TermName>
          <TermId xmlns="http://schemas.microsoft.com/office/infopath/2007/PartnerControls">8214e837-684b-405e-9fdf-8eee512d3a0e</TermId>
        </TermInfo>
      </Terms>
    </mfb68d24998643faae243a7fae21ca46>
    <m2f14e9e1f224f3e90c54eabc3137a15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Finanssiala ry</TermName>
          <TermId xmlns="http://schemas.microsoft.com/office/infopath/2007/PartnerControls">541c375c-cff0-493b-b2f2-19174d2874ff</TermId>
        </TermInfo>
      </Terms>
    </m2f14e9e1f224f3e90c54eabc3137a15>
    <k1c6d3dfd31d467cb8f634d2d3696210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Luottamuksellinen</TermName>
          <TermId xmlns="http://schemas.microsoft.com/office/infopath/2007/PartnerControls">c21ad412-3212-4050-95c9-4e6133c4c160</TermId>
        </TermInfo>
      </Terms>
    </k1c6d3dfd31d467cb8f634d2d3696210>
    <TaxCatchAll xmlns="3d6a9306-9ca7-4ef4-bdc0-1874c06cbe8c">
      <Value>25</Value>
      <Value>24</Value>
      <Value>2</Value>
      <Value>3</Value>
    </TaxCatchAll>
    <Tilastolaji xmlns="a3c46128-e112-438c-bbb3-2e87585b14c5" xsi:nil="true"/>
    <p5b8400163c64e00ad6ea17f7e7dcd33 xmlns="a3c46128-e112-438c-bbb3-2e87585b14c5">
      <Terms xmlns="http://schemas.microsoft.com/office/infopath/2007/PartnerControls">
        <TermInfo xmlns="http://schemas.microsoft.com/office/infopath/2007/PartnerControls">
          <TermName xmlns="http://schemas.microsoft.com/office/infopath/2007/PartnerControls">Valmis</TermName>
          <TermId xmlns="http://schemas.microsoft.com/office/infopath/2007/PartnerControls">60f50fca-3cf0-4f5a-89d5-2b21c710d964</TermId>
        </TermInfo>
      </Terms>
    </p5b8400163c64e00ad6ea17f7e7dcd33>
    <g1135566fcb445dbb4d9aa73501389a3 xmlns="a3c46128-e112-438c-bbb3-2e87585b14c5">
      <Terms xmlns="http://schemas.microsoft.com/office/infopath/2007/PartnerControls"/>
    </g1135566fcb445dbb4d9aa73501389a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A587AE73A67DB47834204C4D6FD8F3A" ma:contentTypeVersion="23" ma:contentTypeDescription="Luo uusi asiakirja." ma:contentTypeScope="" ma:versionID="45540d6a01bee1fe7552de7fc5bbd6ca">
  <xsd:schema xmlns:xsd="http://www.w3.org/2001/XMLSchema" xmlns:xs="http://www.w3.org/2001/XMLSchema" xmlns:p="http://schemas.microsoft.com/office/2006/metadata/properties" xmlns:ns2="a3c46128-e112-438c-bbb3-2e87585b14c5" xmlns:ns3="3d6a9306-9ca7-4ef4-bdc0-1874c06cbe8c" xmlns:ns4="0beb1a6f-e6de-471b-87bf-e6a8e1807352" targetNamespace="http://schemas.microsoft.com/office/2006/metadata/properties" ma:root="true" ma:fieldsID="f914023e2501a5a350af8b84cf85a0bd" ns2:_="" ns3:_="" ns4:_="">
    <xsd:import namespace="a3c46128-e112-438c-bbb3-2e87585b14c5"/>
    <xsd:import namespace="3d6a9306-9ca7-4ef4-bdc0-1874c06cbe8c"/>
    <xsd:import namespace="0beb1a6f-e6de-471b-87bf-e6a8e1807352"/>
    <xsd:element name="properties">
      <xsd:complexType>
        <xsd:sequence>
          <xsd:element name="documentManagement">
            <xsd:complexType>
              <xsd:all>
                <xsd:element ref="ns2:Ilmestymispvm" minOccurs="0"/>
                <xsd:element ref="ns2:Tilaston_x0020_vuosi_x0020_" minOccurs="0"/>
                <xsd:element ref="ns2:Tilastolaji" minOccurs="0"/>
                <xsd:element ref="ns2:FA_x0020_vastuuhenkil_x00f6_" minOccurs="0"/>
                <xsd:element ref="ns2:mfb68d24998643faae243a7fae21ca46" minOccurs="0"/>
                <xsd:element ref="ns3:TaxCatchAll" minOccurs="0"/>
                <xsd:element ref="ns2:k1c6d3dfd31d467cb8f634d2d3696210" minOccurs="0"/>
                <xsd:element ref="ns2:p5b8400163c64e00ad6ea17f7e7dcd33" minOccurs="0"/>
                <xsd:element ref="ns2:m2f14e9e1f224f3e90c54eabc3137a15" minOccurs="0"/>
                <xsd:element ref="ns2:MediaServiceMetadata" minOccurs="0"/>
                <xsd:element ref="ns2:MediaServiceFastMetadata" minOccurs="0"/>
                <xsd:element ref="ns2:g1135566fcb445dbb4d9aa73501389a3" minOccurs="0"/>
                <xsd:element ref="ns2:MediaServiceDateTaken" minOccurs="0"/>
                <xsd:element ref="ns2:MediaServiceAutoTags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6128-e112-438c-bbb3-2e87585b14c5" elementFormDefault="qualified">
    <xsd:import namespace="http://schemas.microsoft.com/office/2006/documentManagement/types"/>
    <xsd:import namespace="http://schemas.microsoft.com/office/infopath/2007/PartnerControls"/>
    <xsd:element name="Ilmestymispvm" ma:index="3" nillable="true" ma:displayName="Ilmestymispvm" ma:format="DateOnly" ma:internalName="Ilmestymispvm">
      <xsd:simpleType>
        <xsd:restriction base="dms:DateTime"/>
      </xsd:simpleType>
    </xsd:element>
    <xsd:element name="Tilaston_x0020_vuosi_x0020_" ma:index="4" nillable="true" ma:displayName="Tilaston vuosi" ma:format="Dropdown" ma:internalName="Tilaston_x0020_vuosi_x0020_">
      <xsd:simpleType>
        <xsd:restriction base="dms:Choice"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</xsd:restriction>
      </xsd:simpleType>
    </xsd:element>
    <xsd:element name="Tilastolaji" ma:index="5" nillable="true" ma:displayName="Tilastolaji" ma:format="Dropdown" ma:internalName="Tilastolaji">
      <xsd:simpleType>
        <xsd:restriction base="dms:Choice">
          <xsd:enumeration value="Henkivakuutus /kk"/>
          <xsd:enumeration value="Sijoitukset"/>
          <xsd:enumeration value="Työeläkevakuutus"/>
          <xsd:enumeration value="Vahinkovakuutus /kk"/>
          <xsd:enumeration value="Vahinkovakuutus muu"/>
        </xsd:restriction>
      </xsd:simpleType>
    </xsd:element>
    <xsd:element name="FA_x0020_vastuuhenkil_x00f6_" ma:index="6" nillable="true" ma:displayName="FA vastuuhenkilö" ma:list="UserInfo" ma:SharePointGroup="0" ma:internalName="FA_x0020_vastuuhenkil_x00f6_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fb68d24998643faae243a7fae21ca46" ma:index="11" nillable="true" ma:taxonomy="true" ma:internalName="mfb68d24998643faae243a7fae21ca46" ma:taxonomyFieldName="Asiakirjatyyppi" ma:displayName="Asiakirjatyyppi" ma:readOnly="false" ma:default="24;#Tilasto|8214e837-684b-405e-9fdf-8eee512d3a0e" ma:fieldId="{6fb68d24-9986-43fa-ae24-3a7fae21ca46}" ma:sspId="1fc57f3e-8305-486e-a8c2-148b9408595d" ma:termSetId="0148da42-eb5d-4f08-ac7f-9085ec77501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1c6d3dfd31d467cb8f634d2d3696210" ma:index="13" nillable="true" ma:taxonomy="true" ma:internalName="k1c6d3dfd31d467cb8f634d2d3696210" ma:taxonomyFieldName="Julkisuus" ma:displayName="Julkisuus" ma:default="25;#Luottamuksellinen|c21ad412-3212-4050-95c9-4e6133c4c160" ma:fieldId="{41c6d3df-d31d-467c-b8f6-34d2d3696210}" ma:sspId="1fc57f3e-8305-486e-a8c2-148b9408595d" ma:termSetId="9e4027a0-77b1-4d29-b796-d109fdbb91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5b8400163c64e00ad6ea17f7e7dcd33" ma:index="14" nillable="true" ma:taxonomy="true" ma:internalName="p5b8400163c64e00ad6ea17f7e7dcd33" ma:taxonomyFieldName="Dokumentin_x0020_tila" ma:displayName="Dokumentin tila" ma:default="2;#Valmis|60f50fca-3cf0-4f5a-89d5-2b21c710d964" ma:fieldId="{95b84001-63c6-4e00-ad6e-a17f7e7dcd33}" ma:sspId="1fc57f3e-8305-486e-a8c2-148b9408595d" ma:termSetId="31ee2e21-438c-4be4-909a-d0e607473f3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f14e9e1f224f3e90c54eabc3137a15" ma:index="20" nillable="true" ma:taxonomy="true" ma:internalName="m2f14e9e1f224f3e90c54eabc3137a15" ma:taxonomyFieldName="Organisaatiot" ma:displayName="Organisaatiot" ma:default="3;#Finanssiala ry|541c375c-cff0-493b-b2f2-19174d2874ff" ma:fieldId="{62f14e9e-1f22-4f3e-90c5-4eabc3137a15}" ma:sspId="1fc57f3e-8305-486e-a8c2-148b9408595d" ma:termSetId="3713dd06-f470-4272-a221-50fe3988d96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2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2" nillable="true" ma:displayName="MediaServiceFastMetadata" ma:hidden="true" ma:internalName="MediaServiceFastMetadata" ma:readOnly="true">
      <xsd:simpleType>
        <xsd:restriction base="dms:Note"/>
      </xsd:simpleType>
    </xsd:element>
    <xsd:element name="g1135566fcb445dbb4d9aa73501389a3" ma:index="24" nillable="true" ma:taxonomy="true" ma:internalName="g1135566fcb445dbb4d9aa73501389a3" ma:taxonomyFieldName="Asiasanat" ma:displayName="Asiasanat" ma:default="" ma:fieldId="{01135566-fcb4-45db-b4d9-aa73501389a3}" ma:sspId="1fc57f3e-8305-486e-a8c2-148b9408595d" ma:termSetId="2eb2b37e-4b32-44ac-b536-7358e413dfe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6a9306-9ca7-4ef4-bdc0-1874c06cbe8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3bde2d0-43d7-4b25-8f7a-7abe70ab7260}" ma:internalName="TaxCatchAll" ma:showField="CatchAllData" ma:web="0beb1a6f-e6de-471b-87bf-e6a8e180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1a6f-e6de-471b-87bf-e6a8e180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Sisältölaji"/>
        <xsd:element ref="dc:title" minOccurs="0" maxOccurs="1" ma:index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4B9076-A290-4438-97A9-DEF4AF9BA91E}">
  <ds:schemaRefs>
    <ds:schemaRef ds:uri="http://schemas.openxmlformats.org/package/2006/metadata/core-properties"/>
    <ds:schemaRef ds:uri="http://schemas.microsoft.com/office/2006/documentManagement/types"/>
    <ds:schemaRef ds:uri="3d6a9306-9ca7-4ef4-bdc0-1874c06cbe8c"/>
    <ds:schemaRef ds:uri="http://purl.org/dc/elements/1.1/"/>
    <ds:schemaRef ds:uri="http://schemas.microsoft.com/office/2006/metadata/properties"/>
    <ds:schemaRef ds:uri="a3c46128-e112-438c-bbb3-2e87585b14c5"/>
    <ds:schemaRef ds:uri="http://schemas.microsoft.com/office/infopath/2007/PartnerControls"/>
    <ds:schemaRef ds:uri="http://purl.org/dc/terms/"/>
    <ds:schemaRef ds:uri="0beb1a6f-e6de-471b-87bf-e6a8e18073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EB9C87-161F-4E5E-8D11-558DDE8E9F41}">
  <ds:schemaRefs>
    <ds:schemaRef ds:uri="0beb1a6f-e6de-471b-87bf-e6a8e1807352"/>
    <ds:schemaRef ds:uri="3d6a9306-9ca7-4ef4-bdc0-1874c06cbe8c"/>
    <ds:schemaRef ds:uri="a3c46128-e112-438c-bbb3-2e87585b14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22D4E2C-6F1E-4B33-B27A-27378A152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FA_Esityspohja</Template>
  <TotalTime>65</TotalTime>
  <Words>103</Words>
  <Application>Microsoft Office PowerPoint</Application>
  <PresentationFormat>Laajakuva</PresentationFormat>
  <Paragraphs>17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1" baseType="lpstr">
      <vt:lpstr>Merriweather Sans</vt:lpstr>
      <vt:lpstr>Arial</vt:lpstr>
      <vt:lpstr>FA_Theme</vt:lpstr>
      <vt:lpstr>PowerPoint-esitys</vt:lpstr>
      <vt:lpstr>Finanssialan henkilöstö 2020 iän mukaan</vt:lpstr>
      <vt:lpstr>Finanssialan henkilöstö 2020 koulutuksen mukaan</vt:lpstr>
      <vt:lpstr>Finanssialan henkilöstön määrä 2020</vt:lpstr>
      <vt:lpstr>Finanssialan henkilöstö 2020 koulutusjakaumat, %</vt:lpstr>
      <vt:lpstr>Finanssialan henkilöstö 2000-2020 koulutusjakaumat, %</vt:lpstr>
      <vt:lpstr>Finanssialan henkilöstö tehtävittäin 2020</vt:lpstr>
      <vt:lpstr>Finanssiala on naisten ala Naisten osuus finanssialan henkilöstöstä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Henkilöstö ja koulutus</dc:title>
  <dc:creator>Koivisto Kimmo</dc:creator>
  <cp:lastModifiedBy>Koivisto Kimmo</cp:lastModifiedBy>
  <cp:revision>6</cp:revision>
  <cp:lastPrinted>2017-05-10T19:51:23Z</cp:lastPrinted>
  <dcterms:created xsi:type="dcterms:W3CDTF">2017-12-08T07:05:48Z</dcterms:created>
  <dcterms:modified xsi:type="dcterms:W3CDTF">2021-05-06T06:36:12Z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0x010100DA587AE73A67DB47834204C4D6FD8F3A</vt:lpwstr>
  </property>
  <property fmtid="{D5CDD505-2E9C-101B-9397-08002B2CF9AE}" pid="3" name="Dokumentin tila">
    <vt:lpwstr>2;#Valmis|60f50fca-3cf0-4f5a-89d5-2b21c710d964</vt:lpwstr>
  </property>
  <property fmtid="{D5CDD505-2E9C-101B-9397-08002B2CF9AE}" pid="4" name="Organisaatiot">
    <vt:lpwstr>3;#Finanssiala ry|541c375c-cff0-493b-b2f2-19174d2874ff</vt:lpwstr>
  </property>
  <property fmtid="{D5CDD505-2E9C-101B-9397-08002B2CF9AE}" pid="5" name="Julkisuus">
    <vt:lpwstr>25;#Luottamuksellinen|c21ad412-3212-4050-95c9-4e6133c4c160</vt:lpwstr>
  </property>
  <property fmtid="{D5CDD505-2E9C-101B-9397-08002B2CF9AE}" pid="6" name="Asiasanat">
    <vt:lpwstr/>
  </property>
  <property fmtid="{D5CDD505-2E9C-101B-9397-08002B2CF9AE}" pid="7" name="Asiakirjatyyppi">
    <vt:lpwstr>24;#Tilasto|8214e837-684b-405e-9fdf-8eee512d3a0e</vt:lpwstr>
  </property>
  <property fmtid="{D5CDD505-2E9C-101B-9397-08002B2CF9AE}" pid="8" name="AuthorIds_UIVersion_1536">
    <vt:lpwstr>17</vt:lpwstr>
  </property>
</Properties>
</file>