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1"/>
  </p:sldMasterIdLst>
  <p:notesMasterIdLst>
    <p:notesMasterId r:id="rId3"/>
  </p:notesMasterIdLst>
  <p:sldIdLst>
    <p:sldId id="483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erriweather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customXml" Target="../customXml/item3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visto Kimmo" userId="2babfd1c-53e9-4f79-8322-625506e19fd1" providerId="ADAL" clId="{63BB78F8-9FFA-4AB8-888B-EEA022565336}"/>
    <pc:docChg chg="modSld">
      <pc:chgData name="Koivisto Kimmo" userId="2babfd1c-53e9-4f79-8322-625506e19fd1" providerId="ADAL" clId="{63BB78F8-9FFA-4AB8-888B-EEA022565336}" dt="2021-05-04T09:34:49.762" v="93" actId="1036"/>
      <pc:docMkLst>
        <pc:docMk/>
      </pc:docMkLst>
      <pc:sldChg chg="addSp modSp mod">
        <pc:chgData name="Koivisto Kimmo" userId="2babfd1c-53e9-4f79-8322-625506e19fd1" providerId="ADAL" clId="{63BB78F8-9FFA-4AB8-888B-EEA022565336}" dt="2021-05-04T09:34:49.762" v="93" actId="1036"/>
        <pc:sldMkLst>
          <pc:docMk/>
          <pc:sldMk cId="2920226114" sldId="483"/>
        </pc:sldMkLst>
        <pc:spChg chg="add mod">
          <ac:chgData name="Koivisto Kimmo" userId="2babfd1c-53e9-4f79-8322-625506e19fd1" providerId="ADAL" clId="{63BB78F8-9FFA-4AB8-888B-EEA022565336}" dt="2021-05-04T09:34:49.762" v="93" actId="1036"/>
          <ac:spMkLst>
            <pc:docMk/>
            <pc:sldMk cId="2920226114" sldId="483"/>
            <ac:spMk id="3" creationId="{F1593437-3E82-49EA-AFBF-66FFF4C0B85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Kevät 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Yli 250 000 euroa, n=59</c:v>
                </c:pt>
                <c:pt idx="1">
                  <c:v>200 001- 250 000 euroa, n=47</c:v>
                </c:pt>
                <c:pt idx="2">
                  <c:v>150 001- 200 000 euroa, n=78</c:v>
                </c:pt>
                <c:pt idx="3">
                  <c:v>100 001- 150 000 euroa, n=141</c:v>
                </c:pt>
                <c:pt idx="4">
                  <c:v>80 001- 100 000 euroa, n=78</c:v>
                </c:pt>
                <c:pt idx="5">
                  <c:v>60 001- 80 000 euroa, n=65</c:v>
                </c:pt>
                <c:pt idx="6">
                  <c:v>40 001- 60 000 euroa, n=69</c:v>
                </c:pt>
                <c:pt idx="7">
                  <c:v>20 001- 40 000 euroa, n=74</c:v>
                </c:pt>
                <c:pt idx="8">
                  <c:v>10 001- 20 000 euroa, n=43</c:v>
                </c:pt>
                <c:pt idx="9">
                  <c:v>Korkeintaan 10 000 euroa, n=33</c:v>
                </c:pt>
                <c:pt idx="10">
                  <c:v>KAIKKI ASUNTOLAINAA OMAAVAT, n=730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80</c:v>
                </c:pt>
                <c:pt idx="1">
                  <c:v>68</c:v>
                </c:pt>
                <c:pt idx="2">
                  <c:v>64</c:v>
                </c:pt>
                <c:pt idx="3">
                  <c:v>63</c:v>
                </c:pt>
                <c:pt idx="4">
                  <c:v>61</c:v>
                </c:pt>
                <c:pt idx="5">
                  <c:v>58</c:v>
                </c:pt>
                <c:pt idx="6">
                  <c:v>52</c:v>
                </c:pt>
                <c:pt idx="7">
                  <c:v>60</c:v>
                </c:pt>
                <c:pt idx="8">
                  <c:v>65</c:v>
                </c:pt>
                <c:pt idx="9">
                  <c:v>68</c:v>
                </c:pt>
                <c:pt idx="1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5-49FE-B715-D0C310C64E6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2021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Yli 250 000 euroa, n=59</c:v>
                </c:pt>
                <c:pt idx="1">
                  <c:v>200 001- 250 000 euroa, n=47</c:v>
                </c:pt>
                <c:pt idx="2">
                  <c:v>150 001- 200 000 euroa, n=78</c:v>
                </c:pt>
                <c:pt idx="3">
                  <c:v>100 001- 150 000 euroa, n=141</c:v>
                </c:pt>
                <c:pt idx="4">
                  <c:v>80 001- 100 000 euroa, n=78</c:v>
                </c:pt>
                <c:pt idx="5">
                  <c:v>60 001- 80 000 euroa, n=65</c:v>
                </c:pt>
                <c:pt idx="6">
                  <c:v>40 001- 60 000 euroa, n=69</c:v>
                </c:pt>
                <c:pt idx="7">
                  <c:v>20 001- 40 000 euroa, n=74</c:v>
                </c:pt>
                <c:pt idx="8">
                  <c:v>10 001- 20 000 euroa, n=43</c:v>
                </c:pt>
                <c:pt idx="9">
                  <c:v>Korkeintaan 10 000 euroa, n=33</c:v>
                </c:pt>
                <c:pt idx="10">
                  <c:v>KAIKKI ASUNTOLAINAA OMAAVAT, n=730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83</c:v>
                </c:pt>
                <c:pt idx="1">
                  <c:v>72</c:v>
                </c:pt>
                <c:pt idx="2">
                  <c:v>78</c:v>
                </c:pt>
                <c:pt idx="3">
                  <c:v>70</c:v>
                </c:pt>
                <c:pt idx="4">
                  <c:v>63</c:v>
                </c:pt>
                <c:pt idx="5">
                  <c:v>68</c:v>
                </c:pt>
                <c:pt idx="6">
                  <c:v>67</c:v>
                </c:pt>
                <c:pt idx="7">
                  <c:v>65</c:v>
                </c:pt>
                <c:pt idx="8">
                  <c:v>60</c:v>
                </c:pt>
                <c:pt idx="9">
                  <c:v>52</c:v>
                </c:pt>
                <c:pt idx="1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5-49FE-B715-D0C310C64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3637480"/>
        <c:axId val="593638136"/>
      </c:barChart>
      <c:catAx>
        <c:axId val="593637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3638136"/>
        <c:crosses val="autoZero"/>
        <c:auto val="1"/>
        <c:lblAlgn val="ctr"/>
        <c:lblOffset val="100"/>
        <c:noMultiLvlLbl val="0"/>
      </c:catAx>
      <c:valAx>
        <c:axId val="593638136"/>
        <c:scaling>
          <c:orientation val="minMax"/>
        </c:scaling>
        <c:delete val="0"/>
        <c:axPos val="t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363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1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1F521-6700-4B2A-9EBE-6EA6FFE85004}" type="datetimeFigureOut">
              <a:rPr lang="fi-FI" smtClean="0"/>
              <a:t>4.5.2021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51FB-2469-4785-ABF2-F34153040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2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110693"/>
            <a:ext cx="10515600" cy="654675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6">
                    <a:lumMod val="10000"/>
                  </a:schemeClr>
                </a:solidFill>
                <a:latin typeface="Merriweather Sans"/>
              </a:rPr>
              <a:t>Säästö- ja sijoitusvarallisuutta asuntolainaa omaavilla</a:t>
            </a:r>
            <a:endParaRPr lang="fi-FI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ekstikehys 8">
            <a:extLst>
              <a:ext uri="{FF2B5EF4-FFF2-40B4-BE49-F238E27FC236}">
                <a16:creationId xmlns:a16="http://schemas.microsoft.com/office/drawing/2014/main" id="{93367E2E-0ABD-412E-B1BF-BFD9774F48E9}"/>
              </a:ext>
            </a:extLst>
          </p:cNvPr>
          <p:cNvSpPr txBox="1"/>
          <p:nvPr/>
        </p:nvSpPr>
        <p:spPr>
          <a:xfrm>
            <a:off x="740603" y="639534"/>
            <a:ext cx="9985112" cy="553994"/>
          </a:xfrm>
          <a:prstGeom prst="rect">
            <a:avLst/>
          </a:prstGeom>
          <a:noFill/>
        </p:spPr>
        <p:txBody>
          <a:bodyPr wrap="square" lIns="119997" tIns="60958" rIns="119997" bIns="60958" rtlCol="0">
            <a:spAutoFit/>
          </a:bodyPr>
          <a:lstStyle/>
          <a:p>
            <a:r>
              <a:rPr lang="fi-FI" sz="1400" i="1" dirty="0">
                <a:solidFill>
                  <a:schemeClr val="accent6">
                    <a:lumMod val="10000"/>
                  </a:schemeClr>
                </a:solidFill>
                <a:latin typeface="Merriweather Sans"/>
                <a:cs typeface="Arial" pitchFamily="34" charset="0"/>
              </a:rPr>
              <a:t>Onko Teillä tällä hetkellä säästettynä tai sijoitettuna varoja talletuksiin tai arvopapereihin?</a:t>
            </a:r>
          </a:p>
          <a:p>
            <a:r>
              <a:rPr lang="fi-FI" sz="1400" i="1" dirty="0">
                <a:solidFill>
                  <a:schemeClr val="accent6">
                    <a:lumMod val="10000"/>
                  </a:schemeClr>
                </a:solidFill>
                <a:latin typeface="Merriweather Sans"/>
                <a:cs typeface="Arial" pitchFamily="34" charset="0"/>
              </a:rPr>
              <a:t>Kuinka paljon taloudellanne tällä hetkellä on asuntolainaa?</a:t>
            </a:r>
            <a:endParaRPr lang="fi-FI" sz="1400" dirty="0">
              <a:solidFill>
                <a:schemeClr val="accent6">
                  <a:lumMod val="10000"/>
                </a:schemeClr>
              </a:solidFill>
              <a:latin typeface="Merriweather San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7A5FE7C-0AD6-4A9A-99DB-97CD183FD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57143"/>
              </p:ext>
            </p:extLst>
          </p:nvPr>
        </p:nvGraphicFramePr>
        <p:xfrm>
          <a:off x="749300" y="1424843"/>
          <a:ext cx="10515600" cy="480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6">
            <a:extLst>
              <a:ext uri="{FF2B5EF4-FFF2-40B4-BE49-F238E27FC236}">
                <a16:creationId xmlns:a16="http://schemas.microsoft.com/office/drawing/2014/main" id="{3AF329DD-D932-4657-B7D9-B01337A97FF9}"/>
              </a:ext>
            </a:extLst>
          </p:cNvPr>
          <p:cNvSpPr txBox="1"/>
          <p:nvPr/>
        </p:nvSpPr>
        <p:spPr>
          <a:xfrm>
            <a:off x="678109" y="1560683"/>
            <a:ext cx="3395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u="sng" dirty="0">
                <a:solidFill>
                  <a:schemeClr val="accent6">
                    <a:lumMod val="10000"/>
                  </a:schemeClr>
                </a:solidFill>
                <a:latin typeface="Merriweather Sans"/>
              </a:rPr>
              <a:t>ASUNTOLAINAN MÄÄRÄ TÄLLÄ HETKELLÄ:</a:t>
            </a:r>
          </a:p>
        </p:txBody>
      </p:sp>
      <p:sp>
        <p:nvSpPr>
          <p:cNvPr id="11" name="Tekstikehys 10">
            <a:extLst>
              <a:ext uri="{FF2B5EF4-FFF2-40B4-BE49-F238E27FC236}">
                <a16:creationId xmlns:a16="http://schemas.microsoft.com/office/drawing/2014/main" id="{FCA034D4-1CB2-43BF-AC08-CD0AC53B859B}"/>
              </a:ext>
            </a:extLst>
          </p:cNvPr>
          <p:cNvSpPr txBox="1"/>
          <p:nvPr/>
        </p:nvSpPr>
        <p:spPr>
          <a:xfrm>
            <a:off x="4018697" y="1215520"/>
            <a:ext cx="7869619" cy="323086"/>
          </a:xfrm>
          <a:prstGeom prst="rect">
            <a:avLst/>
          </a:prstGeom>
          <a:noFill/>
        </p:spPr>
        <p:txBody>
          <a:bodyPr wrap="square" lIns="47988" tIns="60944" rIns="119969" bIns="60944" rtlCol="0">
            <a:spAutoFit/>
          </a:bodyPr>
          <a:lstStyle/>
          <a:p>
            <a:r>
              <a:rPr lang="fi-FI" sz="1300" dirty="0">
                <a:solidFill>
                  <a:schemeClr val="accent6">
                    <a:lumMod val="10000"/>
                  </a:schemeClr>
                </a:solidFill>
                <a:latin typeface="Merriweather Sans"/>
              </a:rPr>
              <a:t>on säästö- ja sijoitusvarallisuutta, % vastaajista joilla on asuntolainaa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593437-3E82-49EA-AFBF-66FFF4C0B854}"/>
              </a:ext>
            </a:extLst>
          </p:cNvPr>
          <p:cNvSpPr txBox="1"/>
          <p:nvPr/>
        </p:nvSpPr>
        <p:spPr>
          <a:xfrm>
            <a:off x="748992" y="6180496"/>
            <a:ext cx="5006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10000"/>
                  </a:schemeClr>
                </a:solidFill>
              </a:rPr>
              <a:t>Lähde: Säästäminen, luotonkäyttö ja maksutavat 2021</a:t>
            </a:r>
          </a:p>
        </p:txBody>
      </p:sp>
    </p:spTree>
    <p:extLst>
      <p:ext uri="{BB962C8B-B14F-4D97-AF65-F5344CB8AC3E}">
        <p14:creationId xmlns:p14="http://schemas.microsoft.com/office/powerpoint/2010/main" val="2920226114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Asiakirjan_x0020_pvm xmlns="3d6a9306-9ca7-4ef4-bdc0-1874c06cbe8c">2021-05-04T12:35:14Z</Asiakirjan_x0020_pvm>
    <ff3a6f4fffbf4b098f7f426bc26e559f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ee048018-529f-44c2-b621-1ffdf097d9ae</TermId>
        </TermInfo>
      </Terms>
    </ff3a6f4fffbf4b098f7f426bc26e559f>
    <TaxCatchAll xmlns="3d6a9306-9ca7-4ef4-bdc0-1874c06cbe8c">
      <Value>5</Value>
      <Value>4</Value>
    </TaxCatchAll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Props1.xml><?xml version="1.0" encoding="utf-8"?>
<ds:datastoreItem xmlns:ds="http://schemas.openxmlformats.org/officeDocument/2006/customXml" ds:itemID="{6AD3FA57-C3E0-42B8-9ED3-4C451466BF4B}"/>
</file>

<file path=customXml/itemProps2.xml><?xml version="1.0" encoding="utf-8"?>
<ds:datastoreItem xmlns:ds="http://schemas.openxmlformats.org/officeDocument/2006/customXml" ds:itemID="{603B2F54-713D-4A59-8F1C-4F8C7933DB1F}"/>
</file>

<file path=customXml/itemProps3.xml><?xml version="1.0" encoding="utf-8"?>
<ds:datastoreItem xmlns:ds="http://schemas.openxmlformats.org/officeDocument/2006/customXml" ds:itemID="{A2A221AF-2987-4344-A329-7F686FB15F27}"/>
</file>

<file path=customXml/itemProps4.xml><?xml version="1.0" encoding="utf-8"?>
<ds:datastoreItem xmlns:ds="http://schemas.openxmlformats.org/officeDocument/2006/customXml" ds:itemID="{FFF5EE0E-184B-46DE-8459-54ED0B663F48}"/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15</TotalTime>
  <Words>48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Merriweather Sans</vt:lpstr>
      <vt:lpstr>FA_Theme</vt:lpstr>
      <vt:lpstr>Säästö- ja sijoitusvarallisuutta asuntolainaa omaavilla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Säästö- ja sijoitusvarallisuutta asuntolainaa omaavilla</dc:title>
  <dc:creator>Koivisto Kimmo</dc:creator>
  <cp:lastModifiedBy>Koivisto Kimmo</cp:lastModifiedBy>
  <cp:revision>2</cp:revision>
  <cp:lastPrinted>2017-05-10T19:51:23Z</cp:lastPrinted>
  <dcterms:created xsi:type="dcterms:W3CDTF">2021-05-04T09:15:02Z</dcterms:created>
  <dcterms:modified xsi:type="dcterms:W3CDTF">2021-05-04T09:34:54Z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Organisaatiot">
    <vt:lpwstr>5;#Finanssiala ry|ee048018-529f-44c2-b621-1ffdf097d9ae</vt:lpwstr>
  </property>
  <property fmtid="{D5CDD505-2E9C-101B-9397-08002B2CF9AE}" pid="4" name="Julkisuus0">
    <vt:lpwstr>4;#FA-sisäinen|40fe4f96-c144-41e1-8120-de0d7e1583fc</vt:lpwstr>
  </property>
  <property fmtid="{D5CDD505-2E9C-101B-9397-08002B2CF9AE}" pid="5" name="Dokumentin_x0020_tila0">
    <vt:lpwstr/>
  </property>
  <property fmtid="{D5CDD505-2E9C-101B-9397-08002B2CF9AE}" pid="6" name="Asiakirjatyyppi0">
    <vt:lpwstr/>
  </property>
  <property fmtid="{D5CDD505-2E9C-101B-9397-08002B2CF9AE}" pid="7" name="Asiasanat0">
    <vt:lpwstr/>
  </property>
  <property fmtid="{D5CDD505-2E9C-101B-9397-08002B2CF9AE}" pid="8" name="Dokumentin tila0">
    <vt:lpwstr/>
  </property>
</Properties>
</file>