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97" r:id="rId4"/>
  </p:sldMasterIdLst>
  <p:notesMasterIdLst>
    <p:notesMasterId r:id="rId23"/>
  </p:notesMasterIdLst>
  <p:sldIdLst>
    <p:sldId id="275" r:id="rId5"/>
    <p:sldId id="310" r:id="rId6"/>
    <p:sldId id="307" r:id="rId7"/>
    <p:sldId id="309" r:id="rId8"/>
    <p:sldId id="290" r:id="rId9"/>
    <p:sldId id="273" r:id="rId10"/>
    <p:sldId id="312" r:id="rId11"/>
    <p:sldId id="305" r:id="rId12"/>
    <p:sldId id="282" r:id="rId13"/>
    <p:sldId id="306" r:id="rId14"/>
    <p:sldId id="280" r:id="rId15"/>
    <p:sldId id="302" r:id="rId16"/>
    <p:sldId id="303" r:id="rId17"/>
    <p:sldId id="304" r:id="rId18"/>
    <p:sldId id="295" r:id="rId19"/>
    <p:sldId id="263" r:id="rId20"/>
    <p:sldId id="299" r:id="rId21"/>
    <p:sldId id="300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erriweather Sans" panose="00000500000000000000" pitchFamily="2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B7D7"/>
    <a:srgbClr val="F4B0D5"/>
    <a:srgbClr val="EE2C90"/>
    <a:srgbClr val="164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2" autoAdjust="0"/>
    <p:restoredTop sz="94656"/>
  </p:normalViewPr>
  <p:slideViewPr>
    <p:cSldViewPr snapToGrid="0" snapToObjects="1">
      <p:cViewPr varScale="1">
        <p:scale>
          <a:sx n="103" d="100"/>
          <a:sy n="103" d="100"/>
        </p:scale>
        <p:origin x="13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ivisto Kimmo" userId="2babfd1c-53e9-4f79-8322-625506e19fd1" providerId="ADAL" clId="{429B5E9F-85ED-42C5-8408-B70E4423DCAF}"/>
    <pc:docChg chg="addSld delSld modSld">
      <pc:chgData name="Koivisto Kimmo" userId="2babfd1c-53e9-4f79-8322-625506e19fd1" providerId="ADAL" clId="{429B5E9F-85ED-42C5-8408-B70E4423DCAF}" dt="2021-06-11T04:36:04.260" v="162" actId="1035"/>
      <pc:docMkLst>
        <pc:docMk/>
      </pc:docMkLst>
      <pc:sldChg chg="modSp mod">
        <pc:chgData name="Koivisto Kimmo" userId="2babfd1c-53e9-4f79-8322-625506e19fd1" providerId="ADAL" clId="{429B5E9F-85ED-42C5-8408-B70E4423DCAF}" dt="2021-06-11T04:36:04.260" v="162" actId="1035"/>
        <pc:sldMkLst>
          <pc:docMk/>
          <pc:sldMk cId="637860961" sldId="263"/>
        </pc:sldMkLst>
        <pc:spChg chg="mod">
          <ac:chgData name="Koivisto Kimmo" userId="2babfd1c-53e9-4f79-8322-625506e19fd1" providerId="ADAL" clId="{429B5E9F-85ED-42C5-8408-B70E4423DCAF}" dt="2021-06-11T04:35:59.456" v="161" actId="1037"/>
          <ac:spMkLst>
            <pc:docMk/>
            <pc:sldMk cId="637860961" sldId="263"/>
            <ac:spMk id="6" creationId="{BFBCF00A-1D95-4F1E-B222-00495C2E413A}"/>
          </ac:spMkLst>
        </pc:spChg>
        <pc:picChg chg="mod">
          <ac:chgData name="Koivisto Kimmo" userId="2babfd1c-53e9-4f79-8322-625506e19fd1" providerId="ADAL" clId="{429B5E9F-85ED-42C5-8408-B70E4423DCAF}" dt="2021-06-11T04:36:04.260" v="162" actId="1035"/>
          <ac:picMkLst>
            <pc:docMk/>
            <pc:sldMk cId="637860961" sldId="263"/>
            <ac:picMk id="5" creationId="{FB9CD21B-C78E-438A-8C40-5FEAC3886D40}"/>
          </ac:picMkLst>
        </pc:picChg>
      </pc:sldChg>
      <pc:sldChg chg="modSp del mod">
        <pc:chgData name="Koivisto Kimmo" userId="2babfd1c-53e9-4f79-8322-625506e19fd1" providerId="ADAL" clId="{429B5E9F-85ED-42C5-8408-B70E4423DCAF}" dt="2021-06-11T04:33:56.069" v="63" actId="47"/>
        <pc:sldMkLst>
          <pc:docMk/>
          <pc:sldMk cId="3652432340" sldId="274"/>
        </pc:sldMkLst>
        <pc:spChg chg="mod">
          <ac:chgData name="Koivisto Kimmo" userId="2babfd1c-53e9-4f79-8322-625506e19fd1" providerId="ADAL" clId="{429B5E9F-85ED-42C5-8408-B70E4423DCAF}" dt="2021-06-11T04:24:48.420" v="6" actId="403"/>
          <ac:spMkLst>
            <pc:docMk/>
            <pc:sldMk cId="3652432340" sldId="274"/>
            <ac:spMk id="2" creationId="{00000000-0000-0000-0000-000000000000}"/>
          </ac:spMkLst>
        </pc:spChg>
        <pc:graphicFrameChg chg="mod">
          <ac:chgData name="Koivisto Kimmo" userId="2babfd1c-53e9-4f79-8322-625506e19fd1" providerId="ADAL" clId="{429B5E9F-85ED-42C5-8408-B70E4423DCAF}" dt="2021-06-11T04:30:42.569" v="42" actId="20577"/>
          <ac:graphicFrameMkLst>
            <pc:docMk/>
            <pc:sldMk cId="3652432340" sldId="274"/>
            <ac:graphicFrameMk id="6" creationId="{00000000-0000-0000-0000-000000000000}"/>
          </ac:graphicFrameMkLst>
        </pc:graphicFrameChg>
      </pc:sldChg>
      <pc:sldChg chg="modSp">
        <pc:chgData name="Koivisto Kimmo" userId="2babfd1c-53e9-4f79-8322-625506e19fd1" providerId="ADAL" clId="{429B5E9F-85ED-42C5-8408-B70E4423DCAF}" dt="2021-06-11T04:26:06.192" v="18" actId="20577"/>
        <pc:sldMkLst>
          <pc:docMk/>
          <pc:sldMk cId="2386306583" sldId="310"/>
        </pc:sldMkLst>
        <pc:graphicFrameChg chg="mod">
          <ac:chgData name="Koivisto Kimmo" userId="2babfd1c-53e9-4f79-8322-625506e19fd1" providerId="ADAL" clId="{429B5E9F-85ED-42C5-8408-B70E4423DCAF}" dt="2021-06-11T04:26:06.192" v="18" actId="20577"/>
          <ac:graphicFrameMkLst>
            <pc:docMk/>
            <pc:sldMk cId="2386306583" sldId="310"/>
            <ac:graphicFrameMk id="6" creationId="{00000000-0000-0000-0000-000000000000}"/>
          </ac:graphicFrameMkLst>
        </pc:graphicFrameChg>
      </pc:sldChg>
      <pc:sldChg chg="add del mod">
        <pc:chgData name="Koivisto Kimmo" userId="2babfd1c-53e9-4f79-8322-625506e19fd1" providerId="ADAL" clId="{429B5E9F-85ED-42C5-8408-B70E4423DCAF}" dt="2021-06-11T04:33:57.382" v="64" actId="47"/>
        <pc:sldMkLst>
          <pc:docMk/>
          <pc:sldMk cId="378203901" sldId="311"/>
        </pc:sldMkLst>
      </pc:sldChg>
      <pc:sldChg chg="modSp add mod">
        <pc:chgData name="Koivisto Kimmo" userId="2babfd1c-53e9-4f79-8322-625506e19fd1" providerId="ADAL" clId="{429B5E9F-85ED-42C5-8408-B70E4423DCAF}" dt="2021-06-11T04:34:50.164" v="92" actId="27918"/>
        <pc:sldMkLst>
          <pc:docMk/>
          <pc:sldMk cId="2244098285" sldId="312"/>
        </pc:sldMkLst>
        <pc:spChg chg="mod">
          <ac:chgData name="Koivisto Kimmo" userId="2babfd1c-53e9-4f79-8322-625506e19fd1" providerId="ADAL" clId="{429B5E9F-85ED-42C5-8408-B70E4423DCAF}" dt="2021-06-11T04:33:22.162" v="57" actId="403"/>
          <ac:spMkLst>
            <pc:docMk/>
            <pc:sldMk cId="2244098285" sldId="312"/>
            <ac:spMk id="2" creationId="{00000000-0000-0000-0000-000000000000}"/>
          </ac:spMkLst>
        </pc:spChg>
        <pc:graphicFrameChg chg="mod">
          <ac:chgData name="Koivisto Kimmo" userId="2babfd1c-53e9-4f79-8322-625506e19fd1" providerId="ADAL" clId="{429B5E9F-85ED-42C5-8408-B70E4423DCAF}" dt="2021-06-11T04:34:11.031" v="82" actId="20577"/>
          <ac:graphicFrameMkLst>
            <pc:docMk/>
            <pc:sldMk cId="2244098285" sldId="312"/>
            <ac:graphicFrameMk id="6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Employee pension insurance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</c:numCache>
            </c:numRef>
          </c:cat>
          <c:val>
            <c:numRef>
              <c:f>Sheet1!$B$2:$B$52</c:f>
              <c:numCache>
                <c:formatCode>0.000</c:formatCode>
                <c:ptCount val="51"/>
                <c:pt idx="0">
                  <c:v>7.4675438999999996E-2</c:v>
                </c:pt>
                <c:pt idx="1">
                  <c:v>9.3512487000000005E-2</c:v>
                </c:pt>
                <c:pt idx="2">
                  <c:v>0.131522958</c:v>
                </c:pt>
                <c:pt idx="3">
                  <c:v>0.191734236</c:v>
                </c:pt>
                <c:pt idx="4">
                  <c:v>0.224026318</c:v>
                </c:pt>
                <c:pt idx="5">
                  <c:v>0.30088819999999999</c:v>
                </c:pt>
                <c:pt idx="6">
                  <c:v>0.45091183099999999</c:v>
                </c:pt>
                <c:pt idx="7">
                  <c:v>0.58630311199999996</c:v>
                </c:pt>
                <c:pt idx="8">
                  <c:v>0.53769680099999995</c:v>
                </c:pt>
                <c:pt idx="9">
                  <c:v>0.707398419</c:v>
                </c:pt>
                <c:pt idx="10">
                  <c:v>0.96287587900000005</c:v>
                </c:pt>
                <c:pt idx="11">
                  <c:v>1.091203267</c:v>
                </c:pt>
                <c:pt idx="12">
                  <c:v>1.101294542</c:v>
                </c:pt>
                <c:pt idx="13">
                  <c:v>1.1165996439999999</c:v>
                </c:pt>
                <c:pt idx="14">
                  <c:v>1.199516292</c:v>
                </c:pt>
                <c:pt idx="15">
                  <c:v>1.465757779</c:v>
                </c:pt>
                <c:pt idx="16">
                  <c:v>1.676497251</c:v>
                </c:pt>
                <c:pt idx="17">
                  <c:v>1.901364509</c:v>
                </c:pt>
                <c:pt idx="18">
                  <c:v>2.2358902939999998</c:v>
                </c:pt>
                <c:pt idx="19">
                  <c:v>2.6467733990000002</c:v>
                </c:pt>
                <c:pt idx="20">
                  <c:v>3.3743543690000002</c:v>
                </c:pt>
                <c:pt idx="21">
                  <c:v>3.299006178</c:v>
                </c:pt>
                <c:pt idx="22">
                  <c:v>2.72212159</c:v>
                </c:pt>
                <c:pt idx="23">
                  <c:v>3.1666422789999999</c:v>
                </c:pt>
                <c:pt idx="24">
                  <c:v>3.2362720810000001</c:v>
                </c:pt>
                <c:pt idx="25">
                  <c:v>3.7445359950000001</c:v>
                </c:pt>
                <c:pt idx="26">
                  <c:v>4.1214451380000003</c:v>
                </c:pt>
                <c:pt idx="27">
                  <c:v>4.2443905119999998</c:v>
                </c:pt>
                <c:pt idx="28">
                  <c:v>4.8639948329999996</c:v>
                </c:pt>
                <c:pt idx="29">
                  <c:v>5.3387893499999999</c:v>
                </c:pt>
                <c:pt idx="30">
                  <c:v>5.5650021110000001</c:v>
                </c:pt>
                <c:pt idx="31">
                  <c:v>6.18</c:v>
                </c:pt>
                <c:pt idx="32">
                  <c:v>6.875</c:v>
                </c:pt>
                <c:pt idx="33">
                  <c:v>7.1189999999999998</c:v>
                </c:pt>
                <c:pt idx="34">
                  <c:v>7.4939999999999998</c:v>
                </c:pt>
                <c:pt idx="35">
                  <c:v>8.0459999999999994</c:v>
                </c:pt>
                <c:pt idx="36">
                  <c:v>8.7490000000000006</c:v>
                </c:pt>
                <c:pt idx="37">
                  <c:v>9.1189999999999998</c:v>
                </c:pt>
                <c:pt idx="38">
                  <c:v>10.118</c:v>
                </c:pt>
                <c:pt idx="39">
                  <c:v>10.006</c:v>
                </c:pt>
                <c:pt idx="40">
                  <c:v>10.653</c:v>
                </c:pt>
                <c:pt idx="41">
                  <c:v>11.462</c:v>
                </c:pt>
                <c:pt idx="42">
                  <c:v>12.304</c:v>
                </c:pt>
                <c:pt idx="43">
                  <c:v>12.423999999999999</c:v>
                </c:pt>
                <c:pt idx="44">
                  <c:v>12.722</c:v>
                </c:pt>
                <c:pt idx="45">
                  <c:v>13.215</c:v>
                </c:pt>
                <c:pt idx="46">
                  <c:v>13.564</c:v>
                </c:pt>
                <c:pt idx="47">
                  <c:v>14.051</c:v>
                </c:pt>
                <c:pt idx="48">
                  <c:v>14.756</c:v>
                </c:pt>
                <c:pt idx="49">
                  <c:v>15.605</c:v>
                </c:pt>
                <c:pt idx="50">
                  <c:v>14.319000000000001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08-4A79-8417-A368330DBB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Life and personal pension insurance</c:v>
                </c:pt>
              </c:strCache>
            </c:strRef>
          </c:tx>
          <c:spPr>
            <a:ln w="57150" cap="rnd" cmpd="dbl">
              <a:solidFill>
                <a:schemeClr val="accent6">
                  <a:lumMod val="1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</c:numCache>
            </c:numRef>
          </c:cat>
          <c:val>
            <c:numRef>
              <c:f>Sheet1!$C$2:$C$52</c:f>
              <c:numCache>
                <c:formatCode>0.000</c:formatCode>
                <c:ptCount val="51"/>
                <c:pt idx="0">
                  <c:v>2.7751008000000001E-2</c:v>
                </c:pt>
                <c:pt idx="1">
                  <c:v>2.8423759999999999E-2</c:v>
                </c:pt>
                <c:pt idx="2">
                  <c:v>3.2796645999999999E-2</c:v>
                </c:pt>
                <c:pt idx="3">
                  <c:v>3.9187787000000002E-2</c:v>
                </c:pt>
                <c:pt idx="4">
                  <c:v>4.5578927999999998E-2</c:v>
                </c:pt>
                <c:pt idx="5">
                  <c:v>5.2474633E-2</c:v>
                </c:pt>
                <c:pt idx="6">
                  <c:v>5.6342955E-2</c:v>
                </c:pt>
                <c:pt idx="7">
                  <c:v>6.8116109999999994E-2</c:v>
                </c:pt>
                <c:pt idx="8">
                  <c:v>6.6097854999999997E-2</c:v>
                </c:pt>
                <c:pt idx="9">
                  <c:v>7.8543762000000003E-2</c:v>
                </c:pt>
                <c:pt idx="10">
                  <c:v>9.0485103999999997E-2</c:v>
                </c:pt>
                <c:pt idx="11">
                  <c:v>9.2503360000000007E-2</c:v>
                </c:pt>
                <c:pt idx="12">
                  <c:v>0.111340407</c:v>
                </c:pt>
                <c:pt idx="13">
                  <c:v>0.13757772400000001</c:v>
                </c:pt>
                <c:pt idx="14">
                  <c:v>0.15759208699999999</c:v>
                </c:pt>
                <c:pt idx="15">
                  <c:v>0.17979289300000001</c:v>
                </c:pt>
                <c:pt idx="16">
                  <c:v>0.22453088199999999</c:v>
                </c:pt>
                <c:pt idx="17">
                  <c:v>0.30828846900000001</c:v>
                </c:pt>
                <c:pt idx="18">
                  <c:v>0.38111384100000001</c:v>
                </c:pt>
                <c:pt idx="19">
                  <c:v>0.44351156200000003</c:v>
                </c:pt>
                <c:pt idx="20">
                  <c:v>0.52676458599999998</c:v>
                </c:pt>
                <c:pt idx="21">
                  <c:v>0.71967613699999999</c:v>
                </c:pt>
                <c:pt idx="22">
                  <c:v>0.70689385500000002</c:v>
                </c:pt>
                <c:pt idx="23">
                  <c:v>0.51936431699999996</c:v>
                </c:pt>
                <c:pt idx="24">
                  <c:v>0.68301116900000003</c:v>
                </c:pt>
                <c:pt idx="25">
                  <c:v>1.21263495</c:v>
                </c:pt>
                <c:pt idx="26">
                  <c:v>1.9948769959999999</c:v>
                </c:pt>
                <c:pt idx="27">
                  <c:v>1.914314979</c:v>
                </c:pt>
                <c:pt idx="28">
                  <c:v>2.1930023730000001</c:v>
                </c:pt>
                <c:pt idx="29">
                  <c:v>2.8253889769999998</c:v>
                </c:pt>
                <c:pt idx="30">
                  <c:v>3.849148885</c:v>
                </c:pt>
                <c:pt idx="31">
                  <c:v>3.2010000000000001</c:v>
                </c:pt>
                <c:pt idx="32">
                  <c:v>3.2629999999999999</c:v>
                </c:pt>
                <c:pt idx="33">
                  <c:v>2.911</c:v>
                </c:pt>
                <c:pt idx="34">
                  <c:v>2.907</c:v>
                </c:pt>
                <c:pt idx="35">
                  <c:v>3.1949999999999998</c:v>
                </c:pt>
                <c:pt idx="36">
                  <c:v>3.0619999999999998</c:v>
                </c:pt>
                <c:pt idx="37">
                  <c:v>2.8039999999999998</c:v>
                </c:pt>
                <c:pt idx="38">
                  <c:v>2.617</c:v>
                </c:pt>
                <c:pt idx="39">
                  <c:v>3.0880000000000001</c:v>
                </c:pt>
                <c:pt idx="40">
                  <c:v>4.7910000000000004</c:v>
                </c:pt>
                <c:pt idx="41">
                  <c:v>3.258</c:v>
                </c:pt>
                <c:pt idx="42">
                  <c:v>3.8559999999999999</c:v>
                </c:pt>
                <c:pt idx="43">
                  <c:v>5.3890000000000002</c:v>
                </c:pt>
                <c:pt idx="44">
                  <c:v>5.952</c:v>
                </c:pt>
                <c:pt idx="45">
                  <c:v>6.2779999999999996</c:v>
                </c:pt>
                <c:pt idx="46">
                  <c:v>4.532</c:v>
                </c:pt>
                <c:pt idx="47">
                  <c:v>4.4889999999999999</c:v>
                </c:pt>
                <c:pt idx="48">
                  <c:v>4.3090000000000002</c:v>
                </c:pt>
                <c:pt idx="49">
                  <c:v>5.9630000000000001</c:v>
                </c:pt>
                <c:pt idx="50">
                  <c:v>3.992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08-4A79-8417-A368330DBB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Direct non-life insurance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</c:numCache>
            </c:numRef>
          </c:cat>
          <c:val>
            <c:numRef>
              <c:f>Sheet1!$D$2:$D$52</c:f>
              <c:numCache>
                <c:formatCode>0.000</c:formatCode>
                <c:ptCount val="51"/>
                <c:pt idx="0">
                  <c:v>0.11924524</c:v>
                </c:pt>
                <c:pt idx="1">
                  <c:v>0.13925960300000001</c:v>
                </c:pt>
                <c:pt idx="2">
                  <c:v>0.17373812799999999</c:v>
                </c:pt>
                <c:pt idx="3">
                  <c:v>0.23075383499999999</c:v>
                </c:pt>
                <c:pt idx="4">
                  <c:v>0.282051153</c:v>
                </c:pt>
                <c:pt idx="5">
                  <c:v>0.32544363799999998</c:v>
                </c:pt>
                <c:pt idx="6">
                  <c:v>0.37337719699999999</c:v>
                </c:pt>
                <c:pt idx="7">
                  <c:v>0.40398739900000002</c:v>
                </c:pt>
                <c:pt idx="8">
                  <c:v>0.427701897</c:v>
                </c:pt>
                <c:pt idx="9">
                  <c:v>0.46722606</c:v>
                </c:pt>
                <c:pt idx="10">
                  <c:v>0.52575545800000001</c:v>
                </c:pt>
                <c:pt idx="11">
                  <c:v>0.60984942099999995</c:v>
                </c:pt>
                <c:pt idx="12">
                  <c:v>0.72774915799999995</c:v>
                </c:pt>
                <c:pt idx="13">
                  <c:v>0.84463976699999999</c:v>
                </c:pt>
                <c:pt idx="14">
                  <c:v>0.94925265700000006</c:v>
                </c:pt>
                <c:pt idx="15">
                  <c:v>1.0441106469999999</c:v>
                </c:pt>
                <c:pt idx="16">
                  <c:v>1.1499008529999999</c:v>
                </c:pt>
                <c:pt idx="17">
                  <c:v>1.30917482</c:v>
                </c:pt>
                <c:pt idx="18">
                  <c:v>1.5182324119999999</c:v>
                </c:pt>
                <c:pt idx="19">
                  <c:v>1.7057619500000001</c:v>
                </c:pt>
                <c:pt idx="20">
                  <c:v>1.871763434</c:v>
                </c:pt>
                <c:pt idx="21">
                  <c:v>1.8853866560000001</c:v>
                </c:pt>
                <c:pt idx="22">
                  <c:v>1.8322392709999999</c:v>
                </c:pt>
                <c:pt idx="23">
                  <c:v>1.831902895</c:v>
                </c:pt>
                <c:pt idx="24">
                  <c:v>1.811435602</c:v>
                </c:pt>
                <c:pt idx="25">
                  <c:v>1.7945101779999999</c:v>
                </c:pt>
                <c:pt idx="26">
                  <c:v>1.804449075</c:v>
                </c:pt>
                <c:pt idx="27">
                  <c:v>1.879504115</c:v>
                </c:pt>
                <c:pt idx="28">
                  <c:v>2.108619799</c:v>
                </c:pt>
                <c:pt idx="29">
                  <c:v>2.2347129790000002</c:v>
                </c:pt>
                <c:pt idx="30">
                  <c:v>2.34571701</c:v>
                </c:pt>
                <c:pt idx="31">
                  <c:v>2.4529999999999998</c:v>
                </c:pt>
                <c:pt idx="32">
                  <c:v>2.5670000000000002</c:v>
                </c:pt>
                <c:pt idx="33">
                  <c:v>2.6549999999999998</c:v>
                </c:pt>
                <c:pt idx="34">
                  <c:v>2.8029999999999999</c:v>
                </c:pt>
                <c:pt idx="35">
                  <c:v>3.0459999999999998</c:v>
                </c:pt>
                <c:pt idx="36">
                  <c:v>3.137</c:v>
                </c:pt>
                <c:pt idx="37">
                  <c:v>3.129</c:v>
                </c:pt>
                <c:pt idx="38">
                  <c:v>3.25</c:v>
                </c:pt>
                <c:pt idx="39">
                  <c:v>3.33</c:v>
                </c:pt>
                <c:pt idx="40">
                  <c:v>3.5150000000000001</c:v>
                </c:pt>
                <c:pt idx="41">
                  <c:v>3.7229999999999999</c:v>
                </c:pt>
                <c:pt idx="42">
                  <c:v>3.923</c:v>
                </c:pt>
                <c:pt idx="43">
                  <c:v>4.149</c:v>
                </c:pt>
                <c:pt idx="44">
                  <c:v>4.4050000000000002</c:v>
                </c:pt>
                <c:pt idx="45">
                  <c:v>4.359</c:v>
                </c:pt>
                <c:pt idx="46">
                  <c:v>4.335</c:v>
                </c:pt>
                <c:pt idx="47">
                  <c:v>4.2539999999999996</c:v>
                </c:pt>
                <c:pt idx="48">
                  <c:v>4.3470000000000004</c:v>
                </c:pt>
                <c:pt idx="49">
                  <c:v>4.351</c:v>
                </c:pt>
                <c:pt idx="50">
                  <c:v>4.6210000000000004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08-4A79-8417-A368330DB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9396120"/>
        <c:axId val="489387496"/>
      </c:lineChart>
      <c:catAx>
        <c:axId val="489396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489387496"/>
        <c:crosses val="autoZero"/>
        <c:auto val="1"/>
        <c:lblAlgn val="ctr"/>
        <c:lblOffset val="100"/>
        <c:noMultiLvlLbl val="0"/>
      </c:catAx>
      <c:valAx>
        <c:axId val="48938749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r>
                  <a:rPr lang="fi-FI" dirty="0"/>
                  <a:t>€ </a:t>
                </a:r>
                <a:r>
                  <a:rPr lang="fi-FI" dirty="0" err="1"/>
                  <a:t>bn</a:t>
                </a:r>
                <a:endParaRPr lang="fi-FI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Merriweather Sans" charset="0"/>
                  <a:ea typeface="Merriweather Sans" charset="0"/>
                  <a:cs typeface="Merriweather Sans" charset="0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489396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>
                  <a:lumMod val="10000"/>
                </a:schemeClr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Unit linked</c:v>
                </c:pt>
              </c:strCache>
            </c:strRef>
          </c:tx>
          <c:spPr>
            <a:solidFill>
              <a:schemeClr val="accent6">
                <a:lumMod val="1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Sheet1!$B$2:$B$11</c:f>
              <c:numCache>
                <c:formatCode>0.000</c:formatCode>
                <c:ptCount val="10"/>
                <c:pt idx="0">
                  <c:v>2.1064569999999998</c:v>
                </c:pt>
                <c:pt idx="1">
                  <c:v>2.8337780000000001</c:v>
                </c:pt>
                <c:pt idx="2">
                  <c:v>4.4453810000000002</c:v>
                </c:pt>
                <c:pt idx="3">
                  <c:v>5.0219040000000001</c:v>
                </c:pt>
                <c:pt idx="4">
                  <c:v>5.3339860000000003</c:v>
                </c:pt>
                <c:pt idx="5">
                  <c:v>3.8276349999999999</c:v>
                </c:pt>
                <c:pt idx="6">
                  <c:v>3.8256510000000001</c:v>
                </c:pt>
                <c:pt idx="7">
                  <c:v>3.6560359999999998</c:v>
                </c:pt>
                <c:pt idx="8">
                  <c:v>5.2149999999999999</c:v>
                </c:pt>
                <c:pt idx="9">
                  <c:v>3.3500779999999999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D6-49A0-BFAE-3FC33C391E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Traditional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Sheet1!$C$2:$C$11</c:f>
              <c:numCache>
                <c:formatCode>0.000</c:formatCode>
                <c:ptCount val="10"/>
                <c:pt idx="0">
                  <c:v>0.96693000000000007</c:v>
                </c:pt>
                <c:pt idx="1">
                  <c:v>0.90030399999999977</c:v>
                </c:pt>
                <c:pt idx="2">
                  <c:v>0.83534799999999976</c:v>
                </c:pt>
                <c:pt idx="3">
                  <c:v>0.93128</c:v>
                </c:pt>
                <c:pt idx="4">
                  <c:v>0.80848100000000001</c:v>
                </c:pt>
                <c:pt idx="5">
                  <c:v>0.745282</c:v>
                </c:pt>
                <c:pt idx="6">
                  <c:v>0.701179</c:v>
                </c:pt>
                <c:pt idx="7">
                  <c:v>0.70945100000000005</c:v>
                </c:pt>
                <c:pt idx="8">
                  <c:v>0.80499600000000004</c:v>
                </c:pt>
                <c:pt idx="9">
                  <c:v>0.68724600000000002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D6-49A0-BFAE-3FC33C391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53721128"/>
        <c:axId val="653723088"/>
      </c:barChart>
      <c:catAx>
        <c:axId val="653721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653723088"/>
        <c:crosses val="autoZero"/>
        <c:auto val="1"/>
        <c:lblAlgn val="ctr"/>
        <c:lblOffset val="100"/>
        <c:noMultiLvlLbl val="0"/>
      </c:catAx>
      <c:valAx>
        <c:axId val="65372308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r>
                  <a:rPr lang="fi-FI" sz="1400" b="0" i="0" baseline="0" dirty="0">
                    <a:effectLst/>
                  </a:rPr>
                  <a:t>€ </a:t>
                </a:r>
                <a:r>
                  <a:rPr lang="fi-FI" sz="1400" b="0" i="0" baseline="0" dirty="0" err="1">
                    <a:effectLst/>
                  </a:rPr>
                  <a:t>bn</a:t>
                </a:r>
                <a:endParaRPr lang="fi-FI" sz="1100" b="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Merriweather Sans" charset="0"/>
                  <a:ea typeface="Merriweather Sans" charset="0"/>
                  <a:cs typeface="Merriweather Sans" charset="0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653721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>
                  <a:lumMod val="10000"/>
                </a:schemeClr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r>
              <a:rPr lang="fi-FI" sz="1400" b="0" i="0" baseline="0" dirty="0">
                <a:effectLst/>
              </a:rPr>
              <a:t>€</a:t>
            </a:r>
            <a:r>
              <a:rPr lang="fi-FI" sz="1400" b="0" i="0" baseline="0" dirty="0" err="1">
                <a:effectLst/>
              </a:rPr>
              <a:t>bn</a:t>
            </a:r>
            <a:endParaRPr lang="fi-FI" sz="1100" b="0" dirty="0">
              <a:effectLst/>
            </a:endParaRPr>
          </a:p>
        </c:rich>
      </c:tx>
      <c:layout>
        <c:manualLayout>
          <c:xMode val="edge"/>
          <c:yMode val="edge"/>
          <c:x val="0.6103260869565218"/>
          <c:y val="3.91519042551643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accent6">
                  <a:lumMod val="10000"/>
                </a:schemeClr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Sarake2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Capital redemption policies</c:v>
                </c:pt>
                <c:pt idx="1">
                  <c:v>Personal life insurance, unit linked</c:v>
                </c:pt>
                <c:pt idx="2">
                  <c:v>Other life insurance</c:v>
                </c:pt>
                <c:pt idx="3">
                  <c:v>Personal pension insurance</c:v>
                </c:pt>
                <c:pt idx="4">
                  <c:v>Voluntary group pension</c:v>
                </c:pt>
                <c:pt idx="5">
                  <c:v>Employees group life insurance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1791</c:v>
                </c:pt>
                <c:pt idx="1">
                  <c:v>1221</c:v>
                </c:pt>
                <c:pt idx="2">
                  <c:v>403</c:v>
                </c:pt>
                <c:pt idx="3">
                  <c:v>295</c:v>
                </c:pt>
                <c:pt idx="4">
                  <c:v>285</c:v>
                </c:pt>
                <c:pt idx="5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40-4528-A1C0-5EC88A067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86809712"/>
        <c:axId val="586288712"/>
      </c:barChart>
      <c:catAx>
        <c:axId val="586809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86288712"/>
        <c:crosses val="autoZero"/>
        <c:auto val="1"/>
        <c:lblAlgn val="ctr"/>
        <c:lblOffset val="100"/>
        <c:noMultiLvlLbl val="0"/>
      </c:catAx>
      <c:valAx>
        <c:axId val="586288712"/>
        <c:scaling>
          <c:orientation val="minMax"/>
          <c:max val="2000"/>
        </c:scaling>
        <c:delete val="0"/>
        <c:axPos val="t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86809712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Sarake2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Nordea Life Assurance Finland Ltd </c:v>
                </c:pt>
                <c:pt idx="1">
                  <c:v>Mandatum Life Insurance Company Limited </c:v>
                </c:pt>
                <c:pt idx="2">
                  <c:v>OP Life Assurance Company Ltd </c:v>
                </c:pt>
                <c:pt idx="3">
                  <c:v>LocalTapiola Mutual Life Insurance Company </c:v>
                </c:pt>
                <c:pt idx="4">
                  <c:v>Fennia Life Insurance Company Ltd </c:v>
                </c:pt>
                <c:pt idx="5">
                  <c:v>SHB Liv Försäkringsaktiebolag</c:v>
                </c:pt>
                <c:pt idx="6">
                  <c:v>Aktia Life Insurance Ltd.</c:v>
                </c:pt>
                <c:pt idx="7">
                  <c:v>Sb Life Insurance Ltd</c:v>
                </c:pt>
                <c:pt idx="8">
                  <c:v>Kaleva Mutual Insurance Company </c:v>
                </c:pt>
                <c:pt idx="9">
                  <c:v>Alandia Konsolidering Ab</c:v>
                </c:pt>
              </c:strCache>
            </c:strRef>
          </c:cat>
          <c:val>
            <c:numRef>
              <c:f>Sheet1!$B$2:$B$11</c:f>
              <c:numCache>
                <c:formatCode>0.0\ %</c:formatCode>
                <c:ptCount val="10"/>
                <c:pt idx="0">
                  <c:v>0.27653432894974517</c:v>
                </c:pt>
                <c:pt idx="1">
                  <c:v>0.25976273858981458</c:v>
                </c:pt>
                <c:pt idx="2">
                  <c:v>0.21865523140791324</c:v>
                </c:pt>
                <c:pt idx="3">
                  <c:v>0.10871545992101977</c:v>
                </c:pt>
                <c:pt idx="4">
                  <c:v>4.0319608701305312E-2</c:v>
                </c:pt>
                <c:pt idx="5">
                  <c:v>2.7802920660752465E-2</c:v>
                </c:pt>
                <c:pt idx="6">
                  <c:v>2.6595895261861634E-2</c:v>
                </c:pt>
                <c:pt idx="7">
                  <c:v>2.6364661462945853E-2</c:v>
                </c:pt>
                <c:pt idx="8">
                  <c:v>1.4743597291433003E-2</c:v>
                </c:pt>
                <c:pt idx="9">
                  <c:v>5.0555775320915185E-4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9C-40E2-9E42-21817848EE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60714808"/>
        <c:axId val="560719120"/>
      </c:barChart>
      <c:catAx>
        <c:axId val="5607148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60719120"/>
        <c:crosses val="autoZero"/>
        <c:auto val="1"/>
        <c:lblAlgn val="ctr"/>
        <c:lblOffset val="100"/>
        <c:noMultiLvlLbl val="0"/>
      </c:catAx>
      <c:valAx>
        <c:axId val="560719120"/>
        <c:scaling>
          <c:orientation val="minMax"/>
          <c:max val="0.39000000000000007"/>
          <c:min val="0"/>
        </c:scaling>
        <c:delete val="1"/>
        <c:axPos val="t"/>
        <c:majorGridlines>
          <c:spPr>
            <a:ln w="3175" cap="flat" cmpd="sng" algn="ctr">
              <a:solidFill>
                <a:schemeClr val="bg1">
                  <a:lumMod val="65000"/>
                </a:schemeClr>
              </a:solidFill>
              <a:prstDash val="lgDash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560714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Equity holdings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Sheet1!$B$2:$B$11</c:f>
              <c:numCache>
                <c:formatCode>0.0</c:formatCode>
                <c:ptCount val="10"/>
                <c:pt idx="0">
                  <c:v>51.2</c:v>
                </c:pt>
                <c:pt idx="1">
                  <c:v>57</c:v>
                </c:pt>
                <c:pt idx="2">
                  <c:v>64.5</c:v>
                </c:pt>
                <c:pt idx="3">
                  <c:v>70.2</c:v>
                </c:pt>
                <c:pt idx="4">
                  <c:v>74.8</c:v>
                </c:pt>
                <c:pt idx="5">
                  <c:v>81.400000000000006</c:v>
                </c:pt>
                <c:pt idx="6">
                  <c:v>88.9</c:v>
                </c:pt>
                <c:pt idx="7">
                  <c:v>87.537500999999992</c:v>
                </c:pt>
                <c:pt idx="8">
                  <c:v>101.80725100000001</c:v>
                </c:pt>
                <c:pt idx="9">
                  <c:v>107.6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95-44B1-B1BF-F869C7B960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Debt securities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Sheet1!$C$2:$C$11</c:f>
              <c:numCache>
                <c:formatCode>0.0</c:formatCode>
                <c:ptCount val="10"/>
                <c:pt idx="0">
                  <c:v>46.7</c:v>
                </c:pt>
                <c:pt idx="1">
                  <c:v>47.3</c:v>
                </c:pt>
                <c:pt idx="2">
                  <c:v>48.6</c:v>
                </c:pt>
                <c:pt idx="3">
                  <c:v>48.6</c:v>
                </c:pt>
                <c:pt idx="4">
                  <c:v>48.1</c:v>
                </c:pt>
                <c:pt idx="5">
                  <c:v>46</c:v>
                </c:pt>
                <c:pt idx="6">
                  <c:v>43</c:v>
                </c:pt>
                <c:pt idx="7">
                  <c:v>41.281953999999999</c:v>
                </c:pt>
                <c:pt idx="8">
                  <c:v>39.133751000000004</c:v>
                </c:pt>
                <c:pt idx="9">
                  <c:v>35.799999999999997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95-44B1-B1BF-F869C7B960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Property holdings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Sheet1!$D$2:$D$11</c:f>
              <c:numCache>
                <c:formatCode>0.0</c:formatCode>
                <c:ptCount val="10"/>
                <c:pt idx="0">
                  <c:v>12.3</c:v>
                </c:pt>
                <c:pt idx="1">
                  <c:v>12.8</c:v>
                </c:pt>
                <c:pt idx="2">
                  <c:v>12.8</c:v>
                </c:pt>
                <c:pt idx="3">
                  <c:v>12.4</c:v>
                </c:pt>
                <c:pt idx="4">
                  <c:v>12.1</c:v>
                </c:pt>
                <c:pt idx="5">
                  <c:v>12.4</c:v>
                </c:pt>
                <c:pt idx="6">
                  <c:v>12.8</c:v>
                </c:pt>
                <c:pt idx="7">
                  <c:v>13.125283</c:v>
                </c:pt>
                <c:pt idx="8">
                  <c:v>13.754242999999999</c:v>
                </c:pt>
                <c:pt idx="9">
                  <c:v>13.9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95-44B1-B1BF-F869C7B9609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Loans</c:v>
                </c:pt>
              </c:strCache>
            </c:strRef>
          </c:tx>
          <c:spPr>
            <a:ln w="57150" cap="rnd" cmpd="dbl">
              <a:solidFill>
                <a:schemeClr val="accent6">
                  <a:lumMod val="1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Sheet1!$E$2:$E$11</c:f>
              <c:numCache>
                <c:formatCode>0.0</c:formatCode>
                <c:ptCount val="10"/>
                <c:pt idx="0">
                  <c:v>7.3</c:v>
                </c:pt>
                <c:pt idx="1">
                  <c:v>6.3</c:v>
                </c:pt>
                <c:pt idx="2">
                  <c:v>5.5</c:v>
                </c:pt>
                <c:pt idx="3">
                  <c:v>4.5999999999999996</c:v>
                </c:pt>
                <c:pt idx="4">
                  <c:v>4.5</c:v>
                </c:pt>
                <c:pt idx="5">
                  <c:v>4.5999999999999996</c:v>
                </c:pt>
                <c:pt idx="6">
                  <c:v>4</c:v>
                </c:pt>
                <c:pt idx="7">
                  <c:v>4.3455870000000001</c:v>
                </c:pt>
                <c:pt idx="8">
                  <c:v>4.873742</c:v>
                </c:pt>
                <c:pt idx="9">
                  <c:v>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95-44B1-B1BF-F869C7B9609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 Other investments</c:v>
                </c:pt>
              </c:strCache>
            </c:strRef>
          </c:tx>
          <c:spPr>
            <a:ln w="19050" cap="rnd">
              <a:solidFill>
                <a:schemeClr val="accent6">
                  <a:lumMod val="10000"/>
                </a:schemeClr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Sheet1!$F$2:$F$11</c:f>
              <c:numCache>
                <c:formatCode>0.0</c:formatCode>
                <c:ptCount val="10"/>
                <c:pt idx="0">
                  <c:v>0.4</c:v>
                </c:pt>
                <c:pt idx="1">
                  <c:v>0.4</c:v>
                </c:pt>
                <c:pt idx="2">
                  <c:v>0.3</c:v>
                </c:pt>
                <c:pt idx="3">
                  <c:v>0.8</c:v>
                </c:pt>
                <c:pt idx="4">
                  <c:v>1.2</c:v>
                </c:pt>
                <c:pt idx="5">
                  <c:v>0.3</c:v>
                </c:pt>
                <c:pt idx="6">
                  <c:v>0.3</c:v>
                </c:pt>
                <c:pt idx="7">
                  <c:v>0.26006699999999999</c:v>
                </c:pt>
                <c:pt idx="8">
                  <c:v>0.277777</c:v>
                </c:pt>
                <c:pt idx="9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E95-44B1-B1BF-F869C7B960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2383528"/>
        <c:axId val="542378432"/>
      </c:lineChart>
      <c:catAx>
        <c:axId val="542383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42378432"/>
        <c:crosses val="autoZero"/>
        <c:auto val="1"/>
        <c:lblAlgn val="ctr"/>
        <c:lblOffset val="100"/>
        <c:noMultiLvlLbl val="0"/>
      </c:catAx>
      <c:valAx>
        <c:axId val="54237843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r>
                  <a:rPr lang="fi-FI" dirty="0"/>
                  <a:t>€</a:t>
                </a:r>
                <a:r>
                  <a:rPr lang="fi-FI" dirty="0" err="1"/>
                  <a:t>bn</a:t>
                </a:r>
                <a:endParaRPr lang="fi-FI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Merriweather Sans" charset="0"/>
                  <a:ea typeface="Merriweather Sans" charset="0"/>
                  <a:cs typeface="Merriweather Sans" charset="0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42383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>
                  <a:lumMod val="10000"/>
                </a:schemeClr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Pension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-2.9</c:v>
                </c:pt>
                <c:pt idx="1">
                  <c:v>8.1999999999999993</c:v>
                </c:pt>
                <c:pt idx="2">
                  <c:v>8.3000000000000007</c:v>
                </c:pt>
                <c:pt idx="3">
                  <c:v>6.8</c:v>
                </c:pt>
                <c:pt idx="4">
                  <c:v>5</c:v>
                </c:pt>
                <c:pt idx="5">
                  <c:v>5.0999999999999996</c:v>
                </c:pt>
                <c:pt idx="6">
                  <c:v>7.4</c:v>
                </c:pt>
                <c:pt idx="7">
                  <c:v>-1.6</c:v>
                </c:pt>
                <c:pt idx="8">
                  <c:v>12.1</c:v>
                </c:pt>
                <c:pt idx="9">
                  <c:v>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BF-4480-AFA8-9D2BD9A66F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Life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0.7</c:v>
                </c:pt>
                <c:pt idx="1">
                  <c:v>9.6999999999999993</c:v>
                </c:pt>
                <c:pt idx="2">
                  <c:v>4.2</c:v>
                </c:pt>
                <c:pt idx="3">
                  <c:v>7.5</c:v>
                </c:pt>
                <c:pt idx="4">
                  <c:v>3.7</c:v>
                </c:pt>
                <c:pt idx="5">
                  <c:v>5.2</c:v>
                </c:pt>
                <c:pt idx="6">
                  <c:v>3.9</c:v>
                </c:pt>
                <c:pt idx="7">
                  <c:v>0.1</c:v>
                </c:pt>
                <c:pt idx="8">
                  <c:v>7.7</c:v>
                </c:pt>
                <c:pt idx="9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BF-4480-AFA8-9D2BD9A66F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Non-life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1.4</c:v>
                </c:pt>
                <c:pt idx="1">
                  <c:v>8.6999999999999993</c:v>
                </c:pt>
                <c:pt idx="2">
                  <c:v>4</c:v>
                </c:pt>
                <c:pt idx="3">
                  <c:v>4.8</c:v>
                </c:pt>
                <c:pt idx="4">
                  <c:v>2.7</c:v>
                </c:pt>
                <c:pt idx="5">
                  <c:v>4.0999999999999996</c:v>
                </c:pt>
                <c:pt idx="6">
                  <c:v>4.0999999999999996</c:v>
                </c:pt>
                <c:pt idx="7">
                  <c:v>0.9</c:v>
                </c:pt>
                <c:pt idx="8">
                  <c:v>8.1</c:v>
                </c:pt>
                <c:pt idx="9">
                  <c:v>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3BF-4480-AFA8-9D2BD9A66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343672"/>
        <c:axId val="105344456"/>
      </c:lineChart>
      <c:catAx>
        <c:axId val="105343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587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105344456"/>
        <c:crosses val="autoZero"/>
        <c:auto val="1"/>
        <c:lblAlgn val="ctr"/>
        <c:lblOffset val="100"/>
        <c:noMultiLvlLbl val="0"/>
      </c:catAx>
      <c:valAx>
        <c:axId val="10534445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10534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>
                  <a:lumMod val="10000"/>
                </a:schemeClr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Non-life insurance</c:v>
                </c:pt>
              </c:strCache>
            </c:strRef>
          </c:tx>
          <c:spPr>
            <a:solidFill>
              <a:schemeClr val="accent6">
                <a:lumMod val="1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3859</c:v>
                </c:pt>
                <c:pt idx="1">
                  <c:v>4056</c:v>
                </c:pt>
                <c:pt idx="2">
                  <c:v>4288</c:v>
                </c:pt>
                <c:pt idx="3">
                  <c:v>4540</c:v>
                </c:pt>
                <c:pt idx="4">
                  <c:v>4494</c:v>
                </c:pt>
                <c:pt idx="5">
                  <c:v>4483</c:v>
                </c:pt>
                <c:pt idx="6">
                  <c:v>4390</c:v>
                </c:pt>
                <c:pt idx="7">
                  <c:v>4513</c:v>
                </c:pt>
                <c:pt idx="8">
                  <c:v>4522</c:v>
                </c:pt>
                <c:pt idx="9">
                  <c:v>4819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D8-4067-AA28-B871C38AEB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Life insurance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3258</c:v>
                </c:pt>
                <c:pt idx="1">
                  <c:v>3856</c:v>
                </c:pt>
                <c:pt idx="2">
                  <c:v>5389</c:v>
                </c:pt>
                <c:pt idx="3">
                  <c:v>5952</c:v>
                </c:pt>
                <c:pt idx="4">
                  <c:v>6278</c:v>
                </c:pt>
                <c:pt idx="5">
                  <c:v>4535</c:v>
                </c:pt>
                <c:pt idx="6">
                  <c:v>4489</c:v>
                </c:pt>
                <c:pt idx="7">
                  <c:v>4309</c:v>
                </c:pt>
                <c:pt idx="8">
                  <c:v>5963</c:v>
                </c:pt>
                <c:pt idx="9">
                  <c:v>3992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D8-4067-AA28-B871C38AEB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Statutory employee pension insurance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11462</c:v>
                </c:pt>
                <c:pt idx="1">
                  <c:v>12304</c:v>
                </c:pt>
                <c:pt idx="2">
                  <c:v>12424</c:v>
                </c:pt>
                <c:pt idx="3">
                  <c:v>12722</c:v>
                </c:pt>
                <c:pt idx="4">
                  <c:v>13215</c:v>
                </c:pt>
                <c:pt idx="5">
                  <c:v>13564</c:v>
                </c:pt>
                <c:pt idx="6">
                  <c:v>14051</c:v>
                </c:pt>
                <c:pt idx="7">
                  <c:v>14756</c:v>
                </c:pt>
                <c:pt idx="8">
                  <c:v>15605</c:v>
                </c:pt>
                <c:pt idx="9">
                  <c:v>14319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D8-4067-AA28-B871C38AE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9387888"/>
        <c:axId val="489388280"/>
      </c:barChart>
      <c:catAx>
        <c:axId val="48938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489388280"/>
        <c:crosses val="autoZero"/>
        <c:auto val="1"/>
        <c:lblAlgn val="ctr"/>
        <c:lblOffset val="100"/>
        <c:noMultiLvlLbl val="0"/>
      </c:catAx>
      <c:valAx>
        <c:axId val="48938828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r>
                  <a:rPr lang="fi-FI" dirty="0"/>
                  <a:t>€ </a:t>
                </a:r>
                <a:r>
                  <a:rPr lang="fi-FI" dirty="0" err="1"/>
                  <a:t>bn</a:t>
                </a:r>
                <a:endParaRPr lang="fi-FI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Merriweather Sans" charset="0"/>
                  <a:ea typeface="Merriweather Sans" charset="0"/>
                  <a:cs typeface="Merriweather Sans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489387888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697420974552085"/>
          <c:y val="0.50557705266945363"/>
          <c:w val="0.2609484955684887"/>
          <c:h val="0.395461517116886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>
                  <a:lumMod val="10000"/>
                </a:schemeClr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Non-life insurers</c:v>
                </c:pt>
              </c:strCache>
            </c:strRef>
          </c:tx>
          <c:spPr>
            <a:solidFill>
              <a:schemeClr val="accent6">
                <a:lumMod val="1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2555</c:v>
                </c:pt>
                <c:pt idx="1">
                  <c:v>2719</c:v>
                </c:pt>
                <c:pt idx="2">
                  <c:v>2854</c:v>
                </c:pt>
                <c:pt idx="3">
                  <c:v>2938</c:v>
                </c:pt>
                <c:pt idx="4">
                  <c:v>2870</c:v>
                </c:pt>
                <c:pt idx="5">
                  <c:v>3008</c:v>
                </c:pt>
                <c:pt idx="6">
                  <c:v>3029</c:v>
                </c:pt>
                <c:pt idx="7">
                  <c:v>3266</c:v>
                </c:pt>
                <c:pt idx="8">
                  <c:v>3437</c:v>
                </c:pt>
                <c:pt idx="9">
                  <c:v>3317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74-4FD4-A655-1DD474F0C5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Life insurers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3592</c:v>
                </c:pt>
                <c:pt idx="1">
                  <c:v>3915</c:v>
                </c:pt>
                <c:pt idx="2">
                  <c:v>3896</c:v>
                </c:pt>
                <c:pt idx="3">
                  <c:v>3829</c:v>
                </c:pt>
                <c:pt idx="4">
                  <c:v>3986</c:v>
                </c:pt>
                <c:pt idx="5">
                  <c:v>4239</c:v>
                </c:pt>
                <c:pt idx="6">
                  <c:v>4233</c:v>
                </c:pt>
                <c:pt idx="7">
                  <c:v>4632</c:v>
                </c:pt>
                <c:pt idx="8">
                  <c:v>7239</c:v>
                </c:pt>
                <c:pt idx="9">
                  <c:v>4183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74-4FD4-A655-1DD474F0C5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Employee pension insurers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11238</c:v>
                </c:pt>
                <c:pt idx="1">
                  <c:v>12016</c:v>
                </c:pt>
                <c:pt idx="2">
                  <c:v>12833</c:v>
                </c:pt>
                <c:pt idx="3">
                  <c:v>13446</c:v>
                </c:pt>
                <c:pt idx="4">
                  <c:v>13815</c:v>
                </c:pt>
                <c:pt idx="5">
                  <c:v>14356</c:v>
                </c:pt>
                <c:pt idx="6">
                  <c:v>14888</c:v>
                </c:pt>
                <c:pt idx="7">
                  <c:v>15447</c:v>
                </c:pt>
                <c:pt idx="8">
                  <c:v>16320</c:v>
                </c:pt>
                <c:pt idx="9">
                  <c:v>16400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74-4FD4-A655-1DD474F0C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9400432"/>
        <c:axId val="489401216"/>
      </c:barChart>
      <c:catAx>
        <c:axId val="48940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489401216"/>
        <c:crosses val="autoZero"/>
        <c:auto val="1"/>
        <c:lblAlgn val="ctr"/>
        <c:lblOffset val="100"/>
        <c:noMultiLvlLbl val="0"/>
      </c:catAx>
      <c:valAx>
        <c:axId val="48940121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r>
                  <a:rPr lang="fi-FI" dirty="0"/>
                  <a:t>€ </a:t>
                </a:r>
                <a:r>
                  <a:rPr lang="fi-FI" dirty="0" err="1"/>
                  <a:t>bn</a:t>
                </a:r>
                <a:endParaRPr lang="fi-FI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Merriweather Sans" charset="0"/>
                  <a:ea typeface="Merriweather Sans" charset="0"/>
                  <a:cs typeface="Merriweather Sans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489400432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>
                  <a:lumMod val="10000"/>
                </a:schemeClr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Pension insurers</c:v>
                </c:pt>
              </c:strCache>
            </c:strRef>
          </c:tx>
          <c:spPr>
            <a:solidFill>
              <a:schemeClr val="accent6">
                <a:lumMod val="1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Sheet1!$A$2:$A$42</c:f>
              <c:numCache>
                <c:formatCode>General</c:formatCode>
                <c:ptCount val="4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</c:numCache>
            </c:num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7</c:v>
                </c:pt>
                <c:pt idx="24">
                  <c:v>7</c:v>
                </c:pt>
                <c:pt idx="25">
                  <c:v>7</c:v>
                </c:pt>
                <c:pt idx="26">
                  <c:v>7</c:v>
                </c:pt>
                <c:pt idx="27">
                  <c:v>7</c:v>
                </c:pt>
                <c:pt idx="28">
                  <c:v>7</c:v>
                </c:pt>
                <c:pt idx="29">
                  <c:v>7</c:v>
                </c:pt>
                <c:pt idx="30">
                  <c:v>7</c:v>
                </c:pt>
                <c:pt idx="31">
                  <c:v>7</c:v>
                </c:pt>
                <c:pt idx="32">
                  <c:v>7</c:v>
                </c:pt>
                <c:pt idx="33">
                  <c:v>7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5</c:v>
                </c:pt>
                <c:pt idx="39">
                  <c:v>4</c:v>
                </c:pt>
                <c:pt idx="4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E9-4309-A019-B6B1F90BA6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Life insurers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Sheet1!$A$2:$A$42</c:f>
              <c:numCache>
                <c:formatCode>General</c:formatCode>
                <c:ptCount val="4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</c:numCache>
            </c:num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6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10</c:v>
                </c:pt>
                <c:pt idx="12">
                  <c:v>9</c:v>
                </c:pt>
                <c:pt idx="13">
                  <c:v>11</c:v>
                </c:pt>
                <c:pt idx="14">
                  <c:v>11</c:v>
                </c:pt>
                <c:pt idx="15">
                  <c:v>10</c:v>
                </c:pt>
                <c:pt idx="16">
                  <c:v>12</c:v>
                </c:pt>
                <c:pt idx="17">
                  <c:v>13</c:v>
                </c:pt>
                <c:pt idx="18">
                  <c:v>13</c:v>
                </c:pt>
                <c:pt idx="19">
                  <c:v>13</c:v>
                </c:pt>
                <c:pt idx="20">
                  <c:v>14</c:v>
                </c:pt>
                <c:pt idx="21">
                  <c:v>14</c:v>
                </c:pt>
                <c:pt idx="22">
                  <c:v>14</c:v>
                </c:pt>
                <c:pt idx="23">
                  <c:v>14</c:v>
                </c:pt>
                <c:pt idx="24">
                  <c:v>14</c:v>
                </c:pt>
                <c:pt idx="25">
                  <c:v>14</c:v>
                </c:pt>
                <c:pt idx="26">
                  <c:v>13</c:v>
                </c:pt>
                <c:pt idx="27">
                  <c:v>12</c:v>
                </c:pt>
                <c:pt idx="28">
                  <c:v>12</c:v>
                </c:pt>
                <c:pt idx="29">
                  <c:v>11</c:v>
                </c:pt>
                <c:pt idx="30">
                  <c:v>11</c:v>
                </c:pt>
                <c:pt idx="31">
                  <c:v>11</c:v>
                </c:pt>
                <c:pt idx="32">
                  <c:v>13</c:v>
                </c:pt>
                <c:pt idx="33">
                  <c:v>13</c:v>
                </c:pt>
                <c:pt idx="34">
                  <c:v>13</c:v>
                </c:pt>
                <c:pt idx="35">
                  <c:v>11</c:v>
                </c:pt>
                <c:pt idx="36">
                  <c:v>10</c:v>
                </c:pt>
                <c:pt idx="37">
                  <c:v>9</c:v>
                </c:pt>
                <c:pt idx="38">
                  <c:v>10</c:v>
                </c:pt>
                <c:pt idx="39">
                  <c:v>10</c:v>
                </c:pt>
                <c:pt idx="4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E9-4309-A019-B6B1F90BA6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Non-life insurers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Sheet1!$A$2:$A$42</c:f>
              <c:numCache>
                <c:formatCode>General</c:formatCode>
                <c:ptCount val="4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</c:numCache>
            </c:num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41</c:v>
                </c:pt>
                <c:pt idx="1">
                  <c:v>41</c:v>
                </c:pt>
                <c:pt idx="2">
                  <c:v>40</c:v>
                </c:pt>
                <c:pt idx="3">
                  <c:v>40</c:v>
                </c:pt>
                <c:pt idx="4">
                  <c:v>36</c:v>
                </c:pt>
                <c:pt idx="5">
                  <c:v>36</c:v>
                </c:pt>
                <c:pt idx="6">
                  <c:v>36</c:v>
                </c:pt>
                <c:pt idx="7">
                  <c:v>36</c:v>
                </c:pt>
                <c:pt idx="8">
                  <c:v>36</c:v>
                </c:pt>
                <c:pt idx="9">
                  <c:v>38</c:v>
                </c:pt>
                <c:pt idx="10">
                  <c:v>38</c:v>
                </c:pt>
                <c:pt idx="11">
                  <c:v>38</c:v>
                </c:pt>
                <c:pt idx="12">
                  <c:v>38</c:v>
                </c:pt>
                <c:pt idx="13">
                  <c:v>39</c:v>
                </c:pt>
                <c:pt idx="14">
                  <c:v>38</c:v>
                </c:pt>
                <c:pt idx="15">
                  <c:v>34</c:v>
                </c:pt>
                <c:pt idx="16">
                  <c:v>31</c:v>
                </c:pt>
                <c:pt idx="17">
                  <c:v>31</c:v>
                </c:pt>
                <c:pt idx="18">
                  <c:v>34</c:v>
                </c:pt>
                <c:pt idx="19">
                  <c:v>34</c:v>
                </c:pt>
                <c:pt idx="20">
                  <c:v>30</c:v>
                </c:pt>
                <c:pt idx="21">
                  <c:v>30</c:v>
                </c:pt>
                <c:pt idx="22">
                  <c:v>28</c:v>
                </c:pt>
                <c:pt idx="23">
                  <c:v>28</c:v>
                </c:pt>
                <c:pt idx="24">
                  <c:v>27</c:v>
                </c:pt>
                <c:pt idx="25">
                  <c:v>25</c:v>
                </c:pt>
                <c:pt idx="26">
                  <c:v>24</c:v>
                </c:pt>
                <c:pt idx="27">
                  <c:v>24</c:v>
                </c:pt>
                <c:pt idx="28">
                  <c:v>22</c:v>
                </c:pt>
                <c:pt idx="29">
                  <c:v>21</c:v>
                </c:pt>
                <c:pt idx="30">
                  <c:v>21</c:v>
                </c:pt>
                <c:pt idx="31">
                  <c:v>21</c:v>
                </c:pt>
                <c:pt idx="32">
                  <c:v>23</c:v>
                </c:pt>
                <c:pt idx="33">
                  <c:v>38</c:v>
                </c:pt>
                <c:pt idx="34">
                  <c:v>38</c:v>
                </c:pt>
                <c:pt idx="35">
                  <c:v>38</c:v>
                </c:pt>
                <c:pt idx="36">
                  <c:v>36</c:v>
                </c:pt>
                <c:pt idx="37">
                  <c:v>35</c:v>
                </c:pt>
                <c:pt idx="38">
                  <c:v>36</c:v>
                </c:pt>
                <c:pt idx="39">
                  <c:v>33</c:v>
                </c:pt>
                <c:pt idx="4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E9-4309-A019-B6B1F90BA68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Foreign insurers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Sheet1!$A$2:$A$42</c:f>
              <c:numCache>
                <c:formatCode>General</c:formatCode>
                <c:ptCount val="4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</c:numCache>
            </c:num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3</c:v>
                </c:pt>
                <c:pt idx="14">
                  <c:v>5</c:v>
                </c:pt>
                <c:pt idx="15">
                  <c:v>6</c:v>
                </c:pt>
                <c:pt idx="16">
                  <c:v>7</c:v>
                </c:pt>
                <c:pt idx="17">
                  <c:v>8</c:v>
                </c:pt>
                <c:pt idx="18">
                  <c:v>8</c:v>
                </c:pt>
                <c:pt idx="19">
                  <c:v>12</c:v>
                </c:pt>
                <c:pt idx="20">
                  <c:v>15</c:v>
                </c:pt>
                <c:pt idx="21">
                  <c:v>17</c:v>
                </c:pt>
                <c:pt idx="22">
                  <c:v>21</c:v>
                </c:pt>
                <c:pt idx="23">
                  <c:v>22</c:v>
                </c:pt>
                <c:pt idx="24">
                  <c:v>22</c:v>
                </c:pt>
                <c:pt idx="25">
                  <c:v>21</c:v>
                </c:pt>
                <c:pt idx="26">
                  <c:v>21</c:v>
                </c:pt>
                <c:pt idx="27">
                  <c:v>21</c:v>
                </c:pt>
                <c:pt idx="28">
                  <c:v>22</c:v>
                </c:pt>
                <c:pt idx="29">
                  <c:v>24</c:v>
                </c:pt>
                <c:pt idx="30">
                  <c:v>24</c:v>
                </c:pt>
                <c:pt idx="31">
                  <c:v>25</c:v>
                </c:pt>
                <c:pt idx="32">
                  <c:v>25</c:v>
                </c:pt>
                <c:pt idx="33">
                  <c:v>16</c:v>
                </c:pt>
                <c:pt idx="34">
                  <c:v>14</c:v>
                </c:pt>
                <c:pt idx="35">
                  <c:v>14</c:v>
                </c:pt>
                <c:pt idx="36">
                  <c:v>17</c:v>
                </c:pt>
                <c:pt idx="37">
                  <c:v>18</c:v>
                </c:pt>
                <c:pt idx="38">
                  <c:v>20</c:v>
                </c:pt>
                <c:pt idx="39">
                  <c:v>20</c:v>
                </c:pt>
                <c:pt idx="4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E9-4309-A019-B6B1F90BA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489408664"/>
        <c:axId val="489403176"/>
      </c:barChart>
      <c:catAx>
        <c:axId val="489408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489403176"/>
        <c:crosses val="autoZero"/>
        <c:auto val="1"/>
        <c:lblAlgn val="ctr"/>
        <c:lblOffset val="100"/>
        <c:tickLblSkip val="1"/>
        <c:noMultiLvlLbl val="0"/>
      </c:catAx>
      <c:valAx>
        <c:axId val="48940317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489408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>
                  <a:lumMod val="10000"/>
                </a:schemeClr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Fire and other damage to property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Sheet1!$B$2:$B$11</c:f>
              <c:numCache>
                <c:formatCode>0</c:formatCode>
                <c:ptCount val="10"/>
                <c:pt idx="0">
                  <c:v>846.71647350000001</c:v>
                </c:pt>
                <c:pt idx="1">
                  <c:v>895.51207079999995</c:v>
                </c:pt>
                <c:pt idx="2">
                  <c:v>959.65323220000005</c:v>
                </c:pt>
                <c:pt idx="3">
                  <c:v>1001.355421</c:v>
                </c:pt>
                <c:pt idx="4">
                  <c:v>1026.710634</c:v>
                </c:pt>
                <c:pt idx="5">
                  <c:v>1033.7194481700001</c:v>
                </c:pt>
                <c:pt idx="6">
                  <c:v>1013</c:v>
                </c:pt>
                <c:pt idx="7">
                  <c:v>1024</c:v>
                </c:pt>
                <c:pt idx="8">
                  <c:v>1044</c:v>
                </c:pt>
                <c:pt idx="9">
                  <c:v>1091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7B-4495-8897-6552E9E25C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Motor vehicle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Sheet1!$C$2:$C$11</c:f>
              <c:numCache>
                <c:formatCode>0</c:formatCode>
                <c:ptCount val="10"/>
                <c:pt idx="0">
                  <c:v>679.34652740000001</c:v>
                </c:pt>
                <c:pt idx="1">
                  <c:v>718.84933539999997</c:v>
                </c:pt>
                <c:pt idx="2">
                  <c:v>761.38669630000004</c:v>
                </c:pt>
                <c:pt idx="3">
                  <c:v>793.87053830000002</c:v>
                </c:pt>
                <c:pt idx="4">
                  <c:v>812.33933300000001</c:v>
                </c:pt>
                <c:pt idx="5">
                  <c:v>813.44429498</c:v>
                </c:pt>
                <c:pt idx="6">
                  <c:v>815</c:v>
                </c:pt>
                <c:pt idx="7">
                  <c:v>824</c:v>
                </c:pt>
                <c:pt idx="8">
                  <c:v>873</c:v>
                </c:pt>
                <c:pt idx="9">
                  <c:v>915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7B-4495-8897-6552E9E25C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Other accident and health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Sheet1!$D$2:$D$11</c:f>
              <c:numCache>
                <c:formatCode>0</c:formatCode>
                <c:ptCount val="10"/>
                <c:pt idx="0">
                  <c:v>369.58797579999998</c:v>
                </c:pt>
                <c:pt idx="1">
                  <c:v>400.45047049999999</c:v>
                </c:pt>
                <c:pt idx="2">
                  <c:v>446.78921759999997</c:v>
                </c:pt>
                <c:pt idx="3">
                  <c:v>486.83956410000002</c:v>
                </c:pt>
                <c:pt idx="4">
                  <c:v>528.05312509999999</c:v>
                </c:pt>
                <c:pt idx="5">
                  <c:v>558.48636776000001</c:v>
                </c:pt>
                <c:pt idx="6">
                  <c:v>602</c:v>
                </c:pt>
                <c:pt idx="7">
                  <c:v>646</c:v>
                </c:pt>
                <c:pt idx="8">
                  <c:v>694</c:v>
                </c:pt>
                <c:pt idx="9">
                  <c:v>743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7B-4495-8897-6552E9E25C8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Motor liability</c:v>
                </c:pt>
              </c:strCache>
            </c:strRef>
          </c:tx>
          <c:spPr>
            <a:ln w="57150" cap="rnd" cmpd="dbl">
              <a:solidFill>
                <a:schemeClr val="accent6">
                  <a:lumMod val="1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Sheet1!$E$2:$E$11</c:f>
              <c:numCache>
                <c:formatCode>0</c:formatCode>
                <c:ptCount val="10"/>
                <c:pt idx="0">
                  <c:v>763.9098702</c:v>
                </c:pt>
                <c:pt idx="1">
                  <c:v>793.46650929999998</c:v>
                </c:pt>
                <c:pt idx="2">
                  <c:v>811.21860649999996</c:v>
                </c:pt>
                <c:pt idx="3">
                  <c:v>830.80687020000005</c:v>
                </c:pt>
                <c:pt idx="4">
                  <c:v>848.55112159999999</c:v>
                </c:pt>
                <c:pt idx="5">
                  <c:v>829.08728612000004</c:v>
                </c:pt>
                <c:pt idx="6">
                  <c:v>738</c:v>
                </c:pt>
                <c:pt idx="7">
                  <c:v>706</c:v>
                </c:pt>
                <c:pt idx="8">
                  <c:v>711</c:v>
                </c:pt>
                <c:pt idx="9">
                  <c:v>718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37B-4495-8897-6552E9E25C8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 Workers' compensation</c:v>
                </c:pt>
              </c:strCache>
            </c:strRef>
          </c:tx>
          <c:spPr>
            <a:ln w="57150" cap="rnd" cmpd="dbl">
              <a:solidFill>
                <a:schemeClr val="accent6">
                  <a:lumMod val="1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Sheet1!$F$2:$F$11</c:f>
              <c:numCache>
                <c:formatCode>0</c:formatCode>
                <c:ptCount val="10"/>
                <c:pt idx="0">
                  <c:v>584.32980199999997</c:v>
                </c:pt>
                <c:pt idx="1">
                  <c:v>620.08400400000005</c:v>
                </c:pt>
                <c:pt idx="2">
                  <c:v>623.19426060000001</c:v>
                </c:pt>
                <c:pt idx="3">
                  <c:v>589.57050670000001</c:v>
                </c:pt>
                <c:pt idx="4">
                  <c:v>599.84725960000003</c:v>
                </c:pt>
                <c:pt idx="5">
                  <c:v>567.23016720999999</c:v>
                </c:pt>
                <c:pt idx="6">
                  <c:v>554</c:v>
                </c:pt>
                <c:pt idx="7">
                  <c:v>560</c:v>
                </c:pt>
                <c:pt idx="8">
                  <c:v>584</c:v>
                </c:pt>
                <c:pt idx="9">
                  <c:v>550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37B-4495-8897-6552E9E25C8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 Other direct insurance</c:v>
                </c:pt>
              </c:strCache>
            </c:strRef>
          </c:tx>
          <c:spPr>
            <a:ln w="38100" cap="rnd">
              <a:solidFill>
                <a:schemeClr val="accent6">
                  <a:lumMod val="1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Sheet1!$G$2:$G$11</c:f>
              <c:numCache>
                <c:formatCode>0</c:formatCode>
                <c:ptCount val="10"/>
                <c:pt idx="0">
                  <c:v>286</c:v>
                </c:pt>
                <c:pt idx="1">
                  <c:v>291</c:v>
                </c:pt>
                <c:pt idx="2">
                  <c:v>306</c:v>
                </c:pt>
                <c:pt idx="3">
                  <c:v>309</c:v>
                </c:pt>
                <c:pt idx="4">
                  <c:v>309</c:v>
                </c:pt>
                <c:pt idx="5">
                  <c:v>310</c:v>
                </c:pt>
                <c:pt idx="6">
                  <c:v>305</c:v>
                </c:pt>
                <c:pt idx="7">
                  <c:v>338</c:v>
                </c:pt>
                <c:pt idx="8">
                  <c:v>360</c:v>
                </c:pt>
                <c:pt idx="9">
                  <c:v>378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37B-4495-8897-6552E9E25C8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 General liability</c:v>
                </c:pt>
              </c:strCache>
            </c:strRef>
          </c:tx>
          <c:spPr>
            <a:ln w="38100" cap="rnd" cmpd="sng">
              <a:solidFill>
                <a:schemeClr val="accent6">
                  <a:lumMod val="1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Sheet1!$H$2:$H$11</c:f>
              <c:numCache>
                <c:formatCode>0</c:formatCode>
                <c:ptCount val="10"/>
                <c:pt idx="0">
                  <c:v>193</c:v>
                </c:pt>
                <c:pt idx="1">
                  <c:v>204</c:v>
                </c:pt>
                <c:pt idx="2">
                  <c:v>241</c:v>
                </c:pt>
                <c:pt idx="3">
                  <c:v>394</c:v>
                </c:pt>
                <c:pt idx="4">
                  <c:v>235</c:v>
                </c:pt>
                <c:pt idx="5">
                  <c:v>235</c:v>
                </c:pt>
                <c:pt idx="6">
                  <c:v>218</c:v>
                </c:pt>
                <c:pt idx="7">
                  <c:v>251</c:v>
                </c:pt>
                <c:pt idx="8">
                  <c:v>84</c:v>
                </c:pt>
                <c:pt idx="9">
                  <c:v>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37B-4495-8897-6552E9E25C8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 Reinsurance</c:v>
                </c:pt>
              </c:strCache>
            </c:strRef>
          </c:tx>
          <c:spPr>
            <a:ln w="38100" cap="rnd">
              <a:solidFill>
                <a:schemeClr val="accent6">
                  <a:lumMod val="1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Sheet1!$I$2:$I$11</c:f>
              <c:numCache>
                <c:formatCode>0</c:formatCode>
                <c:ptCount val="10"/>
                <c:pt idx="0">
                  <c:v>136.6076726</c:v>
                </c:pt>
                <c:pt idx="1">
                  <c:v>132.0041798</c:v>
                </c:pt>
                <c:pt idx="2">
                  <c:v>139.04682009999999</c:v>
                </c:pt>
                <c:pt idx="3">
                  <c:v>134.5743378</c:v>
                </c:pt>
                <c:pt idx="4">
                  <c:v>134.89429010000001</c:v>
                </c:pt>
                <c:pt idx="5">
                  <c:v>136.24731869000001</c:v>
                </c:pt>
                <c:pt idx="6">
                  <c:v>144</c:v>
                </c:pt>
                <c:pt idx="7">
                  <c:v>165</c:v>
                </c:pt>
                <c:pt idx="8">
                  <c:v>171</c:v>
                </c:pt>
                <c:pt idx="9">
                  <c:v>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2D-471C-BF2F-11159F4F9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5015624"/>
        <c:axId val="565012880"/>
      </c:lineChart>
      <c:catAx>
        <c:axId val="565015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65012880"/>
        <c:crosses val="autoZero"/>
        <c:auto val="1"/>
        <c:lblAlgn val="ctr"/>
        <c:lblOffset val="100"/>
        <c:noMultiLvlLbl val="0"/>
      </c:catAx>
      <c:valAx>
        <c:axId val="56501288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r>
                  <a:rPr lang="fi-FI" dirty="0"/>
                  <a:t>€ </a:t>
                </a:r>
                <a:r>
                  <a:rPr lang="fi-FI" dirty="0" err="1"/>
                  <a:t>million</a:t>
                </a:r>
                <a:endParaRPr lang="fi-FI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Merriweather Sans" charset="0"/>
                  <a:ea typeface="Merriweather Sans" charset="0"/>
                  <a:cs typeface="Merriweather Sans" charset="0"/>
                </a:defRPr>
              </a:pPr>
              <a:endParaRPr lang="fi-FI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65015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214956826048913"/>
          <c:y val="9.0209614647716679E-2"/>
          <c:w val="0.29664270227091177"/>
          <c:h val="0.70154586101785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6">
                  <a:lumMod val="10000"/>
                </a:schemeClr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Sarake2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OP Financial Group</c:v>
                </c:pt>
                <c:pt idx="1">
                  <c:v>LocalTapiola Group</c:v>
                </c:pt>
                <c:pt idx="2">
                  <c:v>If P&amp;C</c:v>
                </c:pt>
                <c:pt idx="3">
                  <c:v>Fennia</c:v>
                </c:pt>
                <c:pt idx="4">
                  <c:v>Turva</c:v>
                </c:pt>
                <c:pt idx="5">
                  <c:v>Pohjantähti</c:v>
                </c:pt>
                <c:pt idx="6">
                  <c:v>Alandia Group</c:v>
                </c:pt>
                <c:pt idx="7">
                  <c:v>POP Insurance</c:v>
                </c:pt>
                <c:pt idx="8">
                  <c:v>Nordea Insurance</c:v>
                </c:pt>
                <c:pt idx="9">
                  <c:v>Others</c:v>
                </c:pt>
              </c:strCache>
            </c:strRef>
          </c:cat>
          <c:val>
            <c:numRef>
              <c:f>Sheet1!$B$2:$B$11</c:f>
              <c:numCache>
                <c:formatCode>0.0\ %</c:formatCode>
                <c:ptCount val="10"/>
                <c:pt idx="0">
                  <c:v>0.32778363100000002</c:v>
                </c:pt>
                <c:pt idx="1">
                  <c:v>0.26735714900000002</c:v>
                </c:pt>
                <c:pt idx="2">
                  <c:v>0.209871011</c:v>
                </c:pt>
                <c:pt idx="3">
                  <c:v>0.10197584599999999</c:v>
                </c:pt>
                <c:pt idx="4">
                  <c:v>2.6488286999999999E-2</c:v>
                </c:pt>
                <c:pt idx="5">
                  <c:v>2.3686921E-2</c:v>
                </c:pt>
                <c:pt idx="6">
                  <c:v>1.6487173000000001E-2</c:v>
                </c:pt>
                <c:pt idx="7">
                  <c:v>1.0009206E-2</c:v>
                </c:pt>
                <c:pt idx="8">
                  <c:v>6.4214390000000001E-3</c:v>
                </c:pt>
                <c:pt idx="9">
                  <c:v>9.9193360000000008E-3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87-4F39-AF2D-972DBD967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89394072"/>
        <c:axId val="489390152"/>
      </c:barChart>
      <c:catAx>
        <c:axId val="4893940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489390152"/>
        <c:crosses val="autoZero"/>
        <c:auto val="1"/>
        <c:lblAlgn val="ctr"/>
        <c:lblOffset val="100"/>
        <c:noMultiLvlLbl val="0"/>
      </c:catAx>
      <c:valAx>
        <c:axId val="489390152"/>
        <c:scaling>
          <c:orientation val="minMax"/>
          <c:max val="0.37000000000000005"/>
          <c:min val="0"/>
        </c:scaling>
        <c:delete val="1"/>
        <c:axPos val="t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489394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Sarake2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10113</c:v>
                </c:pt>
                <c:pt idx="1">
                  <c:v>10383</c:v>
                </c:pt>
                <c:pt idx="2">
                  <c:v>11129</c:v>
                </c:pt>
                <c:pt idx="3">
                  <c:v>11498</c:v>
                </c:pt>
                <c:pt idx="4">
                  <c:v>12080</c:v>
                </c:pt>
                <c:pt idx="5">
                  <c:v>12318</c:v>
                </c:pt>
                <c:pt idx="6">
                  <c:v>12236</c:v>
                </c:pt>
                <c:pt idx="7">
                  <c:v>12320</c:v>
                </c:pt>
                <c:pt idx="8">
                  <c:v>12310</c:v>
                </c:pt>
                <c:pt idx="9">
                  <c:v>12396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1B-4497-9609-E5A3A585B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7343680"/>
        <c:axId val="567339760"/>
      </c:barChart>
      <c:catAx>
        <c:axId val="56734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67339760"/>
        <c:crosses val="autoZero"/>
        <c:auto val="1"/>
        <c:lblAlgn val="ctr"/>
        <c:lblOffset val="100"/>
        <c:noMultiLvlLbl val="0"/>
      </c:catAx>
      <c:valAx>
        <c:axId val="56733976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r>
                  <a:rPr lang="fi-FI"/>
                  <a:t>€bn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Merriweather Sans" charset="0"/>
                  <a:ea typeface="Merriweather Sans" charset="0"/>
                  <a:cs typeface="Merriweather Sans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67343680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Combined ratio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37-47B8-AC1E-D91398A319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endParaRPr lang="fi-FI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Sheet1!$A$2:$A$27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Sheet1!$B$2:$B$27</c:f>
              <c:numCache>
                <c:formatCode>0.0</c:formatCode>
                <c:ptCount val="26"/>
                <c:pt idx="0">
                  <c:v>110.1</c:v>
                </c:pt>
                <c:pt idx="1">
                  <c:v>108.7</c:v>
                </c:pt>
                <c:pt idx="2">
                  <c:v>111.3</c:v>
                </c:pt>
                <c:pt idx="3">
                  <c:v>112.6</c:v>
                </c:pt>
                <c:pt idx="4">
                  <c:v>106.8</c:v>
                </c:pt>
                <c:pt idx="5">
                  <c:v>110.4</c:v>
                </c:pt>
                <c:pt idx="6">
                  <c:v>109.5</c:v>
                </c:pt>
                <c:pt idx="7">
                  <c:v>110.4</c:v>
                </c:pt>
                <c:pt idx="8">
                  <c:v>111.2</c:v>
                </c:pt>
                <c:pt idx="9">
                  <c:v>114</c:v>
                </c:pt>
                <c:pt idx="10">
                  <c:v>102</c:v>
                </c:pt>
                <c:pt idx="11">
                  <c:v>101.6</c:v>
                </c:pt>
                <c:pt idx="12">
                  <c:v>98.4</c:v>
                </c:pt>
                <c:pt idx="13">
                  <c:v>99.7</c:v>
                </c:pt>
                <c:pt idx="14">
                  <c:v>97</c:v>
                </c:pt>
                <c:pt idx="15">
                  <c:v>102.1</c:v>
                </c:pt>
                <c:pt idx="16">
                  <c:v>107.2</c:v>
                </c:pt>
                <c:pt idx="17">
                  <c:v>99.2</c:v>
                </c:pt>
                <c:pt idx="18">
                  <c:v>95.6</c:v>
                </c:pt>
                <c:pt idx="19">
                  <c:v>96.9</c:v>
                </c:pt>
                <c:pt idx="20">
                  <c:v>96.2</c:v>
                </c:pt>
                <c:pt idx="21">
                  <c:v>92.4</c:v>
                </c:pt>
                <c:pt idx="22">
                  <c:v>95</c:v>
                </c:pt>
                <c:pt idx="23">
                  <c:v>95.1</c:v>
                </c:pt>
                <c:pt idx="24">
                  <c:v>106.2</c:v>
                </c:pt>
                <c:pt idx="25">
                  <c:v>92.6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02-43D7-BD1B-A569B494CA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Loss ratio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2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37-47B8-AC1E-D91398A319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endParaRPr lang="fi-FI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Sheet1!$A$2:$A$27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Sheet1!$C$2:$C$27</c:f>
              <c:numCache>
                <c:formatCode>0.0</c:formatCode>
                <c:ptCount val="26"/>
                <c:pt idx="0">
                  <c:v>90.8</c:v>
                </c:pt>
                <c:pt idx="1">
                  <c:v>89</c:v>
                </c:pt>
                <c:pt idx="2">
                  <c:v>90.5</c:v>
                </c:pt>
                <c:pt idx="3">
                  <c:v>92.4</c:v>
                </c:pt>
                <c:pt idx="4">
                  <c:v>86.4</c:v>
                </c:pt>
                <c:pt idx="5">
                  <c:v>88.6</c:v>
                </c:pt>
                <c:pt idx="6">
                  <c:v>85.8</c:v>
                </c:pt>
                <c:pt idx="7">
                  <c:v>88.2</c:v>
                </c:pt>
                <c:pt idx="8">
                  <c:v>87.4</c:v>
                </c:pt>
                <c:pt idx="9">
                  <c:v>92.4</c:v>
                </c:pt>
                <c:pt idx="10">
                  <c:v>81.400000000000006</c:v>
                </c:pt>
                <c:pt idx="11">
                  <c:v>81.900000000000006</c:v>
                </c:pt>
                <c:pt idx="12">
                  <c:v>78</c:v>
                </c:pt>
                <c:pt idx="13">
                  <c:v>78.8</c:v>
                </c:pt>
                <c:pt idx="14">
                  <c:v>75.900000000000006</c:v>
                </c:pt>
                <c:pt idx="15">
                  <c:v>81.2</c:v>
                </c:pt>
                <c:pt idx="16">
                  <c:v>86.2</c:v>
                </c:pt>
                <c:pt idx="17">
                  <c:v>78.3</c:v>
                </c:pt>
                <c:pt idx="18">
                  <c:v>74.7</c:v>
                </c:pt>
                <c:pt idx="19">
                  <c:v>77.099999999999994</c:v>
                </c:pt>
                <c:pt idx="20">
                  <c:v>76.2</c:v>
                </c:pt>
                <c:pt idx="21">
                  <c:v>71.900000000000006</c:v>
                </c:pt>
                <c:pt idx="22">
                  <c:v>74.099999999999994</c:v>
                </c:pt>
                <c:pt idx="23">
                  <c:v>74</c:v>
                </c:pt>
                <c:pt idx="24">
                  <c:v>83.3</c:v>
                </c:pt>
                <c:pt idx="25">
                  <c:v>72.2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02-43D7-BD1B-A569B494CA5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Expense ratio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2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37-47B8-AC1E-D91398A319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endParaRPr lang="fi-FI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Sheet1!$A$2:$A$27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Sheet1!$D$2:$D$27</c:f>
              <c:numCache>
                <c:formatCode>0.0</c:formatCode>
                <c:ptCount val="26"/>
                <c:pt idx="0">
                  <c:v>19.3</c:v>
                </c:pt>
                <c:pt idx="1">
                  <c:v>19.7</c:v>
                </c:pt>
                <c:pt idx="2">
                  <c:v>20.8</c:v>
                </c:pt>
                <c:pt idx="3">
                  <c:v>20.2</c:v>
                </c:pt>
                <c:pt idx="4">
                  <c:v>20.399999999999999</c:v>
                </c:pt>
                <c:pt idx="5">
                  <c:v>21.8</c:v>
                </c:pt>
                <c:pt idx="6">
                  <c:v>23.6</c:v>
                </c:pt>
                <c:pt idx="7">
                  <c:v>22.2</c:v>
                </c:pt>
                <c:pt idx="8">
                  <c:v>23.9</c:v>
                </c:pt>
                <c:pt idx="9">
                  <c:v>21.5</c:v>
                </c:pt>
                <c:pt idx="10">
                  <c:v>20.6</c:v>
                </c:pt>
                <c:pt idx="11">
                  <c:v>19.7</c:v>
                </c:pt>
                <c:pt idx="12">
                  <c:v>20.399999999999999</c:v>
                </c:pt>
                <c:pt idx="13">
                  <c:v>20.9</c:v>
                </c:pt>
                <c:pt idx="14">
                  <c:v>21.1</c:v>
                </c:pt>
                <c:pt idx="15">
                  <c:v>20.9</c:v>
                </c:pt>
                <c:pt idx="16">
                  <c:v>21</c:v>
                </c:pt>
                <c:pt idx="17">
                  <c:v>20.8</c:v>
                </c:pt>
                <c:pt idx="18">
                  <c:v>20.9</c:v>
                </c:pt>
                <c:pt idx="19">
                  <c:v>19.8</c:v>
                </c:pt>
                <c:pt idx="20">
                  <c:v>20</c:v>
                </c:pt>
                <c:pt idx="21">
                  <c:v>20.5</c:v>
                </c:pt>
                <c:pt idx="22">
                  <c:v>20.9</c:v>
                </c:pt>
                <c:pt idx="23">
                  <c:v>21.1</c:v>
                </c:pt>
                <c:pt idx="24">
                  <c:v>22.9</c:v>
                </c:pt>
                <c:pt idx="25">
                  <c:v>20.399999999999999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02-43D7-BD1B-A569B494C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2466664"/>
        <c:axId val="572465488"/>
      </c:lineChart>
      <c:catAx>
        <c:axId val="572466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72465488"/>
        <c:crosses val="autoZero"/>
        <c:auto val="1"/>
        <c:lblAlgn val="ctr"/>
        <c:lblOffset val="100"/>
        <c:noMultiLvlLbl val="0"/>
      </c:catAx>
      <c:valAx>
        <c:axId val="57246548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r>
                  <a:rPr lang="fi-FI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Merriweather Sans" charset="0"/>
                  <a:ea typeface="Merriweather Sans" charset="0"/>
                  <a:cs typeface="Merriweather Sans" charset="0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72466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>
                  <a:lumMod val="10000"/>
                </a:schemeClr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Capital redemption policies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Sheet1!$B$2:$B$11</c:f>
              <c:numCache>
                <c:formatCode>0</c:formatCode>
                <c:ptCount val="10"/>
                <c:pt idx="0">
                  <c:v>814</c:v>
                </c:pt>
                <c:pt idx="1">
                  <c:v>1064</c:v>
                </c:pt>
                <c:pt idx="2">
                  <c:v>1965</c:v>
                </c:pt>
                <c:pt idx="3">
                  <c:v>2248</c:v>
                </c:pt>
                <c:pt idx="4">
                  <c:v>2028</c:v>
                </c:pt>
                <c:pt idx="5">
                  <c:v>1276.2309999999998</c:v>
                </c:pt>
                <c:pt idx="6">
                  <c:v>1477.5219999999999</c:v>
                </c:pt>
                <c:pt idx="7">
                  <c:v>1805.473</c:v>
                </c:pt>
                <c:pt idx="8">
                  <c:v>2884</c:v>
                </c:pt>
                <c:pt idx="9">
                  <c:v>1769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5C-4409-B70B-8C41DB7095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Personal life, unit linked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Sheet1!$C$2:$C$11</c:f>
              <c:numCache>
                <c:formatCode>0</c:formatCode>
                <c:ptCount val="10"/>
                <c:pt idx="0">
                  <c:v>957</c:v>
                </c:pt>
                <c:pt idx="1">
                  <c:v>1368</c:v>
                </c:pt>
                <c:pt idx="2">
                  <c:v>2106</c:v>
                </c:pt>
                <c:pt idx="3">
                  <c:v>2458</c:v>
                </c:pt>
                <c:pt idx="4">
                  <c:v>3053</c:v>
                </c:pt>
                <c:pt idx="5">
                  <c:v>2120.7170000000001</c:v>
                </c:pt>
                <c:pt idx="6">
                  <c:v>1971.4060000000002</c:v>
                </c:pt>
                <c:pt idx="7">
                  <c:v>1472.7424999999998</c:v>
                </c:pt>
                <c:pt idx="8">
                  <c:v>1947</c:v>
                </c:pt>
                <c:pt idx="9">
                  <c:v>1197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5C-4409-B70B-8C41DB7095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Other life insurance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Sheet1!$D$2:$D$11</c:f>
              <c:numCache>
                <c:formatCode>0</c:formatCode>
                <c:ptCount val="10"/>
                <c:pt idx="0">
                  <c:v>499</c:v>
                </c:pt>
                <c:pt idx="1">
                  <c:v>468</c:v>
                </c:pt>
                <c:pt idx="2">
                  <c:v>451</c:v>
                </c:pt>
                <c:pt idx="3">
                  <c:v>442</c:v>
                </c:pt>
                <c:pt idx="4">
                  <c:v>443</c:v>
                </c:pt>
                <c:pt idx="5">
                  <c:v>430.822</c:v>
                </c:pt>
                <c:pt idx="6">
                  <c:v>409.28800000000007</c:v>
                </c:pt>
                <c:pt idx="7">
                  <c:v>413.26499999999999</c:v>
                </c:pt>
                <c:pt idx="8">
                  <c:v>453</c:v>
                </c:pt>
                <c:pt idx="9">
                  <c:v>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5C-4409-B70B-8C41DB70959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Personal pension</c:v>
                </c:pt>
              </c:strCache>
            </c:strRef>
          </c:tx>
          <c:spPr>
            <a:ln w="38100" cap="rnd">
              <a:solidFill>
                <a:schemeClr val="accent6">
                  <a:lumMod val="1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Sheet1!$E$2:$E$11</c:f>
              <c:numCache>
                <c:formatCode>0</c:formatCode>
                <c:ptCount val="10"/>
                <c:pt idx="0">
                  <c:v>624</c:v>
                </c:pt>
                <c:pt idx="1">
                  <c:v>589</c:v>
                </c:pt>
                <c:pt idx="2">
                  <c:v>539</c:v>
                </c:pt>
                <c:pt idx="3">
                  <c:v>477</c:v>
                </c:pt>
                <c:pt idx="4">
                  <c:v>440</c:v>
                </c:pt>
                <c:pt idx="5">
                  <c:v>399.43400000000003</c:v>
                </c:pt>
                <c:pt idx="6">
                  <c:v>343.58099999999996</c:v>
                </c:pt>
                <c:pt idx="7">
                  <c:v>320.29650000000004</c:v>
                </c:pt>
                <c:pt idx="8">
                  <c:v>314</c:v>
                </c:pt>
                <c:pt idx="9">
                  <c:v>295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95C-4409-B70B-8C41DB70959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 Group pension</c:v>
                </c:pt>
              </c:strCache>
            </c:strRef>
          </c:tx>
          <c:spPr>
            <a:ln w="57150" cap="rnd" cmpd="dbl">
              <a:solidFill>
                <a:schemeClr val="accent6">
                  <a:lumMod val="1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Sheet1!$F$2:$F$11</c:f>
              <c:numCache>
                <c:formatCode>0</c:formatCode>
                <c:ptCount val="10"/>
                <c:pt idx="0">
                  <c:v>319</c:v>
                </c:pt>
                <c:pt idx="1">
                  <c:v>320</c:v>
                </c:pt>
                <c:pt idx="2">
                  <c:v>278</c:v>
                </c:pt>
                <c:pt idx="3">
                  <c:v>279</c:v>
                </c:pt>
                <c:pt idx="4">
                  <c:v>274</c:v>
                </c:pt>
                <c:pt idx="5">
                  <c:v>266.15900000000005</c:v>
                </c:pt>
                <c:pt idx="6">
                  <c:v>246.49200000000002</c:v>
                </c:pt>
                <c:pt idx="7">
                  <c:v>257.108</c:v>
                </c:pt>
                <c:pt idx="8">
                  <c:v>324</c:v>
                </c:pt>
                <c:pt idx="9">
                  <c:v>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95C-4409-B70B-8C41DB70959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 Employees group life</c:v>
                </c:pt>
              </c:strCache>
            </c:strRef>
          </c:tx>
          <c:spPr>
            <a:ln w="28575" cap="rnd">
              <a:solidFill>
                <a:schemeClr val="accent6">
                  <a:lumMod val="1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Sheet1!$G$2:$G$11</c:f>
              <c:numCache>
                <c:formatCode>0</c:formatCode>
                <c:ptCount val="10"/>
                <c:pt idx="0">
                  <c:v>40</c:v>
                </c:pt>
                <c:pt idx="1">
                  <c:v>43</c:v>
                </c:pt>
                <c:pt idx="2">
                  <c:v>42</c:v>
                </c:pt>
                <c:pt idx="3">
                  <c:v>40</c:v>
                </c:pt>
                <c:pt idx="4">
                  <c:v>37</c:v>
                </c:pt>
                <c:pt idx="5">
                  <c:v>38.338000000000001</c:v>
                </c:pt>
                <c:pt idx="6">
                  <c:v>39.176000000000002</c:v>
                </c:pt>
                <c:pt idx="7">
                  <c:v>39.54099999999999</c:v>
                </c:pt>
                <c:pt idx="8">
                  <c:v>41</c:v>
                </c:pt>
                <c:pt idx="9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95C-4409-B70B-8C41DB7095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1671616"/>
        <c:axId val="501664952"/>
      </c:lineChart>
      <c:catAx>
        <c:axId val="50167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01664952"/>
        <c:crosses val="autoZero"/>
        <c:auto val="1"/>
        <c:lblAlgn val="ctr"/>
        <c:lblOffset val="100"/>
        <c:noMultiLvlLbl val="0"/>
      </c:catAx>
      <c:valAx>
        <c:axId val="50166495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01671616"/>
        <c:crosses val="autoZero"/>
        <c:crossBetween val="between"/>
        <c:dispUnits>
          <c:builtInUnit val="thousand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accent6">
                          <a:lumMod val="10000"/>
                        </a:schemeClr>
                      </a:solidFill>
                      <a:latin typeface="Merriweather Sans" charset="0"/>
                      <a:ea typeface="Merriweather Sans" charset="0"/>
                      <a:cs typeface="Merriweather Sans" charset="0"/>
                    </a:defRPr>
                  </a:pPr>
                  <a:r>
                    <a:rPr lang="fi-FI" dirty="0"/>
                    <a:t>€ </a:t>
                  </a:r>
                  <a:r>
                    <a:rPr lang="fi-FI" dirty="0" err="1"/>
                    <a:t>bn</a:t>
                  </a:r>
                  <a:endParaRPr lang="fi-FI" dirty="0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endParaRPr lang="fi-FI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>
                  <a:lumMod val="10000"/>
                </a:schemeClr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EE2E7-F6BA-4F03-AC1D-9210EFA61A19}" type="datetimeFigureOut">
              <a:rPr lang="fi-FI" smtClean="0"/>
              <a:t>11.6.2021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2F6A5-F357-4C3A-9D89-47558C4CA6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5581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8037" y="469207"/>
            <a:ext cx="9144000" cy="78299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fi-FI" dirty="0"/>
              <a:t>Lisää otsikko 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037" y="1281590"/>
            <a:ext cx="6380136" cy="474016"/>
          </a:xfr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tähän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5328" y="5688534"/>
            <a:ext cx="5330125" cy="31939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Lisää oma nimesi tähän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35328" y="6050201"/>
            <a:ext cx="5346700" cy="279373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800" b="1"/>
            </a:lvl2pPr>
            <a:lvl3pPr marL="914400" indent="0" algn="l">
              <a:buNone/>
              <a:defRPr sz="1800" b="1"/>
            </a:lvl3pPr>
            <a:lvl4pPr marL="1371600" indent="0" algn="l">
              <a:buNone/>
              <a:defRPr sz="1800" b="1"/>
            </a:lvl4pPr>
            <a:lvl5pPr marL="1828800" indent="0" algn="l">
              <a:buNone/>
              <a:defRPr sz="1800" b="1"/>
            </a:lvl5pPr>
          </a:lstStyle>
          <a:p>
            <a:pPr lvl="0"/>
            <a:r>
              <a:rPr lang="en-US" dirty="0" err="1"/>
              <a:t>Tilaisuus</a:t>
            </a:r>
            <a:r>
              <a:rPr lang="en-US" dirty="0"/>
              <a:t> ja </a:t>
            </a:r>
            <a:r>
              <a:rPr lang="en-US" dirty="0" err="1"/>
              <a:t>päiväys</a:t>
            </a:r>
            <a:endParaRPr lang="en-US" dirty="0"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0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-sivun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634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0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88561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388561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73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/>
          <p:nvPr userDrawn="1"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Finanssiala</a:t>
            </a:r>
            <a:r>
              <a:rPr lang="en-US" sz="3600" b="1" baseline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-  </a:t>
            </a:r>
            <a:r>
              <a:rPr lang="en-US" sz="3600" b="1" baseline="0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uudistuvan</a:t>
            </a:r>
            <a:r>
              <a:rPr lang="en-US" sz="3600" b="1" baseline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alan</a:t>
            </a:r>
            <a:r>
              <a:rPr lang="en-US" sz="3600" b="1" baseline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ääni</a:t>
            </a:r>
            <a:endParaRPr lang="en-US" sz="3600" b="1" dirty="0">
              <a:solidFill>
                <a:schemeClr val="accent1"/>
              </a:solidFill>
              <a:latin typeface="+mj-lt"/>
              <a:ea typeface="Merriweather Sans" charset="0"/>
              <a:cs typeface="Merriweather Sans" charset="0"/>
            </a:endParaRPr>
          </a:p>
        </p:txBody>
      </p:sp>
      <p:sp>
        <p:nvSpPr>
          <p:cNvPr id="9" name="TextBox 6"/>
          <p:cNvSpPr txBox="1"/>
          <p:nvPr userDrawn="1"/>
        </p:nvSpPr>
        <p:spPr>
          <a:xfrm>
            <a:off x="4425647" y="5007324"/>
            <a:ext cx="3333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spc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WWW.FINANSSIALA.FI</a:t>
            </a:r>
            <a:endParaRPr lang="en-US" sz="1800" spc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kstin paikkamerkki 2"/>
          <p:cNvSpPr>
            <a:spLocks noGrp="1"/>
          </p:cNvSpPr>
          <p:nvPr>
            <p:ph type="body" sz="quarter" idx="16" hasCustomPrompt="1"/>
          </p:nvPr>
        </p:nvSpPr>
        <p:spPr>
          <a:xfrm>
            <a:off x="3773933" y="2756164"/>
            <a:ext cx="4637327" cy="211125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  <a:br>
              <a:rPr lang="fi-FI" dirty="0"/>
            </a:br>
            <a:r>
              <a:rPr lang="fi-FI" dirty="0"/>
              <a:t>etunimi.sukunimi@finanssiala.fi </a:t>
            </a:r>
            <a:br>
              <a:rPr lang="fi-FI" dirty="0"/>
            </a:br>
            <a:r>
              <a:rPr lang="fi-FI" dirty="0"/>
              <a:t>+358 20 793 XXXX</a:t>
            </a:r>
            <a:br>
              <a:rPr lang="fi-FI" dirty="0"/>
            </a:br>
            <a:r>
              <a:rPr lang="fi-FI" dirty="0" err="1"/>
              <a:t>Twitter.käyttäjätunnus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810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  <p:sp>
        <p:nvSpPr>
          <p:cNvPr id="8" name="TextBox 6"/>
          <p:cNvSpPr txBox="1"/>
          <p:nvPr userDrawn="1"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Finanssiala</a:t>
            </a:r>
            <a:r>
              <a:rPr lang="en-US" sz="3600" b="1" baseline="0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-  </a:t>
            </a:r>
            <a:r>
              <a:rPr lang="en-US" sz="3600" b="1" baseline="0" dirty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uudistuvan</a:t>
            </a:r>
            <a:r>
              <a:rPr lang="en-US" sz="3600" b="1" baseline="0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dirty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alan</a:t>
            </a:r>
            <a:r>
              <a:rPr lang="en-US" sz="3600" b="1" baseline="0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dirty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ääni</a:t>
            </a:r>
            <a:endParaRPr lang="en-US" sz="3600" b="1" dirty="0">
              <a:solidFill>
                <a:schemeClr val="bg1"/>
              </a:solidFill>
              <a:latin typeface="+mj-lt"/>
              <a:ea typeface="Merriweather Sans" charset="0"/>
              <a:cs typeface="Merriweather Sans" charset="0"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 hasCustomPrompt="1"/>
          </p:nvPr>
        </p:nvSpPr>
        <p:spPr>
          <a:xfrm>
            <a:off x="3773933" y="2756164"/>
            <a:ext cx="4637327" cy="20677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  <a:br>
              <a:rPr lang="fi-FI" dirty="0"/>
            </a:br>
            <a:r>
              <a:rPr lang="fi-FI" dirty="0"/>
              <a:t>etunimi.sukunimi@finanssiala.fi </a:t>
            </a:r>
            <a:br>
              <a:rPr lang="fi-FI" dirty="0"/>
            </a:br>
            <a:r>
              <a:rPr lang="fi-FI" dirty="0"/>
              <a:t>+358 20 793 XXXX</a:t>
            </a:r>
            <a:br>
              <a:rPr lang="fi-FI" dirty="0"/>
            </a:br>
            <a:r>
              <a:rPr lang="fi-FI" dirty="0" err="1"/>
              <a:t>Twitter.käyttäjätunnus</a:t>
            </a:r>
            <a:endParaRPr lang="fi-FI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646320" y="5008757"/>
            <a:ext cx="289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WWW.FINANSSIALA.FI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421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8992" y="2459865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 tähän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9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i="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i="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 i="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 i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8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80" y="412596"/>
            <a:ext cx="10514012" cy="90324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25257" y="1709271"/>
            <a:ext cx="7030131" cy="39740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732" y="1709271"/>
            <a:ext cx="2924898" cy="397407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5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ommentti_tai_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444"/>
            <a:ext cx="12192000" cy="7107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0400" y="2827339"/>
            <a:ext cx="8297333" cy="12931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fi-FI" dirty="0"/>
              <a:t>”Lainaus”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30400" y="4459112"/>
            <a:ext cx="8297333" cy="737177"/>
          </a:xfrm>
        </p:spPr>
        <p:txBody>
          <a:bodyPr>
            <a:normAutofit/>
          </a:bodyPr>
          <a:lstStyle>
            <a:lvl1pPr marL="0" indent="0" algn="ctr">
              <a:buNone/>
              <a:defRPr sz="2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- Keneltä lainattu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2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5772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5772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8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3454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3454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1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3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_sisältökohdetta_Ei_tasakokoi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838265"/>
            <a:ext cx="6172200" cy="387321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300"/>
            </a:lvl1pPr>
            <a:lvl2pPr>
              <a:lnSpc>
                <a:spcPct val="100000"/>
              </a:lnSpc>
              <a:defRPr sz="2300" i="0"/>
            </a:lvl2pPr>
            <a:lvl3pPr>
              <a:lnSpc>
                <a:spcPct val="100000"/>
              </a:lnSpc>
              <a:defRPr sz="2300" i="0"/>
            </a:lvl3pPr>
            <a:lvl4pPr>
              <a:lnSpc>
                <a:spcPct val="100000"/>
              </a:lnSpc>
              <a:defRPr sz="2300" i="0"/>
            </a:lvl4pPr>
            <a:lvl5pPr>
              <a:lnSpc>
                <a:spcPct val="100000"/>
              </a:lnSpc>
              <a:defRPr sz="2300" i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3"/>
          </p:nvPr>
        </p:nvSpPr>
        <p:spPr>
          <a:xfrm>
            <a:off x="748992" y="1814474"/>
            <a:ext cx="4090637" cy="3898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49300" y="728420"/>
            <a:ext cx="10606088" cy="83685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600" b="1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93328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8992" y="3539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992" y="1814474"/>
            <a:ext cx="10515600" cy="3935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Ensimmäinen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30" y="6356350"/>
            <a:ext cx="11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fld id="{438DB005-EEDD-B94B-B84A-0A18DE5B30E1}" type="datetimeFigureOut">
              <a:rPr lang="en-US" smtClean="0"/>
              <a:pPr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935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0891" y="6356350"/>
            <a:ext cx="2348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fld id="{FFC254BE-F317-D644-A658-DB860BDC17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197" y="5865832"/>
            <a:ext cx="2810691" cy="54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0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817" r:id="rId2"/>
    <p:sldLayoutId id="2147483799" r:id="rId3"/>
    <p:sldLayoutId id="2147483806" r:id="rId4"/>
    <p:sldLayoutId id="2147483800" r:id="rId5"/>
    <p:sldLayoutId id="2147483801" r:id="rId6"/>
    <p:sldLayoutId id="2147483802" r:id="rId7"/>
    <p:sldLayoutId id="2147483803" r:id="rId8"/>
    <p:sldLayoutId id="2147483809" r:id="rId9"/>
    <p:sldLayoutId id="2147483804" r:id="rId10"/>
    <p:sldLayoutId id="2147483807" r:id="rId11"/>
    <p:sldLayoutId id="2147483808" r:id="rId12"/>
    <p:sldLayoutId id="2147483815" r:id="rId13"/>
    <p:sldLayoutId id="214748381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300" b="0" i="0" kern="1200" baseline="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 baseline="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Digitaalinen saldo asteikko, jossa on ympyrät">
            <a:extLst>
              <a:ext uri="{FF2B5EF4-FFF2-40B4-BE49-F238E27FC236}">
                <a16:creationId xmlns:a16="http://schemas.microsoft.com/office/drawing/2014/main" id="{DD1B286C-90DD-45EB-B09D-284F53B2A7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5451" b="1704"/>
          <a:stretch/>
        </p:blipFill>
        <p:spPr>
          <a:xfrm>
            <a:off x="-24493" y="-1"/>
            <a:ext cx="12216493" cy="6858001"/>
          </a:xfrm>
          <a:prstGeom prst="rect">
            <a:avLst/>
          </a:prstGeom>
          <a:solidFill>
            <a:srgbClr val="F3B7D7"/>
          </a:solidFill>
        </p:spPr>
      </p:pic>
      <p:sp>
        <p:nvSpPr>
          <p:cNvPr id="6" name="Otsikko 3">
            <a:extLst>
              <a:ext uri="{FF2B5EF4-FFF2-40B4-BE49-F238E27FC236}">
                <a16:creationId xmlns:a16="http://schemas.microsoft.com/office/drawing/2014/main" id="{57AAE662-5DB3-44D7-8440-D4C0B2F252B3}"/>
              </a:ext>
            </a:extLst>
          </p:cNvPr>
          <p:cNvSpPr txBox="1">
            <a:spLocks/>
          </p:cNvSpPr>
          <p:nvPr/>
        </p:nvSpPr>
        <p:spPr>
          <a:xfrm>
            <a:off x="3632227" y="1547795"/>
            <a:ext cx="5474453" cy="1259350"/>
          </a:xfrm>
          <a:prstGeom prst="rect">
            <a:avLst/>
          </a:prstGeom>
          <a:solidFill>
            <a:srgbClr val="F3B7D7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algn="ctr"/>
            <a:r>
              <a:rPr lang="fi-FI" sz="4400" dirty="0">
                <a:solidFill>
                  <a:schemeClr val="accent6">
                    <a:lumMod val="10000"/>
                  </a:schemeClr>
                </a:solidFill>
              </a:rPr>
              <a:t>FINNISH INSURANCE IN </a:t>
            </a:r>
            <a:r>
              <a:rPr lang="fi-FI" sz="4800" dirty="0">
                <a:solidFill>
                  <a:schemeClr val="accent6">
                    <a:lumMod val="10000"/>
                  </a:schemeClr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808427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solidFill>
                  <a:schemeClr val="accent6">
                    <a:lumMod val="10000"/>
                  </a:schemeClr>
                </a:solidFill>
              </a:rPr>
              <a:t>NON-LIFE INSURANCE RATIOS</a:t>
            </a: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</p:nvPr>
        </p:nvGraphicFramePr>
        <p:xfrm>
          <a:off x="748992" y="1515569"/>
          <a:ext cx="10515600" cy="4316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7399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Syvä päällä pallo paita">
            <a:extLst>
              <a:ext uri="{FF2B5EF4-FFF2-40B4-BE49-F238E27FC236}">
                <a16:creationId xmlns:a16="http://schemas.microsoft.com/office/drawing/2014/main" id="{D8156193-77C5-4018-AA47-A4DB7B9EE3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0822" r="17156"/>
          <a:stretch/>
        </p:blipFill>
        <p:spPr>
          <a:xfrm flipH="1">
            <a:off x="-7328" y="0"/>
            <a:ext cx="6380136" cy="6858000"/>
          </a:xfrm>
          <a:prstGeom prst="rect">
            <a:avLst/>
          </a:prstGeom>
        </p:spPr>
      </p:pic>
      <p:sp>
        <p:nvSpPr>
          <p:cNvPr id="5" name="Otsikko 3">
            <a:extLst>
              <a:ext uri="{FF2B5EF4-FFF2-40B4-BE49-F238E27FC236}">
                <a16:creationId xmlns:a16="http://schemas.microsoft.com/office/drawing/2014/main" id="{09F3E7C6-A0FD-4B31-8F53-E8821D9E8541}"/>
              </a:ext>
            </a:extLst>
          </p:cNvPr>
          <p:cNvSpPr txBox="1">
            <a:spLocks/>
          </p:cNvSpPr>
          <p:nvPr/>
        </p:nvSpPr>
        <p:spPr>
          <a:xfrm>
            <a:off x="6779486" y="1614668"/>
            <a:ext cx="5005077" cy="78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r>
              <a:rPr lang="fi-FI" sz="4400" dirty="0">
                <a:solidFill>
                  <a:schemeClr val="accent6">
                    <a:lumMod val="10000"/>
                  </a:schemeClr>
                </a:solidFill>
              </a:rPr>
              <a:t>LIFE INSURANCE</a:t>
            </a:r>
          </a:p>
        </p:txBody>
      </p:sp>
    </p:spTree>
    <p:extLst>
      <p:ext uri="{BB962C8B-B14F-4D97-AF65-F5344CB8AC3E}">
        <p14:creationId xmlns:p14="http://schemas.microsoft.com/office/powerpoint/2010/main" val="2604934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solidFill>
                  <a:schemeClr val="accent6">
                    <a:lumMod val="10000"/>
                  </a:schemeClr>
                </a:solidFill>
              </a:rPr>
              <a:t>LIFE INSURANCE PREMIUMS WRITTEN</a:t>
            </a:r>
            <a:endParaRPr lang="en-US" sz="2800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49300" y="1515570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265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solidFill>
                  <a:schemeClr val="accent6">
                    <a:lumMod val="10000"/>
                  </a:schemeClr>
                </a:solidFill>
              </a:rPr>
              <a:t>LIFE INSURANCE PREMIUMS WRITTEN</a:t>
            </a:r>
            <a:endParaRPr lang="en-US" sz="2800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49300" y="1515570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148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10000"/>
                  </a:schemeClr>
                </a:solidFill>
              </a:rPr>
              <a:t>BREAKDOWN OF LIFE BUSINESS IN 2020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49300" y="1376219"/>
          <a:ext cx="10515600" cy="4535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uorakulmio 2"/>
          <p:cNvSpPr/>
          <p:nvPr/>
        </p:nvSpPr>
        <p:spPr>
          <a:xfrm>
            <a:off x="863784" y="6071341"/>
            <a:ext cx="1712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>
                <a:solidFill>
                  <a:schemeClr val="accent6">
                    <a:lumMod val="10000"/>
                  </a:schemeClr>
                </a:solidFill>
                <a:latin typeface="Merriweather Sans" panose="00000500000000000000" pitchFamily="2" charset="0"/>
              </a:rPr>
              <a:t>Total €4.0 </a:t>
            </a:r>
            <a:r>
              <a:rPr lang="fi-FI" sz="1400" dirty="0" err="1">
                <a:solidFill>
                  <a:schemeClr val="accent6">
                    <a:lumMod val="10000"/>
                  </a:schemeClr>
                </a:solidFill>
                <a:latin typeface="Merriweather Sans" panose="00000500000000000000" pitchFamily="2" charset="0"/>
              </a:rPr>
              <a:t>billion</a:t>
            </a:r>
            <a:endParaRPr lang="fi-FI" sz="1400" dirty="0">
              <a:solidFill>
                <a:schemeClr val="accent6">
                  <a:lumMod val="10000"/>
                </a:schemeClr>
              </a:solidFill>
              <a:latin typeface="Merriweather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19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10000"/>
                  </a:schemeClr>
                </a:solidFill>
              </a:rPr>
              <a:t>LIFE INSURERS' MARKET SHARES IN 2020</a:t>
            </a:r>
            <a:endParaRPr lang="en-US" sz="2000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49300" y="1515570"/>
          <a:ext cx="10718022" cy="4339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4758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FB9CD21B-C78E-438A-8C40-5FEAC3886D4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</a:blip>
          <a:srcRect t="7788" b="7788"/>
          <a:stretch>
            <a:fillRect/>
          </a:stretch>
        </p:blipFill>
        <p:spPr>
          <a:xfrm>
            <a:off x="0" y="-9331"/>
            <a:ext cx="12192000" cy="6858000"/>
          </a:xfr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BFBCF00A-1D95-4F1E-B222-00495C2E413A}"/>
              </a:ext>
            </a:extLst>
          </p:cNvPr>
          <p:cNvSpPr txBox="1">
            <a:spLocks/>
          </p:cNvSpPr>
          <p:nvPr/>
        </p:nvSpPr>
        <p:spPr>
          <a:xfrm>
            <a:off x="5761953" y="2387176"/>
            <a:ext cx="4792339" cy="72295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r>
              <a:rPr lang="fi-FI" sz="4400" dirty="0">
                <a:solidFill>
                  <a:schemeClr val="accent6">
                    <a:lumMod val="10000"/>
                  </a:schemeClr>
                </a:solidFill>
              </a:rPr>
              <a:t>INVESTMENTS</a:t>
            </a:r>
          </a:p>
        </p:txBody>
      </p:sp>
    </p:spTree>
    <p:extLst>
      <p:ext uri="{BB962C8B-B14F-4D97-AF65-F5344CB8AC3E}">
        <p14:creationId xmlns:p14="http://schemas.microsoft.com/office/powerpoint/2010/main" val="637860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10000"/>
                  </a:schemeClr>
                </a:solidFill>
              </a:rPr>
              <a:t>FINNISH INSURERS' INVESTMENTS</a:t>
            </a:r>
            <a:br>
              <a:rPr lang="en-US" sz="3200" dirty="0">
                <a:solidFill>
                  <a:schemeClr val="accent6">
                    <a:lumMod val="10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10000"/>
                  </a:schemeClr>
                </a:solidFill>
              </a:rPr>
              <a:t>at current values</a:t>
            </a:r>
            <a:endParaRPr lang="en-US" sz="2800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49300" y="1515570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2047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10000"/>
                  </a:schemeClr>
                </a:solidFill>
              </a:rPr>
              <a:t>NET INCOME ON INVESTMENTS AT CURRENT VALUE</a:t>
            </a:r>
            <a:br>
              <a:rPr lang="en-US" sz="2800" dirty="0">
                <a:solidFill>
                  <a:schemeClr val="accent6">
                    <a:lumMod val="10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10000"/>
                  </a:schemeClr>
                </a:solidFill>
              </a:rPr>
              <a:t>% of capital employed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49300" y="1515570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9997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solidFill>
                  <a:schemeClr val="accent6">
                    <a:lumMod val="10000"/>
                  </a:schemeClr>
                </a:solidFill>
              </a:rPr>
              <a:t>GROSS PREMIUMS WRITTEN IN FINLAND</a:t>
            </a:r>
            <a:endParaRPr lang="en-US" sz="2800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582619"/>
              </p:ext>
            </p:extLst>
          </p:nvPr>
        </p:nvGraphicFramePr>
        <p:xfrm>
          <a:off x="749300" y="1515570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6306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10000"/>
                  </a:schemeClr>
                </a:solidFill>
              </a:rPr>
              <a:t>BREAKDOWN OF GROSS PREMIUMS WRITTEN</a:t>
            </a:r>
            <a:br>
              <a:rPr lang="en-US" sz="2800" dirty="0">
                <a:solidFill>
                  <a:schemeClr val="accent6">
                    <a:lumMod val="10000"/>
                  </a:schemeClr>
                </a:solidFill>
              </a:rPr>
            </a:b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BY FINNISH INSURERS</a:t>
            </a:r>
            <a:endParaRPr lang="en-US" sz="2800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49300" y="1515570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708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10000"/>
                  </a:schemeClr>
                </a:solidFill>
              </a:rPr>
              <a:t>CLAIMS PAID BY FINNISH INSURERS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49300" y="1515570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938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10000"/>
                  </a:schemeClr>
                </a:solidFill>
              </a:rPr>
              <a:t>NUMBER OF INSURERS OPERATING IN FINLAND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49300" y="1515570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7220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 descr="Rakennustyömaan siluetti">
            <a:extLst>
              <a:ext uri="{FF2B5EF4-FFF2-40B4-BE49-F238E27FC236}">
                <a16:creationId xmlns:a16="http://schemas.microsoft.com/office/drawing/2014/main" id="{40E6577A-D7C2-4D4C-AB64-BB7BAC2CDA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802" b="7802"/>
          <a:stretch>
            <a:fillRect/>
          </a:stretch>
        </p:blipFill>
        <p:spPr/>
      </p:pic>
      <p:sp>
        <p:nvSpPr>
          <p:cNvPr id="6" name="Otsikko 3">
            <a:extLst>
              <a:ext uri="{FF2B5EF4-FFF2-40B4-BE49-F238E27FC236}">
                <a16:creationId xmlns:a16="http://schemas.microsoft.com/office/drawing/2014/main" id="{7449E995-B1CC-42F3-BD0D-7F8050F57FE8}"/>
              </a:ext>
            </a:extLst>
          </p:cNvPr>
          <p:cNvSpPr txBox="1">
            <a:spLocks/>
          </p:cNvSpPr>
          <p:nvPr/>
        </p:nvSpPr>
        <p:spPr>
          <a:xfrm>
            <a:off x="1623695" y="2655535"/>
            <a:ext cx="6085787" cy="7829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algn="ctr"/>
            <a:r>
              <a:rPr lang="fi-FI" sz="4000" dirty="0">
                <a:solidFill>
                  <a:schemeClr val="accent6">
                    <a:lumMod val="10000"/>
                  </a:schemeClr>
                </a:solidFill>
              </a:rPr>
              <a:t>NON-LIFE INSURANCE</a:t>
            </a:r>
          </a:p>
        </p:txBody>
      </p:sp>
    </p:spTree>
    <p:extLst>
      <p:ext uri="{BB962C8B-B14F-4D97-AF65-F5344CB8AC3E}">
        <p14:creationId xmlns:p14="http://schemas.microsoft.com/office/powerpoint/2010/main" val="7680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10000"/>
                  </a:schemeClr>
                </a:solidFill>
              </a:rPr>
              <a:t>BREAKDOWN OF NON-LIFE BUSINESS IN 2020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541252"/>
              </p:ext>
            </p:extLst>
          </p:nvPr>
        </p:nvGraphicFramePr>
        <p:xfrm>
          <a:off x="749300" y="1515570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4098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NON-LIFE INSURERS' MARKET SHARES IN </a:t>
            </a:r>
            <a:r>
              <a:rPr lang="fi-FI" dirty="0">
                <a:solidFill>
                  <a:schemeClr val="accent6">
                    <a:lumMod val="10000"/>
                  </a:schemeClr>
                </a:solidFill>
              </a:rPr>
              <a:t>2020</a:t>
            </a:r>
            <a:br>
              <a:rPr lang="fi-FI" dirty="0">
                <a:solidFill>
                  <a:schemeClr val="accent6">
                    <a:lumMod val="10000"/>
                  </a:schemeClr>
                </a:solidFill>
              </a:rPr>
            </a:br>
            <a:r>
              <a:rPr lang="en-US" sz="2200" dirty="0">
                <a:solidFill>
                  <a:schemeClr val="accent6">
                    <a:lumMod val="10000"/>
                  </a:schemeClr>
                </a:solidFill>
              </a:rPr>
              <a:t>Gross direct premiums written in Finland total €4,600 million</a:t>
            </a:r>
            <a:endParaRPr lang="fi-FI" sz="2200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</p:nvPr>
        </p:nvGraphicFramePr>
        <p:xfrm>
          <a:off x="749300" y="1515569"/>
          <a:ext cx="10515600" cy="4316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1415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solidFill>
                  <a:schemeClr val="accent6">
                    <a:lumMod val="10000"/>
                  </a:schemeClr>
                </a:solidFill>
              </a:rPr>
              <a:t>NON-LIFE INSURERS' TECHNICAL PROVISIONS</a:t>
            </a: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</p:nvPr>
        </p:nvGraphicFramePr>
        <p:xfrm>
          <a:off x="749300" y="1515570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3340084"/>
      </p:ext>
    </p:extLst>
  </p:cSld>
  <p:clrMapOvr>
    <a:masterClrMapping/>
  </p:clrMapOvr>
</p:sld>
</file>

<file path=ppt/theme/theme1.xml><?xml version="1.0" encoding="utf-8"?>
<a:theme xmlns:a="http://schemas.openxmlformats.org/drawingml/2006/main" name="FA_Theme">
  <a:themeElements>
    <a:clrScheme name="FA_varit_uusi">
      <a:dk1>
        <a:srgbClr val="164180"/>
      </a:dk1>
      <a:lt1>
        <a:srgbClr val="FFFFFF"/>
      </a:lt1>
      <a:dk2>
        <a:srgbClr val="164180"/>
      </a:dk2>
      <a:lt2>
        <a:srgbClr val="FFFFFF"/>
      </a:lt2>
      <a:accent1>
        <a:srgbClr val="E6007E"/>
      </a:accent1>
      <a:accent2>
        <a:srgbClr val="164180"/>
      </a:accent2>
      <a:accent3>
        <a:srgbClr val="7F539C"/>
      </a:accent3>
      <a:accent4>
        <a:srgbClr val="FFD600"/>
      </a:accent4>
      <a:accent5>
        <a:srgbClr val="F4B5D3"/>
      </a:accent5>
      <a:accent6>
        <a:srgbClr val="BCE3FA"/>
      </a:accent6>
      <a:hlink>
        <a:srgbClr val="15417F"/>
      </a:hlink>
      <a:folHlink>
        <a:srgbClr val="164180"/>
      </a:folHlink>
    </a:clrScheme>
    <a:fontScheme name="Mukautettu 2">
      <a:majorFont>
        <a:latin typeface="Merriweather Sans"/>
        <a:ea typeface=""/>
        <a:cs typeface=""/>
      </a:majorFont>
      <a:minorFont>
        <a:latin typeface="Merriweather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_esityspohja" id="{3BADB047-5EFA-43AD-BDCF-4773CE634A9B}" vid="{2131AB1A-998C-4084-9D50-EA0D58D0831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A587AE73A67DB47834204C4D6FD8F3A" ma:contentTypeVersion="23" ma:contentTypeDescription="Luo uusi asiakirja." ma:contentTypeScope="" ma:versionID="45540d6a01bee1fe7552de7fc5bbd6ca">
  <xsd:schema xmlns:xsd="http://www.w3.org/2001/XMLSchema" xmlns:xs="http://www.w3.org/2001/XMLSchema" xmlns:p="http://schemas.microsoft.com/office/2006/metadata/properties" xmlns:ns2="a3c46128-e112-438c-bbb3-2e87585b14c5" xmlns:ns3="3d6a9306-9ca7-4ef4-bdc0-1874c06cbe8c" xmlns:ns4="0beb1a6f-e6de-471b-87bf-e6a8e1807352" targetNamespace="http://schemas.microsoft.com/office/2006/metadata/properties" ma:root="true" ma:fieldsID="f914023e2501a5a350af8b84cf85a0bd" ns2:_="" ns3:_="" ns4:_="">
    <xsd:import namespace="a3c46128-e112-438c-bbb3-2e87585b14c5"/>
    <xsd:import namespace="3d6a9306-9ca7-4ef4-bdc0-1874c06cbe8c"/>
    <xsd:import namespace="0beb1a6f-e6de-471b-87bf-e6a8e1807352"/>
    <xsd:element name="properties">
      <xsd:complexType>
        <xsd:sequence>
          <xsd:element name="documentManagement">
            <xsd:complexType>
              <xsd:all>
                <xsd:element ref="ns2:Ilmestymispvm" minOccurs="0"/>
                <xsd:element ref="ns2:Tilaston_x0020_vuosi_x0020_" minOccurs="0"/>
                <xsd:element ref="ns2:Tilastolaji" minOccurs="0"/>
                <xsd:element ref="ns2:FA_x0020_vastuuhenkil_x00f6_" minOccurs="0"/>
                <xsd:element ref="ns2:mfb68d24998643faae243a7fae21ca46" minOccurs="0"/>
                <xsd:element ref="ns3:TaxCatchAll" minOccurs="0"/>
                <xsd:element ref="ns2:k1c6d3dfd31d467cb8f634d2d3696210" minOccurs="0"/>
                <xsd:element ref="ns2:p5b8400163c64e00ad6ea17f7e7dcd33" minOccurs="0"/>
                <xsd:element ref="ns2:m2f14e9e1f224f3e90c54eabc3137a15" minOccurs="0"/>
                <xsd:element ref="ns2:MediaServiceMetadata" minOccurs="0"/>
                <xsd:element ref="ns2:MediaServiceFastMetadata" minOccurs="0"/>
                <xsd:element ref="ns2:g1135566fcb445dbb4d9aa73501389a3" minOccurs="0"/>
                <xsd:element ref="ns2:MediaServiceDateTaken" minOccurs="0"/>
                <xsd:element ref="ns2:MediaServiceAutoTags" minOccurs="0"/>
                <xsd:element ref="ns2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c46128-e112-438c-bbb3-2e87585b14c5" elementFormDefault="qualified">
    <xsd:import namespace="http://schemas.microsoft.com/office/2006/documentManagement/types"/>
    <xsd:import namespace="http://schemas.microsoft.com/office/infopath/2007/PartnerControls"/>
    <xsd:element name="Ilmestymispvm" ma:index="3" nillable="true" ma:displayName="Ilmestymispvm" ma:format="DateOnly" ma:internalName="Ilmestymispvm">
      <xsd:simpleType>
        <xsd:restriction base="dms:DateTime"/>
      </xsd:simpleType>
    </xsd:element>
    <xsd:element name="Tilaston_x0020_vuosi_x0020_" ma:index="4" nillable="true" ma:displayName="Tilaston vuosi" ma:format="Dropdown" ma:internalName="Tilaston_x0020_vuosi_x0020_">
      <xsd:simpleType>
        <xsd:restriction base="dms:Choice"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</xsd:restriction>
      </xsd:simpleType>
    </xsd:element>
    <xsd:element name="Tilastolaji" ma:index="5" nillable="true" ma:displayName="Tilastolaji" ma:format="Dropdown" ma:internalName="Tilastolaji">
      <xsd:simpleType>
        <xsd:restriction base="dms:Choice">
          <xsd:enumeration value="Henkivakuutus /kk"/>
          <xsd:enumeration value="Sijoitukset"/>
          <xsd:enumeration value="Työeläkevakuutus"/>
          <xsd:enumeration value="Vahinkovakuutus /kk"/>
          <xsd:enumeration value="Vahinkovakuutus muu"/>
        </xsd:restriction>
      </xsd:simpleType>
    </xsd:element>
    <xsd:element name="FA_x0020_vastuuhenkil_x00f6_" ma:index="6" nillable="true" ma:displayName="FA vastuuhenkilö" ma:list="UserInfo" ma:SharePointGroup="0" ma:internalName="FA_x0020_vastuu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fb68d24998643faae243a7fae21ca46" ma:index="11" nillable="true" ma:taxonomy="true" ma:internalName="mfb68d24998643faae243a7fae21ca46" ma:taxonomyFieldName="Asiakirjatyyppi" ma:displayName="Asiakirjatyyppi" ma:readOnly="false" ma:default="24;#Tilasto|8214e837-684b-405e-9fdf-8eee512d3a0e" ma:fieldId="{6fb68d24-9986-43fa-ae24-3a7fae21ca46}" ma:sspId="1fc57f3e-8305-486e-a8c2-148b9408595d" ma:termSetId="0148da42-eb5d-4f08-ac7f-9085ec77501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1c6d3dfd31d467cb8f634d2d3696210" ma:index="13" nillable="true" ma:taxonomy="true" ma:internalName="k1c6d3dfd31d467cb8f634d2d3696210" ma:taxonomyFieldName="Julkisuus" ma:displayName="Julkisuus" ma:default="25;#Luottamuksellinen|c21ad412-3212-4050-95c9-4e6133c4c160" ma:fieldId="{41c6d3df-d31d-467c-b8f6-34d2d3696210}" ma:sspId="1fc57f3e-8305-486e-a8c2-148b9408595d" ma:termSetId="9e4027a0-77b1-4d29-b796-d109fdbb91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5b8400163c64e00ad6ea17f7e7dcd33" ma:index="14" nillable="true" ma:taxonomy="true" ma:internalName="p5b8400163c64e00ad6ea17f7e7dcd33" ma:taxonomyFieldName="Dokumentin_x0020_tila" ma:displayName="Dokumentin tila" ma:default="2;#Valmis|60f50fca-3cf0-4f5a-89d5-2b21c710d964" ma:fieldId="{95b84001-63c6-4e00-ad6e-a17f7e7dcd33}" ma:sspId="1fc57f3e-8305-486e-a8c2-148b9408595d" ma:termSetId="31ee2e21-438c-4be4-909a-d0e607473f3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2f14e9e1f224f3e90c54eabc3137a15" ma:index="20" nillable="true" ma:taxonomy="true" ma:internalName="m2f14e9e1f224f3e90c54eabc3137a15" ma:taxonomyFieldName="Organisaatiot" ma:displayName="Organisaatiot" ma:default="3;#Finanssiala ry|541c375c-cff0-493b-b2f2-19174d2874ff" ma:fieldId="{62f14e9e-1f22-4f3e-90c5-4eabc3137a15}" ma:sspId="1fc57f3e-8305-486e-a8c2-148b9408595d" ma:termSetId="3713dd06-f470-4272-a221-50fe3988d9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  <xsd:element name="g1135566fcb445dbb4d9aa73501389a3" ma:index="24" nillable="true" ma:taxonomy="true" ma:internalName="g1135566fcb445dbb4d9aa73501389a3" ma:taxonomyFieldName="Asiasanat" ma:displayName="Asiasanat" ma:default="" ma:fieldId="{01135566-fcb4-45db-b4d9-aa73501389a3}" ma:sspId="1fc57f3e-8305-486e-a8c2-148b9408595d" ma:termSetId="2eb2b37e-4b32-44ac-b536-7358e413dfe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6" nillable="true" ma:displayName="Tags" ma:internalName="MediaServiceAutoTags" ma:readOnly="true">
      <xsd:simpleType>
        <xsd:restriction base="dms:Text"/>
      </xsd:simpleType>
    </xsd:element>
    <xsd:element name="MediaServiceOCR" ma:index="2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6a9306-9ca7-4ef4-bdc0-1874c06cbe8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3bde2d0-43d7-4b25-8f7a-7abe70ab7260}" ma:internalName="TaxCatchAll" ma:showField="CatchAllData" ma:web="0beb1a6f-e6de-471b-87bf-e6a8e1807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eb1a6f-e6de-471b-87bf-e6a8e1807352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lmestymispvm xmlns="a3c46128-e112-438c-bbb3-2e87585b14c5" xsi:nil="true"/>
    <Tilaston_x0020_vuosi_x0020_ xmlns="a3c46128-e112-438c-bbb3-2e87585b14c5" xsi:nil="true"/>
    <FA_x0020_vastuuhenkil_x00f6_ xmlns="a3c46128-e112-438c-bbb3-2e87585b14c5">
      <UserInfo>
        <DisplayName/>
        <AccountId xsi:nil="true"/>
        <AccountType/>
      </UserInfo>
    </FA_x0020_vastuuhenkil_x00f6_>
    <mfb68d24998643faae243a7fae21ca46 xmlns="a3c46128-e112-438c-bbb3-2e87585b14c5">
      <Terms xmlns="http://schemas.microsoft.com/office/infopath/2007/PartnerControls">
        <TermInfo xmlns="http://schemas.microsoft.com/office/infopath/2007/PartnerControls">
          <TermName xmlns="http://schemas.microsoft.com/office/infopath/2007/PartnerControls">Tilasto</TermName>
          <TermId xmlns="http://schemas.microsoft.com/office/infopath/2007/PartnerControls">8214e837-684b-405e-9fdf-8eee512d3a0e</TermId>
        </TermInfo>
      </Terms>
    </mfb68d24998643faae243a7fae21ca46>
    <m2f14e9e1f224f3e90c54eabc3137a15 xmlns="a3c46128-e112-438c-bbb3-2e87585b14c5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Finanssiala ry</TermName>
          <TermId xmlns="http://schemas.microsoft.com/office/infopath/2007/PartnerControls">541c375c-cff0-493b-b2f2-19174d2874ff</TermId>
        </TermInfo>
      </Terms>
    </m2f14e9e1f224f3e90c54eabc3137a15>
    <k1c6d3dfd31d467cb8f634d2d3696210 xmlns="a3c46128-e112-438c-bbb3-2e87585b14c5">
      <Terms xmlns="http://schemas.microsoft.com/office/infopath/2007/PartnerControls">
        <TermInfo xmlns="http://schemas.microsoft.com/office/infopath/2007/PartnerControls">
          <TermName xmlns="http://schemas.microsoft.com/office/infopath/2007/PartnerControls">Luottamuksellinen</TermName>
          <TermId xmlns="http://schemas.microsoft.com/office/infopath/2007/PartnerControls">c21ad412-3212-4050-95c9-4e6133c4c160</TermId>
        </TermInfo>
      </Terms>
    </k1c6d3dfd31d467cb8f634d2d3696210>
    <TaxCatchAll xmlns="3d6a9306-9ca7-4ef4-bdc0-1874c06cbe8c">
      <Value>25</Value>
      <Value>24</Value>
      <Value>2</Value>
      <Value>3</Value>
    </TaxCatchAll>
    <Tilastolaji xmlns="a3c46128-e112-438c-bbb3-2e87585b14c5" xsi:nil="true"/>
    <p5b8400163c64e00ad6ea17f7e7dcd33 xmlns="a3c46128-e112-438c-bbb3-2e87585b14c5">
      <Terms xmlns="http://schemas.microsoft.com/office/infopath/2007/PartnerControls">
        <TermInfo xmlns="http://schemas.microsoft.com/office/infopath/2007/PartnerControls">
          <TermName xmlns="http://schemas.microsoft.com/office/infopath/2007/PartnerControls">Valmis</TermName>
          <TermId xmlns="http://schemas.microsoft.com/office/infopath/2007/PartnerControls">60f50fca-3cf0-4f5a-89d5-2b21c710d964</TermId>
        </TermInfo>
      </Terms>
    </p5b8400163c64e00ad6ea17f7e7dcd33>
    <g1135566fcb445dbb4d9aa73501389a3 xmlns="a3c46128-e112-438c-bbb3-2e87585b14c5">
      <Terms xmlns="http://schemas.microsoft.com/office/infopath/2007/PartnerControls"/>
    </g1135566fcb445dbb4d9aa73501389a3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51AD4B-399D-4BBE-9818-9C670C8DDE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c46128-e112-438c-bbb3-2e87585b14c5"/>
    <ds:schemaRef ds:uri="3d6a9306-9ca7-4ef4-bdc0-1874c06cbe8c"/>
    <ds:schemaRef ds:uri="0beb1a6f-e6de-471b-87bf-e6a8e18073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381F8B-1343-4C4A-A403-2A2EF9E055B2}">
  <ds:schemaRefs>
    <ds:schemaRef ds:uri="http://schemas.microsoft.com/office/2006/documentManagement/types"/>
    <ds:schemaRef ds:uri="http://schemas.microsoft.com/office/2006/metadata/properties"/>
    <ds:schemaRef ds:uri="a3c46128-e112-438c-bbb3-2e87585b14c5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0beb1a6f-e6de-471b-87bf-e6a8e1807352"/>
    <ds:schemaRef ds:uri="3d6a9306-9ca7-4ef4-bdc0-1874c06cbe8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5C0CAA9-1B65-47B2-ACE6-18B119DB14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FA_Esityspohja</Template>
  <TotalTime>267</TotalTime>
  <Words>131</Words>
  <Application>Microsoft Office PowerPoint</Application>
  <PresentationFormat>Laajakuva</PresentationFormat>
  <Paragraphs>31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2" baseType="lpstr">
      <vt:lpstr>Arial</vt:lpstr>
      <vt:lpstr>Merriweather Sans</vt:lpstr>
      <vt:lpstr>Calibri</vt:lpstr>
      <vt:lpstr>FA_Theme</vt:lpstr>
      <vt:lpstr>PowerPoint-esitys</vt:lpstr>
      <vt:lpstr>GROSS PREMIUMS WRITTEN IN FINLAND</vt:lpstr>
      <vt:lpstr>BREAKDOWN OF GROSS PREMIUMS WRITTEN BY FINNISH INSURERS</vt:lpstr>
      <vt:lpstr>CLAIMS PAID BY FINNISH INSURERS</vt:lpstr>
      <vt:lpstr>NUMBER OF INSURERS OPERATING IN FINLAND</vt:lpstr>
      <vt:lpstr>PowerPoint-esitys</vt:lpstr>
      <vt:lpstr>BREAKDOWN OF NON-LIFE BUSINESS IN 2020</vt:lpstr>
      <vt:lpstr>NON-LIFE INSURERS' MARKET SHARES IN 2020 Gross direct premiums written in Finland total €4,600 million</vt:lpstr>
      <vt:lpstr>NON-LIFE INSURERS' TECHNICAL PROVISIONS</vt:lpstr>
      <vt:lpstr>NON-LIFE INSURANCE RATIOS</vt:lpstr>
      <vt:lpstr>PowerPoint-esitys</vt:lpstr>
      <vt:lpstr>LIFE INSURANCE PREMIUMS WRITTEN</vt:lpstr>
      <vt:lpstr>LIFE INSURANCE PREMIUMS WRITTEN</vt:lpstr>
      <vt:lpstr>BREAKDOWN OF LIFE BUSINESS IN 2020</vt:lpstr>
      <vt:lpstr>LIFE INSURERS' MARKET SHARES IN 2020</vt:lpstr>
      <vt:lpstr>PowerPoint-esitys</vt:lpstr>
      <vt:lpstr>FINNISH INSURERS' INVESTMENTS at current values</vt:lpstr>
      <vt:lpstr>NET INCOME ON INVESTMENTS AT CURRENT VALUE % of capital employed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Vahinkovakuutus</dc:title>
  <dc:creator>Koivisto Kimmo</dc:creator>
  <cp:lastModifiedBy>Koivisto Kimmo</cp:lastModifiedBy>
  <cp:revision>21</cp:revision>
  <cp:lastPrinted>2017-05-10T19:51:23Z</cp:lastPrinted>
  <dcterms:created xsi:type="dcterms:W3CDTF">2017-12-08T07:19:19Z</dcterms:created>
  <dcterms:modified xsi:type="dcterms:W3CDTF">2021-06-11T04:36:41Z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0x010100DA587AE73A67DB47834204C4D6FD8F3A</vt:lpwstr>
  </property>
  <property fmtid="{D5CDD505-2E9C-101B-9397-08002B2CF9AE}" pid="3" name="Dokumentin tila">
    <vt:lpwstr>2;#Valmis|60f50fca-3cf0-4f5a-89d5-2b21c710d964</vt:lpwstr>
  </property>
  <property fmtid="{D5CDD505-2E9C-101B-9397-08002B2CF9AE}" pid="4" name="Asiakirjatyyppi">
    <vt:lpwstr>24;#Tilasto|8214e837-684b-405e-9fdf-8eee512d3a0e</vt:lpwstr>
  </property>
  <property fmtid="{D5CDD505-2E9C-101B-9397-08002B2CF9AE}" pid="5" name="Julkisuus">
    <vt:lpwstr>25;#Luottamuksellinen|c21ad412-3212-4050-95c9-4e6133c4c160</vt:lpwstr>
  </property>
  <property fmtid="{D5CDD505-2E9C-101B-9397-08002B2CF9AE}" pid="6" name="Organisaatiot">
    <vt:lpwstr>3;#Finanssiala ry|541c375c-cff0-493b-b2f2-19174d2874ff</vt:lpwstr>
  </property>
  <property fmtid="{D5CDD505-2E9C-101B-9397-08002B2CF9AE}" pid="7" name="Asiasanat">
    <vt:lpwstr/>
  </property>
</Properties>
</file>