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Korvausmeno, 1000 €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13643.006789999999</c:v>
                </c:pt>
                <c:pt idx="1">
                  <c:v>13007.244551000002</c:v>
                </c:pt>
                <c:pt idx="2">
                  <c:v>13252.384039</c:v>
                </c:pt>
                <c:pt idx="3">
                  <c:v>16086.145850000001</c:v>
                </c:pt>
                <c:pt idx="4">
                  <c:v>13698.181</c:v>
                </c:pt>
                <c:pt idx="5">
                  <c:v>13619.398689999998</c:v>
                </c:pt>
                <c:pt idx="6">
                  <c:v>12400.081920000001</c:v>
                </c:pt>
                <c:pt idx="7">
                  <c:v>14360.135715859657</c:v>
                </c:pt>
                <c:pt idx="8">
                  <c:v>14909.145562531032</c:v>
                </c:pt>
                <c:pt idx="9">
                  <c:v>15790.97278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58-4D03-B546-56C47DF824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Korvatut vahingot, kpl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5168</c:v>
                </c:pt>
                <c:pt idx="1">
                  <c:v>4823</c:v>
                </c:pt>
                <c:pt idx="2">
                  <c:v>5212</c:v>
                </c:pt>
                <c:pt idx="3">
                  <c:v>6081</c:v>
                </c:pt>
                <c:pt idx="4">
                  <c:v>5622</c:v>
                </c:pt>
                <c:pt idx="5">
                  <c:v>5523</c:v>
                </c:pt>
                <c:pt idx="6">
                  <c:v>4536</c:v>
                </c:pt>
                <c:pt idx="7">
                  <c:v>5143</c:v>
                </c:pt>
                <c:pt idx="8">
                  <c:v>5450</c:v>
                </c:pt>
                <c:pt idx="9">
                  <c:v>6494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58-4D03-B546-56C47DF824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Perämoottori- ja venevarkaudet, kpl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2097</c:v>
                </c:pt>
                <c:pt idx="1">
                  <c:v>1901</c:v>
                </c:pt>
                <c:pt idx="2">
                  <c:v>1808</c:v>
                </c:pt>
                <c:pt idx="3">
                  <c:v>2018</c:v>
                </c:pt>
                <c:pt idx="4">
                  <c:v>2462</c:v>
                </c:pt>
                <c:pt idx="5">
                  <c:v>1792</c:v>
                </c:pt>
                <c:pt idx="6">
                  <c:v>1450</c:v>
                </c:pt>
                <c:pt idx="7">
                  <c:v>1502</c:v>
                </c:pt>
                <c:pt idx="8">
                  <c:v>1156</c:v>
                </c:pt>
                <c:pt idx="9">
                  <c:v>1389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58-4D03-B546-56C47DF82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00472"/>
        <c:axId val="700903608"/>
      </c:lineChart>
      <c:catAx>
        <c:axId val="70090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6">
                <a:lumMod val="1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03608"/>
        <c:crosses val="autoZero"/>
        <c:auto val="1"/>
        <c:lblAlgn val="ctr"/>
        <c:lblOffset val="100"/>
        <c:noMultiLvlLbl val="0"/>
      </c:catAx>
      <c:valAx>
        <c:axId val="70090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0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73749476967548"/>
          <c:y val="0.30226924144155681"/>
          <c:w val="0.2634605728631747"/>
          <c:h val="0.395461517116886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6">
                  <a:lumMod val="10000"/>
                </a:schemeClr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6">
              <a:lumMod val="10000"/>
            </a:schemeClr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/>
              <a:t>Lisää otsikko tähän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037" y="1281590"/>
            <a:ext cx="6380136" cy="474016"/>
          </a:xfr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tähän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5328" y="5688534"/>
            <a:ext cx="5330125" cy="31939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Lisää oma nimesi tähän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err="1"/>
              <a:t>Tilaisuus</a:t>
            </a:r>
            <a:r>
              <a:rPr lang="en-US"/>
              <a:t> ja </a:t>
            </a:r>
            <a:r>
              <a:rPr lang="en-US" err="1"/>
              <a:t>päiväys</a:t>
            </a:r>
            <a:endParaRPr lang="en-US"/>
          </a:p>
        </p:txBody>
      </p:sp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1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-sivun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87363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856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8561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>
              <a:solidFill>
                <a:schemeClr val="accent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9" name="TextBox 6"/>
          <p:cNvSpPr txBox="1"/>
          <p:nvPr userDrawn="1"/>
        </p:nvSpPr>
        <p:spPr>
          <a:xfrm>
            <a:off x="4425647" y="5007324"/>
            <a:ext cx="333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spc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spc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773933" y="2756164"/>
            <a:ext cx="4637327" cy="211125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/>
              <a:t>ETUNIMI SUKUNIMI</a:t>
            </a:r>
            <a:br>
              <a:rPr lang="fi-FI"/>
            </a:br>
            <a:r>
              <a:rPr lang="fi-FI"/>
              <a:t>Titteli</a:t>
            </a:r>
            <a:br>
              <a:rPr lang="fi-FI"/>
            </a:br>
            <a:r>
              <a:rPr lang="fi-FI"/>
              <a:t>etunimi.sukunimi@finanssiala.fi </a:t>
            </a:r>
            <a:br>
              <a:rPr lang="fi-FI"/>
            </a:br>
            <a:r>
              <a:rPr lang="fi-FI"/>
              <a:t>+358 20 793 XXXX</a:t>
            </a:r>
            <a:br>
              <a:rPr lang="fi-FI"/>
            </a:br>
            <a:r>
              <a:rPr lang="fi-FI" err="1"/>
              <a:t>Twitter.käyttäjätunnus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85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>
              <a:solidFill>
                <a:schemeClr val="bg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773933" y="2756164"/>
            <a:ext cx="4637327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ETUNIMI SUKUNIMI</a:t>
            </a:r>
            <a:br>
              <a:rPr lang="fi-FI"/>
            </a:br>
            <a:r>
              <a:rPr lang="fi-FI"/>
              <a:t>Titteli</a:t>
            </a:r>
            <a:br>
              <a:rPr lang="fi-FI"/>
            </a:br>
            <a:r>
              <a:rPr lang="fi-FI"/>
              <a:t>etunimi.sukunimi@finanssiala.fi </a:t>
            </a:r>
            <a:br>
              <a:rPr lang="fi-FI"/>
            </a:br>
            <a:r>
              <a:rPr lang="fi-FI"/>
              <a:t>+358 20 793 XXXX</a:t>
            </a:r>
            <a:br>
              <a:rPr lang="fi-FI"/>
            </a:br>
            <a:r>
              <a:rPr lang="fi-FI" err="1"/>
              <a:t>Twitter.käyttäjätunnus</a:t>
            </a:r>
            <a:endParaRPr lang="fi-FI"/>
          </a:p>
        </p:txBody>
      </p:sp>
      <p:sp>
        <p:nvSpPr>
          <p:cNvPr id="7" name="TextBox 6"/>
          <p:cNvSpPr txBox="1"/>
          <p:nvPr userDrawn="1"/>
        </p:nvSpPr>
        <p:spPr>
          <a:xfrm>
            <a:off x="4646320" y="5008757"/>
            <a:ext cx="289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005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8992" y="245986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 tähän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6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i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i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i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i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9740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9740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mmentti_tai_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444"/>
            <a:ext cx="12192000" cy="7107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0400" y="2827339"/>
            <a:ext cx="8297333" cy="12931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/>
              <a:t>”Lainaus”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30400" y="4459112"/>
            <a:ext cx="8297333" cy="737177"/>
          </a:xfrm>
        </p:spPr>
        <p:txBody>
          <a:bodyPr>
            <a:normAutofit/>
          </a:bodyPr>
          <a:lstStyle>
            <a:lvl1pPr marL="0" indent="0" algn="ctr">
              <a:buNone/>
              <a:defRPr sz="23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- Keneltä lainattu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0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4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2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_sisältökohdetta_Ei_tasakoko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87321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300"/>
            </a:lvl1pPr>
            <a:lvl2pPr>
              <a:lnSpc>
                <a:spcPct val="100000"/>
              </a:lnSpc>
              <a:defRPr sz="2300" i="0"/>
            </a:lvl2pPr>
            <a:lvl3pPr>
              <a:lnSpc>
                <a:spcPct val="100000"/>
              </a:lnSpc>
              <a:defRPr sz="2300" i="0"/>
            </a:lvl3pPr>
            <a:lvl4pPr>
              <a:lnSpc>
                <a:spcPct val="100000"/>
              </a:lnSpc>
              <a:defRPr sz="2300" i="0"/>
            </a:lvl4pPr>
            <a:lvl5pPr>
              <a:lnSpc>
                <a:spcPct val="100000"/>
              </a:lnSpc>
              <a:defRPr sz="230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89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4669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Ensimmäinen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1"/>
            <a:r>
              <a:rPr lang="en-US" err="1"/>
              <a:t>Toinen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2"/>
            <a:r>
              <a:rPr lang="en-US" err="1"/>
              <a:t>Kolmas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3"/>
            <a:r>
              <a:rPr lang="en-US" err="1"/>
              <a:t>Neljäs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4"/>
            <a:r>
              <a:rPr lang="en-US" err="1"/>
              <a:t>Viides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4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>
                <a:solidFill>
                  <a:schemeClr val="accent6">
                    <a:lumMod val="10000"/>
                  </a:schemeClr>
                </a:solidFill>
              </a:rPr>
              <a:t>Venevahingot ja -korvaukset</a:t>
            </a:r>
            <a:br>
              <a:rPr lang="fi-FI" sz="3200">
                <a:solidFill>
                  <a:schemeClr val="accent6">
                    <a:lumMod val="10000"/>
                  </a:schemeClr>
                </a:solidFill>
              </a:rPr>
            </a:br>
            <a:r>
              <a:rPr lang="fi-FI" sz="2400">
                <a:solidFill>
                  <a:schemeClr val="accent6">
                    <a:lumMod val="10000"/>
                  </a:schemeClr>
                </a:solidFill>
              </a:rPr>
              <a:t>sekä poliisin tietoon tulleet perämoottori- ja venevarkaudet</a:t>
            </a:r>
            <a:endParaRPr lang="en-US" sz="320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187630"/>
      </p:ext>
    </p:extLst>
  </p:cSld>
  <p:clrMapOvr>
    <a:masterClrMapping/>
  </p:clrMapOvr>
</p:sld>
</file>

<file path=ppt/theme/theme1.xml><?xml version="1.0" encoding="utf-8"?>
<a:theme xmlns:a="http://schemas.openxmlformats.org/drawingml/2006/main" name="FA_Theme">
  <a:themeElements>
    <a:clrScheme name="FA_varit_uusi">
      <a:dk1>
        <a:srgbClr val="164180"/>
      </a:dk1>
      <a:lt1>
        <a:srgbClr val="FFFFFF"/>
      </a:lt1>
      <a:dk2>
        <a:srgbClr val="164180"/>
      </a:dk2>
      <a:lt2>
        <a:srgbClr val="FFFFFF"/>
      </a:lt2>
      <a:accent1>
        <a:srgbClr val="E6007E"/>
      </a:accent1>
      <a:accent2>
        <a:srgbClr val="164180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Mukautettu 2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pohja" id="{3BADB047-5EFA-43AD-BDCF-4773CE634A9B}" vid="{2131AB1A-998C-4084-9D50-EA0D58D08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Merriweather Sans</vt:lpstr>
      <vt:lpstr>FA_Theme</vt:lpstr>
      <vt:lpstr>Venevahingot ja -korvaukset sekä poliisin tietoon tulleet perämoottori- ja venevarkaudet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Venevahingot ja -korvaukset sekä poliisin tietoon tulleet perämoottori- ja venevarkaudet</dc:title>
  <dc:creator>Urpilainen Satu</dc:creator>
  <cp:lastModifiedBy>Urpilainen Satu</cp:lastModifiedBy>
  <cp:revision>1</cp:revision>
  <dcterms:created xsi:type="dcterms:W3CDTF">2021-07-28T08:26:44Z</dcterms:created>
  <dcterms:modified xsi:type="dcterms:W3CDTF">2021-07-28T08:27:37Z</dcterms:modified>
</cp:coreProperties>
</file>