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2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Korvausmeno, 1000 €</c:v>
                </c:pt>
              </c:strCache>
            </c:strRef>
          </c:tx>
          <c:spPr>
            <a:ln w="57150" cap="rnd">
              <a:solidFill>
                <a:schemeClr val="accent6">
                  <a:lumMod val="1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Sheet1!$B$2:$B$11</c:f>
              <c:numCache>
                <c:formatCode>#,##0</c:formatCode>
                <c:ptCount val="10"/>
                <c:pt idx="0">
                  <c:v>13643.006789999999</c:v>
                </c:pt>
                <c:pt idx="1">
                  <c:v>13007.244551000002</c:v>
                </c:pt>
                <c:pt idx="2">
                  <c:v>13252.384039</c:v>
                </c:pt>
                <c:pt idx="3">
                  <c:v>16086.145850000001</c:v>
                </c:pt>
                <c:pt idx="4">
                  <c:v>13698.181</c:v>
                </c:pt>
                <c:pt idx="5">
                  <c:v>13619.398689999998</c:v>
                </c:pt>
                <c:pt idx="6">
                  <c:v>12400.081920000001</c:v>
                </c:pt>
                <c:pt idx="7">
                  <c:v>14360.135715859657</c:v>
                </c:pt>
                <c:pt idx="8">
                  <c:v>14909.145562531032</c:v>
                </c:pt>
                <c:pt idx="9">
                  <c:v>15790.97278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658-4D03-B546-56C47DF824D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 Korvatut vahingot, kpl</c:v>
                </c:pt>
              </c:strCache>
            </c:strRef>
          </c:tx>
          <c:spPr>
            <a:ln w="57150" cap="rnd">
              <a:solidFill>
                <a:schemeClr val="accent6">
                  <a:lumMod val="10000"/>
                </a:schemeClr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Sheet1!$C$2:$C$11</c:f>
              <c:numCache>
                <c:formatCode>#,##0</c:formatCode>
                <c:ptCount val="10"/>
                <c:pt idx="0">
                  <c:v>5168</c:v>
                </c:pt>
                <c:pt idx="1">
                  <c:v>4823</c:v>
                </c:pt>
                <c:pt idx="2">
                  <c:v>5212</c:v>
                </c:pt>
                <c:pt idx="3">
                  <c:v>6081</c:v>
                </c:pt>
                <c:pt idx="4">
                  <c:v>5622</c:v>
                </c:pt>
                <c:pt idx="5">
                  <c:v>5523</c:v>
                </c:pt>
                <c:pt idx="6">
                  <c:v>4536</c:v>
                </c:pt>
                <c:pt idx="7">
                  <c:v>5143</c:v>
                </c:pt>
                <c:pt idx="8">
                  <c:v>5450</c:v>
                </c:pt>
                <c:pt idx="9">
                  <c:v>6494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658-4D03-B546-56C47DF824D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 Perämoottori- ja venevarkaudet, kpl</c:v>
                </c:pt>
              </c:strCache>
            </c:strRef>
          </c:tx>
          <c:spPr>
            <a:ln w="57150" cap="rnd">
              <a:solidFill>
                <a:schemeClr val="accent6">
                  <a:lumMod val="10000"/>
                </a:schemeClr>
              </a:solidFill>
              <a:prstDash val="sysDot"/>
              <a:round/>
            </a:ln>
            <a:effectLst/>
          </c:spPr>
          <c:marker>
            <c:symbol val="none"/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Sheet1!$D$2:$D$11</c:f>
              <c:numCache>
                <c:formatCode>#,##0</c:formatCode>
                <c:ptCount val="10"/>
                <c:pt idx="0">
                  <c:v>2097</c:v>
                </c:pt>
                <c:pt idx="1">
                  <c:v>1901</c:v>
                </c:pt>
                <c:pt idx="2">
                  <c:v>1808</c:v>
                </c:pt>
                <c:pt idx="3">
                  <c:v>2018</c:v>
                </c:pt>
                <c:pt idx="4">
                  <c:v>2462</c:v>
                </c:pt>
                <c:pt idx="5">
                  <c:v>1792</c:v>
                </c:pt>
                <c:pt idx="6">
                  <c:v>1450</c:v>
                </c:pt>
                <c:pt idx="7">
                  <c:v>1502</c:v>
                </c:pt>
                <c:pt idx="8">
                  <c:v>1156</c:v>
                </c:pt>
                <c:pt idx="9">
                  <c:v>1389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658-4D03-B546-56C47DF824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00900472"/>
        <c:axId val="700903608"/>
      </c:lineChart>
      <c:catAx>
        <c:axId val="700900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accent6">
                <a:lumMod val="10000"/>
              </a:schemeClr>
            </a:solidFill>
            <a:prstDash val="dash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accent6">
                    <a:lumMod val="10000"/>
                  </a:schemeClr>
                </a:solidFill>
                <a:latin typeface="Merriweather Sans" charset="0"/>
                <a:ea typeface="Merriweather Sans" charset="0"/>
                <a:cs typeface="Merriweather Sans" charset="0"/>
              </a:defRPr>
            </a:pPr>
            <a:endParaRPr lang="fi-FI"/>
          </a:p>
        </c:txPr>
        <c:crossAx val="700903608"/>
        <c:crosses val="autoZero"/>
        <c:auto val="1"/>
        <c:lblAlgn val="ctr"/>
        <c:lblOffset val="100"/>
        <c:noMultiLvlLbl val="0"/>
      </c:catAx>
      <c:valAx>
        <c:axId val="7009036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65000"/>
                </a:schemeClr>
              </a:solidFill>
              <a:prstDash val="dash"/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accent6">
                    <a:lumMod val="10000"/>
                  </a:schemeClr>
                </a:solidFill>
                <a:latin typeface="Merriweather Sans" charset="0"/>
                <a:ea typeface="Merriweather Sans" charset="0"/>
                <a:cs typeface="Merriweather Sans" charset="0"/>
              </a:defRPr>
            </a:pPr>
            <a:endParaRPr lang="fi-FI"/>
          </a:p>
        </c:txPr>
        <c:crossAx val="7009004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7373749476967548"/>
          <c:y val="0.30226924144155681"/>
          <c:w val="0.2634605728631747"/>
          <c:h val="0.3954615171168863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accent6">
                  <a:lumMod val="10000"/>
                </a:schemeClr>
              </a:solidFill>
              <a:latin typeface="Merriweather Sans" charset="0"/>
              <a:ea typeface="Merriweather Sans" charset="0"/>
              <a:cs typeface="Merriweather Sans" charset="0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accent6">
              <a:lumMod val="10000"/>
            </a:schemeClr>
          </a:solidFill>
          <a:latin typeface="Merriweather Sans" charset="0"/>
          <a:ea typeface="Merriweather Sans" charset="0"/>
          <a:cs typeface="Merriweather Sans" charset="0"/>
        </a:defRPr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dia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18037" y="469207"/>
            <a:ext cx="9144000" cy="782996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bg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</a:defRPr>
            </a:lvl1pPr>
          </a:lstStyle>
          <a:p>
            <a:r>
              <a:rPr lang="fi-FI"/>
              <a:t>Lisää otsikko tähän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18037" y="1281590"/>
            <a:ext cx="6380136" cy="474016"/>
          </a:xfrm>
        </p:spPr>
        <p:txBody>
          <a:bodyPr>
            <a:noAutofit/>
          </a:bodyPr>
          <a:lstStyle>
            <a:lvl1pPr marL="0" indent="0" algn="l">
              <a:buNone/>
              <a:defRPr sz="26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Lisää alaotsikko tähän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635328" y="5688534"/>
            <a:ext cx="5330125" cy="319394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fi-FI"/>
              <a:t>Lisää oma nimesi tähän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4" hasCustomPrompt="1"/>
          </p:nvPr>
        </p:nvSpPr>
        <p:spPr>
          <a:xfrm>
            <a:off x="635328" y="6050201"/>
            <a:ext cx="5346700" cy="279373"/>
          </a:xfrm>
        </p:spPr>
        <p:txBody>
          <a:bodyPr>
            <a:noAutofit/>
          </a:bodyPr>
          <a:lstStyle>
            <a:lvl1pPr marL="0" indent="0" algn="l">
              <a:buNone/>
              <a:defRPr sz="1800" b="1" baseline="0">
                <a:solidFill>
                  <a:schemeClr val="bg1"/>
                </a:solidFill>
              </a:defRPr>
            </a:lvl1pPr>
            <a:lvl2pPr marL="457200" indent="0" algn="l">
              <a:buNone/>
              <a:defRPr sz="1800" b="1"/>
            </a:lvl2pPr>
            <a:lvl3pPr marL="914400" indent="0" algn="l">
              <a:buNone/>
              <a:defRPr sz="1800" b="1"/>
            </a:lvl3pPr>
            <a:lvl4pPr marL="1371600" indent="0" algn="l">
              <a:buNone/>
              <a:defRPr sz="1800" b="1"/>
            </a:lvl4pPr>
            <a:lvl5pPr marL="1828800" indent="0" algn="l">
              <a:buNone/>
              <a:defRPr sz="1800" b="1"/>
            </a:lvl5pPr>
          </a:lstStyle>
          <a:p>
            <a:pPr lvl="0"/>
            <a:r>
              <a:rPr lang="en-US" err="1"/>
              <a:t>Tilaisuus</a:t>
            </a:r>
            <a:r>
              <a:rPr lang="en-US"/>
              <a:t> ja </a:t>
            </a:r>
            <a:r>
              <a:rPr lang="en-US" err="1"/>
              <a:t>päiväys</a:t>
            </a:r>
            <a:endParaRPr lang="en-US"/>
          </a:p>
        </p:txBody>
      </p:sp>
      <p:pic>
        <p:nvPicPr>
          <p:cNvPr id="10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4062" y="5713431"/>
            <a:ext cx="3918290" cy="762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1413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ko-sivun-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Kuvan paikkamerkki 5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2873634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 i="0"/>
            </a:lvl2pPr>
            <a:lvl3pPr>
              <a:lnSpc>
                <a:spcPct val="100000"/>
              </a:lnSpc>
              <a:defRPr i="0"/>
            </a:lvl3pPr>
            <a:lvl4pPr>
              <a:lnSpc>
                <a:spcPct val="100000"/>
              </a:lnSpc>
              <a:defRPr i="0"/>
            </a:lvl4pPr>
            <a:lvl5pPr>
              <a:lnSpc>
                <a:spcPct val="100000"/>
              </a:lnSpc>
              <a:defRPr i="0"/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898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388561"/>
          </a:xfrm>
        </p:spPr>
        <p:txBody>
          <a:bodyPr vert="eaVert"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388561"/>
          </a:xfrm>
        </p:spPr>
        <p:txBody>
          <a:bodyPr vert="eaVert"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 i="0"/>
            </a:lvl2pPr>
            <a:lvl3pPr>
              <a:lnSpc>
                <a:spcPct val="100000"/>
              </a:lnSpc>
              <a:defRPr i="0"/>
            </a:lvl3pPr>
            <a:lvl4pPr>
              <a:lnSpc>
                <a:spcPct val="100000"/>
              </a:lnSpc>
              <a:defRPr i="0"/>
            </a:lvl4pPr>
            <a:lvl5pPr>
              <a:lnSpc>
                <a:spcPct val="100000"/>
              </a:lnSpc>
              <a:defRPr i="0"/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1749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iitosdia_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6"/>
          <p:cNvSpPr txBox="1"/>
          <p:nvPr userDrawn="1"/>
        </p:nvSpPr>
        <p:spPr>
          <a:xfrm>
            <a:off x="0" y="1755688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err="1">
                <a:solidFill>
                  <a:schemeClr val="accent1"/>
                </a:solidFill>
                <a:latin typeface="+mj-lt"/>
                <a:ea typeface="Merriweather Sans" charset="0"/>
                <a:cs typeface="Merriweather Sans" charset="0"/>
              </a:rPr>
              <a:t>Finanssiala</a:t>
            </a:r>
            <a:r>
              <a:rPr lang="en-US" sz="3600" b="1" baseline="0">
                <a:solidFill>
                  <a:schemeClr val="accent1"/>
                </a:solidFill>
                <a:latin typeface="+mj-lt"/>
                <a:ea typeface="Merriweather Sans" charset="0"/>
                <a:cs typeface="Merriweather Sans" charset="0"/>
              </a:rPr>
              <a:t> -  </a:t>
            </a:r>
            <a:r>
              <a:rPr lang="en-US" sz="3600" b="1" baseline="0" err="1">
                <a:solidFill>
                  <a:schemeClr val="accent1"/>
                </a:solidFill>
                <a:latin typeface="+mj-lt"/>
                <a:ea typeface="Merriweather Sans" charset="0"/>
                <a:cs typeface="Merriweather Sans" charset="0"/>
              </a:rPr>
              <a:t>uudistuvan</a:t>
            </a:r>
            <a:r>
              <a:rPr lang="en-US" sz="3600" b="1" baseline="0">
                <a:solidFill>
                  <a:schemeClr val="accent1"/>
                </a:solidFill>
                <a:latin typeface="+mj-lt"/>
                <a:ea typeface="Merriweather Sans" charset="0"/>
                <a:cs typeface="Merriweather Sans" charset="0"/>
              </a:rPr>
              <a:t> </a:t>
            </a:r>
            <a:r>
              <a:rPr lang="en-US" sz="3600" b="1" baseline="0" err="1">
                <a:solidFill>
                  <a:schemeClr val="accent1"/>
                </a:solidFill>
                <a:latin typeface="+mj-lt"/>
                <a:ea typeface="Merriweather Sans" charset="0"/>
                <a:cs typeface="Merriweather Sans" charset="0"/>
              </a:rPr>
              <a:t>alan</a:t>
            </a:r>
            <a:r>
              <a:rPr lang="en-US" sz="3600" b="1" baseline="0">
                <a:solidFill>
                  <a:schemeClr val="accent1"/>
                </a:solidFill>
                <a:latin typeface="+mj-lt"/>
                <a:ea typeface="Merriweather Sans" charset="0"/>
                <a:cs typeface="Merriweather Sans" charset="0"/>
              </a:rPr>
              <a:t> </a:t>
            </a:r>
            <a:r>
              <a:rPr lang="en-US" sz="3600" b="1" baseline="0" err="1">
                <a:solidFill>
                  <a:schemeClr val="accent1"/>
                </a:solidFill>
                <a:latin typeface="+mj-lt"/>
                <a:ea typeface="Merriweather Sans" charset="0"/>
                <a:cs typeface="Merriweather Sans" charset="0"/>
              </a:rPr>
              <a:t>ääni</a:t>
            </a:r>
            <a:endParaRPr lang="en-US" sz="3600" b="1">
              <a:solidFill>
                <a:schemeClr val="accent1"/>
              </a:solidFill>
              <a:latin typeface="+mj-lt"/>
              <a:ea typeface="Merriweather Sans" charset="0"/>
              <a:cs typeface="Merriweather Sans" charset="0"/>
            </a:endParaRPr>
          </a:p>
        </p:txBody>
      </p:sp>
      <p:sp>
        <p:nvSpPr>
          <p:cNvPr id="9" name="TextBox 6"/>
          <p:cNvSpPr txBox="1"/>
          <p:nvPr userDrawn="1"/>
        </p:nvSpPr>
        <p:spPr>
          <a:xfrm>
            <a:off x="4425647" y="5007324"/>
            <a:ext cx="3333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spc="0">
                <a:solidFill>
                  <a:schemeClr val="accent1"/>
                </a:solidFill>
                <a:latin typeface="+mj-lt"/>
                <a:ea typeface="Merriweather Sans" charset="0"/>
                <a:cs typeface="Merriweather Sans" charset="0"/>
              </a:rPr>
              <a:t>WWW.FINANSSIALA.FI</a:t>
            </a:r>
            <a:endParaRPr lang="en-US" sz="1800" spc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10" name="Tekstin paikkamerkki 2"/>
          <p:cNvSpPr>
            <a:spLocks noGrp="1"/>
          </p:cNvSpPr>
          <p:nvPr>
            <p:ph type="body" sz="quarter" idx="16" hasCustomPrompt="1"/>
          </p:nvPr>
        </p:nvSpPr>
        <p:spPr>
          <a:xfrm>
            <a:off x="3773933" y="2756164"/>
            <a:ext cx="4637327" cy="2111258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1800" b="1" i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fi-FI"/>
              <a:t>ETUNIMI SUKUNIMI</a:t>
            </a:r>
            <a:br>
              <a:rPr lang="fi-FI"/>
            </a:br>
            <a:r>
              <a:rPr lang="fi-FI"/>
              <a:t>Titteli</a:t>
            </a:r>
            <a:br>
              <a:rPr lang="fi-FI"/>
            </a:br>
            <a:r>
              <a:rPr lang="fi-FI"/>
              <a:t>etunimi.sukunimi@finanssiala.fi </a:t>
            </a:r>
            <a:br>
              <a:rPr lang="fi-FI"/>
            </a:br>
            <a:r>
              <a:rPr lang="fi-FI"/>
              <a:t>+358 20 793 XXXX</a:t>
            </a:r>
            <a:br>
              <a:rPr lang="fi-FI"/>
            </a:br>
            <a:r>
              <a:rPr lang="fi-FI" err="1"/>
              <a:t>Twitter.käyttäjätunnus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738576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iito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4062" y="5713431"/>
            <a:ext cx="3918290" cy="762883"/>
          </a:xfrm>
          <a:prstGeom prst="rect">
            <a:avLst/>
          </a:prstGeom>
        </p:spPr>
      </p:pic>
      <p:sp>
        <p:nvSpPr>
          <p:cNvPr id="8" name="TextBox 6"/>
          <p:cNvSpPr txBox="1"/>
          <p:nvPr userDrawn="1"/>
        </p:nvSpPr>
        <p:spPr>
          <a:xfrm>
            <a:off x="0" y="1755688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err="1">
                <a:solidFill>
                  <a:schemeClr val="bg1"/>
                </a:solidFill>
                <a:latin typeface="+mj-lt"/>
                <a:ea typeface="Merriweather Sans" charset="0"/>
                <a:cs typeface="Merriweather Sans" charset="0"/>
              </a:rPr>
              <a:t>Finanssiala</a:t>
            </a:r>
            <a:r>
              <a:rPr lang="en-US" sz="3600" b="1" baseline="0">
                <a:solidFill>
                  <a:schemeClr val="bg1"/>
                </a:solidFill>
                <a:latin typeface="+mj-lt"/>
                <a:ea typeface="Merriweather Sans" charset="0"/>
                <a:cs typeface="Merriweather Sans" charset="0"/>
              </a:rPr>
              <a:t> -  </a:t>
            </a:r>
            <a:r>
              <a:rPr lang="en-US" sz="3600" b="1" baseline="0" err="1">
                <a:solidFill>
                  <a:schemeClr val="bg1"/>
                </a:solidFill>
                <a:latin typeface="+mj-lt"/>
                <a:ea typeface="Merriweather Sans" charset="0"/>
                <a:cs typeface="Merriweather Sans" charset="0"/>
              </a:rPr>
              <a:t>uudistuvan</a:t>
            </a:r>
            <a:r>
              <a:rPr lang="en-US" sz="3600" b="1" baseline="0">
                <a:solidFill>
                  <a:schemeClr val="bg1"/>
                </a:solidFill>
                <a:latin typeface="+mj-lt"/>
                <a:ea typeface="Merriweather Sans" charset="0"/>
                <a:cs typeface="Merriweather Sans" charset="0"/>
              </a:rPr>
              <a:t> </a:t>
            </a:r>
            <a:r>
              <a:rPr lang="en-US" sz="3600" b="1" baseline="0" err="1">
                <a:solidFill>
                  <a:schemeClr val="bg1"/>
                </a:solidFill>
                <a:latin typeface="+mj-lt"/>
                <a:ea typeface="Merriweather Sans" charset="0"/>
                <a:cs typeface="Merriweather Sans" charset="0"/>
              </a:rPr>
              <a:t>alan</a:t>
            </a:r>
            <a:r>
              <a:rPr lang="en-US" sz="3600" b="1" baseline="0">
                <a:solidFill>
                  <a:schemeClr val="bg1"/>
                </a:solidFill>
                <a:latin typeface="+mj-lt"/>
                <a:ea typeface="Merriweather Sans" charset="0"/>
                <a:cs typeface="Merriweather Sans" charset="0"/>
              </a:rPr>
              <a:t> </a:t>
            </a:r>
            <a:r>
              <a:rPr lang="en-US" sz="3600" b="1" baseline="0" err="1">
                <a:solidFill>
                  <a:schemeClr val="bg1"/>
                </a:solidFill>
                <a:latin typeface="+mj-lt"/>
                <a:ea typeface="Merriweather Sans" charset="0"/>
                <a:cs typeface="Merriweather Sans" charset="0"/>
              </a:rPr>
              <a:t>ääni</a:t>
            </a:r>
            <a:endParaRPr lang="en-US" sz="3600" b="1">
              <a:solidFill>
                <a:schemeClr val="bg1"/>
              </a:solidFill>
              <a:latin typeface="+mj-lt"/>
              <a:ea typeface="Merriweather Sans" charset="0"/>
              <a:cs typeface="Merriweather Sans" charset="0"/>
            </a:endParaRPr>
          </a:p>
        </p:txBody>
      </p:sp>
      <p:sp>
        <p:nvSpPr>
          <p:cNvPr id="3" name="Tekstin paikkamerkki 2"/>
          <p:cNvSpPr>
            <a:spLocks noGrp="1"/>
          </p:cNvSpPr>
          <p:nvPr>
            <p:ph type="body" sz="quarter" idx="15" hasCustomPrompt="1"/>
          </p:nvPr>
        </p:nvSpPr>
        <p:spPr>
          <a:xfrm>
            <a:off x="3773933" y="2756164"/>
            <a:ext cx="4637327" cy="2067725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1800" b="1" i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i-FI"/>
              <a:t>ETUNIMI SUKUNIMI</a:t>
            </a:r>
            <a:br>
              <a:rPr lang="fi-FI"/>
            </a:br>
            <a:r>
              <a:rPr lang="fi-FI"/>
              <a:t>Titteli</a:t>
            </a:r>
            <a:br>
              <a:rPr lang="fi-FI"/>
            </a:br>
            <a:r>
              <a:rPr lang="fi-FI"/>
              <a:t>etunimi.sukunimi@finanssiala.fi </a:t>
            </a:r>
            <a:br>
              <a:rPr lang="fi-FI"/>
            </a:br>
            <a:r>
              <a:rPr lang="fi-FI"/>
              <a:t>+358 20 793 XXXX</a:t>
            </a:r>
            <a:br>
              <a:rPr lang="fi-FI"/>
            </a:br>
            <a:r>
              <a:rPr lang="fi-FI" err="1"/>
              <a:t>Twitter.käyttäjätunnus</a:t>
            </a:r>
            <a:endParaRPr lang="fi-FI"/>
          </a:p>
        </p:txBody>
      </p:sp>
      <p:sp>
        <p:nvSpPr>
          <p:cNvPr id="7" name="TextBox 6"/>
          <p:cNvSpPr txBox="1"/>
          <p:nvPr userDrawn="1"/>
        </p:nvSpPr>
        <p:spPr>
          <a:xfrm>
            <a:off x="4646320" y="5008757"/>
            <a:ext cx="2892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>
                <a:solidFill>
                  <a:schemeClr val="bg1"/>
                </a:solidFill>
                <a:latin typeface="+mj-lt"/>
                <a:ea typeface="Merriweather Sans" charset="0"/>
                <a:cs typeface="Merriweather Sans" charset="0"/>
              </a:rPr>
              <a:t>WWW.FINANSSIALA.FI</a:t>
            </a:r>
            <a:endParaRPr lang="en-US" sz="180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40053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äli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orakulmio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48992" y="2459865"/>
            <a:ext cx="10515600" cy="1325563"/>
          </a:xfrm>
        </p:spPr>
        <p:txBody>
          <a:bodyPr/>
          <a:lstStyle>
            <a:lvl1pPr>
              <a:lnSpc>
                <a:spcPct val="100000"/>
              </a:lnSpc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fi-FI"/>
              <a:t>Väliotsikko tähän 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4062" y="5713431"/>
            <a:ext cx="3918290" cy="762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869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defRPr>
                <a:solidFill>
                  <a:schemeClr val="tx2"/>
                </a:solidFill>
              </a:defRPr>
            </a:lvl1pPr>
            <a:lvl2pPr>
              <a:lnSpc>
                <a:spcPct val="100000"/>
              </a:lnSpc>
              <a:defRPr i="0">
                <a:solidFill>
                  <a:schemeClr val="tx2"/>
                </a:solidFill>
              </a:defRPr>
            </a:lvl2pPr>
            <a:lvl3pPr>
              <a:lnSpc>
                <a:spcPct val="100000"/>
              </a:lnSpc>
              <a:defRPr i="0">
                <a:solidFill>
                  <a:schemeClr val="tx2"/>
                </a:solidFill>
              </a:defRPr>
            </a:lvl3pPr>
            <a:lvl4pPr>
              <a:lnSpc>
                <a:spcPct val="100000"/>
              </a:lnSpc>
              <a:defRPr i="0">
                <a:solidFill>
                  <a:schemeClr val="tx2"/>
                </a:solidFill>
              </a:defRPr>
            </a:lvl4pPr>
            <a:lvl5pPr>
              <a:lnSpc>
                <a:spcPct val="100000"/>
              </a:lnSpc>
              <a:defRPr i="0">
                <a:solidFill>
                  <a:schemeClr val="tx2"/>
                </a:solidFill>
              </a:defRPr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460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0580" y="412596"/>
            <a:ext cx="10514012" cy="903249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25257" y="1709271"/>
            <a:ext cx="7030131" cy="397407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1732" y="1709271"/>
            <a:ext cx="2924898" cy="397407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291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Kommentti_tai_laina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9444"/>
            <a:ext cx="12192000" cy="710744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30400" y="2827339"/>
            <a:ext cx="8297333" cy="129310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b">
            <a:normAutofit/>
          </a:bodyPr>
          <a:lstStyle>
            <a:lvl1pPr algn="ctr">
              <a:lnSpc>
                <a:spcPct val="100000"/>
              </a:lnSpc>
              <a:defRPr sz="4400">
                <a:solidFill>
                  <a:schemeClr val="bg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</a:defRPr>
            </a:lvl1pPr>
          </a:lstStyle>
          <a:p>
            <a:r>
              <a:rPr lang="fi-FI"/>
              <a:t>”Lainaus”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930400" y="4459112"/>
            <a:ext cx="8297333" cy="737177"/>
          </a:xfrm>
        </p:spPr>
        <p:txBody>
          <a:bodyPr>
            <a:normAutofit/>
          </a:bodyPr>
          <a:lstStyle>
            <a:lvl1pPr marL="0" indent="0" algn="ctr">
              <a:buNone/>
              <a:defRPr sz="2300" b="1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- Keneltä lainattu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4062" y="5713431"/>
            <a:ext cx="3918290" cy="762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3403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85772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 i="0"/>
            </a:lvl2pPr>
            <a:lvl3pPr>
              <a:lnSpc>
                <a:spcPct val="100000"/>
              </a:lnSpc>
              <a:defRPr i="0"/>
            </a:lvl3pPr>
            <a:lvl4pPr>
              <a:lnSpc>
                <a:spcPct val="100000"/>
              </a:lnSpc>
              <a:defRPr i="0"/>
            </a:lvl4pPr>
            <a:lvl5pPr>
              <a:lnSpc>
                <a:spcPct val="100000"/>
              </a:lnSpc>
              <a:defRPr i="0"/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85772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 i="0"/>
            </a:lvl2pPr>
            <a:lvl3pPr>
              <a:lnSpc>
                <a:spcPct val="100000"/>
              </a:lnSpc>
              <a:defRPr i="0"/>
            </a:lvl3pPr>
            <a:lvl4pPr>
              <a:lnSpc>
                <a:spcPct val="100000"/>
              </a:lnSpc>
              <a:defRPr i="0"/>
            </a:lvl4pPr>
            <a:lvl5pPr>
              <a:lnSpc>
                <a:spcPct val="100000"/>
              </a:lnSpc>
              <a:defRPr i="0"/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242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3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23454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 i="0"/>
            </a:lvl2pPr>
            <a:lvl3pPr>
              <a:lnSpc>
                <a:spcPct val="100000"/>
              </a:lnSpc>
              <a:defRPr i="0"/>
            </a:lvl3pPr>
            <a:lvl4pPr>
              <a:lnSpc>
                <a:spcPct val="100000"/>
              </a:lnSpc>
              <a:defRPr i="0"/>
            </a:lvl4pPr>
            <a:lvl5pPr>
              <a:lnSpc>
                <a:spcPct val="100000"/>
              </a:lnSpc>
              <a:defRPr i="0"/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3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23454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 i="0"/>
            </a:lvl2pPr>
            <a:lvl3pPr>
              <a:lnSpc>
                <a:spcPct val="100000"/>
              </a:lnSpc>
              <a:defRPr i="0"/>
            </a:lvl3pPr>
            <a:lvl4pPr>
              <a:lnSpc>
                <a:spcPct val="100000"/>
              </a:lnSpc>
              <a:defRPr i="0"/>
            </a:lvl4pPr>
            <a:lvl5pPr>
              <a:lnSpc>
                <a:spcPct val="100000"/>
              </a:lnSpc>
              <a:defRPr i="0"/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43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624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_sisältökohdetta_Ei_tasakokois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838265"/>
            <a:ext cx="6172200" cy="3873218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2300"/>
            </a:lvl1pPr>
            <a:lvl2pPr>
              <a:lnSpc>
                <a:spcPct val="100000"/>
              </a:lnSpc>
              <a:defRPr sz="2300" i="0"/>
            </a:lvl2pPr>
            <a:lvl3pPr>
              <a:lnSpc>
                <a:spcPct val="100000"/>
              </a:lnSpc>
              <a:defRPr sz="2300" i="0"/>
            </a:lvl3pPr>
            <a:lvl4pPr>
              <a:lnSpc>
                <a:spcPct val="100000"/>
              </a:lnSpc>
              <a:defRPr sz="2300" i="0"/>
            </a:lvl4pPr>
            <a:lvl5pPr>
              <a:lnSpc>
                <a:spcPct val="100000"/>
              </a:lnSpc>
              <a:defRPr sz="2300" i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 Placeholder 2"/>
          <p:cNvSpPr>
            <a:spLocks noGrp="1"/>
          </p:cNvSpPr>
          <p:nvPr>
            <p:ph idx="13"/>
          </p:nvPr>
        </p:nvSpPr>
        <p:spPr>
          <a:xfrm>
            <a:off x="748992" y="1814474"/>
            <a:ext cx="4090637" cy="38985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 i="0"/>
            </a:lvl2pPr>
            <a:lvl3pPr>
              <a:lnSpc>
                <a:spcPct val="100000"/>
              </a:lnSpc>
              <a:defRPr i="0"/>
            </a:lvl3pPr>
            <a:lvl4pPr>
              <a:lnSpc>
                <a:spcPct val="100000"/>
              </a:lnSpc>
              <a:defRPr i="0"/>
            </a:lvl4pPr>
            <a:lvl5pPr>
              <a:lnSpc>
                <a:spcPct val="100000"/>
              </a:lnSpc>
              <a:defRPr i="0"/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749300" y="728420"/>
            <a:ext cx="10606088" cy="83685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3600" b="1"/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1846692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8992" y="35397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8992" y="1814474"/>
            <a:ext cx="10515600" cy="39353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err="1"/>
              <a:t>Ensimmäinen</a:t>
            </a:r>
            <a:r>
              <a:rPr lang="en-US"/>
              <a:t> </a:t>
            </a:r>
            <a:r>
              <a:rPr lang="en-US" err="1"/>
              <a:t>taso</a:t>
            </a:r>
            <a:endParaRPr lang="en-US"/>
          </a:p>
          <a:p>
            <a:pPr lvl="1"/>
            <a:r>
              <a:rPr lang="en-US" err="1"/>
              <a:t>Toinen</a:t>
            </a:r>
            <a:r>
              <a:rPr lang="en-US"/>
              <a:t> </a:t>
            </a:r>
            <a:r>
              <a:rPr lang="en-US" err="1"/>
              <a:t>taso</a:t>
            </a:r>
            <a:endParaRPr lang="en-US"/>
          </a:p>
          <a:p>
            <a:pPr lvl="2"/>
            <a:r>
              <a:rPr lang="en-US" err="1"/>
              <a:t>Kolmas</a:t>
            </a:r>
            <a:r>
              <a:rPr lang="en-US"/>
              <a:t> </a:t>
            </a:r>
            <a:r>
              <a:rPr lang="en-US" err="1"/>
              <a:t>taso</a:t>
            </a:r>
            <a:endParaRPr lang="en-US"/>
          </a:p>
          <a:p>
            <a:pPr lvl="3"/>
            <a:r>
              <a:rPr lang="en-US" err="1"/>
              <a:t>Neljäs</a:t>
            </a:r>
            <a:r>
              <a:rPr lang="en-US"/>
              <a:t> </a:t>
            </a:r>
            <a:r>
              <a:rPr lang="en-US" err="1"/>
              <a:t>taso</a:t>
            </a:r>
            <a:endParaRPr lang="en-US"/>
          </a:p>
          <a:p>
            <a:pPr lvl="4"/>
            <a:r>
              <a:rPr lang="en-US" err="1"/>
              <a:t>Viides</a:t>
            </a:r>
            <a:r>
              <a:rPr lang="en-US"/>
              <a:t> </a:t>
            </a:r>
            <a:r>
              <a:rPr lang="en-US" err="1"/>
              <a:t>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9230" y="6356350"/>
            <a:ext cx="11701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EE2C90"/>
                </a:solidFill>
                <a:latin typeface="Merriweather Sans" charset="0"/>
                <a:ea typeface="Merriweather Sans" charset="0"/>
                <a:cs typeface="Merriweather Sans" charset="0"/>
              </a:defRPr>
            </a:lvl1pPr>
          </a:lstStyle>
          <a:p>
            <a:fld id="{438DB005-EEDD-B94B-B84A-0A18DE5B30E1}" type="datetimeFigureOut">
              <a:rPr lang="en-US" smtClean="0"/>
              <a:pPr/>
              <a:t>7/28/2021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29357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EE2C90"/>
                </a:solidFill>
                <a:latin typeface="Merriweather Sans" charset="0"/>
                <a:ea typeface="Merriweather Sans" charset="0"/>
                <a:cs typeface="Merriweather Sans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30891" y="6356350"/>
            <a:ext cx="23488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EE2C90"/>
                </a:solidFill>
                <a:latin typeface="Merriweather Sans" charset="0"/>
                <a:ea typeface="Merriweather Sans" charset="0"/>
                <a:cs typeface="Merriweather Sans" charset="0"/>
              </a:defRPr>
            </a:lvl1pPr>
          </a:lstStyle>
          <a:p>
            <a:fld id="{FFC254BE-F317-D644-A658-DB860BDC17F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0197" y="5865832"/>
            <a:ext cx="2810691" cy="546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2340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i="0" kern="1200">
          <a:solidFill>
            <a:schemeClr val="tx2"/>
          </a:solidFill>
          <a:latin typeface="Merriweather Sans" charset="0"/>
          <a:ea typeface="Merriweather Sans" charset="0"/>
          <a:cs typeface="Merriweather Sans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/>
        <a:buChar char="•"/>
        <a:defRPr sz="2300" b="0" i="0" kern="1200" baseline="0">
          <a:solidFill>
            <a:schemeClr val="tx2"/>
          </a:solidFill>
          <a:latin typeface="Merriweather Sans" charset="0"/>
          <a:ea typeface="Merriweather Sans" charset="0"/>
          <a:cs typeface="Merriweather Sans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/>
        <a:buChar char="•"/>
        <a:defRPr sz="2300" b="0" i="0" kern="1200">
          <a:solidFill>
            <a:schemeClr val="tx2"/>
          </a:solidFill>
          <a:latin typeface="Merriweather Sans" charset="0"/>
          <a:ea typeface="Merriweather Sans" charset="0"/>
          <a:cs typeface="Merriweather Sans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/>
        <a:buChar char="•"/>
        <a:defRPr sz="2300" b="0" i="0" kern="1200" baseline="0">
          <a:solidFill>
            <a:schemeClr val="tx2"/>
          </a:solidFill>
          <a:latin typeface="Merriweather Sans" charset="0"/>
          <a:ea typeface="Merriweather Sans" charset="0"/>
          <a:cs typeface="Merriweather Sans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/>
        <a:buChar char="•"/>
        <a:defRPr sz="2300" b="0" i="0" kern="1200">
          <a:solidFill>
            <a:schemeClr val="tx2"/>
          </a:solidFill>
          <a:latin typeface="Merriweather Sans" charset="0"/>
          <a:ea typeface="Merriweather Sans" charset="0"/>
          <a:cs typeface="Merriweather Sans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/>
        <a:buChar char="•"/>
        <a:defRPr sz="2300" b="0" i="0" kern="1200">
          <a:solidFill>
            <a:schemeClr val="tx2"/>
          </a:solidFill>
          <a:latin typeface="Merriweather Sans" charset="0"/>
          <a:ea typeface="Merriweather Sans" charset="0"/>
          <a:cs typeface="Merriweather Sans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200">
                <a:solidFill>
                  <a:schemeClr val="accent6">
                    <a:lumMod val="10000"/>
                  </a:schemeClr>
                </a:solidFill>
              </a:rPr>
              <a:t>Venevahingot ja -korvaukset</a:t>
            </a:r>
            <a:br>
              <a:rPr lang="fi-FI" sz="3200">
                <a:solidFill>
                  <a:schemeClr val="accent6">
                    <a:lumMod val="10000"/>
                  </a:schemeClr>
                </a:solidFill>
              </a:rPr>
            </a:br>
            <a:r>
              <a:rPr lang="fi-FI" sz="2400">
                <a:solidFill>
                  <a:schemeClr val="accent6">
                    <a:lumMod val="10000"/>
                  </a:schemeClr>
                </a:solidFill>
              </a:rPr>
              <a:t>sekä poliisin tietoon tulleet perämoottori- ja venevarkaudet</a:t>
            </a:r>
            <a:endParaRPr lang="en-US" sz="3200">
              <a:solidFill>
                <a:schemeClr val="accent6">
                  <a:lumMod val="10000"/>
                </a:schemeClr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749300" y="1515570"/>
          <a:ext cx="10515600" cy="3935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40187630"/>
      </p:ext>
    </p:extLst>
  </p:cSld>
  <p:clrMapOvr>
    <a:masterClrMapping/>
  </p:clrMapOvr>
</p:sld>
</file>

<file path=ppt/theme/theme1.xml><?xml version="1.0" encoding="utf-8"?>
<a:theme xmlns:a="http://schemas.openxmlformats.org/drawingml/2006/main" name="FA_Theme">
  <a:themeElements>
    <a:clrScheme name="FA_varit_uusi">
      <a:dk1>
        <a:srgbClr val="164180"/>
      </a:dk1>
      <a:lt1>
        <a:srgbClr val="FFFFFF"/>
      </a:lt1>
      <a:dk2>
        <a:srgbClr val="164180"/>
      </a:dk2>
      <a:lt2>
        <a:srgbClr val="FFFFFF"/>
      </a:lt2>
      <a:accent1>
        <a:srgbClr val="E6007E"/>
      </a:accent1>
      <a:accent2>
        <a:srgbClr val="164180"/>
      </a:accent2>
      <a:accent3>
        <a:srgbClr val="7F539C"/>
      </a:accent3>
      <a:accent4>
        <a:srgbClr val="FFD600"/>
      </a:accent4>
      <a:accent5>
        <a:srgbClr val="F4B5D3"/>
      </a:accent5>
      <a:accent6>
        <a:srgbClr val="BCE3FA"/>
      </a:accent6>
      <a:hlink>
        <a:srgbClr val="15417F"/>
      </a:hlink>
      <a:folHlink>
        <a:srgbClr val="164180"/>
      </a:folHlink>
    </a:clrScheme>
    <a:fontScheme name="Mukautettu 2">
      <a:majorFont>
        <a:latin typeface="Merriweather Sans"/>
        <a:ea typeface=""/>
        <a:cs typeface=""/>
      </a:majorFont>
      <a:minorFont>
        <a:latin typeface="Merriweather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_esityspohja" id="{3BADB047-5EFA-43AD-BDCF-4773CE634A9B}" vid="{2131AB1A-998C-4084-9D50-EA0D58D083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Laajakuva</PresentationFormat>
  <Paragraphs>1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4" baseType="lpstr">
      <vt:lpstr>Arial</vt:lpstr>
      <vt:lpstr>Merriweather Sans</vt:lpstr>
      <vt:lpstr>FA_Theme</vt:lpstr>
      <vt:lpstr>Venevahingot ja -korvaukset sekä poliisin tietoon tulleet perämoottori- ja venevarkaudet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Venevahingot ja -korvaukset sekä poliisin tietoon tulleet perämoottori- ja venevarkaudet</dc:title>
  <dc:creator>Urpilainen Satu</dc:creator>
  <cp:lastModifiedBy>Urpilainen Satu</cp:lastModifiedBy>
  <cp:revision>1</cp:revision>
  <dcterms:created xsi:type="dcterms:W3CDTF">2021-07-28T08:26:44Z</dcterms:created>
  <dcterms:modified xsi:type="dcterms:W3CDTF">2021-07-28T08:27:37Z</dcterms:modified>
</cp:coreProperties>
</file>