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97" r:id="rId4"/>
  </p:sldMasterIdLst>
  <p:sldIdLst>
    <p:sldId id="310" r:id="rId5"/>
    <p:sldId id="314" r:id="rId6"/>
  </p:sldIdLst>
  <p:sldSz cx="12192000" cy="6858000"/>
  <p:notesSz cx="6858000" cy="9144000"/>
  <p:embeddedFontLst>
    <p:embeddedFont>
      <p:font typeface="Merriweather Sans" pitchFamily="2" charset="0"/>
      <p:regular r:id="rId7"/>
      <p:bold r:id="rId8"/>
      <p:italic r:id="rId9"/>
      <p:boldItalic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2C90"/>
    <a:srgbClr val="164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EB71C1-A6C7-4E6C-A8CC-B21BC8408FEA}" v="2" dt="2022-05-16T05:41:58.1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93D81CF-94F2-401A-BA57-92F5A7B2D0C5}" styleName="Normaali tyyl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Normaali tyyli 1 - Korostu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54395374491232E-2"/>
          <c:y val="4.4534091983253594E-2"/>
          <c:w val="0.7956520788162349"/>
          <c:h val="0.8480677499585812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Vuoto</c:v>
                </c:pt>
              </c:strCache>
            </c:strRef>
          </c:tx>
          <c:spPr>
            <a:ln w="57150" cap="rnd">
              <a:solidFill>
                <a:schemeClr val="accent6">
                  <a:lumMod val="1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0A6-48D6-BE0C-9BF14173D44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0A6-48D6-BE0C-9BF14173D44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A6-48D6-BE0C-9BF14173D44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A6-48D6-BE0C-9BF14173D44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0A6-48D6-BE0C-9BF14173D44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0A6-48D6-BE0C-9BF14173D44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0A6-48D6-BE0C-9BF14173D44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0A6-48D6-BE0C-9BF14173D44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A6-48D6-BE0C-9BF14173D4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accent6">
                        <a:lumMod val="10000"/>
                      </a:schemeClr>
                    </a:solidFill>
                    <a:latin typeface="Arial" panose="020B0604020202020204" pitchFamily="34" charset="0"/>
                    <a:ea typeface="Merriweather Sans" charset="0"/>
                    <a:cs typeface="Arial" panose="020B0604020202020204" pitchFamily="34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36140.274000000005</c:v>
                </c:pt>
                <c:pt idx="1">
                  <c:v>35431</c:v>
                </c:pt>
                <c:pt idx="2">
                  <c:v>36993</c:v>
                </c:pt>
                <c:pt idx="3">
                  <c:v>37082</c:v>
                </c:pt>
                <c:pt idx="4">
                  <c:v>42399</c:v>
                </c:pt>
                <c:pt idx="5">
                  <c:v>36680</c:v>
                </c:pt>
                <c:pt idx="6">
                  <c:v>36345</c:v>
                </c:pt>
                <c:pt idx="7">
                  <c:v>33568</c:v>
                </c:pt>
                <c:pt idx="8">
                  <c:v>32186</c:v>
                </c:pt>
                <c:pt idx="9">
                  <c:v>34846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C2-414C-97C0-011360DB7A9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Murto </c:v>
                </c:pt>
              </c:strCache>
            </c:strRef>
          </c:tx>
          <c:spPr>
            <a:ln w="57150" cap="rnd">
              <a:solidFill>
                <a:schemeClr val="accent6">
                  <a:lumMod val="1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0A6-48D6-BE0C-9BF14173D44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0A6-48D6-BE0C-9BF14173D44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0A6-48D6-BE0C-9BF14173D44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0A6-48D6-BE0C-9BF14173D44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0A6-48D6-BE0C-9BF14173D44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0A6-48D6-BE0C-9BF14173D44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0A6-48D6-BE0C-9BF14173D44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0A6-48D6-BE0C-9BF14173D44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0A6-48D6-BE0C-9BF14173D4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accent6">
                        <a:lumMod val="10000"/>
                      </a:schemeClr>
                    </a:solidFill>
                    <a:latin typeface="Arial" panose="020B0604020202020204" pitchFamily="34" charset="0"/>
                    <a:ea typeface="Merriweather Sans" charset="0"/>
                    <a:cs typeface="Arial" panose="020B0604020202020204" pitchFamily="34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0">
                  <c:v>33459.42</c:v>
                </c:pt>
                <c:pt idx="1">
                  <c:v>35917</c:v>
                </c:pt>
                <c:pt idx="2">
                  <c:v>37879</c:v>
                </c:pt>
                <c:pt idx="3">
                  <c:v>37466</c:v>
                </c:pt>
                <c:pt idx="4">
                  <c:v>31135</c:v>
                </c:pt>
                <c:pt idx="5">
                  <c:v>28781</c:v>
                </c:pt>
                <c:pt idx="6">
                  <c:v>27623</c:v>
                </c:pt>
                <c:pt idx="7">
                  <c:v>27566</c:v>
                </c:pt>
                <c:pt idx="8">
                  <c:v>25604</c:v>
                </c:pt>
                <c:pt idx="9">
                  <c:v>21436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C2-414C-97C0-011360DB7A9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Palo</c:v>
                </c:pt>
              </c:strCache>
            </c:strRef>
          </c:tx>
          <c:spPr>
            <a:ln w="57150" cap="rnd">
              <a:solidFill>
                <a:schemeClr val="accent6">
                  <a:lumMod val="1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50A6-48D6-BE0C-9BF14173D44B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0A6-48D6-BE0C-9BF14173D44B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0A6-48D6-BE0C-9BF14173D44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0A6-48D6-BE0C-9BF14173D44B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0A6-48D6-BE0C-9BF14173D44B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0A6-48D6-BE0C-9BF14173D44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0A6-48D6-BE0C-9BF14173D44B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0A6-48D6-BE0C-9BF14173D44B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0A6-48D6-BE0C-9BF14173D4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accent6">
                        <a:lumMod val="10000"/>
                      </a:schemeClr>
                    </a:solidFill>
                    <a:latin typeface="Arial" panose="020B0604020202020204" pitchFamily="34" charset="0"/>
                    <a:ea typeface="Merriweather Sans" charset="0"/>
                    <a:cs typeface="Arial" panose="020B0604020202020204" pitchFamily="34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Sheet1!$D$2:$D$11</c:f>
              <c:numCache>
                <c:formatCode>#,##0</c:formatCode>
                <c:ptCount val="10"/>
                <c:pt idx="0">
                  <c:v>6690.6440000000002</c:v>
                </c:pt>
                <c:pt idx="1">
                  <c:v>7132</c:v>
                </c:pt>
                <c:pt idx="2">
                  <c:v>7974</c:v>
                </c:pt>
                <c:pt idx="3">
                  <c:v>7176</c:v>
                </c:pt>
                <c:pt idx="4">
                  <c:v>7573</c:v>
                </c:pt>
                <c:pt idx="5">
                  <c:v>6642</c:v>
                </c:pt>
                <c:pt idx="6">
                  <c:v>6934</c:v>
                </c:pt>
                <c:pt idx="7">
                  <c:v>6856</c:v>
                </c:pt>
                <c:pt idx="8">
                  <c:v>6457</c:v>
                </c:pt>
                <c:pt idx="9">
                  <c:v>6133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5C2-414C-97C0-011360DB7A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6425048"/>
        <c:axId val="566428576"/>
      </c:lineChart>
      <c:catAx>
        <c:axId val="566425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6">
                <a:lumMod val="10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ea typeface="Merriweather Sans" charset="0"/>
                <a:cs typeface="Arial" panose="020B0604020202020204" pitchFamily="34" charset="0"/>
              </a:defRPr>
            </a:pPr>
            <a:endParaRPr lang="fi-FI"/>
          </a:p>
        </c:txPr>
        <c:crossAx val="566428576"/>
        <c:crosses val="autoZero"/>
        <c:auto val="1"/>
        <c:lblAlgn val="ctr"/>
        <c:lblOffset val="100"/>
        <c:noMultiLvlLbl val="0"/>
      </c:catAx>
      <c:valAx>
        <c:axId val="566428576"/>
        <c:scaling>
          <c:orientation val="minMax"/>
          <c:max val="5000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accent6">
                        <a:lumMod val="10000"/>
                      </a:schemeClr>
                    </a:solidFill>
                    <a:latin typeface="Arial" panose="020B0604020202020204" pitchFamily="34" charset="0"/>
                    <a:ea typeface="Merriweather Sans" charset="0"/>
                    <a:cs typeface="Arial" panose="020B0604020202020204" pitchFamily="34" charset="0"/>
                  </a:defRPr>
                </a:pPr>
                <a:r>
                  <a:rPr lang="fi-FI"/>
                  <a:t>1000 kpl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accent6">
                      <a:lumMod val="10000"/>
                    </a:schemeClr>
                  </a:solidFill>
                  <a:latin typeface="Arial" panose="020B0604020202020204" pitchFamily="34" charset="0"/>
                  <a:ea typeface="Merriweather Sans" charset="0"/>
                  <a:cs typeface="Arial" panose="020B0604020202020204" pitchFamily="34" charset="0"/>
                </a:defRPr>
              </a:pPr>
              <a:endParaRPr lang="fi-FI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ea typeface="Merriweather Sans" charset="0"/>
                <a:cs typeface="Arial" panose="020B0604020202020204" pitchFamily="34" charset="0"/>
              </a:defRPr>
            </a:pPr>
            <a:endParaRPr lang="fi-FI"/>
          </a:p>
        </c:txPr>
        <c:crossAx val="566425048"/>
        <c:crosses val="autoZero"/>
        <c:crossBetween val="between"/>
        <c:dispUnits>
          <c:builtInUnit val="thousands"/>
        </c:dispUnits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accent6">
                  <a:lumMod val="10000"/>
                </a:schemeClr>
              </a:solidFill>
              <a:latin typeface="Arial" panose="020B0604020202020204" pitchFamily="34" charset="0"/>
              <a:ea typeface="Merriweather Sans" charset="0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accent6">
              <a:lumMod val="10000"/>
            </a:schemeClr>
          </a:solidFill>
          <a:latin typeface="Arial" panose="020B0604020202020204" pitchFamily="34" charset="0"/>
          <a:ea typeface="Merriweather Sans" charset="0"/>
          <a:cs typeface="Arial" panose="020B0604020202020204" pitchFamily="34" charset="0"/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Palo</c:v>
                </c:pt>
              </c:strCache>
            </c:strRef>
          </c:tx>
          <c:spPr>
            <a:ln w="57150" cap="rnd">
              <a:solidFill>
                <a:schemeClr val="accent6">
                  <a:lumMod val="1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092-45D2-924E-564BFE85B4A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092-45D2-924E-564BFE85B4A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092-45D2-924E-564BFE85B4A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092-45D2-924E-564BFE85B4A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092-45D2-924E-564BFE85B4A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092-45D2-924E-564BFE85B4A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092-45D2-924E-564BFE85B4A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092-45D2-924E-564BFE85B4A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092-45D2-924E-564BFE85B4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accent6">
                        <a:lumMod val="10000"/>
                      </a:schemeClr>
                    </a:solidFill>
                    <a:latin typeface="Arial" panose="020B0604020202020204" pitchFamily="34" charset="0"/>
                    <a:ea typeface="Merriweather Sans" charset="0"/>
                    <a:cs typeface="Arial" panose="020B0604020202020204" pitchFamily="34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198</c:v>
                </c:pt>
                <c:pt idx="1">
                  <c:v>197</c:v>
                </c:pt>
                <c:pt idx="2">
                  <c:v>197</c:v>
                </c:pt>
                <c:pt idx="3">
                  <c:v>164</c:v>
                </c:pt>
                <c:pt idx="4">
                  <c:v>159</c:v>
                </c:pt>
                <c:pt idx="5">
                  <c:v>174</c:v>
                </c:pt>
                <c:pt idx="6">
                  <c:v>212</c:v>
                </c:pt>
                <c:pt idx="7">
                  <c:v>220</c:v>
                </c:pt>
                <c:pt idx="8">
                  <c:v>191</c:v>
                </c:pt>
                <c:pt idx="9">
                  <c:v>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E4-4492-8C6A-76CF44F64CF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Vuoto</c:v>
                </c:pt>
              </c:strCache>
            </c:strRef>
          </c:tx>
          <c:spPr>
            <a:ln w="57150" cap="rnd">
              <a:solidFill>
                <a:schemeClr val="accent6">
                  <a:lumMod val="10000"/>
                </a:schemeClr>
              </a:solidFill>
              <a:prstDash val="sysDot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092-45D2-924E-564BFE85B4A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092-45D2-924E-564BFE85B4A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092-45D2-924E-564BFE85B4A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092-45D2-924E-564BFE85B4A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092-45D2-924E-564BFE85B4A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092-45D2-924E-564BFE85B4A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092-45D2-924E-564BFE85B4A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092-45D2-924E-564BFE85B4A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092-45D2-924E-564BFE85B4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accent6">
                        <a:lumMod val="10000"/>
                      </a:schemeClr>
                    </a:solidFill>
                    <a:latin typeface="Arial" panose="020B0604020202020204" pitchFamily="34" charset="0"/>
                    <a:ea typeface="Merriweather Sans" charset="0"/>
                    <a:cs typeface="Arial" panose="020B0604020202020204" pitchFamily="34" charset="0"/>
                  </a:defRPr>
                </a:pPr>
                <a:endParaRPr lang="fi-FI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157</c:v>
                </c:pt>
                <c:pt idx="1">
                  <c:v>162</c:v>
                </c:pt>
                <c:pt idx="2">
                  <c:v>153</c:v>
                </c:pt>
                <c:pt idx="3">
                  <c:v>145</c:v>
                </c:pt>
                <c:pt idx="4">
                  <c:v>174</c:v>
                </c:pt>
                <c:pt idx="5">
                  <c:v>165</c:v>
                </c:pt>
                <c:pt idx="6">
                  <c:v>160</c:v>
                </c:pt>
                <c:pt idx="7">
                  <c:v>188</c:v>
                </c:pt>
                <c:pt idx="8">
                  <c:v>165</c:v>
                </c:pt>
                <c:pt idx="9">
                  <c:v>171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3E4-4492-8C6A-76CF44F64CF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Murto </c:v>
                </c:pt>
              </c:strCache>
            </c:strRef>
          </c:tx>
          <c:spPr>
            <a:ln w="57150" cap="rnd">
              <a:solidFill>
                <a:schemeClr val="accent6">
                  <a:lumMod val="10000"/>
                </a:schemeClr>
              </a:solidFill>
              <a:prstDash val="sysDash"/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092-45D2-924E-564BFE85B4A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092-45D2-924E-564BFE85B4A5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092-45D2-924E-564BFE85B4A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092-45D2-924E-564BFE85B4A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092-45D2-924E-564BFE85B4A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092-45D2-924E-564BFE85B4A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092-45D2-924E-564BFE85B4A5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092-45D2-924E-564BFE85B4A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092-45D2-924E-564BFE85B4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accent6">
                        <a:lumMod val="10000"/>
                      </a:schemeClr>
                    </a:solidFill>
                    <a:latin typeface="Arial" panose="020B0604020202020204" pitchFamily="34" charset="0"/>
                    <a:ea typeface="Merriweather Sans" charset="0"/>
                    <a:cs typeface="Arial" panose="020B0604020202020204" pitchFamily="34" charset="0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30</c:v>
                </c:pt>
                <c:pt idx="1">
                  <c:v>31</c:v>
                </c:pt>
                <c:pt idx="2">
                  <c:v>33</c:v>
                </c:pt>
                <c:pt idx="3">
                  <c:v>33</c:v>
                </c:pt>
                <c:pt idx="4">
                  <c:v>32</c:v>
                </c:pt>
                <c:pt idx="5">
                  <c:v>28</c:v>
                </c:pt>
                <c:pt idx="6">
                  <c:v>24</c:v>
                </c:pt>
                <c:pt idx="7">
                  <c:v>26</c:v>
                </c:pt>
                <c:pt idx="8">
                  <c:v>25</c:v>
                </c:pt>
                <c:pt idx="9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3E4-4492-8C6A-76CF44F64C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66426616"/>
        <c:axId val="566425048"/>
      </c:lineChart>
      <c:catAx>
        <c:axId val="566426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6">
                <a:lumMod val="10000"/>
              </a:schemeClr>
            </a:solidFill>
            <a:prstDash val="dash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ea typeface="Merriweather Sans" charset="0"/>
                <a:cs typeface="Arial" panose="020B0604020202020204" pitchFamily="34" charset="0"/>
              </a:defRPr>
            </a:pPr>
            <a:endParaRPr lang="fi-FI"/>
          </a:p>
        </c:txPr>
        <c:crossAx val="566425048"/>
        <c:crosses val="autoZero"/>
        <c:auto val="1"/>
        <c:lblAlgn val="ctr"/>
        <c:lblOffset val="100"/>
        <c:noMultiLvlLbl val="0"/>
      </c:catAx>
      <c:valAx>
        <c:axId val="566425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65000"/>
                </a:schemeClr>
              </a:solidFill>
              <a:prstDash val="dash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accent6">
                        <a:lumMod val="10000"/>
                      </a:schemeClr>
                    </a:solidFill>
                    <a:latin typeface="Arial" panose="020B0604020202020204" pitchFamily="34" charset="0"/>
                    <a:ea typeface="Merriweather Sans" charset="0"/>
                    <a:cs typeface="Arial" panose="020B0604020202020204" pitchFamily="34" charset="0"/>
                  </a:defRPr>
                </a:pPr>
                <a:r>
                  <a:rPr lang="fi-FI"/>
                  <a:t>Milj. €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accent6">
                      <a:lumMod val="10000"/>
                    </a:schemeClr>
                  </a:solidFill>
                  <a:latin typeface="Arial" panose="020B0604020202020204" pitchFamily="34" charset="0"/>
                  <a:ea typeface="Merriweather Sans" charset="0"/>
                  <a:cs typeface="Arial" panose="020B0604020202020204" pitchFamily="34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ea typeface="Merriweather Sans" charset="0"/>
                <a:cs typeface="Arial" panose="020B0604020202020204" pitchFamily="34" charset="0"/>
              </a:defRPr>
            </a:pPr>
            <a:endParaRPr lang="fi-FI"/>
          </a:p>
        </c:txPr>
        <c:crossAx val="566426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accent6">
                  <a:lumMod val="10000"/>
                </a:schemeClr>
              </a:solidFill>
              <a:latin typeface="Arial" panose="020B0604020202020204" pitchFamily="34" charset="0"/>
              <a:ea typeface="Merriweather Sans" charset="0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accent6">
              <a:lumMod val="10000"/>
            </a:schemeClr>
          </a:solidFill>
          <a:latin typeface="Arial" panose="020B0604020202020204" pitchFamily="34" charset="0"/>
          <a:ea typeface="Merriweather Sans" charset="0"/>
          <a:cs typeface="Arial" panose="020B0604020202020204" pitchFamily="34" charset="0"/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8037" y="469207"/>
            <a:ext cx="9144000" cy="782996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fi-FI"/>
              <a:t>Lisää otsikko tähän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8037" y="1281590"/>
            <a:ext cx="6380136" cy="474016"/>
          </a:xfr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Lisää alaotsikko tähän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35328" y="5688534"/>
            <a:ext cx="5330125" cy="319394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/>
              <a:t>Lisää oma nimesi tähän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35328" y="6050201"/>
            <a:ext cx="5346700" cy="279373"/>
          </a:xfrm>
        </p:spPr>
        <p:txBody>
          <a:bodyPr>
            <a:noAutofit/>
          </a:bodyPr>
          <a:lstStyle>
            <a:lvl1pPr marL="0" indent="0" algn="l">
              <a:buNone/>
              <a:defRPr sz="1800" b="1" baseline="0">
                <a:solidFill>
                  <a:schemeClr val="bg1"/>
                </a:solidFill>
              </a:defRPr>
            </a:lvl1pPr>
            <a:lvl2pPr marL="457200" indent="0" algn="l">
              <a:buNone/>
              <a:defRPr sz="1800" b="1"/>
            </a:lvl2pPr>
            <a:lvl3pPr marL="914400" indent="0" algn="l">
              <a:buNone/>
              <a:defRPr sz="1800" b="1"/>
            </a:lvl3pPr>
            <a:lvl4pPr marL="1371600" indent="0" algn="l">
              <a:buNone/>
              <a:defRPr sz="1800" b="1"/>
            </a:lvl4pPr>
            <a:lvl5pPr marL="1828800" indent="0" algn="l">
              <a:buNone/>
              <a:defRPr sz="1800" b="1"/>
            </a:lvl5pPr>
          </a:lstStyle>
          <a:p>
            <a:pPr lvl="0"/>
            <a:r>
              <a:rPr lang="en-US" err="1"/>
              <a:t>Tilaisuus</a:t>
            </a:r>
            <a:r>
              <a:rPr lang="en-US"/>
              <a:t> ja </a:t>
            </a:r>
            <a:r>
              <a:rPr lang="en-US" err="1"/>
              <a:t>päiväys</a:t>
            </a:r>
            <a:endParaRPr lang="en-US"/>
          </a:p>
        </p:txBody>
      </p:sp>
      <p:pic>
        <p:nvPicPr>
          <p:cNvPr id="10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906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ko-sivun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946345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608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388561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388561"/>
          </a:xfrm>
        </p:spPr>
        <p:txBody>
          <a:bodyPr vert="eaVert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773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dia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6"/>
          <p:cNvSpPr txBox="1"/>
          <p:nvPr userDrawn="1"/>
        </p:nvSpPr>
        <p:spPr>
          <a:xfrm>
            <a:off x="0" y="175568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Finanssiala</a:t>
            </a:r>
            <a:r>
              <a:rPr lang="en-US" sz="3600" b="1" baseline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-  </a:t>
            </a:r>
            <a:r>
              <a:rPr lang="en-US" sz="3600" b="1" baseline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uudistuvan</a:t>
            </a:r>
            <a:r>
              <a:rPr lang="en-US" sz="3600" b="1" baseline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alan</a:t>
            </a:r>
            <a:r>
              <a:rPr lang="en-US" sz="3600" b="1" baseline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err="1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ääni</a:t>
            </a:r>
            <a:endParaRPr lang="en-US" sz="3600" b="1">
              <a:solidFill>
                <a:schemeClr val="accent1"/>
              </a:solidFill>
              <a:latin typeface="+mj-lt"/>
              <a:ea typeface="Merriweather Sans" charset="0"/>
              <a:cs typeface="Merriweather Sans" charset="0"/>
            </a:endParaRPr>
          </a:p>
        </p:txBody>
      </p:sp>
      <p:sp>
        <p:nvSpPr>
          <p:cNvPr id="9" name="TextBox 6"/>
          <p:cNvSpPr txBox="1"/>
          <p:nvPr userDrawn="1"/>
        </p:nvSpPr>
        <p:spPr>
          <a:xfrm>
            <a:off x="4425647" y="5007324"/>
            <a:ext cx="3333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spc="0">
                <a:solidFill>
                  <a:schemeClr val="accent1"/>
                </a:solidFill>
                <a:latin typeface="+mj-lt"/>
                <a:ea typeface="Merriweather Sans" charset="0"/>
                <a:cs typeface="Merriweather Sans" charset="0"/>
              </a:rPr>
              <a:t>WWW.FINANSSIALA.FI</a:t>
            </a:r>
            <a:endParaRPr lang="en-US" sz="1800" spc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0" name="Tekstin paikkamerkki 2"/>
          <p:cNvSpPr>
            <a:spLocks noGrp="1"/>
          </p:cNvSpPr>
          <p:nvPr>
            <p:ph type="body" sz="quarter" idx="16" hasCustomPrompt="1"/>
          </p:nvPr>
        </p:nvSpPr>
        <p:spPr>
          <a:xfrm>
            <a:off x="3773933" y="2756164"/>
            <a:ext cx="4637327" cy="211125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1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fi-FI"/>
              <a:t>ETUNIMI SUKUNIMI</a:t>
            </a:r>
            <a:br>
              <a:rPr lang="fi-FI"/>
            </a:br>
            <a:r>
              <a:rPr lang="fi-FI"/>
              <a:t>Titteli</a:t>
            </a:r>
            <a:br>
              <a:rPr lang="fi-FI"/>
            </a:br>
            <a:r>
              <a:rPr lang="fi-FI"/>
              <a:t>etunimi.sukunimi@finanssiala.fi </a:t>
            </a:r>
            <a:br>
              <a:rPr lang="fi-FI"/>
            </a:br>
            <a:r>
              <a:rPr lang="fi-FI"/>
              <a:t>+358 20 793 XXXX</a:t>
            </a:r>
            <a:br>
              <a:rPr lang="fi-FI"/>
            </a:br>
            <a:r>
              <a:rPr lang="fi-FI" err="1"/>
              <a:t>Twitter.käyttäjätunnus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810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ito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  <p:sp>
        <p:nvSpPr>
          <p:cNvPr id="8" name="TextBox 6"/>
          <p:cNvSpPr txBox="1"/>
          <p:nvPr userDrawn="1"/>
        </p:nvSpPr>
        <p:spPr>
          <a:xfrm>
            <a:off x="0" y="1755688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Finanssiala</a:t>
            </a:r>
            <a:r>
              <a:rPr lang="en-US" sz="3600" b="1" baseline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-  </a:t>
            </a:r>
            <a:r>
              <a:rPr lang="en-US" sz="3600" b="1" baseline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uudistuvan</a:t>
            </a:r>
            <a:r>
              <a:rPr lang="en-US" sz="3600" b="1" baseline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alan</a:t>
            </a:r>
            <a:r>
              <a:rPr lang="en-US" sz="3600" b="1" baseline="0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 </a:t>
            </a:r>
            <a:r>
              <a:rPr lang="en-US" sz="3600" b="1" baseline="0" err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ääni</a:t>
            </a:r>
            <a:endParaRPr lang="en-US" sz="3600" b="1">
              <a:solidFill>
                <a:schemeClr val="bg1"/>
              </a:solidFill>
              <a:latin typeface="+mj-lt"/>
              <a:ea typeface="Merriweather Sans" charset="0"/>
              <a:cs typeface="Merriweather Sans" charset="0"/>
            </a:endParaRP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5" hasCustomPrompt="1"/>
          </p:nvPr>
        </p:nvSpPr>
        <p:spPr>
          <a:xfrm>
            <a:off x="3773933" y="2756164"/>
            <a:ext cx="4637327" cy="20677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800" b="1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ETUNIMI SUKUNIMI</a:t>
            </a:r>
            <a:br>
              <a:rPr lang="fi-FI"/>
            </a:br>
            <a:r>
              <a:rPr lang="fi-FI"/>
              <a:t>Titteli</a:t>
            </a:r>
            <a:br>
              <a:rPr lang="fi-FI"/>
            </a:br>
            <a:r>
              <a:rPr lang="fi-FI"/>
              <a:t>etunimi.sukunimi@finanssiala.fi </a:t>
            </a:r>
            <a:br>
              <a:rPr lang="fi-FI"/>
            </a:br>
            <a:r>
              <a:rPr lang="fi-FI"/>
              <a:t>+358 20 793 XXXX</a:t>
            </a:r>
            <a:br>
              <a:rPr lang="fi-FI"/>
            </a:br>
            <a:r>
              <a:rPr lang="fi-FI" err="1"/>
              <a:t>Twitter.käyttäjätunnus</a:t>
            </a:r>
            <a:endParaRPr lang="fi-FI"/>
          </a:p>
        </p:txBody>
      </p:sp>
      <p:sp>
        <p:nvSpPr>
          <p:cNvPr id="7" name="TextBox 6"/>
          <p:cNvSpPr txBox="1"/>
          <p:nvPr userDrawn="1"/>
        </p:nvSpPr>
        <p:spPr>
          <a:xfrm>
            <a:off x="4646320" y="5008757"/>
            <a:ext cx="2892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>
                <a:solidFill>
                  <a:schemeClr val="bg1"/>
                </a:solidFill>
                <a:latin typeface="+mj-lt"/>
                <a:ea typeface="Merriweather Sans" charset="0"/>
                <a:cs typeface="Merriweather Sans" charset="0"/>
              </a:rPr>
              <a:t>WWW.FINANSSIALA.FI</a:t>
            </a:r>
            <a:endParaRPr lang="en-US" sz="18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4214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äli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8992" y="2459865"/>
            <a:ext cx="10515600" cy="1325563"/>
          </a:xfrm>
        </p:spPr>
        <p:txBody>
          <a:bodyPr/>
          <a:lstStyle>
            <a:lvl1pPr>
              <a:lnSpc>
                <a:spcPct val="100000"/>
              </a:lnSpc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Väliotsikko tähän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295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defRPr i="0">
                <a:solidFill>
                  <a:schemeClr val="tx2"/>
                </a:solidFill>
              </a:defRPr>
            </a:lvl2pPr>
            <a:lvl3pPr>
              <a:lnSpc>
                <a:spcPct val="100000"/>
              </a:lnSpc>
              <a:defRPr i="0">
                <a:solidFill>
                  <a:schemeClr val="tx2"/>
                </a:solidFill>
              </a:defRPr>
            </a:lvl3pPr>
            <a:lvl4pPr>
              <a:lnSpc>
                <a:spcPct val="100000"/>
              </a:lnSpc>
              <a:defRPr i="0">
                <a:solidFill>
                  <a:schemeClr val="tx2"/>
                </a:solidFill>
              </a:defRPr>
            </a:lvl4pPr>
            <a:lvl5pPr>
              <a:lnSpc>
                <a:spcPct val="100000"/>
              </a:lnSpc>
              <a:defRPr i="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85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9740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97407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53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Kommentti_tai_laina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9444"/>
            <a:ext cx="12192000" cy="710744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30400" y="2827339"/>
            <a:ext cx="8297333" cy="129310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4400">
                <a:solidFill>
                  <a:schemeClr val="bg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</a:defRPr>
            </a:lvl1pPr>
          </a:lstStyle>
          <a:p>
            <a:r>
              <a:rPr lang="fi-FI"/>
              <a:t>”Lainaus”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930400" y="4459112"/>
            <a:ext cx="8297333" cy="737177"/>
          </a:xfrm>
        </p:spPr>
        <p:txBody>
          <a:bodyPr>
            <a:normAutofit/>
          </a:bodyPr>
          <a:lstStyle>
            <a:lvl1pPr marL="0" indent="0" algn="ctr">
              <a:buNone/>
              <a:defRPr sz="23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- Keneltä lainattu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4062" y="5713431"/>
            <a:ext cx="3918290" cy="76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922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85772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85772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8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23454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234543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17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83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_sisältökohdetta_Ei_tasakokois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87321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2300"/>
            </a:lvl1pPr>
            <a:lvl2pPr>
              <a:lnSpc>
                <a:spcPct val="100000"/>
              </a:lnSpc>
              <a:defRPr sz="2300" i="0"/>
            </a:lvl2pPr>
            <a:lvl3pPr>
              <a:lnSpc>
                <a:spcPct val="100000"/>
              </a:lnSpc>
              <a:defRPr sz="2300" i="0"/>
            </a:lvl3pPr>
            <a:lvl4pPr>
              <a:lnSpc>
                <a:spcPct val="100000"/>
              </a:lnSpc>
              <a:defRPr sz="2300" i="0"/>
            </a:lvl4pPr>
            <a:lvl5pPr>
              <a:lnSpc>
                <a:spcPct val="100000"/>
              </a:lnSpc>
              <a:defRPr sz="2300" i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t>5/20/2022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898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 i="0"/>
            </a:lvl2pPr>
            <a:lvl3pPr>
              <a:lnSpc>
                <a:spcPct val="100000"/>
              </a:lnSpc>
              <a:defRPr i="0"/>
            </a:lvl3pPr>
            <a:lvl4pPr>
              <a:lnSpc>
                <a:spcPct val="100000"/>
              </a:lnSpc>
              <a:defRPr i="0"/>
            </a:lvl4pPr>
            <a:lvl5pPr>
              <a:lnSpc>
                <a:spcPct val="100000"/>
              </a:lnSpc>
              <a:defRPr i="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49300" y="728420"/>
            <a:ext cx="10606088" cy="83685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3600" b="1"/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933282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992" y="1814474"/>
            <a:ext cx="10515600" cy="3935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err="1"/>
              <a:t>Ensimmäinen</a:t>
            </a:r>
            <a:r>
              <a:rPr lang="en-US"/>
              <a:t> </a:t>
            </a:r>
            <a:r>
              <a:rPr lang="en-US" err="1"/>
              <a:t>taso</a:t>
            </a:r>
            <a:endParaRPr lang="en-US"/>
          </a:p>
          <a:p>
            <a:pPr lvl="1"/>
            <a:r>
              <a:rPr lang="en-US" err="1"/>
              <a:t>Toinen</a:t>
            </a:r>
            <a:r>
              <a:rPr lang="en-US"/>
              <a:t> </a:t>
            </a:r>
            <a:r>
              <a:rPr lang="en-US" err="1"/>
              <a:t>taso</a:t>
            </a:r>
            <a:endParaRPr lang="en-US"/>
          </a:p>
          <a:p>
            <a:pPr lvl="2"/>
            <a:r>
              <a:rPr lang="en-US" err="1"/>
              <a:t>Kolmas</a:t>
            </a:r>
            <a:r>
              <a:rPr lang="en-US"/>
              <a:t> </a:t>
            </a:r>
            <a:r>
              <a:rPr lang="en-US" err="1"/>
              <a:t>taso</a:t>
            </a:r>
            <a:endParaRPr lang="en-US"/>
          </a:p>
          <a:p>
            <a:pPr lvl="3"/>
            <a:r>
              <a:rPr lang="en-US" err="1"/>
              <a:t>Neljäs</a:t>
            </a:r>
            <a:r>
              <a:rPr lang="en-US"/>
              <a:t> </a:t>
            </a:r>
            <a:r>
              <a:rPr lang="en-US" err="1"/>
              <a:t>taso</a:t>
            </a:r>
            <a:endParaRPr lang="en-US"/>
          </a:p>
          <a:p>
            <a:pPr lvl="4"/>
            <a:r>
              <a:rPr lang="en-US" err="1"/>
              <a:t>Viides</a:t>
            </a:r>
            <a:r>
              <a:rPr lang="en-US"/>
              <a:t> </a:t>
            </a:r>
            <a:r>
              <a:rPr lang="en-US" err="1"/>
              <a:t>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30" y="6356350"/>
            <a:ext cx="11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438DB005-EEDD-B94B-B84A-0A18DE5B30E1}" type="datetimeFigureOut">
              <a:rPr lang="en-US" smtClean="0"/>
              <a:pPr/>
              <a:t>5/20/2022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35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891" y="6356350"/>
            <a:ext cx="23488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197" y="5865832"/>
            <a:ext cx="2810691" cy="5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40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817" r:id="rId2"/>
    <p:sldLayoutId id="2147483799" r:id="rId3"/>
    <p:sldLayoutId id="2147483806" r:id="rId4"/>
    <p:sldLayoutId id="2147483800" r:id="rId5"/>
    <p:sldLayoutId id="2147483801" r:id="rId6"/>
    <p:sldLayoutId id="2147483802" r:id="rId7"/>
    <p:sldLayoutId id="2147483803" r:id="rId8"/>
    <p:sldLayoutId id="2147483809" r:id="rId9"/>
    <p:sldLayoutId id="2147483804" r:id="rId10"/>
    <p:sldLayoutId id="2147483807" r:id="rId11"/>
    <p:sldLayoutId id="2147483808" r:id="rId12"/>
    <p:sldLayoutId id="2147483815" r:id="rId13"/>
    <p:sldLayoutId id="214748381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/>
        <a:buChar char="•"/>
        <a:defRPr sz="2300" b="0" i="0" kern="1200" baseline="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 baseline="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PALO-, MURTO- JA VUOTOVAHINGOT</a:t>
            </a:r>
            <a:endParaRPr lang="en-US" sz="2800" dirty="0">
              <a:solidFill>
                <a:schemeClr val="accent6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0893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PALO-, VUOTO- JA MURTOVAHINKOKORVAUKSET</a:t>
            </a:r>
            <a:endParaRPr lang="en-US" sz="2800" dirty="0">
              <a:solidFill>
                <a:schemeClr val="accent6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49300" y="1515570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6209306"/>
      </p:ext>
    </p:extLst>
  </p:cSld>
  <p:clrMapOvr>
    <a:masterClrMapping/>
  </p:clrMapOvr>
</p:sld>
</file>

<file path=ppt/theme/theme1.xml><?xml version="1.0" encoding="utf-8"?>
<a:theme xmlns:a="http://schemas.openxmlformats.org/drawingml/2006/main" name="FA_Theme">
  <a:themeElements>
    <a:clrScheme name="FA_varit_uusi">
      <a:dk1>
        <a:srgbClr val="164180"/>
      </a:dk1>
      <a:lt1>
        <a:srgbClr val="FFFFFF"/>
      </a:lt1>
      <a:dk2>
        <a:srgbClr val="164180"/>
      </a:dk2>
      <a:lt2>
        <a:srgbClr val="FFFFFF"/>
      </a:lt2>
      <a:accent1>
        <a:srgbClr val="E6007E"/>
      </a:accent1>
      <a:accent2>
        <a:srgbClr val="164180"/>
      </a:accent2>
      <a:accent3>
        <a:srgbClr val="7F539C"/>
      </a:accent3>
      <a:accent4>
        <a:srgbClr val="FFD600"/>
      </a:accent4>
      <a:accent5>
        <a:srgbClr val="F4B5D3"/>
      </a:accent5>
      <a:accent6>
        <a:srgbClr val="BCE3FA"/>
      </a:accent6>
      <a:hlink>
        <a:srgbClr val="15417F"/>
      </a:hlink>
      <a:folHlink>
        <a:srgbClr val="164180"/>
      </a:folHlink>
    </a:clrScheme>
    <a:fontScheme name="Mukautettu 2">
      <a:majorFont>
        <a:latin typeface="Merriweather Sans"/>
        <a:ea typeface=""/>
        <a:cs typeface=""/>
      </a:majorFont>
      <a:minorFont>
        <a:latin typeface="Merriweather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_esityspohja" id="{3BADB047-5EFA-43AD-BDCF-4773CE634A9B}" vid="{2131AB1A-998C-4084-9D50-EA0D58D083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A587AE73A67DB47834204C4D6FD8F3A" ma:contentTypeVersion="25" ma:contentTypeDescription="Luo uusi asiakirja." ma:contentTypeScope="" ma:versionID="6574fd4ffd6997ed873d14259f80f01e">
  <xsd:schema xmlns:xsd="http://www.w3.org/2001/XMLSchema" xmlns:xs="http://www.w3.org/2001/XMLSchema" xmlns:p="http://schemas.microsoft.com/office/2006/metadata/properties" xmlns:ns2="a3c46128-e112-438c-bbb3-2e87585b14c5" xmlns:ns3="3d6a9306-9ca7-4ef4-bdc0-1874c06cbe8c" xmlns:ns4="0beb1a6f-e6de-471b-87bf-e6a8e1807352" targetNamespace="http://schemas.microsoft.com/office/2006/metadata/properties" ma:root="true" ma:fieldsID="21de5487239a2e1ce27f8cfe771510a9" ns2:_="" ns3:_="" ns4:_="">
    <xsd:import namespace="a3c46128-e112-438c-bbb3-2e87585b14c5"/>
    <xsd:import namespace="3d6a9306-9ca7-4ef4-bdc0-1874c06cbe8c"/>
    <xsd:import namespace="0beb1a6f-e6de-471b-87bf-e6a8e1807352"/>
    <xsd:element name="properties">
      <xsd:complexType>
        <xsd:sequence>
          <xsd:element name="documentManagement">
            <xsd:complexType>
              <xsd:all>
                <xsd:element ref="ns2:Ilmestymispvm" minOccurs="0"/>
                <xsd:element ref="ns2:Tilaston_x0020_vuosi_x0020_" minOccurs="0"/>
                <xsd:element ref="ns2:Tilastolaji" minOccurs="0"/>
                <xsd:element ref="ns2:FA_x0020_vastuuhenkil_x00f6_" minOccurs="0"/>
                <xsd:element ref="ns2:mfb68d24998643faae243a7fae21ca46" minOccurs="0"/>
                <xsd:element ref="ns3:TaxCatchAll" minOccurs="0"/>
                <xsd:element ref="ns2:k1c6d3dfd31d467cb8f634d2d3696210" minOccurs="0"/>
                <xsd:element ref="ns2:p5b8400163c64e00ad6ea17f7e7dcd33" minOccurs="0"/>
                <xsd:element ref="ns2:m2f14e9e1f224f3e90c54eabc3137a15" minOccurs="0"/>
                <xsd:element ref="ns2:MediaServiceMetadata" minOccurs="0"/>
                <xsd:element ref="ns2:MediaServiceFastMetadata" minOccurs="0"/>
                <xsd:element ref="ns2:g1135566fcb445dbb4d9aa73501389a3" minOccurs="0"/>
                <xsd:element ref="ns2:MediaServiceDateTaken" minOccurs="0"/>
                <xsd:element ref="ns2:MediaServiceOCR" minOccurs="0"/>
                <xsd:element ref="ns4:SharedWithUsers" minOccurs="0"/>
                <xsd:element ref="ns4:SharedWithDetails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c46128-e112-438c-bbb3-2e87585b14c5" elementFormDefault="qualified">
    <xsd:import namespace="http://schemas.microsoft.com/office/2006/documentManagement/types"/>
    <xsd:import namespace="http://schemas.microsoft.com/office/infopath/2007/PartnerControls"/>
    <xsd:element name="Ilmestymispvm" ma:index="3" nillable="true" ma:displayName="Ilmestymispvm" ma:format="DateOnly" ma:internalName="Ilmestymispvm">
      <xsd:simpleType>
        <xsd:restriction base="dms:DateTime"/>
      </xsd:simpleType>
    </xsd:element>
    <xsd:element name="Tilaston_x0020_vuosi_x0020_" ma:index="4" nillable="true" ma:displayName="Tilaston vuosi" ma:format="Dropdown" ma:internalName="Tilaston_x0020_vuosi_x0020_">
      <xsd:simpleType>
        <xsd:restriction base="dms:Choice"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</xsd:restriction>
      </xsd:simpleType>
    </xsd:element>
    <xsd:element name="Tilastolaji" ma:index="5" nillable="true" ma:displayName="Tilastolaji" ma:format="Dropdown" ma:internalName="Tilastolaji">
      <xsd:simpleType>
        <xsd:restriction base="dms:Choice">
          <xsd:enumeration value="Henkivakuutus /kk"/>
          <xsd:enumeration value="Sijoitukset"/>
          <xsd:enumeration value="Työeläkevakuutus"/>
          <xsd:enumeration value="Vahinkovakuutus /kk"/>
          <xsd:enumeration value="Vahinkovakuutus muu"/>
        </xsd:restriction>
      </xsd:simpleType>
    </xsd:element>
    <xsd:element name="FA_x0020_vastuuhenkil_x00f6_" ma:index="6" nillable="true" ma:displayName="FA vastuuhenkilö" ma:list="UserInfo" ma:SharePointGroup="0" ma:internalName="FA_x0020_vastuuhenkil_x00f6_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fb68d24998643faae243a7fae21ca46" ma:index="11" nillable="true" ma:taxonomy="true" ma:internalName="mfb68d24998643faae243a7fae21ca46" ma:taxonomyFieldName="Asiakirjatyyppi" ma:displayName="Asiakirjatyyppi" ma:readOnly="false" ma:default="24;#Tilasto|8214e837-684b-405e-9fdf-8eee512d3a0e" ma:fieldId="{6fb68d24-9986-43fa-ae24-3a7fae21ca46}" ma:sspId="1fc57f3e-8305-486e-a8c2-148b9408595d" ma:termSetId="0148da42-eb5d-4f08-ac7f-9085ec77501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1c6d3dfd31d467cb8f634d2d3696210" ma:index="13" nillable="true" ma:taxonomy="true" ma:internalName="k1c6d3dfd31d467cb8f634d2d3696210" ma:taxonomyFieldName="Julkisuus" ma:displayName="Julkisuus" ma:default="25;#Luottamuksellinen|c21ad412-3212-4050-95c9-4e6133c4c160" ma:fieldId="{41c6d3df-d31d-467c-b8f6-34d2d3696210}" ma:sspId="1fc57f3e-8305-486e-a8c2-148b9408595d" ma:termSetId="9e4027a0-77b1-4d29-b796-d109fdbb91d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5b8400163c64e00ad6ea17f7e7dcd33" ma:index="14" nillable="true" ma:taxonomy="true" ma:internalName="p5b8400163c64e00ad6ea17f7e7dcd33" ma:taxonomyFieldName="Dokumentin_x0020_tila" ma:displayName="Dokumentin tila" ma:default="2;#Valmis|60f50fca-3cf0-4f5a-89d5-2b21c710d964" ma:fieldId="{95b84001-63c6-4e00-ad6e-a17f7e7dcd33}" ma:sspId="1fc57f3e-8305-486e-a8c2-148b9408595d" ma:termSetId="31ee2e21-438c-4be4-909a-d0e607473f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2f14e9e1f224f3e90c54eabc3137a15" ma:index="20" nillable="true" ma:taxonomy="true" ma:internalName="m2f14e9e1f224f3e90c54eabc3137a15" ma:taxonomyFieldName="Organisaatiot" ma:displayName="Organisaatiot" ma:default="3;#Finanssiala ry|541c375c-cff0-493b-b2f2-19174d2874ff" ma:fieldId="{62f14e9e-1f22-4f3e-90c5-4eabc3137a15}" ma:sspId="1fc57f3e-8305-486e-a8c2-148b9408595d" ma:termSetId="3713dd06-f470-4272-a221-50fe3988d9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g1135566fcb445dbb4d9aa73501389a3" ma:index="24" nillable="true" ma:taxonomy="true" ma:internalName="g1135566fcb445dbb4d9aa73501389a3" ma:taxonomyFieldName="Asiasanat" ma:displayName="Asiasanat" ma:default="" ma:fieldId="{01135566-fcb4-45db-b4d9-aa73501389a3}" ma:sspId="1fc57f3e-8305-486e-a8c2-148b9408595d" ma:termSetId="2eb2b37e-4b32-44ac-b536-7358e413dfe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MediaServiceDateTaken" ma:index="2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30" nillable="true" ma:taxonomy="true" ma:internalName="lcf76f155ced4ddcb4097134ff3c332f" ma:taxonomyFieldName="MediaServiceImageTags" ma:displayName="Kuvien tunnisteet" ma:readOnly="false" ma:fieldId="{5cf76f15-5ced-4ddc-b409-7134ff3c332f}" ma:taxonomyMulti="true" ma:sspId="1fc57f3e-8305-486e-a8c2-148b940859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6a9306-9ca7-4ef4-bdc0-1874c06cbe8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3bde2d0-43d7-4b25-8f7a-7abe70ab7260}" ma:internalName="TaxCatchAll" ma:showField="CatchAllData" ma:web="0beb1a6f-e6de-471b-87bf-e6a8e1807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eb1a6f-e6de-471b-87bf-e6a8e1807352" elementFormDefault="qualified">
    <xsd:import namespace="http://schemas.microsoft.com/office/2006/documentManagement/types"/>
    <xsd:import namespace="http://schemas.microsoft.com/office/infopath/2007/PartnerControls"/>
    <xsd:element name="SharedWithUsers" ma:index="27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8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Sisältölaji"/>
        <xsd:element ref="dc:title" minOccurs="0" maxOccurs="1" ma:index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lmestymispvm xmlns="a3c46128-e112-438c-bbb3-2e87585b14c5" xsi:nil="true"/>
    <Tilaston_x0020_vuosi_x0020_ xmlns="a3c46128-e112-438c-bbb3-2e87585b14c5" xsi:nil="true"/>
    <FA_x0020_vastuuhenkil_x00f6_ xmlns="a3c46128-e112-438c-bbb3-2e87585b14c5">
      <UserInfo>
        <DisplayName/>
        <AccountId xsi:nil="true"/>
        <AccountType/>
      </UserInfo>
    </FA_x0020_vastuuhenkil_x00f6_>
    <mfb68d24998643faae243a7fae21ca46 xmlns="a3c46128-e112-438c-bbb3-2e87585b14c5">
      <Terms xmlns="http://schemas.microsoft.com/office/infopath/2007/PartnerControls">
        <TermInfo xmlns="http://schemas.microsoft.com/office/infopath/2007/PartnerControls">
          <TermName xmlns="http://schemas.microsoft.com/office/infopath/2007/PartnerControls">Tilasto</TermName>
          <TermId xmlns="http://schemas.microsoft.com/office/infopath/2007/PartnerControls">8214e837-684b-405e-9fdf-8eee512d3a0e</TermId>
        </TermInfo>
      </Terms>
    </mfb68d24998643faae243a7fae21ca46>
    <m2f14e9e1f224f3e90c54eabc3137a15 xmlns="a3c46128-e112-438c-bbb3-2e87585b14c5">
      <Terms xmlns="http://schemas.microsoft.com/office/infopath/2007/PartnerControls">
        <TermInfo xmlns="http://schemas.microsoft.com/office/infopath/2007/PartnerControls">
          <TermName xmlns="http://schemas.microsoft.com/office/infopath/2007/PartnerControls">Finanssiala ry</TermName>
          <TermId xmlns="http://schemas.microsoft.com/office/infopath/2007/PartnerControls">541c375c-cff0-493b-b2f2-19174d2874ff</TermId>
        </TermInfo>
      </Terms>
    </m2f14e9e1f224f3e90c54eabc3137a15>
    <k1c6d3dfd31d467cb8f634d2d3696210 xmlns="a3c46128-e112-438c-bbb3-2e87585b14c5">
      <Terms xmlns="http://schemas.microsoft.com/office/infopath/2007/PartnerControls">
        <TermInfo xmlns="http://schemas.microsoft.com/office/infopath/2007/PartnerControls">
          <TermName xmlns="http://schemas.microsoft.com/office/infopath/2007/PartnerControls">Luottamuksellinen</TermName>
          <TermId xmlns="http://schemas.microsoft.com/office/infopath/2007/PartnerControls">c21ad412-3212-4050-95c9-4e6133c4c160</TermId>
        </TermInfo>
      </Terms>
    </k1c6d3dfd31d467cb8f634d2d3696210>
    <TaxCatchAll xmlns="3d6a9306-9ca7-4ef4-bdc0-1874c06cbe8c">
      <Value>25</Value>
      <Value>24</Value>
      <Value>2</Value>
      <Value>3</Value>
    </TaxCatchAll>
    <Tilastolaji xmlns="a3c46128-e112-438c-bbb3-2e87585b14c5" xsi:nil="true"/>
    <p5b8400163c64e00ad6ea17f7e7dcd33 xmlns="a3c46128-e112-438c-bbb3-2e87585b14c5">
      <Terms xmlns="http://schemas.microsoft.com/office/infopath/2007/PartnerControls">
        <TermInfo xmlns="http://schemas.microsoft.com/office/infopath/2007/PartnerControls">
          <TermName xmlns="http://schemas.microsoft.com/office/infopath/2007/PartnerControls">Valmis</TermName>
          <TermId xmlns="http://schemas.microsoft.com/office/infopath/2007/PartnerControls">60f50fca-3cf0-4f5a-89d5-2b21c710d964</TermId>
        </TermInfo>
      </Terms>
    </p5b8400163c64e00ad6ea17f7e7dcd33>
    <g1135566fcb445dbb4d9aa73501389a3 xmlns="a3c46128-e112-438c-bbb3-2e87585b14c5">
      <Terms xmlns="http://schemas.microsoft.com/office/infopath/2007/PartnerControls"/>
    </g1135566fcb445dbb4d9aa73501389a3>
    <lcf76f155ced4ddcb4097134ff3c332f xmlns="a3c46128-e112-438c-bbb3-2e87585b14c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0A94AE-1F76-43FB-9445-2CF912ED5B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c46128-e112-438c-bbb3-2e87585b14c5"/>
    <ds:schemaRef ds:uri="3d6a9306-9ca7-4ef4-bdc0-1874c06cbe8c"/>
    <ds:schemaRef ds:uri="0beb1a6f-e6de-471b-87bf-e6a8e18073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4ED52C-B917-4FFB-B310-63A4B4186F9D}">
  <ds:schemaRefs>
    <ds:schemaRef ds:uri="0beb1a6f-e6de-471b-87bf-e6a8e1807352"/>
    <ds:schemaRef ds:uri="http://purl.org/dc/dcmitype/"/>
    <ds:schemaRef ds:uri="http://purl.org/dc/terms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3d6a9306-9ca7-4ef4-bdc0-1874c06cbe8c"/>
    <ds:schemaRef ds:uri="a3c46128-e112-438c-bbb3-2e87585b14c5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602CE53-AC30-4587-AB7E-158DD0D401C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FA_Esityspohja</Template>
  <TotalTime>29</TotalTime>
  <Words>15</Words>
  <Application>Microsoft Office PowerPoint</Application>
  <PresentationFormat>Laajakuva</PresentationFormat>
  <Paragraphs>4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5" baseType="lpstr">
      <vt:lpstr>Merriweather Sans</vt:lpstr>
      <vt:lpstr>Arial</vt:lpstr>
      <vt:lpstr>FA_Theme</vt:lpstr>
      <vt:lpstr>PALO-, MURTO- JA VUOTOVAHINGOT</vt:lpstr>
      <vt:lpstr>PALO-, VUOTO- JA MURTOVAHINKOKORVAUKSET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Vahinkotilastot FA ja poliisin tietoon tullut rikollisuus</dc:title>
  <dc:creator>Koivisto Kimmo</dc:creator>
  <cp:lastModifiedBy>Palmgren Johannes</cp:lastModifiedBy>
  <cp:revision>5</cp:revision>
  <cp:lastPrinted>2017-05-10T19:51:23Z</cp:lastPrinted>
  <dcterms:created xsi:type="dcterms:W3CDTF">2017-12-08T06:24:05Z</dcterms:created>
  <dcterms:modified xsi:type="dcterms:W3CDTF">2022-05-20T05:20:37Z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0x010100DA587AE73A67DB47834204C4D6FD8F3A</vt:lpwstr>
  </property>
  <property fmtid="{D5CDD505-2E9C-101B-9397-08002B2CF9AE}" pid="3" name="Dokumentin tila">
    <vt:lpwstr>2;#Valmis|60f50fca-3cf0-4f5a-89d5-2b21c710d964</vt:lpwstr>
  </property>
  <property fmtid="{D5CDD505-2E9C-101B-9397-08002B2CF9AE}" pid="4" name="Asiakirjatyyppi">
    <vt:lpwstr>24;#Tilasto|8214e837-684b-405e-9fdf-8eee512d3a0e</vt:lpwstr>
  </property>
  <property fmtid="{D5CDD505-2E9C-101B-9397-08002B2CF9AE}" pid="5" name="Julkisuus">
    <vt:lpwstr>25;#Luottamuksellinen|c21ad412-3212-4050-95c9-4e6133c4c160</vt:lpwstr>
  </property>
  <property fmtid="{D5CDD505-2E9C-101B-9397-08002B2CF9AE}" pid="6" name="Organisaatiot">
    <vt:lpwstr>3;#Finanssiala ry|541c375c-cff0-493b-b2f2-19174d2874ff</vt:lpwstr>
  </property>
  <property fmtid="{D5CDD505-2E9C-101B-9397-08002B2CF9AE}" pid="7" name="Asiasanat">
    <vt:lpwstr/>
  </property>
  <property fmtid="{D5CDD505-2E9C-101B-9397-08002B2CF9AE}" pid="8" name="AuthorIds_UIVersion_1536">
    <vt:lpwstr>17</vt:lpwstr>
  </property>
  <property fmtid="{D5CDD505-2E9C-101B-9397-08002B2CF9AE}" pid="9" name="MediaServiceImageTags">
    <vt:lpwstr/>
  </property>
</Properties>
</file>