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4"/>
  </p:sldMasterIdLst>
  <p:notesMasterIdLst>
    <p:notesMasterId r:id="rId24"/>
  </p:notesMasterIdLst>
  <p:sldIdLst>
    <p:sldId id="300" r:id="rId5"/>
    <p:sldId id="310" r:id="rId6"/>
    <p:sldId id="307" r:id="rId7"/>
    <p:sldId id="309" r:id="rId8"/>
    <p:sldId id="290" r:id="rId9"/>
    <p:sldId id="311" r:id="rId10"/>
    <p:sldId id="312" r:id="rId11"/>
    <p:sldId id="305" r:id="rId12"/>
    <p:sldId id="282" r:id="rId13"/>
    <p:sldId id="306" r:id="rId14"/>
    <p:sldId id="299" r:id="rId15"/>
    <p:sldId id="313" r:id="rId16"/>
    <p:sldId id="302" r:id="rId17"/>
    <p:sldId id="303" r:id="rId18"/>
    <p:sldId id="304" r:id="rId19"/>
    <p:sldId id="295" r:id="rId20"/>
    <p:sldId id="314" r:id="rId21"/>
    <p:sldId id="315" r:id="rId22"/>
    <p:sldId id="31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erriweather Sans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7D7"/>
    <a:srgbClr val="F4B0D5"/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56"/>
  </p:normalViewPr>
  <p:slideViewPr>
    <p:cSldViewPr snapToGrid="0" snapToObjects="1">
      <p:cViewPr varScale="1">
        <p:scale>
          <a:sx n="106" d="100"/>
          <a:sy n="106" d="100"/>
        </p:scale>
        <p:origin x="11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Employee pension insurance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numCache>
            </c:numRef>
          </c:cat>
          <c:val>
            <c:numRef>
              <c:f>Sheet1!$B$2:$B$53</c:f>
              <c:numCache>
                <c:formatCode>0.000</c:formatCode>
                <c:ptCount val="52"/>
                <c:pt idx="0">
                  <c:v>7.4675438999999996E-2</c:v>
                </c:pt>
                <c:pt idx="1">
                  <c:v>9.3512487000000005E-2</c:v>
                </c:pt>
                <c:pt idx="2">
                  <c:v>0.131522958</c:v>
                </c:pt>
                <c:pt idx="3">
                  <c:v>0.191734236</c:v>
                </c:pt>
                <c:pt idx="4">
                  <c:v>0.224026318</c:v>
                </c:pt>
                <c:pt idx="5">
                  <c:v>0.30088819999999999</c:v>
                </c:pt>
                <c:pt idx="6">
                  <c:v>0.45091183099999999</c:v>
                </c:pt>
                <c:pt idx="7">
                  <c:v>0.58630311199999996</c:v>
                </c:pt>
                <c:pt idx="8">
                  <c:v>0.53769680099999995</c:v>
                </c:pt>
                <c:pt idx="9">
                  <c:v>0.707398419</c:v>
                </c:pt>
                <c:pt idx="10">
                  <c:v>0.96287587900000005</c:v>
                </c:pt>
                <c:pt idx="11">
                  <c:v>1.091203267</c:v>
                </c:pt>
                <c:pt idx="12">
                  <c:v>1.101294542</c:v>
                </c:pt>
                <c:pt idx="13">
                  <c:v>1.1165996439999999</c:v>
                </c:pt>
                <c:pt idx="14">
                  <c:v>1.199516292</c:v>
                </c:pt>
                <c:pt idx="15">
                  <c:v>1.465757779</c:v>
                </c:pt>
                <c:pt idx="16">
                  <c:v>1.676497251</c:v>
                </c:pt>
                <c:pt idx="17">
                  <c:v>1.901364509</c:v>
                </c:pt>
                <c:pt idx="18">
                  <c:v>2.2358902939999998</c:v>
                </c:pt>
                <c:pt idx="19">
                  <c:v>2.6467733990000002</c:v>
                </c:pt>
                <c:pt idx="20">
                  <c:v>3.3743543690000002</c:v>
                </c:pt>
                <c:pt idx="21">
                  <c:v>3.299006178</c:v>
                </c:pt>
                <c:pt idx="22">
                  <c:v>2.72212159</c:v>
                </c:pt>
                <c:pt idx="23">
                  <c:v>3.1666422789999999</c:v>
                </c:pt>
                <c:pt idx="24">
                  <c:v>3.2362720810000001</c:v>
                </c:pt>
                <c:pt idx="25">
                  <c:v>3.7445359950000001</c:v>
                </c:pt>
                <c:pt idx="26">
                  <c:v>4.1214451380000003</c:v>
                </c:pt>
                <c:pt idx="27">
                  <c:v>4.2443905119999998</c:v>
                </c:pt>
                <c:pt idx="28">
                  <c:v>4.8639948329999996</c:v>
                </c:pt>
                <c:pt idx="29">
                  <c:v>5.3387893499999999</c:v>
                </c:pt>
                <c:pt idx="30">
                  <c:v>5.5650021110000001</c:v>
                </c:pt>
                <c:pt idx="31">
                  <c:v>6.18</c:v>
                </c:pt>
                <c:pt idx="32">
                  <c:v>6.875</c:v>
                </c:pt>
                <c:pt idx="33">
                  <c:v>7.1189999999999998</c:v>
                </c:pt>
                <c:pt idx="34">
                  <c:v>7.4939999999999998</c:v>
                </c:pt>
                <c:pt idx="35">
                  <c:v>8.0459999999999994</c:v>
                </c:pt>
                <c:pt idx="36">
                  <c:v>8.7490000000000006</c:v>
                </c:pt>
                <c:pt idx="37">
                  <c:v>9.1189999999999998</c:v>
                </c:pt>
                <c:pt idx="38">
                  <c:v>10.118</c:v>
                </c:pt>
                <c:pt idx="39">
                  <c:v>10.006</c:v>
                </c:pt>
                <c:pt idx="40">
                  <c:v>10.653</c:v>
                </c:pt>
                <c:pt idx="41">
                  <c:v>11.462</c:v>
                </c:pt>
                <c:pt idx="42">
                  <c:v>12.304</c:v>
                </c:pt>
                <c:pt idx="43">
                  <c:v>12.423999999999999</c:v>
                </c:pt>
                <c:pt idx="44">
                  <c:v>12.722</c:v>
                </c:pt>
                <c:pt idx="45">
                  <c:v>13.215</c:v>
                </c:pt>
                <c:pt idx="46">
                  <c:v>13.564</c:v>
                </c:pt>
                <c:pt idx="47">
                  <c:v>14.051</c:v>
                </c:pt>
                <c:pt idx="48">
                  <c:v>14.756</c:v>
                </c:pt>
                <c:pt idx="49">
                  <c:v>15.605</c:v>
                </c:pt>
                <c:pt idx="50">
                  <c:v>14.319000000000001</c:v>
                </c:pt>
                <c:pt idx="51">
                  <c:v>16.207000000000001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08-4A79-8417-A368330DBB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Life and personal pension insurance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numCache>
            </c:numRef>
          </c:cat>
          <c:val>
            <c:numRef>
              <c:f>Sheet1!$C$2:$C$53</c:f>
              <c:numCache>
                <c:formatCode>0.000</c:formatCode>
                <c:ptCount val="52"/>
                <c:pt idx="0">
                  <c:v>2.7751008000000001E-2</c:v>
                </c:pt>
                <c:pt idx="1">
                  <c:v>2.8423759999999999E-2</c:v>
                </c:pt>
                <c:pt idx="2">
                  <c:v>3.2796645999999999E-2</c:v>
                </c:pt>
                <c:pt idx="3">
                  <c:v>3.9187787000000002E-2</c:v>
                </c:pt>
                <c:pt idx="4">
                  <c:v>4.5578927999999998E-2</c:v>
                </c:pt>
                <c:pt idx="5">
                  <c:v>5.2474633E-2</c:v>
                </c:pt>
                <c:pt idx="6">
                  <c:v>5.6342955E-2</c:v>
                </c:pt>
                <c:pt idx="7">
                  <c:v>6.8116109999999994E-2</c:v>
                </c:pt>
                <c:pt idx="8">
                  <c:v>6.6097854999999997E-2</c:v>
                </c:pt>
                <c:pt idx="9">
                  <c:v>7.8543762000000003E-2</c:v>
                </c:pt>
                <c:pt idx="10">
                  <c:v>9.0485103999999997E-2</c:v>
                </c:pt>
                <c:pt idx="11">
                  <c:v>9.2503360000000007E-2</c:v>
                </c:pt>
                <c:pt idx="12">
                  <c:v>0.111340407</c:v>
                </c:pt>
                <c:pt idx="13">
                  <c:v>0.13757772400000001</c:v>
                </c:pt>
                <c:pt idx="14">
                  <c:v>0.15759208699999999</c:v>
                </c:pt>
                <c:pt idx="15">
                  <c:v>0.17979289300000001</c:v>
                </c:pt>
                <c:pt idx="16">
                  <c:v>0.22453088199999999</c:v>
                </c:pt>
                <c:pt idx="17">
                  <c:v>0.30828846900000001</c:v>
                </c:pt>
                <c:pt idx="18">
                  <c:v>0.38111384100000001</c:v>
                </c:pt>
                <c:pt idx="19">
                  <c:v>0.44351156200000003</c:v>
                </c:pt>
                <c:pt idx="20">
                  <c:v>0.52676458599999998</c:v>
                </c:pt>
                <c:pt idx="21">
                  <c:v>0.71967613699999999</c:v>
                </c:pt>
                <c:pt idx="22">
                  <c:v>0.70689385500000002</c:v>
                </c:pt>
                <c:pt idx="23">
                  <c:v>0.51936431699999996</c:v>
                </c:pt>
                <c:pt idx="24">
                  <c:v>0.68301116900000003</c:v>
                </c:pt>
                <c:pt idx="25">
                  <c:v>1.21263495</c:v>
                </c:pt>
                <c:pt idx="26">
                  <c:v>1.9948769959999999</c:v>
                </c:pt>
                <c:pt idx="27">
                  <c:v>1.914314979</c:v>
                </c:pt>
                <c:pt idx="28">
                  <c:v>2.1930023730000001</c:v>
                </c:pt>
                <c:pt idx="29">
                  <c:v>2.8253889769999998</c:v>
                </c:pt>
                <c:pt idx="30">
                  <c:v>3.849148885</c:v>
                </c:pt>
                <c:pt idx="31">
                  <c:v>3.2010000000000001</c:v>
                </c:pt>
                <c:pt idx="32">
                  <c:v>3.2629999999999999</c:v>
                </c:pt>
                <c:pt idx="33">
                  <c:v>2.911</c:v>
                </c:pt>
                <c:pt idx="34">
                  <c:v>2.907</c:v>
                </c:pt>
                <c:pt idx="35">
                  <c:v>3.1949999999999998</c:v>
                </c:pt>
                <c:pt idx="36">
                  <c:v>3.0619999999999998</c:v>
                </c:pt>
                <c:pt idx="37">
                  <c:v>2.8039999999999998</c:v>
                </c:pt>
                <c:pt idx="38">
                  <c:v>2.617</c:v>
                </c:pt>
                <c:pt idx="39">
                  <c:v>3.0880000000000001</c:v>
                </c:pt>
                <c:pt idx="40">
                  <c:v>4.7910000000000004</c:v>
                </c:pt>
                <c:pt idx="41">
                  <c:v>3.258</c:v>
                </c:pt>
                <c:pt idx="42">
                  <c:v>3.8559999999999999</c:v>
                </c:pt>
                <c:pt idx="43">
                  <c:v>5.3890000000000002</c:v>
                </c:pt>
                <c:pt idx="44">
                  <c:v>5.952</c:v>
                </c:pt>
                <c:pt idx="45">
                  <c:v>6.2779999999999996</c:v>
                </c:pt>
                <c:pt idx="46">
                  <c:v>4.532</c:v>
                </c:pt>
                <c:pt idx="47">
                  <c:v>4.4889999999999999</c:v>
                </c:pt>
                <c:pt idx="48">
                  <c:v>4.3090000000000002</c:v>
                </c:pt>
                <c:pt idx="49">
                  <c:v>5.9630000000000001</c:v>
                </c:pt>
                <c:pt idx="50">
                  <c:v>3.992</c:v>
                </c:pt>
                <c:pt idx="51">
                  <c:v>5.0640000000000001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08-4A79-8417-A368330DBB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Direct non-life insurance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Sheet1!$A$2:$A$53</c:f>
              <c:numCache>
                <c:formatCode>General</c:formatCode>
                <c:ptCount val="52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</c:numCache>
            </c:numRef>
          </c:cat>
          <c:val>
            <c:numRef>
              <c:f>Sheet1!$D$2:$D$53</c:f>
              <c:numCache>
                <c:formatCode>0.000</c:formatCode>
                <c:ptCount val="52"/>
                <c:pt idx="0">
                  <c:v>0.11924524</c:v>
                </c:pt>
                <c:pt idx="1">
                  <c:v>0.13925960300000001</c:v>
                </c:pt>
                <c:pt idx="2">
                  <c:v>0.17373812799999999</c:v>
                </c:pt>
                <c:pt idx="3">
                  <c:v>0.23075383499999999</c:v>
                </c:pt>
                <c:pt idx="4">
                  <c:v>0.282051153</c:v>
                </c:pt>
                <c:pt idx="5">
                  <c:v>0.32544363799999998</c:v>
                </c:pt>
                <c:pt idx="6">
                  <c:v>0.37337719699999999</c:v>
                </c:pt>
                <c:pt idx="7">
                  <c:v>0.40398739900000002</c:v>
                </c:pt>
                <c:pt idx="8">
                  <c:v>0.427701897</c:v>
                </c:pt>
                <c:pt idx="9">
                  <c:v>0.46722606</c:v>
                </c:pt>
                <c:pt idx="10">
                  <c:v>0.52575545800000001</c:v>
                </c:pt>
                <c:pt idx="11">
                  <c:v>0.60984942099999995</c:v>
                </c:pt>
                <c:pt idx="12">
                  <c:v>0.72774915799999995</c:v>
                </c:pt>
                <c:pt idx="13">
                  <c:v>0.84463976699999999</c:v>
                </c:pt>
                <c:pt idx="14">
                  <c:v>0.94925265700000006</c:v>
                </c:pt>
                <c:pt idx="15">
                  <c:v>1.0441106469999999</c:v>
                </c:pt>
                <c:pt idx="16">
                  <c:v>1.1499008529999999</c:v>
                </c:pt>
                <c:pt idx="17">
                  <c:v>1.30917482</c:v>
                </c:pt>
                <c:pt idx="18">
                  <c:v>1.5182324119999999</c:v>
                </c:pt>
                <c:pt idx="19">
                  <c:v>1.7057619500000001</c:v>
                </c:pt>
                <c:pt idx="20">
                  <c:v>1.871763434</c:v>
                </c:pt>
                <c:pt idx="21">
                  <c:v>1.8853866560000001</c:v>
                </c:pt>
                <c:pt idx="22">
                  <c:v>1.8322392709999999</c:v>
                </c:pt>
                <c:pt idx="23">
                  <c:v>1.831902895</c:v>
                </c:pt>
                <c:pt idx="24">
                  <c:v>1.811435602</c:v>
                </c:pt>
                <c:pt idx="25">
                  <c:v>1.7945101779999999</c:v>
                </c:pt>
                <c:pt idx="26">
                  <c:v>1.804449075</c:v>
                </c:pt>
                <c:pt idx="27">
                  <c:v>1.879504115</c:v>
                </c:pt>
                <c:pt idx="28">
                  <c:v>2.108619799</c:v>
                </c:pt>
                <c:pt idx="29">
                  <c:v>2.2347129790000002</c:v>
                </c:pt>
                <c:pt idx="30">
                  <c:v>2.34571701</c:v>
                </c:pt>
                <c:pt idx="31">
                  <c:v>2.4529999999999998</c:v>
                </c:pt>
                <c:pt idx="32">
                  <c:v>2.5670000000000002</c:v>
                </c:pt>
                <c:pt idx="33">
                  <c:v>2.6549999999999998</c:v>
                </c:pt>
                <c:pt idx="34">
                  <c:v>2.8029999999999999</c:v>
                </c:pt>
                <c:pt idx="35">
                  <c:v>3.0459999999999998</c:v>
                </c:pt>
                <c:pt idx="36">
                  <c:v>3.137</c:v>
                </c:pt>
                <c:pt idx="37">
                  <c:v>3.129</c:v>
                </c:pt>
                <c:pt idx="38">
                  <c:v>3.25</c:v>
                </c:pt>
                <c:pt idx="39">
                  <c:v>3.33</c:v>
                </c:pt>
                <c:pt idx="40">
                  <c:v>3.5150000000000001</c:v>
                </c:pt>
                <c:pt idx="41">
                  <c:v>3.7229999999999999</c:v>
                </c:pt>
                <c:pt idx="42">
                  <c:v>3.923</c:v>
                </c:pt>
                <c:pt idx="43">
                  <c:v>4.149</c:v>
                </c:pt>
                <c:pt idx="44">
                  <c:v>4.4050000000000002</c:v>
                </c:pt>
                <c:pt idx="45">
                  <c:v>4.359</c:v>
                </c:pt>
                <c:pt idx="46">
                  <c:v>4.335</c:v>
                </c:pt>
                <c:pt idx="47">
                  <c:v>4.2539999999999996</c:v>
                </c:pt>
                <c:pt idx="48">
                  <c:v>4.3470000000000004</c:v>
                </c:pt>
                <c:pt idx="49">
                  <c:v>4.351</c:v>
                </c:pt>
                <c:pt idx="50">
                  <c:v>4.6210000000000004</c:v>
                </c:pt>
                <c:pt idx="51">
                  <c:v>4.8040000000000003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08-4A79-8417-A368330D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396120"/>
        <c:axId val="489387496"/>
      </c:lineChart>
      <c:catAx>
        <c:axId val="48939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489387496"/>
        <c:crosses val="autoZero"/>
        <c:auto val="1"/>
        <c:lblAlgn val="ctr"/>
        <c:lblOffset val="100"/>
        <c:noMultiLvlLbl val="0"/>
      </c:catAx>
      <c:valAx>
        <c:axId val="48938749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48939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Capital redemption policies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1064</c:v>
                </c:pt>
                <c:pt idx="1">
                  <c:v>1965</c:v>
                </c:pt>
                <c:pt idx="2">
                  <c:v>2248</c:v>
                </c:pt>
                <c:pt idx="3">
                  <c:v>2028</c:v>
                </c:pt>
                <c:pt idx="4">
                  <c:v>1276</c:v>
                </c:pt>
                <c:pt idx="5">
                  <c:v>1478</c:v>
                </c:pt>
                <c:pt idx="6">
                  <c:v>1805</c:v>
                </c:pt>
                <c:pt idx="7">
                  <c:v>2884</c:v>
                </c:pt>
                <c:pt idx="8">
                  <c:v>1769</c:v>
                </c:pt>
                <c:pt idx="9">
                  <c:v>2555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5C-4409-B70B-8C41DB7095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Personal life, unit linked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1368</c:v>
                </c:pt>
                <c:pt idx="1">
                  <c:v>2106</c:v>
                </c:pt>
                <c:pt idx="2">
                  <c:v>2458</c:v>
                </c:pt>
                <c:pt idx="3">
                  <c:v>3053</c:v>
                </c:pt>
                <c:pt idx="4">
                  <c:v>2121</c:v>
                </c:pt>
                <c:pt idx="5">
                  <c:v>1971</c:v>
                </c:pt>
                <c:pt idx="6">
                  <c:v>1473</c:v>
                </c:pt>
                <c:pt idx="7">
                  <c:v>1947</c:v>
                </c:pt>
                <c:pt idx="8">
                  <c:v>1197</c:v>
                </c:pt>
                <c:pt idx="9">
                  <c:v>1515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5C-4409-B70B-8C41DB7095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Other life insurance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0</c:formatCode>
                <c:ptCount val="10"/>
                <c:pt idx="0">
                  <c:v>468</c:v>
                </c:pt>
                <c:pt idx="1">
                  <c:v>451</c:v>
                </c:pt>
                <c:pt idx="2">
                  <c:v>442</c:v>
                </c:pt>
                <c:pt idx="3">
                  <c:v>443</c:v>
                </c:pt>
                <c:pt idx="4">
                  <c:v>431</c:v>
                </c:pt>
                <c:pt idx="5">
                  <c:v>409</c:v>
                </c:pt>
                <c:pt idx="6">
                  <c:v>413</c:v>
                </c:pt>
                <c:pt idx="7">
                  <c:v>453</c:v>
                </c:pt>
                <c:pt idx="8">
                  <c:v>403</c:v>
                </c:pt>
                <c:pt idx="9">
                  <c:v>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5C-4409-B70B-8C41DB7095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Personal pension</c:v>
                </c:pt>
              </c:strCache>
            </c:strRef>
          </c:tx>
          <c:spPr>
            <a:ln w="3810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Sheet1!$E$2:$E$11</c:f>
              <c:numCache>
                <c:formatCode>0</c:formatCode>
                <c:ptCount val="10"/>
                <c:pt idx="0">
                  <c:v>589</c:v>
                </c:pt>
                <c:pt idx="1">
                  <c:v>539</c:v>
                </c:pt>
                <c:pt idx="2">
                  <c:v>477</c:v>
                </c:pt>
                <c:pt idx="3">
                  <c:v>440</c:v>
                </c:pt>
                <c:pt idx="4">
                  <c:v>399</c:v>
                </c:pt>
                <c:pt idx="5">
                  <c:v>344</c:v>
                </c:pt>
                <c:pt idx="6">
                  <c:v>320</c:v>
                </c:pt>
                <c:pt idx="7">
                  <c:v>314</c:v>
                </c:pt>
                <c:pt idx="8">
                  <c:v>295</c:v>
                </c:pt>
                <c:pt idx="9">
                  <c:v>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5C-4409-B70B-8C41DB7095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Group pension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Sheet1!$F$2:$F$11</c:f>
              <c:numCache>
                <c:formatCode>0</c:formatCode>
                <c:ptCount val="10"/>
                <c:pt idx="0">
                  <c:v>320</c:v>
                </c:pt>
                <c:pt idx="1">
                  <c:v>278</c:v>
                </c:pt>
                <c:pt idx="2">
                  <c:v>279</c:v>
                </c:pt>
                <c:pt idx="3">
                  <c:v>274</c:v>
                </c:pt>
                <c:pt idx="4">
                  <c:v>266</c:v>
                </c:pt>
                <c:pt idx="5">
                  <c:v>246</c:v>
                </c:pt>
                <c:pt idx="6">
                  <c:v>257</c:v>
                </c:pt>
                <c:pt idx="7">
                  <c:v>324</c:v>
                </c:pt>
                <c:pt idx="8">
                  <c:v>285</c:v>
                </c:pt>
                <c:pt idx="9">
                  <c:v>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5C-4409-B70B-8C41DB7095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Employees group life</c:v>
                </c:pt>
              </c:strCache>
            </c:strRef>
          </c:tx>
          <c:spPr>
            <a:ln w="28575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Sheet1!$G$2:$G$11</c:f>
              <c:numCache>
                <c:formatCode>0</c:formatCode>
                <c:ptCount val="10"/>
                <c:pt idx="0">
                  <c:v>43</c:v>
                </c:pt>
                <c:pt idx="1">
                  <c:v>42</c:v>
                </c:pt>
                <c:pt idx="2">
                  <c:v>40</c:v>
                </c:pt>
                <c:pt idx="3">
                  <c:v>37</c:v>
                </c:pt>
                <c:pt idx="4">
                  <c:v>38</c:v>
                </c:pt>
                <c:pt idx="5">
                  <c:v>39</c:v>
                </c:pt>
                <c:pt idx="6">
                  <c:v>40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5C-4409-B70B-8C41DB709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671616"/>
        <c:axId val="501664952"/>
      </c:lineChart>
      <c:catAx>
        <c:axId val="5016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01664952"/>
        <c:crosses val="autoZero"/>
        <c:auto val="1"/>
        <c:lblAlgn val="ctr"/>
        <c:lblOffset val="100"/>
        <c:noMultiLvlLbl val="0"/>
      </c:catAx>
      <c:valAx>
        <c:axId val="5016649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01671616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accent6">
                          <a:lumMod val="10000"/>
                        </a:schemeClr>
                      </a:solidFill>
                      <a:latin typeface="+mn-lt"/>
                      <a:ea typeface="Merriweather Sans" charset="0"/>
                      <a:cs typeface="Arial" panose="020B0604020202020204" pitchFamily="34" charset="0"/>
                    </a:defRPr>
                  </a:pPr>
                  <a:r>
                    <a:rPr lang="fi-FI"/>
                    <a:t>€ bn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 linked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0.000</c:formatCode>
                <c:ptCount val="10"/>
                <c:pt idx="0">
                  <c:v>2.8340000000000001</c:v>
                </c:pt>
                <c:pt idx="1">
                  <c:v>4.4450000000000003</c:v>
                </c:pt>
                <c:pt idx="2">
                  <c:v>5.0220000000000002</c:v>
                </c:pt>
                <c:pt idx="3">
                  <c:v>5.3339999999999996</c:v>
                </c:pt>
                <c:pt idx="4">
                  <c:v>3.8279999999999998</c:v>
                </c:pt>
                <c:pt idx="5">
                  <c:v>3.8260000000000001</c:v>
                </c:pt>
                <c:pt idx="6">
                  <c:v>3.6560000000000001</c:v>
                </c:pt>
                <c:pt idx="7">
                  <c:v>5.2149999999999999</c:v>
                </c:pt>
                <c:pt idx="8">
                  <c:v>3.35</c:v>
                </c:pt>
                <c:pt idx="9">
                  <c:v>4.4829999999999997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6-49A0-BFAE-3FC33C391E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0.000</c:formatCode>
                <c:ptCount val="10"/>
                <c:pt idx="0">
                  <c:v>0.9</c:v>
                </c:pt>
                <c:pt idx="1">
                  <c:v>0.83499999999999996</c:v>
                </c:pt>
                <c:pt idx="2">
                  <c:v>0.93100000000000005</c:v>
                </c:pt>
                <c:pt idx="3">
                  <c:v>0.80800000000000005</c:v>
                </c:pt>
                <c:pt idx="4">
                  <c:v>0.745</c:v>
                </c:pt>
                <c:pt idx="5">
                  <c:v>0.70099999999999996</c:v>
                </c:pt>
                <c:pt idx="6">
                  <c:v>0.70899999999999996</c:v>
                </c:pt>
                <c:pt idx="7">
                  <c:v>0.80500000000000005</c:v>
                </c:pt>
                <c:pt idx="8">
                  <c:v>0.68700000000000006</c:v>
                </c:pt>
                <c:pt idx="9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D6-49A0-BFAE-3FC33C391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53721128"/>
        <c:axId val="653723088"/>
      </c:barChart>
      <c:catAx>
        <c:axId val="65372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53723088"/>
        <c:crosses val="autoZero"/>
        <c:auto val="1"/>
        <c:lblAlgn val="ctr"/>
        <c:lblOffset val="100"/>
        <c:noMultiLvlLbl val="0"/>
      </c:catAx>
      <c:valAx>
        <c:axId val="6537230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65372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r>
              <a:rPr lang="fi-FI"/>
              <a:t>€bn</a:t>
            </a:r>
          </a:p>
        </c:rich>
      </c:tx>
      <c:layout>
        <c:manualLayout>
          <c:xMode val="edge"/>
          <c:yMode val="edge"/>
          <c:x val="0.6103260869565218"/>
          <c:y val="3.915190425516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Capital redemption policies</c:v>
                </c:pt>
                <c:pt idx="1">
                  <c:v>Personal life insurance, unit linked</c:v>
                </c:pt>
                <c:pt idx="2">
                  <c:v>Other life insurance</c:v>
                </c:pt>
                <c:pt idx="3">
                  <c:v>Personal pension insurance</c:v>
                </c:pt>
                <c:pt idx="4">
                  <c:v>Voluntary group pension</c:v>
                </c:pt>
                <c:pt idx="5">
                  <c:v>Employees group life insurance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2555</c:v>
                </c:pt>
                <c:pt idx="1">
                  <c:v>1515</c:v>
                </c:pt>
                <c:pt idx="2">
                  <c:v>384</c:v>
                </c:pt>
                <c:pt idx="3">
                  <c:v>286</c:v>
                </c:pt>
                <c:pt idx="4">
                  <c:v>283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0-4528-A1C0-5EC88A067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86809712"/>
        <c:axId val="586288712"/>
      </c:barChart>
      <c:catAx>
        <c:axId val="586809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86288712"/>
        <c:crosses val="autoZero"/>
        <c:auto val="1"/>
        <c:lblAlgn val="ctr"/>
        <c:lblOffset val="100"/>
        <c:noMultiLvlLbl val="0"/>
      </c:catAx>
      <c:valAx>
        <c:axId val="586288712"/>
        <c:scaling>
          <c:orientation val="minMax"/>
          <c:max val="2700"/>
          <c:min val="0"/>
        </c:scaling>
        <c:delete val="0"/>
        <c:axPos val="t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8680971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Nordea Life Assurance Finland Ltd </c:v>
                </c:pt>
                <c:pt idx="1">
                  <c:v>Mandatum Life Insurance Company Limited </c:v>
                </c:pt>
                <c:pt idx="2">
                  <c:v>OP Life Assurance Company Ltd </c:v>
                </c:pt>
                <c:pt idx="3">
                  <c:v>LocalTapiola Mutual Life Insurance Company </c:v>
                </c:pt>
                <c:pt idx="4">
                  <c:v>Fennia Life Insurance Company Ltd </c:v>
                </c:pt>
                <c:pt idx="5">
                  <c:v>Aktia Life Insurance Ltd.</c:v>
                </c:pt>
                <c:pt idx="6">
                  <c:v>SHB Liv Försäkringsaktiebolag</c:v>
                </c:pt>
                <c:pt idx="7">
                  <c:v>Sb Life Insurance Ltd</c:v>
                </c:pt>
                <c:pt idx="8">
                  <c:v>Kaleva Mutual Insurance Company </c:v>
                </c:pt>
              </c:strCache>
            </c:strRef>
          </c:cat>
          <c:val>
            <c:numRef>
              <c:f>Sheet1!$B$2:$B$10</c:f>
              <c:numCache>
                <c:formatCode>0.0\ %</c:formatCode>
                <c:ptCount val="9"/>
                <c:pt idx="0">
                  <c:v>0.30578141399999997</c:v>
                </c:pt>
                <c:pt idx="1">
                  <c:v>0.26678476400000001</c:v>
                </c:pt>
                <c:pt idx="2">
                  <c:v>0.20844017300000001</c:v>
                </c:pt>
                <c:pt idx="3">
                  <c:v>9.4881350000000003E-2</c:v>
                </c:pt>
                <c:pt idx="4">
                  <c:v>3.3496655E-2</c:v>
                </c:pt>
                <c:pt idx="5">
                  <c:v>3.0155382000000001E-2</c:v>
                </c:pt>
                <c:pt idx="6">
                  <c:v>2.5650124999999999E-2</c:v>
                </c:pt>
                <c:pt idx="7">
                  <c:v>2.3052982E-2</c:v>
                </c:pt>
                <c:pt idx="8">
                  <c:v>1.1757155E-2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C-40E2-9E42-21817848E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60714808"/>
        <c:axId val="560719120"/>
      </c:barChart>
      <c:catAx>
        <c:axId val="560714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0719120"/>
        <c:crosses val="autoZero"/>
        <c:auto val="1"/>
        <c:lblAlgn val="ctr"/>
        <c:lblOffset val="100"/>
        <c:noMultiLvlLbl val="0"/>
      </c:catAx>
      <c:valAx>
        <c:axId val="560719120"/>
        <c:scaling>
          <c:orientation val="minMax"/>
          <c:max val="0.39000000000000007"/>
          <c:min val="0"/>
        </c:scaling>
        <c:delete val="1"/>
        <c:axPos val="t"/>
        <c:majorGridlines>
          <c:spPr>
            <a:ln w="317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56071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Equity holdings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10"/>
                <c:pt idx="0">
                  <c:v>57</c:v>
                </c:pt>
                <c:pt idx="1">
                  <c:v>64.5</c:v>
                </c:pt>
                <c:pt idx="2">
                  <c:v>70.2</c:v>
                </c:pt>
                <c:pt idx="3">
                  <c:v>74.8</c:v>
                </c:pt>
                <c:pt idx="4">
                  <c:v>81.400000000000006</c:v>
                </c:pt>
                <c:pt idx="5">
                  <c:v>88.9</c:v>
                </c:pt>
                <c:pt idx="6">
                  <c:v>87.5</c:v>
                </c:pt>
                <c:pt idx="7">
                  <c:v>101.8</c:v>
                </c:pt>
                <c:pt idx="8">
                  <c:v>107.6</c:v>
                </c:pt>
                <c:pt idx="9">
                  <c:v>126.2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5-44B1-B1BF-F869C7B960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Debt securities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10"/>
                <c:pt idx="0">
                  <c:v>47.3</c:v>
                </c:pt>
                <c:pt idx="1">
                  <c:v>48.6</c:v>
                </c:pt>
                <c:pt idx="2">
                  <c:v>48.6</c:v>
                </c:pt>
                <c:pt idx="3">
                  <c:v>48.1</c:v>
                </c:pt>
                <c:pt idx="4">
                  <c:v>46</c:v>
                </c:pt>
                <c:pt idx="5">
                  <c:v>43</c:v>
                </c:pt>
                <c:pt idx="6">
                  <c:v>41.3</c:v>
                </c:pt>
                <c:pt idx="7">
                  <c:v>39.1</c:v>
                </c:pt>
                <c:pt idx="8">
                  <c:v>32.6</c:v>
                </c:pt>
                <c:pt idx="9">
                  <c:v>32.200000000000003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95-44B1-B1BF-F869C7B960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Property holdings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0.0</c:formatCode>
                <c:ptCount val="10"/>
                <c:pt idx="0">
                  <c:v>12.8</c:v>
                </c:pt>
                <c:pt idx="1">
                  <c:v>12.8</c:v>
                </c:pt>
                <c:pt idx="2">
                  <c:v>12.4</c:v>
                </c:pt>
                <c:pt idx="3">
                  <c:v>12.1</c:v>
                </c:pt>
                <c:pt idx="4">
                  <c:v>12.4</c:v>
                </c:pt>
                <c:pt idx="5">
                  <c:v>12.8</c:v>
                </c:pt>
                <c:pt idx="6">
                  <c:v>13.1</c:v>
                </c:pt>
                <c:pt idx="7">
                  <c:v>13.8</c:v>
                </c:pt>
                <c:pt idx="8">
                  <c:v>13.9</c:v>
                </c:pt>
                <c:pt idx="9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95-44B1-B1BF-F869C7B960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Loans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Sheet1!$E$2:$E$11</c:f>
              <c:numCache>
                <c:formatCode>0.0</c:formatCode>
                <c:ptCount val="10"/>
                <c:pt idx="0">
                  <c:v>6.3</c:v>
                </c:pt>
                <c:pt idx="1">
                  <c:v>5.5</c:v>
                </c:pt>
                <c:pt idx="2">
                  <c:v>4.5999999999999996</c:v>
                </c:pt>
                <c:pt idx="3">
                  <c:v>4.5</c:v>
                </c:pt>
                <c:pt idx="4">
                  <c:v>4.5999999999999996</c:v>
                </c:pt>
                <c:pt idx="5">
                  <c:v>4</c:v>
                </c:pt>
                <c:pt idx="6">
                  <c:v>4.3</c:v>
                </c:pt>
                <c:pt idx="7">
                  <c:v>4.9000000000000004</c:v>
                </c:pt>
                <c:pt idx="8">
                  <c:v>5.4</c:v>
                </c:pt>
                <c:pt idx="9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95-44B1-B1BF-F869C7B9609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Other investments</c:v>
                </c:pt>
              </c:strCache>
            </c:strRef>
          </c:tx>
          <c:spPr>
            <a:ln w="19050" cap="rnd">
              <a:solidFill>
                <a:schemeClr val="accent6">
                  <a:lumMod val="1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Sheet1!$F$2:$F$11</c:f>
              <c:numCache>
                <c:formatCode>0.0</c:formatCode>
                <c:ptCount val="10"/>
                <c:pt idx="0">
                  <c:v>0.4</c:v>
                </c:pt>
                <c:pt idx="1">
                  <c:v>0.3</c:v>
                </c:pt>
                <c:pt idx="2">
                  <c:v>0.8</c:v>
                </c:pt>
                <c:pt idx="3">
                  <c:v>1.2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95-44B1-B1BF-F869C7B96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383528"/>
        <c:axId val="542378432"/>
      </c:lineChart>
      <c:catAx>
        <c:axId val="54238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42378432"/>
        <c:crosses val="autoZero"/>
        <c:auto val="1"/>
        <c:lblAlgn val="ctr"/>
        <c:lblOffset val="100"/>
        <c:noMultiLvlLbl val="0"/>
      </c:catAx>
      <c:valAx>
        <c:axId val="54237843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€bn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4238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Pension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8.1999999999999993</c:v>
                </c:pt>
                <c:pt idx="1">
                  <c:v>8.3000000000000007</c:v>
                </c:pt>
                <c:pt idx="2">
                  <c:v>6.8</c:v>
                </c:pt>
                <c:pt idx="3">
                  <c:v>5</c:v>
                </c:pt>
                <c:pt idx="4">
                  <c:v>5.0999999999999996</c:v>
                </c:pt>
                <c:pt idx="5">
                  <c:v>7.4</c:v>
                </c:pt>
                <c:pt idx="6">
                  <c:v>-1.6</c:v>
                </c:pt>
                <c:pt idx="7">
                  <c:v>12.1</c:v>
                </c:pt>
                <c:pt idx="8">
                  <c:v>4.7</c:v>
                </c:pt>
                <c:pt idx="9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BF-4480-AFA8-9D2BD9A66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Life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9.6999999999999993</c:v>
                </c:pt>
                <c:pt idx="1">
                  <c:v>4.2</c:v>
                </c:pt>
                <c:pt idx="2">
                  <c:v>7.5</c:v>
                </c:pt>
                <c:pt idx="3">
                  <c:v>3.7</c:v>
                </c:pt>
                <c:pt idx="4">
                  <c:v>5.2</c:v>
                </c:pt>
                <c:pt idx="5">
                  <c:v>3.9</c:v>
                </c:pt>
                <c:pt idx="6">
                  <c:v>0.1</c:v>
                </c:pt>
                <c:pt idx="7">
                  <c:v>7.7</c:v>
                </c:pt>
                <c:pt idx="8">
                  <c:v>4.0999999999999996</c:v>
                </c:pt>
                <c:pt idx="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BF-4480-AFA8-9D2BD9A66F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Non-life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8.6999999999999993</c:v>
                </c:pt>
                <c:pt idx="1">
                  <c:v>4</c:v>
                </c:pt>
                <c:pt idx="2">
                  <c:v>4.8</c:v>
                </c:pt>
                <c:pt idx="3">
                  <c:v>2.7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0.9</c:v>
                </c:pt>
                <c:pt idx="7">
                  <c:v>8.1</c:v>
                </c:pt>
                <c:pt idx="8">
                  <c:v>3.4</c:v>
                </c:pt>
                <c:pt idx="9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BF-4480-AFA8-9D2BD9A66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343672"/>
        <c:axId val="105344456"/>
      </c:lineChart>
      <c:catAx>
        <c:axId val="105343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105344456"/>
        <c:crosses val="autoZero"/>
        <c:auto val="1"/>
        <c:lblAlgn val="ctr"/>
        <c:lblOffset val="100"/>
        <c:noMultiLvlLbl val="0"/>
      </c:catAx>
      <c:valAx>
        <c:axId val="10534445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105343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Non-life insurance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4056</c:v>
                </c:pt>
                <c:pt idx="1">
                  <c:v>4288</c:v>
                </c:pt>
                <c:pt idx="2">
                  <c:v>4540</c:v>
                </c:pt>
                <c:pt idx="3">
                  <c:v>4494</c:v>
                </c:pt>
                <c:pt idx="4">
                  <c:v>4483</c:v>
                </c:pt>
                <c:pt idx="5">
                  <c:v>4390</c:v>
                </c:pt>
                <c:pt idx="6">
                  <c:v>4513</c:v>
                </c:pt>
                <c:pt idx="7">
                  <c:v>4522</c:v>
                </c:pt>
                <c:pt idx="8">
                  <c:v>4819</c:v>
                </c:pt>
                <c:pt idx="9">
                  <c:v>4968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8-4067-AA28-B871C38AEB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Life insurance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3856</c:v>
                </c:pt>
                <c:pt idx="1">
                  <c:v>5389</c:v>
                </c:pt>
                <c:pt idx="2">
                  <c:v>5952</c:v>
                </c:pt>
                <c:pt idx="3">
                  <c:v>6278</c:v>
                </c:pt>
                <c:pt idx="4">
                  <c:v>4535</c:v>
                </c:pt>
                <c:pt idx="5">
                  <c:v>4489</c:v>
                </c:pt>
                <c:pt idx="6">
                  <c:v>4309</c:v>
                </c:pt>
                <c:pt idx="7">
                  <c:v>5963</c:v>
                </c:pt>
                <c:pt idx="8">
                  <c:v>3992</c:v>
                </c:pt>
                <c:pt idx="9">
                  <c:v>5064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D8-4067-AA28-B871C38AEB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Statutory employee pension insurance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12304</c:v>
                </c:pt>
                <c:pt idx="1">
                  <c:v>12424</c:v>
                </c:pt>
                <c:pt idx="2">
                  <c:v>12722</c:v>
                </c:pt>
                <c:pt idx="3">
                  <c:v>13215</c:v>
                </c:pt>
                <c:pt idx="4">
                  <c:v>13564</c:v>
                </c:pt>
                <c:pt idx="5">
                  <c:v>14051</c:v>
                </c:pt>
                <c:pt idx="6">
                  <c:v>14756</c:v>
                </c:pt>
                <c:pt idx="7">
                  <c:v>15605</c:v>
                </c:pt>
                <c:pt idx="8">
                  <c:v>14319</c:v>
                </c:pt>
                <c:pt idx="9">
                  <c:v>16207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D8-4067-AA28-B871C38AE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387888"/>
        <c:axId val="489388280"/>
      </c:barChart>
      <c:catAx>
        <c:axId val="48938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489388280"/>
        <c:crosses val="autoZero"/>
        <c:auto val="1"/>
        <c:lblAlgn val="ctr"/>
        <c:lblOffset val="100"/>
        <c:noMultiLvlLbl val="0"/>
      </c:catAx>
      <c:valAx>
        <c:axId val="4893882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48938788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09498269238075"/>
          <c:y val="0.50557705266945363"/>
          <c:w val="0.3466972878390201"/>
          <c:h val="0.395461517116886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Non-life insurers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2719</c:v>
                </c:pt>
                <c:pt idx="1">
                  <c:v>2854</c:v>
                </c:pt>
                <c:pt idx="2">
                  <c:v>2938</c:v>
                </c:pt>
                <c:pt idx="3">
                  <c:v>2870</c:v>
                </c:pt>
                <c:pt idx="4">
                  <c:v>3008</c:v>
                </c:pt>
                <c:pt idx="5">
                  <c:v>3029</c:v>
                </c:pt>
                <c:pt idx="6">
                  <c:v>3266</c:v>
                </c:pt>
                <c:pt idx="7">
                  <c:v>3437</c:v>
                </c:pt>
                <c:pt idx="8">
                  <c:v>3317</c:v>
                </c:pt>
                <c:pt idx="9">
                  <c:v>3252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74-4FD4-A655-1DD474F0C5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 insurers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3915</c:v>
                </c:pt>
                <c:pt idx="1">
                  <c:v>3896</c:v>
                </c:pt>
                <c:pt idx="2">
                  <c:v>3829</c:v>
                </c:pt>
                <c:pt idx="3">
                  <c:v>3986</c:v>
                </c:pt>
                <c:pt idx="4">
                  <c:v>4239</c:v>
                </c:pt>
                <c:pt idx="5">
                  <c:v>4233</c:v>
                </c:pt>
                <c:pt idx="6">
                  <c:v>4632</c:v>
                </c:pt>
                <c:pt idx="7">
                  <c:v>7239</c:v>
                </c:pt>
                <c:pt idx="8">
                  <c:v>4183</c:v>
                </c:pt>
                <c:pt idx="9">
                  <c:v>3893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74-4FD4-A655-1DD474F0C5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Employee pension insurers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12016</c:v>
                </c:pt>
                <c:pt idx="1">
                  <c:v>12833</c:v>
                </c:pt>
                <c:pt idx="2">
                  <c:v>13446</c:v>
                </c:pt>
                <c:pt idx="3">
                  <c:v>13815</c:v>
                </c:pt>
                <c:pt idx="4">
                  <c:v>14356</c:v>
                </c:pt>
                <c:pt idx="5">
                  <c:v>14888</c:v>
                </c:pt>
                <c:pt idx="6">
                  <c:v>15447</c:v>
                </c:pt>
                <c:pt idx="7">
                  <c:v>16320</c:v>
                </c:pt>
                <c:pt idx="8">
                  <c:v>16400</c:v>
                </c:pt>
                <c:pt idx="9">
                  <c:v>17040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74-4FD4-A655-1DD474F0C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400432"/>
        <c:axId val="489401216"/>
      </c:barChart>
      <c:catAx>
        <c:axId val="48940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489401216"/>
        <c:crosses val="autoZero"/>
        <c:auto val="1"/>
        <c:lblAlgn val="ctr"/>
        <c:lblOffset val="100"/>
        <c:noMultiLvlLbl val="0"/>
      </c:catAx>
      <c:valAx>
        <c:axId val="48940121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€ 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489400432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Pension insurers</c:v>
                </c:pt>
              </c:strCache>
            </c:strRef>
          </c:tx>
          <c:spPr>
            <a:solidFill>
              <a:schemeClr val="accent6">
                <a:lumMod val="1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Sheet1!$A$2:$A$43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7</c:v>
                </c:pt>
                <c:pt idx="11">
                  <c:v>7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7</c:v>
                </c:pt>
                <c:pt idx="32">
                  <c:v>7</c:v>
                </c:pt>
                <c:pt idx="33">
                  <c:v>7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5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9-4309-A019-B6B1F90BA6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 insurers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Sheet1!$A$2:$A$43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11</c:v>
                </c:pt>
                <c:pt idx="14">
                  <c:v>11</c:v>
                </c:pt>
                <c:pt idx="15">
                  <c:v>10</c:v>
                </c:pt>
                <c:pt idx="16">
                  <c:v>12</c:v>
                </c:pt>
                <c:pt idx="17">
                  <c:v>13</c:v>
                </c:pt>
                <c:pt idx="18">
                  <c:v>13</c:v>
                </c:pt>
                <c:pt idx="19">
                  <c:v>13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  <c:pt idx="25">
                  <c:v>14</c:v>
                </c:pt>
                <c:pt idx="26">
                  <c:v>13</c:v>
                </c:pt>
                <c:pt idx="27">
                  <c:v>12</c:v>
                </c:pt>
                <c:pt idx="28">
                  <c:v>12</c:v>
                </c:pt>
                <c:pt idx="29">
                  <c:v>11</c:v>
                </c:pt>
                <c:pt idx="30">
                  <c:v>11</c:v>
                </c:pt>
                <c:pt idx="31">
                  <c:v>11</c:v>
                </c:pt>
                <c:pt idx="32">
                  <c:v>13</c:v>
                </c:pt>
                <c:pt idx="33">
                  <c:v>13</c:v>
                </c:pt>
                <c:pt idx="34">
                  <c:v>13</c:v>
                </c:pt>
                <c:pt idx="35">
                  <c:v>11</c:v>
                </c:pt>
                <c:pt idx="36">
                  <c:v>10</c:v>
                </c:pt>
                <c:pt idx="37">
                  <c:v>9</c:v>
                </c:pt>
                <c:pt idx="38">
                  <c:v>10</c:v>
                </c:pt>
                <c:pt idx="39">
                  <c:v>10</c:v>
                </c:pt>
                <c:pt idx="40">
                  <c:v>9</c:v>
                </c:pt>
                <c:pt idx="4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9-4309-A019-B6B1F90BA6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Non-life insurers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Sheet1!$A$2:$A$43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41</c:v>
                </c:pt>
                <c:pt idx="1">
                  <c:v>41</c:v>
                </c:pt>
                <c:pt idx="2">
                  <c:v>40</c:v>
                </c:pt>
                <c:pt idx="3">
                  <c:v>40</c:v>
                </c:pt>
                <c:pt idx="4">
                  <c:v>36</c:v>
                </c:pt>
                <c:pt idx="5">
                  <c:v>36</c:v>
                </c:pt>
                <c:pt idx="6">
                  <c:v>36</c:v>
                </c:pt>
                <c:pt idx="7">
                  <c:v>36</c:v>
                </c:pt>
                <c:pt idx="8">
                  <c:v>36</c:v>
                </c:pt>
                <c:pt idx="9">
                  <c:v>38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39</c:v>
                </c:pt>
                <c:pt idx="14">
                  <c:v>38</c:v>
                </c:pt>
                <c:pt idx="15">
                  <c:v>34</c:v>
                </c:pt>
                <c:pt idx="16">
                  <c:v>31</c:v>
                </c:pt>
                <c:pt idx="17">
                  <c:v>31</c:v>
                </c:pt>
                <c:pt idx="18">
                  <c:v>34</c:v>
                </c:pt>
                <c:pt idx="19">
                  <c:v>34</c:v>
                </c:pt>
                <c:pt idx="20">
                  <c:v>30</c:v>
                </c:pt>
                <c:pt idx="21">
                  <c:v>30</c:v>
                </c:pt>
                <c:pt idx="22">
                  <c:v>28</c:v>
                </c:pt>
                <c:pt idx="23">
                  <c:v>28</c:v>
                </c:pt>
                <c:pt idx="24">
                  <c:v>27</c:v>
                </c:pt>
                <c:pt idx="25">
                  <c:v>25</c:v>
                </c:pt>
                <c:pt idx="26">
                  <c:v>24</c:v>
                </c:pt>
                <c:pt idx="27">
                  <c:v>24</c:v>
                </c:pt>
                <c:pt idx="28">
                  <c:v>22</c:v>
                </c:pt>
                <c:pt idx="29">
                  <c:v>21</c:v>
                </c:pt>
                <c:pt idx="30">
                  <c:v>21</c:v>
                </c:pt>
                <c:pt idx="31">
                  <c:v>21</c:v>
                </c:pt>
                <c:pt idx="32">
                  <c:v>23</c:v>
                </c:pt>
                <c:pt idx="33">
                  <c:v>38</c:v>
                </c:pt>
                <c:pt idx="34">
                  <c:v>38</c:v>
                </c:pt>
                <c:pt idx="35">
                  <c:v>38</c:v>
                </c:pt>
                <c:pt idx="36">
                  <c:v>36</c:v>
                </c:pt>
                <c:pt idx="37">
                  <c:v>35</c:v>
                </c:pt>
                <c:pt idx="38">
                  <c:v>36</c:v>
                </c:pt>
                <c:pt idx="39">
                  <c:v>33</c:v>
                </c:pt>
                <c:pt idx="40">
                  <c:v>32</c:v>
                </c:pt>
                <c:pt idx="4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9-4309-A019-B6B1F90BA6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Foreign insurers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Sheet1!$A$2:$A$43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8</c:v>
                </c:pt>
                <c:pt idx="19">
                  <c:v>12</c:v>
                </c:pt>
                <c:pt idx="20">
                  <c:v>15</c:v>
                </c:pt>
                <c:pt idx="21">
                  <c:v>17</c:v>
                </c:pt>
                <c:pt idx="22">
                  <c:v>21</c:v>
                </c:pt>
                <c:pt idx="23">
                  <c:v>22</c:v>
                </c:pt>
                <c:pt idx="24">
                  <c:v>22</c:v>
                </c:pt>
                <c:pt idx="25">
                  <c:v>21</c:v>
                </c:pt>
                <c:pt idx="26">
                  <c:v>21</c:v>
                </c:pt>
                <c:pt idx="27">
                  <c:v>21</c:v>
                </c:pt>
                <c:pt idx="28">
                  <c:v>22</c:v>
                </c:pt>
                <c:pt idx="29">
                  <c:v>24</c:v>
                </c:pt>
                <c:pt idx="30">
                  <c:v>24</c:v>
                </c:pt>
                <c:pt idx="31">
                  <c:v>25</c:v>
                </c:pt>
                <c:pt idx="32">
                  <c:v>25</c:v>
                </c:pt>
                <c:pt idx="33">
                  <c:v>16</c:v>
                </c:pt>
                <c:pt idx="34">
                  <c:v>14</c:v>
                </c:pt>
                <c:pt idx="35">
                  <c:v>14</c:v>
                </c:pt>
                <c:pt idx="36">
                  <c:v>17</c:v>
                </c:pt>
                <c:pt idx="37">
                  <c:v>18</c:v>
                </c:pt>
                <c:pt idx="38">
                  <c:v>20</c:v>
                </c:pt>
                <c:pt idx="39">
                  <c:v>20</c:v>
                </c:pt>
                <c:pt idx="40">
                  <c:v>19</c:v>
                </c:pt>
                <c:pt idx="4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E9-4309-A019-B6B1F90BA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489408664"/>
        <c:axId val="489403176"/>
      </c:barChart>
      <c:catAx>
        <c:axId val="48940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489403176"/>
        <c:crosses val="autoZero"/>
        <c:auto val="1"/>
        <c:lblAlgn val="ctr"/>
        <c:lblOffset val="100"/>
        <c:tickLblSkip val="1"/>
        <c:noMultiLvlLbl val="0"/>
      </c:catAx>
      <c:valAx>
        <c:axId val="489403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48940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Fire and other damage to property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896</c:v>
                </c:pt>
                <c:pt idx="1">
                  <c:v>960</c:v>
                </c:pt>
                <c:pt idx="2">
                  <c:v>1001</c:v>
                </c:pt>
                <c:pt idx="3">
                  <c:v>1027</c:v>
                </c:pt>
                <c:pt idx="4">
                  <c:v>1034</c:v>
                </c:pt>
                <c:pt idx="5">
                  <c:v>1013</c:v>
                </c:pt>
                <c:pt idx="6">
                  <c:v>1024</c:v>
                </c:pt>
                <c:pt idx="7">
                  <c:v>1044</c:v>
                </c:pt>
                <c:pt idx="8">
                  <c:v>1091</c:v>
                </c:pt>
                <c:pt idx="9">
                  <c:v>1102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B-4495-8897-6552E9E25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Motor vehicle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719</c:v>
                </c:pt>
                <c:pt idx="1">
                  <c:v>761</c:v>
                </c:pt>
                <c:pt idx="2">
                  <c:v>794</c:v>
                </c:pt>
                <c:pt idx="3">
                  <c:v>812</c:v>
                </c:pt>
                <c:pt idx="4">
                  <c:v>813</c:v>
                </c:pt>
                <c:pt idx="5">
                  <c:v>815</c:v>
                </c:pt>
                <c:pt idx="6">
                  <c:v>824</c:v>
                </c:pt>
                <c:pt idx="7">
                  <c:v>873</c:v>
                </c:pt>
                <c:pt idx="8">
                  <c:v>915</c:v>
                </c:pt>
                <c:pt idx="9">
                  <c:v>960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B-4495-8897-6552E9E25C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Other accident and health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0</c:formatCode>
                <c:ptCount val="10"/>
                <c:pt idx="0">
                  <c:v>400</c:v>
                </c:pt>
                <c:pt idx="1">
                  <c:v>447</c:v>
                </c:pt>
                <c:pt idx="2">
                  <c:v>487</c:v>
                </c:pt>
                <c:pt idx="3">
                  <c:v>528</c:v>
                </c:pt>
                <c:pt idx="4">
                  <c:v>558</c:v>
                </c:pt>
                <c:pt idx="5">
                  <c:v>602</c:v>
                </c:pt>
                <c:pt idx="6">
                  <c:v>646</c:v>
                </c:pt>
                <c:pt idx="7">
                  <c:v>694</c:v>
                </c:pt>
                <c:pt idx="8">
                  <c:v>743</c:v>
                </c:pt>
                <c:pt idx="9">
                  <c:v>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B-4495-8897-6552E9E25C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Motor liability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Sheet1!$E$2:$E$11</c:f>
              <c:numCache>
                <c:formatCode>0</c:formatCode>
                <c:ptCount val="10"/>
                <c:pt idx="0">
                  <c:v>793</c:v>
                </c:pt>
                <c:pt idx="1">
                  <c:v>811</c:v>
                </c:pt>
                <c:pt idx="2">
                  <c:v>831</c:v>
                </c:pt>
                <c:pt idx="3">
                  <c:v>849</c:v>
                </c:pt>
                <c:pt idx="4">
                  <c:v>829</c:v>
                </c:pt>
                <c:pt idx="5">
                  <c:v>738</c:v>
                </c:pt>
                <c:pt idx="6">
                  <c:v>706</c:v>
                </c:pt>
                <c:pt idx="7">
                  <c:v>711</c:v>
                </c:pt>
                <c:pt idx="8">
                  <c:v>718</c:v>
                </c:pt>
                <c:pt idx="9">
                  <c:v>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7B-4495-8897-6552E9E25C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Workers' compensation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Sheet1!$F$2:$F$11</c:f>
              <c:numCache>
                <c:formatCode>0</c:formatCode>
                <c:ptCount val="10"/>
                <c:pt idx="0">
                  <c:v>620</c:v>
                </c:pt>
                <c:pt idx="1">
                  <c:v>623</c:v>
                </c:pt>
                <c:pt idx="2">
                  <c:v>590</c:v>
                </c:pt>
                <c:pt idx="3">
                  <c:v>600</c:v>
                </c:pt>
                <c:pt idx="4">
                  <c:v>567</c:v>
                </c:pt>
                <c:pt idx="5">
                  <c:v>554</c:v>
                </c:pt>
                <c:pt idx="6">
                  <c:v>560</c:v>
                </c:pt>
                <c:pt idx="7">
                  <c:v>584</c:v>
                </c:pt>
                <c:pt idx="8">
                  <c:v>550</c:v>
                </c:pt>
                <c:pt idx="9">
                  <c:v>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7B-4495-8897-6552E9E25C8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Other direct insurance</c:v>
                </c:pt>
              </c:strCache>
            </c:strRef>
          </c:tx>
          <c:spPr>
            <a:ln w="3810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Sheet1!$G$2:$G$11</c:f>
              <c:numCache>
                <c:formatCode>0</c:formatCode>
                <c:ptCount val="10"/>
                <c:pt idx="0">
                  <c:v>291</c:v>
                </c:pt>
                <c:pt idx="1">
                  <c:v>306</c:v>
                </c:pt>
                <c:pt idx="2">
                  <c:v>309</c:v>
                </c:pt>
                <c:pt idx="3">
                  <c:v>309</c:v>
                </c:pt>
                <c:pt idx="4">
                  <c:v>310</c:v>
                </c:pt>
                <c:pt idx="5">
                  <c:v>305</c:v>
                </c:pt>
                <c:pt idx="6">
                  <c:v>338</c:v>
                </c:pt>
                <c:pt idx="7">
                  <c:v>360</c:v>
                </c:pt>
                <c:pt idx="8">
                  <c:v>378</c:v>
                </c:pt>
                <c:pt idx="9">
                  <c:v>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7B-4495-8897-6552E9E25C8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General liability</c:v>
                </c:pt>
              </c:strCache>
            </c:strRef>
          </c:tx>
          <c:spPr>
            <a:ln w="38100" cap="rnd" cmpd="sng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Sheet1!$H$2:$H$11</c:f>
              <c:numCache>
                <c:formatCode>0</c:formatCode>
                <c:ptCount val="10"/>
                <c:pt idx="0">
                  <c:v>204</c:v>
                </c:pt>
                <c:pt idx="1">
                  <c:v>241</c:v>
                </c:pt>
                <c:pt idx="2">
                  <c:v>394</c:v>
                </c:pt>
                <c:pt idx="3">
                  <c:v>235</c:v>
                </c:pt>
                <c:pt idx="4">
                  <c:v>235</c:v>
                </c:pt>
                <c:pt idx="5">
                  <c:v>218</c:v>
                </c:pt>
                <c:pt idx="6">
                  <c:v>251</c:v>
                </c:pt>
                <c:pt idx="7">
                  <c:v>84</c:v>
                </c:pt>
                <c:pt idx="8">
                  <c:v>225</c:v>
                </c:pt>
                <c:pt idx="9">
                  <c:v>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7B-4495-8897-6552E9E25C8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 Reinsurance</c:v>
                </c:pt>
              </c:strCache>
            </c:strRef>
          </c:tx>
          <c:spPr>
            <a:ln w="3810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Sheet1!$I$2:$I$11</c:f>
              <c:numCache>
                <c:formatCode>0</c:formatCode>
                <c:ptCount val="10"/>
                <c:pt idx="0">
                  <c:v>132</c:v>
                </c:pt>
                <c:pt idx="1">
                  <c:v>139</c:v>
                </c:pt>
                <c:pt idx="2">
                  <c:v>135</c:v>
                </c:pt>
                <c:pt idx="3">
                  <c:v>135</c:v>
                </c:pt>
                <c:pt idx="4">
                  <c:v>136</c:v>
                </c:pt>
                <c:pt idx="5">
                  <c:v>144</c:v>
                </c:pt>
                <c:pt idx="6">
                  <c:v>165</c:v>
                </c:pt>
                <c:pt idx="7">
                  <c:v>171</c:v>
                </c:pt>
                <c:pt idx="8">
                  <c:v>198</c:v>
                </c:pt>
                <c:pt idx="9">
                  <c:v>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2D-471C-BF2F-11159F4F9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015624"/>
        <c:axId val="565012880"/>
      </c:lineChart>
      <c:catAx>
        <c:axId val="5650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5012880"/>
        <c:crosses val="autoZero"/>
        <c:auto val="1"/>
        <c:lblAlgn val="ctr"/>
        <c:lblOffset val="100"/>
        <c:noMultiLvlLbl val="0"/>
      </c:catAx>
      <c:valAx>
        <c:axId val="5650128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€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501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82589676290462"/>
          <c:y val="9.0209614647716679E-2"/>
          <c:w val="0.31596637376849634"/>
          <c:h val="0.70154586101785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Pohjola Insurance</c:v>
                </c:pt>
                <c:pt idx="1">
                  <c:v>LocalTapiola Group</c:v>
                </c:pt>
                <c:pt idx="2">
                  <c:v>If P&amp;C</c:v>
                </c:pt>
                <c:pt idx="3">
                  <c:v>Fennia</c:v>
                </c:pt>
                <c:pt idx="4">
                  <c:v>Turva</c:v>
                </c:pt>
                <c:pt idx="5">
                  <c:v>Pohjantähti</c:v>
                </c:pt>
                <c:pt idx="6">
                  <c:v>Alandia Group</c:v>
                </c:pt>
                <c:pt idx="7">
                  <c:v>POP Insurance</c:v>
                </c:pt>
                <c:pt idx="8">
                  <c:v>Patient Insurance Company</c:v>
                </c:pt>
                <c:pt idx="9">
                  <c:v>Garantia</c:v>
                </c:pt>
                <c:pt idx="10">
                  <c:v>Others</c:v>
                </c:pt>
              </c:strCache>
            </c:strRef>
          </c:cat>
          <c:val>
            <c:numRef>
              <c:f>Sheet1!$B$2:$B$12</c:f>
              <c:numCache>
                <c:formatCode>0.0\ %</c:formatCode>
                <c:ptCount val="11"/>
                <c:pt idx="0">
                  <c:v>0.32381954899999998</c:v>
                </c:pt>
                <c:pt idx="1">
                  <c:v>0.26459304700000003</c:v>
                </c:pt>
                <c:pt idx="2">
                  <c:v>0.20643592899999999</c:v>
                </c:pt>
                <c:pt idx="3">
                  <c:v>0.10471902199999999</c:v>
                </c:pt>
                <c:pt idx="4">
                  <c:v>2.7685363000000001E-2</c:v>
                </c:pt>
                <c:pt idx="5">
                  <c:v>2.4545816000000002E-2</c:v>
                </c:pt>
                <c:pt idx="6">
                  <c:v>1.7357467000000001E-2</c:v>
                </c:pt>
                <c:pt idx="7">
                  <c:v>1.0021662000000001E-2</c:v>
                </c:pt>
                <c:pt idx="8">
                  <c:v>5.6365149999999999E-3</c:v>
                </c:pt>
                <c:pt idx="9">
                  <c:v>5.2486429999999999E-3</c:v>
                </c:pt>
                <c:pt idx="10">
                  <c:v>9.9369860000000001E-3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7-4F39-AF2D-972DBD967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489394072"/>
        <c:axId val="489390152"/>
      </c:barChart>
      <c:catAx>
        <c:axId val="4893940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489390152"/>
        <c:crosses val="autoZero"/>
        <c:auto val="1"/>
        <c:lblAlgn val="ctr"/>
        <c:lblOffset val="100"/>
        <c:noMultiLvlLbl val="0"/>
      </c:catAx>
      <c:valAx>
        <c:axId val="489390152"/>
        <c:scaling>
          <c:orientation val="minMax"/>
          <c:max val="0.37000000000000005"/>
          <c:min val="0"/>
        </c:scaling>
        <c:delete val="1"/>
        <c:axPos val="t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489394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Sarake2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10383</c:v>
                </c:pt>
                <c:pt idx="1">
                  <c:v>11129</c:v>
                </c:pt>
                <c:pt idx="2">
                  <c:v>11498</c:v>
                </c:pt>
                <c:pt idx="3">
                  <c:v>12080</c:v>
                </c:pt>
                <c:pt idx="4">
                  <c:v>12318</c:v>
                </c:pt>
                <c:pt idx="5">
                  <c:v>12236</c:v>
                </c:pt>
                <c:pt idx="6">
                  <c:v>12320</c:v>
                </c:pt>
                <c:pt idx="7">
                  <c:v>12310</c:v>
                </c:pt>
                <c:pt idx="8">
                  <c:v>12484</c:v>
                </c:pt>
                <c:pt idx="9">
                  <c:v>12723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B-4497-9609-E5A3A585B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343680"/>
        <c:axId val="567339760"/>
      </c:barChart>
      <c:catAx>
        <c:axId val="5673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7339760"/>
        <c:crosses val="autoZero"/>
        <c:auto val="1"/>
        <c:lblAlgn val="ctr"/>
        <c:lblOffset val="100"/>
        <c:noMultiLvlLbl val="0"/>
      </c:catAx>
      <c:valAx>
        <c:axId val="56733976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€bn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734368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17969492943817E-2"/>
          <c:y val="3.7722804324218623E-2"/>
          <c:w val="0.71217952375518268"/>
          <c:h val="0.820953493959657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Combined ratio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B8-4236-808E-D8C615EAF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numCache>
            </c:numRef>
          </c:cat>
          <c:val>
            <c:numRef>
              <c:f>Sheet1!$B$2:$B$28</c:f>
              <c:numCache>
                <c:formatCode>0.0</c:formatCode>
                <c:ptCount val="27"/>
                <c:pt idx="0">
                  <c:v>110.1</c:v>
                </c:pt>
                <c:pt idx="1">
                  <c:v>108.7</c:v>
                </c:pt>
                <c:pt idx="2">
                  <c:v>111.3</c:v>
                </c:pt>
                <c:pt idx="3">
                  <c:v>112.6</c:v>
                </c:pt>
                <c:pt idx="4">
                  <c:v>106.8</c:v>
                </c:pt>
                <c:pt idx="5">
                  <c:v>110.4</c:v>
                </c:pt>
                <c:pt idx="6">
                  <c:v>109.5</c:v>
                </c:pt>
                <c:pt idx="7">
                  <c:v>110.4</c:v>
                </c:pt>
                <c:pt idx="8">
                  <c:v>111.2</c:v>
                </c:pt>
                <c:pt idx="9">
                  <c:v>114</c:v>
                </c:pt>
                <c:pt idx="10">
                  <c:v>102</c:v>
                </c:pt>
                <c:pt idx="11">
                  <c:v>101.6</c:v>
                </c:pt>
                <c:pt idx="12">
                  <c:v>98.4</c:v>
                </c:pt>
                <c:pt idx="13">
                  <c:v>99.7</c:v>
                </c:pt>
                <c:pt idx="14">
                  <c:v>97</c:v>
                </c:pt>
                <c:pt idx="15">
                  <c:v>102.1</c:v>
                </c:pt>
                <c:pt idx="16">
                  <c:v>107.2</c:v>
                </c:pt>
                <c:pt idx="17">
                  <c:v>99.2</c:v>
                </c:pt>
                <c:pt idx="18">
                  <c:v>95.6</c:v>
                </c:pt>
                <c:pt idx="19">
                  <c:v>96.9</c:v>
                </c:pt>
                <c:pt idx="20">
                  <c:v>96.2</c:v>
                </c:pt>
                <c:pt idx="21">
                  <c:v>92.4</c:v>
                </c:pt>
                <c:pt idx="22">
                  <c:v>95</c:v>
                </c:pt>
                <c:pt idx="23">
                  <c:v>95.1</c:v>
                </c:pt>
                <c:pt idx="24">
                  <c:v>106.2</c:v>
                </c:pt>
                <c:pt idx="25">
                  <c:v>92.6</c:v>
                </c:pt>
                <c:pt idx="26">
                  <c:v>88.8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02-43D7-BD1B-A569B494CA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Loss ratio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8-4236-808E-D8C615EAF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numCache>
            </c:numRef>
          </c:cat>
          <c:val>
            <c:numRef>
              <c:f>Sheet1!$C$2:$C$28</c:f>
              <c:numCache>
                <c:formatCode>0.0</c:formatCode>
                <c:ptCount val="27"/>
                <c:pt idx="0">
                  <c:v>90.8</c:v>
                </c:pt>
                <c:pt idx="1">
                  <c:v>89</c:v>
                </c:pt>
                <c:pt idx="2">
                  <c:v>90.5</c:v>
                </c:pt>
                <c:pt idx="3">
                  <c:v>92.4</c:v>
                </c:pt>
                <c:pt idx="4">
                  <c:v>86.4</c:v>
                </c:pt>
                <c:pt idx="5">
                  <c:v>88.6</c:v>
                </c:pt>
                <c:pt idx="6">
                  <c:v>85.8</c:v>
                </c:pt>
                <c:pt idx="7">
                  <c:v>88.2</c:v>
                </c:pt>
                <c:pt idx="8">
                  <c:v>87.4</c:v>
                </c:pt>
                <c:pt idx="9">
                  <c:v>92.4</c:v>
                </c:pt>
                <c:pt idx="10">
                  <c:v>81.400000000000006</c:v>
                </c:pt>
                <c:pt idx="11">
                  <c:v>81.900000000000006</c:v>
                </c:pt>
                <c:pt idx="12">
                  <c:v>78</c:v>
                </c:pt>
                <c:pt idx="13">
                  <c:v>78.8</c:v>
                </c:pt>
                <c:pt idx="14">
                  <c:v>75.900000000000006</c:v>
                </c:pt>
                <c:pt idx="15">
                  <c:v>81.2</c:v>
                </c:pt>
                <c:pt idx="16">
                  <c:v>86.2</c:v>
                </c:pt>
                <c:pt idx="17">
                  <c:v>78.3</c:v>
                </c:pt>
                <c:pt idx="18">
                  <c:v>74.7</c:v>
                </c:pt>
                <c:pt idx="19">
                  <c:v>77.099999999999994</c:v>
                </c:pt>
                <c:pt idx="20">
                  <c:v>76.2</c:v>
                </c:pt>
                <c:pt idx="21">
                  <c:v>71.900000000000006</c:v>
                </c:pt>
                <c:pt idx="22">
                  <c:v>74.099999999999994</c:v>
                </c:pt>
                <c:pt idx="23">
                  <c:v>74</c:v>
                </c:pt>
                <c:pt idx="24">
                  <c:v>83.3</c:v>
                </c:pt>
                <c:pt idx="25">
                  <c:v>72.2</c:v>
                </c:pt>
                <c:pt idx="26">
                  <c:v>68.900000000000006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02-43D7-BD1B-A569B494CA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Expense ratio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2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B8-4236-808E-D8C615EAF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endParaRPr lang="fi-FI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</c:numCache>
            </c:numRef>
          </c:cat>
          <c:val>
            <c:numRef>
              <c:f>Sheet1!$D$2:$D$28</c:f>
              <c:numCache>
                <c:formatCode>0.0</c:formatCode>
                <c:ptCount val="27"/>
                <c:pt idx="0">
                  <c:v>19.3</c:v>
                </c:pt>
                <c:pt idx="1">
                  <c:v>19.7</c:v>
                </c:pt>
                <c:pt idx="2">
                  <c:v>20.8</c:v>
                </c:pt>
                <c:pt idx="3">
                  <c:v>20.2</c:v>
                </c:pt>
                <c:pt idx="4">
                  <c:v>20.399999999999999</c:v>
                </c:pt>
                <c:pt idx="5">
                  <c:v>21.8</c:v>
                </c:pt>
                <c:pt idx="6">
                  <c:v>23.6</c:v>
                </c:pt>
                <c:pt idx="7">
                  <c:v>22.2</c:v>
                </c:pt>
                <c:pt idx="8">
                  <c:v>23.9</c:v>
                </c:pt>
                <c:pt idx="9">
                  <c:v>21.5</c:v>
                </c:pt>
                <c:pt idx="10">
                  <c:v>20.6</c:v>
                </c:pt>
                <c:pt idx="11">
                  <c:v>19.7</c:v>
                </c:pt>
                <c:pt idx="12">
                  <c:v>20.399999999999999</c:v>
                </c:pt>
                <c:pt idx="13">
                  <c:v>20.9</c:v>
                </c:pt>
                <c:pt idx="14">
                  <c:v>21.1</c:v>
                </c:pt>
                <c:pt idx="15">
                  <c:v>20.9</c:v>
                </c:pt>
                <c:pt idx="16">
                  <c:v>21</c:v>
                </c:pt>
                <c:pt idx="17">
                  <c:v>20.8</c:v>
                </c:pt>
                <c:pt idx="18">
                  <c:v>20.9</c:v>
                </c:pt>
                <c:pt idx="19">
                  <c:v>19.8</c:v>
                </c:pt>
                <c:pt idx="20">
                  <c:v>20</c:v>
                </c:pt>
                <c:pt idx="21">
                  <c:v>20.5</c:v>
                </c:pt>
                <c:pt idx="22">
                  <c:v>20.9</c:v>
                </c:pt>
                <c:pt idx="23">
                  <c:v>21.1</c:v>
                </c:pt>
                <c:pt idx="24">
                  <c:v>22.9</c:v>
                </c:pt>
                <c:pt idx="25">
                  <c:v>20.399999999999999</c:v>
                </c:pt>
                <c:pt idx="2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02-43D7-BD1B-A569B494C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466664"/>
        <c:axId val="572465488"/>
      </c:lineChart>
      <c:catAx>
        <c:axId val="57246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72465488"/>
        <c:crosses val="autoZero"/>
        <c:auto val="1"/>
        <c:lblAlgn val="ctr"/>
        <c:lblOffset val="100"/>
        <c:noMultiLvlLbl val="0"/>
      </c:catAx>
      <c:valAx>
        <c:axId val="57246548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7246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362889421431017"/>
          <c:y val="0.31984426547990608"/>
          <c:w val="0.17791699950549658"/>
          <c:h val="0.23378389055025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Workers' compensation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95.2</c:v>
                </c:pt>
                <c:pt idx="1">
                  <c:v>85.2</c:v>
                </c:pt>
                <c:pt idx="2">
                  <c:v>100.4</c:v>
                </c:pt>
                <c:pt idx="3">
                  <c:v>106.8</c:v>
                </c:pt>
                <c:pt idx="4">
                  <c:v>94.9</c:v>
                </c:pt>
                <c:pt idx="5">
                  <c:v>87.3</c:v>
                </c:pt>
                <c:pt idx="6">
                  <c:v>79.599999999999994</c:v>
                </c:pt>
                <c:pt idx="7">
                  <c:v>119.9</c:v>
                </c:pt>
                <c:pt idx="8">
                  <c:v>78.599999999999994</c:v>
                </c:pt>
                <c:pt idx="9">
                  <c:v>67.8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B-4495-8897-6552E9E25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Motor liability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70.3</c:v>
                </c:pt>
                <c:pt idx="1">
                  <c:v>72</c:v>
                </c:pt>
                <c:pt idx="2">
                  <c:v>80.099999999999994</c:v>
                </c:pt>
                <c:pt idx="3">
                  <c:v>84.2</c:v>
                </c:pt>
                <c:pt idx="4">
                  <c:v>68.8</c:v>
                </c:pt>
                <c:pt idx="5">
                  <c:v>68.95</c:v>
                </c:pt>
                <c:pt idx="6">
                  <c:v>69.099999999999994</c:v>
                </c:pt>
                <c:pt idx="7">
                  <c:v>96.7</c:v>
                </c:pt>
                <c:pt idx="8">
                  <c:v>75.8</c:v>
                </c:pt>
                <c:pt idx="9">
                  <c:v>62.8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B-4495-8897-6552E9E25C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Motor vehicle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76.8</c:v>
                </c:pt>
                <c:pt idx="1">
                  <c:v>71.5</c:v>
                </c:pt>
                <c:pt idx="2">
                  <c:v>68.7</c:v>
                </c:pt>
                <c:pt idx="3">
                  <c:v>66.8</c:v>
                </c:pt>
                <c:pt idx="4">
                  <c:v>70.900000000000006</c:v>
                </c:pt>
                <c:pt idx="5">
                  <c:v>75.2</c:v>
                </c:pt>
                <c:pt idx="6">
                  <c:v>79.5</c:v>
                </c:pt>
                <c:pt idx="7">
                  <c:v>81.099999999999994</c:v>
                </c:pt>
                <c:pt idx="8">
                  <c:v>75</c:v>
                </c:pt>
                <c:pt idx="9">
                  <c:v>75.7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B-4495-8897-6552E9E25C8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Other accident and health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82.9</c:v>
                </c:pt>
                <c:pt idx="1">
                  <c:v>78.099999999999994</c:v>
                </c:pt>
                <c:pt idx="2">
                  <c:v>76.5</c:v>
                </c:pt>
                <c:pt idx="3">
                  <c:v>71.900000000000006</c:v>
                </c:pt>
                <c:pt idx="4">
                  <c:v>69.5</c:v>
                </c:pt>
                <c:pt idx="5">
                  <c:v>71.8</c:v>
                </c:pt>
                <c:pt idx="6">
                  <c:v>74.099999999999994</c:v>
                </c:pt>
                <c:pt idx="7">
                  <c:v>73.900000000000006</c:v>
                </c:pt>
                <c:pt idx="8">
                  <c:v>65.7</c:v>
                </c:pt>
                <c:pt idx="9">
                  <c:v>63.7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7B-4495-8897-6552E9E25C8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Fire and other damage to property</c:v>
                </c:pt>
              </c:strCache>
            </c:strRef>
          </c:tx>
          <c:spPr>
            <a:ln w="57150" cap="rnd" cmpd="dbl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79.2</c:v>
                </c:pt>
                <c:pt idx="1">
                  <c:v>75</c:v>
                </c:pt>
                <c:pt idx="2">
                  <c:v>66.3</c:v>
                </c:pt>
                <c:pt idx="3">
                  <c:v>66.599999999999994</c:v>
                </c:pt>
                <c:pt idx="4">
                  <c:v>68.5</c:v>
                </c:pt>
                <c:pt idx="5">
                  <c:v>70.25</c:v>
                </c:pt>
                <c:pt idx="6">
                  <c:v>72</c:v>
                </c:pt>
                <c:pt idx="7">
                  <c:v>70.900000000000006</c:v>
                </c:pt>
                <c:pt idx="8">
                  <c:v>70.2</c:v>
                </c:pt>
                <c:pt idx="9">
                  <c:v>68.3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37B-4495-8897-6552E9E25C8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TOTAL</c:v>
                </c:pt>
              </c:strCache>
            </c:strRef>
          </c:tx>
          <c:spPr>
            <a:ln w="762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Sheet1!$G$2:$G$11</c:f>
              <c:numCache>
                <c:formatCode>0.0</c:formatCode>
                <c:ptCount val="10"/>
                <c:pt idx="0">
                  <c:v>78.3</c:v>
                </c:pt>
                <c:pt idx="1">
                  <c:v>74.599999999999994</c:v>
                </c:pt>
                <c:pt idx="2">
                  <c:v>77.099999999999994</c:v>
                </c:pt>
                <c:pt idx="3">
                  <c:v>76.2</c:v>
                </c:pt>
                <c:pt idx="4">
                  <c:v>71.900000000000006</c:v>
                </c:pt>
                <c:pt idx="5">
                  <c:v>74.099999999999994</c:v>
                </c:pt>
                <c:pt idx="6">
                  <c:v>74</c:v>
                </c:pt>
                <c:pt idx="7">
                  <c:v>83.3</c:v>
                </c:pt>
                <c:pt idx="8">
                  <c:v>72.2</c:v>
                </c:pt>
                <c:pt idx="9">
                  <c:v>68.900000000000006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37B-4495-8897-6552E9E25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015624"/>
        <c:axId val="565012880"/>
      </c:lineChart>
      <c:catAx>
        <c:axId val="5650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5012880"/>
        <c:crosses val="autoZero"/>
        <c:auto val="1"/>
        <c:lblAlgn val="ctr"/>
        <c:lblOffset val="100"/>
        <c:noMultiLvlLbl val="0"/>
      </c:catAx>
      <c:valAx>
        <c:axId val="565012880"/>
        <c:scaling>
          <c:orientation val="minMax"/>
          <c:max val="120"/>
          <c:min val="6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+mn-lt"/>
                    <a:ea typeface="Merriweather Sans" charset="0"/>
                    <a:cs typeface="Arial" panose="020B0604020202020204" pitchFamily="34" charset="0"/>
                  </a:defRPr>
                </a:pPr>
                <a:r>
                  <a:rPr lang="fi-FI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6">
                      <a:lumMod val="10000"/>
                    </a:schemeClr>
                  </a:solidFill>
                  <a:latin typeface="+mn-lt"/>
                  <a:ea typeface="Merriweather Sans" charset="0"/>
                  <a:cs typeface="Arial" panose="020B0604020202020204" pitchFamily="34" charset="0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+mn-lt"/>
                <a:ea typeface="Merriweather Sans" charset="0"/>
                <a:cs typeface="Arial" panose="020B0604020202020204" pitchFamily="34" charset="0"/>
              </a:defRPr>
            </a:pPr>
            <a:endParaRPr lang="fi-FI"/>
          </a:p>
        </c:txPr>
        <c:crossAx val="56501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5408726083153"/>
          <c:y val="0.27738188530197094"/>
          <c:w val="0.32925139792308572"/>
          <c:h val="0.51437359036360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6">
                  <a:lumMod val="10000"/>
                </a:schemeClr>
              </a:solidFill>
              <a:latin typeface="+mn-lt"/>
              <a:ea typeface="Merriweather Sans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+mn-lt"/>
          <a:ea typeface="Merriweather Sans" charset="0"/>
          <a:cs typeface="Arial" panose="020B0604020202020204" pitchFamily="34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EE2E7-F6BA-4F03-AC1D-9210EFA61A19}" type="datetimeFigureOut">
              <a:rPr lang="fi-FI" smtClean="0"/>
              <a:t>2.6.2022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F6A5-F357-4C3A-9D89-47558C4CA6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58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tähän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94"/>
          <a:stretch/>
        </p:blipFill>
        <p:spPr>
          <a:xfrm>
            <a:off x="11264592" y="285648"/>
            <a:ext cx="567926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7" r:id="rId2"/>
    <p:sldLayoutId id="2147483799" r:id="rId3"/>
    <p:sldLayoutId id="2147483806" r:id="rId4"/>
    <p:sldLayoutId id="2147483800" r:id="rId5"/>
    <p:sldLayoutId id="2147483801" r:id="rId6"/>
    <p:sldLayoutId id="2147483802" r:id="rId7"/>
    <p:sldLayoutId id="2147483803" r:id="rId8"/>
    <p:sldLayoutId id="2147483809" r:id="rId9"/>
    <p:sldLayoutId id="2147483804" r:id="rId10"/>
    <p:sldLayoutId id="2147483807" r:id="rId11"/>
    <p:sldLayoutId id="2147483808" r:id="rId12"/>
    <p:sldLayoutId id="2147483815" r:id="rId13"/>
    <p:sldLayoutId id="21474838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Digitaalinen saldo asteikko, jossa on ympyrät">
            <a:extLst>
              <a:ext uri="{FF2B5EF4-FFF2-40B4-BE49-F238E27FC236}">
                <a16:creationId xmlns:a16="http://schemas.microsoft.com/office/drawing/2014/main" id="{DD1B286C-90DD-45EB-B09D-284F53B2A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5451" b="1704"/>
          <a:stretch/>
        </p:blipFill>
        <p:spPr>
          <a:xfrm>
            <a:off x="-24493" y="-1"/>
            <a:ext cx="12216493" cy="6858001"/>
          </a:xfrm>
          <a:prstGeom prst="rect">
            <a:avLst/>
          </a:prstGeom>
          <a:solidFill>
            <a:srgbClr val="F3B7D7"/>
          </a:solidFill>
        </p:spPr>
      </p:pic>
      <p:sp>
        <p:nvSpPr>
          <p:cNvPr id="6" name="Otsikko 3">
            <a:extLst>
              <a:ext uri="{FF2B5EF4-FFF2-40B4-BE49-F238E27FC236}">
                <a16:creationId xmlns:a16="http://schemas.microsoft.com/office/drawing/2014/main" id="{57AAE662-5DB3-44D7-8440-D4C0B2F252B3}"/>
              </a:ext>
            </a:extLst>
          </p:cNvPr>
          <p:cNvSpPr txBox="1">
            <a:spLocks/>
          </p:cNvSpPr>
          <p:nvPr/>
        </p:nvSpPr>
        <p:spPr>
          <a:xfrm>
            <a:off x="3632227" y="1547795"/>
            <a:ext cx="5474453" cy="1259350"/>
          </a:xfrm>
          <a:prstGeom prst="rect">
            <a:avLst/>
          </a:prstGeom>
          <a:solidFill>
            <a:srgbClr val="F3B7D7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algn="ctr"/>
            <a:r>
              <a:rPr lang="fi-FI" sz="44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FINNISH INSURANCE IN </a:t>
            </a:r>
            <a:r>
              <a:rPr lang="fi-FI" sz="48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1116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NON-LIFE INSURANCE RATIOS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483970"/>
              </p:ext>
            </p:extLst>
          </p:nvPr>
        </p:nvGraphicFramePr>
        <p:xfrm>
          <a:off x="748992" y="1515569"/>
          <a:ext cx="10515600" cy="45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39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LOSS RATIO, NET OF REINSURANCE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84692"/>
              </p:ext>
            </p:extLst>
          </p:nvPr>
        </p:nvGraphicFramePr>
        <p:xfrm>
          <a:off x="749300" y="1515569"/>
          <a:ext cx="10515600" cy="446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772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Syvä päällä pallo paita">
            <a:extLst>
              <a:ext uri="{FF2B5EF4-FFF2-40B4-BE49-F238E27FC236}">
                <a16:creationId xmlns:a16="http://schemas.microsoft.com/office/drawing/2014/main" id="{D8156193-77C5-4018-AA47-A4DB7B9EE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0822" r="17156"/>
          <a:stretch/>
        </p:blipFill>
        <p:spPr>
          <a:xfrm flipH="1">
            <a:off x="-7328" y="0"/>
            <a:ext cx="6380136" cy="6858000"/>
          </a:xfrm>
          <a:prstGeom prst="rect">
            <a:avLst/>
          </a:prstGeom>
        </p:spPr>
      </p:pic>
      <p:sp>
        <p:nvSpPr>
          <p:cNvPr id="5" name="Otsikko 3">
            <a:extLst>
              <a:ext uri="{FF2B5EF4-FFF2-40B4-BE49-F238E27FC236}">
                <a16:creationId xmlns:a16="http://schemas.microsoft.com/office/drawing/2014/main" id="{09F3E7C6-A0FD-4B31-8F53-E8821D9E8541}"/>
              </a:ext>
            </a:extLst>
          </p:cNvPr>
          <p:cNvSpPr txBox="1">
            <a:spLocks/>
          </p:cNvSpPr>
          <p:nvPr/>
        </p:nvSpPr>
        <p:spPr>
          <a:xfrm>
            <a:off x="6779486" y="1614668"/>
            <a:ext cx="5005077" cy="78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fi-FI" sz="4400" dirty="0">
                <a:solidFill>
                  <a:schemeClr val="accent6">
                    <a:lumMod val="10000"/>
                  </a:schemeClr>
                </a:solidFill>
              </a:rPr>
              <a:t>LIFE INSURANCE</a:t>
            </a:r>
          </a:p>
        </p:txBody>
      </p:sp>
    </p:spTree>
    <p:extLst>
      <p:ext uri="{BB962C8B-B14F-4D97-AF65-F5344CB8AC3E}">
        <p14:creationId xmlns:p14="http://schemas.microsoft.com/office/powerpoint/2010/main" val="324126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LIFE INSURANCE PREMIUMS WRITTEN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560041"/>
              </p:ext>
            </p:extLst>
          </p:nvPr>
        </p:nvGraphicFramePr>
        <p:xfrm>
          <a:off x="749300" y="1515570"/>
          <a:ext cx="10515600" cy="461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6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LIFE INSURANCE PREMIUMS WRITTEN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451596"/>
              </p:ext>
            </p:extLst>
          </p:nvPr>
        </p:nvGraphicFramePr>
        <p:xfrm>
          <a:off x="749300" y="1515570"/>
          <a:ext cx="10515600" cy="470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4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BREAKDOWN OF LIFE BUSINESS IN 2021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01094"/>
              </p:ext>
            </p:extLst>
          </p:nvPr>
        </p:nvGraphicFramePr>
        <p:xfrm>
          <a:off x="749300" y="1376219"/>
          <a:ext cx="10515600" cy="453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uorakulmio 2"/>
          <p:cNvSpPr/>
          <p:nvPr/>
        </p:nvSpPr>
        <p:spPr>
          <a:xfrm>
            <a:off x="863784" y="6071341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>Total €5.1 billion</a:t>
            </a:r>
          </a:p>
        </p:txBody>
      </p:sp>
    </p:spTree>
    <p:extLst>
      <p:ext uri="{BB962C8B-B14F-4D97-AF65-F5344CB8AC3E}">
        <p14:creationId xmlns:p14="http://schemas.microsoft.com/office/powerpoint/2010/main" val="293011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LIFE INSURERS' MARKET SHARES IN 2021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17410"/>
              </p:ext>
            </p:extLst>
          </p:nvPr>
        </p:nvGraphicFramePr>
        <p:xfrm>
          <a:off x="749300" y="1515570"/>
          <a:ext cx="10718022" cy="433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758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FB9CD21B-C78E-438A-8C40-5FEAC3886D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</a:blip>
          <a:srcRect t="7788" b="7788"/>
          <a:stretch>
            <a:fillRect/>
          </a:stretch>
        </p:blipFill>
        <p:spPr>
          <a:xfrm>
            <a:off x="0" y="-9331"/>
            <a:ext cx="12192000" cy="6858000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BFBCF00A-1D95-4F1E-B222-00495C2E413A}"/>
              </a:ext>
            </a:extLst>
          </p:cNvPr>
          <p:cNvSpPr txBox="1">
            <a:spLocks/>
          </p:cNvSpPr>
          <p:nvPr/>
        </p:nvSpPr>
        <p:spPr>
          <a:xfrm>
            <a:off x="5761953" y="2387176"/>
            <a:ext cx="4792339" cy="72295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r>
              <a:rPr lang="fi-FI" sz="4400" dirty="0">
                <a:solidFill>
                  <a:schemeClr val="accent6">
                    <a:lumMod val="10000"/>
                  </a:schemeClr>
                </a:solidFill>
              </a:rPr>
              <a:t>INVESTMENTS</a:t>
            </a:r>
          </a:p>
        </p:txBody>
      </p:sp>
    </p:spTree>
    <p:extLst>
      <p:ext uri="{BB962C8B-B14F-4D97-AF65-F5344CB8AC3E}">
        <p14:creationId xmlns:p14="http://schemas.microsoft.com/office/powerpoint/2010/main" val="40077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FINNISH INSURERS' INVESTMENTS</a:t>
            </a:r>
            <a:br>
              <a:rPr lang="en-US" sz="32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at current values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927765"/>
              </p:ext>
            </p:extLst>
          </p:nvPr>
        </p:nvGraphicFramePr>
        <p:xfrm>
          <a:off x="749300" y="1515570"/>
          <a:ext cx="10515600" cy="435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204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NET INCOME ON INVESTMENTS AT CURRENT VALUE</a:t>
            </a:r>
            <a:br>
              <a:rPr lang="en-US" sz="28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% of capital employed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469231"/>
              </p:ext>
            </p:extLst>
          </p:nvPr>
        </p:nvGraphicFramePr>
        <p:xfrm>
          <a:off x="749300" y="1515570"/>
          <a:ext cx="10515600" cy="457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999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GROSS PREMIUMS WRITTEN IN FINLAND</a:t>
            </a:r>
            <a:endParaRPr lang="en-US" sz="3000" dirty="0">
              <a:solidFill>
                <a:schemeClr val="accent6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353896"/>
              </p:ext>
            </p:extLst>
          </p:nvPr>
        </p:nvGraphicFramePr>
        <p:xfrm>
          <a:off x="749300" y="1515569"/>
          <a:ext cx="10515600" cy="454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630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BREAKDOWN OF GROSS PREMIUMS WRITTEN</a:t>
            </a:r>
            <a:br>
              <a:rPr lang="en-US" sz="28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BY FINNISH INSURERS</a:t>
            </a:r>
            <a:endParaRPr lang="en-US" sz="2800" dirty="0">
              <a:solidFill>
                <a:schemeClr val="accent6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1468"/>
              </p:ext>
            </p:extLst>
          </p:nvPr>
        </p:nvGraphicFramePr>
        <p:xfrm>
          <a:off x="749300" y="1515570"/>
          <a:ext cx="10515600" cy="448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08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CLAIMS PAID BY FINNISH INSURERS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916867"/>
              </p:ext>
            </p:extLst>
          </p:nvPr>
        </p:nvGraphicFramePr>
        <p:xfrm>
          <a:off x="749300" y="1515570"/>
          <a:ext cx="10515600" cy="457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38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NUMBER OF INSURERS OPERATING IN FINLAND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800316"/>
              </p:ext>
            </p:extLst>
          </p:nvPr>
        </p:nvGraphicFramePr>
        <p:xfrm>
          <a:off x="749300" y="1515569"/>
          <a:ext cx="10515600" cy="467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722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Rakennustyömaan siluetti">
            <a:extLst>
              <a:ext uri="{FF2B5EF4-FFF2-40B4-BE49-F238E27FC236}">
                <a16:creationId xmlns:a16="http://schemas.microsoft.com/office/drawing/2014/main" id="{40E6577A-D7C2-4D4C-AB64-BB7BAC2CDA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02" b="7802"/>
          <a:stretch>
            <a:fillRect/>
          </a:stretch>
        </p:blipFill>
        <p:spPr/>
      </p:pic>
      <p:sp>
        <p:nvSpPr>
          <p:cNvPr id="6" name="Otsikko 3">
            <a:extLst>
              <a:ext uri="{FF2B5EF4-FFF2-40B4-BE49-F238E27FC236}">
                <a16:creationId xmlns:a16="http://schemas.microsoft.com/office/drawing/2014/main" id="{7449E995-B1CC-42F3-BD0D-7F8050F57FE8}"/>
              </a:ext>
            </a:extLst>
          </p:cNvPr>
          <p:cNvSpPr txBox="1">
            <a:spLocks/>
          </p:cNvSpPr>
          <p:nvPr/>
        </p:nvSpPr>
        <p:spPr>
          <a:xfrm>
            <a:off x="1623695" y="2655535"/>
            <a:ext cx="6085787" cy="782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pPr algn="ctr"/>
            <a:r>
              <a:rPr lang="fi-FI" sz="4000" dirty="0">
                <a:solidFill>
                  <a:schemeClr val="accent6">
                    <a:lumMod val="10000"/>
                  </a:schemeClr>
                </a:solidFill>
              </a:rPr>
              <a:t>NON-LIFE INSURANCE</a:t>
            </a:r>
          </a:p>
        </p:txBody>
      </p:sp>
    </p:spTree>
    <p:extLst>
      <p:ext uri="{BB962C8B-B14F-4D97-AF65-F5344CB8AC3E}">
        <p14:creationId xmlns:p14="http://schemas.microsoft.com/office/powerpoint/2010/main" val="388407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BREAKDOWN OF NON-LIFE BUSINESS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744153"/>
              </p:ext>
            </p:extLst>
          </p:nvPr>
        </p:nvGraphicFramePr>
        <p:xfrm>
          <a:off x="749300" y="1515570"/>
          <a:ext cx="10515600" cy="477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409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NON-LIFE INSURERS' MARKET SHARES IN </a:t>
            </a:r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  <a:br>
              <a:rPr lang="fi-FI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Gross direct premiums written in Finland total €4,790 million</a:t>
            </a:r>
            <a:endParaRPr lang="fi-FI" sz="2200" dirty="0">
              <a:solidFill>
                <a:schemeClr val="accent6">
                  <a:lumMod val="1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690737"/>
              </p:ext>
            </p:extLst>
          </p:nvPr>
        </p:nvGraphicFramePr>
        <p:xfrm>
          <a:off x="749300" y="1515569"/>
          <a:ext cx="10515600" cy="486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41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000" dirty="0">
                <a:solidFill>
                  <a:schemeClr val="accent6">
                    <a:lumMod val="10000"/>
                  </a:schemeClr>
                </a:solidFill>
                <a:latin typeface="+mj-lt"/>
                <a:cs typeface="Arial" panose="020B0604020202020204" pitchFamily="34" charset="0"/>
              </a:rPr>
              <a:t>NON-LIFE INSURERS' TECHNICAL PROVISIONS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626447"/>
              </p:ext>
            </p:extLst>
          </p:nvPr>
        </p:nvGraphicFramePr>
        <p:xfrm>
          <a:off x="749300" y="1515569"/>
          <a:ext cx="10515600" cy="463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3340084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lmestymispvm xmlns="a3c46128-e112-438c-bbb3-2e87585b14c5" xsi:nil="true"/>
    <Tilaston_x0020_vuosi_x0020_ xmlns="a3c46128-e112-438c-bbb3-2e87585b14c5" xsi:nil="true"/>
    <FA_x0020_vastuuhenkil_x00f6_ xmlns="a3c46128-e112-438c-bbb3-2e87585b14c5">
      <UserInfo>
        <DisplayName/>
        <AccountId xsi:nil="true"/>
        <AccountType/>
      </UserInfo>
    </FA_x0020_vastuuhenkil_x00f6_>
    <mfb68d24998643faae243a7fae21ca46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Tilasto</TermName>
          <TermId xmlns="http://schemas.microsoft.com/office/infopath/2007/PartnerControls">8214e837-684b-405e-9fdf-8eee512d3a0e</TermId>
        </TermInfo>
      </Terms>
    </mfb68d24998643faae243a7fae21ca46>
    <m2f14e9e1f224f3e90c54eabc3137a15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 ry</TermName>
          <TermId xmlns="http://schemas.microsoft.com/office/infopath/2007/PartnerControls">541c375c-cff0-493b-b2f2-19174d2874ff</TermId>
        </TermInfo>
      </Terms>
    </m2f14e9e1f224f3e90c54eabc3137a15>
    <k1c6d3dfd31d467cb8f634d2d3696210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Luottamuksellinen</TermName>
          <TermId xmlns="http://schemas.microsoft.com/office/infopath/2007/PartnerControls">c21ad412-3212-4050-95c9-4e6133c4c160</TermId>
        </TermInfo>
      </Terms>
    </k1c6d3dfd31d467cb8f634d2d3696210>
    <TaxCatchAll xmlns="3d6a9306-9ca7-4ef4-bdc0-1874c06cbe8c">
      <Value>25</Value>
      <Value>24</Value>
      <Value>2</Value>
      <Value>3</Value>
    </TaxCatchAll>
    <Tilastolaji xmlns="a3c46128-e112-438c-bbb3-2e87585b14c5" xsi:nil="true"/>
    <p5b8400163c64e00ad6ea17f7e7dcd33 xmlns="a3c46128-e112-438c-bbb3-2e87585b14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Valmis</TermName>
          <TermId xmlns="http://schemas.microsoft.com/office/infopath/2007/PartnerControls">60f50fca-3cf0-4f5a-89d5-2b21c710d964</TermId>
        </TermInfo>
      </Terms>
    </p5b8400163c64e00ad6ea17f7e7dcd33>
    <g1135566fcb445dbb4d9aa73501389a3 xmlns="a3c46128-e112-438c-bbb3-2e87585b14c5">
      <Terms xmlns="http://schemas.microsoft.com/office/infopath/2007/PartnerControls"/>
    </g1135566fcb445dbb4d9aa73501389a3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A587AE73A67DB47834204C4D6FD8F3A" ma:contentTypeVersion="23" ma:contentTypeDescription="Luo uusi asiakirja." ma:contentTypeScope="" ma:versionID="45540d6a01bee1fe7552de7fc5bbd6ca">
  <xsd:schema xmlns:xsd="http://www.w3.org/2001/XMLSchema" xmlns:xs="http://www.w3.org/2001/XMLSchema" xmlns:p="http://schemas.microsoft.com/office/2006/metadata/properties" xmlns:ns2="a3c46128-e112-438c-bbb3-2e87585b14c5" xmlns:ns3="3d6a9306-9ca7-4ef4-bdc0-1874c06cbe8c" xmlns:ns4="0beb1a6f-e6de-471b-87bf-e6a8e1807352" targetNamespace="http://schemas.microsoft.com/office/2006/metadata/properties" ma:root="true" ma:fieldsID="f914023e2501a5a350af8b84cf85a0bd" ns2:_="" ns3:_="" ns4:_="">
    <xsd:import namespace="a3c46128-e112-438c-bbb3-2e87585b14c5"/>
    <xsd:import namespace="3d6a9306-9ca7-4ef4-bdc0-1874c06cbe8c"/>
    <xsd:import namespace="0beb1a6f-e6de-471b-87bf-e6a8e1807352"/>
    <xsd:element name="properties">
      <xsd:complexType>
        <xsd:sequence>
          <xsd:element name="documentManagement">
            <xsd:complexType>
              <xsd:all>
                <xsd:element ref="ns2:Ilmestymispvm" minOccurs="0"/>
                <xsd:element ref="ns2:Tilaston_x0020_vuosi_x0020_" minOccurs="0"/>
                <xsd:element ref="ns2:Tilastolaji" minOccurs="0"/>
                <xsd:element ref="ns2:FA_x0020_vastuuhenkil_x00f6_" minOccurs="0"/>
                <xsd:element ref="ns2:mfb68d24998643faae243a7fae21ca46" minOccurs="0"/>
                <xsd:element ref="ns3:TaxCatchAll" minOccurs="0"/>
                <xsd:element ref="ns2:k1c6d3dfd31d467cb8f634d2d3696210" minOccurs="0"/>
                <xsd:element ref="ns2:p5b8400163c64e00ad6ea17f7e7dcd33" minOccurs="0"/>
                <xsd:element ref="ns2:m2f14e9e1f224f3e90c54eabc3137a15" minOccurs="0"/>
                <xsd:element ref="ns2:MediaServiceMetadata" minOccurs="0"/>
                <xsd:element ref="ns2:MediaServiceFastMetadata" minOccurs="0"/>
                <xsd:element ref="ns2:g1135566fcb445dbb4d9aa73501389a3" minOccurs="0"/>
                <xsd:element ref="ns2:MediaServiceDateTaken" minOccurs="0"/>
                <xsd:element ref="ns2:MediaServiceAutoTags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46128-e112-438c-bbb3-2e87585b14c5" elementFormDefault="qualified">
    <xsd:import namespace="http://schemas.microsoft.com/office/2006/documentManagement/types"/>
    <xsd:import namespace="http://schemas.microsoft.com/office/infopath/2007/PartnerControls"/>
    <xsd:element name="Ilmestymispvm" ma:index="3" nillable="true" ma:displayName="Ilmestymispvm" ma:format="DateOnly" ma:internalName="Ilmestymispvm">
      <xsd:simpleType>
        <xsd:restriction base="dms:DateTime"/>
      </xsd:simpleType>
    </xsd:element>
    <xsd:element name="Tilaston_x0020_vuosi_x0020_" ma:index="4" nillable="true" ma:displayName="Tilaston vuosi" ma:format="Dropdown" ma:internalName="Tilaston_x0020_vuosi_x0020_">
      <xsd:simpleType>
        <xsd:restriction base="dms:Choice"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</xsd:restriction>
      </xsd:simpleType>
    </xsd:element>
    <xsd:element name="Tilastolaji" ma:index="5" nillable="true" ma:displayName="Tilastolaji" ma:format="Dropdown" ma:internalName="Tilastolaji">
      <xsd:simpleType>
        <xsd:restriction base="dms:Choice">
          <xsd:enumeration value="Henkivakuutus /kk"/>
          <xsd:enumeration value="Sijoitukset"/>
          <xsd:enumeration value="Työeläkevakuutus"/>
          <xsd:enumeration value="Vahinkovakuutus /kk"/>
          <xsd:enumeration value="Vahinkovakuutus muu"/>
        </xsd:restriction>
      </xsd:simpleType>
    </xsd:element>
    <xsd:element name="FA_x0020_vastuuhenkil_x00f6_" ma:index="6" nillable="true" ma:displayName="FA vastuuhenkilö" ma:list="UserInfo" ma:SharePointGroup="0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fb68d24998643faae243a7fae21ca46" ma:index="11" nillable="true" ma:taxonomy="true" ma:internalName="mfb68d24998643faae243a7fae21ca46" ma:taxonomyFieldName="Asiakirjatyyppi" ma:displayName="Asiakirjatyyppi" ma:readOnly="false" ma:default="24;#Tilasto|8214e837-684b-405e-9fdf-8eee512d3a0e" ma:fieldId="{6fb68d24-9986-43fa-ae24-3a7fae21ca46}" ma:sspId="1fc57f3e-8305-486e-a8c2-148b9408595d" ma:termSetId="0148da42-eb5d-4f08-ac7f-9085ec7750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1c6d3dfd31d467cb8f634d2d3696210" ma:index="13" nillable="true" ma:taxonomy="true" ma:internalName="k1c6d3dfd31d467cb8f634d2d3696210" ma:taxonomyFieldName="Julkisuus" ma:displayName="Julkisuus" ma:default="25;#Luottamuksellinen|c21ad412-3212-4050-95c9-4e6133c4c160" ma:fieldId="{41c6d3df-d31d-467c-b8f6-34d2d3696210}" ma:sspId="1fc57f3e-8305-486e-a8c2-148b9408595d" ma:termSetId="9e4027a0-77b1-4d29-b796-d109fdbb91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b8400163c64e00ad6ea17f7e7dcd33" ma:index="14" nillable="true" ma:taxonomy="true" ma:internalName="p5b8400163c64e00ad6ea17f7e7dcd33" ma:taxonomyFieldName="Dokumentin_x0020_tila" ma:displayName="Dokumentin tila" ma:default="2;#Valmis|60f50fca-3cf0-4f5a-89d5-2b21c710d964" ma:fieldId="{95b84001-63c6-4e00-ad6e-a17f7e7dcd33}" ma:sspId="1fc57f3e-8305-486e-a8c2-148b9408595d" ma:termSetId="31ee2e21-438c-4be4-909a-d0e607473f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f14e9e1f224f3e90c54eabc3137a15" ma:index="20" nillable="true" ma:taxonomy="true" ma:internalName="m2f14e9e1f224f3e90c54eabc3137a15" ma:taxonomyFieldName="Organisaatiot" ma:displayName="Organisaatiot" ma:default="3;#Finanssiala ry|541c375c-cff0-493b-b2f2-19174d2874ff" ma:fieldId="{62f14e9e-1f22-4f3e-90c5-4eabc3137a15}" ma:sspId="1fc57f3e-8305-486e-a8c2-148b9408595d" ma:termSetId="3713dd06-f470-4272-a221-50fe3988d9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g1135566fcb445dbb4d9aa73501389a3" ma:index="24" nillable="true" ma:taxonomy="true" ma:internalName="g1135566fcb445dbb4d9aa73501389a3" ma:taxonomyFieldName="Asiasanat" ma:displayName="Asiasanat" ma:default="" ma:fieldId="{01135566-fcb4-45db-b4d9-aa73501389a3}" ma:sspId="1fc57f3e-8305-486e-a8c2-148b9408595d" ma:termSetId="2eb2b37e-4b32-44ac-b536-7358e413dfe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Tags" ma:internalName="MediaServiceAutoTags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3bde2d0-43d7-4b25-8f7a-7abe70ab7260}" ma:internalName="TaxCatchAll" ma:showField="CatchAllData" ma:web="0beb1a6f-e6de-471b-87bf-e6a8e1807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b1a6f-e6de-471b-87bf-e6a8e180735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0CAA9-1B65-47B2-ACE6-18B119DB1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381F8B-1343-4C4A-A403-2A2EF9E055B2}">
  <ds:schemaRefs>
    <ds:schemaRef ds:uri="3d6a9306-9ca7-4ef4-bdc0-1874c06cbe8c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beb1a6f-e6de-471b-87bf-e6a8e1807352"/>
    <ds:schemaRef ds:uri="a3c46128-e112-438c-bbb3-2e87585b14c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451AD4B-399D-4BBE-9818-9C670C8DD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46128-e112-438c-bbb3-2e87585b14c5"/>
    <ds:schemaRef ds:uri="3d6a9306-9ca7-4ef4-bdc0-1874c06cbe8c"/>
    <ds:schemaRef ds:uri="0beb1a6f-e6de-471b-87bf-e6a8e1807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626</TotalTime>
  <Words>136</Words>
  <Application>Microsoft Office PowerPoint</Application>
  <PresentationFormat>Laajakuva</PresentationFormat>
  <Paragraphs>33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Merriweather Sans</vt:lpstr>
      <vt:lpstr>FA_Theme</vt:lpstr>
      <vt:lpstr>PowerPoint-esitys</vt:lpstr>
      <vt:lpstr>GROSS PREMIUMS WRITTEN IN FINLAND</vt:lpstr>
      <vt:lpstr>BREAKDOWN OF GROSS PREMIUMS WRITTEN BY FINNISH INSURERS</vt:lpstr>
      <vt:lpstr>CLAIMS PAID BY FINNISH INSURERS</vt:lpstr>
      <vt:lpstr>NUMBER OF INSURERS OPERATING IN FINLAND</vt:lpstr>
      <vt:lpstr>PowerPoint-esitys</vt:lpstr>
      <vt:lpstr>BREAKDOWN OF NON-LIFE BUSINESS</vt:lpstr>
      <vt:lpstr>NON-LIFE INSURERS' MARKET SHARES IN 2021 Gross direct premiums written in Finland total €4,790 million</vt:lpstr>
      <vt:lpstr>NON-LIFE INSURERS' TECHNICAL PROVISIONS</vt:lpstr>
      <vt:lpstr>NON-LIFE INSURANCE RATIOS</vt:lpstr>
      <vt:lpstr>LOSS RATIO, NET OF REINSURANCE</vt:lpstr>
      <vt:lpstr>PowerPoint-esitys</vt:lpstr>
      <vt:lpstr>LIFE INSURANCE PREMIUMS WRITTEN</vt:lpstr>
      <vt:lpstr>LIFE INSURANCE PREMIUMS WRITTEN</vt:lpstr>
      <vt:lpstr>BREAKDOWN OF LIFE BUSINESS IN 2021</vt:lpstr>
      <vt:lpstr>LIFE INSURERS' MARKET SHARES IN 2021</vt:lpstr>
      <vt:lpstr>PowerPoint-esitys</vt:lpstr>
      <vt:lpstr>FINNISH INSURERS' INVESTMENTS at current values</vt:lpstr>
      <vt:lpstr>NET INCOME ON INVESTMENTS AT CURRENT VALUE % of capital employed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Vahinkovakuutus</dc:title>
  <dc:creator>Koivisto Kimmo</dc:creator>
  <cp:lastModifiedBy>Alahuhta Anu</cp:lastModifiedBy>
  <cp:revision>28</cp:revision>
  <cp:lastPrinted>2017-05-10T19:51:23Z</cp:lastPrinted>
  <dcterms:created xsi:type="dcterms:W3CDTF">2017-12-08T07:19:19Z</dcterms:created>
  <dcterms:modified xsi:type="dcterms:W3CDTF">2022-06-02T08:16:17Z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0x010100DA587AE73A67DB47834204C4D6FD8F3A</vt:lpwstr>
  </property>
  <property fmtid="{D5CDD505-2E9C-101B-9397-08002B2CF9AE}" pid="3" name="Dokumentin tila">
    <vt:lpwstr>2;#Valmis|60f50fca-3cf0-4f5a-89d5-2b21c710d964</vt:lpwstr>
  </property>
  <property fmtid="{D5CDD505-2E9C-101B-9397-08002B2CF9AE}" pid="4" name="Asiakirjatyyppi">
    <vt:lpwstr>24;#Tilasto|8214e837-684b-405e-9fdf-8eee512d3a0e</vt:lpwstr>
  </property>
  <property fmtid="{D5CDD505-2E9C-101B-9397-08002B2CF9AE}" pid="5" name="Julkisuus">
    <vt:lpwstr>25;#Luottamuksellinen|c21ad412-3212-4050-95c9-4e6133c4c160</vt:lpwstr>
  </property>
  <property fmtid="{D5CDD505-2E9C-101B-9397-08002B2CF9AE}" pid="6" name="Organisaatiot">
    <vt:lpwstr>3;#Finanssiala ry|541c375c-cff0-493b-b2f2-19174d2874ff</vt:lpwstr>
  </property>
  <property fmtid="{D5CDD505-2E9C-101B-9397-08002B2CF9AE}" pid="7" name="Asiasanat">
    <vt:lpwstr/>
  </property>
</Properties>
</file>