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notesSlides/notesSlide1.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notesSlides/notesSlide2.xml" ContentType="application/vnd.openxmlformats-officedocument.presentationml.notesSl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theme/themeOverride9.xml" ContentType="application/vnd.openxmlformats-officedocument.themeOverride+xml"/>
  <Override PartName="/ppt/notesSlides/notesSlide3.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notesSlides/notesSlide4.xml" ContentType="application/vnd.openxmlformats-officedocument.presentationml.notesSlide+xml"/>
  <Override PartName="/ppt/charts/chart14.xml" ContentType="application/vnd.openxmlformats-officedocument.drawingml.chart+xml"/>
  <Override PartName="/ppt/theme/themeOverride11.xml" ContentType="application/vnd.openxmlformats-officedocument.themeOverride+xml"/>
  <Override PartName="/ppt/charts/chart15.xml" ContentType="application/vnd.openxmlformats-officedocument.drawingml.chart+xml"/>
  <Override PartName="/ppt/theme/themeOverride12.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heme/themeOverride13.xml" ContentType="application/vnd.openxmlformats-officedocument.themeOverride+xml"/>
  <Override PartName="/ppt/notesSlides/notesSlide5.xml" ContentType="application/vnd.openxmlformats-officedocument.presentationml.notesSlide+xml"/>
  <Override PartName="/ppt/charts/chart19.xml" ContentType="application/vnd.openxmlformats-officedocument.drawingml.chart+xml"/>
  <Override PartName="/ppt/theme/themeOverride14.xml" ContentType="application/vnd.openxmlformats-officedocument.themeOverride+xml"/>
  <Override PartName="/ppt/charts/chart20.xml" ContentType="application/vnd.openxmlformats-officedocument.drawingml.chart+xml"/>
  <Override PartName="/ppt/theme/themeOverride15.xml" ContentType="application/vnd.openxmlformats-officedocument.themeOverride+xml"/>
  <Override PartName="/ppt/charts/chart21.xml" ContentType="application/vnd.openxmlformats-officedocument.drawingml.chart+xml"/>
  <Override PartName="/ppt/theme/themeOverride16.xml" ContentType="application/vnd.openxmlformats-officedocument.themeOverride+xml"/>
  <Override PartName="/ppt/charts/chart22.xml" ContentType="application/vnd.openxmlformats-officedocument.drawingml.chart+xml"/>
  <Override PartName="/ppt/theme/themeOverride17.xml" ContentType="application/vnd.openxmlformats-officedocument.themeOverride+xml"/>
  <Override PartName="/ppt/charts/chart23.xml" ContentType="application/vnd.openxmlformats-officedocument.drawingml.chart+xml"/>
  <Override PartName="/ppt/theme/themeOverride18.xml" ContentType="application/vnd.openxmlformats-officedocument.themeOverride+xml"/>
  <Override PartName="/ppt/charts/chart24.xml" ContentType="application/vnd.openxmlformats-officedocument.drawingml.chart+xml"/>
  <Override PartName="/ppt/theme/themeOverride19.xml" ContentType="application/vnd.openxmlformats-officedocument.themeOverride+xml"/>
  <Override PartName="/ppt/notesSlides/notesSlide6.xml" ContentType="application/vnd.openxmlformats-officedocument.presentationml.notesSlide+xml"/>
  <Override PartName="/ppt/charts/chart25.xml" ContentType="application/vnd.openxmlformats-officedocument.drawingml.chart+xml"/>
  <Override PartName="/ppt/notesSlides/notesSlide7.xml" ContentType="application/vnd.openxmlformats-officedocument.presentationml.notesSlide+xml"/>
  <Override PartName="/ppt/charts/chart26.xml" ContentType="application/vnd.openxmlformats-officedocument.drawingml.chart+xml"/>
  <Override PartName="/ppt/theme/themeOverride20.xml" ContentType="application/vnd.openxmlformats-officedocument.themeOverride+xml"/>
  <Override PartName="/ppt/charts/chart27.xml" ContentType="application/vnd.openxmlformats-officedocument.drawingml.chart+xml"/>
  <Override PartName="/ppt/theme/themeOverride21.xml" ContentType="application/vnd.openxmlformats-officedocument.themeOverride+xml"/>
  <Override PartName="/ppt/notesSlides/notesSlide8.xml" ContentType="application/vnd.openxmlformats-officedocument.presentationml.notesSlide+xml"/>
  <Override PartName="/ppt/charts/chart28.xml" ContentType="application/vnd.openxmlformats-officedocument.drawingml.chart+xml"/>
  <Override PartName="/ppt/theme/themeOverride22.xml" ContentType="application/vnd.openxmlformats-officedocument.themeOverride+xml"/>
  <Override PartName="/ppt/charts/chart29.xml" ContentType="application/vnd.openxmlformats-officedocument.drawingml.chart+xml"/>
  <Override PartName="/ppt/theme/themeOverride23.xml" ContentType="application/vnd.openxmlformats-officedocument.themeOverride+xml"/>
  <Override PartName="/ppt/charts/chart30.xml" ContentType="application/vnd.openxmlformats-officedocument.drawingml.chart+xml"/>
  <Override PartName="/ppt/theme/themeOverride24.xml" ContentType="application/vnd.openxmlformats-officedocument.themeOverride+xml"/>
  <Override PartName="/ppt/charts/chart31.xml" ContentType="application/vnd.openxmlformats-officedocument.drawingml.chart+xml"/>
  <Override PartName="/ppt/theme/themeOverride25.xml" ContentType="application/vnd.openxmlformats-officedocument.themeOverride+xml"/>
  <Override PartName="/ppt/charts/chart32.xml" ContentType="application/vnd.openxmlformats-officedocument.drawingml.chart+xml"/>
  <Override PartName="/ppt/theme/themeOverride26.xml" ContentType="application/vnd.openxmlformats-officedocument.themeOverride+xml"/>
  <Override PartName="/ppt/charts/chart33.xml" ContentType="application/vnd.openxmlformats-officedocument.drawingml.chart+xml"/>
  <Override PartName="/ppt/theme/themeOverride27.xml" ContentType="application/vnd.openxmlformats-officedocument.themeOverride+xml"/>
  <Override PartName="/ppt/notesSlides/notesSlide9.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theme/themeOverride28.xml" ContentType="application/vnd.openxmlformats-officedocument.themeOverride+xml"/>
  <Override PartName="/ppt/charts/chart36.xml" ContentType="application/vnd.openxmlformats-officedocument.drawingml.chart+xml"/>
  <Override PartName="/ppt/theme/themeOverride29.xml" ContentType="application/vnd.openxmlformats-officedocument.themeOverride+xml"/>
  <Override PartName="/ppt/charts/chart37.xml" ContentType="application/vnd.openxmlformats-officedocument.drawingml.chart+xml"/>
  <Override PartName="/ppt/theme/themeOverride30.xml" ContentType="application/vnd.openxmlformats-officedocument.themeOverride+xml"/>
  <Override PartName="/ppt/notesSlides/notesSlide10.xml" ContentType="application/vnd.openxmlformats-officedocument.presentationml.notesSlide+xml"/>
  <Override PartName="/ppt/charts/chart38.xml" ContentType="application/vnd.openxmlformats-officedocument.drawingml.chart+xml"/>
  <Override PartName="/ppt/theme/themeOverride31.xml" ContentType="application/vnd.openxmlformats-officedocument.themeOverride+xml"/>
  <Override PartName="/ppt/notesSlides/notesSlide11.xml" ContentType="application/vnd.openxmlformats-officedocument.presentationml.notesSlide+xml"/>
  <Override PartName="/ppt/charts/chart39.xml" ContentType="application/vnd.openxmlformats-officedocument.drawingml.chart+xml"/>
  <Override PartName="/ppt/theme/themeOverride32.xml" ContentType="application/vnd.openxmlformats-officedocument.themeOverride+xml"/>
  <Override PartName="/ppt/notesSlides/notesSlide12.xml" ContentType="application/vnd.openxmlformats-officedocument.presentationml.notesSlide+xml"/>
  <Override PartName="/ppt/charts/chart40.xml" ContentType="application/vnd.openxmlformats-officedocument.drawingml.chart+xml"/>
  <Override PartName="/ppt/notesSlides/notesSlide13.xml" ContentType="application/vnd.openxmlformats-officedocument.presentationml.notesSlide+xml"/>
  <Override PartName="/ppt/charts/chart41.xml" ContentType="application/vnd.openxmlformats-officedocument.drawingml.chart+xml"/>
  <Override PartName="/ppt/theme/themeOverride33.xml" ContentType="application/vnd.openxmlformats-officedocument.themeOverride+xml"/>
  <Override PartName="/ppt/notesSlides/notesSlide14.xml" ContentType="application/vnd.openxmlformats-officedocument.presentationml.notesSlide+xml"/>
  <Override PartName="/ppt/charts/chart42.xml" ContentType="application/vnd.openxmlformats-officedocument.drawingml.chart+xml"/>
  <Override PartName="/ppt/theme/themeOverride34.xml" ContentType="application/vnd.openxmlformats-officedocument.themeOverride+xml"/>
  <Override PartName="/ppt/notesSlides/notesSlide15.xml" ContentType="application/vnd.openxmlformats-officedocument.presentationml.notesSlide+xml"/>
  <Override PartName="/ppt/charts/chart43.xml" ContentType="application/vnd.openxmlformats-officedocument.drawingml.chart+xml"/>
  <Override PartName="/ppt/theme/themeOverride35.xml" ContentType="application/vnd.openxmlformats-officedocument.themeOverride+xml"/>
  <Override PartName="/ppt/notesSlides/notesSlide16.xml" ContentType="application/vnd.openxmlformats-officedocument.presentationml.notesSlide+xml"/>
  <Override PartName="/ppt/charts/chart44.xml" ContentType="application/vnd.openxmlformats-officedocument.drawingml.chart+xml"/>
  <Override PartName="/ppt/theme/themeOverride36.xml" ContentType="application/vnd.openxmlformats-officedocument.themeOverride+xml"/>
  <Override PartName="/ppt/charts/chart45.xml" ContentType="application/vnd.openxmlformats-officedocument.drawingml.chart+xml"/>
  <Override PartName="/ppt/theme/themeOverride37.xml" ContentType="application/vnd.openxmlformats-officedocument.themeOverride+xml"/>
  <Override PartName="/ppt/notesSlides/notesSlide17.xml" ContentType="application/vnd.openxmlformats-officedocument.presentationml.notesSlide+xml"/>
  <Override PartName="/ppt/charts/chart46.xml" ContentType="application/vnd.openxmlformats-officedocument.drawingml.chart+xml"/>
  <Override PartName="/ppt/theme/themeOverride38.xml" ContentType="application/vnd.openxmlformats-officedocument.themeOverride+xml"/>
  <Override PartName="/ppt/notesSlides/notesSlide18.xml" ContentType="application/vnd.openxmlformats-officedocument.presentationml.notesSlide+xml"/>
  <Override PartName="/ppt/charts/chart47.xml" ContentType="application/vnd.openxmlformats-officedocument.drawingml.chart+xml"/>
  <Override PartName="/ppt/theme/themeOverride39.xml" ContentType="application/vnd.openxmlformats-officedocument.themeOverride+xml"/>
  <Override PartName="/ppt/charts/chart48.xml" ContentType="application/vnd.openxmlformats-officedocument.drawingml.chart+xml"/>
  <Override PartName="/ppt/theme/themeOverride40.xml" ContentType="application/vnd.openxmlformats-officedocument.themeOverride+xml"/>
  <Override PartName="/ppt/charts/chart49.xml" ContentType="application/vnd.openxmlformats-officedocument.drawingml.chart+xml"/>
  <Override PartName="/ppt/theme/themeOverride41.xml" ContentType="application/vnd.openxmlformats-officedocument.themeOverride+xml"/>
  <Override PartName="/ppt/charts/chart50.xml" ContentType="application/vnd.openxmlformats-officedocument.drawingml.chart+xml"/>
  <Override PartName="/ppt/theme/themeOverride42.xml" ContentType="application/vnd.openxmlformats-officedocument.themeOverride+xml"/>
  <Override PartName="/ppt/charts/chart51.xml" ContentType="application/vnd.openxmlformats-officedocument.drawingml.chart+xml"/>
  <Override PartName="/ppt/theme/themeOverride43.xml" ContentType="application/vnd.openxmlformats-officedocument.themeOverride+xml"/>
  <Override PartName="/ppt/charts/chart52.xml" ContentType="application/vnd.openxmlformats-officedocument.drawingml.chart+xml"/>
  <Override PartName="/ppt/theme/themeOverride44.xml" ContentType="application/vnd.openxmlformats-officedocument.themeOverride+xml"/>
  <Override PartName="/ppt/charts/chart53.xml" ContentType="application/vnd.openxmlformats-officedocument.drawingml.chart+xml"/>
  <Override PartName="/ppt/theme/themeOverride45.xml" ContentType="application/vnd.openxmlformats-officedocument.themeOverride+xml"/>
  <Override PartName="/ppt/charts/chart54.xml" ContentType="application/vnd.openxmlformats-officedocument.drawingml.chart+xml"/>
  <Override PartName="/ppt/theme/themeOverride46.xml" ContentType="application/vnd.openxmlformats-officedocument.themeOverride+xml"/>
  <Override PartName="/ppt/charts/chart55.xml" ContentType="application/vnd.openxmlformats-officedocument.drawingml.chart+xml"/>
  <Override PartName="/ppt/theme/themeOverride47.xml" ContentType="application/vnd.openxmlformats-officedocument.themeOverride+xml"/>
  <Override PartName="/ppt/charts/chart56.xml" ContentType="application/vnd.openxmlformats-officedocument.drawingml.chart+xml"/>
  <Override PartName="/ppt/theme/themeOverride48.xml" ContentType="application/vnd.openxmlformats-officedocument.themeOverride+xml"/>
  <Override PartName="/ppt/charts/chart57.xml" ContentType="application/vnd.openxmlformats-officedocument.drawingml.chart+xml"/>
  <Override PartName="/ppt/theme/themeOverride49.xml" ContentType="application/vnd.openxmlformats-officedocument.themeOverride+xml"/>
  <Override PartName="/ppt/charts/chart58.xml" ContentType="application/vnd.openxmlformats-officedocument.drawingml.chart+xml"/>
  <Override PartName="/ppt/theme/themeOverride50.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9.xml" ContentType="application/vnd.openxmlformats-officedocument.drawingml.chart+xml"/>
  <Override PartName="/ppt/theme/themeOverride51.xml" ContentType="application/vnd.openxmlformats-officedocument.themeOverride+xml"/>
  <Override PartName="/ppt/charts/chart60.xml" ContentType="application/vnd.openxmlformats-officedocument.drawingml.chart+xml"/>
  <Override PartName="/ppt/theme/themeOverride52.xml" ContentType="application/vnd.openxmlformats-officedocument.themeOverride+xml"/>
  <Override PartName="/ppt/notesSlides/notesSlide21.xml" ContentType="application/vnd.openxmlformats-officedocument.presentationml.notesSlide+xml"/>
  <Override PartName="/ppt/charts/chart61.xml" ContentType="application/vnd.openxmlformats-officedocument.drawingml.chart+xml"/>
  <Override PartName="/ppt/theme/themeOverride53.xml" ContentType="application/vnd.openxmlformats-officedocument.themeOverride+xml"/>
  <Override PartName="/ppt/charts/chart62.xml" ContentType="application/vnd.openxmlformats-officedocument.drawingml.chart+xml"/>
  <Override PartName="/ppt/theme/themeOverride54.xml" ContentType="application/vnd.openxmlformats-officedocument.themeOverride+xml"/>
  <Override PartName="/ppt/charts/chart63.xml" ContentType="application/vnd.openxmlformats-officedocument.drawingml.chart+xml"/>
  <Override PartName="/ppt/charts/chart64.xml" ContentType="application/vnd.openxmlformats-officedocument.drawingml.chart+xml"/>
  <Override PartName="/ppt/theme/themeOverride55.xml" ContentType="application/vnd.openxmlformats-officedocument.themeOverride+xml"/>
  <Override PartName="/ppt/charts/chart65.xml" ContentType="application/vnd.openxmlformats-officedocument.drawingml.chart+xml"/>
  <Override PartName="/ppt/theme/themeOverride56.xml" ContentType="application/vnd.openxmlformats-officedocument.themeOverride+xml"/>
  <Override PartName="/ppt/notesSlides/notesSlide22.xml" ContentType="application/vnd.openxmlformats-officedocument.presentationml.notesSlide+xml"/>
  <Override PartName="/ppt/charts/chart66.xml" ContentType="application/vnd.openxmlformats-officedocument.drawingml.chart+xml"/>
  <Override PartName="/ppt/theme/themeOverride57.xml" ContentType="application/vnd.openxmlformats-officedocument.themeOverride+xml"/>
  <Override PartName="/ppt/notesSlides/notesSlide23.xml" ContentType="application/vnd.openxmlformats-officedocument.presentationml.notesSlide+xml"/>
  <Override PartName="/ppt/charts/chart67.xml" ContentType="application/vnd.openxmlformats-officedocument.drawingml.chart+xml"/>
  <Override PartName="/ppt/theme/themeOverride58.xml" ContentType="application/vnd.openxmlformats-officedocument.themeOverride+xml"/>
  <Override PartName="/ppt/charts/chart68.xml" ContentType="application/vnd.openxmlformats-officedocument.drawingml.chart+xml"/>
  <Override PartName="/ppt/theme/themeOverride59.xml" ContentType="application/vnd.openxmlformats-officedocument.themeOverr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theme/themeOverride60.xml" ContentType="application/vnd.openxmlformats-officedocument.themeOverride+xml"/>
  <Override PartName="/ppt/charts/chart74.xml" ContentType="application/vnd.openxmlformats-officedocument.drawingml.chart+xml"/>
  <Override PartName="/ppt/theme/themeOverride61.xml" ContentType="application/vnd.openxmlformats-officedocument.themeOverride+xml"/>
  <Override PartName="/ppt/notesSlides/notesSlide24.xml" ContentType="application/vnd.openxmlformats-officedocument.presentationml.notesSlide+xml"/>
  <Override PartName="/ppt/charts/chart75.xml" ContentType="application/vnd.openxmlformats-officedocument.drawingml.chart+xml"/>
  <Override PartName="/ppt/theme/themeOverride62.xml" ContentType="application/vnd.openxmlformats-officedocument.themeOverride+xml"/>
  <Override PartName="/ppt/charts/chart76.xml" ContentType="application/vnd.openxmlformats-officedocument.drawingml.chart+xml"/>
  <Override PartName="/ppt/theme/themeOverride63.xml" ContentType="application/vnd.openxmlformats-officedocument.themeOverride+xml"/>
  <Override PartName="/ppt/charts/chart77.xml" ContentType="application/vnd.openxmlformats-officedocument.drawingml.chart+xml"/>
  <Override PartName="/ppt/theme/themeOverride64.xml" ContentType="application/vnd.openxmlformats-officedocument.themeOverride+xml"/>
  <Override PartName="/ppt/charts/chart78.xml" ContentType="application/vnd.openxmlformats-officedocument.drawingml.chart+xml"/>
  <Override PartName="/ppt/theme/themeOverride65.xml" ContentType="application/vnd.openxmlformats-officedocument.themeOverr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97" r:id="rId5"/>
  </p:sldMasterIdLst>
  <p:notesMasterIdLst>
    <p:notesMasterId r:id="rId144"/>
  </p:notesMasterIdLst>
  <p:handoutMasterIdLst>
    <p:handoutMasterId r:id="rId145"/>
  </p:handoutMasterIdLst>
  <p:sldIdLst>
    <p:sldId id="258" r:id="rId6"/>
    <p:sldId id="484" r:id="rId7"/>
    <p:sldId id="291" r:id="rId8"/>
    <p:sldId id="605" r:id="rId9"/>
    <p:sldId id="438" r:id="rId10"/>
    <p:sldId id="424" r:id="rId11"/>
    <p:sldId id="425" r:id="rId12"/>
    <p:sldId id="426" r:id="rId13"/>
    <p:sldId id="511" r:id="rId14"/>
    <p:sldId id="606" r:id="rId15"/>
    <p:sldId id="644" r:id="rId16"/>
    <p:sldId id="645" r:id="rId17"/>
    <p:sldId id="657" r:id="rId18"/>
    <p:sldId id="658" r:id="rId19"/>
    <p:sldId id="483" r:id="rId20"/>
    <p:sldId id="263" r:id="rId21"/>
    <p:sldId id="480" r:id="rId22"/>
    <p:sldId id="481" r:id="rId23"/>
    <p:sldId id="607" r:id="rId24"/>
    <p:sldId id="505" r:id="rId25"/>
    <p:sldId id="506" r:id="rId26"/>
    <p:sldId id="508" r:id="rId27"/>
    <p:sldId id="507" r:id="rId28"/>
    <p:sldId id="489" r:id="rId29"/>
    <p:sldId id="439" r:id="rId30"/>
    <p:sldId id="490" r:id="rId31"/>
    <p:sldId id="512" r:id="rId32"/>
    <p:sldId id="613" r:id="rId33"/>
    <p:sldId id="513" r:id="rId34"/>
    <p:sldId id="515" r:id="rId35"/>
    <p:sldId id="637" r:id="rId36"/>
    <p:sldId id="609" r:id="rId37"/>
    <p:sldId id="517" r:id="rId38"/>
    <p:sldId id="659" r:id="rId39"/>
    <p:sldId id="610" r:id="rId40"/>
    <p:sldId id="518" r:id="rId41"/>
    <p:sldId id="519" r:id="rId42"/>
    <p:sldId id="638" r:id="rId43"/>
    <p:sldId id="521" r:id="rId44"/>
    <p:sldId id="488" r:id="rId45"/>
    <p:sldId id="442" r:id="rId46"/>
    <p:sldId id="486" r:id="rId47"/>
    <p:sldId id="524" r:id="rId48"/>
    <p:sldId id="647" r:id="rId49"/>
    <p:sldId id="487" r:id="rId50"/>
    <p:sldId id="444" r:id="rId51"/>
    <p:sldId id="492" r:id="rId52"/>
    <p:sldId id="445" r:id="rId53"/>
    <p:sldId id="493" r:id="rId54"/>
    <p:sldId id="525" r:id="rId55"/>
    <p:sldId id="649" r:id="rId56"/>
    <p:sldId id="648" r:id="rId57"/>
    <p:sldId id="629" r:id="rId58"/>
    <p:sldId id="526" r:id="rId59"/>
    <p:sldId id="450" r:id="rId60"/>
    <p:sldId id="527" r:id="rId61"/>
    <p:sldId id="528" r:id="rId62"/>
    <p:sldId id="530" r:id="rId63"/>
    <p:sldId id="529" r:id="rId64"/>
    <p:sldId id="579" r:id="rId65"/>
    <p:sldId id="452" r:id="rId66"/>
    <p:sldId id="624" r:id="rId67"/>
    <p:sldId id="580" r:id="rId68"/>
    <p:sldId id="600" r:id="rId69"/>
    <p:sldId id="601" r:id="rId70"/>
    <p:sldId id="660" r:id="rId71"/>
    <p:sldId id="662" r:id="rId72"/>
    <p:sldId id="663" r:id="rId73"/>
    <p:sldId id="664" r:id="rId74"/>
    <p:sldId id="597" r:id="rId75"/>
    <p:sldId id="602" r:id="rId76"/>
    <p:sldId id="531" r:id="rId77"/>
    <p:sldId id="454" r:id="rId78"/>
    <p:sldId id="625" r:id="rId79"/>
    <p:sldId id="453" r:id="rId80"/>
    <p:sldId id="560" r:id="rId81"/>
    <p:sldId id="665" r:id="rId82"/>
    <p:sldId id="666" r:id="rId83"/>
    <p:sldId id="652" r:id="rId84"/>
    <p:sldId id="633" r:id="rId85"/>
    <p:sldId id="456" r:id="rId86"/>
    <p:sldId id="646" r:id="rId87"/>
    <p:sldId id="669" r:id="rId88"/>
    <p:sldId id="632" r:id="rId89"/>
    <p:sldId id="668" r:id="rId90"/>
    <p:sldId id="532" r:id="rId91"/>
    <p:sldId id="566" r:id="rId92"/>
    <p:sldId id="577" r:id="rId93"/>
    <p:sldId id="460" r:id="rId94"/>
    <p:sldId id="653" r:id="rId95"/>
    <p:sldId id="573" r:id="rId96"/>
    <p:sldId id="585" r:id="rId97"/>
    <p:sldId id="578" r:id="rId98"/>
    <p:sldId id="634" r:id="rId99"/>
    <p:sldId id="636" r:id="rId100"/>
    <p:sldId id="533" r:id="rId101"/>
    <p:sldId id="464" r:id="rId102"/>
    <p:sldId id="534" r:id="rId103"/>
    <p:sldId id="535" r:id="rId104"/>
    <p:sldId id="619" r:id="rId105"/>
    <p:sldId id="536" r:id="rId106"/>
    <p:sldId id="537" r:id="rId107"/>
    <p:sldId id="670" r:id="rId108"/>
    <p:sldId id="671" r:id="rId109"/>
    <p:sldId id="538" r:id="rId110"/>
    <p:sldId id="539" r:id="rId111"/>
    <p:sldId id="550" r:id="rId112"/>
    <p:sldId id="654" r:id="rId113"/>
    <p:sldId id="542" r:id="rId114"/>
    <p:sldId id="541" r:id="rId115"/>
    <p:sldId id="587" r:id="rId116"/>
    <p:sldId id="588" r:id="rId117"/>
    <p:sldId id="540" r:id="rId118"/>
    <p:sldId id="589" r:id="rId119"/>
    <p:sldId id="620" r:id="rId120"/>
    <p:sldId id="547" r:id="rId121"/>
    <p:sldId id="640" r:id="rId122"/>
    <p:sldId id="555" r:id="rId123"/>
    <p:sldId id="621" r:id="rId124"/>
    <p:sldId id="549" r:id="rId125"/>
    <p:sldId id="626" r:id="rId126"/>
    <p:sldId id="472" r:id="rId127"/>
    <p:sldId id="627" r:id="rId128"/>
    <p:sldId id="628" r:id="rId129"/>
    <p:sldId id="473" r:id="rId130"/>
    <p:sldId id="622" r:id="rId131"/>
    <p:sldId id="590" r:id="rId132"/>
    <p:sldId id="672" r:id="rId133"/>
    <p:sldId id="673" r:id="rId134"/>
    <p:sldId id="474" r:id="rId135"/>
    <p:sldId id="593" r:id="rId136"/>
    <p:sldId id="592" r:id="rId137"/>
    <p:sldId id="476" r:id="rId138"/>
    <p:sldId id="595" r:id="rId139"/>
    <p:sldId id="594" r:id="rId140"/>
    <p:sldId id="642" r:id="rId141"/>
    <p:sldId id="643" r:id="rId142"/>
    <p:sldId id="422" r:id="rId143"/>
  </p:sldIdLst>
  <p:sldSz cx="12192000" cy="6858000"/>
  <p:notesSz cx="6799263" cy="9929813"/>
  <p:embeddedFontLst>
    <p:embeddedFont>
      <p:font typeface="Calibri" panose="020F0502020204030204" pitchFamily="34" charset="0"/>
      <p:regular r:id="rId146"/>
      <p:bold r:id="rId147"/>
      <p:italic r:id="rId148"/>
      <p:boldItalic r:id="rId149"/>
    </p:embeddedFont>
    <p:embeddedFont>
      <p:font typeface="Merriweather Sans" pitchFamily="2" charset="0"/>
      <p:regular r:id="rId150"/>
      <p:bold r:id="rId151"/>
      <p:italic r:id="rId152"/>
      <p:boldItalic r:id="rId1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B16"/>
    <a:srgbClr val="EE2C90"/>
    <a:srgbClr val="164280"/>
    <a:srgbClr val="BEF0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4AE9DF-9A4F-4B54-A2E3-78EFE728D7D7}" v="8" dt="2022-05-31T06:32:48.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5" autoAdjust="0"/>
    <p:restoredTop sz="93725" autoAdjust="0"/>
  </p:normalViewPr>
  <p:slideViewPr>
    <p:cSldViewPr snapToGrid="0" snapToObjects="1">
      <p:cViewPr varScale="1">
        <p:scale>
          <a:sx n="71" d="100"/>
          <a:sy n="71" d="100"/>
        </p:scale>
        <p:origin x="320" y="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microsoft.com/office/2015/10/relationships/revisionInfo" Target="revisionInfo.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font" Target="fonts/font4.fntdata"/><Relationship Id="rId5" Type="http://schemas.openxmlformats.org/officeDocument/2006/relationships/slideMaster" Target="slideMasters/slideMaster1.xml"/><Relationship Id="rId95" Type="http://schemas.openxmlformats.org/officeDocument/2006/relationships/slide" Target="slides/slide90.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font" Target="fonts/font5.fntdata"/><Relationship Id="rId155"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font" Target="fonts/font6.fntdata"/><Relationship Id="rId156" Type="http://schemas.openxmlformats.org/officeDocument/2006/relationships/theme" Target="theme/theme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font" Target="fonts/font1.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font" Target="fonts/font7.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font" Target="fonts/font2.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font" Target="fonts/font8.fntdata"/><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presProps" Target="presProps.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notesMaster" Target="notesMasters/notesMaster1.xml"/><Relationship Id="rId90" Type="http://schemas.openxmlformats.org/officeDocument/2006/relationships/slide" Target="slides/slide85.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ivisto Kimmo" userId="2babfd1c-53e9-4f79-8322-625506e19fd1" providerId="ADAL" clId="{E3DE0098-4F17-4944-BC5C-4440C8ABE1F9}"/>
    <pc:docChg chg="modSld">
      <pc:chgData name="Koivisto Kimmo" userId="2babfd1c-53e9-4f79-8322-625506e19fd1" providerId="ADAL" clId="{E3DE0098-4F17-4944-BC5C-4440C8ABE1F9}" dt="2022-03-24T07:27:30.855" v="250" actId="20577"/>
      <pc:docMkLst>
        <pc:docMk/>
      </pc:docMkLst>
      <pc:sldChg chg="modSp mod">
        <pc:chgData name="Koivisto Kimmo" userId="2babfd1c-53e9-4f79-8322-625506e19fd1" providerId="ADAL" clId="{E3DE0098-4F17-4944-BC5C-4440C8ABE1F9}" dt="2022-03-24T06:54:48.823" v="40" actId="6549"/>
        <pc:sldMkLst>
          <pc:docMk/>
          <pc:sldMk cId="206462906" sldId="480"/>
        </pc:sldMkLst>
        <pc:spChg chg="mod">
          <ac:chgData name="Koivisto Kimmo" userId="2babfd1c-53e9-4f79-8322-625506e19fd1" providerId="ADAL" clId="{E3DE0098-4F17-4944-BC5C-4440C8ABE1F9}" dt="2022-03-24T06:54:48.823" v="40" actId="6549"/>
          <ac:spMkLst>
            <pc:docMk/>
            <pc:sldMk cId="206462906" sldId="480"/>
            <ac:spMk id="4" creationId="{00000000-0000-0000-0000-000000000000}"/>
          </ac:spMkLst>
        </pc:spChg>
      </pc:sldChg>
      <pc:sldChg chg="modSp mod">
        <pc:chgData name="Koivisto Kimmo" userId="2babfd1c-53e9-4f79-8322-625506e19fd1" providerId="ADAL" clId="{E3DE0098-4F17-4944-BC5C-4440C8ABE1F9}" dt="2022-03-24T07:05:50.521" v="121" actId="20577"/>
        <pc:sldMkLst>
          <pc:docMk/>
          <pc:sldMk cId="3564990293" sldId="486"/>
        </pc:sldMkLst>
        <pc:spChg chg="mod">
          <ac:chgData name="Koivisto Kimmo" userId="2babfd1c-53e9-4f79-8322-625506e19fd1" providerId="ADAL" clId="{E3DE0098-4F17-4944-BC5C-4440C8ABE1F9}" dt="2022-03-24T07:05:50.521" v="121" actId="20577"/>
          <ac:spMkLst>
            <pc:docMk/>
            <pc:sldMk cId="3564990293" sldId="486"/>
            <ac:spMk id="4" creationId="{00000000-0000-0000-0000-000000000000}"/>
          </ac:spMkLst>
        </pc:spChg>
      </pc:sldChg>
      <pc:sldChg chg="modSp mod">
        <pc:chgData name="Koivisto Kimmo" userId="2babfd1c-53e9-4f79-8322-625506e19fd1" providerId="ADAL" clId="{E3DE0098-4F17-4944-BC5C-4440C8ABE1F9}" dt="2022-03-24T06:57:52.036" v="60" actId="20577"/>
        <pc:sldMkLst>
          <pc:docMk/>
          <pc:sldMk cId="1200413890" sldId="489"/>
        </pc:sldMkLst>
        <pc:spChg chg="mod">
          <ac:chgData name="Koivisto Kimmo" userId="2babfd1c-53e9-4f79-8322-625506e19fd1" providerId="ADAL" clId="{E3DE0098-4F17-4944-BC5C-4440C8ABE1F9}" dt="2022-03-24T06:57:52.036" v="60" actId="20577"/>
          <ac:spMkLst>
            <pc:docMk/>
            <pc:sldMk cId="1200413890" sldId="489"/>
            <ac:spMk id="2" creationId="{327C8D61-AE24-4CEE-A4EA-7F83640D20EB}"/>
          </ac:spMkLst>
        </pc:spChg>
      </pc:sldChg>
      <pc:sldChg chg="modSp mod">
        <pc:chgData name="Koivisto Kimmo" userId="2babfd1c-53e9-4f79-8322-625506e19fd1" providerId="ADAL" clId="{E3DE0098-4F17-4944-BC5C-4440C8ABE1F9}" dt="2022-03-24T06:59:24.257" v="90" actId="20577"/>
        <pc:sldMkLst>
          <pc:docMk/>
          <pc:sldMk cId="645588846" sldId="490"/>
        </pc:sldMkLst>
        <pc:spChg chg="mod">
          <ac:chgData name="Koivisto Kimmo" userId="2babfd1c-53e9-4f79-8322-625506e19fd1" providerId="ADAL" clId="{E3DE0098-4F17-4944-BC5C-4440C8ABE1F9}" dt="2022-03-24T06:59:24.257" v="90" actId="20577"/>
          <ac:spMkLst>
            <pc:docMk/>
            <pc:sldMk cId="645588846" sldId="490"/>
            <ac:spMk id="4" creationId="{00000000-0000-0000-0000-000000000000}"/>
          </ac:spMkLst>
        </pc:spChg>
        <pc:spChg chg="mod">
          <ac:chgData name="Koivisto Kimmo" userId="2babfd1c-53e9-4f79-8322-625506e19fd1" providerId="ADAL" clId="{E3DE0098-4F17-4944-BC5C-4440C8ABE1F9}" dt="2022-03-24T06:57:40.334" v="57" actId="20577"/>
          <ac:spMkLst>
            <pc:docMk/>
            <pc:sldMk cId="645588846" sldId="490"/>
            <ac:spMk id="6" creationId="{00000000-0000-0000-0000-000000000000}"/>
          </ac:spMkLst>
        </pc:spChg>
      </pc:sldChg>
      <pc:sldChg chg="modSp mod">
        <pc:chgData name="Koivisto Kimmo" userId="2babfd1c-53e9-4f79-8322-625506e19fd1" providerId="ADAL" clId="{E3DE0098-4F17-4944-BC5C-4440C8ABE1F9}" dt="2022-03-24T07:09:24.610" v="197" actId="6549"/>
        <pc:sldMkLst>
          <pc:docMk/>
          <pc:sldMk cId="3518878710" sldId="493"/>
        </pc:sldMkLst>
        <pc:spChg chg="mod">
          <ac:chgData name="Koivisto Kimmo" userId="2babfd1c-53e9-4f79-8322-625506e19fd1" providerId="ADAL" clId="{E3DE0098-4F17-4944-BC5C-4440C8ABE1F9}" dt="2022-03-24T07:09:24.610" v="197" actId="6549"/>
          <ac:spMkLst>
            <pc:docMk/>
            <pc:sldMk cId="3518878710" sldId="493"/>
            <ac:spMk id="7" creationId="{00000000-0000-0000-0000-000000000000}"/>
          </ac:spMkLst>
        </pc:spChg>
      </pc:sldChg>
      <pc:sldChg chg="modSp mod">
        <pc:chgData name="Koivisto Kimmo" userId="2babfd1c-53e9-4f79-8322-625506e19fd1" providerId="ADAL" clId="{E3DE0098-4F17-4944-BC5C-4440C8ABE1F9}" dt="2022-03-24T06:56:09.042" v="46" actId="20577"/>
        <pc:sldMkLst>
          <pc:docMk/>
          <pc:sldMk cId="620334685" sldId="506"/>
        </pc:sldMkLst>
        <pc:spChg chg="mod">
          <ac:chgData name="Koivisto Kimmo" userId="2babfd1c-53e9-4f79-8322-625506e19fd1" providerId="ADAL" clId="{E3DE0098-4F17-4944-BC5C-4440C8ABE1F9}" dt="2022-03-24T06:56:09.042" v="46" actId="20577"/>
          <ac:spMkLst>
            <pc:docMk/>
            <pc:sldMk cId="620334685" sldId="506"/>
            <ac:spMk id="4" creationId="{00000000-0000-0000-0000-000000000000}"/>
          </ac:spMkLst>
        </pc:spChg>
      </pc:sldChg>
      <pc:sldChg chg="modSp mod">
        <pc:chgData name="Koivisto Kimmo" userId="2babfd1c-53e9-4f79-8322-625506e19fd1" providerId="ADAL" clId="{E3DE0098-4F17-4944-BC5C-4440C8ABE1F9}" dt="2022-03-24T06:59:45.783" v="92" actId="20577"/>
        <pc:sldMkLst>
          <pc:docMk/>
          <pc:sldMk cId="2552642369" sldId="512"/>
        </pc:sldMkLst>
        <pc:spChg chg="mod">
          <ac:chgData name="Koivisto Kimmo" userId="2babfd1c-53e9-4f79-8322-625506e19fd1" providerId="ADAL" clId="{E3DE0098-4F17-4944-BC5C-4440C8ABE1F9}" dt="2022-03-24T06:59:45.783" v="92" actId="20577"/>
          <ac:spMkLst>
            <pc:docMk/>
            <pc:sldMk cId="2552642369" sldId="512"/>
            <ac:spMk id="7" creationId="{00000000-0000-0000-0000-000000000000}"/>
          </ac:spMkLst>
        </pc:spChg>
        <pc:spChg chg="mod">
          <ac:chgData name="Koivisto Kimmo" userId="2babfd1c-53e9-4f79-8322-625506e19fd1" providerId="ADAL" clId="{E3DE0098-4F17-4944-BC5C-4440C8ABE1F9}" dt="2022-03-24T06:59:44.156" v="91" actId="20577"/>
          <ac:spMkLst>
            <pc:docMk/>
            <pc:sldMk cId="2552642369" sldId="512"/>
            <ac:spMk id="10" creationId="{00000000-0000-0000-0000-000000000000}"/>
          </ac:spMkLst>
        </pc:spChg>
      </pc:sldChg>
      <pc:sldChg chg="modSp mod">
        <pc:chgData name="Koivisto Kimmo" userId="2babfd1c-53e9-4f79-8322-625506e19fd1" providerId="ADAL" clId="{E3DE0098-4F17-4944-BC5C-4440C8ABE1F9}" dt="2022-03-24T07:00:33.740" v="94" actId="20577"/>
        <pc:sldMkLst>
          <pc:docMk/>
          <pc:sldMk cId="2260244498" sldId="515"/>
        </pc:sldMkLst>
        <pc:spChg chg="mod">
          <ac:chgData name="Koivisto Kimmo" userId="2babfd1c-53e9-4f79-8322-625506e19fd1" providerId="ADAL" clId="{E3DE0098-4F17-4944-BC5C-4440C8ABE1F9}" dt="2022-03-24T07:00:33.740" v="94" actId="20577"/>
          <ac:spMkLst>
            <pc:docMk/>
            <pc:sldMk cId="2260244498" sldId="515"/>
            <ac:spMk id="4" creationId="{00000000-0000-0000-0000-000000000000}"/>
          </ac:spMkLst>
        </pc:spChg>
      </pc:sldChg>
      <pc:sldChg chg="modSp mod">
        <pc:chgData name="Koivisto Kimmo" userId="2babfd1c-53e9-4f79-8322-625506e19fd1" providerId="ADAL" clId="{E3DE0098-4F17-4944-BC5C-4440C8ABE1F9}" dt="2022-03-24T07:10:46.489" v="204" actId="20577"/>
        <pc:sldMkLst>
          <pc:docMk/>
          <pc:sldMk cId="3786476239" sldId="527"/>
        </pc:sldMkLst>
        <pc:spChg chg="mod">
          <ac:chgData name="Koivisto Kimmo" userId="2babfd1c-53e9-4f79-8322-625506e19fd1" providerId="ADAL" clId="{E3DE0098-4F17-4944-BC5C-4440C8ABE1F9}" dt="2022-03-24T07:10:46.489" v="204" actId="20577"/>
          <ac:spMkLst>
            <pc:docMk/>
            <pc:sldMk cId="3786476239" sldId="527"/>
            <ac:spMk id="4" creationId="{00000000-0000-0000-0000-000000000000}"/>
          </ac:spMkLst>
        </pc:spChg>
      </pc:sldChg>
      <pc:sldChg chg="modSp mod">
        <pc:chgData name="Koivisto Kimmo" userId="2babfd1c-53e9-4f79-8322-625506e19fd1" providerId="ADAL" clId="{E3DE0098-4F17-4944-BC5C-4440C8ABE1F9}" dt="2022-03-24T07:20:24.832" v="235" actId="20577"/>
        <pc:sldMkLst>
          <pc:docMk/>
          <pc:sldMk cId="4218092181" sldId="534"/>
        </pc:sldMkLst>
        <pc:spChg chg="mod">
          <ac:chgData name="Koivisto Kimmo" userId="2babfd1c-53e9-4f79-8322-625506e19fd1" providerId="ADAL" clId="{E3DE0098-4F17-4944-BC5C-4440C8ABE1F9}" dt="2022-03-24T07:20:24.832" v="235" actId="20577"/>
          <ac:spMkLst>
            <pc:docMk/>
            <pc:sldMk cId="4218092181" sldId="534"/>
            <ac:spMk id="4" creationId="{00000000-0000-0000-0000-000000000000}"/>
          </ac:spMkLst>
        </pc:spChg>
      </pc:sldChg>
      <pc:sldChg chg="modSp mod">
        <pc:chgData name="Koivisto Kimmo" userId="2babfd1c-53e9-4f79-8322-625506e19fd1" providerId="ADAL" clId="{E3DE0098-4F17-4944-BC5C-4440C8ABE1F9}" dt="2022-03-24T07:23:42.869" v="240" actId="20577"/>
        <pc:sldMkLst>
          <pc:docMk/>
          <pc:sldMk cId="567660110" sldId="540"/>
        </pc:sldMkLst>
        <pc:spChg chg="mod">
          <ac:chgData name="Koivisto Kimmo" userId="2babfd1c-53e9-4f79-8322-625506e19fd1" providerId="ADAL" clId="{E3DE0098-4F17-4944-BC5C-4440C8ABE1F9}" dt="2022-03-24T07:23:42.869" v="240" actId="20577"/>
          <ac:spMkLst>
            <pc:docMk/>
            <pc:sldMk cId="567660110" sldId="540"/>
            <ac:spMk id="4" creationId="{00000000-0000-0000-0000-000000000000}"/>
          </ac:spMkLst>
        </pc:spChg>
      </pc:sldChg>
      <pc:sldChg chg="modSp">
        <pc:chgData name="Koivisto Kimmo" userId="2babfd1c-53e9-4f79-8322-625506e19fd1" providerId="ADAL" clId="{E3DE0098-4F17-4944-BC5C-4440C8ABE1F9}" dt="2022-03-24T07:19:27.781" v="233" actId="207"/>
        <pc:sldMkLst>
          <pc:docMk/>
          <pc:sldMk cId="3941617385" sldId="578"/>
        </pc:sldMkLst>
        <pc:graphicFrameChg chg="mod">
          <ac:chgData name="Koivisto Kimmo" userId="2babfd1c-53e9-4f79-8322-625506e19fd1" providerId="ADAL" clId="{E3DE0098-4F17-4944-BC5C-4440C8ABE1F9}" dt="2022-03-24T07:19:27.781" v="233" actId="207"/>
          <ac:graphicFrameMkLst>
            <pc:docMk/>
            <pc:sldMk cId="3941617385" sldId="578"/>
            <ac:graphicFrameMk id="8" creationId="{00000000-0000-0000-0000-000000000000}"/>
          </ac:graphicFrameMkLst>
        </pc:graphicFrameChg>
      </pc:sldChg>
      <pc:sldChg chg="mod">
        <pc:chgData name="Koivisto Kimmo" userId="2babfd1c-53e9-4f79-8322-625506e19fd1" providerId="ADAL" clId="{E3DE0098-4F17-4944-BC5C-4440C8ABE1F9}" dt="2022-03-24T07:12:11.304" v="211" actId="27918"/>
        <pc:sldMkLst>
          <pc:docMk/>
          <pc:sldMk cId="3030806120" sldId="580"/>
        </pc:sldMkLst>
      </pc:sldChg>
      <pc:sldChg chg="modSp mod">
        <pc:chgData name="Koivisto Kimmo" userId="2babfd1c-53e9-4f79-8322-625506e19fd1" providerId="ADAL" clId="{E3DE0098-4F17-4944-BC5C-4440C8ABE1F9}" dt="2022-03-24T07:00:06.405" v="93" actId="20577"/>
        <pc:sldMkLst>
          <pc:docMk/>
          <pc:sldMk cId="1369628010" sldId="613"/>
        </pc:sldMkLst>
        <pc:spChg chg="mod">
          <ac:chgData name="Koivisto Kimmo" userId="2babfd1c-53e9-4f79-8322-625506e19fd1" providerId="ADAL" clId="{E3DE0098-4F17-4944-BC5C-4440C8ABE1F9}" dt="2022-03-24T07:00:06.405" v="93" actId="20577"/>
          <ac:spMkLst>
            <pc:docMk/>
            <pc:sldMk cId="1369628010" sldId="613"/>
            <ac:spMk id="6" creationId="{00000000-0000-0000-0000-000000000000}"/>
          </ac:spMkLst>
        </pc:spChg>
      </pc:sldChg>
      <pc:sldChg chg="modSp mod">
        <pc:chgData name="Koivisto Kimmo" userId="2babfd1c-53e9-4f79-8322-625506e19fd1" providerId="ADAL" clId="{E3DE0098-4F17-4944-BC5C-4440C8ABE1F9}" dt="2022-03-24T07:14:29.934" v="213" actId="20577"/>
        <pc:sldMkLst>
          <pc:docMk/>
          <pc:sldMk cId="540080474" sldId="625"/>
        </pc:sldMkLst>
        <pc:spChg chg="mod">
          <ac:chgData name="Koivisto Kimmo" userId="2babfd1c-53e9-4f79-8322-625506e19fd1" providerId="ADAL" clId="{E3DE0098-4F17-4944-BC5C-4440C8ABE1F9}" dt="2022-03-24T07:14:29.934" v="213" actId="20577"/>
          <ac:spMkLst>
            <pc:docMk/>
            <pc:sldMk cId="540080474" sldId="625"/>
            <ac:spMk id="4" creationId="{00000000-0000-0000-0000-000000000000}"/>
          </ac:spMkLst>
        </pc:spChg>
      </pc:sldChg>
      <pc:sldChg chg="modSp mod">
        <pc:chgData name="Koivisto Kimmo" userId="2babfd1c-53e9-4f79-8322-625506e19fd1" providerId="ADAL" clId="{E3DE0098-4F17-4944-BC5C-4440C8ABE1F9}" dt="2022-03-24T07:24:59.560" v="248" actId="20577"/>
        <pc:sldMkLst>
          <pc:docMk/>
          <pc:sldMk cId="1947778199" sldId="627"/>
        </pc:sldMkLst>
        <pc:spChg chg="mod">
          <ac:chgData name="Koivisto Kimmo" userId="2babfd1c-53e9-4f79-8322-625506e19fd1" providerId="ADAL" clId="{E3DE0098-4F17-4944-BC5C-4440C8ABE1F9}" dt="2022-03-24T07:24:59.560" v="248" actId="20577"/>
          <ac:spMkLst>
            <pc:docMk/>
            <pc:sldMk cId="1947778199" sldId="627"/>
            <ac:spMk id="4" creationId="{00000000-0000-0000-0000-000000000000}"/>
          </ac:spMkLst>
        </pc:spChg>
      </pc:sldChg>
      <pc:sldChg chg="modSp mod">
        <pc:chgData name="Koivisto Kimmo" userId="2babfd1c-53e9-4f79-8322-625506e19fd1" providerId="ADAL" clId="{E3DE0098-4F17-4944-BC5C-4440C8ABE1F9}" dt="2022-03-24T07:27:30.855" v="250" actId="20577"/>
        <pc:sldMkLst>
          <pc:docMk/>
          <pc:sldMk cId="2221672632" sldId="643"/>
        </pc:sldMkLst>
        <pc:spChg chg="mod">
          <ac:chgData name="Koivisto Kimmo" userId="2babfd1c-53e9-4f79-8322-625506e19fd1" providerId="ADAL" clId="{E3DE0098-4F17-4944-BC5C-4440C8ABE1F9}" dt="2022-03-24T07:27:30.855" v="250" actId="20577"/>
          <ac:spMkLst>
            <pc:docMk/>
            <pc:sldMk cId="2221672632" sldId="643"/>
            <ac:spMk id="3" creationId="{00000000-0000-0000-0000-000000000000}"/>
          </ac:spMkLst>
        </pc:spChg>
      </pc:sldChg>
      <pc:sldChg chg="modSp mod">
        <pc:chgData name="Koivisto Kimmo" userId="2babfd1c-53e9-4f79-8322-625506e19fd1" providerId="ADAL" clId="{E3DE0098-4F17-4944-BC5C-4440C8ABE1F9}" dt="2022-03-24T07:18:21.905" v="231" actId="20577"/>
        <pc:sldMkLst>
          <pc:docMk/>
          <pc:sldMk cId="315897229" sldId="646"/>
        </pc:sldMkLst>
        <pc:spChg chg="mod">
          <ac:chgData name="Koivisto Kimmo" userId="2babfd1c-53e9-4f79-8322-625506e19fd1" providerId="ADAL" clId="{E3DE0098-4F17-4944-BC5C-4440C8ABE1F9}" dt="2022-03-24T07:18:21.905" v="231" actId="20577"/>
          <ac:spMkLst>
            <pc:docMk/>
            <pc:sldMk cId="315897229" sldId="646"/>
            <ac:spMk id="4" creationId="{00000000-0000-0000-0000-000000000000}"/>
          </ac:spMkLst>
        </pc:spChg>
      </pc:sldChg>
      <pc:sldChg chg="modSp mod">
        <pc:chgData name="Koivisto Kimmo" userId="2babfd1c-53e9-4f79-8322-625506e19fd1" providerId="ADAL" clId="{E3DE0098-4F17-4944-BC5C-4440C8ABE1F9}" dt="2022-03-24T06:52:33.227" v="1" actId="20577"/>
        <pc:sldMkLst>
          <pc:docMk/>
          <pc:sldMk cId="2212219916" sldId="658"/>
        </pc:sldMkLst>
        <pc:spChg chg="mod">
          <ac:chgData name="Koivisto Kimmo" userId="2babfd1c-53e9-4f79-8322-625506e19fd1" providerId="ADAL" clId="{E3DE0098-4F17-4944-BC5C-4440C8ABE1F9}" dt="2022-03-24T06:52:33.227" v="1" actId="20577"/>
          <ac:spMkLst>
            <pc:docMk/>
            <pc:sldMk cId="2212219916" sldId="658"/>
            <ac:spMk id="5" creationId="{3D1F7AD3-AAD3-4FBA-9427-B988376799E1}"/>
          </ac:spMkLst>
        </pc:spChg>
      </pc:sldChg>
    </pc:docChg>
  </pc:docChgLst>
  <pc:docChgLst>
    <pc:chgData name="Urpilainen Satu" userId="cf553101-4808-4ae1-bda5-9de03ec1f30a" providerId="ADAL" clId="{A94AE9DF-9A4F-4B54-A2E3-78EFE728D7D7}"/>
    <pc:docChg chg="undo custSel modSld modMainMaster">
      <pc:chgData name="Urpilainen Satu" userId="cf553101-4808-4ae1-bda5-9de03ec1f30a" providerId="ADAL" clId="{A94AE9DF-9A4F-4B54-A2E3-78EFE728D7D7}" dt="2022-05-31T08:53:26.523" v="106" actId="207"/>
      <pc:docMkLst>
        <pc:docMk/>
      </pc:docMkLst>
      <pc:sldChg chg="modSp mod">
        <pc:chgData name="Urpilainen Satu" userId="cf553101-4808-4ae1-bda5-9de03ec1f30a" providerId="ADAL" clId="{A94AE9DF-9A4F-4B54-A2E3-78EFE728D7D7}" dt="2022-05-31T06:33:06.117" v="8" actId="207"/>
        <pc:sldMkLst>
          <pc:docMk/>
          <pc:sldMk cId="824209531" sldId="424"/>
        </pc:sldMkLst>
        <pc:spChg chg="mod">
          <ac:chgData name="Urpilainen Satu" userId="cf553101-4808-4ae1-bda5-9de03ec1f30a" providerId="ADAL" clId="{A94AE9DF-9A4F-4B54-A2E3-78EFE728D7D7}" dt="2022-05-31T06:33:06.117" v="8" actId="207"/>
          <ac:spMkLst>
            <pc:docMk/>
            <pc:sldMk cId="824209531" sldId="424"/>
            <ac:spMk id="9" creationId="{00000000-0000-0000-0000-000000000000}"/>
          </ac:spMkLst>
        </pc:spChg>
      </pc:sldChg>
      <pc:sldChg chg="modSp mod">
        <pc:chgData name="Urpilainen Satu" userId="cf553101-4808-4ae1-bda5-9de03ec1f30a" providerId="ADAL" clId="{A94AE9DF-9A4F-4B54-A2E3-78EFE728D7D7}" dt="2022-05-31T06:33:13.813" v="9" actId="207"/>
        <pc:sldMkLst>
          <pc:docMk/>
          <pc:sldMk cId="381202442" sldId="425"/>
        </pc:sldMkLst>
        <pc:spChg chg="mod">
          <ac:chgData name="Urpilainen Satu" userId="cf553101-4808-4ae1-bda5-9de03ec1f30a" providerId="ADAL" clId="{A94AE9DF-9A4F-4B54-A2E3-78EFE728D7D7}" dt="2022-05-31T06:33:13.813" v="9" actId="207"/>
          <ac:spMkLst>
            <pc:docMk/>
            <pc:sldMk cId="381202442" sldId="425"/>
            <ac:spMk id="9" creationId="{00000000-0000-0000-0000-000000000000}"/>
          </ac:spMkLst>
        </pc:spChg>
      </pc:sldChg>
      <pc:sldChg chg="modSp mod">
        <pc:chgData name="Urpilainen Satu" userId="cf553101-4808-4ae1-bda5-9de03ec1f30a" providerId="ADAL" clId="{A94AE9DF-9A4F-4B54-A2E3-78EFE728D7D7}" dt="2022-05-31T06:33:17.941" v="10" actId="207"/>
        <pc:sldMkLst>
          <pc:docMk/>
          <pc:sldMk cId="3842957101" sldId="426"/>
        </pc:sldMkLst>
        <pc:spChg chg="mod">
          <ac:chgData name="Urpilainen Satu" userId="cf553101-4808-4ae1-bda5-9de03ec1f30a" providerId="ADAL" clId="{A94AE9DF-9A4F-4B54-A2E3-78EFE728D7D7}" dt="2022-05-31T06:33:17.941" v="10" actId="207"/>
          <ac:spMkLst>
            <pc:docMk/>
            <pc:sldMk cId="3842957101" sldId="426"/>
            <ac:spMk id="8" creationId="{00000000-0000-0000-0000-000000000000}"/>
          </ac:spMkLst>
        </pc:spChg>
      </pc:sldChg>
      <pc:sldChg chg="modSp mod">
        <pc:chgData name="Urpilainen Satu" userId="cf553101-4808-4ae1-bda5-9de03ec1f30a" providerId="ADAL" clId="{A94AE9DF-9A4F-4B54-A2E3-78EFE728D7D7}" dt="2022-05-31T06:35:31.447" v="35" actId="207"/>
        <pc:sldMkLst>
          <pc:docMk/>
          <pc:sldMk cId="1479230796" sldId="444"/>
        </pc:sldMkLst>
        <pc:spChg chg="mod">
          <ac:chgData name="Urpilainen Satu" userId="cf553101-4808-4ae1-bda5-9de03ec1f30a" providerId="ADAL" clId="{A94AE9DF-9A4F-4B54-A2E3-78EFE728D7D7}" dt="2022-05-31T06:35:31.447" v="35" actId="207"/>
          <ac:spMkLst>
            <pc:docMk/>
            <pc:sldMk cId="1479230796" sldId="444"/>
            <ac:spMk id="6" creationId="{00000000-0000-0000-0000-000000000000}"/>
          </ac:spMkLst>
        </pc:spChg>
      </pc:sldChg>
      <pc:sldChg chg="modSp mod">
        <pc:chgData name="Urpilainen Satu" userId="cf553101-4808-4ae1-bda5-9de03ec1f30a" providerId="ADAL" clId="{A94AE9DF-9A4F-4B54-A2E3-78EFE728D7D7}" dt="2022-05-31T06:37:11.305" v="56" actId="207"/>
        <pc:sldMkLst>
          <pc:docMk/>
          <pc:sldMk cId="697954176" sldId="453"/>
        </pc:sldMkLst>
        <pc:spChg chg="mod">
          <ac:chgData name="Urpilainen Satu" userId="cf553101-4808-4ae1-bda5-9de03ec1f30a" providerId="ADAL" clId="{A94AE9DF-9A4F-4B54-A2E3-78EFE728D7D7}" dt="2022-05-31T06:37:11.305" v="56" actId="207"/>
          <ac:spMkLst>
            <pc:docMk/>
            <pc:sldMk cId="697954176" sldId="453"/>
            <ac:spMk id="6" creationId="{00000000-0000-0000-0000-000000000000}"/>
          </ac:spMkLst>
        </pc:spChg>
      </pc:sldChg>
      <pc:sldChg chg="modSp mod">
        <pc:chgData name="Urpilainen Satu" userId="cf553101-4808-4ae1-bda5-9de03ec1f30a" providerId="ADAL" clId="{A94AE9DF-9A4F-4B54-A2E3-78EFE728D7D7}" dt="2022-05-31T08:52:50.580" v="97" actId="207"/>
        <pc:sldMkLst>
          <pc:docMk/>
          <pc:sldMk cId="329100318" sldId="473"/>
        </pc:sldMkLst>
        <pc:spChg chg="mod">
          <ac:chgData name="Urpilainen Satu" userId="cf553101-4808-4ae1-bda5-9de03ec1f30a" providerId="ADAL" clId="{A94AE9DF-9A4F-4B54-A2E3-78EFE728D7D7}" dt="2022-05-31T08:52:50.580" v="97" actId="207"/>
          <ac:spMkLst>
            <pc:docMk/>
            <pc:sldMk cId="329100318" sldId="473"/>
            <ac:spMk id="10" creationId="{00000000-0000-0000-0000-000000000000}"/>
          </ac:spMkLst>
        </pc:spChg>
      </pc:sldChg>
      <pc:sldChg chg="modSp mod">
        <pc:chgData name="Urpilainen Satu" userId="cf553101-4808-4ae1-bda5-9de03ec1f30a" providerId="ADAL" clId="{A94AE9DF-9A4F-4B54-A2E3-78EFE728D7D7}" dt="2022-05-31T06:33:45.120" v="14" actId="207"/>
        <pc:sldMkLst>
          <pc:docMk/>
          <pc:sldMk cId="206462906" sldId="480"/>
        </pc:sldMkLst>
        <pc:spChg chg="mod">
          <ac:chgData name="Urpilainen Satu" userId="cf553101-4808-4ae1-bda5-9de03ec1f30a" providerId="ADAL" clId="{A94AE9DF-9A4F-4B54-A2E3-78EFE728D7D7}" dt="2022-05-31T06:33:45.120" v="14" actId="207"/>
          <ac:spMkLst>
            <pc:docMk/>
            <pc:sldMk cId="206462906" sldId="480"/>
            <ac:spMk id="7" creationId="{00000000-0000-0000-0000-000000000000}"/>
          </ac:spMkLst>
        </pc:spChg>
      </pc:sldChg>
      <pc:sldChg chg="modSp mod">
        <pc:chgData name="Urpilainen Satu" userId="cf553101-4808-4ae1-bda5-9de03ec1f30a" providerId="ADAL" clId="{A94AE9DF-9A4F-4B54-A2E3-78EFE728D7D7}" dt="2022-05-31T06:33:48.878" v="15" actId="207"/>
        <pc:sldMkLst>
          <pc:docMk/>
          <pc:sldMk cId="3123906284" sldId="481"/>
        </pc:sldMkLst>
        <pc:spChg chg="mod">
          <ac:chgData name="Urpilainen Satu" userId="cf553101-4808-4ae1-bda5-9de03ec1f30a" providerId="ADAL" clId="{A94AE9DF-9A4F-4B54-A2E3-78EFE728D7D7}" dt="2022-05-31T06:33:48.878" v="15" actId="207"/>
          <ac:spMkLst>
            <pc:docMk/>
            <pc:sldMk cId="3123906284" sldId="481"/>
            <ac:spMk id="5" creationId="{00000000-0000-0000-0000-000000000000}"/>
          </ac:spMkLst>
        </pc:spChg>
      </pc:sldChg>
      <pc:sldChg chg="modSp mod">
        <pc:chgData name="Urpilainen Satu" userId="cf553101-4808-4ae1-bda5-9de03ec1f30a" providerId="ADAL" clId="{A94AE9DF-9A4F-4B54-A2E3-78EFE728D7D7}" dt="2022-05-31T06:35:08.294" v="31" actId="207"/>
        <pc:sldMkLst>
          <pc:docMk/>
          <pc:sldMk cId="3564990293" sldId="486"/>
        </pc:sldMkLst>
        <pc:spChg chg="mod">
          <ac:chgData name="Urpilainen Satu" userId="cf553101-4808-4ae1-bda5-9de03ec1f30a" providerId="ADAL" clId="{A94AE9DF-9A4F-4B54-A2E3-78EFE728D7D7}" dt="2022-05-31T06:35:08.294" v="31" actId="207"/>
          <ac:spMkLst>
            <pc:docMk/>
            <pc:sldMk cId="3564990293" sldId="486"/>
            <ac:spMk id="6" creationId="{00000000-0000-0000-0000-000000000000}"/>
          </ac:spMkLst>
        </pc:spChg>
      </pc:sldChg>
      <pc:sldChg chg="modSp mod">
        <pc:chgData name="Urpilainen Satu" userId="cf553101-4808-4ae1-bda5-9de03ec1f30a" providerId="ADAL" clId="{A94AE9DF-9A4F-4B54-A2E3-78EFE728D7D7}" dt="2022-05-31T06:35:23.517" v="34" actId="207"/>
        <pc:sldMkLst>
          <pc:docMk/>
          <pc:sldMk cId="2178459267" sldId="487"/>
        </pc:sldMkLst>
        <pc:spChg chg="mod">
          <ac:chgData name="Urpilainen Satu" userId="cf553101-4808-4ae1-bda5-9de03ec1f30a" providerId="ADAL" clId="{A94AE9DF-9A4F-4B54-A2E3-78EFE728D7D7}" dt="2022-05-31T06:35:23.517" v="34" actId="207"/>
          <ac:spMkLst>
            <pc:docMk/>
            <pc:sldMk cId="2178459267" sldId="487"/>
            <ac:spMk id="5" creationId="{00000000-0000-0000-0000-000000000000}"/>
          </ac:spMkLst>
        </pc:spChg>
      </pc:sldChg>
      <pc:sldChg chg="modSp mod">
        <pc:chgData name="Urpilainen Satu" userId="cf553101-4808-4ae1-bda5-9de03ec1f30a" providerId="ADAL" clId="{A94AE9DF-9A4F-4B54-A2E3-78EFE728D7D7}" dt="2022-05-31T06:34:15.149" v="20" actId="207"/>
        <pc:sldMkLst>
          <pc:docMk/>
          <pc:sldMk cId="645588846" sldId="490"/>
        </pc:sldMkLst>
        <pc:spChg chg="mod">
          <ac:chgData name="Urpilainen Satu" userId="cf553101-4808-4ae1-bda5-9de03ec1f30a" providerId="ADAL" clId="{A94AE9DF-9A4F-4B54-A2E3-78EFE728D7D7}" dt="2022-05-31T06:34:15.149" v="20" actId="207"/>
          <ac:spMkLst>
            <pc:docMk/>
            <pc:sldMk cId="645588846" sldId="490"/>
            <ac:spMk id="6" creationId="{00000000-0000-0000-0000-000000000000}"/>
          </ac:spMkLst>
        </pc:spChg>
      </pc:sldChg>
      <pc:sldChg chg="modSp mod">
        <pc:chgData name="Urpilainen Satu" userId="cf553101-4808-4ae1-bda5-9de03ec1f30a" providerId="ADAL" clId="{A94AE9DF-9A4F-4B54-A2E3-78EFE728D7D7}" dt="2022-05-31T06:35:39.125" v="36" actId="207"/>
        <pc:sldMkLst>
          <pc:docMk/>
          <pc:sldMk cId="3518878710" sldId="493"/>
        </pc:sldMkLst>
        <pc:spChg chg="mod">
          <ac:chgData name="Urpilainen Satu" userId="cf553101-4808-4ae1-bda5-9de03ec1f30a" providerId="ADAL" clId="{A94AE9DF-9A4F-4B54-A2E3-78EFE728D7D7}" dt="2022-05-31T06:35:39.125" v="36" actId="207"/>
          <ac:spMkLst>
            <pc:docMk/>
            <pc:sldMk cId="3518878710" sldId="493"/>
            <ac:spMk id="8" creationId="{0DD44AC1-CC20-4D57-B786-D3DC08306F3D}"/>
          </ac:spMkLst>
        </pc:spChg>
      </pc:sldChg>
      <pc:sldChg chg="modSp mod">
        <pc:chgData name="Urpilainen Satu" userId="cf553101-4808-4ae1-bda5-9de03ec1f30a" providerId="ADAL" clId="{A94AE9DF-9A4F-4B54-A2E3-78EFE728D7D7}" dt="2022-05-31T06:33:56.981" v="17" actId="207"/>
        <pc:sldMkLst>
          <pc:docMk/>
          <pc:sldMk cId="620334685" sldId="506"/>
        </pc:sldMkLst>
        <pc:spChg chg="mod">
          <ac:chgData name="Urpilainen Satu" userId="cf553101-4808-4ae1-bda5-9de03ec1f30a" providerId="ADAL" clId="{A94AE9DF-9A4F-4B54-A2E3-78EFE728D7D7}" dt="2022-05-31T06:33:56.981" v="17" actId="207"/>
          <ac:spMkLst>
            <pc:docMk/>
            <pc:sldMk cId="620334685" sldId="506"/>
            <ac:spMk id="7" creationId="{00000000-0000-0000-0000-000000000000}"/>
          </ac:spMkLst>
        </pc:spChg>
      </pc:sldChg>
      <pc:sldChg chg="modSp mod">
        <pc:chgData name="Urpilainen Satu" userId="cf553101-4808-4ae1-bda5-9de03ec1f30a" providerId="ADAL" clId="{A94AE9DF-9A4F-4B54-A2E3-78EFE728D7D7}" dt="2022-05-31T06:34:07.717" v="19" actId="207"/>
        <pc:sldMkLst>
          <pc:docMk/>
          <pc:sldMk cId="1790968748" sldId="507"/>
        </pc:sldMkLst>
        <pc:spChg chg="mod">
          <ac:chgData name="Urpilainen Satu" userId="cf553101-4808-4ae1-bda5-9de03ec1f30a" providerId="ADAL" clId="{A94AE9DF-9A4F-4B54-A2E3-78EFE728D7D7}" dt="2022-05-31T06:34:07.717" v="19" actId="207"/>
          <ac:spMkLst>
            <pc:docMk/>
            <pc:sldMk cId="1790968748" sldId="507"/>
            <ac:spMk id="6" creationId="{00000000-0000-0000-0000-000000000000}"/>
          </ac:spMkLst>
        </pc:spChg>
      </pc:sldChg>
      <pc:sldChg chg="modSp mod">
        <pc:chgData name="Urpilainen Satu" userId="cf553101-4808-4ae1-bda5-9de03ec1f30a" providerId="ADAL" clId="{A94AE9DF-9A4F-4B54-A2E3-78EFE728D7D7}" dt="2022-05-31T06:34:02.710" v="18" actId="207"/>
        <pc:sldMkLst>
          <pc:docMk/>
          <pc:sldMk cId="1902307465" sldId="508"/>
        </pc:sldMkLst>
        <pc:spChg chg="mod">
          <ac:chgData name="Urpilainen Satu" userId="cf553101-4808-4ae1-bda5-9de03ec1f30a" providerId="ADAL" clId="{A94AE9DF-9A4F-4B54-A2E3-78EFE728D7D7}" dt="2022-05-31T06:34:02.710" v="18" actId="207"/>
          <ac:spMkLst>
            <pc:docMk/>
            <pc:sldMk cId="1902307465" sldId="508"/>
            <ac:spMk id="6" creationId="{00000000-0000-0000-0000-000000000000}"/>
          </ac:spMkLst>
        </pc:spChg>
      </pc:sldChg>
      <pc:sldChg chg="modSp mod">
        <pc:chgData name="Urpilainen Satu" userId="cf553101-4808-4ae1-bda5-9de03ec1f30a" providerId="ADAL" clId="{A94AE9DF-9A4F-4B54-A2E3-78EFE728D7D7}" dt="2022-05-31T06:33:22.544" v="11" actId="207"/>
        <pc:sldMkLst>
          <pc:docMk/>
          <pc:sldMk cId="428490617" sldId="511"/>
        </pc:sldMkLst>
        <pc:spChg chg="mod">
          <ac:chgData name="Urpilainen Satu" userId="cf553101-4808-4ae1-bda5-9de03ec1f30a" providerId="ADAL" clId="{A94AE9DF-9A4F-4B54-A2E3-78EFE728D7D7}" dt="2022-05-31T06:33:22.544" v="11" actId="207"/>
          <ac:spMkLst>
            <pc:docMk/>
            <pc:sldMk cId="428490617" sldId="511"/>
            <ac:spMk id="9" creationId="{00000000-0000-0000-0000-000000000000}"/>
          </ac:spMkLst>
        </pc:spChg>
      </pc:sldChg>
      <pc:sldChg chg="modSp mod">
        <pc:chgData name="Urpilainen Satu" userId="cf553101-4808-4ae1-bda5-9de03ec1f30a" providerId="ADAL" clId="{A94AE9DF-9A4F-4B54-A2E3-78EFE728D7D7}" dt="2022-05-31T06:34:20.565" v="21" actId="207"/>
        <pc:sldMkLst>
          <pc:docMk/>
          <pc:sldMk cId="2552642369" sldId="512"/>
        </pc:sldMkLst>
        <pc:spChg chg="mod">
          <ac:chgData name="Urpilainen Satu" userId="cf553101-4808-4ae1-bda5-9de03ec1f30a" providerId="ADAL" clId="{A94AE9DF-9A4F-4B54-A2E3-78EFE728D7D7}" dt="2022-05-31T06:34:20.565" v="21" actId="207"/>
          <ac:spMkLst>
            <pc:docMk/>
            <pc:sldMk cId="2552642369" sldId="512"/>
            <ac:spMk id="10" creationId="{00000000-0000-0000-0000-000000000000}"/>
          </ac:spMkLst>
        </pc:spChg>
      </pc:sldChg>
      <pc:sldChg chg="modSp mod">
        <pc:chgData name="Urpilainen Satu" userId="cf553101-4808-4ae1-bda5-9de03ec1f30a" providerId="ADAL" clId="{A94AE9DF-9A4F-4B54-A2E3-78EFE728D7D7}" dt="2022-05-31T06:34:30.165" v="23" actId="207"/>
        <pc:sldMkLst>
          <pc:docMk/>
          <pc:sldMk cId="2260244498" sldId="515"/>
        </pc:sldMkLst>
        <pc:spChg chg="mod">
          <ac:chgData name="Urpilainen Satu" userId="cf553101-4808-4ae1-bda5-9de03ec1f30a" providerId="ADAL" clId="{A94AE9DF-9A4F-4B54-A2E3-78EFE728D7D7}" dt="2022-05-31T06:34:30.165" v="23" actId="207"/>
          <ac:spMkLst>
            <pc:docMk/>
            <pc:sldMk cId="2260244498" sldId="515"/>
            <ac:spMk id="6" creationId="{00000000-0000-0000-0000-000000000000}"/>
          </ac:spMkLst>
        </pc:spChg>
      </pc:sldChg>
      <pc:sldChg chg="modSp mod">
        <pc:chgData name="Urpilainen Satu" userId="cf553101-4808-4ae1-bda5-9de03ec1f30a" providerId="ADAL" clId="{A94AE9DF-9A4F-4B54-A2E3-78EFE728D7D7}" dt="2022-05-31T06:34:41.221" v="25" actId="207"/>
        <pc:sldMkLst>
          <pc:docMk/>
          <pc:sldMk cId="1925470058" sldId="517"/>
        </pc:sldMkLst>
        <pc:spChg chg="mod">
          <ac:chgData name="Urpilainen Satu" userId="cf553101-4808-4ae1-bda5-9de03ec1f30a" providerId="ADAL" clId="{A94AE9DF-9A4F-4B54-A2E3-78EFE728D7D7}" dt="2022-05-31T06:34:41.221" v="25" actId="207"/>
          <ac:spMkLst>
            <pc:docMk/>
            <pc:sldMk cId="1925470058" sldId="517"/>
            <ac:spMk id="7" creationId="{00000000-0000-0000-0000-000000000000}"/>
          </ac:spMkLst>
        </pc:spChg>
      </pc:sldChg>
      <pc:sldChg chg="modSp mod">
        <pc:chgData name="Urpilainen Satu" userId="cf553101-4808-4ae1-bda5-9de03ec1f30a" providerId="ADAL" clId="{A94AE9DF-9A4F-4B54-A2E3-78EFE728D7D7}" dt="2022-05-31T06:34:51.151" v="27" actId="207"/>
        <pc:sldMkLst>
          <pc:docMk/>
          <pc:sldMk cId="2903809599" sldId="518"/>
        </pc:sldMkLst>
        <pc:spChg chg="mod">
          <ac:chgData name="Urpilainen Satu" userId="cf553101-4808-4ae1-bda5-9de03ec1f30a" providerId="ADAL" clId="{A94AE9DF-9A4F-4B54-A2E3-78EFE728D7D7}" dt="2022-05-31T06:34:51.151" v="27" actId="207"/>
          <ac:spMkLst>
            <pc:docMk/>
            <pc:sldMk cId="2903809599" sldId="518"/>
            <ac:spMk id="6" creationId="{00000000-0000-0000-0000-000000000000}"/>
          </ac:spMkLst>
        </pc:spChg>
      </pc:sldChg>
      <pc:sldChg chg="modSp mod">
        <pc:chgData name="Urpilainen Satu" userId="cf553101-4808-4ae1-bda5-9de03ec1f30a" providerId="ADAL" clId="{A94AE9DF-9A4F-4B54-A2E3-78EFE728D7D7}" dt="2022-05-31T06:34:55.030" v="28" actId="207"/>
        <pc:sldMkLst>
          <pc:docMk/>
          <pc:sldMk cId="2413715092" sldId="519"/>
        </pc:sldMkLst>
        <pc:spChg chg="mod">
          <ac:chgData name="Urpilainen Satu" userId="cf553101-4808-4ae1-bda5-9de03ec1f30a" providerId="ADAL" clId="{A94AE9DF-9A4F-4B54-A2E3-78EFE728D7D7}" dt="2022-05-31T06:34:55.030" v="28" actId="207"/>
          <ac:spMkLst>
            <pc:docMk/>
            <pc:sldMk cId="2413715092" sldId="519"/>
            <ac:spMk id="6" creationId="{00000000-0000-0000-0000-000000000000}"/>
          </ac:spMkLst>
        </pc:spChg>
      </pc:sldChg>
      <pc:sldChg chg="modSp mod">
        <pc:chgData name="Urpilainen Satu" userId="cf553101-4808-4ae1-bda5-9de03ec1f30a" providerId="ADAL" clId="{A94AE9DF-9A4F-4B54-A2E3-78EFE728D7D7}" dt="2022-05-31T06:35:02.565" v="30" actId="207"/>
        <pc:sldMkLst>
          <pc:docMk/>
          <pc:sldMk cId="1070966803" sldId="521"/>
        </pc:sldMkLst>
        <pc:spChg chg="mod">
          <ac:chgData name="Urpilainen Satu" userId="cf553101-4808-4ae1-bda5-9de03ec1f30a" providerId="ADAL" clId="{A94AE9DF-9A4F-4B54-A2E3-78EFE728D7D7}" dt="2022-05-31T06:35:02.565" v="30" actId="207"/>
          <ac:spMkLst>
            <pc:docMk/>
            <pc:sldMk cId="1070966803" sldId="521"/>
            <ac:spMk id="6" creationId="{00000000-0000-0000-0000-000000000000}"/>
          </ac:spMkLst>
        </pc:spChg>
      </pc:sldChg>
      <pc:sldChg chg="modSp mod">
        <pc:chgData name="Urpilainen Satu" userId="cf553101-4808-4ae1-bda5-9de03ec1f30a" providerId="ADAL" clId="{A94AE9DF-9A4F-4B54-A2E3-78EFE728D7D7}" dt="2022-05-31T06:35:13.461" v="32" actId="207"/>
        <pc:sldMkLst>
          <pc:docMk/>
          <pc:sldMk cId="926826694" sldId="524"/>
        </pc:sldMkLst>
        <pc:spChg chg="mod">
          <ac:chgData name="Urpilainen Satu" userId="cf553101-4808-4ae1-bda5-9de03ec1f30a" providerId="ADAL" clId="{A94AE9DF-9A4F-4B54-A2E3-78EFE728D7D7}" dt="2022-05-31T06:35:13.461" v="32" actId="207"/>
          <ac:spMkLst>
            <pc:docMk/>
            <pc:sldMk cId="926826694" sldId="524"/>
            <ac:spMk id="6" creationId="{00000000-0000-0000-0000-000000000000}"/>
          </ac:spMkLst>
        </pc:spChg>
      </pc:sldChg>
      <pc:sldChg chg="modSp mod">
        <pc:chgData name="Urpilainen Satu" userId="cf553101-4808-4ae1-bda5-9de03ec1f30a" providerId="ADAL" clId="{A94AE9DF-9A4F-4B54-A2E3-78EFE728D7D7}" dt="2022-05-31T06:35:43.813" v="37" actId="207"/>
        <pc:sldMkLst>
          <pc:docMk/>
          <pc:sldMk cId="3579988919" sldId="525"/>
        </pc:sldMkLst>
        <pc:spChg chg="mod">
          <ac:chgData name="Urpilainen Satu" userId="cf553101-4808-4ae1-bda5-9de03ec1f30a" providerId="ADAL" clId="{A94AE9DF-9A4F-4B54-A2E3-78EFE728D7D7}" dt="2022-05-31T06:35:43.813" v="37" actId="207"/>
          <ac:spMkLst>
            <pc:docMk/>
            <pc:sldMk cId="3579988919" sldId="525"/>
            <ac:spMk id="6" creationId="{00000000-0000-0000-0000-000000000000}"/>
          </ac:spMkLst>
        </pc:spChg>
      </pc:sldChg>
      <pc:sldChg chg="modSp mod">
        <pc:chgData name="Urpilainen Satu" userId="cf553101-4808-4ae1-bda5-9de03ec1f30a" providerId="ADAL" clId="{A94AE9DF-9A4F-4B54-A2E3-78EFE728D7D7}" dt="2022-05-31T06:36:03.597" v="41" actId="207"/>
        <pc:sldMkLst>
          <pc:docMk/>
          <pc:sldMk cId="3786476239" sldId="527"/>
        </pc:sldMkLst>
        <pc:spChg chg="mod">
          <ac:chgData name="Urpilainen Satu" userId="cf553101-4808-4ae1-bda5-9de03ec1f30a" providerId="ADAL" clId="{A94AE9DF-9A4F-4B54-A2E3-78EFE728D7D7}" dt="2022-05-31T06:36:03.597" v="41" actId="207"/>
          <ac:spMkLst>
            <pc:docMk/>
            <pc:sldMk cId="3786476239" sldId="527"/>
            <ac:spMk id="6" creationId="{00000000-0000-0000-0000-000000000000}"/>
          </ac:spMkLst>
        </pc:spChg>
      </pc:sldChg>
      <pc:sldChg chg="modSp mod">
        <pc:chgData name="Urpilainen Satu" userId="cf553101-4808-4ae1-bda5-9de03ec1f30a" providerId="ADAL" clId="{A94AE9DF-9A4F-4B54-A2E3-78EFE728D7D7}" dt="2022-05-31T06:36:07.678" v="42" actId="207"/>
        <pc:sldMkLst>
          <pc:docMk/>
          <pc:sldMk cId="402354619" sldId="528"/>
        </pc:sldMkLst>
        <pc:spChg chg="mod">
          <ac:chgData name="Urpilainen Satu" userId="cf553101-4808-4ae1-bda5-9de03ec1f30a" providerId="ADAL" clId="{A94AE9DF-9A4F-4B54-A2E3-78EFE728D7D7}" dt="2022-05-31T06:36:07.678" v="42" actId="207"/>
          <ac:spMkLst>
            <pc:docMk/>
            <pc:sldMk cId="402354619" sldId="528"/>
            <ac:spMk id="5" creationId="{00000000-0000-0000-0000-000000000000}"/>
          </ac:spMkLst>
        </pc:spChg>
      </pc:sldChg>
      <pc:sldChg chg="modSp mod">
        <pc:chgData name="Urpilainen Satu" userId="cf553101-4808-4ae1-bda5-9de03ec1f30a" providerId="ADAL" clId="{A94AE9DF-9A4F-4B54-A2E3-78EFE728D7D7}" dt="2022-05-31T06:36:14.877" v="44" actId="207"/>
        <pc:sldMkLst>
          <pc:docMk/>
          <pc:sldMk cId="2018869030" sldId="529"/>
        </pc:sldMkLst>
        <pc:spChg chg="mod">
          <ac:chgData name="Urpilainen Satu" userId="cf553101-4808-4ae1-bda5-9de03ec1f30a" providerId="ADAL" clId="{A94AE9DF-9A4F-4B54-A2E3-78EFE728D7D7}" dt="2022-05-31T06:36:14.877" v="44" actId="207"/>
          <ac:spMkLst>
            <pc:docMk/>
            <pc:sldMk cId="2018869030" sldId="529"/>
            <ac:spMk id="7" creationId="{00000000-0000-0000-0000-000000000000}"/>
          </ac:spMkLst>
        </pc:spChg>
      </pc:sldChg>
      <pc:sldChg chg="modSp mod">
        <pc:chgData name="Urpilainen Satu" userId="cf553101-4808-4ae1-bda5-9de03ec1f30a" providerId="ADAL" clId="{A94AE9DF-9A4F-4B54-A2E3-78EFE728D7D7}" dt="2022-05-31T06:36:11.125" v="43" actId="207"/>
        <pc:sldMkLst>
          <pc:docMk/>
          <pc:sldMk cId="198802626" sldId="530"/>
        </pc:sldMkLst>
        <pc:spChg chg="mod">
          <ac:chgData name="Urpilainen Satu" userId="cf553101-4808-4ae1-bda5-9de03ec1f30a" providerId="ADAL" clId="{A94AE9DF-9A4F-4B54-A2E3-78EFE728D7D7}" dt="2022-05-31T06:36:11.125" v="43" actId="207"/>
          <ac:spMkLst>
            <pc:docMk/>
            <pc:sldMk cId="198802626" sldId="530"/>
            <ac:spMk id="7" creationId="{00000000-0000-0000-0000-000000000000}"/>
          </ac:spMkLst>
        </pc:spChg>
      </pc:sldChg>
      <pc:sldChg chg="modSp mod">
        <pc:chgData name="Urpilainen Satu" userId="cf553101-4808-4ae1-bda5-9de03ec1f30a" providerId="ADAL" clId="{A94AE9DF-9A4F-4B54-A2E3-78EFE728D7D7}" dt="2022-05-31T06:37:58.426" v="67" actId="207"/>
        <pc:sldMkLst>
          <pc:docMk/>
          <pc:sldMk cId="2524309732" sldId="532"/>
        </pc:sldMkLst>
        <pc:spChg chg="mod">
          <ac:chgData name="Urpilainen Satu" userId="cf553101-4808-4ae1-bda5-9de03ec1f30a" providerId="ADAL" clId="{A94AE9DF-9A4F-4B54-A2E3-78EFE728D7D7}" dt="2022-05-31T06:37:58.426" v="67" actId="207"/>
          <ac:spMkLst>
            <pc:docMk/>
            <pc:sldMk cId="2524309732" sldId="532"/>
            <ac:spMk id="6" creationId="{00000000-0000-0000-0000-000000000000}"/>
          </ac:spMkLst>
        </pc:spChg>
      </pc:sldChg>
      <pc:sldChg chg="modSp mod">
        <pc:chgData name="Urpilainen Satu" userId="cf553101-4808-4ae1-bda5-9de03ec1f30a" providerId="ADAL" clId="{A94AE9DF-9A4F-4B54-A2E3-78EFE728D7D7}" dt="2022-05-31T06:38:31.942" v="75" actId="207"/>
        <pc:sldMkLst>
          <pc:docMk/>
          <pc:sldMk cId="4218092181" sldId="534"/>
        </pc:sldMkLst>
        <pc:spChg chg="mod">
          <ac:chgData name="Urpilainen Satu" userId="cf553101-4808-4ae1-bda5-9de03ec1f30a" providerId="ADAL" clId="{A94AE9DF-9A4F-4B54-A2E3-78EFE728D7D7}" dt="2022-05-31T06:38:31.942" v="75" actId="207"/>
          <ac:spMkLst>
            <pc:docMk/>
            <pc:sldMk cId="4218092181" sldId="534"/>
            <ac:spMk id="6" creationId="{00000000-0000-0000-0000-000000000000}"/>
          </ac:spMkLst>
        </pc:spChg>
      </pc:sldChg>
      <pc:sldChg chg="modSp mod">
        <pc:chgData name="Urpilainen Satu" userId="cf553101-4808-4ae1-bda5-9de03ec1f30a" providerId="ADAL" clId="{A94AE9DF-9A4F-4B54-A2E3-78EFE728D7D7}" dt="2022-05-31T06:38:36.232" v="76" actId="207"/>
        <pc:sldMkLst>
          <pc:docMk/>
          <pc:sldMk cId="481000750" sldId="535"/>
        </pc:sldMkLst>
        <pc:spChg chg="mod">
          <ac:chgData name="Urpilainen Satu" userId="cf553101-4808-4ae1-bda5-9de03ec1f30a" providerId="ADAL" clId="{A94AE9DF-9A4F-4B54-A2E3-78EFE728D7D7}" dt="2022-05-31T06:38:36.232" v="76" actId="207"/>
          <ac:spMkLst>
            <pc:docMk/>
            <pc:sldMk cId="481000750" sldId="535"/>
            <ac:spMk id="6" creationId="{00000000-0000-0000-0000-000000000000}"/>
          </ac:spMkLst>
        </pc:spChg>
      </pc:sldChg>
      <pc:sldChg chg="modSp mod">
        <pc:chgData name="Urpilainen Satu" userId="cf553101-4808-4ae1-bda5-9de03ec1f30a" providerId="ADAL" clId="{A94AE9DF-9A4F-4B54-A2E3-78EFE728D7D7}" dt="2022-05-31T06:38:44.038" v="78" actId="207"/>
        <pc:sldMkLst>
          <pc:docMk/>
          <pc:sldMk cId="3469479146" sldId="536"/>
        </pc:sldMkLst>
        <pc:spChg chg="mod">
          <ac:chgData name="Urpilainen Satu" userId="cf553101-4808-4ae1-bda5-9de03ec1f30a" providerId="ADAL" clId="{A94AE9DF-9A4F-4B54-A2E3-78EFE728D7D7}" dt="2022-05-31T06:38:44.038" v="78" actId="207"/>
          <ac:spMkLst>
            <pc:docMk/>
            <pc:sldMk cId="3469479146" sldId="536"/>
            <ac:spMk id="7" creationId="{00000000-0000-0000-0000-000000000000}"/>
          </ac:spMkLst>
        </pc:spChg>
      </pc:sldChg>
      <pc:sldChg chg="modSp mod">
        <pc:chgData name="Urpilainen Satu" userId="cf553101-4808-4ae1-bda5-9de03ec1f30a" providerId="ADAL" clId="{A94AE9DF-9A4F-4B54-A2E3-78EFE728D7D7}" dt="2022-05-31T06:38:48.315" v="79" actId="207"/>
        <pc:sldMkLst>
          <pc:docMk/>
          <pc:sldMk cId="4218838724" sldId="537"/>
        </pc:sldMkLst>
        <pc:spChg chg="mod">
          <ac:chgData name="Urpilainen Satu" userId="cf553101-4808-4ae1-bda5-9de03ec1f30a" providerId="ADAL" clId="{A94AE9DF-9A4F-4B54-A2E3-78EFE728D7D7}" dt="2022-05-31T06:38:48.315" v="79" actId="207"/>
          <ac:spMkLst>
            <pc:docMk/>
            <pc:sldMk cId="4218838724" sldId="537"/>
            <ac:spMk id="7" creationId="{00000000-0000-0000-0000-000000000000}"/>
          </ac:spMkLst>
        </pc:spChg>
      </pc:sldChg>
      <pc:sldChg chg="modSp mod">
        <pc:chgData name="Urpilainen Satu" userId="cf553101-4808-4ae1-bda5-9de03ec1f30a" providerId="ADAL" clId="{A94AE9DF-9A4F-4B54-A2E3-78EFE728D7D7}" dt="2022-05-31T06:39:02.368" v="82" actId="207"/>
        <pc:sldMkLst>
          <pc:docMk/>
          <pc:sldMk cId="2005317809" sldId="538"/>
        </pc:sldMkLst>
        <pc:spChg chg="mod">
          <ac:chgData name="Urpilainen Satu" userId="cf553101-4808-4ae1-bda5-9de03ec1f30a" providerId="ADAL" clId="{A94AE9DF-9A4F-4B54-A2E3-78EFE728D7D7}" dt="2022-05-31T06:39:02.368" v="82" actId="207"/>
          <ac:spMkLst>
            <pc:docMk/>
            <pc:sldMk cId="2005317809" sldId="538"/>
            <ac:spMk id="7" creationId="{00000000-0000-0000-0000-000000000000}"/>
          </ac:spMkLst>
        </pc:spChg>
      </pc:sldChg>
      <pc:sldChg chg="modSp mod">
        <pc:chgData name="Urpilainen Satu" userId="cf553101-4808-4ae1-bda5-9de03ec1f30a" providerId="ADAL" clId="{A94AE9DF-9A4F-4B54-A2E3-78EFE728D7D7}" dt="2022-05-31T06:39:36.831" v="87" actId="207"/>
        <pc:sldMkLst>
          <pc:docMk/>
          <pc:sldMk cId="567660110" sldId="540"/>
        </pc:sldMkLst>
        <pc:spChg chg="mod">
          <ac:chgData name="Urpilainen Satu" userId="cf553101-4808-4ae1-bda5-9de03ec1f30a" providerId="ADAL" clId="{A94AE9DF-9A4F-4B54-A2E3-78EFE728D7D7}" dt="2022-05-31T06:39:36.831" v="87" actId="207"/>
          <ac:spMkLst>
            <pc:docMk/>
            <pc:sldMk cId="567660110" sldId="540"/>
            <ac:spMk id="6" creationId="{00000000-0000-0000-0000-000000000000}"/>
          </ac:spMkLst>
        </pc:spChg>
      </pc:sldChg>
      <pc:sldChg chg="modSp mod">
        <pc:chgData name="Urpilainen Satu" userId="cf553101-4808-4ae1-bda5-9de03ec1f30a" providerId="ADAL" clId="{A94AE9DF-9A4F-4B54-A2E3-78EFE728D7D7}" dt="2022-05-31T06:39:18.134" v="85" actId="207"/>
        <pc:sldMkLst>
          <pc:docMk/>
          <pc:sldMk cId="3490574609" sldId="541"/>
        </pc:sldMkLst>
        <pc:spChg chg="mod">
          <ac:chgData name="Urpilainen Satu" userId="cf553101-4808-4ae1-bda5-9de03ec1f30a" providerId="ADAL" clId="{A94AE9DF-9A4F-4B54-A2E3-78EFE728D7D7}" dt="2022-05-31T06:39:18.134" v="85" actId="207"/>
          <ac:spMkLst>
            <pc:docMk/>
            <pc:sldMk cId="3490574609" sldId="541"/>
            <ac:spMk id="4" creationId="{00000000-0000-0000-0000-000000000000}"/>
          </ac:spMkLst>
        </pc:spChg>
      </pc:sldChg>
      <pc:sldChg chg="modSp mod">
        <pc:chgData name="Urpilainen Satu" userId="cf553101-4808-4ae1-bda5-9de03ec1f30a" providerId="ADAL" clId="{A94AE9DF-9A4F-4B54-A2E3-78EFE728D7D7}" dt="2022-05-31T06:39:12.127" v="84" actId="207"/>
        <pc:sldMkLst>
          <pc:docMk/>
          <pc:sldMk cId="3880950290" sldId="542"/>
        </pc:sldMkLst>
        <pc:spChg chg="mod">
          <ac:chgData name="Urpilainen Satu" userId="cf553101-4808-4ae1-bda5-9de03ec1f30a" providerId="ADAL" clId="{A94AE9DF-9A4F-4B54-A2E3-78EFE728D7D7}" dt="2022-05-31T06:39:12.127" v="84" actId="207"/>
          <ac:spMkLst>
            <pc:docMk/>
            <pc:sldMk cId="3880950290" sldId="542"/>
            <ac:spMk id="15" creationId="{00000000-0000-0000-0000-000000000000}"/>
          </ac:spMkLst>
        </pc:spChg>
      </pc:sldChg>
      <pc:sldChg chg="modSp mod">
        <pc:chgData name="Urpilainen Satu" userId="cf553101-4808-4ae1-bda5-9de03ec1f30a" providerId="ADAL" clId="{A94AE9DF-9A4F-4B54-A2E3-78EFE728D7D7}" dt="2022-05-31T08:52:21.316" v="90" actId="207"/>
        <pc:sldMkLst>
          <pc:docMk/>
          <pc:sldMk cId="3997781288" sldId="547"/>
        </pc:sldMkLst>
        <pc:spChg chg="mod">
          <ac:chgData name="Urpilainen Satu" userId="cf553101-4808-4ae1-bda5-9de03ec1f30a" providerId="ADAL" clId="{A94AE9DF-9A4F-4B54-A2E3-78EFE728D7D7}" dt="2022-05-31T08:52:21.316" v="90" actId="207"/>
          <ac:spMkLst>
            <pc:docMk/>
            <pc:sldMk cId="3997781288" sldId="547"/>
            <ac:spMk id="7" creationId="{00000000-0000-0000-0000-000000000000}"/>
          </ac:spMkLst>
        </pc:spChg>
      </pc:sldChg>
      <pc:sldChg chg="modSp mod">
        <pc:chgData name="Urpilainen Satu" userId="cf553101-4808-4ae1-bda5-9de03ec1f30a" providerId="ADAL" clId="{A94AE9DF-9A4F-4B54-A2E3-78EFE728D7D7}" dt="2022-05-31T08:52:36.196" v="94" actId="207"/>
        <pc:sldMkLst>
          <pc:docMk/>
          <pc:sldMk cId="2495383321" sldId="549"/>
        </pc:sldMkLst>
        <pc:spChg chg="mod">
          <ac:chgData name="Urpilainen Satu" userId="cf553101-4808-4ae1-bda5-9de03ec1f30a" providerId="ADAL" clId="{A94AE9DF-9A4F-4B54-A2E3-78EFE728D7D7}" dt="2022-05-31T08:52:36.196" v="94" actId="207"/>
          <ac:spMkLst>
            <pc:docMk/>
            <pc:sldMk cId="2495383321" sldId="549"/>
            <ac:spMk id="7" creationId="{00000000-0000-0000-0000-000000000000}"/>
          </ac:spMkLst>
        </pc:spChg>
      </pc:sldChg>
      <pc:sldChg chg="modSp mod">
        <pc:chgData name="Urpilainen Satu" userId="cf553101-4808-4ae1-bda5-9de03ec1f30a" providerId="ADAL" clId="{A94AE9DF-9A4F-4B54-A2E3-78EFE728D7D7}" dt="2022-05-31T08:52:29.011" v="92" actId="207"/>
        <pc:sldMkLst>
          <pc:docMk/>
          <pc:sldMk cId="460244032" sldId="555"/>
        </pc:sldMkLst>
        <pc:spChg chg="mod">
          <ac:chgData name="Urpilainen Satu" userId="cf553101-4808-4ae1-bda5-9de03ec1f30a" providerId="ADAL" clId="{A94AE9DF-9A4F-4B54-A2E3-78EFE728D7D7}" dt="2022-05-31T08:52:29.011" v="92" actId="207"/>
          <ac:spMkLst>
            <pc:docMk/>
            <pc:sldMk cId="460244032" sldId="555"/>
            <ac:spMk id="7" creationId="{00000000-0000-0000-0000-000000000000}"/>
          </ac:spMkLst>
        </pc:spChg>
      </pc:sldChg>
      <pc:sldChg chg="modSp mod">
        <pc:chgData name="Urpilainen Satu" userId="cf553101-4808-4ae1-bda5-9de03ec1f30a" providerId="ADAL" clId="{A94AE9DF-9A4F-4B54-A2E3-78EFE728D7D7}" dt="2022-05-31T06:37:14.742" v="57" actId="207"/>
        <pc:sldMkLst>
          <pc:docMk/>
          <pc:sldMk cId="2349626541" sldId="560"/>
        </pc:sldMkLst>
        <pc:spChg chg="mod">
          <ac:chgData name="Urpilainen Satu" userId="cf553101-4808-4ae1-bda5-9de03ec1f30a" providerId="ADAL" clId="{A94AE9DF-9A4F-4B54-A2E3-78EFE728D7D7}" dt="2022-05-31T06:37:14.742" v="57" actId="207"/>
          <ac:spMkLst>
            <pc:docMk/>
            <pc:sldMk cId="2349626541" sldId="560"/>
            <ac:spMk id="7" creationId="{00000000-0000-0000-0000-000000000000}"/>
          </ac:spMkLst>
        </pc:spChg>
      </pc:sldChg>
      <pc:sldChg chg="modSp mod">
        <pc:chgData name="Urpilainen Satu" userId="cf553101-4808-4ae1-bda5-9de03ec1f30a" providerId="ADAL" clId="{A94AE9DF-9A4F-4B54-A2E3-78EFE728D7D7}" dt="2022-05-31T06:38:01.743" v="68" actId="207"/>
        <pc:sldMkLst>
          <pc:docMk/>
          <pc:sldMk cId="4095563073" sldId="566"/>
        </pc:sldMkLst>
        <pc:spChg chg="mod">
          <ac:chgData name="Urpilainen Satu" userId="cf553101-4808-4ae1-bda5-9de03ec1f30a" providerId="ADAL" clId="{A94AE9DF-9A4F-4B54-A2E3-78EFE728D7D7}" dt="2022-05-31T06:38:01.743" v="68" actId="207"/>
          <ac:spMkLst>
            <pc:docMk/>
            <pc:sldMk cId="4095563073" sldId="566"/>
            <ac:spMk id="5" creationId="{00000000-0000-0000-0000-000000000000}"/>
          </ac:spMkLst>
        </pc:spChg>
      </pc:sldChg>
      <pc:sldChg chg="modSp mod">
        <pc:chgData name="Urpilainen Satu" userId="cf553101-4808-4ae1-bda5-9de03ec1f30a" providerId="ADAL" clId="{A94AE9DF-9A4F-4B54-A2E3-78EFE728D7D7}" dt="2022-05-31T06:38:12.045" v="70" actId="207"/>
        <pc:sldMkLst>
          <pc:docMk/>
          <pc:sldMk cId="2726716789" sldId="573"/>
        </pc:sldMkLst>
        <pc:spChg chg="mod">
          <ac:chgData name="Urpilainen Satu" userId="cf553101-4808-4ae1-bda5-9de03ec1f30a" providerId="ADAL" clId="{A94AE9DF-9A4F-4B54-A2E3-78EFE728D7D7}" dt="2022-05-31T06:38:12.045" v="70" actId="207"/>
          <ac:spMkLst>
            <pc:docMk/>
            <pc:sldMk cId="2726716789" sldId="573"/>
            <ac:spMk id="5" creationId="{00000000-0000-0000-0000-000000000000}"/>
          </ac:spMkLst>
        </pc:spChg>
      </pc:sldChg>
      <pc:sldChg chg="modSp mod">
        <pc:chgData name="Urpilainen Satu" userId="cf553101-4808-4ae1-bda5-9de03ec1f30a" providerId="ADAL" clId="{A94AE9DF-9A4F-4B54-A2E3-78EFE728D7D7}" dt="2022-05-31T06:38:20.062" v="72" actId="207"/>
        <pc:sldMkLst>
          <pc:docMk/>
          <pc:sldMk cId="3941617385" sldId="578"/>
        </pc:sldMkLst>
        <pc:spChg chg="mod">
          <ac:chgData name="Urpilainen Satu" userId="cf553101-4808-4ae1-bda5-9de03ec1f30a" providerId="ADAL" clId="{A94AE9DF-9A4F-4B54-A2E3-78EFE728D7D7}" dt="2022-05-31T06:38:20.062" v="72" actId="207"/>
          <ac:spMkLst>
            <pc:docMk/>
            <pc:sldMk cId="3941617385" sldId="578"/>
            <ac:spMk id="5" creationId="{00000000-0000-0000-0000-000000000000}"/>
          </ac:spMkLst>
        </pc:spChg>
      </pc:sldChg>
      <pc:sldChg chg="modSp mod">
        <pc:chgData name="Urpilainen Satu" userId="cf553101-4808-4ae1-bda5-9de03ec1f30a" providerId="ADAL" clId="{A94AE9DF-9A4F-4B54-A2E3-78EFE728D7D7}" dt="2022-05-31T06:36:27.096" v="46" actId="207"/>
        <pc:sldMkLst>
          <pc:docMk/>
          <pc:sldMk cId="3030806120" sldId="580"/>
        </pc:sldMkLst>
        <pc:spChg chg="mod">
          <ac:chgData name="Urpilainen Satu" userId="cf553101-4808-4ae1-bda5-9de03ec1f30a" providerId="ADAL" clId="{A94AE9DF-9A4F-4B54-A2E3-78EFE728D7D7}" dt="2022-05-31T06:36:27.096" v="46" actId="207"/>
          <ac:spMkLst>
            <pc:docMk/>
            <pc:sldMk cId="3030806120" sldId="580"/>
            <ac:spMk id="10" creationId="{00000000-0000-0000-0000-000000000000}"/>
          </ac:spMkLst>
        </pc:spChg>
      </pc:sldChg>
      <pc:sldChg chg="modSp mod">
        <pc:chgData name="Urpilainen Satu" userId="cf553101-4808-4ae1-bda5-9de03ec1f30a" providerId="ADAL" clId="{A94AE9DF-9A4F-4B54-A2E3-78EFE728D7D7}" dt="2022-05-31T06:38:16.817" v="71" actId="207"/>
        <pc:sldMkLst>
          <pc:docMk/>
          <pc:sldMk cId="3838209185" sldId="585"/>
        </pc:sldMkLst>
        <pc:spChg chg="mod">
          <ac:chgData name="Urpilainen Satu" userId="cf553101-4808-4ae1-bda5-9de03ec1f30a" providerId="ADAL" clId="{A94AE9DF-9A4F-4B54-A2E3-78EFE728D7D7}" dt="2022-05-31T06:38:16.817" v="71" actId="207"/>
          <ac:spMkLst>
            <pc:docMk/>
            <pc:sldMk cId="3838209185" sldId="585"/>
            <ac:spMk id="15" creationId="{00000000-0000-0000-0000-000000000000}"/>
          </ac:spMkLst>
        </pc:spChg>
      </pc:sldChg>
      <pc:sldChg chg="modSp mod">
        <pc:chgData name="Urpilainen Satu" userId="cf553101-4808-4ae1-bda5-9de03ec1f30a" providerId="ADAL" clId="{A94AE9DF-9A4F-4B54-A2E3-78EFE728D7D7}" dt="2022-05-31T06:39:31.104" v="86" actId="207"/>
        <pc:sldMkLst>
          <pc:docMk/>
          <pc:sldMk cId="408892766" sldId="587"/>
        </pc:sldMkLst>
        <pc:spChg chg="mod">
          <ac:chgData name="Urpilainen Satu" userId="cf553101-4808-4ae1-bda5-9de03ec1f30a" providerId="ADAL" clId="{A94AE9DF-9A4F-4B54-A2E3-78EFE728D7D7}" dt="2022-05-31T06:39:31.104" v="86" actId="207"/>
          <ac:spMkLst>
            <pc:docMk/>
            <pc:sldMk cId="408892766" sldId="587"/>
            <ac:spMk id="15" creationId="{00000000-0000-0000-0000-000000000000}"/>
          </ac:spMkLst>
        </pc:spChg>
      </pc:sldChg>
      <pc:sldChg chg="modSp mod">
        <pc:chgData name="Urpilainen Satu" userId="cf553101-4808-4ae1-bda5-9de03ec1f30a" providerId="ADAL" clId="{A94AE9DF-9A4F-4B54-A2E3-78EFE728D7D7}" dt="2022-05-31T08:52:08.069" v="88" actId="207"/>
        <pc:sldMkLst>
          <pc:docMk/>
          <pc:sldMk cId="1892450158" sldId="589"/>
        </pc:sldMkLst>
        <pc:spChg chg="mod">
          <ac:chgData name="Urpilainen Satu" userId="cf553101-4808-4ae1-bda5-9de03ec1f30a" providerId="ADAL" clId="{A94AE9DF-9A4F-4B54-A2E3-78EFE728D7D7}" dt="2022-05-31T08:52:08.069" v="88" actId="207"/>
          <ac:spMkLst>
            <pc:docMk/>
            <pc:sldMk cId="1892450158" sldId="589"/>
            <ac:spMk id="5" creationId="{00000000-0000-0000-0000-000000000000}"/>
          </ac:spMkLst>
        </pc:spChg>
      </pc:sldChg>
      <pc:sldChg chg="modSp mod">
        <pc:chgData name="Urpilainen Satu" userId="cf553101-4808-4ae1-bda5-9de03ec1f30a" providerId="ADAL" clId="{A94AE9DF-9A4F-4B54-A2E3-78EFE728D7D7}" dt="2022-05-31T08:52:58.818" v="99" actId="207"/>
        <pc:sldMkLst>
          <pc:docMk/>
          <pc:sldMk cId="2935890744" sldId="590"/>
        </pc:sldMkLst>
        <pc:spChg chg="mod">
          <ac:chgData name="Urpilainen Satu" userId="cf553101-4808-4ae1-bda5-9de03ec1f30a" providerId="ADAL" clId="{A94AE9DF-9A4F-4B54-A2E3-78EFE728D7D7}" dt="2022-05-31T08:52:58.818" v="99" actId="207"/>
          <ac:spMkLst>
            <pc:docMk/>
            <pc:sldMk cId="2935890744" sldId="590"/>
            <ac:spMk id="5" creationId="{00000000-0000-0000-0000-000000000000}"/>
          </ac:spMkLst>
        </pc:spChg>
      </pc:sldChg>
      <pc:sldChg chg="modSp mod">
        <pc:chgData name="Urpilainen Satu" userId="cf553101-4808-4ae1-bda5-9de03ec1f30a" providerId="ADAL" clId="{A94AE9DF-9A4F-4B54-A2E3-78EFE728D7D7}" dt="2022-05-31T08:53:15.260" v="103" actId="207"/>
        <pc:sldMkLst>
          <pc:docMk/>
          <pc:sldMk cId="55547342" sldId="592"/>
        </pc:sldMkLst>
        <pc:spChg chg="mod">
          <ac:chgData name="Urpilainen Satu" userId="cf553101-4808-4ae1-bda5-9de03ec1f30a" providerId="ADAL" clId="{A94AE9DF-9A4F-4B54-A2E3-78EFE728D7D7}" dt="2022-05-31T08:53:15.260" v="103" actId="207"/>
          <ac:spMkLst>
            <pc:docMk/>
            <pc:sldMk cId="55547342" sldId="592"/>
            <ac:spMk id="5" creationId="{00000000-0000-0000-0000-000000000000}"/>
          </ac:spMkLst>
        </pc:spChg>
      </pc:sldChg>
      <pc:sldChg chg="modSp mod">
        <pc:chgData name="Urpilainen Satu" userId="cf553101-4808-4ae1-bda5-9de03ec1f30a" providerId="ADAL" clId="{A94AE9DF-9A4F-4B54-A2E3-78EFE728D7D7}" dt="2022-05-31T08:53:11.892" v="102" actId="207"/>
        <pc:sldMkLst>
          <pc:docMk/>
          <pc:sldMk cId="2772884477" sldId="593"/>
        </pc:sldMkLst>
        <pc:spChg chg="mod">
          <ac:chgData name="Urpilainen Satu" userId="cf553101-4808-4ae1-bda5-9de03ec1f30a" providerId="ADAL" clId="{A94AE9DF-9A4F-4B54-A2E3-78EFE728D7D7}" dt="2022-05-31T08:53:11.892" v="102" actId="207"/>
          <ac:spMkLst>
            <pc:docMk/>
            <pc:sldMk cId="2772884477" sldId="593"/>
            <ac:spMk id="13" creationId="{00000000-0000-0000-0000-000000000000}"/>
          </ac:spMkLst>
        </pc:spChg>
      </pc:sldChg>
      <pc:sldChg chg="modSp mod">
        <pc:chgData name="Urpilainen Satu" userId="cf553101-4808-4ae1-bda5-9de03ec1f30a" providerId="ADAL" clId="{A94AE9DF-9A4F-4B54-A2E3-78EFE728D7D7}" dt="2022-05-31T08:53:26.523" v="106" actId="207"/>
        <pc:sldMkLst>
          <pc:docMk/>
          <pc:sldMk cId="2379808556" sldId="594"/>
        </pc:sldMkLst>
        <pc:spChg chg="mod">
          <ac:chgData name="Urpilainen Satu" userId="cf553101-4808-4ae1-bda5-9de03ec1f30a" providerId="ADAL" clId="{A94AE9DF-9A4F-4B54-A2E3-78EFE728D7D7}" dt="2022-05-31T08:53:23.484" v="105" actId="207"/>
          <ac:spMkLst>
            <pc:docMk/>
            <pc:sldMk cId="2379808556" sldId="594"/>
            <ac:spMk id="4" creationId="{00000000-0000-0000-0000-000000000000}"/>
          </ac:spMkLst>
        </pc:spChg>
        <pc:spChg chg="mod">
          <ac:chgData name="Urpilainen Satu" userId="cf553101-4808-4ae1-bda5-9de03ec1f30a" providerId="ADAL" clId="{A94AE9DF-9A4F-4B54-A2E3-78EFE728D7D7}" dt="2022-05-31T08:53:26.523" v="106" actId="207"/>
          <ac:spMkLst>
            <pc:docMk/>
            <pc:sldMk cId="2379808556" sldId="594"/>
            <ac:spMk id="8" creationId="{00000000-0000-0000-0000-000000000000}"/>
          </ac:spMkLst>
        </pc:spChg>
      </pc:sldChg>
      <pc:sldChg chg="modSp mod">
        <pc:chgData name="Urpilainen Satu" userId="cf553101-4808-4ae1-bda5-9de03ec1f30a" providerId="ADAL" clId="{A94AE9DF-9A4F-4B54-A2E3-78EFE728D7D7}" dt="2022-05-31T08:53:20.451" v="104" actId="207"/>
        <pc:sldMkLst>
          <pc:docMk/>
          <pc:sldMk cId="852906284" sldId="595"/>
        </pc:sldMkLst>
        <pc:spChg chg="mod">
          <ac:chgData name="Urpilainen Satu" userId="cf553101-4808-4ae1-bda5-9de03ec1f30a" providerId="ADAL" clId="{A94AE9DF-9A4F-4B54-A2E3-78EFE728D7D7}" dt="2022-05-31T08:53:20.451" v="104" actId="207"/>
          <ac:spMkLst>
            <pc:docMk/>
            <pc:sldMk cId="852906284" sldId="595"/>
            <ac:spMk id="15" creationId="{00000000-0000-0000-0000-000000000000}"/>
          </ac:spMkLst>
        </pc:spChg>
      </pc:sldChg>
      <pc:sldChg chg="modSp mod">
        <pc:chgData name="Urpilainen Satu" userId="cf553101-4808-4ae1-bda5-9de03ec1f30a" providerId="ADAL" clId="{A94AE9DF-9A4F-4B54-A2E3-78EFE728D7D7}" dt="2022-05-31T06:36:55.037" v="53" actId="207"/>
        <pc:sldMkLst>
          <pc:docMk/>
          <pc:sldMk cId="3149100137" sldId="597"/>
        </pc:sldMkLst>
        <pc:spChg chg="mod">
          <ac:chgData name="Urpilainen Satu" userId="cf553101-4808-4ae1-bda5-9de03ec1f30a" providerId="ADAL" clId="{A94AE9DF-9A4F-4B54-A2E3-78EFE728D7D7}" dt="2022-05-31T06:36:55.037" v="53" actId="207"/>
          <ac:spMkLst>
            <pc:docMk/>
            <pc:sldMk cId="3149100137" sldId="597"/>
            <ac:spMk id="7" creationId="{00000000-0000-0000-0000-000000000000}"/>
          </ac:spMkLst>
        </pc:spChg>
      </pc:sldChg>
      <pc:sldChg chg="modSp mod">
        <pc:chgData name="Urpilainen Satu" userId="cf553101-4808-4ae1-bda5-9de03ec1f30a" providerId="ADAL" clId="{A94AE9DF-9A4F-4B54-A2E3-78EFE728D7D7}" dt="2022-05-31T06:36:31.086" v="47" actId="207"/>
        <pc:sldMkLst>
          <pc:docMk/>
          <pc:sldMk cId="3838922809" sldId="600"/>
        </pc:sldMkLst>
        <pc:spChg chg="mod">
          <ac:chgData name="Urpilainen Satu" userId="cf553101-4808-4ae1-bda5-9de03ec1f30a" providerId="ADAL" clId="{A94AE9DF-9A4F-4B54-A2E3-78EFE728D7D7}" dt="2022-05-31T06:36:31.086" v="47" actId="207"/>
          <ac:spMkLst>
            <pc:docMk/>
            <pc:sldMk cId="3838922809" sldId="600"/>
            <ac:spMk id="6" creationId="{00000000-0000-0000-0000-000000000000}"/>
          </ac:spMkLst>
        </pc:spChg>
      </pc:sldChg>
      <pc:sldChg chg="modSp mod">
        <pc:chgData name="Urpilainen Satu" userId="cf553101-4808-4ae1-bda5-9de03ec1f30a" providerId="ADAL" clId="{A94AE9DF-9A4F-4B54-A2E3-78EFE728D7D7}" dt="2022-05-31T06:36:35.165" v="48" actId="207"/>
        <pc:sldMkLst>
          <pc:docMk/>
          <pc:sldMk cId="1503545847" sldId="601"/>
        </pc:sldMkLst>
        <pc:spChg chg="mod">
          <ac:chgData name="Urpilainen Satu" userId="cf553101-4808-4ae1-bda5-9de03ec1f30a" providerId="ADAL" clId="{A94AE9DF-9A4F-4B54-A2E3-78EFE728D7D7}" dt="2022-05-31T06:36:35.165" v="48" actId="207"/>
          <ac:spMkLst>
            <pc:docMk/>
            <pc:sldMk cId="1503545847" sldId="601"/>
            <ac:spMk id="11" creationId="{00000000-0000-0000-0000-000000000000}"/>
          </ac:spMkLst>
        </pc:spChg>
      </pc:sldChg>
      <pc:sldChg chg="modSp mod">
        <pc:chgData name="Urpilainen Satu" userId="cf553101-4808-4ae1-bda5-9de03ec1f30a" providerId="ADAL" clId="{A94AE9DF-9A4F-4B54-A2E3-78EFE728D7D7}" dt="2022-05-31T06:36:59.568" v="54" actId="207"/>
        <pc:sldMkLst>
          <pc:docMk/>
          <pc:sldMk cId="2142024686" sldId="602"/>
        </pc:sldMkLst>
        <pc:spChg chg="mod">
          <ac:chgData name="Urpilainen Satu" userId="cf553101-4808-4ae1-bda5-9de03ec1f30a" providerId="ADAL" clId="{A94AE9DF-9A4F-4B54-A2E3-78EFE728D7D7}" dt="2022-05-31T06:36:59.568" v="54" actId="207"/>
          <ac:spMkLst>
            <pc:docMk/>
            <pc:sldMk cId="2142024686" sldId="602"/>
            <ac:spMk id="7" creationId="{00000000-0000-0000-0000-000000000000}"/>
          </ac:spMkLst>
        </pc:spChg>
      </pc:sldChg>
      <pc:sldChg chg="modSp mod">
        <pc:chgData name="Urpilainen Satu" userId="cf553101-4808-4ae1-bda5-9de03ec1f30a" providerId="ADAL" clId="{A94AE9DF-9A4F-4B54-A2E3-78EFE728D7D7}" dt="2022-05-31T06:33:52.488" v="16" actId="207"/>
        <pc:sldMkLst>
          <pc:docMk/>
          <pc:sldMk cId="2132857856" sldId="607"/>
        </pc:sldMkLst>
        <pc:spChg chg="mod">
          <ac:chgData name="Urpilainen Satu" userId="cf553101-4808-4ae1-bda5-9de03ec1f30a" providerId="ADAL" clId="{A94AE9DF-9A4F-4B54-A2E3-78EFE728D7D7}" dt="2022-05-31T06:33:52.488" v="16" actId="207"/>
          <ac:spMkLst>
            <pc:docMk/>
            <pc:sldMk cId="2132857856" sldId="607"/>
            <ac:spMk id="7" creationId="{00000000-0000-0000-0000-000000000000}"/>
          </ac:spMkLst>
        </pc:spChg>
      </pc:sldChg>
      <pc:sldChg chg="modSp mod">
        <pc:chgData name="Urpilainen Satu" userId="cf553101-4808-4ae1-bda5-9de03ec1f30a" providerId="ADAL" clId="{A94AE9DF-9A4F-4B54-A2E3-78EFE728D7D7}" dt="2022-05-31T06:34:24.605" v="22" actId="207"/>
        <pc:sldMkLst>
          <pc:docMk/>
          <pc:sldMk cId="1369628010" sldId="613"/>
        </pc:sldMkLst>
        <pc:spChg chg="mod">
          <ac:chgData name="Urpilainen Satu" userId="cf553101-4808-4ae1-bda5-9de03ec1f30a" providerId="ADAL" clId="{A94AE9DF-9A4F-4B54-A2E3-78EFE728D7D7}" dt="2022-05-31T06:34:24.605" v="22" actId="207"/>
          <ac:spMkLst>
            <pc:docMk/>
            <pc:sldMk cId="1369628010" sldId="613"/>
            <ac:spMk id="6" creationId="{00000000-0000-0000-0000-000000000000}"/>
          </ac:spMkLst>
        </pc:spChg>
      </pc:sldChg>
      <pc:sldChg chg="modSp mod">
        <pc:chgData name="Urpilainen Satu" userId="cf553101-4808-4ae1-bda5-9de03ec1f30a" providerId="ADAL" clId="{A94AE9DF-9A4F-4B54-A2E3-78EFE728D7D7}" dt="2022-05-31T06:38:39.952" v="77" actId="207"/>
        <pc:sldMkLst>
          <pc:docMk/>
          <pc:sldMk cId="1383471556" sldId="619"/>
        </pc:sldMkLst>
        <pc:spChg chg="mod">
          <ac:chgData name="Urpilainen Satu" userId="cf553101-4808-4ae1-bda5-9de03ec1f30a" providerId="ADAL" clId="{A94AE9DF-9A4F-4B54-A2E3-78EFE728D7D7}" dt="2022-05-31T06:38:39.952" v="77" actId="207"/>
          <ac:spMkLst>
            <pc:docMk/>
            <pc:sldMk cId="1383471556" sldId="619"/>
            <ac:spMk id="6" creationId="{00000000-0000-0000-0000-000000000000}"/>
          </ac:spMkLst>
        </pc:spChg>
      </pc:sldChg>
      <pc:sldChg chg="modSp mod">
        <pc:chgData name="Urpilainen Satu" userId="cf553101-4808-4ae1-bda5-9de03ec1f30a" providerId="ADAL" clId="{A94AE9DF-9A4F-4B54-A2E3-78EFE728D7D7}" dt="2022-05-31T08:52:14.723" v="89" actId="207"/>
        <pc:sldMkLst>
          <pc:docMk/>
          <pc:sldMk cId="2739383605" sldId="620"/>
        </pc:sldMkLst>
        <pc:spChg chg="mod">
          <ac:chgData name="Urpilainen Satu" userId="cf553101-4808-4ae1-bda5-9de03ec1f30a" providerId="ADAL" clId="{A94AE9DF-9A4F-4B54-A2E3-78EFE728D7D7}" dt="2022-05-31T08:52:14.723" v="89" actId="207"/>
          <ac:spMkLst>
            <pc:docMk/>
            <pc:sldMk cId="2739383605" sldId="620"/>
            <ac:spMk id="5" creationId="{00000000-0000-0000-0000-000000000000}"/>
          </ac:spMkLst>
        </pc:spChg>
      </pc:sldChg>
      <pc:sldChg chg="modSp mod">
        <pc:chgData name="Urpilainen Satu" userId="cf553101-4808-4ae1-bda5-9de03ec1f30a" providerId="ADAL" clId="{A94AE9DF-9A4F-4B54-A2E3-78EFE728D7D7}" dt="2022-05-31T08:52:32.988" v="93" actId="207"/>
        <pc:sldMkLst>
          <pc:docMk/>
          <pc:sldMk cId="2463646599" sldId="621"/>
        </pc:sldMkLst>
        <pc:spChg chg="mod">
          <ac:chgData name="Urpilainen Satu" userId="cf553101-4808-4ae1-bda5-9de03ec1f30a" providerId="ADAL" clId="{A94AE9DF-9A4F-4B54-A2E3-78EFE728D7D7}" dt="2022-05-31T08:52:32.988" v="93" actId="207"/>
          <ac:spMkLst>
            <pc:docMk/>
            <pc:sldMk cId="2463646599" sldId="621"/>
            <ac:spMk id="9" creationId="{00000000-0000-0000-0000-000000000000}"/>
          </ac:spMkLst>
        </pc:spChg>
      </pc:sldChg>
      <pc:sldChg chg="modSp mod">
        <pc:chgData name="Urpilainen Satu" userId="cf553101-4808-4ae1-bda5-9de03ec1f30a" providerId="ADAL" clId="{A94AE9DF-9A4F-4B54-A2E3-78EFE728D7D7}" dt="2022-05-31T08:52:54.373" v="98" actId="207"/>
        <pc:sldMkLst>
          <pc:docMk/>
          <pc:sldMk cId="2725033985" sldId="622"/>
        </pc:sldMkLst>
        <pc:spChg chg="mod">
          <ac:chgData name="Urpilainen Satu" userId="cf553101-4808-4ae1-bda5-9de03ec1f30a" providerId="ADAL" clId="{A94AE9DF-9A4F-4B54-A2E3-78EFE728D7D7}" dt="2022-05-31T08:52:54.373" v="98" actId="207"/>
          <ac:spMkLst>
            <pc:docMk/>
            <pc:sldMk cId="2725033985" sldId="622"/>
            <ac:spMk id="10" creationId="{00000000-0000-0000-0000-000000000000}"/>
          </ac:spMkLst>
        </pc:spChg>
      </pc:sldChg>
      <pc:sldChg chg="modSp mod">
        <pc:chgData name="Urpilainen Satu" userId="cf553101-4808-4ae1-bda5-9de03ec1f30a" providerId="ADAL" clId="{A94AE9DF-9A4F-4B54-A2E3-78EFE728D7D7}" dt="2022-05-31T06:36:23.333" v="45" actId="207"/>
        <pc:sldMkLst>
          <pc:docMk/>
          <pc:sldMk cId="304221807" sldId="624"/>
        </pc:sldMkLst>
        <pc:spChg chg="mod">
          <ac:chgData name="Urpilainen Satu" userId="cf553101-4808-4ae1-bda5-9de03ec1f30a" providerId="ADAL" clId="{A94AE9DF-9A4F-4B54-A2E3-78EFE728D7D7}" dt="2022-05-31T06:36:23.333" v="45" actId="207"/>
          <ac:spMkLst>
            <pc:docMk/>
            <pc:sldMk cId="304221807" sldId="624"/>
            <ac:spMk id="6" creationId="{00000000-0000-0000-0000-000000000000}"/>
          </ac:spMkLst>
        </pc:spChg>
      </pc:sldChg>
      <pc:sldChg chg="modSp mod">
        <pc:chgData name="Urpilainen Satu" userId="cf553101-4808-4ae1-bda5-9de03ec1f30a" providerId="ADAL" clId="{A94AE9DF-9A4F-4B54-A2E3-78EFE728D7D7}" dt="2022-05-31T06:37:07.522" v="55" actId="207"/>
        <pc:sldMkLst>
          <pc:docMk/>
          <pc:sldMk cId="540080474" sldId="625"/>
        </pc:sldMkLst>
        <pc:spChg chg="mod">
          <ac:chgData name="Urpilainen Satu" userId="cf553101-4808-4ae1-bda5-9de03ec1f30a" providerId="ADAL" clId="{A94AE9DF-9A4F-4B54-A2E3-78EFE728D7D7}" dt="2022-05-31T06:37:07.522" v="55" actId="207"/>
          <ac:spMkLst>
            <pc:docMk/>
            <pc:sldMk cId="540080474" sldId="625"/>
            <ac:spMk id="7" creationId="{00000000-0000-0000-0000-000000000000}"/>
          </ac:spMkLst>
        </pc:spChg>
      </pc:sldChg>
      <pc:sldChg chg="modSp mod">
        <pc:chgData name="Urpilainen Satu" userId="cf553101-4808-4ae1-bda5-9de03ec1f30a" providerId="ADAL" clId="{A94AE9DF-9A4F-4B54-A2E3-78EFE728D7D7}" dt="2022-05-31T08:52:42.828" v="95" actId="207"/>
        <pc:sldMkLst>
          <pc:docMk/>
          <pc:sldMk cId="1947778199" sldId="627"/>
        </pc:sldMkLst>
        <pc:spChg chg="mod">
          <ac:chgData name="Urpilainen Satu" userId="cf553101-4808-4ae1-bda5-9de03ec1f30a" providerId="ADAL" clId="{A94AE9DF-9A4F-4B54-A2E3-78EFE728D7D7}" dt="2022-05-31T08:52:42.828" v="95" actId="207"/>
          <ac:spMkLst>
            <pc:docMk/>
            <pc:sldMk cId="1947778199" sldId="627"/>
            <ac:spMk id="8" creationId="{00000000-0000-0000-0000-000000000000}"/>
          </ac:spMkLst>
        </pc:spChg>
      </pc:sldChg>
      <pc:sldChg chg="modSp mod">
        <pc:chgData name="Urpilainen Satu" userId="cf553101-4808-4ae1-bda5-9de03ec1f30a" providerId="ADAL" clId="{A94AE9DF-9A4F-4B54-A2E3-78EFE728D7D7}" dt="2022-05-31T08:52:46.445" v="96" actId="207"/>
        <pc:sldMkLst>
          <pc:docMk/>
          <pc:sldMk cId="3469869530" sldId="628"/>
        </pc:sldMkLst>
        <pc:spChg chg="mod">
          <ac:chgData name="Urpilainen Satu" userId="cf553101-4808-4ae1-bda5-9de03ec1f30a" providerId="ADAL" clId="{A94AE9DF-9A4F-4B54-A2E3-78EFE728D7D7}" dt="2022-05-31T08:52:46.445" v="96" actId="207"/>
          <ac:spMkLst>
            <pc:docMk/>
            <pc:sldMk cId="3469869530" sldId="628"/>
            <ac:spMk id="8" creationId="{00000000-0000-0000-0000-000000000000}"/>
          </ac:spMkLst>
        </pc:spChg>
      </pc:sldChg>
      <pc:sldChg chg="modSp mod">
        <pc:chgData name="Urpilainen Satu" userId="cf553101-4808-4ae1-bda5-9de03ec1f30a" providerId="ADAL" clId="{A94AE9DF-9A4F-4B54-A2E3-78EFE728D7D7}" dt="2022-05-31T06:35:58.175" v="40" actId="207"/>
        <pc:sldMkLst>
          <pc:docMk/>
          <pc:sldMk cId="2819158224" sldId="629"/>
        </pc:sldMkLst>
        <pc:spChg chg="mod">
          <ac:chgData name="Urpilainen Satu" userId="cf553101-4808-4ae1-bda5-9de03ec1f30a" providerId="ADAL" clId="{A94AE9DF-9A4F-4B54-A2E3-78EFE728D7D7}" dt="2022-05-31T06:35:58.175" v="40" actId="207"/>
          <ac:spMkLst>
            <pc:docMk/>
            <pc:sldMk cId="2819158224" sldId="629"/>
            <ac:spMk id="9" creationId="{00000000-0000-0000-0000-000000000000}"/>
          </ac:spMkLst>
        </pc:spChg>
      </pc:sldChg>
      <pc:sldChg chg="modSp mod">
        <pc:chgData name="Urpilainen Satu" userId="cf553101-4808-4ae1-bda5-9de03ec1f30a" providerId="ADAL" clId="{A94AE9DF-9A4F-4B54-A2E3-78EFE728D7D7}" dt="2022-05-31T06:37:50.729" v="65" actId="207"/>
        <pc:sldMkLst>
          <pc:docMk/>
          <pc:sldMk cId="3104039595" sldId="632"/>
        </pc:sldMkLst>
        <pc:spChg chg="mod">
          <ac:chgData name="Urpilainen Satu" userId="cf553101-4808-4ae1-bda5-9de03ec1f30a" providerId="ADAL" clId="{A94AE9DF-9A4F-4B54-A2E3-78EFE728D7D7}" dt="2022-05-31T06:37:50.729" v="65" actId="207"/>
          <ac:spMkLst>
            <pc:docMk/>
            <pc:sldMk cId="3104039595" sldId="632"/>
            <ac:spMk id="5" creationId="{00000000-0000-0000-0000-000000000000}"/>
          </ac:spMkLst>
        </pc:spChg>
      </pc:sldChg>
      <pc:sldChg chg="modSp mod">
        <pc:chgData name="Urpilainen Satu" userId="cf553101-4808-4ae1-bda5-9de03ec1f30a" providerId="ADAL" clId="{A94AE9DF-9A4F-4B54-A2E3-78EFE728D7D7}" dt="2022-05-31T06:38:23.478" v="73" actId="207"/>
        <pc:sldMkLst>
          <pc:docMk/>
          <pc:sldMk cId="2002180697" sldId="634"/>
        </pc:sldMkLst>
        <pc:spChg chg="mod">
          <ac:chgData name="Urpilainen Satu" userId="cf553101-4808-4ae1-bda5-9de03ec1f30a" providerId="ADAL" clId="{A94AE9DF-9A4F-4B54-A2E3-78EFE728D7D7}" dt="2022-05-31T06:38:23.478" v="73" actId="207"/>
          <ac:spMkLst>
            <pc:docMk/>
            <pc:sldMk cId="2002180697" sldId="634"/>
            <ac:spMk id="5" creationId="{00000000-0000-0000-0000-000000000000}"/>
          </ac:spMkLst>
        </pc:spChg>
      </pc:sldChg>
      <pc:sldChg chg="modSp mod">
        <pc:chgData name="Urpilainen Satu" userId="cf553101-4808-4ae1-bda5-9de03ec1f30a" providerId="ADAL" clId="{A94AE9DF-9A4F-4B54-A2E3-78EFE728D7D7}" dt="2022-05-31T06:38:26.797" v="74" actId="207"/>
        <pc:sldMkLst>
          <pc:docMk/>
          <pc:sldMk cId="2482707278" sldId="636"/>
        </pc:sldMkLst>
        <pc:spChg chg="mod">
          <ac:chgData name="Urpilainen Satu" userId="cf553101-4808-4ae1-bda5-9de03ec1f30a" providerId="ADAL" clId="{A94AE9DF-9A4F-4B54-A2E3-78EFE728D7D7}" dt="2022-05-31T06:38:26.797" v="74" actId="207"/>
          <ac:spMkLst>
            <pc:docMk/>
            <pc:sldMk cId="2482707278" sldId="636"/>
            <ac:spMk id="7" creationId="{00000000-0000-0000-0000-000000000000}"/>
          </ac:spMkLst>
        </pc:spChg>
      </pc:sldChg>
      <pc:sldChg chg="modSp mod">
        <pc:chgData name="Urpilainen Satu" userId="cf553101-4808-4ae1-bda5-9de03ec1f30a" providerId="ADAL" clId="{A94AE9DF-9A4F-4B54-A2E3-78EFE728D7D7}" dt="2022-05-31T06:34:34.789" v="24" actId="207"/>
        <pc:sldMkLst>
          <pc:docMk/>
          <pc:sldMk cId="2069770211" sldId="637"/>
        </pc:sldMkLst>
        <pc:spChg chg="mod">
          <ac:chgData name="Urpilainen Satu" userId="cf553101-4808-4ae1-bda5-9de03ec1f30a" providerId="ADAL" clId="{A94AE9DF-9A4F-4B54-A2E3-78EFE728D7D7}" dt="2022-05-31T06:34:34.789" v="24" actId="207"/>
          <ac:spMkLst>
            <pc:docMk/>
            <pc:sldMk cId="2069770211" sldId="637"/>
            <ac:spMk id="6" creationId="{00000000-0000-0000-0000-000000000000}"/>
          </ac:spMkLst>
        </pc:spChg>
      </pc:sldChg>
      <pc:sldChg chg="modSp mod">
        <pc:chgData name="Urpilainen Satu" userId="cf553101-4808-4ae1-bda5-9de03ec1f30a" providerId="ADAL" clId="{A94AE9DF-9A4F-4B54-A2E3-78EFE728D7D7}" dt="2022-05-31T06:34:58.552" v="29" actId="207"/>
        <pc:sldMkLst>
          <pc:docMk/>
          <pc:sldMk cId="3544506796" sldId="638"/>
        </pc:sldMkLst>
        <pc:spChg chg="mod">
          <ac:chgData name="Urpilainen Satu" userId="cf553101-4808-4ae1-bda5-9de03ec1f30a" providerId="ADAL" clId="{A94AE9DF-9A4F-4B54-A2E3-78EFE728D7D7}" dt="2022-05-31T06:34:58.552" v="29" actId="207"/>
          <ac:spMkLst>
            <pc:docMk/>
            <pc:sldMk cId="3544506796" sldId="638"/>
            <ac:spMk id="6" creationId="{00000000-0000-0000-0000-000000000000}"/>
          </ac:spMkLst>
        </pc:spChg>
      </pc:sldChg>
      <pc:sldChg chg="modSp mod">
        <pc:chgData name="Urpilainen Satu" userId="cf553101-4808-4ae1-bda5-9de03ec1f30a" providerId="ADAL" clId="{A94AE9DF-9A4F-4B54-A2E3-78EFE728D7D7}" dt="2022-05-31T08:52:25.484" v="91" actId="207"/>
        <pc:sldMkLst>
          <pc:docMk/>
          <pc:sldMk cId="1460589113" sldId="640"/>
        </pc:sldMkLst>
        <pc:spChg chg="mod">
          <ac:chgData name="Urpilainen Satu" userId="cf553101-4808-4ae1-bda5-9de03ec1f30a" providerId="ADAL" clId="{A94AE9DF-9A4F-4B54-A2E3-78EFE728D7D7}" dt="2022-05-31T08:52:25.484" v="91" actId="207"/>
          <ac:spMkLst>
            <pc:docMk/>
            <pc:sldMk cId="1460589113" sldId="640"/>
            <ac:spMk id="7" creationId="{00000000-0000-0000-0000-000000000000}"/>
          </ac:spMkLst>
        </pc:spChg>
      </pc:sldChg>
      <pc:sldChg chg="modSp mod">
        <pc:chgData name="Urpilainen Satu" userId="cf553101-4808-4ae1-bda5-9de03ec1f30a" providerId="ADAL" clId="{A94AE9DF-9A4F-4B54-A2E3-78EFE728D7D7}" dt="2022-05-31T06:33:31.228" v="12" actId="207"/>
        <pc:sldMkLst>
          <pc:docMk/>
          <pc:sldMk cId="2302410026" sldId="644"/>
        </pc:sldMkLst>
        <pc:spChg chg="mod">
          <ac:chgData name="Urpilainen Satu" userId="cf553101-4808-4ae1-bda5-9de03ec1f30a" providerId="ADAL" clId="{A94AE9DF-9A4F-4B54-A2E3-78EFE728D7D7}" dt="2022-05-31T06:33:31.228" v="12" actId="207"/>
          <ac:spMkLst>
            <pc:docMk/>
            <pc:sldMk cId="2302410026" sldId="644"/>
            <ac:spMk id="7" creationId="{00000000-0000-0000-0000-000000000000}"/>
          </ac:spMkLst>
        </pc:spChg>
      </pc:sldChg>
      <pc:sldChg chg="modSp mod">
        <pc:chgData name="Urpilainen Satu" userId="cf553101-4808-4ae1-bda5-9de03ec1f30a" providerId="ADAL" clId="{A94AE9DF-9A4F-4B54-A2E3-78EFE728D7D7}" dt="2022-05-31T06:33:34.645" v="13" actId="207"/>
        <pc:sldMkLst>
          <pc:docMk/>
          <pc:sldMk cId="3092722219" sldId="645"/>
        </pc:sldMkLst>
        <pc:spChg chg="mod">
          <ac:chgData name="Urpilainen Satu" userId="cf553101-4808-4ae1-bda5-9de03ec1f30a" providerId="ADAL" clId="{A94AE9DF-9A4F-4B54-A2E3-78EFE728D7D7}" dt="2022-05-31T06:33:34.645" v="13" actId="207"/>
          <ac:spMkLst>
            <pc:docMk/>
            <pc:sldMk cId="3092722219" sldId="645"/>
            <ac:spMk id="7" creationId="{00000000-0000-0000-0000-000000000000}"/>
          </ac:spMkLst>
        </pc:spChg>
      </pc:sldChg>
      <pc:sldChg chg="modSp mod">
        <pc:chgData name="Urpilainen Satu" userId="cf553101-4808-4ae1-bda5-9de03ec1f30a" providerId="ADAL" clId="{A94AE9DF-9A4F-4B54-A2E3-78EFE728D7D7}" dt="2022-05-31T06:37:35.358" v="61" actId="207"/>
        <pc:sldMkLst>
          <pc:docMk/>
          <pc:sldMk cId="315897229" sldId="646"/>
        </pc:sldMkLst>
        <pc:spChg chg="mod">
          <ac:chgData name="Urpilainen Satu" userId="cf553101-4808-4ae1-bda5-9de03ec1f30a" providerId="ADAL" clId="{A94AE9DF-9A4F-4B54-A2E3-78EFE728D7D7}" dt="2022-05-31T06:37:35.358" v="61" actId="207"/>
          <ac:spMkLst>
            <pc:docMk/>
            <pc:sldMk cId="315897229" sldId="646"/>
            <ac:spMk id="7" creationId="{00000000-0000-0000-0000-000000000000}"/>
          </ac:spMkLst>
        </pc:spChg>
      </pc:sldChg>
      <pc:sldChg chg="modSp mod">
        <pc:chgData name="Urpilainen Satu" userId="cf553101-4808-4ae1-bda5-9de03ec1f30a" providerId="ADAL" clId="{A94AE9DF-9A4F-4B54-A2E3-78EFE728D7D7}" dt="2022-05-31T06:35:19.896" v="33" actId="207"/>
        <pc:sldMkLst>
          <pc:docMk/>
          <pc:sldMk cId="1304931671" sldId="647"/>
        </pc:sldMkLst>
        <pc:spChg chg="mod">
          <ac:chgData name="Urpilainen Satu" userId="cf553101-4808-4ae1-bda5-9de03ec1f30a" providerId="ADAL" clId="{A94AE9DF-9A4F-4B54-A2E3-78EFE728D7D7}" dt="2022-05-31T06:35:19.896" v="33" actId="207"/>
          <ac:spMkLst>
            <pc:docMk/>
            <pc:sldMk cId="1304931671" sldId="647"/>
            <ac:spMk id="6" creationId="{00000000-0000-0000-0000-000000000000}"/>
          </ac:spMkLst>
        </pc:spChg>
      </pc:sldChg>
      <pc:sldChg chg="modSp mod">
        <pc:chgData name="Urpilainen Satu" userId="cf553101-4808-4ae1-bda5-9de03ec1f30a" providerId="ADAL" clId="{A94AE9DF-9A4F-4B54-A2E3-78EFE728D7D7}" dt="2022-05-31T06:35:52.488" v="39" actId="207"/>
        <pc:sldMkLst>
          <pc:docMk/>
          <pc:sldMk cId="922186788" sldId="648"/>
        </pc:sldMkLst>
        <pc:spChg chg="mod">
          <ac:chgData name="Urpilainen Satu" userId="cf553101-4808-4ae1-bda5-9de03ec1f30a" providerId="ADAL" clId="{A94AE9DF-9A4F-4B54-A2E3-78EFE728D7D7}" dt="2022-05-31T06:35:52.488" v="39" actId="207"/>
          <ac:spMkLst>
            <pc:docMk/>
            <pc:sldMk cId="922186788" sldId="648"/>
            <ac:spMk id="5" creationId="{00000000-0000-0000-0000-000000000000}"/>
          </ac:spMkLst>
        </pc:spChg>
      </pc:sldChg>
      <pc:sldChg chg="modSp mod">
        <pc:chgData name="Urpilainen Satu" userId="cf553101-4808-4ae1-bda5-9de03ec1f30a" providerId="ADAL" clId="{A94AE9DF-9A4F-4B54-A2E3-78EFE728D7D7}" dt="2022-05-31T06:35:48.436" v="38" actId="207"/>
        <pc:sldMkLst>
          <pc:docMk/>
          <pc:sldMk cId="2174654555" sldId="649"/>
        </pc:sldMkLst>
        <pc:spChg chg="mod">
          <ac:chgData name="Urpilainen Satu" userId="cf553101-4808-4ae1-bda5-9de03ec1f30a" providerId="ADAL" clId="{A94AE9DF-9A4F-4B54-A2E3-78EFE728D7D7}" dt="2022-05-31T06:35:48.436" v="38" actId="207"/>
          <ac:spMkLst>
            <pc:docMk/>
            <pc:sldMk cId="2174654555" sldId="649"/>
            <ac:spMk id="6" creationId="{00000000-0000-0000-0000-000000000000}"/>
          </ac:spMkLst>
        </pc:spChg>
      </pc:sldChg>
      <pc:sldChg chg="modSp mod">
        <pc:chgData name="Urpilainen Satu" userId="cf553101-4808-4ae1-bda5-9de03ec1f30a" providerId="ADAL" clId="{A94AE9DF-9A4F-4B54-A2E3-78EFE728D7D7}" dt="2022-05-31T06:37:27.437" v="60" actId="207"/>
        <pc:sldMkLst>
          <pc:docMk/>
          <pc:sldMk cId="312894933" sldId="652"/>
        </pc:sldMkLst>
        <pc:spChg chg="mod">
          <ac:chgData name="Urpilainen Satu" userId="cf553101-4808-4ae1-bda5-9de03ec1f30a" providerId="ADAL" clId="{A94AE9DF-9A4F-4B54-A2E3-78EFE728D7D7}" dt="2022-05-31T06:37:27.437" v="60" actId="207"/>
          <ac:spMkLst>
            <pc:docMk/>
            <pc:sldMk cId="312894933" sldId="652"/>
            <ac:spMk id="7" creationId="{00000000-0000-0000-0000-000000000000}"/>
          </ac:spMkLst>
        </pc:spChg>
      </pc:sldChg>
      <pc:sldChg chg="modSp mod">
        <pc:chgData name="Urpilainen Satu" userId="cf553101-4808-4ae1-bda5-9de03ec1f30a" providerId="ADAL" clId="{A94AE9DF-9A4F-4B54-A2E3-78EFE728D7D7}" dt="2022-05-31T06:38:07.360" v="69" actId="207"/>
        <pc:sldMkLst>
          <pc:docMk/>
          <pc:sldMk cId="2968127939" sldId="653"/>
        </pc:sldMkLst>
        <pc:spChg chg="mod">
          <ac:chgData name="Urpilainen Satu" userId="cf553101-4808-4ae1-bda5-9de03ec1f30a" providerId="ADAL" clId="{A94AE9DF-9A4F-4B54-A2E3-78EFE728D7D7}" dt="2022-05-31T06:38:07.360" v="69" actId="207"/>
          <ac:spMkLst>
            <pc:docMk/>
            <pc:sldMk cId="2968127939" sldId="653"/>
            <ac:spMk id="5" creationId="{00000000-0000-0000-0000-000000000000}"/>
          </ac:spMkLst>
        </pc:spChg>
      </pc:sldChg>
      <pc:sldChg chg="modSp mod">
        <pc:chgData name="Urpilainen Satu" userId="cf553101-4808-4ae1-bda5-9de03ec1f30a" providerId="ADAL" clId="{A94AE9DF-9A4F-4B54-A2E3-78EFE728D7D7}" dt="2022-05-31T06:39:07.648" v="83" actId="207"/>
        <pc:sldMkLst>
          <pc:docMk/>
          <pc:sldMk cId="874074135" sldId="654"/>
        </pc:sldMkLst>
        <pc:spChg chg="mod">
          <ac:chgData name="Urpilainen Satu" userId="cf553101-4808-4ae1-bda5-9de03ec1f30a" providerId="ADAL" clId="{A94AE9DF-9A4F-4B54-A2E3-78EFE728D7D7}" dt="2022-05-31T06:39:07.648" v="83" actId="207"/>
          <ac:spMkLst>
            <pc:docMk/>
            <pc:sldMk cId="874074135" sldId="654"/>
            <ac:spMk id="15" creationId="{00000000-0000-0000-0000-000000000000}"/>
          </ac:spMkLst>
        </pc:spChg>
      </pc:sldChg>
      <pc:sldChg chg="modSp mod">
        <pc:chgData name="Urpilainen Satu" userId="cf553101-4808-4ae1-bda5-9de03ec1f30a" providerId="ADAL" clId="{A94AE9DF-9A4F-4B54-A2E3-78EFE728D7D7}" dt="2022-05-31T06:34:45.096" v="26" actId="207"/>
        <pc:sldMkLst>
          <pc:docMk/>
          <pc:sldMk cId="1671265432" sldId="659"/>
        </pc:sldMkLst>
        <pc:spChg chg="mod">
          <ac:chgData name="Urpilainen Satu" userId="cf553101-4808-4ae1-bda5-9de03ec1f30a" providerId="ADAL" clId="{A94AE9DF-9A4F-4B54-A2E3-78EFE728D7D7}" dt="2022-05-31T06:34:45.096" v="26" actId="207"/>
          <ac:spMkLst>
            <pc:docMk/>
            <pc:sldMk cId="1671265432" sldId="659"/>
            <ac:spMk id="7" creationId="{00000000-0000-0000-0000-000000000000}"/>
          </ac:spMkLst>
        </pc:spChg>
      </pc:sldChg>
      <pc:sldChg chg="modSp mod">
        <pc:chgData name="Urpilainen Satu" userId="cf553101-4808-4ae1-bda5-9de03ec1f30a" providerId="ADAL" clId="{A94AE9DF-9A4F-4B54-A2E3-78EFE728D7D7}" dt="2022-05-31T06:36:39.262" v="49" actId="207"/>
        <pc:sldMkLst>
          <pc:docMk/>
          <pc:sldMk cId="3076182492" sldId="660"/>
        </pc:sldMkLst>
        <pc:spChg chg="mod">
          <ac:chgData name="Urpilainen Satu" userId="cf553101-4808-4ae1-bda5-9de03ec1f30a" providerId="ADAL" clId="{A94AE9DF-9A4F-4B54-A2E3-78EFE728D7D7}" dt="2022-05-31T06:36:39.262" v="49" actId="207"/>
          <ac:spMkLst>
            <pc:docMk/>
            <pc:sldMk cId="3076182492" sldId="660"/>
            <ac:spMk id="6" creationId="{00000000-0000-0000-0000-000000000000}"/>
          </ac:spMkLst>
        </pc:spChg>
      </pc:sldChg>
      <pc:sldChg chg="modSp mod">
        <pc:chgData name="Urpilainen Satu" userId="cf553101-4808-4ae1-bda5-9de03ec1f30a" providerId="ADAL" clId="{A94AE9DF-9A4F-4B54-A2E3-78EFE728D7D7}" dt="2022-05-31T06:36:42.732" v="50" actId="207"/>
        <pc:sldMkLst>
          <pc:docMk/>
          <pc:sldMk cId="3622306031" sldId="662"/>
        </pc:sldMkLst>
        <pc:spChg chg="mod">
          <ac:chgData name="Urpilainen Satu" userId="cf553101-4808-4ae1-bda5-9de03ec1f30a" providerId="ADAL" clId="{A94AE9DF-9A4F-4B54-A2E3-78EFE728D7D7}" dt="2022-05-31T06:36:42.732" v="50" actId="207"/>
          <ac:spMkLst>
            <pc:docMk/>
            <pc:sldMk cId="3622306031" sldId="662"/>
            <ac:spMk id="6" creationId="{00000000-0000-0000-0000-000000000000}"/>
          </ac:spMkLst>
        </pc:spChg>
      </pc:sldChg>
      <pc:sldChg chg="modSp mod">
        <pc:chgData name="Urpilainen Satu" userId="cf553101-4808-4ae1-bda5-9de03ec1f30a" providerId="ADAL" clId="{A94AE9DF-9A4F-4B54-A2E3-78EFE728D7D7}" dt="2022-05-31T06:36:46.990" v="51" actId="207"/>
        <pc:sldMkLst>
          <pc:docMk/>
          <pc:sldMk cId="2273108288" sldId="663"/>
        </pc:sldMkLst>
        <pc:spChg chg="mod">
          <ac:chgData name="Urpilainen Satu" userId="cf553101-4808-4ae1-bda5-9de03ec1f30a" providerId="ADAL" clId="{A94AE9DF-9A4F-4B54-A2E3-78EFE728D7D7}" dt="2022-05-31T06:36:46.990" v="51" actId="207"/>
          <ac:spMkLst>
            <pc:docMk/>
            <pc:sldMk cId="2273108288" sldId="663"/>
            <ac:spMk id="6" creationId="{00000000-0000-0000-0000-000000000000}"/>
          </ac:spMkLst>
        </pc:spChg>
      </pc:sldChg>
      <pc:sldChg chg="modSp mod">
        <pc:chgData name="Urpilainen Satu" userId="cf553101-4808-4ae1-bda5-9de03ec1f30a" providerId="ADAL" clId="{A94AE9DF-9A4F-4B54-A2E3-78EFE728D7D7}" dt="2022-05-31T06:36:50.526" v="52" actId="207"/>
        <pc:sldMkLst>
          <pc:docMk/>
          <pc:sldMk cId="25829087" sldId="664"/>
        </pc:sldMkLst>
        <pc:spChg chg="mod">
          <ac:chgData name="Urpilainen Satu" userId="cf553101-4808-4ae1-bda5-9de03ec1f30a" providerId="ADAL" clId="{A94AE9DF-9A4F-4B54-A2E3-78EFE728D7D7}" dt="2022-05-31T06:36:50.526" v="52" actId="207"/>
          <ac:spMkLst>
            <pc:docMk/>
            <pc:sldMk cId="25829087" sldId="664"/>
            <ac:spMk id="6" creationId="{00000000-0000-0000-0000-000000000000}"/>
          </ac:spMkLst>
        </pc:spChg>
      </pc:sldChg>
      <pc:sldChg chg="modSp mod">
        <pc:chgData name="Urpilainen Satu" userId="cf553101-4808-4ae1-bda5-9de03ec1f30a" providerId="ADAL" clId="{A94AE9DF-9A4F-4B54-A2E3-78EFE728D7D7}" dt="2022-05-31T06:37:19.096" v="58" actId="207"/>
        <pc:sldMkLst>
          <pc:docMk/>
          <pc:sldMk cId="4084479502" sldId="665"/>
        </pc:sldMkLst>
        <pc:spChg chg="mod">
          <ac:chgData name="Urpilainen Satu" userId="cf553101-4808-4ae1-bda5-9de03ec1f30a" providerId="ADAL" clId="{A94AE9DF-9A4F-4B54-A2E3-78EFE728D7D7}" dt="2022-05-31T06:37:19.096" v="58" actId="207"/>
          <ac:spMkLst>
            <pc:docMk/>
            <pc:sldMk cId="4084479502" sldId="665"/>
            <ac:spMk id="7" creationId="{00000000-0000-0000-0000-000000000000}"/>
          </ac:spMkLst>
        </pc:spChg>
      </pc:sldChg>
      <pc:sldChg chg="modSp mod">
        <pc:chgData name="Urpilainen Satu" userId="cf553101-4808-4ae1-bda5-9de03ec1f30a" providerId="ADAL" clId="{A94AE9DF-9A4F-4B54-A2E3-78EFE728D7D7}" dt="2022-05-31T06:37:24.071" v="59" actId="207"/>
        <pc:sldMkLst>
          <pc:docMk/>
          <pc:sldMk cId="4071859065" sldId="666"/>
        </pc:sldMkLst>
        <pc:spChg chg="mod">
          <ac:chgData name="Urpilainen Satu" userId="cf553101-4808-4ae1-bda5-9de03ec1f30a" providerId="ADAL" clId="{A94AE9DF-9A4F-4B54-A2E3-78EFE728D7D7}" dt="2022-05-31T06:37:24.071" v="59" actId="207"/>
          <ac:spMkLst>
            <pc:docMk/>
            <pc:sldMk cId="4071859065" sldId="666"/>
            <ac:spMk id="7" creationId="{00000000-0000-0000-0000-000000000000}"/>
          </ac:spMkLst>
        </pc:spChg>
      </pc:sldChg>
      <pc:sldChg chg="modSp mod">
        <pc:chgData name="Urpilainen Satu" userId="cf553101-4808-4ae1-bda5-9de03ec1f30a" providerId="ADAL" clId="{A94AE9DF-9A4F-4B54-A2E3-78EFE728D7D7}" dt="2022-05-31T06:37:54.398" v="66" actId="207"/>
        <pc:sldMkLst>
          <pc:docMk/>
          <pc:sldMk cId="3703780722" sldId="668"/>
        </pc:sldMkLst>
        <pc:spChg chg="mod">
          <ac:chgData name="Urpilainen Satu" userId="cf553101-4808-4ae1-bda5-9de03ec1f30a" providerId="ADAL" clId="{A94AE9DF-9A4F-4B54-A2E3-78EFE728D7D7}" dt="2022-05-31T06:37:54.398" v="66" actId="207"/>
          <ac:spMkLst>
            <pc:docMk/>
            <pc:sldMk cId="3703780722" sldId="668"/>
            <ac:spMk id="6" creationId="{00000000-0000-0000-0000-000000000000}"/>
          </ac:spMkLst>
        </pc:spChg>
      </pc:sldChg>
      <pc:sldChg chg="modSp mod">
        <pc:chgData name="Urpilainen Satu" userId="cf553101-4808-4ae1-bda5-9de03ec1f30a" providerId="ADAL" clId="{A94AE9DF-9A4F-4B54-A2E3-78EFE728D7D7}" dt="2022-05-31T06:37:46.582" v="64" actId="207"/>
        <pc:sldMkLst>
          <pc:docMk/>
          <pc:sldMk cId="782100836" sldId="669"/>
        </pc:sldMkLst>
        <pc:spChg chg="mod">
          <ac:chgData name="Urpilainen Satu" userId="cf553101-4808-4ae1-bda5-9de03ec1f30a" providerId="ADAL" clId="{A94AE9DF-9A4F-4B54-A2E3-78EFE728D7D7}" dt="2022-05-31T06:37:46.582" v="64" actId="207"/>
          <ac:spMkLst>
            <pc:docMk/>
            <pc:sldMk cId="782100836" sldId="669"/>
            <ac:spMk id="10" creationId="{506AE088-A5E1-4DC8-9FF2-D030239C2A9A}"/>
          </ac:spMkLst>
        </pc:spChg>
      </pc:sldChg>
      <pc:sldChg chg="modSp mod">
        <pc:chgData name="Urpilainen Satu" userId="cf553101-4808-4ae1-bda5-9de03ec1f30a" providerId="ADAL" clId="{A94AE9DF-9A4F-4B54-A2E3-78EFE728D7D7}" dt="2022-05-31T06:38:52.464" v="80" actId="207"/>
        <pc:sldMkLst>
          <pc:docMk/>
          <pc:sldMk cId="266019497" sldId="670"/>
        </pc:sldMkLst>
        <pc:spChg chg="mod">
          <ac:chgData name="Urpilainen Satu" userId="cf553101-4808-4ae1-bda5-9de03ec1f30a" providerId="ADAL" clId="{A94AE9DF-9A4F-4B54-A2E3-78EFE728D7D7}" dt="2022-05-31T06:38:52.464" v="80" actId="207"/>
          <ac:spMkLst>
            <pc:docMk/>
            <pc:sldMk cId="266019497" sldId="670"/>
            <ac:spMk id="7" creationId="{00000000-0000-0000-0000-000000000000}"/>
          </ac:spMkLst>
        </pc:spChg>
      </pc:sldChg>
      <pc:sldChg chg="modSp mod">
        <pc:chgData name="Urpilainen Satu" userId="cf553101-4808-4ae1-bda5-9de03ec1f30a" providerId="ADAL" clId="{A94AE9DF-9A4F-4B54-A2E3-78EFE728D7D7}" dt="2022-05-31T06:38:58.239" v="81" actId="207"/>
        <pc:sldMkLst>
          <pc:docMk/>
          <pc:sldMk cId="588426385" sldId="671"/>
        </pc:sldMkLst>
        <pc:spChg chg="mod">
          <ac:chgData name="Urpilainen Satu" userId="cf553101-4808-4ae1-bda5-9de03ec1f30a" providerId="ADAL" clId="{A94AE9DF-9A4F-4B54-A2E3-78EFE728D7D7}" dt="2022-05-31T06:38:58.239" v="81" actId="207"/>
          <ac:spMkLst>
            <pc:docMk/>
            <pc:sldMk cId="588426385" sldId="671"/>
            <ac:spMk id="7" creationId="{00000000-0000-0000-0000-000000000000}"/>
          </ac:spMkLst>
        </pc:spChg>
      </pc:sldChg>
      <pc:sldChg chg="modSp mod">
        <pc:chgData name="Urpilainen Satu" userId="cf553101-4808-4ae1-bda5-9de03ec1f30a" providerId="ADAL" clId="{A94AE9DF-9A4F-4B54-A2E3-78EFE728D7D7}" dt="2022-05-31T08:53:02.148" v="100" actId="207"/>
        <pc:sldMkLst>
          <pc:docMk/>
          <pc:sldMk cId="1564768725" sldId="672"/>
        </pc:sldMkLst>
        <pc:spChg chg="mod">
          <ac:chgData name="Urpilainen Satu" userId="cf553101-4808-4ae1-bda5-9de03ec1f30a" providerId="ADAL" clId="{A94AE9DF-9A4F-4B54-A2E3-78EFE728D7D7}" dt="2022-05-31T08:53:02.148" v="100" actId="207"/>
          <ac:spMkLst>
            <pc:docMk/>
            <pc:sldMk cId="1564768725" sldId="672"/>
            <ac:spMk id="5" creationId="{00000000-0000-0000-0000-000000000000}"/>
          </ac:spMkLst>
        </pc:spChg>
      </pc:sldChg>
      <pc:sldChg chg="modSp mod">
        <pc:chgData name="Urpilainen Satu" userId="cf553101-4808-4ae1-bda5-9de03ec1f30a" providerId="ADAL" clId="{A94AE9DF-9A4F-4B54-A2E3-78EFE728D7D7}" dt="2022-05-31T08:53:07.133" v="101" actId="207"/>
        <pc:sldMkLst>
          <pc:docMk/>
          <pc:sldMk cId="2477962808" sldId="673"/>
        </pc:sldMkLst>
        <pc:spChg chg="mod">
          <ac:chgData name="Urpilainen Satu" userId="cf553101-4808-4ae1-bda5-9de03ec1f30a" providerId="ADAL" clId="{A94AE9DF-9A4F-4B54-A2E3-78EFE728D7D7}" dt="2022-05-31T08:53:07.133" v="101" actId="207"/>
          <ac:spMkLst>
            <pc:docMk/>
            <pc:sldMk cId="2477962808" sldId="673"/>
            <ac:spMk id="5" creationId="{00000000-0000-0000-0000-000000000000}"/>
          </ac:spMkLst>
        </pc:spChg>
      </pc:sldChg>
      <pc:sldMasterChg chg="modSldLayout">
        <pc:chgData name="Urpilainen Satu" userId="cf553101-4808-4ae1-bda5-9de03ec1f30a" providerId="ADAL" clId="{A94AE9DF-9A4F-4B54-A2E3-78EFE728D7D7}" dt="2022-05-31T06:32:48.277" v="7" actId="207"/>
        <pc:sldMasterMkLst>
          <pc:docMk/>
          <pc:sldMasterMk cId="1397404423" sldId="2147483797"/>
        </pc:sldMasterMkLst>
        <pc:sldLayoutChg chg="modSp">
          <pc:chgData name="Urpilainen Satu" userId="cf553101-4808-4ae1-bda5-9de03ec1f30a" providerId="ADAL" clId="{A94AE9DF-9A4F-4B54-A2E3-78EFE728D7D7}" dt="2022-05-31T06:32:03.121" v="0" actId="207"/>
          <pc:sldLayoutMkLst>
            <pc:docMk/>
            <pc:sldMasterMk cId="1397404423" sldId="2147483797"/>
            <pc:sldLayoutMk cId="3009785266" sldId="2147483799"/>
          </pc:sldLayoutMkLst>
          <pc:spChg chg="mod">
            <ac:chgData name="Urpilainen Satu" userId="cf553101-4808-4ae1-bda5-9de03ec1f30a" providerId="ADAL" clId="{A94AE9DF-9A4F-4B54-A2E3-78EFE728D7D7}" dt="2022-05-31T06:32:03.121" v="0" actId="207"/>
            <ac:spMkLst>
              <pc:docMk/>
              <pc:sldMasterMk cId="1397404423" sldId="2147483797"/>
              <pc:sldLayoutMk cId="3009785266" sldId="2147483799"/>
              <ac:spMk id="10" creationId="{00000000-0000-0000-0000-000000000000}"/>
            </ac:spMkLst>
          </pc:spChg>
        </pc:sldLayoutChg>
        <pc:sldLayoutChg chg="modSp">
          <pc:chgData name="Urpilainen Satu" userId="cf553101-4808-4ae1-bda5-9de03ec1f30a" providerId="ADAL" clId="{A94AE9DF-9A4F-4B54-A2E3-78EFE728D7D7}" dt="2022-05-31T06:32:13.100" v="2" actId="207"/>
          <pc:sldLayoutMkLst>
            <pc:docMk/>
            <pc:sldMasterMk cId="1397404423" sldId="2147483797"/>
            <pc:sldLayoutMk cId="2690685305" sldId="2147483801"/>
          </pc:sldLayoutMkLst>
          <pc:spChg chg="mod">
            <ac:chgData name="Urpilainen Satu" userId="cf553101-4808-4ae1-bda5-9de03ec1f30a" providerId="ADAL" clId="{A94AE9DF-9A4F-4B54-A2E3-78EFE728D7D7}" dt="2022-05-31T06:32:13.100" v="2" actId="207"/>
            <ac:spMkLst>
              <pc:docMk/>
              <pc:sldMasterMk cId="1397404423" sldId="2147483797"/>
              <pc:sldLayoutMk cId="2690685305" sldId="2147483801"/>
              <ac:spMk id="2" creationId="{00000000-0000-0000-0000-000000000000}"/>
            </ac:spMkLst>
          </pc:spChg>
        </pc:sldLayoutChg>
        <pc:sldLayoutChg chg="modSp">
          <pc:chgData name="Urpilainen Satu" userId="cf553101-4808-4ae1-bda5-9de03ec1f30a" providerId="ADAL" clId="{A94AE9DF-9A4F-4B54-A2E3-78EFE728D7D7}" dt="2022-05-31T06:32:25.828" v="3" actId="207"/>
          <pc:sldLayoutMkLst>
            <pc:docMk/>
            <pc:sldMasterMk cId="1397404423" sldId="2147483797"/>
            <pc:sldLayoutMk cId="1670617560" sldId="2147483802"/>
          </pc:sldLayoutMkLst>
          <pc:spChg chg="mod">
            <ac:chgData name="Urpilainen Satu" userId="cf553101-4808-4ae1-bda5-9de03ec1f30a" providerId="ADAL" clId="{A94AE9DF-9A4F-4B54-A2E3-78EFE728D7D7}" dt="2022-05-31T06:32:25.828" v="3" actId="207"/>
            <ac:spMkLst>
              <pc:docMk/>
              <pc:sldMasterMk cId="1397404423" sldId="2147483797"/>
              <pc:sldLayoutMk cId="1670617560" sldId="2147483802"/>
              <ac:spMk id="2" creationId="{00000000-0000-0000-0000-000000000000}"/>
            </ac:spMkLst>
          </pc:spChg>
        </pc:sldLayoutChg>
        <pc:sldLayoutChg chg="modSp">
          <pc:chgData name="Urpilainen Satu" userId="cf553101-4808-4ae1-bda5-9de03ec1f30a" providerId="ADAL" clId="{A94AE9DF-9A4F-4B54-A2E3-78EFE728D7D7}" dt="2022-05-31T06:32:31.753" v="4" actId="207"/>
          <pc:sldLayoutMkLst>
            <pc:docMk/>
            <pc:sldMasterMk cId="1397404423" sldId="2147483797"/>
            <pc:sldLayoutMk cId="3582835652" sldId="2147483803"/>
          </pc:sldLayoutMkLst>
          <pc:spChg chg="mod">
            <ac:chgData name="Urpilainen Satu" userId="cf553101-4808-4ae1-bda5-9de03ec1f30a" providerId="ADAL" clId="{A94AE9DF-9A4F-4B54-A2E3-78EFE728D7D7}" dt="2022-05-31T06:32:31.753" v="4" actId="207"/>
            <ac:spMkLst>
              <pc:docMk/>
              <pc:sldMasterMk cId="1397404423" sldId="2147483797"/>
              <pc:sldLayoutMk cId="3582835652" sldId="2147483803"/>
              <ac:spMk id="2" creationId="{00000000-0000-0000-0000-000000000000}"/>
            </ac:spMkLst>
          </pc:spChg>
        </pc:sldLayoutChg>
        <pc:sldLayoutChg chg="modSp">
          <pc:chgData name="Urpilainen Satu" userId="cf553101-4808-4ae1-bda5-9de03ec1f30a" providerId="ADAL" clId="{A94AE9DF-9A4F-4B54-A2E3-78EFE728D7D7}" dt="2022-05-31T06:32:09.429" v="1" actId="207"/>
          <pc:sldLayoutMkLst>
            <pc:docMk/>
            <pc:sldMasterMk cId="1397404423" sldId="2147483797"/>
            <pc:sldLayoutMk cId="2973453344" sldId="2147483806"/>
          </pc:sldLayoutMkLst>
          <pc:spChg chg="mod">
            <ac:chgData name="Urpilainen Satu" userId="cf553101-4808-4ae1-bda5-9de03ec1f30a" providerId="ADAL" clId="{A94AE9DF-9A4F-4B54-A2E3-78EFE728D7D7}" dt="2022-05-31T06:32:09.429" v="1" actId="207"/>
            <ac:spMkLst>
              <pc:docMk/>
              <pc:sldMasterMk cId="1397404423" sldId="2147483797"/>
              <pc:sldLayoutMk cId="2973453344" sldId="2147483806"/>
              <ac:spMk id="2" creationId="{00000000-0000-0000-0000-000000000000}"/>
            </ac:spMkLst>
          </pc:spChg>
        </pc:sldLayoutChg>
        <pc:sldLayoutChg chg="modSp">
          <pc:chgData name="Urpilainen Satu" userId="cf553101-4808-4ae1-bda5-9de03ec1f30a" providerId="ADAL" clId="{A94AE9DF-9A4F-4B54-A2E3-78EFE728D7D7}" dt="2022-05-31T06:32:42.329" v="6" actId="207"/>
          <pc:sldLayoutMkLst>
            <pc:docMk/>
            <pc:sldMasterMk cId="1397404423" sldId="2147483797"/>
            <pc:sldLayoutMk cId="1851608781" sldId="2147483807"/>
          </pc:sldLayoutMkLst>
          <pc:spChg chg="mod">
            <ac:chgData name="Urpilainen Satu" userId="cf553101-4808-4ae1-bda5-9de03ec1f30a" providerId="ADAL" clId="{A94AE9DF-9A4F-4B54-A2E3-78EFE728D7D7}" dt="2022-05-31T06:32:42.329" v="6" actId="207"/>
            <ac:spMkLst>
              <pc:docMk/>
              <pc:sldMasterMk cId="1397404423" sldId="2147483797"/>
              <pc:sldLayoutMk cId="1851608781" sldId="2147483807"/>
              <ac:spMk id="2" creationId="{00000000-0000-0000-0000-000000000000}"/>
            </ac:spMkLst>
          </pc:spChg>
        </pc:sldLayoutChg>
        <pc:sldLayoutChg chg="modSp">
          <pc:chgData name="Urpilainen Satu" userId="cf553101-4808-4ae1-bda5-9de03ec1f30a" providerId="ADAL" clId="{A94AE9DF-9A4F-4B54-A2E3-78EFE728D7D7}" dt="2022-05-31T06:32:48.277" v="7" actId="207"/>
          <pc:sldLayoutMkLst>
            <pc:docMk/>
            <pc:sldMasterMk cId="1397404423" sldId="2147483797"/>
            <pc:sldLayoutMk cId="2156773138" sldId="2147483808"/>
          </pc:sldLayoutMkLst>
          <pc:spChg chg="mod">
            <ac:chgData name="Urpilainen Satu" userId="cf553101-4808-4ae1-bda5-9de03ec1f30a" providerId="ADAL" clId="{A94AE9DF-9A4F-4B54-A2E3-78EFE728D7D7}" dt="2022-05-31T06:32:48.277" v="7" actId="207"/>
            <ac:spMkLst>
              <pc:docMk/>
              <pc:sldMasterMk cId="1397404423" sldId="2147483797"/>
              <pc:sldLayoutMk cId="2156773138" sldId="2147483808"/>
              <ac:spMk id="2" creationId="{00000000-0000-0000-0000-000000000000}"/>
            </ac:spMkLst>
          </pc:spChg>
        </pc:sldLayoutChg>
        <pc:sldLayoutChg chg="modSp">
          <pc:chgData name="Urpilainen Satu" userId="cf553101-4808-4ae1-bda5-9de03ec1f30a" providerId="ADAL" clId="{A94AE9DF-9A4F-4B54-A2E3-78EFE728D7D7}" dt="2022-05-31T06:32:37.229" v="5" actId="207"/>
          <pc:sldLayoutMkLst>
            <pc:docMk/>
            <pc:sldMasterMk cId="1397404423" sldId="2147483797"/>
            <pc:sldLayoutMk cId="3933282636" sldId="2147483809"/>
          </pc:sldLayoutMkLst>
          <pc:spChg chg="mod">
            <ac:chgData name="Urpilainen Satu" userId="cf553101-4808-4ae1-bda5-9de03ec1f30a" providerId="ADAL" clId="{A94AE9DF-9A4F-4B54-A2E3-78EFE728D7D7}" dt="2022-05-31T06:32:37.229" v="5" actId="207"/>
            <ac:spMkLst>
              <pc:docMk/>
              <pc:sldMasterMk cId="1397404423" sldId="2147483797"/>
              <pc:sldLayoutMk cId="3933282636" sldId="2147483809"/>
              <ac:spMk id="4"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5.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6.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7.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8.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9.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0.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1.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2.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4.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5.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6.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7.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8.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9.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0.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1.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3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35.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36.xml"/></Relationships>
</file>

<file path=ppt/charts/_rels/chart4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7.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38.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39.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0.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2.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44.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45.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4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47.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48.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49.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0.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5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52.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53.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54.xml"/></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55.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56.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57.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58.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59.xml"/></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60.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61.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62.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63.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64.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6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55230883629538"/>
          <c:y val="6.4738614085714338E-2"/>
          <c:w val="0.49084936037630467"/>
          <c:h val="0.85907998214959036"/>
        </c:manualLayout>
      </c:layout>
      <c:barChart>
        <c:barDir val="bar"/>
        <c:grouping val="clustered"/>
        <c:varyColors val="0"/>
        <c:ser>
          <c:idx val="1"/>
          <c:order val="1"/>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SUKUPUOLI</c:v>
                </c:pt>
                <c:pt idx="1">
                  <c:v>Mies</c:v>
                </c:pt>
                <c:pt idx="2">
                  <c:v>Nainen</c:v>
                </c:pt>
                <c:pt idx="3">
                  <c:v>IKÄRYHMÄ</c:v>
                </c:pt>
                <c:pt idx="4">
                  <c:v>18-29</c:v>
                </c:pt>
                <c:pt idx="5">
                  <c:v>30-39</c:v>
                </c:pt>
                <c:pt idx="6">
                  <c:v>40-49</c:v>
                </c:pt>
                <c:pt idx="7">
                  <c:v>50-59</c:v>
                </c:pt>
                <c:pt idx="8">
                  <c:v>60-79</c:v>
                </c:pt>
                <c:pt idx="9">
                  <c:v>SUURALUE</c:v>
                </c:pt>
                <c:pt idx="10">
                  <c:v>Länsi-Suomi</c:v>
                </c:pt>
                <c:pt idx="11">
                  <c:v>Helsinki-Uusimaa</c:v>
                </c:pt>
                <c:pt idx="12">
                  <c:v>Etelä-Suomi</c:v>
                </c:pt>
                <c:pt idx="13">
                  <c:v>Pohjois- ja Itä-Suomi</c:v>
                </c:pt>
                <c:pt idx="14">
                  <c:v>AMMATTIRYHMÄ</c:v>
                </c:pt>
                <c:pt idx="15">
                  <c:v>Johtava asema</c:v>
                </c:pt>
                <c:pt idx="16">
                  <c:v>Ylempi toimihenkilö</c:v>
                </c:pt>
                <c:pt idx="17">
                  <c:v>Alempi toimihenkilö</c:v>
                </c:pt>
                <c:pt idx="18">
                  <c:v>Työväestö</c:v>
                </c:pt>
                <c:pt idx="19">
                  <c:v>Yksityisyrittäjä</c:v>
                </c:pt>
                <c:pt idx="20">
                  <c:v>Lomautettuna/työtön</c:v>
                </c:pt>
                <c:pt idx="21">
                  <c:v>Maanviljelijä</c:v>
                </c:pt>
                <c:pt idx="22">
                  <c:v>Opiskelija/koululainen</c:v>
                </c:pt>
                <c:pt idx="23">
                  <c:v>Eläkeläinen</c:v>
                </c:pt>
                <c:pt idx="24">
                  <c:v>Muu</c:v>
                </c:pt>
              </c:strCache>
            </c:strRef>
          </c:cat>
          <c:val>
            <c:numRef>
              <c:f>Sheet1!$C$2:$C$26</c:f>
              <c:numCache>
                <c:formatCode>0%</c:formatCode>
                <c:ptCount val="25"/>
                <c:pt idx="1">
                  <c:v>0.5</c:v>
                </c:pt>
                <c:pt idx="2">
                  <c:v>0.5</c:v>
                </c:pt>
                <c:pt idx="4">
                  <c:v>0.191</c:v>
                </c:pt>
                <c:pt idx="5">
                  <c:v>0.17100000000000001</c:v>
                </c:pt>
                <c:pt idx="6">
                  <c:v>0.158</c:v>
                </c:pt>
                <c:pt idx="7">
                  <c:v>0.17599999999999999</c:v>
                </c:pt>
                <c:pt idx="8">
                  <c:v>0.30399999999999999</c:v>
                </c:pt>
                <c:pt idx="10">
                  <c:v>0.21199999999999999</c:v>
                </c:pt>
                <c:pt idx="11">
                  <c:v>0.307</c:v>
                </c:pt>
                <c:pt idx="12">
                  <c:v>0.25</c:v>
                </c:pt>
                <c:pt idx="13">
                  <c:v>0.23100000000000001</c:v>
                </c:pt>
                <c:pt idx="15">
                  <c:v>2.5000000000000001E-2</c:v>
                </c:pt>
                <c:pt idx="16">
                  <c:v>0.104</c:v>
                </c:pt>
                <c:pt idx="17">
                  <c:v>0.109</c:v>
                </c:pt>
                <c:pt idx="18">
                  <c:v>0.27900000000000003</c:v>
                </c:pt>
                <c:pt idx="19">
                  <c:v>3.9E-2</c:v>
                </c:pt>
                <c:pt idx="20">
                  <c:v>6.7000000000000004E-2</c:v>
                </c:pt>
                <c:pt idx="21">
                  <c:v>0.01</c:v>
                </c:pt>
                <c:pt idx="22">
                  <c:v>9.5000000000000001E-2</c:v>
                </c:pt>
                <c:pt idx="23">
                  <c:v>0.246</c:v>
                </c:pt>
                <c:pt idx="24">
                  <c:v>2.5999999999999999E-2</c:v>
                </c:pt>
              </c:numCache>
            </c:numRef>
          </c:val>
          <c:extLst>
            <c:ext xmlns:c16="http://schemas.microsoft.com/office/drawing/2014/chart" uri="{C3380CC4-5D6E-409C-BE32-E72D297353CC}">
              <c16:uniqueId val="{00000001-65B4-422A-8B34-B12FB0571980}"/>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Sheet1!$A$2:$A$26</c15:sqref>
                        </c15:formulaRef>
                      </c:ext>
                    </c:extLst>
                    <c:strCache>
                      <c:ptCount val="25"/>
                      <c:pt idx="0">
                        <c:v>SUKUPUOLI</c:v>
                      </c:pt>
                      <c:pt idx="1">
                        <c:v>Mies</c:v>
                      </c:pt>
                      <c:pt idx="2">
                        <c:v>Nainen</c:v>
                      </c:pt>
                      <c:pt idx="3">
                        <c:v>IKÄRYHMÄ</c:v>
                      </c:pt>
                      <c:pt idx="4">
                        <c:v>18-29</c:v>
                      </c:pt>
                      <c:pt idx="5">
                        <c:v>30-39</c:v>
                      </c:pt>
                      <c:pt idx="6">
                        <c:v>40-49</c:v>
                      </c:pt>
                      <c:pt idx="7">
                        <c:v>50-59</c:v>
                      </c:pt>
                      <c:pt idx="8">
                        <c:v>60-79</c:v>
                      </c:pt>
                      <c:pt idx="9">
                        <c:v>SUURALUE</c:v>
                      </c:pt>
                      <c:pt idx="10">
                        <c:v>Länsi-Suomi</c:v>
                      </c:pt>
                      <c:pt idx="11">
                        <c:v>Helsinki-Uusimaa</c:v>
                      </c:pt>
                      <c:pt idx="12">
                        <c:v>Etelä-Suomi</c:v>
                      </c:pt>
                      <c:pt idx="13">
                        <c:v>Pohjois- ja Itä-Suomi</c:v>
                      </c:pt>
                      <c:pt idx="14">
                        <c:v>AMMATTIRYHMÄ</c:v>
                      </c:pt>
                      <c:pt idx="15">
                        <c:v>Johtava asema</c:v>
                      </c:pt>
                      <c:pt idx="16">
                        <c:v>Ylempi toimihenkilö</c:v>
                      </c:pt>
                      <c:pt idx="17">
                        <c:v>Alempi toimihenkilö</c:v>
                      </c:pt>
                      <c:pt idx="18">
                        <c:v>Työväestö</c:v>
                      </c:pt>
                      <c:pt idx="19">
                        <c:v>Yksityisyrittäjä</c:v>
                      </c:pt>
                      <c:pt idx="20">
                        <c:v>Lomautettuna/työtön</c:v>
                      </c:pt>
                      <c:pt idx="21">
                        <c:v>Maanviljelijä</c:v>
                      </c:pt>
                      <c:pt idx="22">
                        <c:v>Opiskelija/koululainen</c:v>
                      </c:pt>
                      <c:pt idx="23">
                        <c:v>Eläkeläinen</c:v>
                      </c:pt>
                      <c:pt idx="24">
                        <c:v>Muu</c:v>
                      </c:pt>
                    </c:strCache>
                  </c:strRef>
                </c:cat>
                <c:val>
                  <c:numRef>
                    <c:extLst>
                      <c:ext uri="{02D57815-91ED-43cb-92C2-25804820EDAC}">
                        <c15:formulaRef>
                          <c15:sqref>Sheet1!$B$2:$B$26</c15:sqref>
                        </c15:formulaRef>
                      </c:ext>
                    </c:extLst>
                    <c:numCache>
                      <c:formatCode>0%</c:formatCode>
                      <c:ptCount val="25"/>
                      <c:pt idx="1">
                        <c:v>0.499</c:v>
                      </c:pt>
                      <c:pt idx="2">
                        <c:v>0.501</c:v>
                      </c:pt>
                      <c:pt idx="4">
                        <c:v>0.222</c:v>
                      </c:pt>
                      <c:pt idx="5">
                        <c:v>0.16500000000000001</c:v>
                      </c:pt>
                      <c:pt idx="6">
                        <c:v>0.153</c:v>
                      </c:pt>
                      <c:pt idx="7">
                        <c:v>0.16600000000000001</c:v>
                      </c:pt>
                      <c:pt idx="8">
                        <c:v>0.29399999999999998</c:v>
                      </c:pt>
                      <c:pt idx="10">
                        <c:v>0.249</c:v>
                      </c:pt>
                      <c:pt idx="11">
                        <c:v>0.32500000000000001</c:v>
                      </c:pt>
                      <c:pt idx="12">
                        <c:v>0.19700000000000001</c:v>
                      </c:pt>
                      <c:pt idx="13">
                        <c:v>0.22900000000000001</c:v>
                      </c:pt>
                      <c:pt idx="15">
                        <c:v>0.03</c:v>
                      </c:pt>
                      <c:pt idx="16">
                        <c:v>0.106</c:v>
                      </c:pt>
                      <c:pt idx="17">
                        <c:v>0.111</c:v>
                      </c:pt>
                      <c:pt idx="18">
                        <c:v>0.23699999999999999</c:v>
                      </c:pt>
                      <c:pt idx="19">
                        <c:v>4.9000000000000002E-2</c:v>
                      </c:pt>
                      <c:pt idx="20">
                        <c:v>6.8000000000000005E-2</c:v>
                      </c:pt>
                      <c:pt idx="21">
                        <c:v>2E-3</c:v>
                      </c:pt>
                      <c:pt idx="22">
                        <c:v>0.123</c:v>
                      </c:pt>
                      <c:pt idx="23">
                        <c:v>0.251</c:v>
                      </c:pt>
                      <c:pt idx="24">
                        <c:v>2.3E-2</c:v>
                      </c:pt>
                    </c:numCache>
                  </c:numRef>
                </c:val>
                <c:extLst>
                  <c:ext xmlns:c16="http://schemas.microsoft.com/office/drawing/2014/chart" uri="{C3380CC4-5D6E-409C-BE32-E72D297353CC}">
                    <c16:uniqueId val="{00000000-B490-4481-9F19-CAC668BB008E}"/>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crossAx val="482580720"/>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sz="1000">
          <a:solidFill>
            <a:srgbClr val="040B16"/>
          </a:solidFill>
          <a:latin typeface="Calibri" panose="020F0502020204030204" pitchFamily="34" charset="0"/>
          <a:cs typeface="Calibri" panose="020F0502020204030204" pitchFamily="34" charset="0"/>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5289514658"/>
          <c:y val="0.13174449547973169"/>
          <c:w val="0.48443169283231691"/>
          <c:h val="0.79342592592592598"/>
        </c:manualLayout>
      </c:layout>
      <c:barChart>
        <c:barDir val="bar"/>
        <c:grouping val="clustered"/>
        <c:varyColors val="0"/>
        <c:ser>
          <c:idx val="0"/>
          <c:order val="0"/>
          <c:tx>
            <c:strRef>
              <c:f>Taul1!$B$1</c:f>
              <c:strCache>
                <c:ptCount val="1"/>
                <c:pt idx="0">
                  <c:v>2010, n=994</c:v>
                </c:pt>
              </c:strCache>
            </c:strRef>
          </c:tx>
          <c:spPr>
            <a:solidFill>
              <a:srgbClr val="F4B5D3"/>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Itselle otettu</c:v>
                </c:pt>
                <c:pt idx="1">
                  <c:v>Lapselle otettu</c:v>
                </c:pt>
                <c:pt idx="2">
                  <c:v>Työnantajan ottama</c:v>
                </c:pt>
                <c:pt idx="3">
                  <c:v>Ei ole</c:v>
                </c:pt>
              </c:strCache>
            </c:strRef>
          </c:cat>
          <c:val>
            <c:numRef>
              <c:f>Taul1!$B$2:$B$5</c:f>
              <c:numCache>
                <c:formatCode>0%</c:formatCode>
                <c:ptCount val="4"/>
                <c:pt idx="0">
                  <c:v>0.18</c:v>
                </c:pt>
                <c:pt idx="1">
                  <c:v>7.0000000000000007E-2</c:v>
                </c:pt>
                <c:pt idx="2">
                  <c:v>0.05</c:v>
                </c:pt>
                <c:pt idx="3">
                  <c:v>0.74</c:v>
                </c:pt>
              </c:numCache>
            </c:numRef>
          </c:val>
          <c:extLst>
            <c:ext xmlns:c16="http://schemas.microsoft.com/office/drawing/2014/chart" uri="{C3380CC4-5D6E-409C-BE32-E72D297353CC}">
              <c16:uniqueId val="{00000000-5F1A-4708-A25E-1D60ED65995C}"/>
            </c:ext>
          </c:extLst>
        </c:ser>
        <c:ser>
          <c:idx val="1"/>
          <c:order val="1"/>
          <c:tx>
            <c:strRef>
              <c:f>Taul1!$C$1</c:f>
              <c:strCache>
                <c:ptCount val="1"/>
                <c:pt idx="0">
                  <c:v>2012, n=1026</c:v>
                </c:pt>
              </c:strCache>
            </c:strRef>
          </c:tx>
          <c:spPr>
            <a:solidFill>
              <a:srgbClr val="BCE3FA"/>
            </a:solidFill>
            <a:ln>
              <a:noFill/>
            </a:ln>
            <a:effectLst/>
          </c:spPr>
          <c:invertIfNegative val="0"/>
          <c:dPt>
            <c:idx val="0"/>
            <c:invertIfNegative val="0"/>
            <c:bubble3D val="0"/>
            <c:spPr>
              <a:solidFill>
                <a:srgbClr val="BEF0F8"/>
              </a:solidFill>
              <a:ln>
                <a:noFill/>
              </a:ln>
              <a:effectLst/>
            </c:spPr>
            <c:extLst>
              <c:ext xmlns:c16="http://schemas.microsoft.com/office/drawing/2014/chart" uri="{C3380CC4-5D6E-409C-BE32-E72D297353CC}">
                <c16:uniqueId val="{00000000-A4FC-4341-A533-B66F9C1F6C0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Taul1!$C$2:$C$5</c:f>
              <c:numCache>
                <c:formatCode>0%</c:formatCode>
                <c:ptCount val="4"/>
                <c:pt idx="0">
                  <c:v>0.2</c:v>
                </c:pt>
                <c:pt idx="1">
                  <c:v>7.0000000000000007E-2</c:v>
                </c:pt>
                <c:pt idx="2">
                  <c:v>7.0000000000000007E-2</c:v>
                </c:pt>
                <c:pt idx="3">
                  <c:v>0.71</c:v>
                </c:pt>
              </c:numCache>
            </c:numRef>
          </c:val>
          <c:extLst>
            <c:ext xmlns:c16="http://schemas.microsoft.com/office/drawing/2014/chart" uri="{C3380CC4-5D6E-409C-BE32-E72D297353CC}">
              <c16:uniqueId val="{00000001-5F1A-4708-A25E-1D60ED65995C}"/>
            </c:ext>
          </c:extLst>
        </c:ser>
        <c:ser>
          <c:idx val="2"/>
          <c:order val="2"/>
          <c:tx>
            <c:strRef>
              <c:f>Taul1!$D$1</c:f>
              <c:strCache>
                <c:ptCount val="1"/>
                <c:pt idx="0">
                  <c:v>2014, n=1000</c:v>
                </c:pt>
              </c:strCache>
            </c:strRef>
          </c:tx>
          <c:spPr>
            <a:solidFill>
              <a:srgbClr val="7F539C"/>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Taul1!$D$2:$D$5</c:f>
              <c:numCache>
                <c:formatCode>0%</c:formatCode>
                <c:ptCount val="4"/>
                <c:pt idx="0">
                  <c:v>0.16</c:v>
                </c:pt>
                <c:pt idx="1">
                  <c:v>0.13</c:v>
                </c:pt>
                <c:pt idx="2">
                  <c:v>0.03</c:v>
                </c:pt>
                <c:pt idx="3">
                  <c:v>0.74</c:v>
                </c:pt>
              </c:numCache>
            </c:numRef>
          </c:val>
          <c:extLst>
            <c:ext xmlns:c16="http://schemas.microsoft.com/office/drawing/2014/chart" uri="{C3380CC4-5D6E-409C-BE32-E72D297353CC}">
              <c16:uniqueId val="{00000002-5F1A-4708-A25E-1D60ED65995C}"/>
            </c:ext>
          </c:extLst>
        </c:ser>
        <c:ser>
          <c:idx val="3"/>
          <c:order val="3"/>
          <c:tx>
            <c:strRef>
              <c:f>Taul1!$E$1</c:f>
              <c:strCache>
                <c:ptCount val="1"/>
                <c:pt idx="0">
                  <c:v>2016, n=1000</c:v>
                </c:pt>
              </c:strCache>
            </c:strRef>
          </c:tx>
          <c:spPr>
            <a:solidFill>
              <a:srgbClr val="EE2C90"/>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Taul1!$E$2:$E$5</c:f>
              <c:numCache>
                <c:formatCode>0%</c:formatCode>
                <c:ptCount val="4"/>
                <c:pt idx="0">
                  <c:v>0.18</c:v>
                </c:pt>
                <c:pt idx="1">
                  <c:v>0.12</c:v>
                </c:pt>
                <c:pt idx="2">
                  <c:v>0.02</c:v>
                </c:pt>
                <c:pt idx="3">
                  <c:v>0.75</c:v>
                </c:pt>
              </c:numCache>
            </c:numRef>
          </c:val>
          <c:extLst>
            <c:ext xmlns:c16="http://schemas.microsoft.com/office/drawing/2014/chart" uri="{C3380CC4-5D6E-409C-BE32-E72D297353CC}">
              <c16:uniqueId val="{00000003-5F1A-4708-A25E-1D60ED65995C}"/>
            </c:ext>
          </c:extLst>
        </c:ser>
        <c:ser>
          <c:idx val="4"/>
          <c:order val="4"/>
          <c:tx>
            <c:strRef>
              <c:f>Taul1!$F$1</c:f>
              <c:strCache>
                <c:ptCount val="1"/>
                <c:pt idx="0">
                  <c:v>2018, n=1000</c:v>
                </c:pt>
              </c:strCache>
            </c:strRef>
          </c:tx>
          <c:spPr>
            <a:solidFill>
              <a:srgbClr val="1642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Taul1!$F$2:$F$5</c:f>
              <c:numCache>
                <c:formatCode>0%</c:formatCode>
                <c:ptCount val="4"/>
                <c:pt idx="0">
                  <c:v>0.19</c:v>
                </c:pt>
                <c:pt idx="1">
                  <c:v>0.1</c:v>
                </c:pt>
                <c:pt idx="2">
                  <c:v>0.03</c:v>
                </c:pt>
                <c:pt idx="3">
                  <c:v>0.73</c:v>
                </c:pt>
              </c:numCache>
            </c:numRef>
          </c:val>
          <c:extLst>
            <c:ext xmlns:c16="http://schemas.microsoft.com/office/drawing/2014/chart" uri="{C3380CC4-5D6E-409C-BE32-E72D297353CC}">
              <c16:uniqueId val="{00000004-5F1A-4708-A25E-1D60ED65995C}"/>
            </c:ext>
          </c:extLst>
        </c:ser>
        <c:ser>
          <c:idx val="5"/>
          <c:order val="5"/>
          <c:tx>
            <c:strRef>
              <c:f>Taul1!$G$1</c:f>
              <c:strCache>
                <c:ptCount val="1"/>
                <c:pt idx="0">
                  <c:v>2020, n=1000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Taul1!$A$2:$A$5</c:f>
              <c:strCache>
                <c:ptCount val="4"/>
                <c:pt idx="0">
                  <c:v>Itselle otettu</c:v>
                </c:pt>
                <c:pt idx="1">
                  <c:v>Lapselle otettu</c:v>
                </c:pt>
                <c:pt idx="2">
                  <c:v>Työnantajan ottama</c:v>
                </c:pt>
                <c:pt idx="3">
                  <c:v>Ei ole</c:v>
                </c:pt>
              </c:strCache>
            </c:strRef>
          </c:cat>
          <c:val>
            <c:numRef>
              <c:f>Taul1!$G$2:$G$5</c:f>
              <c:numCache>
                <c:formatCode>0%</c:formatCode>
                <c:ptCount val="4"/>
                <c:pt idx="0">
                  <c:v>0.2</c:v>
                </c:pt>
                <c:pt idx="1">
                  <c:v>0.1</c:v>
                </c:pt>
                <c:pt idx="2">
                  <c:v>0.02</c:v>
                </c:pt>
                <c:pt idx="3">
                  <c:v>0.75</c:v>
                </c:pt>
              </c:numCache>
            </c:numRef>
          </c:val>
          <c:extLst>
            <c:ext xmlns:c16="http://schemas.microsoft.com/office/drawing/2014/chart" uri="{C3380CC4-5D6E-409C-BE32-E72D297353CC}">
              <c16:uniqueId val="{00000000-54B7-4861-914F-38E1D9CD66FF}"/>
            </c:ext>
          </c:extLst>
        </c:ser>
        <c:ser>
          <c:idx val="6"/>
          <c:order val="6"/>
          <c:tx>
            <c:strRef>
              <c:f>Taul1!$H$1</c:f>
              <c:strCache>
                <c:ptCount val="1"/>
                <c:pt idx="0">
                  <c:v>2022, n=1000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Taul1!$A$2:$A$5</c:f>
              <c:strCache>
                <c:ptCount val="4"/>
                <c:pt idx="0">
                  <c:v>Itselle otettu</c:v>
                </c:pt>
                <c:pt idx="1">
                  <c:v>Lapselle otettu</c:v>
                </c:pt>
                <c:pt idx="2">
                  <c:v>Työnantajan ottama</c:v>
                </c:pt>
                <c:pt idx="3">
                  <c:v>Ei ole</c:v>
                </c:pt>
              </c:strCache>
            </c:strRef>
          </c:cat>
          <c:val>
            <c:numRef>
              <c:f>Taul1!$H$2:$H$5</c:f>
              <c:numCache>
                <c:formatCode>0%</c:formatCode>
                <c:ptCount val="4"/>
                <c:pt idx="0">
                  <c:v>0.16</c:v>
                </c:pt>
                <c:pt idx="1">
                  <c:v>0.11</c:v>
                </c:pt>
                <c:pt idx="2">
                  <c:v>0.03</c:v>
                </c:pt>
                <c:pt idx="3">
                  <c:v>0.78</c:v>
                </c:pt>
              </c:numCache>
            </c:numRef>
          </c:val>
          <c:extLst>
            <c:ext xmlns:c16="http://schemas.microsoft.com/office/drawing/2014/chart" uri="{C3380CC4-5D6E-409C-BE32-E72D297353CC}">
              <c16:uniqueId val="{00000003-B120-4B40-AE62-2047D758A018}"/>
            </c:ext>
          </c:extLst>
        </c:ser>
        <c:dLbls>
          <c:showLegendKey val="0"/>
          <c:showVal val="0"/>
          <c:showCatName val="0"/>
          <c:showSerName val="0"/>
          <c:showPercent val="0"/>
          <c:showBubbleSize val="0"/>
        </c:dLbls>
        <c:gapWidth val="30"/>
        <c:axId val="160810112"/>
        <c:axId val="160811648"/>
      </c:barChart>
      <c:catAx>
        <c:axId val="160810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fi-FI"/>
          </a:p>
        </c:txPr>
        <c:crossAx val="160811648"/>
        <c:crosses val="autoZero"/>
        <c:auto val="1"/>
        <c:lblAlgn val="ctr"/>
        <c:lblOffset val="100"/>
        <c:noMultiLvlLbl val="0"/>
      </c:catAx>
      <c:valAx>
        <c:axId val="16081164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60810112"/>
        <c:crosses val="autoZero"/>
        <c:crossBetween val="between"/>
        <c:majorUnit val="0.2"/>
      </c:valAx>
      <c:spPr>
        <a:noFill/>
        <a:ln>
          <a:noFill/>
        </a:ln>
        <a:effectLst/>
      </c:spPr>
    </c:plotArea>
    <c:legend>
      <c:legendPos val="r"/>
      <c:layout>
        <c:manualLayout>
          <c:xMode val="edge"/>
          <c:yMode val="edge"/>
          <c:x val="0.83956148867751523"/>
          <c:y val="0.13250710848643921"/>
          <c:w val="0.11349701105158155"/>
          <c:h val="0.37137230242053082"/>
        </c:manualLayout>
      </c:layout>
      <c:overlay val="0"/>
    </c:legend>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2091317567629"/>
          <c:y val="6.2300069473524483E-2"/>
          <c:w val="0.39131440960987096"/>
          <c:h val="0.86088628623689456"/>
        </c:manualLayout>
      </c:layout>
      <c:barChart>
        <c:barDir val="bar"/>
        <c:grouping val="clustered"/>
        <c:varyColors val="0"/>
        <c:ser>
          <c:idx val="3"/>
          <c:order val="3"/>
          <c:tx>
            <c:strRef>
              <c:f>Taul1!$A$5</c:f>
              <c:strCache>
                <c:ptCount val="1"/>
                <c:pt idx="0">
                  <c:v>Matkavakuutus, joka korvaa henkilövahingot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extLst/>
            </c:strRef>
          </c:cat>
          <c:val>
            <c:numRef>
              <c:f>Taul1!$B$5:$BO$5</c:f>
              <c:numCache>
                <c:formatCode>General</c:formatCode>
                <c:ptCount val="24"/>
                <c:pt idx="0" formatCode="0%">
                  <c:v>0.433</c:v>
                </c:pt>
                <c:pt idx="2" formatCode="0%">
                  <c:v>0.434</c:v>
                </c:pt>
                <c:pt idx="3" formatCode="0%">
                  <c:v>0.432</c:v>
                </c:pt>
                <c:pt idx="5" formatCode="0%">
                  <c:v>0.34300000000000003</c:v>
                </c:pt>
                <c:pt idx="6" formatCode="0%">
                  <c:v>0.45500000000000002</c:v>
                </c:pt>
                <c:pt idx="7" formatCode="0%">
                  <c:v>0.44500000000000001</c:v>
                </c:pt>
                <c:pt idx="8" formatCode="0%">
                  <c:v>0.39400000000000002</c:v>
                </c:pt>
                <c:pt idx="9" formatCode="0%">
                  <c:v>0.49299999999999999</c:v>
                </c:pt>
                <c:pt idx="11" formatCode="0%">
                  <c:v>0.27500000000000002</c:v>
                </c:pt>
                <c:pt idx="12" formatCode="0%">
                  <c:v>0.45100000000000001</c:v>
                </c:pt>
                <c:pt idx="13" formatCode="0%">
                  <c:v>0.499</c:v>
                </c:pt>
                <c:pt idx="14" formatCode="0%">
                  <c:v>0.61099999999999999</c:v>
                </c:pt>
                <c:pt idx="16" formatCode="0%">
                  <c:v>0.49099999999999999</c:v>
                </c:pt>
                <c:pt idx="17" formatCode="0%">
                  <c:v>0.34100000000000003</c:v>
                </c:pt>
                <c:pt idx="19" formatCode="0%">
                  <c:v>0.505</c:v>
                </c:pt>
                <c:pt idx="20" formatCode="0%">
                  <c:v>0.39200000000000002</c:v>
                </c:pt>
                <c:pt idx="21" formatCode="0%">
                  <c:v>0.40899999999999997</c:v>
                </c:pt>
                <c:pt idx="22" formatCode="0%">
                  <c:v>0.441</c:v>
                </c:pt>
                <c:pt idx="23" formatCode="0%">
                  <c:v>0.39300000000000002</c:v>
                </c:pt>
              </c:numCache>
              <c:extLst/>
            </c:numRef>
          </c:val>
          <c:extLst xmlns:c15="http://schemas.microsoft.com/office/drawing/2012/chart">
            <c:ext xmlns:c16="http://schemas.microsoft.com/office/drawing/2014/chart" uri="{C3380CC4-5D6E-409C-BE32-E72D297353CC}">
              <c16:uniqueId val="{00000004-9D24-482C-B308-73435E808F29}"/>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c:ext uri="{02D57815-91ED-43cb-92C2-25804820EDAC}">
                        <c15:formulaRef>
                          <c15:sqref>Taul1!$B$2:$BO$2</c15:sqref>
                        </c15:formulaRef>
                      </c:ext>
                    </c:extLst>
                    <c:numCache>
                      <c:formatCode>General</c:formatCode>
                      <c:ptCount val="24"/>
                      <c:pt idx="0" formatCode="0%">
                        <c:v>0.876</c:v>
                      </c:pt>
                      <c:pt idx="2" formatCode="0%">
                        <c:v>0.84799999999999998</c:v>
                      </c:pt>
                      <c:pt idx="3" formatCode="0%">
                        <c:v>0.90400000000000003</c:v>
                      </c:pt>
                      <c:pt idx="5" formatCode="0%">
                        <c:v>0.82</c:v>
                      </c:pt>
                      <c:pt idx="6" formatCode="0%">
                        <c:v>0.9</c:v>
                      </c:pt>
                      <c:pt idx="7" formatCode="0%">
                        <c:v>0.84199999999999997</c:v>
                      </c:pt>
                      <c:pt idx="8" formatCode="0%">
                        <c:v>0.872</c:v>
                      </c:pt>
                      <c:pt idx="9" formatCode="0%">
                        <c:v>0.91700000000000004</c:v>
                      </c:pt>
                      <c:pt idx="11" formatCode="0%">
                        <c:v>0.78100000000000003</c:v>
                      </c:pt>
                      <c:pt idx="12" formatCode="0%">
                        <c:v>0.92100000000000004</c:v>
                      </c:pt>
                      <c:pt idx="13" formatCode="0%">
                        <c:v>0.93200000000000005</c:v>
                      </c:pt>
                      <c:pt idx="14" formatCode="0%">
                        <c:v>0.94499999999999995</c:v>
                      </c:pt>
                      <c:pt idx="16" formatCode="0%">
                        <c:v>0.90600000000000003</c:v>
                      </c:pt>
                      <c:pt idx="17" formatCode="0%">
                        <c:v>0.82399999999999995</c:v>
                      </c:pt>
                      <c:pt idx="19" formatCode="0%">
                        <c:v>0.90600000000000003</c:v>
                      </c:pt>
                      <c:pt idx="20" formatCode="0%">
                        <c:v>0.86799999999999999</c:v>
                      </c:pt>
                      <c:pt idx="21" formatCode="0%">
                        <c:v>0.88200000000000001</c:v>
                      </c:pt>
                      <c:pt idx="22" formatCode="0%">
                        <c:v>0.86599999999999999</c:v>
                      </c:pt>
                      <c:pt idx="23" formatCode="0%">
                        <c:v>0.84099999999999997</c:v>
                      </c:pt>
                    </c:numCache>
                  </c:numRef>
                </c:val>
                <c:extLst>
                  <c:ext xmlns:c16="http://schemas.microsoft.com/office/drawing/2014/chart" uri="{C3380CC4-5D6E-409C-BE32-E72D297353CC}">
                    <c16:uniqueId val="{00000001-9D24-482C-B308-73435E808F2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4"/>
                      <c:pt idx="0" formatCode="0%">
                        <c:v>0.55500000000000005</c:v>
                      </c:pt>
                      <c:pt idx="2" formatCode="0%">
                        <c:v>0.55900000000000005</c:v>
                      </c:pt>
                      <c:pt idx="3" formatCode="0%">
                        <c:v>0.55100000000000005</c:v>
                      </c:pt>
                      <c:pt idx="5" formatCode="0%">
                        <c:v>0.32400000000000001</c:v>
                      </c:pt>
                      <c:pt idx="6" formatCode="0%">
                        <c:v>0.55500000000000005</c:v>
                      </c:pt>
                      <c:pt idx="7" formatCode="0%">
                        <c:v>0.58099999999999996</c:v>
                      </c:pt>
                      <c:pt idx="8" formatCode="0%">
                        <c:v>0.56499999999999995</c:v>
                      </c:pt>
                      <c:pt idx="9" formatCode="0%">
                        <c:v>0.68100000000000005</c:v>
                      </c:pt>
                      <c:pt idx="11" formatCode="0%">
                        <c:v>0.314</c:v>
                      </c:pt>
                      <c:pt idx="12" formatCode="0%">
                        <c:v>0.58599999999999997</c:v>
                      </c:pt>
                      <c:pt idx="13" formatCode="0%">
                        <c:v>0.71</c:v>
                      </c:pt>
                      <c:pt idx="14" formatCode="0%">
                        <c:v>0.76900000000000002</c:v>
                      </c:pt>
                      <c:pt idx="16" formatCode="0%">
                        <c:v>0.71</c:v>
                      </c:pt>
                      <c:pt idx="17" formatCode="0%">
                        <c:v>0.32</c:v>
                      </c:pt>
                      <c:pt idx="19" formatCode="0%">
                        <c:v>0.41899999999999998</c:v>
                      </c:pt>
                      <c:pt idx="20" formatCode="0%">
                        <c:v>0.44</c:v>
                      </c:pt>
                      <c:pt idx="21" formatCode="0%">
                        <c:v>0.60299999999999998</c:v>
                      </c:pt>
                      <c:pt idx="22" formatCode="0%">
                        <c:v>0.63900000000000001</c:v>
                      </c:pt>
                      <c:pt idx="23" formatCode="0%">
                        <c:v>0.65700000000000003</c:v>
                      </c:pt>
                    </c:numCache>
                  </c:numRef>
                </c:val>
                <c:extLst xmlns:c15="http://schemas.microsoft.com/office/drawing/2012/chart">
                  <c:ext xmlns:c16="http://schemas.microsoft.com/office/drawing/2014/chart" uri="{C3380CC4-5D6E-409C-BE32-E72D297353CC}">
                    <c16:uniqueId val="{00000002-9D24-482C-B308-73435E808F2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4"/>
                      <c:pt idx="0" formatCode="0%">
                        <c:v>0.44900000000000001</c:v>
                      </c:pt>
                      <c:pt idx="2" formatCode="0%">
                        <c:v>0.443</c:v>
                      </c:pt>
                      <c:pt idx="3" formatCode="0%">
                        <c:v>0.45500000000000002</c:v>
                      </c:pt>
                      <c:pt idx="5" formatCode="0%">
                        <c:v>0.32200000000000001</c:v>
                      </c:pt>
                      <c:pt idx="6" formatCode="0%">
                        <c:v>0.48199999999999998</c:v>
                      </c:pt>
                      <c:pt idx="7" formatCode="0%">
                        <c:v>0.497</c:v>
                      </c:pt>
                      <c:pt idx="8" formatCode="0%">
                        <c:v>0.441</c:v>
                      </c:pt>
                      <c:pt idx="9" formatCode="0%">
                        <c:v>0.49</c:v>
                      </c:pt>
                      <c:pt idx="11" formatCode="0%">
                        <c:v>0.25700000000000001</c:v>
                      </c:pt>
                      <c:pt idx="12" formatCode="0%">
                        <c:v>0.53100000000000003</c:v>
                      </c:pt>
                      <c:pt idx="13" formatCode="0%">
                        <c:v>0.53400000000000003</c:v>
                      </c:pt>
                      <c:pt idx="14" formatCode="0%">
                        <c:v>0.58799999999999997</c:v>
                      </c:pt>
                      <c:pt idx="16" formatCode="0%">
                        <c:v>0.52300000000000002</c:v>
                      </c:pt>
                      <c:pt idx="17" formatCode="0%">
                        <c:v>0.32600000000000001</c:v>
                      </c:pt>
                      <c:pt idx="19" formatCode="0%">
                        <c:v>0.40300000000000002</c:v>
                      </c:pt>
                      <c:pt idx="20" formatCode="0%">
                        <c:v>0.38500000000000001</c:v>
                      </c:pt>
                      <c:pt idx="21" formatCode="0%">
                        <c:v>0.46100000000000002</c:v>
                      </c:pt>
                      <c:pt idx="22" formatCode="0%">
                        <c:v>0.49199999999999999</c:v>
                      </c:pt>
                      <c:pt idx="23" formatCode="0%">
                        <c:v>0.495</c:v>
                      </c:pt>
                    </c:numCache>
                  </c:numRef>
                </c:val>
                <c:extLst xmlns:c15="http://schemas.microsoft.com/office/drawing/2012/chart">
                  <c:ext xmlns:c16="http://schemas.microsoft.com/office/drawing/2014/chart" uri="{C3380CC4-5D6E-409C-BE32-E72D297353CC}">
                    <c16:uniqueId val="{00000003-9D24-482C-B308-73435E808F2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4"/>
                      <c:pt idx="0" formatCode="0%">
                        <c:v>0.29699999999999999</c:v>
                      </c:pt>
                      <c:pt idx="2" formatCode="0%">
                        <c:v>0.32</c:v>
                      </c:pt>
                      <c:pt idx="3" formatCode="0%">
                        <c:v>0.27400000000000002</c:v>
                      </c:pt>
                      <c:pt idx="5" formatCode="0%">
                        <c:v>0.27100000000000002</c:v>
                      </c:pt>
                      <c:pt idx="6" formatCode="0%">
                        <c:v>0.41699999999999998</c:v>
                      </c:pt>
                      <c:pt idx="7" formatCode="0%">
                        <c:v>0.30599999999999999</c:v>
                      </c:pt>
                      <c:pt idx="8" formatCode="0%">
                        <c:v>0.32700000000000001</c:v>
                      </c:pt>
                      <c:pt idx="9" formatCode="0%">
                        <c:v>0.223</c:v>
                      </c:pt>
                      <c:pt idx="11" formatCode="0%">
                        <c:v>0.17799999999999999</c:v>
                      </c:pt>
                      <c:pt idx="12" formatCode="0%">
                        <c:v>0.26</c:v>
                      </c:pt>
                      <c:pt idx="13" formatCode="0%">
                        <c:v>0.35399999999999998</c:v>
                      </c:pt>
                      <c:pt idx="14" formatCode="0%">
                        <c:v>0.48899999999999999</c:v>
                      </c:pt>
                      <c:pt idx="16" formatCode="0%">
                        <c:v>0.35599999999999998</c:v>
                      </c:pt>
                      <c:pt idx="17" formatCode="0%">
                        <c:v>0.19900000000000001</c:v>
                      </c:pt>
                      <c:pt idx="19" formatCode="0%">
                        <c:v>0.246</c:v>
                      </c:pt>
                      <c:pt idx="20" formatCode="0%">
                        <c:v>0.20599999999999999</c:v>
                      </c:pt>
                      <c:pt idx="21" formatCode="0%">
                        <c:v>0.32500000000000001</c:v>
                      </c:pt>
                      <c:pt idx="22" formatCode="0%">
                        <c:v>0.34799999999999998</c:v>
                      </c:pt>
                      <c:pt idx="23" formatCode="0%">
                        <c:v>0.33100000000000002</c:v>
                      </c:pt>
                    </c:numCache>
                  </c:numRef>
                </c:val>
                <c:extLst xmlns:c15="http://schemas.microsoft.com/office/drawing/2012/chart">
                  <c:ext xmlns:c16="http://schemas.microsoft.com/office/drawing/2014/chart" uri="{C3380CC4-5D6E-409C-BE32-E72D297353CC}">
                    <c16:uniqueId val="{00000005-9D24-482C-B308-73435E808F2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4"/>
                      <c:pt idx="0" formatCode="0%">
                        <c:v>0.22</c:v>
                      </c:pt>
                      <c:pt idx="2" formatCode="0%">
                        <c:v>0.20899999999999999</c:v>
                      </c:pt>
                      <c:pt idx="3" formatCode="0%">
                        <c:v>0.23</c:v>
                      </c:pt>
                      <c:pt idx="5" formatCode="0%">
                        <c:v>0.21299999999999999</c:v>
                      </c:pt>
                      <c:pt idx="6" formatCode="0%">
                        <c:v>0.34399999999999997</c:v>
                      </c:pt>
                      <c:pt idx="7" formatCode="0%">
                        <c:v>0.32</c:v>
                      </c:pt>
                      <c:pt idx="8" formatCode="0%">
                        <c:v>0.19900000000000001</c:v>
                      </c:pt>
                      <c:pt idx="9" formatCode="0%">
                        <c:v>0.114</c:v>
                      </c:pt>
                      <c:pt idx="11" formatCode="0%">
                        <c:v>0.13200000000000001</c:v>
                      </c:pt>
                      <c:pt idx="12" formatCode="0%">
                        <c:v>0.22500000000000001</c:v>
                      </c:pt>
                      <c:pt idx="13" formatCode="0%">
                        <c:v>0.26200000000000001</c:v>
                      </c:pt>
                      <c:pt idx="14" formatCode="0%">
                        <c:v>0.29899999999999999</c:v>
                      </c:pt>
                      <c:pt idx="16" formatCode="0%">
                        <c:v>0.26</c:v>
                      </c:pt>
                      <c:pt idx="17" formatCode="0%">
                        <c:v>0.153</c:v>
                      </c:pt>
                      <c:pt idx="19" formatCode="0%">
                        <c:v>0.21099999999999999</c:v>
                      </c:pt>
                      <c:pt idx="20" formatCode="0%">
                        <c:v>0.20699999999999999</c:v>
                      </c:pt>
                      <c:pt idx="21" formatCode="0%">
                        <c:v>0.20799999999999999</c:v>
                      </c:pt>
                      <c:pt idx="22" formatCode="0%">
                        <c:v>0.22800000000000001</c:v>
                      </c:pt>
                      <c:pt idx="23" formatCode="0%">
                        <c:v>0.253</c:v>
                      </c:pt>
                    </c:numCache>
                  </c:numRef>
                </c:val>
                <c:extLst xmlns:c15="http://schemas.microsoft.com/office/drawing/2012/chart">
                  <c:ext xmlns:c16="http://schemas.microsoft.com/office/drawing/2014/chart" uri="{C3380CC4-5D6E-409C-BE32-E72D297353CC}">
                    <c16:uniqueId val="{00000000-9D24-482C-B308-73435E808F2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4"/>
                      <c:pt idx="0" formatCode="0%">
                        <c:v>0.11</c:v>
                      </c:pt>
                      <c:pt idx="2" formatCode="0%">
                        <c:v>0.10199999999999999</c:v>
                      </c:pt>
                      <c:pt idx="3" formatCode="0%">
                        <c:v>0.11799999999999999</c:v>
                      </c:pt>
                      <c:pt idx="5" formatCode="0%">
                        <c:v>0.127</c:v>
                      </c:pt>
                      <c:pt idx="6" formatCode="0%">
                        <c:v>0.156</c:v>
                      </c:pt>
                      <c:pt idx="7" formatCode="0%">
                        <c:v>0.16600000000000001</c:v>
                      </c:pt>
                      <c:pt idx="8" formatCode="0%">
                        <c:v>9.0999999999999998E-2</c:v>
                      </c:pt>
                      <c:pt idx="9" formatCode="0%">
                        <c:v>5.6000000000000001E-2</c:v>
                      </c:pt>
                      <c:pt idx="11" formatCode="0%">
                        <c:v>8.4000000000000005E-2</c:v>
                      </c:pt>
                      <c:pt idx="12" formatCode="0%">
                        <c:v>6.7000000000000004E-2</c:v>
                      </c:pt>
                      <c:pt idx="13" formatCode="0%">
                        <c:v>0.14799999999999999</c:v>
                      </c:pt>
                      <c:pt idx="14" formatCode="0%">
                        <c:v>0.16300000000000001</c:v>
                      </c:pt>
                      <c:pt idx="16" formatCode="0%">
                        <c:v>0.12</c:v>
                      </c:pt>
                      <c:pt idx="17" formatCode="0%">
                        <c:v>8.7999999999999995E-2</c:v>
                      </c:pt>
                      <c:pt idx="19" formatCode="0%">
                        <c:v>0.109</c:v>
                      </c:pt>
                      <c:pt idx="20" formatCode="0%">
                        <c:v>7.3999999999999996E-2</c:v>
                      </c:pt>
                      <c:pt idx="21" formatCode="0%">
                        <c:v>0.108</c:v>
                      </c:pt>
                      <c:pt idx="22" formatCode="0%">
                        <c:v>9.9000000000000005E-2</c:v>
                      </c:pt>
                      <c:pt idx="23" formatCode="0%">
                        <c:v>0.16</c:v>
                      </c:pt>
                    </c:numCache>
                  </c:numRef>
                </c:val>
                <c:extLst xmlns:c15="http://schemas.microsoft.com/office/drawing/2012/chart">
                  <c:ext xmlns:c16="http://schemas.microsoft.com/office/drawing/2014/chart" uri="{C3380CC4-5D6E-409C-BE32-E72D297353CC}">
                    <c16:uniqueId val="{00000006-9D24-482C-B308-73435E808F29}"/>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4"/>
                      <c:pt idx="0" formatCode="0%">
                        <c:v>9.2999999999999999E-2</c:v>
                      </c:pt>
                      <c:pt idx="2" formatCode="0%">
                        <c:v>9.8000000000000004E-2</c:v>
                      </c:pt>
                      <c:pt idx="3" formatCode="0%">
                        <c:v>8.7999999999999995E-2</c:v>
                      </c:pt>
                      <c:pt idx="6" formatCode="0%">
                        <c:v>5.1999999999999998E-2</c:v>
                      </c:pt>
                      <c:pt idx="7" formatCode="0%">
                        <c:v>0.152</c:v>
                      </c:pt>
                      <c:pt idx="8" formatCode="0%">
                        <c:v>0.157</c:v>
                      </c:pt>
                      <c:pt idx="9" formatCode="0%">
                        <c:v>0.105</c:v>
                      </c:pt>
                      <c:pt idx="11" formatCode="0%">
                        <c:v>3.4000000000000002E-2</c:v>
                      </c:pt>
                      <c:pt idx="12" formatCode="0%">
                        <c:v>7.0000000000000007E-2</c:v>
                      </c:pt>
                      <c:pt idx="13" formatCode="0%">
                        <c:v>0.106</c:v>
                      </c:pt>
                      <c:pt idx="14" formatCode="0%">
                        <c:v>0.183</c:v>
                      </c:pt>
                      <c:pt idx="16" formatCode="0%">
                        <c:v>0.121</c:v>
                      </c:pt>
                      <c:pt idx="17" formatCode="0%">
                        <c:v>0.05</c:v>
                      </c:pt>
                      <c:pt idx="19" formatCode="0%">
                        <c:v>7.2999999999999995E-2</c:v>
                      </c:pt>
                      <c:pt idx="20" formatCode="0%">
                        <c:v>7.5999999999999998E-2</c:v>
                      </c:pt>
                      <c:pt idx="21" formatCode="0%">
                        <c:v>8.4000000000000005E-2</c:v>
                      </c:pt>
                      <c:pt idx="22" formatCode="0%">
                        <c:v>8.8999999999999996E-2</c:v>
                      </c:pt>
                      <c:pt idx="23" formatCode="0%">
                        <c:v>0.157</c:v>
                      </c:pt>
                    </c:numCache>
                  </c:numRef>
                </c:val>
                <c:extLst xmlns:c15="http://schemas.microsoft.com/office/drawing/2012/chart">
                  <c:ext xmlns:c16="http://schemas.microsoft.com/office/drawing/2014/chart" uri="{C3380CC4-5D6E-409C-BE32-E72D297353CC}">
                    <c16:uniqueId val="{00000007-9D24-482C-B308-73435E808F29}"/>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4"/>
                      <c:pt idx="0" formatCode="0%">
                        <c:v>7.5999999999999998E-2</c:v>
                      </c:pt>
                      <c:pt idx="2" formatCode="0%">
                        <c:v>6.5000000000000002E-2</c:v>
                      </c:pt>
                      <c:pt idx="3" formatCode="0%">
                        <c:v>8.5999999999999993E-2</c:v>
                      </c:pt>
                      <c:pt idx="5" formatCode="0%">
                        <c:v>7.0000000000000007E-2</c:v>
                      </c:pt>
                      <c:pt idx="6" formatCode="0%">
                        <c:v>0.13600000000000001</c:v>
                      </c:pt>
                      <c:pt idx="7" formatCode="0%">
                        <c:v>9.1999999999999998E-2</c:v>
                      </c:pt>
                      <c:pt idx="8" formatCode="0%">
                        <c:v>0.06</c:v>
                      </c:pt>
                      <c:pt idx="9" formatCode="0%">
                        <c:v>4.5999999999999999E-2</c:v>
                      </c:pt>
                      <c:pt idx="11" formatCode="0%">
                        <c:v>4.2999999999999997E-2</c:v>
                      </c:pt>
                      <c:pt idx="12" formatCode="0%">
                        <c:v>7.5999999999999998E-2</c:v>
                      </c:pt>
                      <c:pt idx="13" formatCode="0%">
                        <c:v>5.8000000000000003E-2</c:v>
                      </c:pt>
                      <c:pt idx="14" formatCode="0%">
                        <c:v>0.17299999999999999</c:v>
                      </c:pt>
                      <c:pt idx="16" formatCode="0%">
                        <c:v>0.1</c:v>
                      </c:pt>
                      <c:pt idx="17" formatCode="0%">
                        <c:v>3.7999999999999999E-2</c:v>
                      </c:pt>
                      <c:pt idx="19" formatCode="0%">
                        <c:v>4.5999999999999999E-2</c:v>
                      </c:pt>
                      <c:pt idx="20" formatCode="0%">
                        <c:v>6.2E-2</c:v>
                      </c:pt>
                      <c:pt idx="21" formatCode="0%">
                        <c:v>7.6999999999999999E-2</c:v>
                      </c:pt>
                      <c:pt idx="22" formatCode="0%">
                        <c:v>7.6999999999999999E-2</c:v>
                      </c:pt>
                      <c:pt idx="23" formatCode="0%">
                        <c:v>0.127</c:v>
                      </c:pt>
                    </c:numCache>
                  </c:numRef>
                </c:val>
                <c:extLst xmlns:c15="http://schemas.microsoft.com/office/drawing/2012/chart">
                  <c:ext xmlns:c16="http://schemas.microsoft.com/office/drawing/2014/chart" uri="{C3380CC4-5D6E-409C-BE32-E72D297353CC}">
                    <c16:uniqueId val="{00000008-9D24-482C-B308-73435E808F29}"/>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4"/>
                      <c:pt idx="0" formatCode="0%">
                        <c:v>7.4999999999999997E-2</c:v>
                      </c:pt>
                      <c:pt idx="2" formatCode="0%">
                        <c:v>8.7999999999999995E-2</c:v>
                      </c:pt>
                      <c:pt idx="3" formatCode="0%">
                        <c:v>6.2E-2</c:v>
                      </c:pt>
                      <c:pt idx="5" formatCode="0%">
                        <c:v>0.125</c:v>
                      </c:pt>
                      <c:pt idx="6" formatCode="0%">
                        <c:v>7.3999999999999996E-2</c:v>
                      </c:pt>
                      <c:pt idx="7" formatCode="0%">
                        <c:v>0.129</c:v>
                      </c:pt>
                      <c:pt idx="8" formatCode="0%">
                        <c:v>8.1000000000000003E-2</c:v>
                      </c:pt>
                      <c:pt idx="9" formatCode="0%">
                        <c:v>1.4E-2</c:v>
                      </c:pt>
                      <c:pt idx="11" formatCode="0%">
                        <c:v>5.8999999999999997E-2</c:v>
                      </c:pt>
                      <c:pt idx="12" formatCode="0%">
                        <c:v>5.7000000000000002E-2</c:v>
                      </c:pt>
                      <c:pt idx="13" formatCode="0%">
                        <c:v>0.11700000000000001</c:v>
                      </c:pt>
                      <c:pt idx="14" formatCode="0%">
                        <c:v>0.12</c:v>
                      </c:pt>
                      <c:pt idx="16" formatCode="0%">
                        <c:v>7.6999999999999999E-2</c:v>
                      </c:pt>
                      <c:pt idx="17" formatCode="0%">
                        <c:v>7.1999999999999995E-2</c:v>
                      </c:pt>
                      <c:pt idx="19" formatCode="0%">
                        <c:v>5.5E-2</c:v>
                      </c:pt>
                      <c:pt idx="20" formatCode="0%">
                        <c:v>8.5000000000000006E-2</c:v>
                      </c:pt>
                      <c:pt idx="21" formatCode="0%">
                        <c:v>0.112</c:v>
                      </c:pt>
                      <c:pt idx="22" formatCode="0%">
                        <c:v>6.0999999999999999E-2</c:v>
                      </c:pt>
                      <c:pt idx="23" formatCode="0%">
                        <c:v>5.1999999999999998E-2</c:v>
                      </c:pt>
                    </c:numCache>
                  </c:numRef>
                </c:val>
                <c:extLst xmlns:c15="http://schemas.microsoft.com/office/drawing/2012/chart">
                  <c:ext xmlns:c16="http://schemas.microsoft.com/office/drawing/2014/chart" uri="{C3380CC4-5D6E-409C-BE32-E72D297353CC}">
                    <c16:uniqueId val="{00000009-9D24-482C-B308-73435E808F29}"/>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4"/>
                      <c:pt idx="0" formatCode="0%">
                        <c:v>7.0999999999999994E-2</c:v>
                      </c:pt>
                      <c:pt idx="2" formatCode="0%">
                        <c:v>7.1999999999999995E-2</c:v>
                      </c:pt>
                      <c:pt idx="3" formatCode="0%">
                        <c:v>7.0000000000000007E-2</c:v>
                      </c:pt>
                      <c:pt idx="5" formatCode="0%">
                        <c:v>6.3E-2</c:v>
                      </c:pt>
                      <c:pt idx="6" formatCode="0%">
                        <c:v>0.11799999999999999</c:v>
                      </c:pt>
                      <c:pt idx="7" formatCode="0%">
                        <c:v>0.114</c:v>
                      </c:pt>
                      <c:pt idx="8" formatCode="0%">
                        <c:v>0.06</c:v>
                      </c:pt>
                      <c:pt idx="9" formatCode="0%">
                        <c:v>3.4000000000000002E-2</c:v>
                      </c:pt>
                      <c:pt idx="11" formatCode="0%">
                        <c:v>2.1999999999999999E-2</c:v>
                      </c:pt>
                      <c:pt idx="12" formatCode="0%">
                        <c:v>0.10199999999999999</c:v>
                      </c:pt>
                      <c:pt idx="13" formatCode="0%">
                        <c:v>0.114</c:v>
                      </c:pt>
                      <c:pt idx="14" formatCode="0%">
                        <c:v>0.09</c:v>
                      </c:pt>
                      <c:pt idx="16" formatCode="0%">
                        <c:v>9.7000000000000003E-2</c:v>
                      </c:pt>
                      <c:pt idx="17" formatCode="0%">
                        <c:v>2.5000000000000001E-2</c:v>
                      </c:pt>
                      <c:pt idx="19" formatCode="0%">
                        <c:v>3.6999999999999998E-2</c:v>
                      </c:pt>
                      <c:pt idx="20" formatCode="0%">
                        <c:v>6.7000000000000004E-2</c:v>
                      </c:pt>
                      <c:pt idx="21" formatCode="0%">
                        <c:v>7.3999999999999996E-2</c:v>
                      </c:pt>
                      <c:pt idx="22" formatCode="0%">
                        <c:v>8.6999999999999994E-2</c:v>
                      </c:pt>
                      <c:pt idx="23" formatCode="0%">
                        <c:v>9.8000000000000004E-2</c:v>
                      </c:pt>
                    </c:numCache>
                  </c:numRef>
                </c:val>
                <c:extLst xmlns:c15="http://schemas.microsoft.com/office/drawing/2012/chart">
                  <c:ext xmlns:c16="http://schemas.microsoft.com/office/drawing/2014/chart" uri="{C3380CC4-5D6E-409C-BE32-E72D297353CC}">
                    <c16:uniqueId val="{0000000A-9D24-482C-B308-73435E808F29}"/>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4"/>
                      <c:pt idx="0" formatCode="0%">
                        <c:v>5.7000000000000002E-2</c:v>
                      </c:pt>
                      <c:pt idx="2" formatCode="0%">
                        <c:v>6.6000000000000003E-2</c:v>
                      </c:pt>
                      <c:pt idx="3" formatCode="0%">
                        <c:v>4.9000000000000002E-2</c:v>
                      </c:pt>
                      <c:pt idx="5" formatCode="0%">
                        <c:v>7.3999999999999996E-2</c:v>
                      </c:pt>
                      <c:pt idx="6" formatCode="0%">
                        <c:v>6.5000000000000002E-2</c:v>
                      </c:pt>
                      <c:pt idx="7" formatCode="0%">
                        <c:v>6.9000000000000006E-2</c:v>
                      </c:pt>
                      <c:pt idx="8" formatCode="0%">
                        <c:v>4.9000000000000002E-2</c:v>
                      </c:pt>
                      <c:pt idx="9" formatCode="0%">
                        <c:v>4.1000000000000002E-2</c:v>
                      </c:pt>
                      <c:pt idx="11" formatCode="0%">
                        <c:v>5.7000000000000002E-2</c:v>
                      </c:pt>
                      <c:pt idx="12" formatCode="0%">
                        <c:v>6.9000000000000006E-2</c:v>
                      </c:pt>
                      <c:pt idx="13" formatCode="0%">
                        <c:v>7.5999999999999998E-2</c:v>
                      </c:pt>
                      <c:pt idx="14" formatCode="0%">
                        <c:v>3.5999999999999997E-2</c:v>
                      </c:pt>
                      <c:pt idx="16" formatCode="0%">
                        <c:v>5.8000000000000003E-2</c:v>
                      </c:pt>
                      <c:pt idx="17" formatCode="0%">
                        <c:v>5.3999999999999999E-2</c:v>
                      </c:pt>
                      <c:pt idx="19" formatCode="0%">
                        <c:v>4.7E-2</c:v>
                      </c:pt>
                      <c:pt idx="20" formatCode="0%">
                        <c:v>4.2999999999999997E-2</c:v>
                      </c:pt>
                      <c:pt idx="21" formatCode="0%">
                        <c:v>4.5999999999999999E-2</c:v>
                      </c:pt>
                      <c:pt idx="22" formatCode="0%">
                        <c:v>4.8000000000000001E-2</c:v>
                      </c:pt>
                      <c:pt idx="23" formatCode="0%">
                        <c:v>0.11700000000000001</c:v>
                      </c:pt>
                    </c:numCache>
                  </c:numRef>
                </c:val>
                <c:extLst xmlns:c15="http://schemas.microsoft.com/office/drawing/2012/chart">
                  <c:ext xmlns:c16="http://schemas.microsoft.com/office/drawing/2014/chart" uri="{C3380CC4-5D6E-409C-BE32-E72D297353CC}">
                    <c16:uniqueId val="{0000000B-9D24-482C-B308-73435E808F29}"/>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4"/>
                      <c:pt idx="0" formatCode="0%">
                        <c:v>4.9000000000000002E-2</c:v>
                      </c:pt>
                      <c:pt idx="2" formatCode="0%">
                        <c:v>6.3E-2</c:v>
                      </c:pt>
                      <c:pt idx="3" formatCode="0%">
                        <c:v>3.4000000000000002E-2</c:v>
                      </c:pt>
                      <c:pt idx="5" formatCode="0%">
                        <c:v>2.7E-2</c:v>
                      </c:pt>
                      <c:pt idx="6" formatCode="0%">
                        <c:v>1.4999999999999999E-2</c:v>
                      </c:pt>
                      <c:pt idx="7" formatCode="0%">
                        <c:v>4.8000000000000001E-2</c:v>
                      </c:pt>
                      <c:pt idx="8" formatCode="0%">
                        <c:v>7.4999999999999997E-2</c:v>
                      </c:pt>
                      <c:pt idx="9" formatCode="0%">
                        <c:v>6.7000000000000004E-2</c:v>
                      </c:pt>
                      <c:pt idx="11" formatCode="0%">
                        <c:v>1.7000000000000001E-2</c:v>
                      </c:pt>
                      <c:pt idx="12" formatCode="0%">
                        <c:v>0.05</c:v>
                      </c:pt>
                      <c:pt idx="13" formatCode="0%">
                        <c:v>4.4999999999999998E-2</c:v>
                      </c:pt>
                      <c:pt idx="14" formatCode="0%">
                        <c:v>7.4999999999999997E-2</c:v>
                      </c:pt>
                      <c:pt idx="16" formatCode="0%">
                        <c:v>6.9000000000000006E-2</c:v>
                      </c:pt>
                      <c:pt idx="17" formatCode="0%">
                        <c:v>1.9E-2</c:v>
                      </c:pt>
                      <c:pt idx="19" formatCode="0%">
                        <c:v>2.9000000000000001E-2</c:v>
                      </c:pt>
                      <c:pt idx="20" formatCode="0%">
                        <c:v>1.0999999999999999E-2</c:v>
                      </c:pt>
                      <c:pt idx="21" formatCode="0%">
                        <c:v>5.2999999999999999E-2</c:v>
                      </c:pt>
                      <c:pt idx="22" formatCode="0%">
                        <c:v>6.7000000000000004E-2</c:v>
                      </c:pt>
                      <c:pt idx="23" formatCode="0%">
                        <c:v>7.8E-2</c:v>
                      </c:pt>
                    </c:numCache>
                  </c:numRef>
                </c:val>
                <c:extLst xmlns:c15="http://schemas.microsoft.com/office/drawing/2012/chart">
                  <c:ext xmlns:c16="http://schemas.microsoft.com/office/drawing/2014/chart" uri="{C3380CC4-5D6E-409C-BE32-E72D297353CC}">
                    <c16:uniqueId val="{0000000C-9D24-482C-B308-73435E808F29}"/>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4"/>
                      <c:pt idx="0" formatCode="0%">
                        <c:v>4.8000000000000001E-2</c:v>
                      </c:pt>
                      <c:pt idx="2" formatCode="0%">
                        <c:v>5.2999999999999999E-2</c:v>
                      </c:pt>
                      <c:pt idx="3" formatCode="0%">
                        <c:v>4.3999999999999997E-2</c:v>
                      </c:pt>
                      <c:pt idx="5" formatCode="0%">
                        <c:v>1.2999999999999999E-2</c:v>
                      </c:pt>
                      <c:pt idx="6" formatCode="0%">
                        <c:v>1.4E-2</c:v>
                      </c:pt>
                      <c:pt idx="7" formatCode="0%">
                        <c:v>2.5999999999999999E-2</c:v>
                      </c:pt>
                      <c:pt idx="8" formatCode="0%">
                        <c:v>4.9000000000000002E-2</c:v>
                      </c:pt>
                      <c:pt idx="9" formatCode="0%">
                        <c:v>0.10100000000000001</c:v>
                      </c:pt>
                      <c:pt idx="12" formatCode="0%">
                        <c:v>5.7000000000000002E-2</c:v>
                      </c:pt>
                      <c:pt idx="13" formatCode="0%">
                        <c:v>6.0999999999999999E-2</c:v>
                      </c:pt>
                      <c:pt idx="14" formatCode="0%">
                        <c:v>0.10299999999999999</c:v>
                      </c:pt>
                      <c:pt idx="16" formatCode="0%">
                        <c:v>7.3999999999999996E-2</c:v>
                      </c:pt>
                      <c:pt idx="17" formatCode="0%">
                        <c:v>8.9999999999999993E-3</c:v>
                      </c:pt>
                      <c:pt idx="19" formatCode="0%">
                        <c:v>5.6000000000000001E-2</c:v>
                      </c:pt>
                      <c:pt idx="20" formatCode="0%">
                        <c:v>2.4E-2</c:v>
                      </c:pt>
                      <c:pt idx="21" formatCode="0%">
                        <c:v>6.3E-2</c:v>
                      </c:pt>
                      <c:pt idx="22" formatCode="0%">
                        <c:v>2.7E-2</c:v>
                      </c:pt>
                      <c:pt idx="23" formatCode="0%">
                        <c:v>5.8999999999999997E-2</c:v>
                      </c:pt>
                    </c:numCache>
                  </c:numRef>
                </c:val>
                <c:extLst xmlns:c15="http://schemas.microsoft.com/office/drawing/2012/chart">
                  <c:ext xmlns:c16="http://schemas.microsoft.com/office/drawing/2014/chart" uri="{C3380CC4-5D6E-409C-BE32-E72D297353CC}">
                    <c16:uniqueId val="{0000000D-9D24-482C-B308-73435E808F29}"/>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4"/>
                      <c:pt idx="0" formatCode="0%">
                        <c:v>3.7999999999999999E-2</c:v>
                      </c:pt>
                      <c:pt idx="2" formatCode="0%">
                        <c:v>4.3999999999999997E-2</c:v>
                      </c:pt>
                      <c:pt idx="3" formatCode="0%">
                        <c:v>3.2000000000000001E-2</c:v>
                      </c:pt>
                      <c:pt idx="5" formatCode="0%">
                        <c:v>1.0999999999999999E-2</c:v>
                      </c:pt>
                      <c:pt idx="6" formatCode="0%">
                        <c:v>1.7999999999999999E-2</c:v>
                      </c:pt>
                      <c:pt idx="7" formatCode="0%">
                        <c:v>1.0999999999999999E-2</c:v>
                      </c:pt>
                      <c:pt idx="8" formatCode="0%">
                        <c:v>5.0999999999999997E-2</c:v>
                      </c:pt>
                      <c:pt idx="9" formatCode="0%">
                        <c:v>7.2999999999999995E-2</c:v>
                      </c:pt>
                      <c:pt idx="11" formatCode="0%">
                        <c:v>2.5000000000000001E-2</c:v>
                      </c:pt>
                      <c:pt idx="12" formatCode="0%">
                        <c:v>3.3000000000000002E-2</c:v>
                      </c:pt>
                      <c:pt idx="13" formatCode="0%">
                        <c:v>4.4999999999999998E-2</c:v>
                      </c:pt>
                      <c:pt idx="14" formatCode="0%">
                        <c:v>5.1999999999999998E-2</c:v>
                      </c:pt>
                      <c:pt idx="16" formatCode="0%">
                        <c:v>6.0999999999999999E-2</c:v>
                      </c:pt>
                      <c:pt idx="17" formatCode="0%">
                        <c:v>6.0000000000000001E-3</c:v>
                      </c:pt>
                      <c:pt idx="19" formatCode="0%">
                        <c:v>1.7000000000000001E-2</c:v>
                      </c:pt>
                      <c:pt idx="20" formatCode="0%">
                        <c:v>2.5000000000000001E-2</c:v>
                      </c:pt>
                      <c:pt idx="21" formatCode="0%">
                        <c:v>2.9000000000000001E-2</c:v>
                      </c:pt>
                      <c:pt idx="22" formatCode="0%">
                        <c:v>5.1999999999999998E-2</c:v>
                      </c:pt>
                      <c:pt idx="23" formatCode="0%">
                        <c:v>7.9000000000000001E-2</c:v>
                      </c:pt>
                    </c:numCache>
                  </c:numRef>
                </c:val>
                <c:extLst xmlns:c15="http://schemas.microsoft.com/office/drawing/2012/chart">
                  <c:ext xmlns:c16="http://schemas.microsoft.com/office/drawing/2014/chart" uri="{C3380CC4-5D6E-409C-BE32-E72D297353CC}">
                    <c16:uniqueId val="{0000000E-9D24-482C-B308-73435E808F29}"/>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4"/>
                      <c:pt idx="0" formatCode="0%">
                        <c:v>1.2E-2</c:v>
                      </c:pt>
                      <c:pt idx="2" formatCode="0%">
                        <c:v>1.6E-2</c:v>
                      </c:pt>
                      <c:pt idx="3" formatCode="0%">
                        <c:v>8.9999999999999993E-3</c:v>
                      </c:pt>
                      <c:pt idx="6" formatCode="0%">
                        <c:v>3.4000000000000002E-2</c:v>
                      </c:pt>
                      <c:pt idx="7" formatCode="0%">
                        <c:v>1.2E-2</c:v>
                      </c:pt>
                      <c:pt idx="8" formatCode="0%">
                        <c:v>1.4999999999999999E-2</c:v>
                      </c:pt>
                      <c:pt idx="9" formatCode="0%">
                        <c:v>6.0000000000000001E-3</c:v>
                      </c:pt>
                      <c:pt idx="11" formatCode="0%">
                        <c:v>4.0000000000000001E-3</c:v>
                      </c:pt>
                      <c:pt idx="12" formatCode="0%">
                        <c:v>1.0999999999999999E-2</c:v>
                      </c:pt>
                      <c:pt idx="14" formatCode="0%">
                        <c:v>4.4999999999999998E-2</c:v>
                      </c:pt>
                      <c:pt idx="16" formatCode="0%">
                        <c:v>1.9E-2</c:v>
                      </c:pt>
                      <c:pt idx="19" formatCode="0%">
                        <c:v>1.2E-2</c:v>
                      </c:pt>
                      <c:pt idx="20" formatCode="0%">
                        <c:v>1.2999999999999999E-2</c:v>
                      </c:pt>
                      <c:pt idx="21" formatCode="0%">
                        <c:v>8.9999999999999993E-3</c:v>
                      </c:pt>
                      <c:pt idx="22" formatCode="0%">
                        <c:v>8.0000000000000002E-3</c:v>
                      </c:pt>
                      <c:pt idx="23" formatCode="0%">
                        <c:v>2.3E-2</c:v>
                      </c:pt>
                    </c:numCache>
                  </c:numRef>
                </c:val>
                <c:extLst xmlns:c15="http://schemas.microsoft.com/office/drawing/2012/chart">
                  <c:ext xmlns:c16="http://schemas.microsoft.com/office/drawing/2014/chart" uri="{C3380CC4-5D6E-409C-BE32-E72D297353CC}">
                    <c16:uniqueId val="{0000000F-9D24-482C-B308-73435E808F29}"/>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4"/>
                      <c:pt idx="0" formatCode="0%">
                        <c:v>4.9000000000000002E-2</c:v>
                      </c:pt>
                      <c:pt idx="2" formatCode="0%">
                        <c:v>5.2999999999999999E-2</c:v>
                      </c:pt>
                      <c:pt idx="3" formatCode="0%">
                        <c:v>4.4999999999999998E-2</c:v>
                      </c:pt>
                      <c:pt idx="5" formatCode="0%">
                        <c:v>6.5000000000000002E-2</c:v>
                      </c:pt>
                      <c:pt idx="6" formatCode="0%">
                        <c:v>4.5999999999999999E-2</c:v>
                      </c:pt>
                      <c:pt idx="7" formatCode="0%">
                        <c:v>5.2999999999999999E-2</c:v>
                      </c:pt>
                      <c:pt idx="8" formatCode="0%">
                        <c:v>4.7E-2</c:v>
                      </c:pt>
                      <c:pt idx="9" formatCode="0%">
                        <c:v>0.04</c:v>
                      </c:pt>
                      <c:pt idx="11" formatCode="0%">
                        <c:v>9.6000000000000002E-2</c:v>
                      </c:pt>
                      <c:pt idx="12" formatCode="0%">
                        <c:v>4.3999999999999997E-2</c:v>
                      </c:pt>
                      <c:pt idx="13" formatCode="0%">
                        <c:v>2.5999999999999999E-2</c:v>
                      </c:pt>
                      <c:pt idx="14" formatCode="0%">
                        <c:v>2.1000000000000001E-2</c:v>
                      </c:pt>
                      <c:pt idx="16" formatCode="0%">
                        <c:v>3.4000000000000002E-2</c:v>
                      </c:pt>
                      <c:pt idx="17" formatCode="0%">
                        <c:v>0.08</c:v>
                      </c:pt>
                      <c:pt idx="19" formatCode="0%">
                        <c:v>3.2000000000000001E-2</c:v>
                      </c:pt>
                      <c:pt idx="20" formatCode="0%">
                        <c:v>4.4999999999999998E-2</c:v>
                      </c:pt>
                      <c:pt idx="21" formatCode="0%">
                        <c:v>3.5999999999999997E-2</c:v>
                      </c:pt>
                      <c:pt idx="22" formatCode="0%">
                        <c:v>6.0999999999999999E-2</c:v>
                      </c:pt>
                      <c:pt idx="23" formatCode="0%">
                        <c:v>8.5000000000000006E-2</c:v>
                      </c:pt>
                    </c:numCache>
                  </c:numRef>
                </c:val>
                <c:extLst xmlns:c15="http://schemas.microsoft.com/office/drawing/2012/chart">
                  <c:ext xmlns:c16="http://schemas.microsoft.com/office/drawing/2014/chart" uri="{C3380CC4-5D6E-409C-BE32-E72D297353CC}">
                    <c16:uniqueId val="{00000010-9D24-482C-B308-73435E808F29}"/>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4"/>
                      <c:pt idx="0" formatCode="0%">
                        <c:v>3.6280000000000001</c:v>
                      </c:pt>
                      <c:pt idx="2" formatCode="0%">
                        <c:v>3.7360000000000002</c:v>
                      </c:pt>
                      <c:pt idx="3" formatCode="0%">
                        <c:v>3.5230000000000001</c:v>
                      </c:pt>
                      <c:pt idx="5" formatCode="0%">
                        <c:v>3.1970000000000001</c:v>
                      </c:pt>
                      <c:pt idx="6" formatCode="0%">
                        <c:v>3.5019999999999998</c:v>
                      </c:pt>
                      <c:pt idx="7" formatCode="0%">
                        <c:v>4.1059999999999999</c:v>
                      </c:pt>
                      <c:pt idx="8" formatCode="0%">
                        <c:v>3.9140000000000001</c:v>
                      </c:pt>
                      <c:pt idx="9" formatCode="0%">
                        <c:v>3.613</c:v>
                      </c:pt>
                      <c:pt idx="11" formatCode="0%">
                        <c:v>2.512</c:v>
                      </c:pt>
                      <c:pt idx="12" formatCode="0%">
                        <c:v>3.5339999999999998</c:v>
                      </c:pt>
                      <c:pt idx="13" formatCode="0%">
                        <c:v>4.0469999999999997</c:v>
                      </c:pt>
                      <c:pt idx="14" formatCode="0%">
                        <c:v>5.0209999999999999</c:v>
                      </c:pt>
                      <c:pt idx="16" formatCode="0%">
                        <c:v>4.1840000000000002</c:v>
                      </c:pt>
                      <c:pt idx="17" formatCode="0%">
                        <c:v>2.6659999999999999</c:v>
                      </c:pt>
                    </c:numCache>
                  </c:numRef>
                </c:val>
                <c:extLst xmlns:c15="http://schemas.microsoft.com/office/drawing/2012/chart">
                  <c:ext xmlns:c16="http://schemas.microsoft.com/office/drawing/2014/chart" uri="{C3380CC4-5D6E-409C-BE32-E72D297353CC}">
                    <c16:uniqueId val="{00000011-9D24-482C-B308-73435E808F29}"/>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2091317567629"/>
          <c:y val="6.2300069473524483E-2"/>
          <c:w val="0.39131440960987096"/>
          <c:h val="0.86088628623689456"/>
        </c:manualLayout>
      </c:layout>
      <c:barChart>
        <c:barDir val="bar"/>
        <c:grouping val="clustered"/>
        <c:varyColors val="0"/>
        <c:ser>
          <c:idx val="3"/>
          <c:order val="3"/>
          <c:tx>
            <c:strRef>
              <c:f>Taul1!$A$5</c:f>
              <c:strCache>
                <c:ptCount val="1"/>
                <c:pt idx="0">
                  <c:v>Matkavakuutus, joka korvaa henkilövahingot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extLst/>
            </c:strRef>
          </c:cat>
          <c:val>
            <c:numRef>
              <c:f>Taul1!$B$5:$BO$5</c:f>
              <c:numCache>
                <c:formatCode>General</c:formatCode>
                <c:ptCount val="22"/>
                <c:pt idx="0" formatCode="0%">
                  <c:v>0.433</c:v>
                </c:pt>
                <c:pt idx="2" formatCode="0%">
                  <c:v>0.47199999999999998</c:v>
                </c:pt>
                <c:pt idx="3" formatCode="0%">
                  <c:v>0.53</c:v>
                </c:pt>
                <c:pt idx="4" formatCode="0%">
                  <c:v>0.42299999999999999</c:v>
                </c:pt>
                <c:pt idx="5" formatCode="0%">
                  <c:v>0.32600000000000001</c:v>
                </c:pt>
                <c:pt idx="6" formatCode="0%">
                  <c:v>0.28299999999999997</c:v>
                </c:pt>
                <c:pt idx="7" formatCode="0%">
                  <c:v>0.45100000000000001</c:v>
                </c:pt>
                <c:pt idx="9" formatCode="0%">
                  <c:v>0.28499999999999998</c:v>
                </c:pt>
                <c:pt idx="10" formatCode="0%">
                  <c:v>0.39600000000000002</c:v>
                </c:pt>
                <c:pt idx="11" formatCode="0%">
                  <c:v>0.58499999999999996</c:v>
                </c:pt>
                <c:pt idx="12" formatCode="0%">
                  <c:v>0.56399999999999995</c:v>
                </c:pt>
                <c:pt idx="14" formatCode="0%">
                  <c:v>0.22700000000000001</c:v>
                </c:pt>
                <c:pt idx="15" formatCode="0%">
                  <c:v>0.40899999999999997</c:v>
                </c:pt>
                <c:pt idx="16" formatCode="0%">
                  <c:v>0.41199999999999998</c:v>
                </c:pt>
                <c:pt idx="17" formatCode="0%">
                  <c:v>0.46899999999999997</c:v>
                </c:pt>
                <c:pt idx="18" formatCode="0%">
                  <c:v>0.40300000000000002</c:v>
                </c:pt>
                <c:pt idx="19" formatCode="0%">
                  <c:v>0.53600000000000003</c:v>
                </c:pt>
                <c:pt idx="20" formatCode="0%">
                  <c:v>0.25</c:v>
                </c:pt>
                <c:pt idx="21" formatCode="0%">
                  <c:v>0.29199999999999998</c:v>
                </c:pt>
              </c:numCache>
              <c:extLst/>
            </c:numRef>
          </c:val>
          <c:extLst xmlns:c15="http://schemas.microsoft.com/office/drawing/2012/chart">
            <c:ext xmlns:c16="http://schemas.microsoft.com/office/drawing/2014/chart" uri="{C3380CC4-5D6E-409C-BE32-E72D297353CC}">
              <c16:uniqueId val="{00000000-FD8B-44D0-9A4B-F11A4A6C6869}"/>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c:ext uri="{02D57815-91ED-43cb-92C2-25804820EDAC}">
                        <c15:formulaRef>
                          <c15:sqref>Taul1!$B$2:$BO$2</c15:sqref>
                        </c15:formulaRef>
                      </c:ext>
                    </c:extLst>
                    <c:numCache>
                      <c:formatCode>General</c:formatCode>
                      <c:ptCount val="22"/>
                      <c:pt idx="0" formatCode="0%">
                        <c:v>0.876</c:v>
                      </c:pt>
                      <c:pt idx="2" formatCode="0%">
                        <c:v>0.877</c:v>
                      </c:pt>
                      <c:pt idx="3" formatCode="0%">
                        <c:v>0.91800000000000004</c:v>
                      </c:pt>
                      <c:pt idx="4" formatCode="0%">
                        <c:v>0.88500000000000001</c:v>
                      </c:pt>
                      <c:pt idx="5" formatCode="0%">
                        <c:v>0.80800000000000005</c:v>
                      </c:pt>
                      <c:pt idx="6" formatCode="0%">
                        <c:v>0.77800000000000002</c:v>
                      </c:pt>
                      <c:pt idx="7" formatCode="0%">
                        <c:v>0.91100000000000003</c:v>
                      </c:pt>
                      <c:pt idx="9" formatCode="0%">
                        <c:v>0.84</c:v>
                      </c:pt>
                      <c:pt idx="10" formatCode="0%">
                        <c:v>0.85699999999999998</c:v>
                      </c:pt>
                      <c:pt idx="11" formatCode="0%">
                        <c:v>0.90700000000000003</c:v>
                      </c:pt>
                      <c:pt idx="12" formatCode="0%">
                        <c:v>0.92300000000000004</c:v>
                      </c:pt>
                      <c:pt idx="14" formatCode="0%">
                        <c:v>0.54100000000000004</c:v>
                      </c:pt>
                      <c:pt idx="15" formatCode="0%">
                        <c:v>0.84899999999999998</c:v>
                      </c:pt>
                      <c:pt idx="16" formatCode="0%">
                        <c:v>0.875</c:v>
                      </c:pt>
                      <c:pt idx="17" formatCode="0%">
                        <c:v>0.91800000000000004</c:v>
                      </c:pt>
                      <c:pt idx="18" formatCode="0%">
                        <c:v>0.82199999999999995</c:v>
                      </c:pt>
                      <c:pt idx="19" formatCode="0%">
                        <c:v>0.92700000000000005</c:v>
                      </c:pt>
                      <c:pt idx="20" formatCode="0%">
                        <c:v>0.77700000000000002</c:v>
                      </c:pt>
                      <c:pt idx="21" formatCode="0%">
                        <c:v>0.73599999999999999</c:v>
                      </c:pt>
                    </c:numCache>
                  </c:numRef>
                </c:val>
                <c:extLst>
                  <c:ext xmlns:c16="http://schemas.microsoft.com/office/drawing/2014/chart" uri="{C3380CC4-5D6E-409C-BE32-E72D297353CC}">
                    <c16:uniqueId val="{00000001-FD8B-44D0-9A4B-F11A4A6C686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2"/>
                      <c:pt idx="0" formatCode="0%">
                        <c:v>0.55500000000000005</c:v>
                      </c:pt>
                      <c:pt idx="2" formatCode="0%">
                        <c:v>0.64700000000000002</c:v>
                      </c:pt>
                      <c:pt idx="3" formatCode="0%">
                        <c:v>0.66500000000000004</c:v>
                      </c:pt>
                      <c:pt idx="4" formatCode="0%">
                        <c:v>0.57199999999999995</c:v>
                      </c:pt>
                      <c:pt idx="5" formatCode="0%">
                        <c:v>0.28899999999999998</c:v>
                      </c:pt>
                      <c:pt idx="6" formatCode="0%">
                        <c:v>0.23200000000000001</c:v>
                      </c:pt>
                      <c:pt idx="7" formatCode="0%">
                        <c:v>0.64</c:v>
                      </c:pt>
                      <c:pt idx="9" formatCode="0%">
                        <c:v>0.51500000000000001</c:v>
                      </c:pt>
                      <c:pt idx="10" formatCode="0%">
                        <c:v>0.51100000000000001</c:v>
                      </c:pt>
                      <c:pt idx="11" formatCode="0%">
                        <c:v>0.61399999999999999</c:v>
                      </c:pt>
                      <c:pt idx="12" formatCode="0%">
                        <c:v>0.60599999999999998</c:v>
                      </c:pt>
                      <c:pt idx="14" formatCode="0%">
                        <c:v>0.17699999999999999</c:v>
                      </c:pt>
                      <c:pt idx="15" formatCode="0%">
                        <c:v>0.40200000000000002</c:v>
                      </c:pt>
                      <c:pt idx="16" formatCode="0%">
                        <c:v>0.53100000000000003</c:v>
                      </c:pt>
                      <c:pt idx="17" formatCode="0%">
                        <c:v>0.69499999999999995</c:v>
                      </c:pt>
                      <c:pt idx="18" formatCode="0%">
                        <c:v>0.64900000000000002</c:v>
                      </c:pt>
                      <c:pt idx="19" formatCode="0%">
                        <c:v>0.75900000000000001</c:v>
                      </c:pt>
                      <c:pt idx="20" formatCode="0%">
                        <c:v>0.48899999999999999</c:v>
                      </c:pt>
                      <c:pt idx="21" formatCode="0%">
                        <c:v>0.29199999999999998</c:v>
                      </c:pt>
                    </c:numCache>
                  </c:numRef>
                </c:val>
                <c:extLst xmlns:c15="http://schemas.microsoft.com/office/drawing/2012/chart">
                  <c:ext xmlns:c16="http://schemas.microsoft.com/office/drawing/2014/chart" uri="{C3380CC4-5D6E-409C-BE32-E72D297353CC}">
                    <c16:uniqueId val="{00000002-FD8B-44D0-9A4B-F11A4A6C686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2"/>
                      <c:pt idx="0" formatCode="0%">
                        <c:v>0.44900000000000001</c:v>
                      </c:pt>
                      <c:pt idx="2" formatCode="0%">
                        <c:v>0.55500000000000005</c:v>
                      </c:pt>
                      <c:pt idx="3" formatCode="0%">
                        <c:v>0.51400000000000001</c:v>
                      </c:pt>
                      <c:pt idx="4" formatCode="0%">
                        <c:v>0.497</c:v>
                      </c:pt>
                      <c:pt idx="5" formatCode="0%">
                        <c:v>0.28699999999999998</c:v>
                      </c:pt>
                      <c:pt idx="6" formatCode="0%">
                        <c:v>0.246</c:v>
                      </c:pt>
                      <c:pt idx="7" formatCode="0%">
                        <c:v>0.45700000000000002</c:v>
                      </c:pt>
                      <c:pt idx="9" formatCode="0%">
                        <c:v>0.374</c:v>
                      </c:pt>
                      <c:pt idx="10" formatCode="0%">
                        <c:v>0.40400000000000003</c:v>
                      </c:pt>
                      <c:pt idx="11" formatCode="0%">
                        <c:v>0.55100000000000005</c:v>
                      </c:pt>
                      <c:pt idx="12" formatCode="0%">
                        <c:v>0.52</c:v>
                      </c:pt>
                      <c:pt idx="14" formatCode="0%">
                        <c:v>0.1</c:v>
                      </c:pt>
                      <c:pt idx="15" formatCode="0%">
                        <c:v>0.39300000000000002</c:v>
                      </c:pt>
                      <c:pt idx="16" formatCode="0%">
                        <c:v>0.39400000000000002</c:v>
                      </c:pt>
                      <c:pt idx="17" formatCode="0%">
                        <c:v>0.58399999999999996</c:v>
                      </c:pt>
                      <c:pt idx="18" formatCode="0%">
                        <c:v>0.497</c:v>
                      </c:pt>
                      <c:pt idx="19" formatCode="0%">
                        <c:v>0.51800000000000002</c:v>
                      </c:pt>
                      <c:pt idx="20" formatCode="0%">
                        <c:v>0.48599999999999999</c:v>
                      </c:pt>
                      <c:pt idx="21" formatCode="0%">
                        <c:v>0.33800000000000002</c:v>
                      </c:pt>
                    </c:numCache>
                  </c:numRef>
                </c:val>
                <c:extLst xmlns:c15="http://schemas.microsoft.com/office/drawing/2012/chart">
                  <c:ext xmlns:c16="http://schemas.microsoft.com/office/drawing/2014/chart" uri="{C3380CC4-5D6E-409C-BE32-E72D297353CC}">
                    <c16:uniqueId val="{00000003-FD8B-44D0-9A4B-F11A4A6C686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2"/>
                      <c:pt idx="0" formatCode="0%">
                        <c:v>0.29699999999999999</c:v>
                      </c:pt>
                      <c:pt idx="2" formatCode="0%">
                        <c:v>0.48599999999999999</c:v>
                      </c:pt>
                      <c:pt idx="3" formatCode="0%">
                        <c:v>0.33400000000000002</c:v>
                      </c:pt>
                      <c:pt idx="4" formatCode="0%">
                        <c:v>0.35199999999999998</c:v>
                      </c:pt>
                      <c:pt idx="5" formatCode="0%">
                        <c:v>0.155</c:v>
                      </c:pt>
                      <c:pt idx="6" formatCode="0%">
                        <c:v>0.23799999999999999</c:v>
                      </c:pt>
                      <c:pt idx="7" formatCode="0%">
                        <c:v>0.215</c:v>
                      </c:pt>
                      <c:pt idx="9" formatCode="0%">
                        <c:v>0.29599999999999999</c:v>
                      </c:pt>
                      <c:pt idx="10" formatCode="0%">
                        <c:v>0.217</c:v>
                      </c:pt>
                      <c:pt idx="11" formatCode="0%">
                        <c:v>0.35799999999999998</c:v>
                      </c:pt>
                      <c:pt idx="12" formatCode="0%">
                        <c:v>0.318</c:v>
                      </c:pt>
                      <c:pt idx="14" formatCode="0%">
                        <c:v>0.124</c:v>
                      </c:pt>
                      <c:pt idx="15" formatCode="0%">
                        <c:v>0.20499999999999999</c:v>
                      </c:pt>
                      <c:pt idx="16" formatCode="0%">
                        <c:v>0.25600000000000001</c:v>
                      </c:pt>
                      <c:pt idx="17" formatCode="0%">
                        <c:v>0.49399999999999999</c:v>
                      </c:pt>
                      <c:pt idx="18" formatCode="0%">
                        <c:v>0.35399999999999998</c:v>
                      </c:pt>
                      <c:pt idx="19" formatCode="0%">
                        <c:v>0.28999999999999998</c:v>
                      </c:pt>
                      <c:pt idx="20" formatCode="0%">
                        <c:v>0.33600000000000002</c:v>
                      </c:pt>
                      <c:pt idx="21" formatCode="0%">
                        <c:v>0.187</c:v>
                      </c:pt>
                    </c:numCache>
                  </c:numRef>
                </c:val>
                <c:extLst xmlns:c15="http://schemas.microsoft.com/office/drawing/2012/chart">
                  <c:ext xmlns:c16="http://schemas.microsoft.com/office/drawing/2014/chart" uri="{C3380CC4-5D6E-409C-BE32-E72D297353CC}">
                    <c16:uniqueId val="{00000004-FD8B-44D0-9A4B-F11A4A6C686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2"/>
                      <c:pt idx="0" formatCode="0%">
                        <c:v>0.22</c:v>
                      </c:pt>
                      <c:pt idx="2" formatCode="0%">
                        <c:v>0.28999999999999998</c:v>
                      </c:pt>
                      <c:pt idx="3" formatCode="0%">
                        <c:v>0.29199999999999998</c:v>
                      </c:pt>
                      <c:pt idx="4" formatCode="0%">
                        <c:v>0.26200000000000001</c:v>
                      </c:pt>
                      <c:pt idx="5" formatCode="0%">
                        <c:v>0.20399999999999999</c:v>
                      </c:pt>
                      <c:pt idx="6" formatCode="0%">
                        <c:v>0.127</c:v>
                      </c:pt>
                      <c:pt idx="7" formatCode="0%">
                        <c:v>0.107</c:v>
                      </c:pt>
                      <c:pt idx="9" formatCode="0%">
                        <c:v>0.187</c:v>
                      </c:pt>
                      <c:pt idx="10" formatCode="0%">
                        <c:v>0.18099999999999999</c:v>
                      </c:pt>
                      <c:pt idx="11" formatCode="0%">
                        <c:v>0.28999999999999998</c:v>
                      </c:pt>
                      <c:pt idx="12" formatCode="0%">
                        <c:v>0.245</c:v>
                      </c:pt>
                      <c:pt idx="14" formatCode="0%">
                        <c:v>0.125</c:v>
                      </c:pt>
                      <c:pt idx="15" formatCode="0%">
                        <c:v>0.16600000000000001</c:v>
                      </c:pt>
                      <c:pt idx="16" formatCode="0%">
                        <c:v>0.16300000000000001</c:v>
                      </c:pt>
                      <c:pt idx="17" formatCode="0%">
                        <c:v>0.42099999999999999</c:v>
                      </c:pt>
                      <c:pt idx="18" formatCode="0%">
                        <c:v>0.17799999999999999</c:v>
                      </c:pt>
                      <c:pt idx="19" formatCode="0%">
                        <c:v>0.15</c:v>
                      </c:pt>
                      <c:pt idx="20" formatCode="0%">
                        <c:v>0.36499999999999999</c:v>
                      </c:pt>
                      <c:pt idx="21" formatCode="0%">
                        <c:v>0.29199999999999998</c:v>
                      </c:pt>
                    </c:numCache>
                  </c:numRef>
                </c:val>
                <c:extLst xmlns:c15="http://schemas.microsoft.com/office/drawing/2012/chart">
                  <c:ext xmlns:c16="http://schemas.microsoft.com/office/drawing/2014/chart" uri="{C3380CC4-5D6E-409C-BE32-E72D297353CC}">
                    <c16:uniqueId val="{00000005-FD8B-44D0-9A4B-F11A4A6C686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2"/>
                      <c:pt idx="0" formatCode="0%">
                        <c:v>0.11</c:v>
                      </c:pt>
                      <c:pt idx="2" formatCode="0%">
                        <c:v>0.108</c:v>
                      </c:pt>
                      <c:pt idx="3" formatCode="0%">
                        <c:v>0.129</c:v>
                      </c:pt>
                      <c:pt idx="4" formatCode="0%">
                        <c:v>0.151</c:v>
                      </c:pt>
                      <c:pt idx="5" formatCode="0%">
                        <c:v>4.9000000000000002E-2</c:v>
                      </c:pt>
                      <c:pt idx="6" formatCode="0%">
                        <c:v>0.13800000000000001</c:v>
                      </c:pt>
                      <c:pt idx="7" formatCode="0%">
                        <c:v>0.05</c:v>
                      </c:pt>
                      <c:pt idx="9" formatCode="0%">
                        <c:v>0.11600000000000001</c:v>
                      </c:pt>
                      <c:pt idx="10" formatCode="0%">
                        <c:v>0.10299999999999999</c:v>
                      </c:pt>
                      <c:pt idx="11" formatCode="0%">
                        <c:v>0.121</c:v>
                      </c:pt>
                      <c:pt idx="12" formatCode="0%">
                        <c:v>9.8000000000000004E-2</c:v>
                      </c:pt>
                      <c:pt idx="14" formatCode="0%">
                        <c:v>0.19400000000000001</c:v>
                      </c:pt>
                      <c:pt idx="15" formatCode="0%">
                        <c:v>5.3999999999999999E-2</c:v>
                      </c:pt>
                      <c:pt idx="16" formatCode="0%">
                        <c:v>0.13600000000000001</c:v>
                      </c:pt>
                      <c:pt idx="17" formatCode="0%">
                        <c:v>0.182</c:v>
                      </c:pt>
                      <c:pt idx="18" formatCode="0%">
                        <c:v>0.14299999999999999</c:v>
                      </c:pt>
                      <c:pt idx="19" formatCode="0%">
                        <c:v>6.7000000000000004E-2</c:v>
                      </c:pt>
                      <c:pt idx="20" formatCode="0%">
                        <c:v>0.112</c:v>
                      </c:pt>
                    </c:numCache>
                  </c:numRef>
                </c:val>
                <c:extLst xmlns:c15="http://schemas.microsoft.com/office/drawing/2012/chart">
                  <c:ext xmlns:c16="http://schemas.microsoft.com/office/drawing/2014/chart" uri="{C3380CC4-5D6E-409C-BE32-E72D297353CC}">
                    <c16:uniqueId val="{00000006-FD8B-44D0-9A4B-F11A4A6C6869}"/>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2"/>
                      <c:pt idx="0" formatCode="0%">
                        <c:v>9.2999999999999999E-2</c:v>
                      </c:pt>
                      <c:pt idx="2" formatCode="0%">
                        <c:v>0.313</c:v>
                      </c:pt>
                      <c:pt idx="3" formatCode="0%">
                        <c:v>0.11</c:v>
                      </c:pt>
                      <c:pt idx="4" formatCode="0%">
                        <c:v>8.1000000000000003E-2</c:v>
                      </c:pt>
                      <c:pt idx="5" formatCode="0%">
                        <c:v>0.06</c:v>
                      </c:pt>
                      <c:pt idx="6" formatCode="0%">
                        <c:v>1.0999999999999999E-2</c:v>
                      </c:pt>
                      <c:pt idx="7" formatCode="0%">
                        <c:v>7.4999999999999997E-2</c:v>
                      </c:pt>
                      <c:pt idx="9" formatCode="0%">
                        <c:v>6.9000000000000006E-2</c:v>
                      </c:pt>
                      <c:pt idx="10" formatCode="0%">
                        <c:v>9.2999999999999999E-2</c:v>
                      </c:pt>
                      <c:pt idx="11" formatCode="0%">
                        <c:v>0.111</c:v>
                      </c:pt>
                      <c:pt idx="12" formatCode="0%">
                        <c:v>0.113</c:v>
                      </c:pt>
                      <c:pt idx="14" formatCode="0%">
                        <c:v>4.8000000000000001E-2</c:v>
                      </c:pt>
                      <c:pt idx="15" formatCode="0%">
                        <c:v>5.5E-2</c:v>
                      </c:pt>
                      <c:pt idx="16" formatCode="0%">
                        <c:v>6.5000000000000002E-2</c:v>
                      </c:pt>
                      <c:pt idx="17" formatCode="0%">
                        <c:v>0.10299999999999999</c:v>
                      </c:pt>
                      <c:pt idx="18" formatCode="0%">
                        <c:v>0.315</c:v>
                      </c:pt>
                      <c:pt idx="19" formatCode="0%">
                        <c:v>0.14499999999999999</c:v>
                      </c:pt>
                      <c:pt idx="20" formatCode="0%">
                        <c:v>0.156</c:v>
                      </c:pt>
                    </c:numCache>
                  </c:numRef>
                </c:val>
                <c:extLst xmlns:c15="http://schemas.microsoft.com/office/drawing/2012/chart">
                  <c:ext xmlns:c16="http://schemas.microsoft.com/office/drawing/2014/chart" uri="{C3380CC4-5D6E-409C-BE32-E72D297353CC}">
                    <c16:uniqueId val="{00000007-FD8B-44D0-9A4B-F11A4A6C6869}"/>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2"/>
                      <c:pt idx="0" formatCode="0%">
                        <c:v>7.5999999999999998E-2</c:v>
                      </c:pt>
                      <c:pt idx="2" formatCode="0%">
                        <c:v>0.14199999999999999</c:v>
                      </c:pt>
                      <c:pt idx="3" formatCode="0%">
                        <c:v>8.4000000000000005E-2</c:v>
                      </c:pt>
                      <c:pt idx="4" formatCode="0%">
                        <c:v>9.5000000000000001E-2</c:v>
                      </c:pt>
                      <c:pt idx="5" formatCode="0%">
                        <c:v>5.3999999999999999E-2</c:v>
                      </c:pt>
                      <c:pt idx="6" formatCode="0%">
                        <c:v>3.4000000000000002E-2</c:v>
                      </c:pt>
                      <c:pt idx="7" formatCode="0%">
                        <c:v>4.9000000000000002E-2</c:v>
                      </c:pt>
                      <c:pt idx="9" formatCode="0%">
                        <c:v>7.8E-2</c:v>
                      </c:pt>
                      <c:pt idx="10" formatCode="0%">
                        <c:v>6.0999999999999999E-2</c:v>
                      </c:pt>
                      <c:pt idx="11" formatCode="0%">
                        <c:v>8.8999999999999996E-2</c:v>
                      </c:pt>
                      <c:pt idx="12" formatCode="0%">
                        <c:v>7.2999999999999995E-2</c:v>
                      </c:pt>
                      <c:pt idx="15" formatCode="0%">
                        <c:v>7.0999999999999994E-2</c:v>
                      </c:pt>
                      <c:pt idx="16" formatCode="0%">
                        <c:v>8.3000000000000004E-2</c:v>
                      </c:pt>
                      <c:pt idx="17" formatCode="0%">
                        <c:v>0.114</c:v>
                      </c:pt>
                      <c:pt idx="18" formatCode="0%">
                        <c:v>7.3999999999999996E-2</c:v>
                      </c:pt>
                      <c:pt idx="19" formatCode="0%">
                        <c:v>5.0999999999999997E-2</c:v>
                      </c:pt>
                      <c:pt idx="20" formatCode="0%">
                        <c:v>6.3E-2</c:v>
                      </c:pt>
                    </c:numCache>
                  </c:numRef>
                </c:val>
                <c:extLst xmlns:c15="http://schemas.microsoft.com/office/drawing/2012/chart">
                  <c:ext xmlns:c16="http://schemas.microsoft.com/office/drawing/2014/chart" uri="{C3380CC4-5D6E-409C-BE32-E72D297353CC}">
                    <c16:uniqueId val="{00000008-FD8B-44D0-9A4B-F11A4A6C6869}"/>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2"/>
                      <c:pt idx="0" formatCode="0%">
                        <c:v>7.4999999999999997E-2</c:v>
                      </c:pt>
                      <c:pt idx="2" formatCode="0%">
                        <c:v>7.6999999999999999E-2</c:v>
                      </c:pt>
                      <c:pt idx="3" formatCode="0%">
                        <c:v>9.5000000000000001E-2</c:v>
                      </c:pt>
                      <c:pt idx="4" formatCode="0%">
                        <c:v>9.4E-2</c:v>
                      </c:pt>
                      <c:pt idx="5" formatCode="0%">
                        <c:v>5.2999999999999999E-2</c:v>
                      </c:pt>
                      <c:pt idx="6" formatCode="0%">
                        <c:v>0.15</c:v>
                      </c:pt>
                      <c:pt idx="7" formatCode="0%">
                        <c:v>1.7000000000000001E-2</c:v>
                      </c:pt>
                      <c:pt idx="9" formatCode="0%">
                        <c:v>6.9000000000000006E-2</c:v>
                      </c:pt>
                      <c:pt idx="10" formatCode="0%">
                        <c:v>5.6000000000000001E-2</c:v>
                      </c:pt>
                      <c:pt idx="11" formatCode="0%">
                        <c:v>8.7999999999999995E-2</c:v>
                      </c:pt>
                      <c:pt idx="12" formatCode="0%">
                        <c:v>9.1999999999999998E-2</c:v>
                      </c:pt>
                      <c:pt idx="14" formatCode="0%">
                        <c:v>0.08</c:v>
                      </c:pt>
                      <c:pt idx="15" formatCode="0%">
                        <c:v>7.4999999999999997E-2</c:v>
                      </c:pt>
                      <c:pt idx="16" formatCode="0%">
                        <c:v>0.05</c:v>
                      </c:pt>
                      <c:pt idx="17" formatCode="0%">
                        <c:v>0.13500000000000001</c:v>
                      </c:pt>
                      <c:pt idx="18" formatCode="0%">
                        <c:v>4.2000000000000003E-2</c:v>
                      </c:pt>
                      <c:pt idx="19" formatCode="0%">
                        <c:v>2.5000000000000001E-2</c:v>
                      </c:pt>
                      <c:pt idx="20" formatCode="0%">
                        <c:v>0.17399999999999999</c:v>
                      </c:pt>
                      <c:pt idx="21" formatCode="0%">
                        <c:v>0.104</c:v>
                      </c:pt>
                    </c:numCache>
                  </c:numRef>
                </c:val>
                <c:extLst xmlns:c15="http://schemas.microsoft.com/office/drawing/2012/chart">
                  <c:ext xmlns:c16="http://schemas.microsoft.com/office/drawing/2014/chart" uri="{C3380CC4-5D6E-409C-BE32-E72D297353CC}">
                    <c16:uniqueId val="{00000009-FD8B-44D0-9A4B-F11A4A6C6869}"/>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2"/>
                      <c:pt idx="0" formatCode="0%">
                        <c:v>7.0999999999999994E-2</c:v>
                      </c:pt>
                      <c:pt idx="2" formatCode="0%">
                        <c:v>0.10299999999999999</c:v>
                      </c:pt>
                      <c:pt idx="3" formatCode="0%">
                        <c:v>7.5999999999999998E-2</c:v>
                      </c:pt>
                      <c:pt idx="4" formatCode="0%">
                        <c:v>0.14099999999999999</c:v>
                      </c:pt>
                      <c:pt idx="5" formatCode="0%">
                        <c:v>3.2000000000000001E-2</c:v>
                      </c:pt>
                      <c:pt idx="6" formatCode="0%">
                        <c:v>8.9999999999999993E-3</c:v>
                      </c:pt>
                      <c:pt idx="7" formatCode="0%">
                        <c:v>2.1999999999999999E-2</c:v>
                      </c:pt>
                      <c:pt idx="9" formatCode="0%">
                        <c:v>8.7999999999999995E-2</c:v>
                      </c:pt>
                      <c:pt idx="10" formatCode="0%">
                        <c:v>7.4999999999999997E-2</c:v>
                      </c:pt>
                      <c:pt idx="11" formatCode="0%">
                        <c:v>7.9000000000000001E-2</c:v>
                      </c:pt>
                      <c:pt idx="12" formatCode="0%">
                        <c:v>3.2000000000000001E-2</c:v>
                      </c:pt>
                      <c:pt idx="15" formatCode="0%">
                        <c:v>5.8999999999999997E-2</c:v>
                      </c:pt>
                      <c:pt idx="16" formatCode="0%">
                        <c:v>6.2E-2</c:v>
                      </c:pt>
                      <c:pt idx="17" formatCode="0%">
                        <c:v>0.13400000000000001</c:v>
                      </c:pt>
                      <c:pt idx="18" formatCode="0%">
                        <c:v>0.129</c:v>
                      </c:pt>
                      <c:pt idx="19" formatCode="0%">
                        <c:v>4.2000000000000003E-2</c:v>
                      </c:pt>
                      <c:pt idx="20" formatCode="0%">
                        <c:v>9.2999999999999999E-2</c:v>
                      </c:pt>
                    </c:numCache>
                  </c:numRef>
                </c:val>
                <c:extLst xmlns:c15="http://schemas.microsoft.com/office/drawing/2012/chart">
                  <c:ext xmlns:c16="http://schemas.microsoft.com/office/drawing/2014/chart" uri="{C3380CC4-5D6E-409C-BE32-E72D297353CC}">
                    <c16:uniqueId val="{0000000A-FD8B-44D0-9A4B-F11A4A6C6869}"/>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2"/>
                      <c:pt idx="0" formatCode="0%">
                        <c:v>5.7000000000000002E-2</c:v>
                      </c:pt>
                      <c:pt idx="2" formatCode="0%">
                        <c:v>0.124</c:v>
                      </c:pt>
                      <c:pt idx="3" formatCode="0%">
                        <c:v>4.4999999999999998E-2</c:v>
                      </c:pt>
                      <c:pt idx="4" formatCode="0%">
                        <c:v>7.3999999999999996E-2</c:v>
                      </c:pt>
                      <c:pt idx="5" formatCode="0%">
                        <c:v>9.0999999999999998E-2</c:v>
                      </c:pt>
                      <c:pt idx="6" formatCode="0%">
                        <c:v>4.1000000000000002E-2</c:v>
                      </c:pt>
                      <c:pt idx="7" formatCode="0%">
                        <c:v>2.9000000000000001E-2</c:v>
                      </c:pt>
                      <c:pt idx="9" formatCode="0%">
                        <c:v>7.0000000000000007E-2</c:v>
                      </c:pt>
                      <c:pt idx="10" formatCode="0%">
                        <c:v>4.3999999999999997E-2</c:v>
                      </c:pt>
                      <c:pt idx="11" formatCode="0%">
                        <c:v>6.3E-2</c:v>
                      </c:pt>
                      <c:pt idx="12" formatCode="0%">
                        <c:v>4.4999999999999998E-2</c:v>
                      </c:pt>
                      <c:pt idx="14" formatCode="0%">
                        <c:v>6.5000000000000002E-2</c:v>
                      </c:pt>
                      <c:pt idx="15" formatCode="0%">
                        <c:v>6.5000000000000002E-2</c:v>
                      </c:pt>
                      <c:pt idx="16" formatCode="0%">
                        <c:v>6.5000000000000002E-2</c:v>
                      </c:pt>
                      <c:pt idx="17" formatCode="0%">
                        <c:v>5.0999999999999997E-2</c:v>
                      </c:pt>
                      <c:pt idx="18" formatCode="0%">
                        <c:v>5.0999999999999997E-2</c:v>
                      </c:pt>
                      <c:pt idx="19" formatCode="0%">
                        <c:v>2.5999999999999999E-2</c:v>
                      </c:pt>
                      <c:pt idx="20" formatCode="0%">
                        <c:v>7.4999999999999997E-2</c:v>
                      </c:pt>
                      <c:pt idx="21" formatCode="0%">
                        <c:v>0.104</c:v>
                      </c:pt>
                    </c:numCache>
                  </c:numRef>
                </c:val>
                <c:extLst xmlns:c15="http://schemas.microsoft.com/office/drawing/2012/chart">
                  <c:ext xmlns:c16="http://schemas.microsoft.com/office/drawing/2014/chart" uri="{C3380CC4-5D6E-409C-BE32-E72D297353CC}">
                    <c16:uniqueId val="{0000000B-FD8B-44D0-9A4B-F11A4A6C6869}"/>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2"/>
                      <c:pt idx="0" formatCode="0%">
                        <c:v>4.9000000000000002E-2</c:v>
                      </c:pt>
                      <c:pt idx="2" formatCode="0%">
                        <c:v>0.106</c:v>
                      </c:pt>
                      <c:pt idx="3" formatCode="0%">
                        <c:v>5.8999999999999997E-2</c:v>
                      </c:pt>
                      <c:pt idx="4" formatCode="0%">
                        <c:v>3.9E-2</c:v>
                      </c:pt>
                      <c:pt idx="5" formatCode="0%">
                        <c:v>4.2999999999999997E-2</c:v>
                      </c:pt>
                      <c:pt idx="6" formatCode="0%">
                        <c:v>1.2E-2</c:v>
                      </c:pt>
                      <c:pt idx="7" formatCode="0%">
                        <c:v>5.8000000000000003E-2</c:v>
                      </c:pt>
                      <c:pt idx="9" formatCode="0%">
                        <c:v>4.1000000000000002E-2</c:v>
                      </c:pt>
                      <c:pt idx="10" formatCode="0%">
                        <c:v>4.2999999999999997E-2</c:v>
                      </c:pt>
                      <c:pt idx="11" formatCode="0%">
                        <c:v>6.4000000000000001E-2</c:v>
                      </c:pt>
                      <c:pt idx="12" formatCode="0%">
                        <c:v>5.1999999999999998E-2</c:v>
                      </c:pt>
                      <c:pt idx="14" formatCode="0%">
                        <c:v>0.06</c:v>
                      </c:pt>
                      <c:pt idx="15" formatCode="0%">
                        <c:v>4.1000000000000002E-2</c:v>
                      </c:pt>
                      <c:pt idx="16" formatCode="0%">
                        <c:v>4.2999999999999997E-2</c:v>
                      </c:pt>
                      <c:pt idx="17" formatCode="0%">
                        <c:v>4.4999999999999998E-2</c:v>
                      </c:pt>
                      <c:pt idx="18" formatCode="0%">
                        <c:v>9.7000000000000003E-2</c:v>
                      </c:pt>
                      <c:pt idx="19" formatCode="0%">
                        <c:v>8.2000000000000003E-2</c:v>
                      </c:pt>
                    </c:numCache>
                  </c:numRef>
                </c:val>
                <c:extLst xmlns:c15="http://schemas.microsoft.com/office/drawing/2012/chart">
                  <c:ext xmlns:c16="http://schemas.microsoft.com/office/drawing/2014/chart" uri="{C3380CC4-5D6E-409C-BE32-E72D297353CC}">
                    <c16:uniqueId val="{0000000C-FD8B-44D0-9A4B-F11A4A6C6869}"/>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2"/>
                      <c:pt idx="0" formatCode="0%">
                        <c:v>4.8000000000000001E-2</c:v>
                      </c:pt>
                      <c:pt idx="2" formatCode="0%">
                        <c:v>7.0999999999999994E-2</c:v>
                      </c:pt>
                      <c:pt idx="3" formatCode="0%">
                        <c:v>5.1999999999999998E-2</c:v>
                      </c:pt>
                      <c:pt idx="4" formatCode="0%">
                        <c:v>2.4E-2</c:v>
                      </c:pt>
                      <c:pt idx="5" formatCode="0%">
                        <c:v>1.4E-2</c:v>
                      </c:pt>
                      <c:pt idx="7" formatCode="0%">
                        <c:v>0.09</c:v>
                      </c:pt>
                      <c:pt idx="9" formatCode="0%">
                        <c:v>0.03</c:v>
                      </c:pt>
                      <c:pt idx="10" formatCode="0%">
                        <c:v>5.3999999999999999E-2</c:v>
                      </c:pt>
                      <c:pt idx="11" formatCode="0%">
                        <c:v>5.7000000000000002E-2</c:v>
                      </c:pt>
                      <c:pt idx="12" formatCode="0%">
                        <c:v>6.4000000000000001E-2</c:v>
                      </c:pt>
                      <c:pt idx="14" formatCode="0%">
                        <c:v>3.6999999999999998E-2</c:v>
                      </c:pt>
                      <c:pt idx="15" formatCode="0%">
                        <c:v>2.8000000000000001E-2</c:v>
                      </c:pt>
                      <c:pt idx="16" formatCode="0%">
                        <c:v>4.5999999999999999E-2</c:v>
                      </c:pt>
                      <c:pt idx="17" formatCode="0%">
                        <c:v>4.1000000000000002E-2</c:v>
                      </c:pt>
                      <c:pt idx="18" formatCode="0%">
                        <c:v>4.4999999999999998E-2</c:v>
                      </c:pt>
                      <c:pt idx="19" formatCode="0%">
                        <c:v>0.112</c:v>
                      </c:pt>
                    </c:numCache>
                  </c:numRef>
                </c:val>
                <c:extLst xmlns:c15="http://schemas.microsoft.com/office/drawing/2012/chart">
                  <c:ext xmlns:c16="http://schemas.microsoft.com/office/drawing/2014/chart" uri="{C3380CC4-5D6E-409C-BE32-E72D297353CC}">
                    <c16:uniqueId val="{0000000D-FD8B-44D0-9A4B-F11A4A6C6869}"/>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2"/>
                      <c:pt idx="0" formatCode="0%">
                        <c:v>3.7999999999999999E-2</c:v>
                      </c:pt>
                      <c:pt idx="2" formatCode="0%">
                        <c:v>7.0000000000000007E-2</c:v>
                      </c:pt>
                      <c:pt idx="3" formatCode="0%">
                        <c:v>3.1E-2</c:v>
                      </c:pt>
                      <c:pt idx="4" formatCode="0%">
                        <c:v>8.0000000000000002E-3</c:v>
                      </c:pt>
                      <c:pt idx="6" formatCode="0%">
                        <c:v>1.2999999999999999E-2</c:v>
                      </c:pt>
                      <c:pt idx="7" formatCode="0%">
                        <c:v>7.1999999999999995E-2</c:v>
                      </c:pt>
                      <c:pt idx="9" formatCode="0%">
                        <c:v>4.2000000000000003E-2</c:v>
                      </c:pt>
                      <c:pt idx="10" formatCode="0%">
                        <c:v>3.4000000000000002E-2</c:v>
                      </c:pt>
                      <c:pt idx="11" formatCode="0%">
                        <c:v>3.1E-2</c:v>
                      </c:pt>
                      <c:pt idx="12" formatCode="0%">
                        <c:v>4.3999999999999997E-2</c:v>
                      </c:pt>
                      <c:pt idx="14" formatCode="0%">
                        <c:v>3.2000000000000001E-2</c:v>
                      </c:pt>
                      <c:pt idx="15" formatCode="0%">
                        <c:v>2.4E-2</c:v>
                      </c:pt>
                      <c:pt idx="16" formatCode="0%">
                        <c:v>3.2000000000000001E-2</c:v>
                      </c:pt>
                      <c:pt idx="17" formatCode="0%">
                        <c:v>3.9E-2</c:v>
                      </c:pt>
                      <c:pt idx="18" formatCode="0%">
                        <c:v>2.1000000000000001E-2</c:v>
                      </c:pt>
                      <c:pt idx="19" formatCode="0%">
                        <c:v>8.2000000000000003E-2</c:v>
                      </c:pt>
                    </c:numCache>
                  </c:numRef>
                </c:val>
                <c:extLst xmlns:c15="http://schemas.microsoft.com/office/drawing/2012/chart">
                  <c:ext xmlns:c16="http://schemas.microsoft.com/office/drawing/2014/chart" uri="{C3380CC4-5D6E-409C-BE32-E72D297353CC}">
                    <c16:uniqueId val="{0000000E-FD8B-44D0-9A4B-F11A4A6C6869}"/>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2"/>
                      <c:pt idx="0" formatCode="0%">
                        <c:v>1.2E-2</c:v>
                      </c:pt>
                      <c:pt idx="2" formatCode="0%">
                        <c:v>1.6E-2</c:v>
                      </c:pt>
                      <c:pt idx="3" formatCode="0%">
                        <c:v>2.3E-2</c:v>
                      </c:pt>
                      <c:pt idx="4" formatCode="0%">
                        <c:v>1.6E-2</c:v>
                      </c:pt>
                      <c:pt idx="7" formatCode="0%">
                        <c:v>7.0000000000000001E-3</c:v>
                      </c:pt>
                      <c:pt idx="9" formatCode="0%">
                        <c:v>7.0000000000000001E-3</c:v>
                      </c:pt>
                      <c:pt idx="10" formatCode="0%">
                        <c:v>4.0000000000000001E-3</c:v>
                      </c:pt>
                      <c:pt idx="11" formatCode="0%">
                        <c:v>2.1000000000000001E-2</c:v>
                      </c:pt>
                      <c:pt idx="12" formatCode="0%">
                        <c:v>0.02</c:v>
                      </c:pt>
                      <c:pt idx="14" formatCode="0%">
                        <c:v>3.5000000000000003E-2</c:v>
                      </c:pt>
                      <c:pt idx="15" formatCode="0%">
                        <c:v>8.0000000000000002E-3</c:v>
                      </c:pt>
                      <c:pt idx="16" formatCode="0%">
                        <c:v>1.6E-2</c:v>
                      </c:pt>
                      <c:pt idx="17" formatCode="0%">
                        <c:v>1.2999999999999999E-2</c:v>
                      </c:pt>
                      <c:pt idx="19" formatCode="0%">
                        <c:v>1.4999999999999999E-2</c:v>
                      </c:pt>
                    </c:numCache>
                  </c:numRef>
                </c:val>
                <c:extLst xmlns:c15="http://schemas.microsoft.com/office/drawing/2012/chart">
                  <c:ext xmlns:c16="http://schemas.microsoft.com/office/drawing/2014/chart" uri="{C3380CC4-5D6E-409C-BE32-E72D297353CC}">
                    <c16:uniqueId val="{0000000F-FD8B-44D0-9A4B-F11A4A6C6869}"/>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2"/>
                      <c:pt idx="0" formatCode="0%">
                        <c:v>4.9000000000000002E-2</c:v>
                      </c:pt>
                      <c:pt idx="2" formatCode="0%">
                        <c:v>2.7E-2</c:v>
                      </c:pt>
                      <c:pt idx="3" formatCode="0%">
                        <c:v>1.2999999999999999E-2</c:v>
                      </c:pt>
                      <c:pt idx="4" formatCode="0%">
                        <c:v>4.4999999999999998E-2</c:v>
                      </c:pt>
                      <c:pt idx="5" formatCode="0%">
                        <c:v>0.11</c:v>
                      </c:pt>
                      <c:pt idx="6" formatCode="0%">
                        <c:v>0.112</c:v>
                      </c:pt>
                      <c:pt idx="7" formatCode="0%">
                        <c:v>4.8000000000000001E-2</c:v>
                      </c:pt>
                      <c:pt idx="9" formatCode="0%">
                        <c:v>7.1999999999999995E-2</c:v>
                      </c:pt>
                      <c:pt idx="10" formatCode="0%">
                        <c:v>5.1999999999999998E-2</c:v>
                      </c:pt>
                      <c:pt idx="11" formatCode="0%">
                        <c:v>3.6999999999999998E-2</c:v>
                      </c:pt>
                      <c:pt idx="12" formatCode="0%">
                        <c:v>2.1000000000000001E-2</c:v>
                      </c:pt>
                      <c:pt idx="14" formatCode="0%">
                        <c:v>9.9000000000000005E-2</c:v>
                      </c:pt>
                      <c:pt idx="15" formatCode="0%">
                        <c:v>6.9000000000000006E-2</c:v>
                      </c:pt>
                      <c:pt idx="16" formatCode="0%">
                        <c:v>4.2000000000000003E-2</c:v>
                      </c:pt>
                      <c:pt idx="17" formatCode="0%">
                        <c:v>4.2000000000000003E-2</c:v>
                      </c:pt>
                      <c:pt idx="18" formatCode="0%">
                        <c:v>0.125</c:v>
                      </c:pt>
                      <c:pt idx="19" formatCode="0%">
                        <c:v>5.6000000000000001E-2</c:v>
                      </c:pt>
                      <c:pt idx="20" formatCode="0%">
                        <c:v>0.152</c:v>
                      </c:pt>
                      <c:pt idx="21" formatCode="0%">
                        <c:v>0.26400000000000001</c:v>
                      </c:pt>
                    </c:numCache>
                  </c:numRef>
                </c:val>
                <c:extLst xmlns:c15="http://schemas.microsoft.com/office/drawing/2012/chart">
                  <c:ext xmlns:c16="http://schemas.microsoft.com/office/drawing/2014/chart" uri="{C3380CC4-5D6E-409C-BE32-E72D297353CC}">
                    <c16:uniqueId val="{00000010-FD8B-44D0-9A4B-F11A4A6C6869}"/>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2"/>
                      <c:pt idx="0" formatCode="0%">
                        <c:v>3.6280000000000001</c:v>
                      </c:pt>
                      <c:pt idx="2" formatCode="0%">
                        <c:v>4.4530000000000003</c:v>
                      </c:pt>
                      <c:pt idx="3" formatCode="0%">
                        <c:v>4.1429999999999998</c:v>
                      </c:pt>
                      <c:pt idx="4" formatCode="0%">
                        <c:v>3.73</c:v>
                      </c:pt>
                      <c:pt idx="5" formatCode="0%">
                        <c:v>2.4900000000000002</c:v>
                      </c:pt>
                      <c:pt idx="6" formatCode="0%">
                        <c:v>3.0720000000000001</c:v>
                      </c:pt>
                      <c:pt idx="7" formatCode="0%">
                        <c:v>3.5249999999999999</c:v>
                      </c:pt>
                      <c:pt idx="9" formatCode="0%">
                        <c:v>3.2389999999999999</c:v>
                      </c:pt>
                      <c:pt idx="10" formatCode="0%">
                        <c:v>3.4089999999999998</c:v>
                      </c:pt>
                      <c:pt idx="11" formatCode="0%">
                        <c:v>3.968</c:v>
                      </c:pt>
                      <c:pt idx="12" formatCode="0%">
                        <c:v>4.1280000000000001</c:v>
                      </c:pt>
                      <c:pt idx="14" formatCode="0%">
                        <c:v>3.5169999999999999</c:v>
                      </c:pt>
                      <c:pt idx="15" formatCode="0%">
                        <c:v>2.6190000000000002</c:v>
                      </c:pt>
                      <c:pt idx="16" formatCode="0%">
                        <c:v>3.669</c:v>
                      </c:pt>
                      <c:pt idx="17" formatCode="0%">
                        <c:v>4.8090000000000002</c:v>
                      </c:pt>
                      <c:pt idx="18" formatCode="0%">
                        <c:v>5.117</c:v>
                      </c:pt>
                      <c:pt idx="19" formatCode="0%">
                        <c:v>4.2069999999999999</c:v>
                      </c:pt>
                      <c:pt idx="20" formatCode="0%">
                        <c:v>3.3690000000000002</c:v>
                      </c:pt>
                      <c:pt idx="21" formatCode="0%">
                        <c:v>3.2690000000000001</c:v>
                      </c:pt>
                    </c:numCache>
                  </c:numRef>
                </c:val>
                <c:extLst xmlns:c15="http://schemas.microsoft.com/office/drawing/2012/chart">
                  <c:ext xmlns:c16="http://schemas.microsoft.com/office/drawing/2014/chart" uri="{C3380CC4-5D6E-409C-BE32-E72D297353CC}">
                    <c16:uniqueId val="{00000011-FD8B-44D0-9A4B-F11A4A6C6869}"/>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921454489710733"/>
          <c:y val="6.6856207028300113E-2"/>
          <c:w val="0.48443169283231691"/>
          <c:h val="0.78343178071674957"/>
        </c:manualLayout>
      </c:layout>
      <c:barChart>
        <c:barDir val="bar"/>
        <c:grouping val="stacked"/>
        <c:varyColors val="0"/>
        <c:ser>
          <c:idx val="0"/>
          <c:order val="0"/>
          <c:tx>
            <c:strRef>
              <c:f>Taul1!$A$2</c:f>
              <c:strCache>
                <c:ptCount val="1"/>
                <c:pt idx="0">
                  <c:v>Vuosimatkavakuutus</c:v>
                </c:pt>
              </c:strCache>
            </c:strRef>
          </c:tx>
          <c:spPr>
            <a:solidFill>
              <a:schemeClr val="tx2"/>
            </a:solidFill>
            <a:ln>
              <a:noFill/>
            </a:ln>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Taul1!$B$1:$BO$1</c:f>
              <c:strCache>
                <c:ptCount val="21"/>
                <c:pt idx="0">
                  <c:v>Kaikki vastaajat, n=433</c:v>
                </c:pt>
                <c:pt idx="1">
                  <c:v>SUKUPUOLI</c:v>
                </c:pt>
                <c:pt idx="2">
                  <c:v>Mies, n=216</c:v>
                </c:pt>
                <c:pt idx="3">
                  <c:v>Nainen, n=217</c:v>
                </c:pt>
                <c:pt idx="4">
                  <c:v>IKÄRYHMÄ</c:v>
                </c:pt>
                <c:pt idx="5">
                  <c:v>18-29 -vuotias, n=66</c:v>
                </c:pt>
                <c:pt idx="6">
                  <c:v>30-39 -vuotias, n=78</c:v>
                </c:pt>
                <c:pt idx="7">
                  <c:v>40-49 -vuotias, n=70</c:v>
                </c:pt>
                <c:pt idx="8">
                  <c:v>50-59 -vuotias, n=69</c:v>
                </c:pt>
                <c:pt idx="9">
                  <c:v>60-79 -vuotias, n=150</c:v>
                </c:pt>
                <c:pt idx="10">
                  <c:v>TALOUDEN BRUTTOTULOT VUODESSA</c:v>
                </c:pt>
                <c:pt idx="11">
                  <c:v>Alle 30.000 €/vuodessa, n=72</c:v>
                </c:pt>
                <c:pt idx="12">
                  <c:v>30.001-50.000 €/vuodessa, n=105</c:v>
                </c:pt>
                <c:pt idx="13">
                  <c:v>50.001-70.000 €/vuodessa, n=84</c:v>
                </c:pt>
                <c:pt idx="14">
                  <c:v>Yli 70.000 €/vuodessa, n=104</c:v>
                </c:pt>
                <c:pt idx="15">
                  <c:v>ASUINPAIKKA</c:v>
                </c:pt>
                <c:pt idx="16">
                  <c:v>Pääkaupunkiseutu, n=117</c:v>
                </c:pt>
                <c:pt idx="17">
                  <c:v>Tampere/Turku n=52</c:v>
                </c:pt>
                <c:pt idx="18">
                  <c:v>Muu yli 50.000 asukkaan kaupunki, n=112</c:v>
                </c:pt>
                <c:pt idx="19">
                  <c:v>Alle 50.000 asukkaan kaupunki, n=91</c:v>
                </c:pt>
                <c:pt idx="20">
                  <c:v>Maalaiskunta, n=61</c:v>
                </c:pt>
              </c:strCache>
              <c:extLst/>
            </c:strRef>
          </c:cat>
          <c:val>
            <c:numRef>
              <c:f>Taul1!$B$2:$BO$2</c:f>
              <c:numCache>
                <c:formatCode>General</c:formatCode>
                <c:ptCount val="21"/>
                <c:pt idx="0" formatCode="0%">
                  <c:v>0.78700000000000003</c:v>
                </c:pt>
                <c:pt idx="2" formatCode="0%">
                  <c:v>0.76700000000000002</c:v>
                </c:pt>
                <c:pt idx="3" formatCode="0%">
                  <c:v>0.80600000000000005</c:v>
                </c:pt>
                <c:pt idx="5" formatCode="0%">
                  <c:v>0.7</c:v>
                </c:pt>
                <c:pt idx="6" formatCode="0%">
                  <c:v>0.80500000000000005</c:v>
                </c:pt>
                <c:pt idx="7" formatCode="0%">
                  <c:v>0.75600000000000001</c:v>
                </c:pt>
                <c:pt idx="8" formatCode="0%">
                  <c:v>0.81299999999999994</c:v>
                </c:pt>
                <c:pt idx="9" formatCode="0%">
                  <c:v>0.81799999999999995</c:v>
                </c:pt>
                <c:pt idx="11" formatCode="0%">
                  <c:v>0.67200000000000004</c:v>
                </c:pt>
                <c:pt idx="12" formatCode="0%">
                  <c:v>0.76400000000000001</c:v>
                </c:pt>
                <c:pt idx="13" formatCode="0%">
                  <c:v>0.83399999999999996</c:v>
                </c:pt>
                <c:pt idx="14" formatCode="0%">
                  <c:v>0.83</c:v>
                </c:pt>
                <c:pt idx="16" formatCode="0%">
                  <c:v>0.79500000000000004</c:v>
                </c:pt>
                <c:pt idx="17" formatCode="0%">
                  <c:v>0.81699999999999995</c:v>
                </c:pt>
                <c:pt idx="18" formatCode="0%">
                  <c:v>0.76500000000000001</c:v>
                </c:pt>
                <c:pt idx="19" formatCode="0%">
                  <c:v>0.76800000000000002</c:v>
                </c:pt>
                <c:pt idx="20" formatCode="0%">
                  <c:v>0.81499999999999995</c:v>
                </c:pt>
              </c:numCache>
              <c:extLst/>
            </c:numRef>
          </c:val>
          <c:extLst>
            <c:ext xmlns:c16="http://schemas.microsoft.com/office/drawing/2014/chart" uri="{C3380CC4-5D6E-409C-BE32-E72D297353CC}">
              <c16:uniqueId val="{00000000-1CDA-4D11-84EA-059056C999E9}"/>
            </c:ext>
          </c:extLst>
        </c:ser>
        <c:ser>
          <c:idx val="1"/>
          <c:order val="1"/>
          <c:tx>
            <c:strRef>
              <c:f>Taul1!$A$3</c:f>
              <c:strCache>
                <c:ptCount val="1"/>
                <c:pt idx="0">
                  <c:v>Matkakohtainen vakuutus</c:v>
                </c:pt>
              </c:strCache>
            </c:strRef>
          </c:tx>
          <c:spPr>
            <a:solidFill>
              <a:srgbClr val="164180">
                <a:lumMod val="20000"/>
                <a:lumOff val="8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1"/>
                <c:pt idx="0">
                  <c:v>Kaikki vastaajat, n=433</c:v>
                </c:pt>
                <c:pt idx="1">
                  <c:v>SUKUPUOLI</c:v>
                </c:pt>
                <c:pt idx="2">
                  <c:v>Mies, n=216</c:v>
                </c:pt>
                <c:pt idx="3">
                  <c:v>Nainen, n=217</c:v>
                </c:pt>
                <c:pt idx="4">
                  <c:v>IKÄRYHMÄ</c:v>
                </c:pt>
                <c:pt idx="5">
                  <c:v>18-29 -vuotias, n=66</c:v>
                </c:pt>
                <c:pt idx="6">
                  <c:v>30-39 -vuotias, n=78</c:v>
                </c:pt>
                <c:pt idx="7">
                  <c:v>40-49 -vuotias, n=70</c:v>
                </c:pt>
                <c:pt idx="8">
                  <c:v>50-59 -vuotias, n=69</c:v>
                </c:pt>
                <c:pt idx="9">
                  <c:v>60-79 -vuotias, n=150</c:v>
                </c:pt>
                <c:pt idx="10">
                  <c:v>TALOUDEN BRUTTOTULOT VUODESSA</c:v>
                </c:pt>
                <c:pt idx="11">
                  <c:v>Alle 30.000 €/vuodessa, n=72</c:v>
                </c:pt>
                <c:pt idx="12">
                  <c:v>30.001-50.000 €/vuodessa, n=105</c:v>
                </c:pt>
                <c:pt idx="13">
                  <c:v>50.001-70.000 €/vuodessa, n=84</c:v>
                </c:pt>
                <c:pt idx="14">
                  <c:v>Yli 70.000 €/vuodessa, n=104</c:v>
                </c:pt>
                <c:pt idx="15">
                  <c:v>ASUINPAIKKA</c:v>
                </c:pt>
                <c:pt idx="16">
                  <c:v>Pääkaupunkiseutu, n=117</c:v>
                </c:pt>
                <c:pt idx="17">
                  <c:v>Tampere/Turku n=52</c:v>
                </c:pt>
                <c:pt idx="18">
                  <c:v>Muu yli 50.000 asukkaan kaupunki, n=112</c:v>
                </c:pt>
                <c:pt idx="19">
                  <c:v>Alle 50.000 asukkaan kaupunki, n=91</c:v>
                </c:pt>
                <c:pt idx="20">
                  <c:v>Maalaiskunta, n=61</c:v>
                </c:pt>
              </c:strCache>
              <c:extLst/>
            </c:strRef>
          </c:cat>
          <c:val>
            <c:numRef>
              <c:f>Taul1!$B$3:$BO$3</c:f>
              <c:numCache>
                <c:formatCode>General</c:formatCode>
                <c:ptCount val="21"/>
                <c:pt idx="0" formatCode="0%">
                  <c:v>7.2999999999999995E-2</c:v>
                </c:pt>
                <c:pt idx="2" formatCode="0%">
                  <c:v>7.6999999999999999E-2</c:v>
                </c:pt>
                <c:pt idx="3" formatCode="0%">
                  <c:v>6.9000000000000006E-2</c:v>
                </c:pt>
                <c:pt idx="5" formatCode="0%">
                  <c:v>0.16</c:v>
                </c:pt>
                <c:pt idx="6" formatCode="0%">
                  <c:v>2.8000000000000001E-2</c:v>
                </c:pt>
                <c:pt idx="7" formatCode="0%">
                  <c:v>9.7000000000000003E-2</c:v>
                </c:pt>
                <c:pt idx="8" formatCode="0%">
                  <c:v>3.7999999999999999E-2</c:v>
                </c:pt>
                <c:pt idx="9" formatCode="0%">
                  <c:v>6.3E-2</c:v>
                </c:pt>
                <c:pt idx="11" formatCode="0%">
                  <c:v>0.17899999999999999</c:v>
                </c:pt>
                <c:pt idx="12" formatCode="0%">
                  <c:v>2.9000000000000001E-2</c:v>
                </c:pt>
                <c:pt idx="13" formatCode="0%">
                  <c:v>7.0000000000000007E-2</c:v>
                </c:pt>
                <c:pt idx="14" formatCode="0%">
                  <c:v>0.05</c:v>
                </c:pt>
                <c:pt idx="16" formatCode="0%">
                  <c:v>5.3999999999999999E-2</c:v>
                </c:pt>
                <c:pt idx="17" formatCode="0%">
                  <c:v>8.6999999999999994E-2</c:v>
                </c:pt>
                <c:pt idx="18" formatCode="0%">
                  <c:v>9.7000000000000003E-2</c:v>
                </c:pt>
                <c:pt idx="19" formatCode="0%">
                  <c:v>7.5999999999999998E-2</c:v>
                </c:pt>
                <c:pt idx="20" formatCode="0%">
                  <c:v>4.5999999999999999E-2</c:v>
                </c:pt>
              </c:numCache>
              <c:extLst/>
            </c:numRef>
          </c:val>
          <c:extLst>
            <c:ext xmlns:c16="http://schemas.microsoft.com/office/drawing/2014/chart" uri="{C3380CC4-5D6E-409C-BE32-E72D297353CC}">
              <c16:uniqueId val="{00000000-1C48-4169-A390-FE8C1180B2C9}"/>
            </c:ext>
          </c:extLst>
        </c:ser>
        <c:ser>
          <c:idx val="2"/>
          <c:order val="2"/>
          <c:tx>
            <c:strRef>
              <c:f>Taul1!$A$4</c:f>
              <c:strCache>
                <c:ptCount val="1"/>
                <c:pt idx="0">
                  <c:v>Muu matkavakuutus esim. luottokortin yhteydessä</c:v>
                </c:pt>
              </c:strCache>
            </c:strRef>
          </c:tx>
          <c:spPr>
            <a:solidFill>
              <a:srgbClr val="E6007E">
                <a:lumMod val="20000"/>
                <a:lumOff val="8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1"/>
                <c:pt idx="0">
                  <c:v>Kaikki vastaajat, n=433</c:v>
                </c:pt>
                <c:pt idx="1">
                  <c:v>SUKUPUOLI</c:v>
                </c:pt>
                <c:pt idx="2">
                  <c:v>Mies, n=216</c:v>
                </c:pt>
                <c:pt idx="3">
                  <c:v>Nainen, n=217</c:v>
                </c:pt>
                <c:pt idx="4">
                  <c:v>IKÄRYHMÄ</c:v>
                </c:pt>
                <c:pt idx="5">
                  <c:v>18-29 -vuotias, n=66</c:v>
                </c:pt>
                <c:pt idx="6">
                  <c:v>30-39 -vuotias, n=78</c:v>
                </c:pt>
                <c:pt idx="7">
                  <c:v>40-49 -vuotias, n=70</c:v>
                </c:pt>
                <c:pt idx="8">
                  <c:v>50-59 -vuotias, n=69</c:v>
                </c:pt>
                <c:pt idx="9">
                  <c:v>60-79 -vuotias, n=150</c:v>
                </c:pt>
                <c:pt idx="10">
                  <c:v>TALOUDEN BRUTTOTULOT VUODESSA</c:v>
                </c:pt>
                <c:pt idx="11">
                  <c:v>Alle 30.000 €/vuodessa, n=72</c:v>
                </c:pt>
                <c:pt idx="12">
                  <c:v>30.001-50.000 €/vuodessa, n=105</c:v>
                </c:pt>
                <c:pt idx="13">
                  <c:v>50.001-70.000 €/vuodessa, n=84</c:v>
                </c:pt>
                <c:pt idx="14">
                  <c:v>Yli 70.000 €/vuodessa, n=104</c:v>
                </c:pt>
                <c:pt idx="15">
                  <c:v>ASUINPAIKKA</c:v>
                </c:pt>
                <c:pt idx="16">
                  <c:v>Pääkaupunkiseutu, n=117</c:v>
                </c:pt>
                <c:pt idx="17">
                  <c:v>Tampere/Turku n=52</c:v>
                </c:pt>
                <c:pt idx="18">
                  <c:v>Muu yli 50.000 asukkaan kaupunki, n=112</c:v>
                </c:pt>
                <c:pt idx="19">
                  <c:v>Alle 50.000 asukkaan kaupunki, n=91</c:v>
                </c:pt>
                <c:pt idx="20">
                  <c:v>Maalaiskunta, n=61</c:v>
                </c:pt>
              </c:strCache>
              <c:extLst/>
            </c:strRef>
          </c:cat>
          <c:val>
            <c:numRef>
              <c:f>Taul1!$B$4:$BO$4</c:f>
              <c:numCache>
                <c:formatCode>General</c:formatCode>
                <c:ptCount val="21"/>
                <c:pt idx="0" formatCode="0%">
                  <c:v>0.221</c:v>
                </c:pt>
                <c:pt idx="2" formatCode="0%">
                  <c:v>0.27700000000000002</c:v>
                </c:pt>
                <c:pt idx="3" formatCode="0%">
                  <c:v>0.16600000000000001</c:v>
                </c:pt>
                <c:pt idx="5" formatCode="0%">
                  <c:v>0.25700000000000001</c:v>
                </c:pt>
                <c:pt idx="6" formatCode="0%">
                  <c:v>0.29099999999999998</c:v>
                </c:pt>
                <c:pt idx="7" formatCode="0%">
                  <c:v>0.20599999999999999</c:v>
                </c:pt>
                <c:pt idx="8" formatCode="0%">
                  <c:v>0.23400000000000001</c:v>
                </c:pt>
                <c:pt idx="9" formatCode="0%">
                  <c:v>0.17199999999999999</c:v>
                </c:pt>
                <c:pt idx="11" formatCode="0%">
                  <c:v>0.17899999999999999</c:v>
                </c:pt>
                <c:pt idx="12" formatCode="0%">
                  <c:v>0.26400000000000001</c:v>
                </c:pt>
                <c:pt idx="13" formatCode="0%">
                  <c:v>0.17100000000000001</c:v>
                </c:pt>
                <c:pt idx="14" formatCode="0%">
                  <c:v>0.25900000000000001</c:v>
                </c:pt>
                <c:pt idx="16" formatCode="0%">
                  <c:v>0.26700000000000002</c:v>
                </c:pt>
                <c:pt idx="17" formatCode="0%">
                  <c:v>0.14299999999999999</c:v>
                </c:pt>
                <c:pt idx="18" formatCode="0%">
                  <c:v>0.22500000000000001</c:v>
                </c:pt>
                <c:pt idx="19" formatCode="0%">
                  <c:v>0.217</c:v>
                </c:pt>
                <c:pt idx="20" formatCode="0%">
                  <c:v>0.20100000000000001</c:v>
                </c:pt>
              </c:numCache>
              <c:extLst/>
            </c:numRef>
          </c:val>
          <c:extLst>
            <c:ext xmlns:c16="http://schemas.microsoft.com/office/drawing/2014/chart" uri="{C3380CC4-5D6E-409C-BE32-E72D297353CC}">
              <c16:uniqueId val="{00000001-1C48-4169-A390-FE8C1180B2C9}"/>
            </c:ext>
          </c:extLst>
        </c:ser>
        <c:dLbls>
          <c:showLegendKey val="0"/>
          <c:showVal val="0"/>
          <c:showCatName val="0"/>
          <c:showSerName val="0"/>
          <c:showPercent val="0"/>
          <c:showBubbleSize val="0"/>
        </c:dLbls>
        <c:gapWidth val="30"/>
        <c:overlap val="100"/>
        <c:axId val="143299712"/>
        <c:axId val="143301248"/>
      </c:barChart>
      <c:catAx>
        <c:axId val="143299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3301248"/>
        <c:crosses val="autoZero"/>
        <c:auto val="1"/>
        <c:lblAlgn val="ctr"/>
        <c:lblOffset val="100"/>
        <c:noMultiLvlLbl val="0"/>
      </c:catAx>
      <c:valAx>
        <c:axId val="143301248"/>
        <c:scaling>
          <c:orientation val="minMax"/>
          <c:max val="1.2"/>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3299712"/>
        <c:crosses val="autoZero"/>
        <c:crossBetween val="between"/>
        <c:majorUnit val="0.2"/>
      </c:valAx>
      <c:spPr>
        <a:noFill/>
        <a:ln>
          <a:noFill/>
        </a:ln>
        <a:effectLst/>
      </c:spPr>
    </c:plotArea>
    <c:legend>
      <c:legendPos val="b"/>
      <c:layout>
        <c:manualLayout>
          <c:xMode val="edge"/>
          <c:yMode val="edge"/>
          <c:x val="0.3190787317186865"/>
          <c:y val="0.91552245873909621"/>
          <c:w val="0.6809212682813135"/>
          <c:h val="4.6708544921962587E-2"/>
        </c:manualLayout>
      </c:layout>
      <c:overlay val="0"/>
    </c:legend>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921454489710733"/>
          <c:y val="6.6856207028300113E-2"/>
          <c:w val="0.52645827246009103"/>
          <c:h val="0.78343178071674957"/>
        </c:manualLayout>
      </c:layout>
      <c:barChart>
        <c:barDir val="bar"/>
        <c:grouping val="stacked"/>
        <c:varyColors val="0"/>
        <c:ser>
          <c:idx val="0"/>
          <c:order val="0"/>
          <c:tx>
            <c:strRef>
              <c:f>Taul1!$A$8</c:f>
              <c:strCache>
                <c:ptCount val="1"/>
                <c:pt idx="0">
                  <c:v>Kyllä</c:v>
                </c:pt>
              </c:strCache>
            </c:strRef>
          </c:tx>
          <c:spPr>
            <a:solidFill>
              <a:schemeClr val="tx2"/>
            </a:solidFill>
            <a:ln>
              <a:noFill/>
            </a:ln>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Taul1!$B$7:$BO$7</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extLst/>
            </c:strRef>
          </c:cat>
          <c:val>
            <c:numRef>
              <c:f>Taul1!$B$8:$BO$8</c:f>
              <c:numCache>
                <c:formatCode>General</c:formatCode>
                <c:ptCount val="21"/>
                <c:pt idx="0" formatCode="0%">
                  <c:v>0.78900000000000003</c:v>
                </c:pt>
                <c:pt idx="2" formatCode="0%">
                  <c:v>0.76600000000000001</c:v>
                </c:pt>
                <c:pt idx="3" formatCode="0%">
                  <c:v>0.81100000000000005</c:v>
                </c:pt>
                <c:pt idx="5" formatCode="0%">
                  <c:v>0.61199999999999999</c:v>
                </c:pt>
                <c:pt idx="6" formatCode="0%">
                  <c:v>0.77</c:v>
                </c:pt>
                <c:pt idx="7" formatCode="0%">
                  <c:v>0.80900000000000005</c:v>
                </c:pt>
                <c:pt idx="8" formatCode="0%">
                  <c:v>0.83499999999999996</c:v>
                </c:pt>
                <c:pt idx="9" formatCode="0%">
                  <c:v>0.873</c:v>
                </c:pt>
                <c:pt idx="11" formatCode="0%">
                  <c:v>0.621</c:v>
                </c:pt>
                <c:pt idx="12" formatCode="0%">
                  <c:v>0.871</c:v>
                </c:pt>
                <c:pt idx="13" formatCode="0%">
                  <c:v>0.84399999999999997</c:v>
                </c:pt>
                <c:pt idx="14" formatCode="0%">
                  <c:v>0.89300000000000002</c:v>
                </c:pt>
                <c:pt idx="16" formatCode="0%">
                  <c:v>0.84799999999999998</c:v>
                </c:pt>
                <c:pt idx="17" formatCode="0%">
                  <c:v>0.73099999999999998</c:v>
                </c:pt>
                <c:pt idx="18" formatCode="0%">
                  <c:v>0.76400000000000001</c:v>
                </c:pt>
                <c:pt idx="19" formatCode="0%">
                  <c:v>0.82899999999999996</c:v>
                </c:pt>
                <c:pt idx="20" formatCode="0%">
                  <c:v>0.74</c:v>
                </c:pt>
              </c:numCache>
              <c:extLst/>
            </c:numRef>
          </c:val>
          <c:extLst>
            <c:ext xmlns:c16="http://schemas.microsoft.com/office/drawing/2014/chart" uri="{C3380CC4-5D6E-409C-BE32-E72D297353CC}">
              <c16:uniqueId val="{00000000-1CDA-4D11-84EA-059056C999E9}"/>
            </c:ext>
          </c:extLst>
        </c:ser>
        <c:ser>
          <c:idx val="1"/>
          <c:order val="1"/>
          <c:tx>
            <c:strRef>
              <c:f>Taul1!$A$9</c:f>
              <c:strCache>
                <c:ptCount val="1"/>
                <c:pt idx="0">
                  <c:v>Ei</c:v>
                </c:pt>
              </c:strCache>
            </c:strRef>
          </c:tx>
          <c:spPr>
            <a:solidFill>
              <a:srgbClr val="EE2C9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Taul1!$B$7:$BO$7</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extLst/>
            </c:strRef>
          </c:cat>
          <c:val>
            <c:numRef>
              <c:f>Taul1!$B$9:$BO$9</c:f>
              <c:numCache>
                <c:formatCode>General</c:formatCode>
                <c:ptCount val="21"/>
                <c:pt idx="0" formatCode="0%">
                  <c:v>0.21099999999999999</c:v>
                </c:pt>
                <c:pt idx="2" formatCode="0%">
                  <c:v>0.23400000000000001</c:v>
                </c:pt>
                <c:pt idx="3" formatCode="0%">
                  <c:v>0.189</c:v>
                </c:pt>
                <c:pt idx="5" formatCode="0%">
                  <c:v>0.38800000000000001</c:v>
                </c:pt>
                <c:pt idx="6" formatCode="0%">
                  <c:v>0.23</c:v>
                </c:pt>
                <c:pt idx="7" formatCode="0%">
                  <c:v>0.191</c:v>
                </c:pt>
                <c:pt idx="8" formatCode="0%">
                  <c:v>0.16500000000000001</c:v>
                </c:pt>
                <c:pt idx="9" formatCode="0%">
                  <c:v>0.127</c:v>
                </c:pt>
                <c:pt idx="11" formatCode="0%">
                  <c:v>0.379</c:v>
                </c:pt>
                <c:pt idx="12" formatCode="0%">
                  <c:v>0.129</c:v>
                </c:pt>
                <c:pt idx="13" formatCode="0%">
                  <c:v>0.156</c:v>
                </c:pt>
                <c:pt idx="14" formatCode="0%">
                  <c:v>0.107</c:v>
                </c:pt>
                <c:pt idx="16" formatCode="0%">
                  <c:v>0.152</c:v>
                </c:pt>
                <c:pt idx="17" formatCode="0%">
                  <c:v>0.26900000000000002</c:v>
                </c:pt>
                <c:pt idx="18" formatCode="0%">
                  <c:v>0.23599999999999999</c:v>
                </c:pt>
                <c:pt idx="19" formatCode="0%">
                  <c:v>0.17100000000000001</c:v>
                </c:pt>
                <c:pt idx="20" formatCode="0%">
                  <c:v>0.26</c:v>
                </c:pt>
              </c:numCache>
              <c:extLst/>
            </c:numRef>
          </c:val>
          <c:extLst>
            <c:ext xmlns:c16="http://schemas.microsoft.com/office/drawing/2014/chart" uri="{C3380CC4-5D6E-409C-BE32-E72D297353CC}">
              <c16:uniqueId val="{00000000-1C48-4169-A390-FE8C1180B2C9}"/>
            </c:ext>
          </c:extLst>
        </c:ser>
        <c:dLbls>
          <c:showLegendKey val="0"/>
          <c:showVal val="0"/>
          <c:showCatName val="0"/>
          <c:showSerName val="0"/>
          <c:showPercent val="0"/>
          <c:showBubbleSize val="0"/>
        </c:dLbls>
        <c:gapWidth val="30"/>
        <c:overlap val="100"/>
        <c:axId val="143299712"/>
        <c:axId val="143301248"/>
      </c:barChart>
      <c:catAx>
        <c:axId val="143299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3301248"/>
        <c:crosses val="autoZero"/>
        <c:auto val="1"/>
        <c:lblAlgn val="ctr"/>
        <c:lblOffset val="100"/>
        <c:noMultiLvlLbl val="0"/>
      </c:catAx>
      <c:valAx>
        <c:axId val="14330124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3299712"/>
        <c:crosses val="autoZero"/>
        <c:crossBetween val="between"/>
        <c:majorUnit val="0.2"/>
      </c:valAx>
      <c:spPr>
        <a:noFill/>
        <a:ln>
          <a:noFill/>
        </a:ln>
        <a:effectLst/>
      </c:spPr>
    </c:plotArea>
    <c:legend>
      <c:legendPos val="b"/>
      <c:layout>
        <c:manualLayout>
          <c:xMode val="edge"/>
          <c:yMode val="edge"/>
          <c:x val="0.3190787317186865"/>
          <c:y val="0.91552245873909621"/>
          <c:w val="0.6809212682813135"/>
          <c:h val="4.6708544921962587E-2"/>
        </c:manualLayout>
      </c:layout>
      <c:overlay val="0"/>
    </c:legend>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4.1725930231377301E-2"/>
          <c:w val="0.47987150190143246"/>
          <c:h val="0.7497780467241032"/>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Matkasairaudet ja -tapaturmat korvaava matkavakuutus on tarpeellinen aina matkustettaessa</c:v>
                </c:pt>
                <c:pt idx="1">
                  <c:v>2018, n=1000</c:v>
                </c:pt>
                <c:pt idx="2">
                  <c:v>2020, n=1000</c:v>
                </c:pt>
                <c:pt idx="3">
                  <c:v>2022, n=1000</c:v>
                </c:pt>
                <c:pt idx="4">
                  <c:v>Vakavan matkasairauden tai -tapaturman kohdatessa Suomen valtio järjestää minulle tarvittaessa kotiinkuljetuksen</c:v>
                </c:pt>
                <c:pt idx="5">
                  <c:v>2018, n=1000</c:v>
                </c:pt>
                <c:pt idx="6">
                  <c:v>2020, n=1000</c:v>
                </c:pt>
                <c:pt idx="7">
                  <c:v>2022, n=1000</c:v>
                </c:pt>
              </c:strCache>
            </c:strRef>
          </c:cat>
          <c:val>
            <c:numRef>
              <c:f>Taul1!$B$2:$B$9</c:f>
              <c:numCache>
                <c:formatCode>0%</c:formatCode>
                <c:ptCount val="8"/>
                <c:pt idx="1">
                  <c:v>0.7</c:v>
                </c:pt>
                <c:pt idx="2">
                  <c:v>0.71</c:v>
                </c:pt>
                <c:pt idx="3">
                  <c:v>0.68</c:v>
                </c:pt>
                <c:pt idx="5">
                  <c:v>0.21</c:v>
                </c:pt>
                <c:pt idx="6">
                  <c:v>0.21</c:v>
                </c:pt>
                <c:pt idx="7">
                  <c:v>0.21</c:v>
                </c:pt>
              </c:numCache>
            </c:numRef>
          </c:val>
          <c:extLst>
            <c:ext xmlns:c16="http://schemas.microsoft.com/office/drawing/2014/chart" uri="{C3380CC4-5D6E-409C-BE32-E72D297353CC}">
              <c16:uniqueId val="{00000000-0B06-41A2-9694-1AEBD264303B}"/>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Matkasairaudet ja -tapaturmat korvaava matkavakuutus on tarpeellinen aina matkustettaessa</c:v>
                </c:pt>
                <c:pt idx="1">
                  <c:v>2018, n=1000</c:v>
                </c:pt>
                <c:pt idx="2">
                  <c:v>2020, n=1000</c:v>
                </c:pt>
                <c:pt idx="3">
                  <c:v>2022, n=1000</c:v>
                </c:pt>
                <c:pt idx="4">
                  <c:v>Vakavan matkasairauden tai -tapaturman kohdatessa Suomen valtio järjestää minulle tarvittaessa kotiinkuljetuksen</c:v>
                </c:pt>
                <c:pt idx="5">
                  <c:v>2018, n=1000</c:v>
                </c:pt>
                <c:pt idx="6">
                  <c:v>2020, n=1000</c:v>
                </c:pt>
                <c:pt idx="7">
                  <c:v>2022, n=1000</c:v>
                </c:pt>
              </c:strCache>
            </c:strRef>
          </c:cat>
          <c:val>
            <c:numRef>
              <c:f>Taul1!$C$2:$C$9</c:f>
              <c:numCache>
                <c:formatCode>0%</c:formatCode>
                <c:ptCount val="8"/>
                <c:pt idx="1">
                  <c:v>0.22</c:v>
                </c:pt>
                <c:pt idx="2">
                  <c:v>0.23</c:v>
                </c:pt>
                <c:pt idx="3">
                  <c:v>0.23</c:v>
                </c:pt>
                <c:pt idx="5">
                  <c:v>0.14000000000000001</c:v>
                </c:pt>
                <c:pt idx="6">
                  <c:v>0.21</c:v>
                </c:pt>
                <c:pt idx="7">
                  <c:v>0.22</c:v>
                </c:pt>
              </c:numCache>
            </c:numRef>
          </c:val>
          <c:extLst>
            <c:ext xmlns:c16="http://schemas.microsoft.com/office/drawing/2014/chart" uri="{C3380CC4-5D6E-409C-BE32-E72D297353CC}">
              <c16:uniqueId val="{00000001-0B06-41A2-9694-1AEBD264303B}"/>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Matkasairaudet ja -tapaturmat korvaava matkavakuutus on tarpeellinen aina matkustettaessa</c:v>
                </c:pt>
                <c:pt idx="1">
                  <c:v>2018, n=1000</c:v>
                </c:pt>
                <c:pt idx="2">
                  <c:v>2020, n=1000</c:v>
                </c:pt>
                <c:pt idx="3">
                  <c:v>2022, n=1000</c:v>
                </c:pt>
                <c:pt idx="4">
                  <c:v>Vakavan matkasairauden tai -tapaturman kohdatessa Suomen valtio järjestää minulle tarvittaessa kotiinkuljetuksen</c:v>
                </c:pt>
                <c:pt idx="5">
                  <c:v>2018, n=1000</c:v>
                </c:pt>
                <c:pt idx="6">
                  <c:v>2020, n=1000</c:v>
                </c:pt>
                <c:pt idx="7">
                  <c:v>2022, n=1000</c:v>
                </c:pt>
              </c:strCache>
            </c:strRef>
          </c:cat>
          <c:val>
            <c:numRef>
              <c:f>Taul1!$D$2:$D$9</c:f>
              <c:numCache>
                <c:formatCode>0%</c:formatCode>
                <c:ptCount val="8"/>
                <c:pt idx="1">
                  <c:v>0.04</c:v>
                </c:pt>
                <c:pt idx="2">
                  <c:v>0.03</c:v>
                </c:pt>
                <c:pt idx="3">
                  <c:v>0.05</c:v>
                </c:pt>
                <c:pt idx="5">
                  <c:v>0.12</c:v>
                </c:pt>
                <c:pt idx="6">
                  <c:v>0.18</c:v>
                </c:pt>
                <c:pt idx="7">
                  <c:v>0.16</c:v>
                </c:pt>
              </c:numCache>
            </c:numRef>
          </c:val>
          <c:extLst>
            <c:ext xmlns:c16="http://schemas.microsoft.com/office/drawing/2014/chart" uri="{C3380CC4-5D6E-409C-BE32-E72D297353CC}">
              <c16:uniqueId val="{00000002-0B06-41A2-9694-1AEBD264303B}"/>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C5-4734-942B-BE5BCB706316}"/>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C5-4734-942B-BE5BCB706316}"/>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C5-4734-942B-BE5BCB70631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Matkasairaudet ja -tapaturmat korvaava matkavakuutus on tarpeellinen aina matkustettaessa</c:v>
                </c:pt>
                <c:pt idx="1">
                  <c:v>2018, n=1000</c:v>
                </c:pt>
                <c:pt idx="2">
                  <c:v>2020, n=1000</c:v>
                </c:pt>
                <c:pt idx="3">
                  <c:v>2022, n=1000</c:v>
                </c:pt>
                <c:pt idx="4">
                  <c:v>Vakavan matkasairauden tai -tapaturman kohdatessa Suomen valtio järjestää minulle tarvittaessa kotiinkuljetuksen</c:v>
                </c:pt>
                <c:pt idx="5">
                  <c:v>2018, n=1000</c:v>
                </c:pt>
                <c:pt idx="6">
                  <c:v>2020, n=1000</c:v>
                </c:pt>
                <c:pt idx="7">
                  <c:v>2022, n=1000</c:v>
                </c:pt>
              </c:strCache>
            </c:strRef>
          </c:cat>
          <c:val>
            <c:numRef>
              <c:f>Taul1!$E$2:$E$9</c:f>
              <c:numCache>
                <c:formatCode>0%</c:formatCode>
                <c:ptCount val="8"/>
                <c:pt idx="1">
                  <c:v>0.01</c:v>
                </c:pt>
                <c:pt idx="2">
                  <c:v>0.01</c:v>
                </c:pt>
                <c:pt idx="3">
                  <c:v>0.01</c:v>
                </c:pt>
                <c:pt idx="5">
                  <c:v>0.3</c:v>
                </c:pt>
                <c:pt idx="6">
                  <c:v>0.25</c:v>
                </c:pt>
                <c:pt idx="7">
                  <c:v>0.23</c:v>
                </c:pt>
              </c:numCache>
            </c:numRef>
          </c:val>
          <c:extLst>
            <c:ext xmlns:c16="http://schemas.microsoft.com/office/drawing/2014/chart" uri="{C3380CC4-5D6E-409C-BE32-E72D297353CC}">
              <c16:uniqueId val="{00000003-0B06-41A2-9694-1AEBD264303B}"/>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Matkasairaudet ja -tapaturmat korvaava matkavakuutus on tarpeellinen aina matkustettaessa</c:v>
                </c:pt>
                <c:pt idx="1">
                  <c:v>2018, n=1000</c:v>
                </c:pt>
                <c:pt idx="2">
                  <c:v>2020, n=1000</c:v>
                </c:pt>
                <c:pt idx="3">
                  <c:v>2022, n=1000</c:v>
                </c:pt>
                <c:pt idx="4">
                  <c:v>Vakavan matkasairauden tai -tapaturman kohdatessa Suomen valtio järjestää minulle tarvittaessa kotiinkuljetuksen</c:v>
                </c:pt>
                <c:pt idx="5">
                  <c:v>2018, n=1000</c:v>
                </c:pt>
                <c:pt idx="6">
                  <c:v>2020, n=1000</c:v>
                </c:pt>
                <c:pt idx="7">
                  <c:v>2022, n=1000</c:v>
                </c:pt>
              </c:strCache>
            </c:strRef>
          </c:cat>
          <c:val>
            <c:numRef>
              <c:f>Taul1!$F$2:$F$9</c:f>
              <c:numCache>
                <c:formatCode>0%</c:formatCode>
                <c:ptCount val="8"/>
                <c:pt idx="1">
                  <c:v>0.03</c:v>
                </c:pt>
                <c:pt idx="2">
                  <c:v>0.02</c:v>
                </c:pt>
                <c:pt idx="3">
                  <c:v>0.03</c:v>
                </c:pt>
                <c:pt idx="5">
                  <c:v>0.22</c:v>
                </c:pt>
                <c:pt idx="6">
                  <c:v>0.16</c:v>
                </c:pt>
                <c:pt idx="7">
                  <c:v>0.18</c:v>
                </c:pt>
              </c:numCache>
            </c:numRef>
          </c:val>
          <c:extLst>
            <c:ext xmlns:c16="http://schemas.microsoft.com/office/drawing/2014/chart" uri="{C3380CC4-5D6E-409C-BE32-E72D297353CC}">
              <c16:uniqueId val="{00000004-0B06-41A2-9694-1AEBD264303B}"/>
            </c:ext>
          </c:extLst>
        </c:ser>
        <c:dLbls>
          <c:showLegendKey val="0"/>
          <c:showVal val="0"/>
          <c:showCatName val="0"/>
          <c:showSerName val="0"/>
          <c:showPercent val="0"/>
          <c:showBubbleSize val="0"/>
        </c:dLbls>
        <c:gapWidth val="50"/>
        <c:overlap val="100"/>
        <c:axId val="143345152"/>
        <c:axId val="143346688"/>
      </c:barChart>
      <c:catAx>
        <c:axId val="143345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3346688"/>
        <c:crosses val="autoZero"/>
        <c:auto val="1"/>
        <c:lblAlgn val="ctr"/>
        <c:lblOffset val="100"/>
        <c:noMultiLvlLbl val="0"/>
      </c:catAx>
      <c:valAx>
        <c:axId val="14334668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3345152"/>
        <c:crosses val="autoZero"/>
        <c:crossBetween val="between"/>
        <c:majorUnit val="0.2"/>
      </c:valAx>
      <c:spPr>
        <a:noFill/>
        <a:ln>
          <a:noFill/>
        </a:ln>
        <a:effectLst/>
      </c:spPr>
    </c:plotArea>
    <c:legend>
      <c:legendPos val="b"/>
      <c:layout>
        <c:manualLayout>
          <c:xMode val="edge"/>
          <c:yMode val="edge"/>
          <c:x val="0.47560023890459024"/>
          <c:y val="0.89427884413060921"/>
          <c:w val="0.52439976109540976"/>
          <c:h val="0.10572115586939076"/>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89713051072632"/>
          <c:y val="6.0155650267229126E-2"/>
          <c:w val="0.71155533853094288"/>
          <c:h val="0.78953171789932863"/>
        </c:manualLayout>
      </c:layout>
      <c:barChart>
        <c:barDir val="bar"/>
        <c:grouping val="percentStacked"/>
        <c:varyColors val="0"/>
        <c:ser>
          <c:idx val="0"/>
          <c:order val="0"/>
          <c:tx>
            <c:strRef>
              <c:f>Taul1!$B$2</c:f>
              <c:strCache>
                <c:ptCount val="1"/>
                <c:pt idx="0">
                  <c:v>5 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a:lstStyle/>
              <a:p>
                <a:pPr>
                  <a:defRPr>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Taul1!$A$3:$A$68</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extLst/>
            </c:strRef>
          </c:cat>
          <c:val>
            <c:numRef>
              <c:f>Taul1!$B$3:$B$68</c:f>
              <c:numCache>
                <c:formatCode>General</c:formatCode>
                <c:ptCount val="21"/>
                <c:pt idx="0" formatCode="0%">
                  <c:v>0.68200000000000005</c:v>
                </c:pt>
                <c:pt idx="2" formatCode="0%">
                  <c:v>0.624</c:v>
                </c:pt>
                <c:pt idx="3" formatCode="0%">
                  <c:v>0.74</c:v>
                </c:pt>
                <c:pt idx="5" formatCode="0%">
                  <c:v>0.45600000000000002</c:v>
                </c:pt>
                <c:pt idx="6" formatCode="0%">
                  <c:v>0.61799999999999999</c:v>
                </c:pt>
                <c:pt idx="7" formatCode="0%">
                  <c:v>0.69599999999999995</c:v>
                </c:pt>
                <c:pt idx="8" formatCode="0%">
                  <c:v>0.75</c:v>
                </c:pt>
                <c:pt idx="9" formatCode="0%">
                  <c:v>0.81299999999999994</c:v>
                </c:pt>
                <c:pt idx="11" formatCode="0%">
                  <c:v>0.57699999999999996</c:v>
                </c:pt>
                <c:pt idx="12" formatCode="0%">
                  <c:v>0.73399999999999999</c:v>
                </c:pt>
                <c:pt idx="13" formatCode="0%">
                  <c:v>0.72899999999999998</c:v>
                </c:pt>
                <c:pt idx="14" formatCode="0%">
                  <c:v>0.72399999999999998</c:v>
                </c:pt>
                <c:pt idx="16" formatCode="0%">
                  <c:v>0.71699999999999997</c:v>
                </c:pt>
                <c:pt idx="17" formatCode="0%">
                  <c:v>0.626</c:v>
                </c:pt>
                <c:pt idx="18" formatCode="0%">
                  <c:v>0.66600000000000004</c:v>
                </c:pt>
                <c:pt idx="19" formatCode="0%">
                  <c:v>0.73</c:v>
                </c:pt>
                <c:pt idx="20" formatCode="0%">
                  <c:v>0.64200000000000002</c:v>
                </c:pt>
              </c:numCache>
              <c:extLst/>
            </c:numRef>
          </c:val>
          <c:extLst>
            <c:ext xmlns:c16="http://schemas.microsoft.com/office/drawing/2014/chart" uri="{C3380CC4-5D6E-409C-BE32-E72D297353CC}">
              <c16:uniqueId val="{00000000-139C-450C-B703-0023C5269054}"/>
            </c:ext>
          </c:extLst>
        </c:ser>
        <c:ser>
          <c:idx val="1"/>
          <c:order val="1"/>
          <c:tx>
            <c:strRef>
              <c:f>Taul1!$C$2</c:f>
              <c:strCache>
                <c:ptCount val="1"/>
                <c:pt idx="0">
                  <c:v>4 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Taul1!$A$3:$A$68</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extLst/>
            </c:strRef>
          </c:cat>
          <c:val>
            <c:numRef>
              <c:f>Taul1!$C$3:$C$68</c:f>
              <c:numCache>
                <c:formatCode>General</c:formatCode>
                <c:ptCount val="21"/>
                <c:pt idx="0" formatCode="0%">
                  <c:v>0.23200000000000001</c:v>
                </c:pt>
                <c:pt idx="2" formatCode="0%">
                  <c:v>0.26400000000000001</c:v>
                </c:pt>
                <c:pt idx="3" formatCode="0%">
                  <c:v>0.2</c:v>
                </c:pt>
                <c:pt idx="5" formatCode="0%">
                  <c:v>0.41499999999999998</c:v>
                </c:pt>
                <c:pt idx="6" formatCode="0%">
                  <c:v>0.23699999999999999</c:v>
                </c:pt>
                <c:pt idx="7" formatCode="0%">
                  <c:v>0.214</c:v>
                </c:pt>
                <c:pt idx="8" formatCode="0%">
                  <c:v>0.19800000000000001</c:v>
                </c:pt>
                <c:pt idx="9" formatCode="0%">
                  <c:v>0.14299999999999999</c:v>
                </c:pt>
                <c:pt idx="11" formatCode="0%">
                  <c:v>0.28799999999999998</c:v>
                </c:pt>
                <c:pt idx="12" formatCode="0%">
                  <c:v>0.192</c:v>
                </c:pt>
                <c:pt idx="13" formatCode="0%">
                  <c:v>0.20499999999999999</c:v>
                </c:pt>
                <c:pt idx="14" formatCode="0%">
                  <c:v>0.216</c:v>
                </c:pt>
                <c:pt idx="16" formatCode="0%">
                  <c:v>0.20100000000000001</c:v>
                </c:pt>
                <c:pt idx="17" formatCode="0%">
                  <c:v>0.26500000000000001</c:v>
                </c:pt>
                <c:pt idx="18" formatCode="0%">
                  <c:v>0.254</c:v>
                </c:pt>
                <c:pt idx="19" formatCode="0%">
                  <c:v>0.19</c:v>
                </c:pt>
                <c:pt idx="20" formatCode="0%">
                  <c:v>0.26900000000000002</c:v>
                </c:pt>
              </c:numCache>
              <c:extLst/>
            </c:numRef>
          </c:val>
          <c:extLst>
            <c:ext xmlns:c16="http://schemas.microsoft.com/office/drawing/2014/chart" uri="{C3380CC4-5D6E-409C-BE32-E72D297353CC}">
              <c16:uniqueId val="{00000001-139C-450C-B703-0023C5269054}"/>
            </c:ext>
          </c:extLst>
        </c:ser>
        <c:ser>
          <c:idx val="2"/>
          <c:order val="2"/>
          <c:tx>
            <c:strRef>
              <c:f>Taul1!$D$2</c:f>
              <c:strCache>
                <c:ptCount val="1"/>
                <c:pt idx="0">
                  <c:v>3 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Taul1!$A$3:$A$68</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extLst/>
            </c:strRef>
          </c:cat>
          <c:val>
            <c:numRef>
              <c:f>Taul1!$D$3:$D$68</c:f>
              <c:numCache>
                <c:formatCode>General</c:formatCode>
                <c:ptCount val="21"/>
                <c:pt idx="0" formatCode="0%">
                  <c:v>4.2999999999999997E-2</c:v>
                </c:pt>
                <c:pt idx="2" formatCode="0%">
                  <c:v>5.2999999999999999E-2</c:v>
                </c:pt>
                <c:pt idx="3" formatCode="0%">
                  <c:v>3.2000000000000001E-2</c:v>
                </c:pt>
                <c:pt idx="5" formatCode="0%">
                  <c:v>7.9000000000000001E-2</c:v>
                </c:pt>
                <c:pt idx="6" formatCode="0%">
                  <c:v>7.0000000000000007E-2</c:v>
                </c:pt>
                <c:pt idx="7" formatCode="0%">
                  <c:v>5.1999999999999998E-2</c:v>
                </c:pt>
                <c:pt idx="8" formatCode="0%">
                  <c:v>2.5000000000000001E-2</c:v>
                </c:pt>
                <c:pt idx="9" formatCode="0%">
                  <c:v>0.01</c:v>
                </c:pt>
                <c:pt idx="11" formatCode="0%">
                  <c:v>6.3E-2</c:v>
                </c:pt>
                <c:pt idx="12" formatCode="0%">
                  <c:v>4.2999999999999997E-2</c:v>
                </c:pt>
                <c:pt idx="13" formatCode="0%">
                  <c:v>3.6999999999999998E-2</c:v>
                </c:pt>
                <c:pt idx="14" formatCode="0%">
                  <c:v>2.3E-2</c:v>
                </c:pt>
                <c:pt idx="16" formatCode="0%">
                  <c:v>5.7000000000000002E-2</c:v>
                </c:pt>
                <c:pt idx="17" formatCode="0%">
                  <c:v>7.3999999999999996E-2</c:v>
                </c:pt>
                <c:pt idx="18" formatCode="0%">
                  <c:v>4.4999999999999998E-2</c:v>
                </c:pt>
                <c:pt idx="19" formatCode="0%">
                  <c:v>1.4999999999999999E-2</c:v>
                </c:pt>
                <c:pt idx="20" formatCode="0%">
                  <c:v>2.5999999999999999E-2</c:v>
                </c:pt>
              </c:numCache>
              <c:extLst/>
            </c:numRef>
          </c:val>
          <c:extLst>
            <c:ext xmlns:c16="http://schemas.microsoft.com/office/drawing/2014/chart" uri="{C3380CC4-5D6E-409C-BE32-E72D297353CC}">
              <c16:uniqueId val="{00000002-139C-450C-B703-0023C5269054}"/>
            </c:ext>
          </c:extLst>
        </c:ser>
        <c:ser>
          <c:idx val="3"/>
          <c:order val="3"/>
          <c:tx>
            <c:strRef>
              <c:f>Taul1!$E$2</c:f>
              <c:strCache>
                <c:ptCount val="1"/>
                <c:pt idx="0">
                  <c:v>2 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delete val="1"/>
          </c:dLbls>
          <c:cat>
            <c:strRef>
              <c:f>Taul1!$A$3:$A$68</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extLst/>
            </c:strRef>
          </c:cat>
          <c:val>
            <c:numRef>
              <c:f>Taul1!$E$3:$E$68</c:f>
              <c:numCache>
                <c:formatCode>General</c:formatCode>
                <c:ptCount val="21"/>
                <c:pt idx="0" formatCode="0%">
                  <c:v>1.2E-2</c:v>
                </c:pt>
                <c:pt idx="2" formatCode="0%">
                  <c:v>2.3E-2</c:v>
                </c:pt>
                <c:pt idx="3" formatCode="0%">
                  <c:v>2E-3</c:v>
                </c:pt>
                <c:pt idx="5" formatCode="0%">
                  <c:v>1.7999999999999999E-2</c:v>
                </c:pt>
                <c:pt idx="6" formatCode="0%">
                  <c:v>2.1999999999999999E-2</c:v>
                </c:pt>
                <c:pt idx="7" formatCode="0%">
                  <c:v>1.6E-2</c:v>
                </c:pt>
                <c:pt idx="8" formatCode="0%">
                  <c:v>8.9999999999999993E-3</c:v>
                </c:pt>
                <c:pt idx="9" formatCode="0%">
                  <c:v>3.0000000000000001E-3</c:v>
                </c:pt>
                <c:pt idx="11" formatCode="0%">
                  <c:v>1.9E-2</c:v>
                </c:pt>
                <c:pt idx="12" formatCode="0%">
                  <c:v>1.2E-2</c:v>
                </c:pt>
                <c:pt idx="13" formatCode="0%">
                  <c:v>6.0000000000000001E-3</c:v>
                </c:pt>
                <c:pt idx="14" formatCode="0%">
                  <c:v>1.6E-2</c:v>
                </c:pt>
                <c:pt idx="16" formatCode="0%">
                  <c:v>1.2E-2</c:v>
                </c:pt>
                <c:pt idx="17" formatCode="0%">
                  <c:v>6.0000000000000001E-3</c:v>
                </c:pt>
                <c:pt idx="18" formatCode="0%">
                  <c:v>1.2E-2</c:v>
                </c:pt>
                <c:pt idx="19" formatCode="0%">
                  <c:v>1.7999999999999999E-2</c:v>
                </c:pt>
                <c:pt idx="20" formatCode="0%">
                  <c:v>1.0999999999999999E-2</c:v>
                </c:pt>
              </c:numCache>
              <c:extLst/>
            </c:numRef>
          </c:val>
          <c:extLst>
            <c:ext xmlns:c16="http://schemas.microsoft.com/office/drawing/2014/chart" uri="{C3380CC4-5D6E-409C-BE32-E72D297353CC}">
              <c16:uniqueId val="{00000003-139C-450C-B703-0023C5269054}"/>
            </c:ext>
          </c:extLst>
        </c:ser>
        <c:ser>
          <c:idx val="4"/>
          <c:order val="4"/>
          <c:tx>
            <c:strRef>
              <c:f>Taul1!$F$2</c:f>
              <c:strCache>
                <c:ptCount val="1"/>
                <c:pt idx="0">
                  <c:v>1 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Taul1!$A$3:$A$68</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extLst/>
            </c:strRef>
          </c:cat>
          <c:val>
            <c:numRef>
              <c:f>Taul1!$F$3:$F$68</c:f>
              <c:numCache>
                <c:formatCode>General</c:formatCode>
                <c:ptCount val="21"/>
                <c:pt idx="0" formatCode="0%">
                  <c:v>3.1E-2</c:v>
                </c:pt>
                <c:pt idx="2" formatCode="0%">
                  <c:v>3.5999999999999997E-2</c:v>
                </c:pt>
                <c:pt idx="3" formatCode="0%">
                  <c:v>2.5999999999999999E-2</c:v>
                </c:pt>
                <c:pt idx="5" formatCode="0%">
                  <c:v>3.2000000000000001E-2</c:v>
                </c:pt>
                <c:pt idx="6" formatCode="0%">
                  <c:v>5.2999999999999999E-2</c:v>
                </c:pt>
                <c:pt idx="7" formatCode="0%">
                  <c:v>2.1999999999999999E-2</c:v>
                </c:pt>
                <c:pt idx="8" formatCode="0%">
                  <c:v>1.7999999999999999E-2</c:v>
                </c:pt>
                <c:pt idx="9" formatCode="0%">
                  <c:v>3.1E-2</c:v>
                </c:pt>
                <c:pt idx="11" formatCode="0%">
                  <c:v>5.2999999999999999E-2</c:v>
                </c:pt>
                <c:pt idx="12" formatCode="0%">
                  <c:v>1.9E-2</c:v>
                </c:pt>
                <c:pt idx="13" formatCode="0%">
                  <c:v>2.3E-2</c:v>
                </c:pt>
                <c:pt idx="14" formatCode="0%">
                  <c:v>2.1000000000000001E-2</c:v>
                </c:pt>
                <c:pt idx="16" formatCode="0%">
                  <c:v>1.2999999999999999E-2</c:v>
                </c:pt>
                <c:pt idx="17" formatCode="0%">
                  <c:v>2.8000000000000001E-2</c:v>
                </c:pt>
                <c:pt idx="18" formatCode="0%">
                  <c:v>2.3E-2</c:v>
                </c:pt>
                <c:pt idx="19" formatCode="0%">
                  <c:v>4.7E-2</c:v>
                </c:pt>
                <c:pt idx="20" formatCode="0%">
                  <c:v>5.1999999999999998E-2</c:v>
                </c:pt>
              </c:numCache>
              <c:extLst/>
            </c:numRef>
          </c:val>
          <c:extLst>
            <c:ext xmlns:c16="http://schemas.microsoft.com/office/drawing/2014/chart" uri="{C3380CC4-5D6E-409C-BE32-E72D297353CC}">
              <c16:uniqueId val="{00000004-139C-450C-B703-0023C5269054}"/>
            </c:ext>
          </c:extLst>
        </c:ser>
        <c:dLbls>
          <c:dLblPos val="ctr"/>
          <c:showLegendKey val="0"/>
          <c:showVal val="1"/>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2359545785669539"/>
          <c:y val="0.90859210801438106"/>
          <c:w val="0.76314860087314051"/>
          <c:h val="9.1407891985618953E-2"/>
        </c:manualLayout>
      </c:layout>
      <c:overlay val="0"/>
    </c:legend>
    <c:plotVisOnly val="1"/>
    <c:dispBlanksAs val="gap"/>
    <c:showDLblsOverMax val="0"/>
  </c:chart>
  <c:spPr>
    <a:noFill/>
    <a:ln>
      <a:noFill/>
    </a:ln>
    <a:effectLst/>
  </c:spPr>
  <c:txPr>
    <a:bodyPr/>
    <a:lstStyle/>
    <a:p>
      <a:pPr>
        <a:defRPr sz="1200">
          <a:solidFill>
            <a:srgbClr val="040B16"/>
          </a:solidFill>
          <a:latin typeface="Calibri" panose="020F0502020204030204" pitchFamily="34" charset="0"/>
          <a:cs typeface="Calibri" panose="020F0502020204030204" pitchFamily="34" charset="0"/>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89713051072632"/>
          <c:y val="6.0155650267229126E-2"/>
          <c:w val="0.71155533853094288"/>
          <c:h val="0.78953171789932863"/>
        </c:manualLayout>
      </c:layout>
      <c:barChart>
        <c:barDir val="bar"/>
        <c:grouping val="percentStacked"/>
        <c:varyColors val="0"/>
        <c:ser>
          <c:idx val="0"/>
          <c:order val="0"/>
          <c:tx>
            <c:strRef>
              <c:f>Taul1!$L$2</c:f>
              <c:strCache>
                <c:ptCount val="1"/>
                <c:pt idx="0">
                  <c:v>5 täysin samaa mieltä6</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a:lstStyle/>
              <a:p>
                <a:pPr>
                  <a:defRPr>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Taul1!$K$3:$K$68</c:f>
              <c:strCache>
                <c:ptCount val="22"/>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Ei osaa sanoa, n=47</c:v>
                </c:pt>
                <c:pt idx="16">
                  <c:v>ASUINPAIKKA</c:v>
                </c:pt>
                <c:pt idx="17">
                  <c:v>Pääkaupunkiseutu, n=231</c:v>
                </c:pt>
                <c:pt idx="18">
                  <c:v>Tampere/Turku n=132</c:v>
                </c:pt>
                <c:pt idx="19">
                  <c:v>Muu yli 50.000 asukkaan kaupunki, n=274</c:v>
                </c:pt>
                <c:pt idx="20">
                  <c:v>Alle 50.000 asukkaan kaupunki, n=207</c:v>
                </c:pt>
                <c:pt idx="21">
                  <c:v>Maalaiskunta, n=156</c:v>
                </c:pt>
              </c:strCache>
              <c:extLst/>
            </c:strRef>
          </c:cat>
          <c:val>
            <c:numRef>
              <c:f>Taul1!$L$3:$L$68</c:f>
              <c:numCache>
                <c:formatCode>General</c:formatCode>
                <c:ptCount val="22"/>
                <c:pt idx="0" formatCode="0%">
                  <c:v>0.214</c:v>
                </c:pt>
                <c:pt idx="2" formatCode="0%">
                  <c:v>0.222</c:v>
                </c:pt>
                <c:pt idx="3" formatCode="0%">
                  <c:v>0.20599999999999999</c:v>
                </c:pt>
                <c:pt idx="5" formatCode="0%">
                  <c:v>0.26800000000000002</c:v>
                </c:pt>
                <c:pt idx="6" formatCode="0%">
                  <c:v>0.25600000000000001</c:v>
                </c:pt>
                <c:pt idx="7" formatCode="0%">
                  <c:v>0.223</c:v>
                </c:pt>
                <c:pt idx="8" formatCode="0%">
                  <c:v>0.21099999999999999</c:v>
                </c:pt>
                <c:pt idx="9" formatCode="0%">
                  <c:v>0.154</c:v>
                </c:pt>
                <c:pt idx="11" formatCode="0%">
                  <c:v>0.26800000000000002</c:v>
                </c:pt>
                <c:pt idx="12" formatCode="0%">
                  <c:v>0.23</c:v>
                </c:pt>
                <c:pt idx="13" formatCode="0%">
                  <c:v>0.215</c:v>
                </c:pt>
                <c:pt idx="14" formatCode="0%">
                  <c:v>0.14000000000000001</c:v>
                </c:pt>
                <c:pt idx="15" formatCode="0%">
                  <c:v>0.26800000000000002</c:v>
                </c:pt>
                <c:pt idx="17" formatCode="0%">
                  <c:v>0.19600000000000001</c:v>
                </c:pt>
                <c:pt idx="18" formatCode="0%">
                  <c:v>0.21199999999999999</c:v>
                </c:pt>
                <c:pt idx="19" formatCode="0%">
                  <c:v>0.246</c:v>
                </c:pt>
                <c:pt idx="20" formatCode="0%">
                  <c:v>0.22500000000000001</c:v>
                </c:pt>
                <c:pt idx="21" formatCode="0%">
                  <c:v>0.17399999999999999</c:v>
                </c:pt>
              </c:numCache>
              <c:extLst/>
            </c:numRef>
          </c:val>
          <c:extLst>
            <c:ext xmlns:c16="http://schemas.microsoft.com/office/drawing/2014/chart" uri="{C3380CC4-5D6E-409C-BE32-E72D297353CC}">
              <c16:uniqueId val="{00000000-139C-450C-B703-0023C5269054}"/>
            </c:ext>
          </c:extLst>
        </c:ser>
        <c:ser>
          <c:idx val="1"/>
          <c:order val="1"/>
          <c:tx>
            <c:strRef>
              <c:f>Taul1!$M$2</c:f>
              <c:strCache>
                <c:ptCount val="1"/>
                <c:pt idx="0">
                  <c:v>4 osittain samaa mieltä5</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Taul1!$K$3:$K$68</c:f>
              <c:strCache>
                <c:ptCount val="22"/>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Ei osaa sanoa, n=47</c:v>
                </c:pt>
                <c:pt idx="16">
                  <c:v>ASUINPAIKKA</c:v>
                </c:pt>
                <c:pt idx="17">
                  <c:v>Pääkaupunkiseutu, n=231</c:v>
                </c:pt>
                <c:pt idx="18">
                  <c:v>Tampere/Turku n=132</c:v>
                </c:pt>
                <c:pt idx="19">
                  <c:v>Muu yli 50.000 asukkaan kaupunki, n=274</c:v>
                </c:pt>
                <c:pt idx="20">
                  <c:v>Alle 50.000 asukkaan kaupunki, n=207</c:v>
                </c:pt>
                <c:pt idx="21">
                  <c:v>Maalaiskunta, n=156</c:v>
                </c:pt>
              </c:strCache>
              <c:extLst/>
            </c:strRef>
          </c:cat>
          <c:val>
            <c:numRef>
              <c:f>Taul1!$M$3:$M$68</c:f>
              <c:numCache>
                <c:formatCode>General</c:formatCode>
                <c:ptCount val="22"/>
                <c:pt idx="0" formatCode="0%">
                  <c:v>0.221</c:v>
                </c:pt>
                <c:pt idx="2" formatCode="0%">
                  <c:v>0.247</c:v>
                </c:pt>
                <c:pt idx="3" formatCode="0%">
                  <c:v>0.19400000000000001</c:v>
                </c:pt>
                <c:pt idx="5" formatCode="0%">
                  <c:v>0.36899999999999999</c:v>
                </c:pt>
                <c:pt idx="6" formatCode="0%">
                  <c:v>0.28000000000000003</c:v>
                </c:pt>
                <c:pt idx="7" formatCode="0%">
                  <c:v>0.16600000000000001</c:v>
                </c:pt>
                <c:pt idx="8" formatCode="0%">
                  <c:v>0.185</c:v>
                </c:pt>
                <c:pt idx="9" formatCode="0%">
                  <c:v>0.14299999999999999</c:v>
                </c:pt>
                <c:pt idx="11" formatCode="0%">
                  <c:v>0.252</c:v>
                </c:pt>
                <c:pt idx="12" formatCode="0%">
                  <c:v>0.20200000000000001</c:v>
                </c:pt>
                <c:pt idx="13" formatCode="0%">
                  <c:v>0.20699999999999999</c:v>
                </c:pt>
                <c:pt idx="14" formatCode="0%">
                  <c:v>0.21</c:v>
                </c:pt>
                <c:pt idx="15" formatCode="0%">
                  <c:v>0.26800000000000002</c:v>
                </c:pt>
                <c:pt idx="17" formatCode="0%">
                  <c:v>0.20499999999999999</c:v>
                </c:pt>
                <c:pt idx="18" formatCode="0%">
                  <c:v>0.246</c:v>
                </c:pt>
                <c:pt idx="19" formatCode="0%">
                  <c:v>0.23400000000000001</c:v>
                </c:pt>
                <c:pt idx="20" formatCode="0%">
                  <c:v>0.19700000000000001</c:v>
                </c:pt>
                <c:pt idx="21" formatCode="0%">
                  <c:v>0.23100000000000001</c:v>
                </c:pt>
              </c:numCache>
              <c:extLst/>
            </c:numRef>
          </c:val>
          <c:extLst>
            <c:ext xmlns:c16="http://schemas.microsoft.com/office/drawing/2014/chart" uri="{C3380CC4-5D6E-409C-BE32-E72D297353CC}">
              <c16:uniqueId val="{00000001-139C-450C-B703-0023C5269054}"/>
            </c:ext>
          </c:extLst>
        </c:ser>
        <c:ser>
          <c:idx val="2"/>
          <c:order val="2"/>
          <c:tx>
            <c:strRef>
              <c:f>Taul1!$N$2</c:f>
              <c:strCache>
                <c:ptCount val="1"/>
                <c:pt idx="0">
                  <c:v>3 osittain eri mieltä4</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Taul1!$K$3:$K$68</c:f>
              <c:strCache>
                <c:ptCount val="22"/>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Ei osaa sanoa, n=47</c:v>
                </c:pt>
                <c:pt idx="16">
                  <c:v>ASUINPAIKKA</c:v>
                </c:pt>
                <c:pt idx="17">
                  <c:v>Pääkaupunkiseutu, n=231</c:v>
                </c:pt>
                <c:pt idx="18">
                  <c:v>Tampere/Turku n=132</c:v>
                </c:pt>
                <c:pt idx="19">
                  <c:v>Muu yli 50.000 asukkaan kaupunki, n=274</c:v>
                </c:pt>
                <c:pt idx="20">
                  <c:v>Alle 50.000 asukkaan kaupunki, n=207</c:v>
                </c:pt>
                <c:pt idx="21">
                  <c:v>Maalaiskunta, n=156</c:v>
                </c:pt>
              </c:strCache>
              <c:extLst/>
            </c:strRef>
          </c:cat>
          <c:val>
            <c:numRef>
              <c:f>Taul1!$N$3:$N$68</c:f>
              <c:numCache>
                <c:formatCode>General</c:formatCode>
                <c:ptCount val="22"/>
                <c:pt idx="0" formatCode="0%">
                  <c:v>0.157</c:v>
                </c:pt>
                <c:pt idx="2" formatCode="0%">
                  <c:v>0.16300000000000001</c:v>
                </c:pt>
                <c:pt idx="3" formatCode="0%">
                  <c:v>0.151</c:v>
                </c:pt>
                <c:pt idx="5" formatCode="0%">
                  <c:v>9.7000000000000003E-2</c:v>
                </c:pt>
                <c:pt idx="6" formatCode="0%">
                  <c:v>0.17199999999999999</c:v>
                </c:pt>
                <c:pt idx="7" formatCode="0%">
                  <c:v>0.16800000000000001</c:v>
                </c:pt>
                <c:pt idx="8" formatCode="0%">
                  <c:v>0.183</c:v>
                </c:pt>
                <c:pt idx="9" formatCode="0%">
                  <c:v>0.16500000000000001</c:v>
                </c:pt>
                <c:pt idx="11" formatCode="0%">
                  <c:v>0.11799999999999999</c:v>
                </c:pt>
                <c:pt idx="12" formatCode="0%">
                  <c:v>0.17100000000000001</c:v>
                </c:pt>
                <c:pt idx="13" formatCode="0%">
                  <c:v>0.20300000000000001</c:v>
                </c:pt>
                <c:pt idx="14" formatCode="0%">
                  <c:v>0.17100000000000001</c:v>
                </c:pt>
                <c:pt idx="15" formatCode="0%">
                  <c:v>4.9000000000000002E-2</c:v>
                </c:pt>
                <c:pt idx="17" formatCode="0%">
                  <c:v>0.17499999999999999</c:v>
                </c:pt>
                <c:pt idx="18" formatCode="0%">
                  <c:v>0.16800000000000001</c:v>
                </c:pt>
                <c:pt idx="19" formatCode="0%">
                  <c:v>0.115</c:v>
                </c:pt>
                <c:pt idx="20" formatCode="0%">
                  <c:v>0.18</c:v>
                </c:pt>
                <c:pt idx="21" formatCode="0%">
                  <c:v>0.16300000000000001</c:v>
                </c:pt>
              </c:numCache>
              <c:extLst/>
            </c:numRef>
          </c:val>
          <c:extLst>
            <c:ext xmlns:c16="http://schemas.microsoft.com/office/drawing/2014/chart" uri="{C3380CC4-5D6E-409C-BE32-E72D297353CC}">
              <c16:uniqueId val="{00000002-139C-450C-B703-0023C5269054}"/>
            </c:ext>
          </c:extLst>
        </c:ser>
        <c:ser>
          <c:idx val="3"/>
          <c:order val="3"/>
          <c:tx>
            <c:strRef>
              <c:f>Taul1!$O$2</c:f>
              <c:strCache>
                <c:ptCount val="1"/>
                <c:pt idx="0">
                  <c:v>2 täysin eri mieltä3</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Taul1!$K$3:$K$68</c:f>
              <c:strCache>
                <c:ptCount val="22"/>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Ei osaa sanoa, n=47</c:v>
                </c:pt>
                <c:pt idx="16">
                  <c:v>ASUINPAIKKA</c:v>
                </c:pt>
                <c:pt idx="17">
                  <c:v>Pääkaupunkiseutu, n=231</c:v>
                </c:pt>
                <c:pt idx="18">
                  <c:v>Tampere/Turku n=132</c:v>
                </c:pt>
                <c:pt idx="19">
                  <c:v>Muu yli 50.000 asukkaan kaupunki, n=274</c:v>
                </c:pt>
                <c:pt idx="20">
                  <c:v>Alle 50.000 asukkaan kaupunki, n=207</c:v>
                </c:pt>
                <c:pt idx="21">
                  <c:v>Maalaiskunta, n=156</c:v>
                </c:pt>
              </c:strCache>
              <c:extLst/>
            </c:strRef>
          </c:cat>
          <c:val>
            <c:numRef>
              <c:f>Taul1!$O$3:$O$68</c:f>
              <c:numCache>
                <c:formatCode>General</c:formatCode>
                <c:ptCount val="22"/>
                <c:pt idx="0" formatCode="0%">
                  <c:v>0.22900000000000001</c:v>
                </c:pt>
                <c:pt idx="2" formatCode="0%">
                  <c:v>0.24</c:v>
                </c:pt>
                <c:pt idx="3" formatCode="0%">
                  <c:v>0.218</c:v>
                </c:pt>
                <c:pt idx="5" formatCode="0%">
                  <c:v>3.5000000000000003E-2</c:v>
                </c:pt>
                <c:pt idx="6" formatCode="0%">
                  <c:v>0.108</c:v>
                </c:pt>
                <c:pt idx="7" formatCode="0%">
                  <c:v>0.27</c:v>
                </c:pt>
                <c:pt idx="8" formatCode="0%">
                  <c:v>0.28499999999999998</c:v>
                </c:pt>
                <c:pt idx="9" formatCode="0%">
                  <c:v>0.36499999999999999</c:v>
                </c:pt>
                <c:pt idx="11" formatCode="0%">
                  <c:v>0.13100000000000001</c:v>
                </c:pt>
                <c:pt idx="12" formatCode="0%">
                  <c:v>0.26400000000000001</c:v>
                </c:pt>
                <c:pt idx="13" formatCode="0%">
                  <c:v>0.24299999999999999</c:v>
                </c:pt>
                <c:pt idx="14" formatCode="0%">
                  <c:v>0.34100000000000003</c:v>
                </c:pt>
                <c:pt idx="15" formatCode="0%">
                  <c:v>0.221</c:v>
                </c:pt>
                <c:pt idx="17" formatCode="0%">
                  <c:v>0.23799999999999999</c:v>
                </c:pt>
                <c:pt idx="18" formatCode="0%">
                  <c:v>0.22600000000000001</c:v>
                </c:pt>
                <c:pt idx="19" formatCode="0%">
                  <c:v>0.23599999999999999</c:v>
                </c:pt>
                <c:pt idx="20" formatCode="0%">
                  <c:v>0.23499999999999999</c:v>
                </c:pt>
                <c:pt idx="21" formatCode="0%">
                  <c:v>0.19800000000000001</c:v>
                </c:pt>
              </c:numCache>
              <c:extLst/>
            </c:numRef>
          </c:val>
          <c:extLst>
            <c:ext xmlns:c16="http://schemas.microsoft.com/office/drawing/2014/chart" uri="{C3380CC4-5D6E-409C-BE32-E72D297353CC}">
              <c16:uniqueId val="{00000003-139C-450C-B703-0023C5269054}"/>
            </c:ext>
          </c:extLst>
        </c:ser>
        <c:ser>
          <c:idx val="4"/>
          <c:order val="4"/>
          <c:tx>
            <c:strRef>
              <c:f>Taul1!$P$2</c:f>
              <c:strCache>
                <c:ptCount val="1"/>
                <c:pt idx="0">
                  <c:v>1 en osaa sanoa2</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Taul1!$K$3:$K$68</c:f>
              <c:strCache>
                <c:ptCount val="22"/>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Ei osaa sanoa, n=47</c:v>
                </c:pt>
                <c:pt idx="16">
                  <c:v>ASUINPAIKKA</c:v>
                </c:pt>
                <c:pt idx="17">
                  <c:v>Pääkaupunkiseutu, n=231</c:v>
                </c:pt>
                <c:pt idx="18">
                  <c:v>Tampere/Turku n=132</c:v>
                </c:pt>
                <c:pt idx="19">
                  <c:v>Muu yli 50.000 asukkaan kaupunki, n=274</c:v>
                </c:pt>
                <c:pt idx="20">
                  <c:v>Alle 50.000 asukkaan kaupunki, n=207</c:v>
                </c:pt>
                <c:pt idx="21">
                  <c:v>Maalaiskunta, n=156</c:v>
                </c:pt>
              </c:strCache>
              <c:extLst/>
            </c:strRef>
          </c:cat>
          <c:val>
            <c:numRef>
              <c:f>Taul1!$P$3:$P$68</c:f>
              <c:numCache>
                <c:formatCode>General</c:formatCode>
                <c:ptCount val="22"/>
                <c:pt idx="0" formatCode="0%">
                  <c:v>0.17899999999999999</c:v>
                </c:pt>
                <c:pt idx="2" formatCode="0%">
                  <c:v>0.128</c:v>
                </c:pt>
                <c:pt idx="3" formatCode="0%">
                  <c:v>0.23100000000000001</c:v>
                </c:pt>
                <c:pt idx="5" formatCode="0%">
                  <c:v>0.23</c:v>
                </c:pt>
                <c:pt idx="6" formatCode="0%">
                  <c:v>0.183</c:v>
                </c:pt>
                <c:pt idx="7" formatCode="0%">
                  <c:v>0.17399999999999999</c:v>
                </c:pt>
                <c:pt idx="8" formatCode="0%">
                  <c:v>0.13600000000000001</c:v>
                </c:pt>
                <c:pt idx="9" formatCode="0%">
                  <c:v>0.17299999999999999</c:v>
                </c:pt>
                <c:pt idx="11" formatCode="0%">
                  <c:v>0.23100000000000001</c:v>
                </c:pt>
                <c:pt idx="12" formatCode="0%">
                  <c:v>0.13200000000000001</c:v>
                </c:pt>
                <c:pt idx="13" formatCode="0%">
                  <c:v>0.13300000000000001</c:v>
                </c:pt>
                <c:pt idx="14" formatCode="0%">
                  <c:v>0.13800000000000001</c:v>
                </c:pt>
                <c:pt idx="15" formatCode="0%">
                  <c:v>0.19400000000000001</c:v>
                </c:pt>
                <c:pt idx="17" formatCode="0%">
                  <c:v>0.186</c:v>
                </c:pt>
                <c:pt idx="18" formatCode="0%">
                  <c:v>0.14899999999999999</c:v>
                </c:pt>
                <c:pt idx="19" formatCode="0%">
                  <c:v>0.17</c:v>
                </c:pt>
                <c:pt idx="20" formatCode="0%">
                  <c:v>0.16300000000000001</c:v>
                </c:pt>
                <c:pt idx="21" formatCode="0%">
                  <c:v>0.23499999999999999</c:v>
                </c:pt>
              </c:numCache>
              <c:extLst/>
            </c:numRef>
          </c:val>
          <c:extLst>
            <c:ext xmlns:c16="http://schemas.microsoft.com/office/drawing/2014/chart" uri="{C3380CC4-5D6E-409C-BE32-E72D297353CC}">
              <c16:uniqueId val="{00000004-139C-450C-B703-0023C5269054}"/>
            </c:ext>
          </c:extLst>
        </c:ser>
        <c:dLbls>
          <c:dLblPos val="ctr"/>
          <c:showLegendKey val="0"/>
          <c:showVal val="1"/>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24382732940882459"/>
          <c:y val="0.90859210801438106"/>
          <c:w val="0.75527585003126962"/>
          <c:h val="9.1407891985618953E-2"/>
        </c:manualLayout>
      </c:layout>
      <c:overlay val="0"/>
    </c:legend>
    <c:plotVisOnly val="1"/>
    <c:dispBlanksAs val="gap"/>
    <c:showDLblsOverMax val="0"/>
  </c:chart>
  <c:spPr>
    <a:noFill/>
    <a:ln>
      <a:noFill/>
    </a:ln>
    <a:effectLst/>
  </c:spPr>
  <c:txPr>
    <a:bodyPr/>
    <a:lstStyle/>
    <a:p>
      <a:pPr>
        <a:defRPr sz="1200">
          <a:solidFill>
            <a:srgbClr val="040B16"/>
          </a:solidFill>
          <a:latin typeface="Calibri" panose="020F0502020204030204" pitchFamily="34" charset="0"/>
          <a:cs typeface="Calibri" panose="020F0502020204030204" pitchFamily="34" charset="0"/>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636730078076864"/>
          <c:y val="3.5773189034536836E-2"/>
          <c:w val="0.59009917563471415"/>
          <c:h val="0.80001584189430242"/>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Matkasairaudet ja -tapaturmat korvaava matkavakuutus </c:v>
                </c:pt>
                <c:pt idx="1">
                  <c:v>on tarpeellinen aina matkustettaessa</c:v>
                </c:pt>
                <c:pt idx="2">
                  <c:v>2010, n=994</c:v>
                </c:pt>
                <c:pt idx="3">
                  <c:v>2012, n=1026</c:v>
                </c:pt>
                <c:pt idx="4">
                  <c:v>2014, n=1000</c:v>
                </c:pt>
                <c:pt idx="5">
                  <c:v>2016, n=1000</c:v>
                </c:pt>
                <c:pt idx="6">
                  <c:v>2018, n=1000</c:v>
                </c:pt>
                <c:pt idx="7">
                  <c:v>2020, n=1000</c:v>
                </c:pt>
                <c:pt idx="8">
                  <c:v>2022, n=1000</c:v>
                </c:pt>
                <c:pt idx="9">
                  <c:v>Vakavan matkasairauden tai -tapaturman kohdatessa </c:v>
                </c:pt>
                <c:pt idx="10">
                  <c:v>Suomen valtio järjestää minulle tarvittaessa kotiinkuljetuksen</c:v>
                </c:pt>
                <c:pt idx="11">
                  <c:v>2010, n=994</c:v>
                </c:pt>
                <c:pt idx="12">
                  <c:v>2012, n=1026</c:v>
                </c:pt>
                <c:pt idx="13">
                  <c:v>2014, n=1000</c:v>
                </c:pt>
                <c:pt idx="14">
                  <c:v>2016, n=1000</c:v>
                </c:pt>
                <c:pt idx="15">
                  <c:v>2018, n=1000</c:v>
                </c:pt>
                <c:pt idx="16">
                  <c:v>2020, n=1000</c:v>
                </c:pt>
                <c:pt idx="17">
                  <c:v>2022, n=1000</c:v>
                </c:pt>
              </c:strCache>
            </c:strRef>
          </c:cat>
          <c:val>
            <c:numRef>
              <c:f>Taul1!$B$2:$B$19</c:f>
              <c:numCache>
                <c:formatCode>General</c:formatCode>
                <c:ptCount val="18"/>
                <c:pt idx="2" formatCode="0%">
                  <c:v>0.66</c:v>
                </c:pt>
                <c:pt idx="3" formatCode="0%">
                  <c:v>0.71</c:v>
                </c:pt>
                <c:pt idx="4" formatCode="0%">
                  <c:v>0.72</c:v>
                </c:pt>
                <c:pt idx="5" formatCode="0%">
                  <c:v>0.7</c:v>
                </c:pt>
                <c:pt idx="6" formatCode="0%">
                  <c:v>0.7</c:v>
                </c:pt>
                <c:pt idx="7" formatCode="0%">
                  <c:v>0.71</c:v>
                </c:pt>
                <c:pt idx="8" formatCode="0%">
                  <c:v>0.68</c:v>
                </c:pt>
                <c:pt idx="11" formatCode="0%">
                  <c:v>0.16</c:v>
                </c:pt>
                <c:pt idx="12" formatCode="0%">
                  <c:v>0.18</c:v>
                </c:pt>
                <c:pt idx="13" formatCode="0%">
                  <c:v>0.2</c:v>
                </c:pt>
                <c:pt idx="14" formatCode="0%">
                  <c:v>0.21</c:v>
                </c:pt>
                <c:pt idx="15" formatCode="0%">
                  <c:v>0.21</c:v>
                </c:pt>
                <c:pt idx="16" formatCode="0%">
                  <c:v>0.21</c:v>
                </c:pt>
                <c:pt idx="17" formatCode="0%">
                  <c:v>0.21</c:v>
                </c:pt>
              </c:numCache>
            </c:numRef>
          </c:val>
          <c:extLst>
            <c:ext xmlns:c16="http://schemas.microsoft.com/office/drawing/2014/chart" uri="{C3380CC4-5D6E-409C-BE32-E72D297353CC}">
              <c16:uniqueId val="{00000000-5087-410F-86DD-33598B3FFECC}"/>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Matkasairaudet ja -tapaturmat korvaava matkavakuutus </c:v>
                </c:pt>
                <c:pt idx="1">
                  <c:v>on tarpeellinen aina matkustettaessa</c:v>
                </c:pt>
                <c:pt idx="2">
                  <c:v>2010, n=994</c:v>
                </c:pt>
                <c:pt idx="3">
                  <c:v>2012, n=1026</c:v>
                </c:pt>
                <c:pt idx="4">
                  <c:v>2014, n=1000</c:v>
                </c:pt>
                <c:pt idx="5">
                  <c:v>2016, n=1000</c:v>
                </c:pt>
                <c:pt idx="6">
                  <c:v>2018, n=1000</c:v>
                </c:pt>
                <c:pt idx="7">
                  <c:v>2020, n=1000</c:v>
                </c:pt>
                <c:pt idx="8">
                  <c:v>2022, n=1000</c:v>
                </c:pt>
                <c:pt idx="9">
                  <c:v>Vakavan matkasairauden tai -tapaturman kohdatessa </c:v>
                </c:pt>
                <c:pt idx="10">
                  <c:v>Suomen valtio järjestää minulle tarvittaessa kotiinkuljetuksen</c:v>
                </c:pt>
                <c:pt idx="11">
                  <c:v>2010, n=994</c:v>
                </c:pt>
                <c:pt idx="12">
                  <c:v>2012, n=1026</c:v>
                </c:pt>
                <c:pt idx="13">
                  <c:v>2014, n=1000</c:v>
                </c:pt>
                <c:pt idx="14">
                  <c:v>2016, n=1000</c:v>
                </c:pt>
                <c:pt idx="15">
                  <c:v>2018, n=1000</c:v>
                </c:pt>
                <c:pt idx="16">
                  <c:v>2020, n=1000</c:v>
                </c:pt>
                <c:pt idx="17">
                  <c:v>2022, n=1000</c:v>
                </c:pt>
              </c:strCache>
            </c:strRef>
          </c:cat>
          <c:val>
            <c:numRef>
              <c:f>Taul1!$C$2:$C$19</c:f>
              <c:numCache>
                <c:formatCode>General</c:formatCode>
                <c:ptCount val="18"/>
                <c:pt idx="2" formatCode="0%">
                  <c:v>0.24</c:v>
                </c:pt>
                <c:pt idx="3" formatCode="0%">
                  <c:v>0.2</c:v>
                </c:pt>
                <c:pt idx="4" formatCode="0%">
                  <c:v>0.23</c:v>
                </c:pt>
                <c:pt idx="5" formatCode="0%">
                  <c:v>0.21</c:v>
                </c:pt>
                <c:pt idx="6" formatCode="0%">
                  <c:v>0.22</c:v>
                </c:pt>
                <c:pt idx="7" formatCode="0%">
                  <c:v>0.23</c:v>
                </c:pt>
                <c:pt idx="8" formatCode="0%">
                  <c:v>0.23</c:v>
                </c:pt>
                <c:pt idx="11" formatCode="0%">
                  <c:v>0.22</c:v>
                </c:pt>
                <c:pt idx="12" formatCode="0%">
                  <c:v>0.25</c:v>
                </c:pt>
                <c:pt idx="13" formatCode="0%">
                  <c:v>0.1</c:v>
                </c:pt>
                <c:pt idx="14" formatCode="0%">
                  <c:v>0.13</c:v>
                </c:pt>
                <c:pt idx="15" formatCode="0%">
                  <c:v>0.14000000000000001</c:v>
                </c:pt>
                <c:pt idx="16" formatCode="0%">
                  <c:v>0.21</c:v>
                </c:pt>
                <c:pt idx="17" formatCode="0%">
                  <c:v>0.22</c:v>
                </c:pt>
              </c:numCache>
            </c:numRef>
          </c:val>
          <c:extLst>
            <c:ext xmlns:c16="http://schemas.microsoft.com/office/drawing/2014/chart" uri="{C3380CC4-5D6E-409C-BE32-E72D297353CC}">
              <c16:uniqueId val="{00000001-5087-410F-86DD-33598B3FFECC}"/>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Matkasairaudet ja -tapaturmat korvaava matkavakuutus </c:v>
                </c:pt>
                <c:pt idx="1">
                  <c:v>on tarpeellinen aina matkustettaessa</c:v>
                </c:pt>
                <c:pt idx="2">
                  <c:v>2010, n=994</c:v>
                </c:pt>
                <c:pt idx="3">
                  <c:v>2012, n=1026</c:v>
                </c:pt>
                <c:pt idx="4">
                  <c:v>2014, n=1000</c:v>
                </c:pt>
                <c:pt idx="5">
                  <c:v>2016, n=1000</c:v>
                </c:pt>
                <c:pt idx="6">
                  <c:v>2018, n=1000</c:v>
                </c:pt>
                <c:pt idx="7">
                  <c:v>2020, n=1000</c:v>
                </c:pt>
                <c:pt idx="8">
                  <c:v>2022, n=1000</c:v>
                </c:pt>
                <c:pt idx="9">
                  <c:v>Vakavan matkasairauden tai -tapaturman kohdatessa </c:v>
                </c:pt>
                <c:pt idx="10">
                  <c:v>Suomen valtio järjestää minulle tarvittaessa kotiinkuljetuksen</c:v>
                </c:pt>
                <c:pt idx="11">
                  <c:v>2010, n=994</c:v>
                </c:pt>
                <c:pt idx="12">
                  <c:v>2012, n=1026</c:v>
                </c:pt>
                <c:pt idx="13">
                  <c:v>2014, n=1000</c:v>
                </c:pt>
                <c:pt idx="14">
                  <c:v>2016, n=1000</c:v>
                </c:pt>
                <c:pt idx="15">
                  <c:v>2018, n=1000</c:v>
                </c:pt>
                <c:pt idx="16">
                  <c:v>2020, n=1000</c:v>
                </c:pt>
                <c:pt idx="17">
                  <c:v>2022, n=1000</c:v>
                </c:pt>
              </c:strCache>
            </c:strRef>
          </c:cat>
          <c:val>
            <c:numRef>
              <c:f>Taul1!$D$2:$D$19</c:f>
              <c:numCache>
                <c:formatCode>General</c:formatCode>
                <c:ptCount val="18"/>
                <c:pt idx="2" formatCode="0%">
                  <c:v>0.06</c:v>
                </c:pt>
                <c:pt idx="3" formatCode="0%">
                  <c:v>0.04</c:v>
                </c:pt>
                <c:pt idx="4" formatCode="0%">
                  <c:v>0.04</c:v>
                </c:pt>
                <c:pt idx="5" formatCode="0%">
                  <c:v>0.05</c:v>
                </c:pt>
                <c:pt idx="6" formatCode="0%">
                  <c:v>0.04</c:v>
                </c:pt>
                <c:pt idx="7" formatCode="0%">
                  <c:v>0.03</c:v>
                </c:pt>
                <c:pt idx="8" formatCode="0%">
                  <c:v>0.05</c:v>
                </c:pt>
                <c:pt idx="11" formatCode="0%">
                  <c:v>0.22</c:v>
                </c:pt>
                <c:pt idx="12" formatCode="0%">
                  <c:v>0.2</c:v>
                </c:pt>
                <c:pt idx="13" formatCode="0%">
                  <c:v>0.14000000000000001</c:v>
                </c:pt>
                <c:pt idx="14" formatCode="0%">
                  <c:v>0.13</c:v>
                </c:pt>
                <c:pt idx="15" formatCode="0%">
                  <c:v>0.12</c:v>
                </c:pt>
                <c:pt idx="16" formatCode="0%">
                  <c:v>0.18</c:v>
                </c:pt>
                <c:pt idx="17" formatCode="0%">
                  <c:v>0.16</c:v>
                </c:pt>
              </c:numCache>
            </c:numRef>
          </c:val>
          <c:extLst>
            <c:ext xmlns:c16="http://schemas.microsoft.com/office/drawing/2014/chart" uri="{C3380CC4-5D6E-409C-BE32-E72D297353CC}">
              <c16:uniqueId val="{00000002-5087-410F-86DD-33598B3FFECC}"/>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E7-4A9A-89A8-B857D7B25EC4}"/>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E7-4A9A-89A8-B857D7B25EC4}"/>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E7-4A9A-89A8-B857D7B25EC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E7-4A9A-89A8-B857D7B25EC4}"/>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E7-4A9A-89A8-B857D7B25EC4}"/>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E7-4A9A-89A8-B857D7B25EC4}"/>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E7-4A9A-89A8-B857D7B25EC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Matkasairaudet ja -tapaturmat korvaava matkavakuutus </c:v>
                </c:pt>
                <c:pt idx="1">
                  <c:v>on tarpeellinen aina matkustettaessa</c:v>
                </c:pt>
                <c:pt idx="2">
                  <c:v>2010, n=994</c:v>
                </c:pt>
                <c:pt idx="3">
                  <c:v>2012, n=1026</c:v>
                </c:pt>
                <c:pt idx="4">
                  <c:v>2014, n=1000</c:v>
                </c:pt>
                <c:pt idx="5">
                  <c:v>2016, n=1000</c:v>
                </c:pt>
                <c:pt idx="6">
                  <c:v>2018, n=1000</c:v>
                </c:pt>
                <c:pt idx="7">
                  <c:v>2020, n=1000</c:v>
                </c:pt>
                <c:pt idx="8">
                  <c:v>2022, n=1000</c:v>
                </c:pt>
                <c:pt idx="9">
                  <c:v>Vakavan matkasairauden tai -tapaturman kohdatessa </c:v>
                </c:pt>
                <c:pt idx="10">
                  <c:v>Suomen valtio järjestää minulle tarvittaessa kotiinkuljetuksen</c:v>
                </c:pt>
                <c:pt idx="11">
                  <c:v>2010, n=994</c:v>
                </c:pt>
                <c:pt idx="12">
                  <c:v>2012, n=1026</c:v>
                </c:pt>
                <c:pt idx="13">
                  <c:v>2014, n=1000</c:v>
                </c:pt>
                <c:pt idx="14">
                  <c:v>2016, n=1000</c:v>
                </c:pt>
                <c:pt idx="15">
                  <c:v>2018, n=1000</c:v>
                </c:pt>
                <c:pt idx="16">
                  <c:v>2020, n=1000</c:v>
                </c:pt>
                <c:pt idx="17">
                  <c:v>2022, n=1000</c:v>
                </c:pt>
              </c:strCache>
            </c:strRef>
          </c:cat>
          <c:val>
            <c:numRef>
              <c:f>Taul1!$E$2:$E$19</c:f>
              <c:numCache>
                <c:formatCode>General</c:formatCode>
                <c:ptCount val="18"/>
                <c:pt idx="2" formatCode="0%">
                  <c:v>0.01</c:v>
                </c:pt>
                <c:pt idx="3" formatCode="0%">
                  <c:v>0.02</c:v>
                </c:pt>
                <c:pt idx="4" formatCode="0%">
                  <c:v>0.01</c:v>
                </c:pt>
                <c:pt idx="5" formatCode="0%">
                  <c:v>0.01</c:v>
                </c:pt>
                <c:pt idx="6" formatCode="0%">
                  <c:v>0.01</c:v>
                </c:pt>
                <c:pt idx="7" formatCode="0%">
                  <c:v>0.01</c:v>
                </c:pt>
                <c:pt idx="8" formatCode="0%">
                  <c:v>0.01</c:v>
                </c:pt>
                <c:pt idx="11" formatCode="0%">
                  <c:v>0.23</c:v>
                </c:pt>
                <c:pt idx="12" formatCode="0%">
                  <c:v>0.26</c:v>
                </c:pt>
                <c:pt idx="13" formatCode="0%">
                  <c:v>0.32</c:v>
                </c:pt>
                <c:pt idx="14" formatCode="0%">
                  <c:v>0.31</c:v>
                </c:pt>
                <c:pt idx="15" formatCode="0%">
                  <c:v>0.3</c:v>
                </c:pt>
                <c:pt idx="16" formatCode="0%">
                  <c:v>0.25</c:v>
                </c:pt>
                <c:pt idx="17" formatCode="0%">
                  <c:v>0.23</c:v>
                </c:pt>
              </c:numCache>
            </c:numRef>
          </c:val>
          <c:extLst>
            <c:ext xmlns:c16="http://schemas.microsoft.com/office/drawing/2014/chart" uri="{C3380CC4-5D6E-409C-BE32-E72D297353CC}">
              <c16:uniqueId val="{00000003-5087-410F-86DD-33598B3FFECC}"/>
            </c:ext>
          </c:extLst>
        </c:ser>
        <c:ser>
          <c:idx val="4"/>
          <c:order val="4"/>
          <c:tx>
            <c:strRef>
              <c:f>Taul1!$F$1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Matkasairaudet ja -tapaturmat korvaava matkavakuutus </c:v>
                </c:pt>
                <c:pt idx="1">
                  <c:v>on tarpeellinen aina matkustettaessa</c:v>
                </c:pt>
                <c:pt idx="2">
                  <c:v>2010, n=994</c:v>
                </c:pt>
                <c:pt idx="3">
                  <c:v>2012, n=1026</c:v>
                </c:pt>
                <c:pt idx="4">
                  <c:v>2014, n=1000</c:v>
                </c:pt>
                <c:pt idx="5">
                  <c:v>2016, n=1000</c:v>
                </c:pt>
                <c:pt idx="6">
                  <c:v>2018, n=1000</c:v>
                </c:pt>
                <c:pt idx="7">
                  <c:v>2020, n=1000</c:v>
                </c:pt>
                <c:pt idx="8">
                  <c:v>2022, n=1000</c:v>
                </c:pt>
                <c:pt idx="9">
                  <c:v>Vakavan matkasairauden tai -tapaturman kohdatessa </c:v>
                </c:pt>
                <c:pt idx="10">
                  <c:v>Suomen valtio järjestää minulle tarvittaessa kotiinkuljetuksen</c:v>
                </c:pt>
                <c:pt idx="11">
                  <c:v>2010, n=994</c:v>
                </c:pt>
                <c:pt idx="12">
                  <c:v>2012, n=1026</c:v>
                </c:pt>
                <c:pt idx="13">
                  <c:v>2014, n=1000</c:v>
                </c:pt>
                <c:pt idx="14">
                  <c:v>2016, n=1000</c:v>
                </c:pt>
                <c:pt idx="15">
                  <c:v>2018, n=1000</c:v>
                </c:pt>
                <c:pt idx="16">
                  <c:v>2020, n=1000</c:v>
                </c:pt>
                <c:pt idx="17">
                  <c:v>2022, n=1000</c:v>
                </c:pt>
              </c:strCache>
            </c:strRef>
          </c:cat>
          <c:val>
            <c:numRef>
              <c:f>Taul1!$F$2:$F$19</c:f>
              <c:numCache>
                <c:formatCode>General</c:formatCode>
                <c:ptCount val="18"/>
                <c:pt idx="2" formatCode="0%">
                  <c:v>0.03</c:v>
                </c:pt>
                <c:pt idx="3" formatCode="0%">
                  <c:v>0.03</c:v>
                </c:pt>
                <c:pt idx="4" formatCode="0%">
                  <c:v>0</c:v>
                </c:pt>
                <c:pt idx="5" formatCode="0%">
                  <c:v>0.03</c:v>
                </c:pt>
                <c:pt idx="6" formatCode="0%">
                  <c:v>0.03</c:v>
                </c:pt>
                <c:pt idx="7" formatCode="0%">
                  <c:v>0.02</c:v>
                </c:pt>
                <c:pt idx="8" formatCode="0%">
                  <c:v>0.03</c:v>
                </c:pt>
                <c:pt idx="11" formatCode="0%">
                  <c:v>0.17</c:v>
                </c:pt>
                <c:pt idx="12" formatCode="0%">
                  <c:v>0.11</c:v>
                </c:pt>
                <c:pt idx="13" formatCode="0%">
                  <c:v>0.24</c:v>
                </c:pt>
                <c:pt idx="14" formatCode="0%">
                  <c:v>0.23</c:v>
                </c:pt>
                <c:pt idx="15" formatCode="0%">
                  <c:v>0.22</c:v>
                </c:pt>
                <c:pt idx="16" formatCode="0%">
                  <c:v>0.16</c:v>
                </c:pt>
                <c:pt idx="17" formatCode="0%">
                  <c:v>0.18</c:v>
                </c:pt>
              </c:numCache>
            </c:numRef>
          </c:val>
          <c:extLst>
            <c:ext xmlns:c16="http://schemas.microsoft.com/office/drawing/2014/chart" uri="{C3380CC4-5D6E-409C-BE32-E72D297353CC}">
              <c16:uniqueId val="{00000004-5087-410F-86DD-33598B3FFECC}"/>
            </c:ext>
          </c:extLst>
        </c:ser>
        <c:dLbls>
          <c:showLegendKey val="0"/>
          <c:showVal val="0"/>
          <c:showCatName val="0"/>
          <c:showSerName val="0"/>
          <c:showPercent val="0"/>
          <c:showBubbleSize val="0"/>
        </c:dLbls>
        <c:gapWidth val="50"/>
        <c:overlap val="100"/>
        <c:axId val="157693824"/>
        <c:axId val="157695360"/>
      </c:barChart>
      <c:catAx>
        <c:axId val="157693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57695360"/>
        <c:crosses val="autoZero"/>
        <c:auto val="1"/>
        <c:lblAlgn val="ctr"/>
        <c:lblOffset val="100"/>
        <c:noMultiLvlLbl val="0"/>
      </c:catAx>
      <c:valAx>
        <c:axId val="15769536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57693824"/>
        <c:crosses val="autoZero"/>
        <c:crossBetween val="between"/>
        <c:majorUnit val="0.2"/>
      </c:valAx>
      <c:spPr>
        <a:noFill/>
        <a:ln>
          <a:noFill/>
        </a:ln>
        <a:effectLst/>
      </c:spPr>
    </c:plotArea>
    <c:legend>
      <c:legendPos val="b"/>
      <c:layout>
        <c:manualLayout>
          <c:xMode val="edge"/>
          <c:yMode val="edge"/>
          <c:x val="0.50502427482685586"/>
          <c:y val="0.89502370766736983"/>
          <c:w val="0.49384251939838686"/>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2091317567629"/>
          <c:y val="6.2300069473524483E-2"/>
          <c:w val="0.39131440960987096"/>
          <c:h val="0.86088628623689456"/>
        </c:manualLayout>
      </c:layout>
      <c:barChart>
        <c:barDir val="bar"/>
        <c:grouping val="clustered"/>
        <c:varyColors val="0"/>
        <c:ser>
          <c:idx val="4"/>
          <c:order val="4"/>
          <c:tx>
            <c:strRef>
              <c:f>Taul1!$A$6</c:f>
              <c:strCache>
                <c:ptCount val="1"/>
                <c:pt idx="0">
                  <c:v>Henkivakuutus kuoleman varalta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extLst/>
            </c:strRef>
          </c:cat>
          <c:val>
            <c:numRef>
              <c:f>Taul1!$B$6:$BO$6</c:f>
              <c:numCache>
                <c:formatCode>General</c:formatCode>
                <c:ptCount val="21"/>
                <c:pt idx="0" formatCode="0%">
                  <c:v>0.29699999999999999</c:v>
                </c:pt>
                <c:pt idx="2" formatCode="0%">
                  <c:v>0.32</c:v>
                </c:pt>
                <c:pt idx="3" formatCode="0%">
                  <c:v>0.27400000000000002</c:v>
                </c:pt>
                <c:pt idx="5" formatCode="0%">
                  <c:v>0.27100000000000002</c:v>
                </c:pt>
                <c:pt idx="6" formatCode="0%">
                  <c:v>0.41699999999999998</c:v>
                </c:pt>
                <c:pt idx="7" formatCode="0%">
                  <c:v>0.30599999999999999</c:v>
                </c:pt>
                <c:pt idx="8" formatCode="0%">
                  <c:v>0.32700000000000001</c:v>
                </c:pt>
                <c:pt idx="9" formatCode="0%">
                  <c:v>0.223</c:v>
                </c:pt>
                <c:pt idx="11" formatCode="0%">
                  <c:v>0.17799999999999999</c:v>
                </c:pt>
                <c:pt idx="12" formatCode="0%">
                  <c:v>0.26</c:v>
                </c:pt>
                <c:pt idx="13" formatCode="0%">
                  <c:v>0.35399999999999998</c:v>
                </c:pt>
                <c:pt idx="14" formatCode="0%">
                  <c:v>0.48899999999999999</c:v>
                </c:pt>
                <c:pt idx="16" formatCode="0%">
                  <c:v>0.246</c:v>
                </c:pt>
                <c:pt idx="17" formatCode="0%">
                  <c:v>0.20599999999999999</c:v>
                </c:pt>
                <c:pt idx="18" formatCode="0%">
                  <c:v>0.32500000000000001</c:v>
                </c:pt>
                <c:pt idx="19" formatCode="0%">
                  <c:v>0.34799999999999998</c:v>
                </c:pt>
                <c:pt idx="20" formatCode="0%">
                  <c:v>0.33100000000000002</c:v>
                </c:pt>
              </c:numCache>
              <c:extLst/>
            </c:numRef>
          </c:val>
          <c:extLst xmlns:c15="http://schemas.microsoft.com/office/drawing/2012/chart">
            <c:ext xmlns:c16="http://schemas.microsoft.com/office/drawing/2014/chart" uri="{C3380CC4-5D6E-409C-BE32-E72D297353CC}">
              <c16:uniqueId val="{00000004-3AFF-4C68-BF88-4B9B098E5E60}"/>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c:ext uri="{02D57815-91ED-43cb-92C2-25804820EDAC}">
                        <c15:formulaRef>
                          <c15:sqref>Taul1!$B$2:$BO$2</c15:sqref>
                        </c15:formulaRef>
                      </c:ext>
                    </c:extLst>
                    <c:numCache>
                      <c:formatCode>General</c:formatCode>
                      <c:ptCount val="21"/>
                      <c:pt idx="0" formatCode="0%">
                        <c:v>0.876</c:v>
                      </c:pt>
                      <c:pt idx="2" formatCode="0%">
                        <c:v>0.84799999999999998</c:v>
                      </c:pt>
                      <c:pt idx="3" formatCode="0%">
                        <c:v>0.90400000000000003</c:v>
                      </c:pt>
                      <c:pt idx="5" formatCode="0%">
                        <c:v>0.82</c:v>
                      </c:pt>
                      <c:pt idx="6" formatCode="0%">
                        <c:v>0.9</c:v>
                      </c:pt>
                      <c:pt idx="7" formatCode="0%">
                        <c:v>0.84199999999999997</c:v>
                      </c:pt>
                      <c:pt idx="8" formatCode="0%">
                        <c:v>0.872</c:v>
                      </c:pt>
                      <c:pt idx="9" formatCode="0%">
                        <c:v>0.91700000000000004</c:v>
                      </c:pt>
                      <c:pt idx="11" formatCode="0%">
                        <c:v>0.78100000000000003</c:v>
                      </c:pt>
                      <c:pt idx="12" formatCode="0%">
                        <c:v>0.92100000000000004</c:v>
                      </c:pt>
                      <c:pt idx="13" formatCode="0%">
                        <c:v>0.93200000000000005</c:v>
                      </c:pt>
                      <c:pt idx="14" formatCode="0%">
                        <c:v>0.94499999999999995</c:v>
                      </c:pt>
                      <c:pt idx="16" formatCode="0%">
                        <c:v>0.90600000000000003</c:v>
                      </c:pt>
                      <c:pt idx="17" formatCode="0%">
                        <c:v>0.86799999999999999</c:v>
                      </c:pt>
                      <c:pt idx="18" formatCode="0%">
                        <c:v>0.88200000000000001</c:v>
                      </c:pt>
                      <c:pt idx="19" formatCode="0%">
                        <c:v>0.86599999999999999</c:v>
                      </c:pt>
                      <c:pt idx="20" formatCode="0%">
                        <c:v>0.84099999999999997</c:v>
                      </c:pt>
                    </c:numCache>
                  </c:numRef>
                </c:val>
                <c:extLst>
                  <c:ext xmlns:c16="http://schemas.microsoft.com/office/drawing/2014/chart" uri="{C3380CC4-5D6E-409C-BE32-E72D297353CC}">
                    <c16:uniqueId val="{00000001-3AFF-4C68-BF88-4B9B098E5E6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1"/>
                      <c:pt idx="0" formatCode="0%">
                        <c:v>0.55500000000000005</c:v>
                      </c:pt>
                      <c:pt idx="2" formatCode="0%">
                        <c:v>0.55900000000000005</c:v>
                      </c:pt>
                      <c:pt idx="3" formatCode="0%">
                        <c:v>0.55100000000000005</c:v>
                      </c:pt>
                      <c:pt idx="5" formatCode="0%">
                        <c:v>0.32400000000000001</c:v>
                      </c:pt>
                      <c:pt idx="6" formatCode="0%">
                        <c:v>0.55500000000000005</c:v>
                      </c:pt>
                      <c:pt idx="7" formatCode="0%">
                        <c:v>0.58099999999999996</c:v>
                      </c:pt>
                      <c:pt idx="8" formatCode="0%">
                        <c:v>0.56499999999999995</c:v>
                      </c:pt>
                      <c:pt idx="9" formatCode="0%">
                        <c:v>0.68100000000000005</c:v>
                      </c:pt>
                      <c:pt idx="11" formatCode="0%">
                        <c:v>0.314</c:v>
                      </c:pt>
                      <c:pt idx="12" formatCode="0%">
                        <c:v>0.58599999999999997</c:v>
                      </c:pt>
                      <c:pt idx="13" formatCode="0%">
                        <c:v>0.71</c:v>
                      </c:pt>
                      <c:pt idx="14" formatCode="0%">
                        <c:v>0.76900000000000002</c:v>
                      </c:pt>
                      <c:pt idx="16" formatCode="0%">
                        <c:v>0.41899999999999998</c:v>
                      </c:pt>
                      <c:pt idx="17" formatCode="0%">
                        <c:v>0.44</c:v>
                      </c:pt>
                      <c:pt idx="18" formatCode="0%">
                        <c:v>0.60299999999999998</c:v>
                      </c:pt>
                      <c:pt idx="19" formatCode="0%">
                        <c:v>0.63900000000000001</c:v>
                      </c:pt>
                      <c:pt idx="20" formatCode="0%">
                        <c:v>0.65700000000000003</c:v>
                      </c:pt>
                    </c:numCache>
                  </c:numRef>
                </c:val>
                <c:extLst xmlns:c15="http://schemas.microsoft.com/office/drawing/2012/chart">
                  <c:ext xmlns:c16="http://schemas.microsoft.com/office/drawing/2014/chart" uri="{C3380CC4-5D6E-409C-BE32-E72D297353CC}">
                    <c16:uniqueId val="{00000002-3AFF-4C68-BF88-4B9B098E5E6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1"/>
                      <c:pt idx="0" formatCode="0%">
                        <c:v>0.44900000000000001</c:v>
                      </c:pt>
                      <c:pt idx="2" formatCode="0%">
                        <c:v>0.443</c:v>
                      </c:pt>
                      <c:pt idx="3" formatCode="0%">
                        <c:v>0.45500000000000002</c:v>
                      </c:pt>
                      <c:pt idx="5" formatCode="0%">
                        <c:v>0.32200000000000001</c:v>
                      </c:pt>
                      <c:pt idx="6" formatCode="0%">
                        <c:v>0.48199999999999998</c:v>
                      </c:pt>
                      <c:pt idx="7" formatCode="0%">
                        <c:v>0.497</c:v>
                      </c:pt>
                      <c:pt idx="8" formatCode="0%">
                        <c:v>0.441</c:v>
                      </c:pt>
                      <c:pt idx="9" formatCode="0%">
                        <c:v>0.49</c:v>
                      </c:pt>
                      <c:pt idx="11" formatCode="0%">
                        <c:v>0.25700000000000001</c:v>
                      </c:pt>
                      <c:pt idx="12" formatCode="0%">
                        <c:v>0.53100000000000003</c:v>
                      </c:pt>
                      <c:pt idx="13" formatCode="0%">
                        <c:v>0.53400000000000003</c:v>
                      </c:pt>
                      <c:pt idx="14" formatCode="0%">
                        <c:v>0.58799999999999997</c:v>
                      </c:pt>
                      <c:pt idx="16" formatCode="0%">
                        <c:v>0.40300000000000002</c:v>
                      </c:pt>
                      <c:pt idx="17" formatCode="0%">
                        <c:v>0.38500000000000001</c:v>
                      </c:pt>
                      <c:pt idx="18" formatCode="0%">
                        <c:v>0.46100000000000002</c:v>
                      </c:pt>
                      <c:pt idx="19" formatCode="0%">
                        <c:v>0.49199999999999999</c:v>
                      </c:pt>
                      <c:pt idx="20" formatCode="0%">
                        <c:v>0.495</c:v>
                      </c:pt>
                    </c:numCache>
                  </c:numRef>
                </c:val>
                <c:extLst xmlns:c15="http://schemas.microsoft.com/office/drawing/2012/chart">
                  <c:ext xmlns:c16="http://schemas.microsoft.com/office/drawing/2014/chart" uri="{C3380CC4-5D6E-409C-BE32-E72D297353CC}">
                    <c16:uniqueId val="{00000003-3AFF-4C68-BF88-4B9B098E5E6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Matkavakuutus, joka korvaa henkilövahingot</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1"/>
                      <c:pt idx="0" formatCode="0%">
                        <c:v>0.433</c:v>
                      </c:pt>
                      <c:pt idx="2" formatCode="0%">
                        <c:v>0.434</c:v>
                      </c:pt>
                      <c:pt idx="3" formatCode="0%">
                        <c:v>0.432</c:v>
                      </c:pt>
                      <c:pt idx="5" formatCode="0%">
                        <c:v>0.34300000000000003</c:v>
                      </c:pt>
                      <c:pt idx="6" formatCode="0%">
                        <c:v>0.45500000000000002</c:v>
                      </c:pt>
                      <c:pt idx="7" formatCode="0%">
                        <c:v>0.44500000000000001</c:v>
                      </c:pt>
                      <c:pt idx="8" formatCode="0%">
                        <c:v>0.39400000000000002</c:v>
                      </c:pt>
                      <c:pt idx="9" formatCode="0%">
                        <c:v>0.49299999999999999</c:v>
                      </c:pt>
                      <c:pt idx="11" formatCode="0%">
                        <c:v>0.27500000000000002</c:v>
                      </c:pt>
                      <c:pt idx="12" formatCode="0%">
                        <c:v>0.45100000000000001</c:v>
                      </c:pt>
                      <c:pt idx="13" formatCode="0%">
                        <c:v>0.499</c:v>
                      </c:pt>
                      <c:pt idx="14" formatCode="0%">
                        <c:v>0.61099999999999999</c:v>
                      </c:pt>
                      <c:pt idx="16" formatCode="0%">
                        <c:v>0.505</c:v>
                      </c:pt>
                      <c:pt idx="17" formatCode="0%">
                        <c:v>0.39200000000000002</c:v>
                      </c:pt>
                      <c:pt idx="18" formatCode="0%">
                        <c:v>0.40899999999999997</c:v>
                      </c:pt>
                      <c:pt idx="19" formatCode="0%">
                        <c:v>0.441</c:v>
                      </c:pt>
                      <c:pt idx="20" formatCode="0%">
                        <c:v>0.39300000000000002</c:v>
                      </c:pt>
                    </c:numCache>
                  </c:numRef>
                </c:val>
                <c:extLst xmlns:c15="http://schemas.microsoft.com/office/drawing/2012/chart">
                  <c:ext xmlns:c16="http://schemas.microsoft.com/office/drawing/2014/chart" uri="{C3380CC4-5D6E-409C-BE32-E72D297353CC}">
                    <c16:uniqueId val="{00000000-3AFF-4C68-BF88-4B9B098E5E6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1"/>
                      <c:pt idx="0" formatCode="0%">
                        <c:v>0.22</c:v>
                      </c:pt>
                      <c:pt idx="2" formatCode="0%">
                        <c:v>0.20899999999999999</c:v>
                      </c:pt>
                      <c:pt idx="3" formatCode="0%">
                        <c:v>0.23</c:v>
                      </c:pt>
                      <c:pt idx="5" formatCode="0%">
                        <c:v>0.21299999999999999</c:v>
                      </c:pt>
                      <c:pt idx="6" formatCode="0%">
                        <c:v>0.34399999999999997</c:v>
                      </c:pt>
                      <c:pt idx="7" formatCode="0%">
                        <c:v>0.32</c:v>
                      </c:pt>
                      <c:pt idx="8" formatCode="0%">
                        <c:v>0.19900000000000001</c:v>
                      </c:pt>
                      <c:pt idx="9" formatCode="0%">
                        <c:v>0.114</c:v>
                      </c:pt>
                      <c:pt idx="11" formatCode="0%">
                        <c:v>0.13200000000000001</c:v>
                      </c:pt>
                      <c:pt idx="12" formatCode="0%">
                        <c:v>0.22500000000000001</c:v>
                      </c:pt>
                      <c:pt idx="13" formatCode="0%">
                        <c:v>0.26200000000000001</c:v>
                      </c:pt>
                      <c:pt idx="14" formatCode="0%">
                        <c:v>0.29899999999999999</c:v>
                      </c:pt>
                      <c:pt idx="16" formatCode="0%">
                        <c:v>0.21099999999999999</c:v>
                      </c:pt>
                      <c:pt idx="17" formatCode="0%">
                        <c:v>0.20699999999999999</c:v>
                      </c:pt>
                      <c:pt idx="18" formatCode="0%">
                        <c:v>0.20799999999999999</c:v>
                      </c:pt>
                      <c:pt idx="19" formatCode="0%">
                        <c:v>0.22800000000000001</c:v>
                      </c:pt>
                      <c:pt idx="20" formatCode="0%">
                        <c:v>0.253</c:v>
                      </c:pt>
                    </c:numCache>
                  </c:numRef>
                </c:val>
                <c:extLst xmlns:c15="http://schemas.microsoft.com/office/drawing/2012/chart">
                  <c:ext xmlns:c16="http://schemas.microsoft.com/office/drawing/2014/chart" uri="{C3380CC4-5D6E-409C-BE32-E72D297353CC}">
                    <c16:uniqueId val="{00000005-3AFF-4C68-BF88-4B9B098E5E60}"/>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1"/>
                      <c:pt idx="0" formatCode="0%">
                        <c:v>0.11</c:v>
                      </c:pt>
                      <c:pt idx="2" formatCode="0%">
                        <c:v>0.10199999999999999</c:v>
                      </c:pt>
                      <c:pt idx="3" formatCode="0%">
                        <c:v>0.11799999999999999</c:v>
                      </c:pt>
                      <c:pt idx="5" formatCode="0%">
                        <c:v>0.127</c:v>
                      </c:pt>
                      <c:pt idx="6" formatCode="0%">
                        <c:v>0.156</c:v>
                      </c:pt>
                      <c:pt idx="7" formatCode="0%">
                        <c:v>0.16600000000000001</c:v>
                      </c:pt>
                      <c:pt idx="8" formatCode="0%">
                        <c:v>9.0999999999999998E-2</c:v>
                      </c:pt>
                      <c:pt idx="9" formatCode="0%">
                        <c:v>5.6000000000000001E-2</c:v>
                      </c:pt>
                      <c:pt idx="11" formatCode="0%">
                        <c:v>8.4000000000000005E-2</c:v>
                      </c:pt>
                      <c:pt idx="12" formatCode="0%">
                        <c:v>6.7000000000000004E-2</c:v>
                      </c:pt>
                      <c:pt idx="13" formatCode="0%">
                        <c:v>0.14799999999999999</c:v>
                      </c:pt>
                      <c:pt idx="14" formatCode="0%">
                        <c:v>0.16300000000000001</c:v>
                      </c:pt>
                      <c:pt idx="16" formatCode="0%">
                        <c:v>0.109</c:v>
                      </c:pt>
                      <c:pt idx="17" formatCode="0%">
                        <c:v>7.3999999999999996E-2</c:v>
                      </c:pt>
                      <c:pt idx="18" formatCode="0%">
                        <c:v>0.108</c:v>
                      </c:pt>
                      <c:pt idx="19" formatCode="0%">
                        <c:v>9.9000000000000005E-2</c:v>
                      </c:pt>
                      <c:pt idx="20" formatCode="0%">
                        <c:v>0.16</c:v>
                      </c:pt>
                    </c:numCache>
                  </c:numRef>
                </c:val>
                <c:extLst xmlns:c15="http://schemas.microsoft.com/office/drawing/2012/chart">
                  <c:ext xmlns:c16="http://schemas.microsoft.com/office/drawing/2014/chart" uri="{C3380CC4-5D6E-409C-BE32-E72D297353CC}">
                    <c16:uniqueId val="{00000006-3AFF-4C68-BF88-4B9B098E5E60}"/>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1"/>
                      <c:pt idx="0" formatCode="0%">
                        <c:v>9.2999999999999999E-2</c:v>
                      </c:pt>
                      <c:pt idx="2" formatCode="0%">
                        <c:v>9.8000000000000004E-2</c:v>
                      </c:pt>
                      <c:pt idx="3" formatCode="0%">
                        <c:v>8.7999999999999995E-2</c:v>
                      </c:pt>
                      <c:pt idx="6" formatCode="0%">
                        <c:v>5.1999999999999998E-2</c:v>
                      </c:pt>
                      <c:pt idx="7" formatCode="0%">
                        <c:v>0.152</c:v>
                      </c:pt>
                      <c:pt idx="8" formatCode="0%">
                        <c:v>0.157</c:v>
                      </c:pt>
                      <c:pt idx="9" formatCode="0%">
                        <c:v>0.105</c:v>
                      </c:pt>
                      <c:pt idx="11" formatCode="0%">
                        <c:v>3.4000000000000002E-2</c:v>
                      </c:pt>
                      <c:pt idx="12" formatCode="0%">
                        <c:v>7.0000000000000007E-2</c:v>
                      </c:pt>
                      <c:pt idx="13" formatCode="0%">
                        <c:v>0.106</c:v>
                      </c:pt>
                      <c:pt idx="14" formatCode="0%">
                        <c:v>0.183</c:v>
                      </c:pt>
                      <c:pt idx="16" formatCode="0%">
                        <c:v>7.2999999999999995E-2</c:v>
                      </c:pt>
                      <c:pt idx="17" formatCode="0%">
                        <c:v>7.5999999999999998E-2</c:v>
                      </c:pt>
                      <c:pt idx="18" formatCode="0%">
                        <c:v>8.4000000000000005E-2</c:v>
                      </c:pt>
                      <c:pt idx="19" formatCode="0%">
                        <c:v>8.8999999999999996E-2</c:v>
                      </c:pt>
                      <c:pt idx="20" formatCode="0%">
                        <c:v>0.157</c:v>
                      </c:pt>
                    </c:numCache>
                  </c:numRef>
                </c:val>
                <c:extLst xmlns:c15="http://schemas.microsoft.com/office/drawing/2012/chart">
                  <c:ext xmlns:c16="http://schemas.microsoft.com/office/drawing/2014/chart" uri="{C3380CC4-5D6E-409C-BE32-E72D297353CC}">
                    <c16:uniqueId val="{00000007-3AFF-4C68-BF88-4B9B098E5E60}"/>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1"/>
                      <c:pt idx="0" formatCode="0%">
                        <c:v>7.5999999999999998E-2</c:v>
                      </c:pt>
                      <c:pt idx="2" formatCode="0%">
                        <c:v>6.5000000000000002E-2</c:v>
                      </c:pt>
                      <c:pt idx="3" formatCode="0%">
                        <c:v>8.5999999999999993E-2</c:v>
                      </c:pt>
                      <c:pt idx="5" formatCode="0%">
                        <c:v>7.0000000000000007E-2</c:v>
                      </c:pt>
                      <c:pt idx="6" formatCode="0%">
                        <c:v>0.13600000000000001</c:v>
                      </c:pt>
                      <c:pt idx="7" formatCode="0%">
                        <c:v>9.1999999999999998E-2</c:v>
                      </c:pt>
                      <c:pt idx="8" formatCode="0%">
                        <c:v>0.06</c:v>
                      </c:pt>
                      <c:pt idx="9" formatCode="0%">
                        <c:v>4.5999999999999999E-2</c:v>
                      </c:pt>
                      <c:pt idx="11" formatCode="0%">
                        <c:v>4.2999999999999997E-2</c:v>
                      </c:pt>
                      <c:pt idx="12" formatCode="0%">
                        <c:v>7.5999999999999998E-2</c:v>
                      </c:pt>
                      <c:pt idx="13" formatCode="0%">
                        <c:v>5.8000000000000003E-2</c:v>
                      </c:pt>
                      <c:pt idx="14" formatCode="0%">
                        <c:v>0.17299999999999999</c:v>
                      </c:pt>
                      <c:pt idx="16" formatCode="0%">
                        <c:v>4.5999999999999999E-2</c:v>
                      </c:pt>
                      <c:pt idx="17" formatCode="0%">
                        <c:v>6.2E-2</c:v>
                      </c:pt>
                      <c:pt idx="18" formatCode="0%">
                        <c:v>7.6999999999999999E-2</c:v>
                      </c:pt>
                      <c:pt idx="19" formatCode="0%">
                        <c:v>7.6999999999999999E-2</c:v>
                      </c:pt>
                      <c:pt idx="20" formatCode="0%">
                        <c:v>0.127</c:v>
                      </c:pt>
                    </c:numCache>
                  </c:numRef>
                </c:val>
                <c:extLst xmlns:c15="http://schemas.microsoft.com/office/drawing/2012/chart">
                  <c:ext xmlns:c16="http://schemas.microsoft.com/office/drawing/2014/chart" uri="{C3380CC4-5D6E-409C-BE32-E72D297353CC}">
                    <c16:uniqueId val="{00000008-3AFF-4C68-BF88-4B9B098E5E60}"/>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1"/>
                      <c:pt idx="0" formatCode="0%">
                        <c:v>7.4999999999999997E-2</c:v>
                      </c:pt>
                      <c:pt idx="2" formatCode="0%">
                        <c:v>8.7999999999999995E-2</c:v>
                      </c:pt>
                      <c:pt idx="3" formatCode="0%">
                        <c:v>6.2E-2</c:v>
                      </c:pt>
                      <c:pt idx="5" formatCode="0%">
                        <c:v>0.125</c:v>
                      </c:pt>
                      <c:pt idx="6" formatCode="0%">
                        <c:v>7.3999999999999996E-2</c:v>
                      </c:pt>
                      <c:pt idx="7" formatCode="0%">
                        <c:v>0.129</c:v>
                      </c:pt>
                      <c:pt idx="8" formatCode="0%">
                        <c:v>8.1000000000000003E-2</c:v>
                      </c:pt>
                      <c:pt idx="9" formatCode="0%">
                        <c:v>1.4E-2</c:v>
                      </c:pt>
                      <c:pt idx="11" formatCode="0%">
                        <c:v>5.8999999999999997E-2</c:v>
                      </c:pt>
                      <c:pt idx="12" formatCode="0%">
                        <c:v>5.7000000000000002E-2</c:v>
                      </c:pt>
                      <c:pt idx="13" formatCode="0%">
                        <c:v>0.11700000000000001</c:v>
                      </c:pt>
                      <c:pt idx="14" formatCode="0%">
                        <c:v>0.12</c:v>
                      </c:pt>
                      <c:pt idx="16" formatCode="0%">
                        <c:v>5.5E-2</c:v>
                      </c:pt>
                      <c:pt idx="17" formatCode="0%">
                        <c:v>8.5000000000000006E-2</c:v>
                      </c:pt>
                      <c:pt idx="18" formatCode="0%">
                        <c:v>0.112</c:v>
                      </c:pt>
                      <c:pt idx="19" formatCode="0%">
                        <c:v>6.0999999999999999E-2</c:v>
                      </c:pt>
                      <c:pt idx="20" formatCode="0%">
                        <c:v>5.1999999999999998E-2</c:v>
                      </c:pt>
                    </c:numCache>
                  </c:numRef>
                </c:val>
                <c:extLst xmlns:c15="http://schemas.microsoft.com/office/drawing/2012/chart">
                  <c:ext xmlns:c16="http://schemas.microsoft.com/office/drawing/2014/chart" uri="{C3380CC4-5D6E-409C-BE32-E72D297353CC}">
                    <c16:uniqueId val="{00000009-3AFF-4C68-BF88-4B9B098E5E60}"/>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1"/>
                      <c:pt idx="0" formatCode="0%">
                        <c:v>7.0999999999999994E-2</c:v>
                      </c:pt>
                      <c:pt idx="2" formatCode="0%">
                        <c:v>7.1999999999999995E-2</c:v>
                      </c:pt>
                      <c:pt idx="3" formatCode="0%">
                        <c:v>7.0000000000000007E-2</c:v>
                      </c:pt>
                      <c:pt idx="5" formatCode="0%">
                        <c:v>6.3E-2</c:v>
                      </c:pt>
                      <c:pt idx="6" formatCode="0%">
                        <c:v>0.11799999999999999</c:v>
                      </c:pt>
                      <c:pt idx="7" formatCode="0%">
                        <c:v>0.114</c:v>
                      </c:pt>
                      <c:pt idx="8" formatCode="0%">
                        <c:v>0.06</c:v>
                      </c:pt>
                      <c:pt idx="9" formatCode="0%">
                        <c:v>3.4000000000000002E-2</c:v>
                      </c:pt>
                      <c:pt idx="11" formatCode="0%">
                        <c:v>2.1999999999999999E-2</c:v>
                      </c:pt>
                      <c:pt idx="12" formatCode="0%">
                        <c:v>0.10199999999999999</c:v>
                      </c:pt>
                      <c:pt idx="13" formatCode="0%">
                        <c:v>0.114</c:v>
                      </c:pt>
                      <c:pt idx="14" formatCode="0%">
                        <c:v>0.09</c:v>
                      </c:pt>
                      <c:pt idx="16" formatCode="0%">
                        <c:v>3.6999999999999998E-2</c:v>
                      </c:pt>
                      <c:pt idx="17" formatCode="0%">
                        <c:v>6.7000000000000004E-2</c:v>
                      </c:pt>
                      <c:pt idx="18" formatCode="0%">
                        <c:v>7.3999999999999996E-2</c:v>
                      </c:pt>
                      <c:pt idx="19" formatCode="0%">
                        <c:v>8.6999999999999994E-2</c:v>
                      </c:pt>
                      <c:pt idx="20" formatCode="0%">
                        <c:v>9.8000000000000004E-2</c:v>
                      </c:pt>
                    </c:numCache>
                  </c:numRef>
                </c:val>
                <c:extLst xmlns:c15="http://schemas.microsoft.com/office/drawing/2012/chart">
                  <c:ext xmlns:c16="http://schemas.microsoft.com/office/drawing/2014/chart" uri="{C3380CC4-5D6E-409C-BE32-E72D297353CC}">
                    <c16:uniqueId val="{0000000A-3AFF-4C68-BF88-4B9B098E5E60}"/>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1"/>
                      <c:pt idx="0" formatCode="0%">
                        <c:v>5.7000000000000002E-2</c:v>
                      </c:pt>
                      <c:pt idx="2" formatCode="0%">
                        <c:v>6.6000000000000003E-2</c:v>
                      </c:pt>
                      <c:pt idx="3" formatCode="0%">
                        <c:v>4.9000000000000002E-2</c:v>
                      </c:pt>
                      <c:pt idx="5" formatCode="0%">
                        <c:v>7.3999999999999996E-2</c:v>
                      </c:pt>
                      <c:pt idx="6" formatCode="0%">
                        <c:v>6.5000000000000002E-2</c:v>
                      </c:pt>
                      <c:pt idx="7" formatCode="0%">
                        <c:v>6.9000000000000006E-2</c:v>
                      </c:pt>
                      <c:pt idx="8" formatCode="0%">
                        <c:v>4.9000000000000002E-2</c:v>
                      </c:pt>
                      <c:pt idx="9" formatCode="0%">
                        <c:v>4.1000000000000002E-2</c:v>
                      </c:pt>
                      <c:pt idx="11" formatCode="0%">
                        <c:v>5.7000000000000002E-2</c:v>
                      </c:pt>
                      <c:pt idx="12" formatCode="0%">
                        <c:v>6.9000000000000006E-2</c:v>
                      </c:pt>
                      <c:pt idx="13" formatCode="0%">
                        <c:v>7.5999999999999998E-2</c:v>
                      </c:pt>
                      <c:pt idx="14" formatCode="0%">
                        <c:v>3.5999999999999997E-2</c:v>
                      </c:pt>
                      <c:pt idx="16" formatCode="0%">
                        <c:v>4.7E-2</c:v>
                      </c:pt>
                      <c:pt idx="17" formatCode="0%">
                        <c:v>4.2999999999999997E-2</c:v>
                      </c:pt>
                      <c:pt idx="18" formatCode="0%">
                        <c:v>4.5999999999999999E-2</c:v>
                      </c:pt>
                      <c:pt idx="19" formatCode="0%">
                        <c:v>4.8000000000000001E-2</c:v>
                      </c:pt>
                      <c:pt idx="20" formatCode="0%">
                        <c:v>0.11700000000000001</c:v>
                      </c:pt>
                    </c:numCache>
                  </c:numRef>
                </c:val>
                <c:extLst xmlns:c15="http://schemas.microsoft.com/office/drawing/2012/chart">
                  <c:ext xmlns:c16="http://schemas.microsoft.com/office/drawing/2014/chart" uri="{C3380CC4-5D6E-409C-BE32-E72D297353CC}">
                    <c16:uniqueId val="{0000000B-3AFF-4C68-BF88-4B9B098E5E60}"/>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1"/>
                      <c:pt idx="0" formatCode="0%">
                        <c:v>4.9000000000000002E-2</c:v>
                      </c:pt>
                      <c:pt idx="2" formatCode="0%">
                        <c:v>6.3E-2</c:v>
                      </c:pt>
                      <c:pt idx="3" formatCode="0%">
                        <c:v>3.4000000000000002E-2</c:v>
                      </c:pt>
                      <c:pt idx="5" formatCode="0%">
                        <c:v>2.7E-2</c:v>
                      </c:pt>
                      <c:pt idx="6" formatCode="0%">
                        <c:v>1.4999999999999999E-2</c:v>
                      </c:pt>
                      <c:pt idx="7" formatCode="0%">
                        <c:v>4.8000000000000001E-2</c:v>
                      </c:pt>
                      <c:pt idx="8" formatCode="0%">
                        <c:v>7.4999999999999997E-2</c:v>
                      </c:pt>
                      <c:pt idx="9" formatCode="0%">
                        <c:v>6.7000000000000004E-2</c:v>
                      </c:pt>
                      <c:pt idx="11" formatCode="0%">
                        <c:v>1.7000000000000001E-2</c:v>
                      </c:pt>
                      <c:pt idx="12" formatCode="0%">
                        <c:v>0.05</c:v>
                      </c:pt>
                      <c:pt idx="13" formatCode="0%">
                        <c:v>4.4999999999999998E-2</c:v>
                      </c:pt>
                      <c:pt idx="14" formatCode="0%">
                        <c:v>7.4999999999999997E-2</c:v>
                      </c:pt>
                      <c:pt idx="16" formatCode="0%">
                        <c:v>2.9000000000000001E-2</c:v>
                      </c:pt>
                      <c:pt idx="17" formatCode="0%">
                        <c:v>1.0999999999999999E-2</c:v>
                      </c:pt>
                      <c:pt idx="18" formatCode="0%">
                        <c:v>5.2999999999999999E-2</c:v>
                      </c:pt>
                      <c:pt idx="19" formatCode="0%">
                        <c:v>6.7000000000000004E-2</c:v>
                      </c:pt>
                      <c:pt idx="20" formatCode="0%">
                        <c:v>7.8E-2</c:v>
                      </c:pt>
                    </c:numCache>
                  </c:numRef>
                </c:val>
                <c:extLst xmlns:c15="http://schemas.microsoft.com/office/drawing/2012/chart">
                  <c:ext xmlns:c16="http://schemas.microsoft.com/office/drawing/2014/chart" uri="{C3380CC4-5D6E-409C-BE32-E72D297353CC}">
                    <c16:uniqueId val="{0000000C-3AFF-4C68-BF88-4B9B098E5E60}"/>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1"/>
                      <c:pt idx="0" formatCode="0%">
                        <c:v>4.8000000000000001E-2</c:v>
                      </c:pt>
                      <c:pt idx="2" formatCode="0%">
                        <c:v>5.2999999999999999E-2</c:v>
                      </c:pt>
                      <c:pt idx="3" formatCode="0%">
                        <c:v>4.3999999999999997E-2</c:v>
                      </c:pt>
                      <c:pt idx="5" formatCode="0%">
                        <c:v>1.2999999999999999E-2</c:v>
                      </c:pt>
                      <c:pt idx="6" formatCode="0%">
                        <c:v>1.4E-2</c:v>
                      </c:pt>
                      <c:pt idx="7" formatCode="0%">
                        <c:v>2.5999999999999999E-2</c:v>
                      </c:pt>
                      <c:pt idx="8" formatCode="0%">
                        <c:v>4.9000000000000002E-2</c:v>
                      </c:pt>
                      <c:pt idx="9" formatCode="0%">
                        <c:v>0.10100000000000001</c:v>
                      </c:pt>
                      <c:pt idx="12" formatCode="0%">
                        <c:v>5.7000000000000002E-2</c:v>
                      </c:pt>
                      <c:pt idx="13" formatCode="0%">
                        <c:v>6.0999999999999999E-2</c:v>
                      </c:pt>
                      <c:pt idx="14" formatCode="0%">
                        <c:v>0.10299999999999999</c:v>
                      </c:pt>
                      <c:pt idx="16" formatCode="0%">
                        <c:v>5.6000000000000001E-2</c:v>
                      </c:pt>
                      <c:pt idx="17" formatCode="0%">
                        <c:v>2.4E-2</c:v>
                      </c:pt>
                      <c:pt idx="18" formatCode="0%">
                        <c:v>6.3E-2</c:v>
                      </c:pt>
                      <c:pt idx="19" formatCode="0%">
                        <c:v>2.7E-2</c:v>
                      </c:pt>
                      <c:pt idx="20" formatCode="0%">
                        <c:v>5.8999999999999997E-2</c:v>
                      </c:pt>
                    </c:numCache>
                  </c:numRef>
                </c:val>
                <c:extLst xmlns:c15="http://schemas.microsoft.com/office/drawing/2012/chart">
                  <c:ext xmlns:c16="http://schemas.microsoft.com/office/drawing/2014/chart" uri="{C3380CC4-5D6E-409C-BE32-E72D297353CC}">
                    <c16:uniqueId val="{0000000D-3AFF-4C68-BF88-4B9B098E5E60}"/>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1"/>
                      <c:pt idx="0" formatCode="0%">
                        <c:v>3.7999999999999999E-2</c:v>
                      </c:pt>
                      <c:pt idx="2" formatCode="0%">
                        <c:v>4.3999999999999997E-2</c:v>
                      </c:pt>
                      <c:pt idx="3" formatCode="0%">
                        <c:v>3.2000000000000001E-2</c:v>
                      </c:pt>
                      <c:pt idx="5" formatCode="0%">
                        <c:v>1.0999999999999999E-2</c:v>
                      </c:pt>
                      <c:pt idx="6" formatCode="0%">
                        <c:v>1.7999999999999999E-2</c:v>
                      </c:pt>
                      <c:pt idx="7" formatCode="0%">
                        <c:v>1.0999999999999999E-2</c:v>
                      </c:pt>
                      <c:pt idx="8" formatCode="0%">
                        <c:v>5.0999999999999997E-2</c:v>
                      </c:pt>
                      <c:pt idx="9" formatCode="0%">
                        <c:v>7.2999999999999995E-2</c:v>
                      </c:pt>
                      <c:pt idx="11" formatCode="0%">
                        <c:v>2.5000000000000001E-2</c:v>
                      </c:pt>
                      <c:pt idx="12" formatCode="0%">
                        <c:v>3.3000000000000002E-2</c:v>
                      </c:pt>
                      <c:pt idx="13" formatCode="0%">
                        <c:v>4.4999999999999998E-2</c:v>
                      </c:pt>
                      <c:pt idx="14" formatCode="0%">
                        <c:v>5.1999999999999998E-2</c:v>
                      </c:pt>
                      <c:pt idx="16" formatCode="0%">
                        <c:v>1.7000000000000001E-2</c:v>
                      </c:pt>
                      <c:pt idx="17" formatCode="0%">
                        <c:v>2.5000000000000001E-2</c:v>
                      </c:pt>
                      <c:pt idx="18" formatCode="0%">
                        <c:v>2.9000000000000001E-2</c:v>
                      </c:pt>
                      <c:pt idx="19" formatCode="0%">
                        <c:v>5.1999999999999998E-2</c:v>
                      </c:pt>
                      <c:pt idx="20" formatCode="0%">
                        <c:v>7.9000000000000001E-2</c:v>
                      </c:pt>
                    </c:numCache>
                  </c:numRef>
                </c:val>
                <c:extLst xmlns:c15="http://schemas.microsoft.com/office/drawing/2012/chart">
                  <c:ext xmlns:c16="http://schemas.microsoft.com/office/drawing/2014/chart" uri="{C3380CC4-5D6E-409C-BE32-E72D297353CC}">
                    <c16:uniqueId val="{0000000E-3AFF-4C68-BF88-4B9B098E5E60}"/>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1"/>
                      <c:pt idx="0" formatCode="0%">
                        <c:v>1.2E-2</c:v>
                      </c:pt>
                      <c:pt idx="2" formatCode="0%">
                        <c:v>1.6E-2</c:v>
                      </c:pt>
                      <c:pt idx="3" formatCode="0%">
                        <c:v>8.9999999999999993E-3</c:v>
                      </c:pt>
                      <c:pt idx="6" formatCode="0%">
                        <c:v>3.4000000000000002E-2</c:v>
                      </c:pt>
                      <c:pt idx="7" formatCode="0%">
                        <c:v>1.2E-2</c:v>
                      </c:pt>
                      <c:pt idx="8" formatCode="0%">
                        <c:v>1.4999999999999999E-2</c:v>
                      </c:pt>
                      <c:pt idx="9" formatCode="0%">
                        <c:v>6.0000000000000001E-3</c:v>
                      </c:pt>
                      <c:pt idx="11" formatCode="0%">
                        <c:v>4.0000000000000001E-3</c:v>
                      </c:pt>
                      <c:pt idx="12" formatCode="0%">
                        <c:v>1.0999999999999999E-2</c:v>
                      </c:pt>
                      <c:pt idx="14" formatCode="0%">
                        <c:v>4.4999999999999998E-2</c:v>
                      </c:pt>
                      <c:pt idx="16" formatCode="0%">
                        <c:v>1.2E-2</c:v>
                      </c:pt>
                      <c:pt idx="17" formatCode="0%">
                        <c:v>1.2999999999999999E-2</c:v>
                      </c:pt>
                      <c:pt idx="18" formatCode="0%">
                        <c:v>8.9999999999999993E-3</c:v>
                      </c:pt>
                      <c:pt idx="19" formatCode="0%">
                        <c:v>8.0000000000000002E-3</c:v>
                      </c:pt>
                      <c:pt idx="20" formatCode="0%">
                        <c:v>2.3E-2</c:v>
                      </c:pt>
                    </c:numCache>
                  </c:numRef>
                </c:val>
                <c:extLst xmlns:c15="http://schemas.microsoft.com/office/drawing/2012/chart">
                  <c:ext xmlns:c16="http://schemas.microsoft.com/office/drawing/2014/chart" uri="{C3380CC4-5D6E-409C-BE32-E72D297353CC}">
                    <c16:uniqueId val="{0000000F-3AFF-4C68-BF88-4B9B098E5E60}"/>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1"/>
                      <c:pt idx="0" formatCode="0%">
                        <c:v>4.9000000000000002E-2</c:v>
                      </c:pt>
                      <c:pt idx="2" formatCode="0%">
                        <c:v>5.2999999999999999E-2</c:v>
                      </c:pt>
                      <c:pt idx="3" formatCode="0%">
                        <c:v>4.4999999999999998E-2</c:v>
                      </c:pt>
                      <c:pt idx="5" formatCode="0%">
                        <c:v>6.5000000000000002E-2</c:v>
                      </c:pt>
                      <c:pt idx="6" formatCode="0%">
                        <c:v>4.5999999999999999E-2</c:v>
                      </c:pt>
                      <c:pt idx="7" formatCode="0%">
                        <c:v>5.2999999999999999E-2</c:v>
                      </c:pt>
                      <c:pt idx="8" formatCode="0%">
                        <c:v>4.7E-2</c:v>
                      </c:pt>
                      <c:pt idx="9" formatCode="0%">
                        <c:v>0.04</c:v>
                      </c:pt>
                      <c:pt idx="11" formatCode="0%">
                        <c:v>9.6000000000000002E-2</c:v>
                      </c:pt>
                      <c:pt idx="12" formatCode="0%">
                        <c:v>4.3999999999999997E-2</c:v>
                      </c:pt>
                      <c:pt idx="13" formatCode="0%">
                        <c:v>2.5999999999999999E-2</c:v>
                      </c:pt>
                      <c:pt idx="14" formatCode="0%">
                        <c:v>2.1000000000000001E-2</c:v>
                      </c:pt>
                      <c:pt idx="16" formatCode="0%">
                        <c:v>3.2000000000000001E-2</c:v>
                      </c:pt>
                      <c:pt idx="17" formatCode="0%">
                        <c:v>4.4999999999999998E-2</c:v>
                      </c:pt>
                      <c:pt idx="18" formatCode="0%">
                        <c:v>3.5999999999999997E-2</c:v>
                      </c:pt>
                      <c:pt idx="19" formatCode="0%">
                        <c:v>6.0999999999999999E-2</c:v>
                      </c:pt>
                      <c:pt idx="20" formatCode="0%">
                        <c:v>8.5000000000000006E-2</c:v>
                      </c:pt>
                    </c:numCache>
                  </c:numRef>
                </c:val>
                <c:extLst xmlns:c15="http://schemas.microsoft.com/office/drawing/2012/chart">
                  <c:ext xmlns:c16="http://schemas.microsoft.com/office/drawing/2014/chart" uri="{C3380CC4-5D6E-409C-BE32-E72D297353CC}">
                    <c16:uniqueId val="{00000010-3AFF-4C68-BF88-4B9B098E5E60}"/>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1"/>
                      <c:pt idx="0" formatCode="0%">
                        <c:v>3.6280000000000001</c:v>
                      </c:pt>
                      <c:pt idx="2" formatCode="0%">
                        <c:v>3.7360000000000002</c:v>
                      </c:pt>
                      <c:pt idx="3" formatCode="0%">
                        <c:v>3.5230000000000001</c:v>
                      </c:pt>
                      <c:pt idx="5" formatCode="0%">
                        <c:v>3.1970000000000001</c:v>
                      </c:pt>
                      <c:pt idx="6" formatCode="0%">
                        <c:v>3.5019999999999998</c:v>
                      </c:pt>
                      <c:pt idx="7" formatCode="0%">
                        <c:v>4.1059999999999999</c:v>
                      </c:pt>
                      <c:pt idx="8" formatCode="0%">
                        <c:v>3.9140000000000001</c:v>
                      </c:pt>
                      <c:pt idx="9" formatCode="0%">
                        <c:v>3.613</c:v>
                      </c:pt>
                      <c:pt idx="11" formatCode="0%">
                        <c:v>2.512</c:v>
                      </c:pt>
                      <c:pt idx="12" formatCode="0%">
                        <c:v>3.5339999999999998</c:v>
                      </c:pt>
                      <c:pt idx="13" formatCode="0%">
                        <c:v>4.0469999999999997</c:v>
                      </c:pt>
                      <c:pt idx="14" formatCode="0%">
                        <c:v>5.0209999999999999</c:v>
                      </c:pt>
                    </c:numCache>
                  </c:numRef>
                </c:val>
                <c:extLst xmlns:c15="http://schemas.microsoft.com/office/drawing/2012/chart">
                  <c:ext xmlns:c16="http://schemas.microsoft.com/office/drawing/2014/chart" uri="{C3380CC4-5D6E-409C-BE32-E72D297353CC}">
                    <c16:uniqueId val="{00000011-3AFF-4C68-BF88-4B9B098E5E60}"/>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236176922072126"/>
          <c:y val="6.2376169293909899E-2"/>
          <c:w val="0.35286037692622169"/>
          <c:h val="0.85907998214959036"/>
        </c:manualLayout>
      </c:layout>
      <c:barChart>
        <c:barDir val="bar"/>
        <c:grouping val="clustered"/>
        <c:varyColors val="0"/>
        <c:ser>
          <c:idx val="1"/>
          <c:order val="1"/>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Sheet1!$A$27:$A$48</c:f>
              <c:strCache>
                <c:ptCount val="22"/>
                <c:pt idx="0">
                  <c:v>KOULUTUS</c:v>
                </c:pt>
                <c:pt idx="1">
                  <c:v>Kansakoulu</c:v>
                </c:pt>
                <c:pt idx="2">
                  <c:v>Perus-/keski-/ammattikoulu</c:v>
                </c:pt>
                <c:pt idx="3">
                  <c:v>Ylioppilas/ opisto</c:v>
                </c:pt>
                <c:pt idx="4">
                  <c:v>Ammattikorkeakoulu</c:v>
                </c:pt>
                <c:pt idx="5">
                  <c:v>Yliopisto / korkeakoulu</c:v>
                </c:pt>
                <c:pt idx="6">
                  <c:v>ELINVAIHE</c:v>
                </c:pt>
                <c:pt idx="7">
                  <c:v>Asun vanhempien luona</c:v>
                </c:pt>
                <c:pt idx="8">
                  <c:v>Asun yksin omassa taloudessa</c:v>
                </c:pt>
                <c:pt idx="9">
                  <c:v>Avo/avioliitossa, ei lapsia</c:v>
                </c:pt>
                <c:pt idx="10">
                  <c:v>Avo/avioliitossa, alle 18-vuotiaita lapsia</c:v>
                </c:pt>
                <c:pt idx="11">
                  <c:v>Avo/avioliitossa, yli 18-vuotiaita lapsia</c:v>
                </c:pt>
                <c:pt idx="12">
                  <c:v>Avo/avioliitossa, lapset muuttaneet pois</c:v>
                </c:pt>
                <c:pt idx="13">
                  <c:v>Yksinhuoltaja, alle 18-vuotiaita lapsia</c:v>
                </c:pt>
                <c:pt idx="14">
                  <c:v>Yksinhuoltaja, yli 18-vuotiaita lapsia</c:v>
                </c:pt>
                <c:pt idx="15">
                  <c:v>Muu</c:v>
                </c:pt>
                <c:pt idx="16">
                  <c:v>ASUNTONNE</c:v>
                </c:pt>
                <c:pt idx="17">
                  <c:v>Omistusasunto</c:v>
                </c:pt>
                <c:pt idx="18">
                  <c:v>Vuokra-asunto</c:v>
                </c:pt>
                <c:pt idx="19">
                  <c:v>Asumisoikeusasunto</c:v>
                </c:pt>
                <c:pt idx="20">
                  <c:v>Osaomistusasunto</c:v>
                </c:pt>
                <c:pt idx="21">
                  <c:v>Opiskelija-asuntola / opiskelija-asunto</c:v>
                </c:pt>
              </c:strCache>
            </c:strRef>
          </c:cat>
          <c:val>
            <c:numRef>
              <c:f>Sheet1!$C$27:$C$48</c:f>
              <c:numCache>
                <c:formatCode>0%</c:formatCode>
                <c:ptCount val="22"/>
                <c:pt idx="1">
                  <c:v>2.1000000000000001E-2</c:v>
                </c:pt>
                <c:pt idx="2">
                  <c:v>0.33600000000000002</c:v>
                </c:pt>
                <c:pt idx="3">
                  <c:v>0.214</c:v>
                </c:pt>
                <c:pt idx="4">
                  <c:v>0.20599999999999999</c:v>
                </c:pt>
                <c:pt idx="5">
                  <c:v>0.223</c:v>
                </c:pt>
                <c:pt idx="7">
                  <c:v>3.2000000000000001E-2</c:v>
                </c:pt>
                <c:pt idx="8">
                  <c:v>0.317</c:v>
                </c:pt>
                <c:pt idx="9">
                  <c:v>0.23</c:v>
                </c:pt>
                <c:pt idx="10">
                  <c:v>0.184</c:v>
                </c:pt>
                <c:pt idx="11">
                  <c:v>4.2000000000000003E-2</c:v>
                </c:pt>
                <c:pt idx="12">
                  <c:v>0.16300000000000001</c:v>
                </c:pt>
                <c:pt idx="13">
                  <c:v>0.04</c:v>
                </c:pt>
                <c:pt idx="14">
                  <c:v>8.9999999999999993E-3</c:v>
                </c:pt>
                <c:pt idx="15">
                  <c:v>1.4999999999999999E-2</c:v>
                </c:pt>
                <c:pt idx="17">
                  <c:v>0.59499999999999997</c:v>
                </c:pt>
                <c:pt idx="18">
                  <c:v>0.34899999999999998</c:v>
                </c:pt>
                <c:pt idx="19">
                  <c:v>3.4000000000000002E-2</c:v>
                </c:pt>
                <c:pt idx="20">
                  <c:v>5.0000000000000001E-3</c:v>
                </c:pt>
                <c:pt idx="21">
                  <c:v>1.0999999999999999E-2</c:v>
                </c:pt>
              </c:numCache>
            </c:numRef>
          </c:val>
          <c:extLst>
            <c:ext xmlns:c16="http://schemas.microsoft.com/office/drawing/2014/chart" uri="{C3380CC4-5D6E-409C-BE32-E72D297353CC}">
              <c16:uniqueId val="{00000000-19F5-4CF4-AEAC-7D2B55BD642A}"/>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Sheet1!$A$27:$A$48</c15:sqref>
                        </c15:formulaRef>
                      </c:ext>
                    </c:extLst>
                    <c:strCache>
                      <c:ptCount val="22"/>
                      <c:pt idx="0">
                        <c:v>KOULUTUS</c:v>
                      </c:pt>
                      <c:pt idx="1">
                        <c:v>Kansakoulu</c:v>
                      </c:pt>
                      <c:pt idx="2">
                        <c:v>Perus-/keski-/ammattikoulu</c:v>
                      </c:pt>
                      <c:pt idx="3">
                        <c:v>Ylioppilas/ opisto</c:v>
                      </c:pt>
                      <c:pt idx="4">
                        <c:v>Ammattikorkeakoulu</c:v>
                      </c:pt>
                      <c:pt idx="5">
                        <c:v>Yliopisto / korkeakoulu</c:v>
                      </c:pt>
                      <c:pt idx="6">
                        <c:v>ELINVAIHE</c:v>
                      </c:pt>
                      <c:pt idx="7">
                        <c:v>Asun vanhempien luona</c:v>
                      </c:pt>
                      <c:pt idx="8">
                        <c:v>Asun yksin omassa taloudessa</c:v>
                      </c:pt>
                      <c:pt idx="9">
                        <c:v>Avo/avioliitossa, ei lapsia</c:v>
                      </c:pt>
                      <c:pt idx="10">
                        <c:v>Avo/avioliitossa, alle 18-vuotiaita lapsia</c:v>
                      </c:pt>
                      <c:pt idx="11">
                        <c:v>Avo/avioliitossa, yli 18-vuotiaita lapsia</c:v>
                      </c:pt>
                      <c:pt idx="12">
                        <c:v>Avo/avioliitossa, lapset muuttaneet pois</c:v>
                      </c:pt>
                      <c:pt idx="13">
                        <c:v>Yksinhuoltaja, alle 18-vuotiaita lapsia</c:v>
                      </c:pt>
                      <c:pt idx="14">
                        <c:v>Yksinhuoltaja, yli 18-vuotiaita lapsia</c:v>
                      </c:pt>
                      <c:pt idx="15">
                        <c:v>Muu</c:v>
                      </c:pt>
                      <c:pt idx="16">
                        <c:v>ASUNTONNE</c:v>
                      </c:pt>
                      <c:pt idx="17">
                        <c:v>Omistusasunto</c:v>
                      </c:pt>
                      <c:pt idx="18">
                        <c:v>Vuokra-asunto</c:v>
                      </c:pt>
                      <c:pt idx="19">
                        <c:v>Asumisoikeusasunto</c:v>
                      </c:pt>
                      <c:pt idx="20">
                        <c:v>Osaomistusasunto</c:v>
                      </c:pt>
                      <c:pt idx="21">
                        <c:v>Opiskelija-asuntola / opiskelija-asunto</c:v>
                      </c:pt>
                    </c:strCache>
                  </c:strRef>
                </c:cat>
                <c:val>
                  <c:numRef>
                    <c:extLst>
                      <c:ext uri="{02D57815-91ED-43cb-92C2-25804820EDAC}">
                        <c15:formulaRef>
                          <c15:sqref>Sheet1!$B$27:$B$48</c15:sqref>
                        </c15:formulaRef>
                      </c:ext>
                    </c:extLst>
                    <c:numCache>
                      <c:formatCode>0%</c:formatCode>
                      <c:ptCount val="22"/>
                      <c:pt idx="1">
                        <c:v>2.1999999999999999E-2</c:v>
                      </c:pt>
                      <c:pt idx="2">
                        <c:v>0.32</c:v>
                      </c:pt>
                      <c:pt idx="3">
                        <c:v>0.224</c:v>
                      </c:pt>
                      <c:pt idx="4">
                        <c:v>0.20599999999999999</c:v>
                      </c:pt>
                      <c:pt idx="5">
                        <c:v>0.22900000000000001</c:v>
                      </c:pt>
                      <c:pt idx="7">
                        <c:v>7.2999999999999995E-2</c:v>
                      </c:pt>
                      <c:pt idx="8">
                        <c:v>0.28899999999999998</c:v>
                      </c:pt>
                      <c:pt idx="9">
                        <c:v>0.23799999999999999</c:v>
                      </c:pt>
                      <c:pt idx="10">
                        <c:v>0.152</c:v>
                      </c:pt>
                      <c:pt idx="11">
                        <c:v>4.1000000000000002E-2</c:v>
                      </c:pt>
                      <c:pt idx="12">
                        <c:v>0.17199999999999999</c:v>
                      </c:pt>
                      <c:pt idx="13">
                        <c:v>3.1E-2</c:v>
                      </c:pt>
                      <c:pt idx="14">
                        <c:v>0.01</c:v>
                      </c:pt>
                      <c:pt idx="15">
                        <c:v>1.2999999999999999E-2</c:v>
                      </c:pt>
                      <c:pt idx="17">
                        <c:v>0.63</c:v>
                      </c:pt>
                      <c:pt idx="18">
                        <c:v>0.33100000000000002</c:v>
                      </c:pt>
                      <c:pt idx="19">
                        <c:v>2.1000000000000001E-2</c:v>
                      </c:pt>
                      <c:pt idx="20">
                        <c:v>6.0000000000000001E-3</c:v>
                      </c:pt>
                      <c:pt idx="21">
                        <c:v>6.0000000000000001E-3</c:v>
                      </c:pt>
                    </c:numCache>
                  </c:numRef>
                </c:val>
                <c:extLst>
                  <c:ext xmlns:c16="http://schemas.microsoft.com/office/drawing/2014/chart" uri="{C3380CC4-5D6E-409C-BE32-E72D297353CC}">
                    <c16:uniqueId val="{00000001-19F5-4CF4-AEAC-7D2B55BD642A}"/>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crossAx val="482580720"/>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sz="1000">
          <a:solidFill>
            <a:srgbClr val="040B16"/>
          </a:solidFill>
          <a:latin typeface="Calibri" panose="020F0502020204030204" pitchFamily="34" charset="0"/>
          <a:cs typeface="Calibri" panose="020F0502020204030204" pitchFamily="34" charset="0"/>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2091317567629"/>
          <c:y val="6.2300069473524483E-2"/>
          <c:w val="0.39131440960987096"/>
          <c:h val="0.86088628623689456"/>
        </c:manualLayout>
      </c:layout>
      <c:barChart>
        <c:barDir val="bar"/>
        <c:grouping val="clustered"/>
        <c:varyColors val="0"/>
        <c:ser>
          <c:idx val="4"/>
          <c:order val="4"/>
          <c:tx>
            <c:strRef>
              <c:f>Taul1!$A$6</c:f>
              <c:strCache>
                <c:ptCount val="1"/>
                <c:pt idx="0">
                  <c:v>Henkivakuutus kuoleman varalta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extLst/>
            </c:strRef>
          </c:cat>
          <c:val>
            <c:numRef>
              <c:f>Taul1!$B$6:$BO$6</c:f>
              <c:numCache>
                <c:formatCode>General</c:formatCode>
                <c:ptCount val="22"/>
                <c:pt idx="0" formatCode="0%">
                  <c:v>0.29699999999999999</c:v>
                </c:pt>
                <c:pt idx="2" formatCode="0%">
                  <c:v>0.48599999999999999</c:v>
                </c:pt>
                <c:pt idx="3" formatCode="0%">
                  <c:v>0.33400000000000002</c:v>
                </c:pt>
                <c:pt idx="4" formatCode="0%">
                  <c:v>0.35199999999999998</c:v>
                </c:pt>
                <c:pt idx="5" formatCode="0%">
                  <c:v>0.155</c:v>
                </c:pt>
                <c:pt idx="6" formatCode="0%">
                  <c:v>0.23799999999999999</c:v>
                </c:pt>
                <c:pt idx="7" formatCode="0%">
                  <c:v>0.215</c:v>
                </c:pt>
                <c:pt idx="9" formatCode="0%">
                  <c:v>0.29599999999999999</c:v>
                </c:pt>
                <c:pt idx="10" formatCode="0%">
                  <c:v>0.217</c:v>
                </c:pt>
                <c:pt idx="11" formatCode="0%">
                  <c:v>0.35799999999999998</c:v>
                </c:pt>
                <c:pt idx="12" formatCode="0%">
                  <c:v>0.318</c:v>
                </c:pt>
                <c:pt idx="14" formatCode="0%">
                  <c:v>0.124</c:v>
                </c:pt>
                <c:pt idx="15" formatCode="0%">
                  <c:v>0.20499999999999999</c:v>
                </c:pt>
                <c:pt idx="16" formatCode="0%">
                  <c:v>0.25600000000000001</c:v>
                </c:pt>
                <c:pt idx="17" formatCode="0%">
                  <c:v>0.49399999999999999</c:v>
                </c:pt>
                <c:pt idx="18" formatCode="0%">
                  <c:v>0.35399999999999998</c:v>
                </c:pt>
                <c:pt idx="19" formatCode="0%">
                  <c:v>0.28999999999999998</c:v>
                </c:pt>
                <c:pt idx="20" formatCode="0%">
                  <c:v>0.33600000000000002</c:v>
                </c:pt>
                <c:pt idx="21" formatCode="0%">
                  <c:v>0.187</c:v>
                </c:pt>
              </c:numCache>
              <c:extLst/>
            </c:numRef>
          </c:val>
          <c:extLst xmlns:c15="http://schemas.microsoft.com/office/drawing/2012/chart">
            <c:ext xmlns:c16="http://schemas.microsoft.com/office/drawing/2014/chart" uri="{C3380CC4-5D6E-409C-BE32-E72D297353CC}">
              <c16:uniqueId val="{00000000-D9DD-4045-A34E-2D6001DB3635}"/>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c:ext uri="{02D57815-91ED-43cb-92C2-25804820EDAC}">
                        <c15:formulaRef>
                          <c15:sqref>Taul1!$B$2:$BO$2</c15:sqref>
                        </c15:formulaRef>
                      </c:ext>
                    </c:extLst>
                    <c:numCache>
                      <c:formatCode>General</c:formatCode>
                      <c:ptCount val="22"/>
                      <c:pt idx="0" formatCode="0%">
                        <c:v>0.876</c:v>
                      </c:pt>
                      <c:pt idx="2" formatCode="0%">
                        <c:v>0.877</c:v>
                      </c:pt>
                      <c:pt idx="3" formatCode="0%">
                        <c:v>0.91800000000000004</c:v>
                      </c:pt>
                      <c:pt idx="4" formatCode="0%">
                        <c:v>0.88500000000000001</c:v>
                      </c:pt>
                      <c:pt idx="5" formatCode="0%">
                        <c:v>0.80800000000000005</c:v>
                      </c:pt>
                      <c:pt idx="6" formatCode="0%">
                        <c:v>0.77800000000000002</c:v>
                      </c:pt>
                      <c:pt idx="7" formatCode="0%">
                        <c:v>0.91100000000000003</c:v>
                      </c:pt>
                      <c:pt idx="9" formatCode="0%">
                        <c:v>0.84</c:v>
                      </c:pt>
                      <c:pt idx="10" formatCode="0%">
                        <c:v>0.85699999999999998</c:v>
                      </c:pt>
                      <c:pt idx="11" formatCode="0%">
                        <c:v>0.90700000000000003</c:v>
                      </c:pt>
                      <c:pt idx="12" formatCode="0%">
                        <c:v>0.92300000000000004</c:v>
                      </c:pt>
                      <c:pt idx="14" formatCode="0%">
                        <c:v>0.54100000000000004</c:v>
                      </c:pt>
                      <c:pt idx="15" formatCode="0%">
                        <c:v>0.84899999999999998</c:v>
                      </c:pt>
                      <c:pt idx="16" formatCode="0%">
                        <c:v>0.875</c:v>
                      </c:pt>
                      <c:pt idx="17" formatCode="0%">
                        <c:v>0.91800000000000004</c:v>
                      </c:pt>
                      <c:pt idx="18" formatCode="0%">
                        <c:v>0.82199999999999995</c:v>
                      </c:pt>
                      <c:pt idx="19" formatCode="0%">
                        <c:v>0.92700000000000005</c:v>
                      </c:pt>
                      <c:pt idx="20" formatCode="0%">
                        <c:v>0.77700000000000002</c:v>
                      </c:pt>
                      <c:pt idx="21" formatCode="0%">
                        <c:v>0.73599999999999999</c:v>
                      </c:pt>
                    </c:numCache>
                  </c:numRef>
                </c:val>
                <c:extLst>
                  <c:ext xmlns:c16="http://schemas.microsoft.com/office/drawing/2014/chart" uri="{C3380CC4-5D6E-409C-BE32-E72D297353CC}">
                    <c16:uniqueId val="{00000001-D9DD-4045-A34E-2D6001DB363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2"/>
                      <c:pt idx="0" formatCode="0%">
                        <c:v>0.55500000000000005</c:v>
                      </c:pt>
                      <c:pt idx="2" formatCode="0%">
                        <c:v>0.64700000000000002</c:v>
                      </c:pt>
                      <c:pt idx="3" formatCode="0%">
                        <c:v>0.66500000000000004</c:v>
                      </c:pt>
                      <c:pt idx="4" formatCode="0%">
                        <c:v>0.57199999999999995</c:v>
                      </c:pt>
                      <c:pt idx="5" formatCode="0%">
                        <c:v>0.28899999999999998</c:v>
                      </c:pt>
                      <c:pt idx="6" formatCode="0%">
                        <c:v>0.23200000000000001</c:v>
                      </c:pt>
                      <c:pt idx="7" formatCode="0%">
                        <c:v>0.64</c:v>
                      </c:pt>
                      <c:pt idx="9" formatCode="0%">
                        <c:v>0.51500000000000001</c:v>
                      </c:pt>
                      <c:pt idx="10" formatCode="0%">
                        <c:v>0.51100000000000001</c:v>
                      </c:pt>
                      <c:pt idx="11" formatCode="0%">
                        <c:v>0.61399999999999999</c:v>
                      </c:pt>
                      <c:pt idx="12" formatCode="0%">
                        <c:v>0.60599999999999998</c:v>
                      </c:pt>
                      <c:pt idx="14" formatCode="0%">
                        <c:v>0.17699999999999999</c:v>
                      </c:pt>
                      <c:pt idx="15" formatCode="0%">
                        <c:v>0.40200000000000002</c:v>
                      </c:pt>
                      <c:pt idx="16" formatCode="0%">
                        <c:v>0.53100000000000003</c:v>
                      </c:pt>
                      <c:pt idx="17" formatCode="0%">
                        <c:v>0.69499999999999995</c:v>
                      </c:pt>
                      <c:pt idx="18" formatCode="0%">
                        <c:v>0.64900000000000002</c:v>
                      </c:pt>
                      <c:pt idx="19" formatCode="0%">
                        <c:v>0.75900000000000001</c:v>
                      </c:pt>
                      <c:pt idx="20" formatCode="0%">
                        <c:v>0.48899999999999999</c:v>
                      </c:pt>
                      <c:pt idx="21" formatCode="0%">
                        <c:v>0.29199999999999998</c:v>
                      </c:pt>
                    </c:numCache>
                  </c:numRef>
                </c:val>
                <c:extLst xmlns:c15="http://schemas.microsoft.com/office/drawing/2012/chart">
                  <c:ext xmlns:c16="http://schemas.microsoft.com/office/drawing/2014/chart" uri="{C3380CC4-5D6E-409C-BE32-E72D297353CC}">
                    <c16:uniqueId val="{00000002-D9DD-4045-A34E-2D6001DB363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2"/>
                      <c:pt idx="0" formatCode="0%">
                        <c:v>0.44900000000000001</c:v>
                      </c:pt>
                      <c:pt idx="2" formatCode="0%">
                        <c:v>0.55500000000000005</c:v>
                      </c:pt>
                      <c:pt idx="3" formatCode="0%">
                        <c:v>0.51400000000000001</c:v>
                      </c:pt>
                      <c:pt idx="4" formatCode="0%">
                        <c:v>0.497</c:v>
                      </c:pt>
                      <c:pt idx="5" formatCode="0%">
                        <c:v>0.28699999999999998</c:v>
                      </c:pt>
                      <c:pt idx="6" formatCode="0%">
                        <c:v>0.246</c:v>
                      </c:pt>
                      <c:pt idx="7" formatCode="0%">
                        <c:v>0.45700000000000002</c:v>
                      </c:pt>
                      <c:pt idx="9" formatCode="0%">
                        <c:v>0.374</c:v>
                      </c:pt>
                      <c:pt idx="10" formatCode="0%">
                        <c:v>0.40400000000000003</c:v>
                      </c:pt>
                      <c:pt idx="11" formatCode="0%">
                        <c:v>0.55100000000000005</c:v>
                      </c:pt>
                      <c:pt idx="12" formatCode="0%">
                        <c:v>0.52</c:v>
                      </c:pt>
                      <c:pt idx="14" formatCode="0%">
                        <c:v>0.1</c:v>
                      </c:pt>
                      <c:pt idx="15" formatCode="0%">
                        <c:v>0.39300000000000002</c:v>
                      </c:pt>
                      <c:pt idx="16" formatCode="0%">
                        <c:v>0.39400000000000002</c:v>
                      </c:pt>
                      <c:pt idx="17" formatCode="0%">
                        <c:v>0.58399999999999996</c:v>
                      </c:pt>
                      <c:pt idx="18" formatCode="0%">
                        <c:v>0.497</c:v>
                      </c:pt>
                      <c:pt idx="19" formatCode="0%">
                        <c:v>0.51800000000000002</c:v>
                      </c:pt>
                      <c:pt idx="20" formatCode="0%">
                        <c:v>0.48599999999999999</c:v>
                      </c:pt>
                      <c:pt idx="21" formatCode="0%">
                        <c:v>0.33800000000000002</c:v>
                      </c:pt>
                    </c:numCache>
                  </c:numRef>
                </c:val>
                <c:extLst xmlns:c15="http://schemas.microsoft.com/office/drawing/2012/chart">
                  <c:ext xmlns:c16="http://schemas.microsoft.com/office/drawing/2014/chart" uri="{C3380CC4-5D6E-409C-BE32-E72D297353CC}">
                    <c16:uniqueId val="{00000003-D9DD-4045-A34E-2D6001DB363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Matkavakuutus, joka korvaa henkilövahingot</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2"/>
                      <c:pt idx="0" formatCode="0%">
                        <c:v>0.433</c:v>
                      </c:pt>
                      <c:pt idx="2" formatCode="0%">
                        <c:v>0.47199999999999998</c:v>
                      </c:pt>
                      <c:pt idx="3" formatCode="0%">
                        <c:v>0.53</c:v>
                      </c:pt>
                      <c:pt idx="4" formatCode="0%">
                        <c:v>0.42299999999999999</c:v>
                      </c:pt>
                      <c:pt idx="5" formatCode="0%">
                        <c:v>0.32600000000000001</c:v>
                      </c:pt>
                      <c:pt idx="6" formatCode="0%">
                        <c:v>0.28299999999999997</c:v>
                      </c:pt>
                      <c:pt idx="7" formatCode="0%">
                        <c:v>0.45100000000000001</c:v>
                      </c:pt>
                      <c:pt idx="9" formatCode="0%">
                        <c:v>0.28499999999999998</c:v>
                      </c:pt>
                      <c:pt idx="10" formatCode="0%">
                        <c:v>0.39600000000000002</c:v>
                      </c:pt>
                      <c:pt idx="11" formatCode="0%">
                        <c:v>0.58499999999999996</c:v>
                      </c:pt>
                      <c:pt idx="12" formatCode="0%">
                        <c:v>0.56399999999999995</c:v>
                      </c:pt>
                      <c:pt idx="14" formatCode="0%">
                        <c:v>0.22700000000000001</c:v>
                      </c:pt>
                      <c:pt idx="15" formatCode="0%">
                        <c:v>0.40899999999999997</c:v>
                      </c:pt>
                      <c:pt idx="16" formatCode="0%">
                        <c:v>0.41199999999999998</c:v>
                      </c:pt>
                      <c:pt idx="17" formatCode="0%">
                        <c:v>0.46899999999999997</c:v>
                      </c:pt>
                      <c:pt idx="18" formatCode="0%">
                        <c:v>0.40300000000000002</c:v>
                      </c:pt>
                      <c:pt idx="19" formatCode="0%">
                        <c:v>0.53600000000000003</c:v>
                      </c:pt>
                      <c:pt idx="20" formatCode="0%">
                        <c:v>0.25</c:v>
                      </c:pt>
                      <c:pt idx="21" formatCode="0%">
                        <c:v>0.29199999999999998</c:v>
                      </c:pt>
                    </c:numCache>
                  </c:numRef>
                </c:val>
                <c:extLst xmlns:c15="http://schemas.microsoft.com/office/drawing/2012/chart">
                  <c:ext xmlns:c16="http://schemas.microsoft.com/office/drawing/2014/chart" uri="{C3380CC4-5D6E-409C-BE32-E72D297353CC}">
                    <c16:uniqueId val="{00000004-D9DD-4045-A34E-2D6001DB363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2"/>
                      <c:pt idx="0" formatCode="0%">
                        <c:v>0.22</c:v>
                      </c:pt>
                      <c:pt idx="2" formatCode="0%">
                        <c:v>0.28999999999999998</c:v>
                      </c:pt>
                      <c:pt idx="3" formatCode="0%">
                        <c:v>0.29199999999999998</c:v>
                      </c:pt>
                      <c:pt idx="4" formatCode="0%">
                        <c:v>0.26200000000000001</c:v>
                      </c:pt>
                      <c:pt idx="5" formatCode="0%">
                        <c:v>0.20399999999999999</c:v>
                      </c:pt>
                      <c:pt idx="6" formatCode="0%">
                        <c:v>0.127</c:v>
                      </c:pt>
                      <c:pt idx="7" formatCode="0%">
                        <c:v>0.107</c:v>
                      </c:pt>
                      <c:pt idx="9" formatCode="0%">
                        <c:v>0.187</c:v>
                      </c:pt>
                      <c:pt idx="10" formatCode="0%">
                        <c:v>0.18099999999999999</c:v>
                      </c:pt>
                      <c:pt idx="11" formatCode="0%">
                        <c:v>0.28999999999999998</c:v>
                      </c:pt>
                      <c:pt idx="12" formatCode="0%">
                        <c:v>0.245</c:v>
                      </c:pt>
                      <c:pt idx="14" formatCode="0%">
                        <c:v>0.125</c:v>
                      </c:pt>
                      <c:pt idx="15" formatCode="0%">
                        <c:v>0.16600000000000001</c:v>
                      </c:pt>
                      <c:pt idx="16" formatCode="0%">
                        <c:v>0.16300000000000001</c:v>
                      </c:pt>
                      <c:pt idx="17" formatCode="0%">
                        <c:v>0.42099999999999999</c:v>
                      </c:pt>
                      <c:pt idx="18" formatCode="0%">
                        <c:v>0.17799999999999999</c:v>
                      </c:pt>
                      <c:pt idx="19" formatCode="0%">
                        <c:v>0.15</c:v>
                      </c:pt>
                      <c:pt idx="20" formatCode="0%">
                        <c:v>0.36499999999999999</c:v>
                      </c:pt>
                      <c:pt idx="21" formatCode="0%">
                        <c:v>0.29199999999999998</c:v>
                      </c:pt>
                    </c:numCache>
                  </c:numRef>
                </c:val>
                <c:extLst xmlns:c15="http://schemas.microsoft.com/office/drawing/2012/chart">
                  <c:ext xmlns:c16="http://schemas.microsoft.com/office/drawing/2014/chart" uri="{C3380CC4-5D6E-409C-BE32-E72D297353CC}">
                    <c16:uniqueId val="{00000005-D9DD-4045-A34E-2D6001DB363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2"/>
                      <c:pt idx="0" formatCode="0%">
                        <c:v>0.11</c:v>
                      </c:pt>
                      <c:pt idx="2" formatCode="0%">
                        <c:v>0.108</c:v>
                      </c:pt>
                      <c:pt idx="3" formatCode="0%">
                        <c:v>0.129</c:v>
                      </c:pt>
                      <c:pt idx="4" formatCode="0%">
                        <c:v>0.151</c:v>
                      </c:pt>
                      <c:pt idx="5" formatCode="0%">
                        <c:v>4.9000000000000002E-2</c:v>
                      </c:pt>
                      <c:pt idx="6" formatCode="0%">
                        <c:v>0.13800000000000001</c:v>
                      </c:pt>
                      <c:pt idx="7" formatCode="0%">
                        <c:v>0.05</c:v>
                      </c:pt>
                      <c:pt idx="9" formatCode="0%">
                        <c:v>0.11600000000000001</c:v>
                      </c:pt>
                      <c:pt idx="10" formatCode="0%">
                        <c:v>0.10299999999999999</c:v>
                      </c:pt>
                      <c:pt idx="11" formatCode="0%">
                        <c:v>0.121</c:v>
                      </c:pt>
                      <c:pt idx="12" formatCode="0%">
                        <c:v>9.8000000000000004E-2</c:v>
                      </c:pt>
                      <c:pt idx="14" formatCode="0%">
                        <c:v>0.19400000000000001</c:v>
                      </c:pt>
                      <c:pt idx="15" formatCode="0%">
                        <c:v>5.3999999999999999E-2</c:v>
                      </c:pt>
                      <c:pt idx="16" formatCode="0%">
                        <c:v>0.13600000000000001</c:v>
                      </c:pt>
                      <c:pt idx="17" formatCode="0%">
                        <c:v>0.182</c:v>
                      </c:pt>
                      <c:pt idx="18" formatCode="0%">
                        <c:v>0.14299999999999999</c:v>
                      </c:pt>
                      <c:pt idx="19" formatCode="0%">
                        <c:v>6.7000000000000004E-2</c:v>
                      </c:pt>
                      <c:pt idx="20" formatCode="0%">
                        <c:v>0.112</c:v>
                      </c:pt>
                    </c:numCache>
                  </c:numRef>
                </c:val>
                <c:extLst xmlns:c15="http://schemas.microsoft.com/office/drawing/2012/chart">
                  <c:ext xmlns:c16="http://schemas.microsoft.com/office/drawing/2014/chart" uri="{C3380CC4-5D6E-409C-BE32-E72D297353CC}">
                    <c16:uniqueId val="{00000006-D9DD-4045-A34E-2D6001DB3635}"/>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2"/>
                      <c:pt idx="0" formatCode="0%">
                        <c:v>9.2999999999999999E-2</c:v>
                      </c:pt>
                      <c:pt idx="2" formatCode="0%">
                        <c:v>0.313</c:v>
                      </c:pt>
                      <c:pt idx="3" formatCode="0%">
                        <c:v>0.11</c:v>
                      </c:pt>
                      <c:pt idx="4" formatCode="0%">
                        <c:v>8.1000000000000003E-2</c:v>
                      </c:pt>
                      <c:pt idx="5" formatCode="0%">
                        <c:v>0.06</c:v>
                      </c:pt>
                      <c:pt idx="6" formatCode="0%">
                        <c:v>1.0999999999999999E-2</c:v>
                      </c:pt>
                      <c:pt idx="7" formatCode="0%">
                        <c:v>7.4999999999999997E-2</c:v>
                      </c:pt>
                      <c:pt idx="9" formatCode="0%">
                        <c:v>6.9000000000000006E-2</c:v>
                      </c:pt>
                      <c:pt idx="10" formatCode="0%">
                        <c:v>9.2999999999999999E-2</c:v>
                      </c:pt>
                      <c:pt idx="11" formatCode="0%">
                        <c:v>0.111</c:v>
                      </c:pt>
                      <c:pt idx="12" formatCode="0%">
                        <c:v>0.113</c:v>
                      </c:pt>
                      <c:pt idx="14" formatCode="0%">
                        <c:v>4.8000000000000001E-2</c:v>
                      </c:pt>
                      <c:pt idx="15" formatCode="0%">
                        <c:v>5.5E-2</c:v>
                      </c:pt>
                      <c:pt idx="16" formatCode="0%">
                        <c:v>6.5000000000000002E-2</c:v>
                      </c:pt>
                      <c:pt idx="17" formatCode="0%">
                        <c:v>0.10299999999999999</c:v>
                      </c:pt>
                      <c:pt idx="18" formatCode="0%">
                        <c:v>0.315</c:v>
                      </c:pt>
                      <c:pt idx="19" formatCode="0%">
                        <c:v>0.14499999999999999</c:v>
                      </c:pt>
                      <c:pt idx="20" formatCode="0%">
                        <c:v>0.156</c:v>
                      </c:pt>
                    </c:numCache>
                  </c:numRef>
                </c:val>
                <c:extLst xmlns:c15="http://schemas.microsoft.com/office/drawing/2012/chart">
                  <c:ext xmlns:c16="http://schemas.microsoft.com/office/drawing/2014/chart" uri="{C3380CC4-5D6E-409C-BE32-E72D297353CC}">
                    <c16:uniqueId val="{00000007-D9DD-4045-A34E-2D6001DB3635}"/>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2"/>
                      <c:pt idx="0" formatCode="0%">
                        <c:v>7.5999999999999998E-2</c:v>
                      </c:pt>
                      <c:pt idx="2" formatCode="0%">
                        <c:v>0.14199999999999999</c:v>
                      </c:pt>
                      <c:pt idx="3" formatCode="0%">
                        <c:v>8.4000000000000005E-2</c:v>
                      </c:pt>
                      <c:pt idx="4" formatCode="0%">
                        <c:v>9.5000000000000001E-2</c:v>
                      </c:pt>
                      <c:pt idx="5" formatCode="0%">
                        <c:v>5.3999999999999999E-2</c:v>
                      </c:pt>
                      <c:pt idx="6" formatCode="0%">
                        <c:v>3.4000000000000002E-2</c:v>
                      </c:pt>
                      <c:pt idx="7" formatCode="0%">
                        <c:v>4.9000000000000002E-2</c:v>
                      </c:pt>
                      <c:pt idx="9" formatCode="0%">
                        <c:v>7.8E-2</c:v>
                      </c:pt>
                      <c:pt idx="10" formatCode="0%">
                        <c:v>6.0999999999999999E-2</c:v>
                      </c:pt>
                      <c:pt idx="11" formatCode="0%">
                        <c:v>8.8999999999999996E-2</c:v>
                      </c:pt>
                      <c:pt idx="12" formatCode="0%">
                        <c:v>7.2999999999999995E-2</c:v>
                      </c:pt>
                      <c:pt idx="15" formatCode="0%">
                        <c:v>7.0999999999999994E-2</c:v>
                      </c:pt>
                      <c:pt idx="16" formatCode="0%">
                        <c:v>8.3000000000000004E-2</c:v>
                      </c:pt>
                      <c:pt idx="17" formatCode="0%">
                        <c:v>0.114</c:v>
                      </c:pt>
                      <c:pt idx="18" formatCode="0%">
                        <c:v>7.3999999999999996E-2</c:v>
                      </c:pt>
                      <c:pt idx="19" formatCode="0%">
                        <c:v>5.0999999999999997E-2</c:v>
                      </c:pt>
                      <c:pt idx="20" formatCode="0%">
                        <c:v>6.3E-2</c:v>
                      </c:pt>
                    </c:numCache>
                  </c:numRef>
                </c:val>
                <c:extLst xmlns:c15="http://schemas.microsoft.com/office/drawing/2012/chart">
                  <c:ext xmlns:c16="http://schemas.microsoft.com/office/drawing/2014/chart" uri="{C3380CC4-5D6E-409C-BE32-E72D297353CC}">
                    <c16:uniqueId val="{00000008-D9DD-4045-A34E-2D6001DB3635}"/>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2"/>
                      <c:pt idx="0" formatCode="0%">
                        <c:v>7.4999999999999997E-2</c:v>
                      </c:pt>
                      <c:pt idx="2" formatCode="0%">
                        <c:v>7.6999999999999999E-2</c:v>
                      </c:pt>
                      <c:pt idx="3" formatCode="0%">
                        <c:v>9.5000000000000001E-2</c:v>
                      </c:pt>
                      <c:pt idx="4" formatCode="0%">
                        <c:v>9.4E-2</c:v>
                      </c:pt>
                      <c:pt idx="5" formatCode="0%">
                        <c:v>5.2999999999999999E-2</c:v>
                      </c:pt>
                      <c:pt idx="6" formatCode="0%">
                        <c:v>0.15</c:v>
                      </c:pt>
                      <c:pt idx="7" formatCode="0%">
                        <c:v>1.7000000000000001E-2</c:v>
                      </c:pt>
                      <c:pt idx="9" formatCode="0%">
                        <c:v>6.9000000000000006E-2</c:v>
                      </c:pt>
                      <c:pt idx="10" formatCode="0%">
                        <c:v>5.6000000000000001E-2</c:v>
                      </c:pt>
                      <c:pt idx="11" formatCode="0%">
                        <c:v>8.7999999999999995E-2</c:v>
                      </c:pt>
                      <c:pt idx="12" formatCode="0%">
                        <c:v>9.1999999999999998E-2</c:v>
                      </c:pt>
                      <c:pt idx="14" formatCode="0%">
                        <c:v>0.08</c:v>
                      </c:pt>
                      <c:pt idx="15" formatCode="0%">
                        <c:v>7.4999999999999997E-2</c:v>
                      </c:pt>
                      <c:pt idx="16" formatCode="0%">
                        <c:v>0.05</c:v>
                      </c:pt>
                      <c:pt idx="17" formatCode="0%">
                        <c:v>0.13500000000000001</c:v>
                      </c:pt>
                      <c:pt idx="18" formatCode="0%">
                        <c:v>4.2000000000000003E-2</c:v>
                      </c:pt>
                      <c:pt idx="19" formatCode="0%">
                        <c:v>2.5000000000000001E-2</c:v>
                      </c:pt>
                      <c:pt idx="20" formatCode="0%">
                        <c:v>0.17399999999999999</c:v>
                      </c:pt>
                      <c:pt idx="21" formatCode="0%">
                        <c:v>0.104</c:v>
                      </c:pt>
                    </c:numCache>
                  </c:numRef>
                </c:val>
                <c:extLst xmlns:c15="http://schemas.microsoft.com/office/drawing/2012/chart">
                  <c:ext xmlns:c16="http://schemas.microsoft.com/office/drawing/2014/chart" uri="{C3380CC4-5D6E-409C-BE32-E72D297353CC}">
                    <c16:uniqueId val="{00000009-D9DD-4045-A34E-2D6001DB3635}"/>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2"/>
                      <c:pt idx="0" formatCode="0%">
                        <c:v>7.0999999999999994E-2</c:v>
                      </c:pt>
                      <c:pt idx="2" formatCode="0%">
                        <c:v>0.10299999999999999</c:v>
                      </c:pt>
                      <c:pt idx="3" formatCode="0%">
                        <c:v>7.5999999999999998E-2</c:v>
                      </c:pt>
                      <c:pt idx="4" formatCode="0%">
                        <c:v>0.14099999999999999</c:v>
                      </c:pt>
                      <c:pt idx="5" formatCode="0%">
                        <c:v>3.2000000000000001E-2</c:v>
                      </c:pt>
                      <c:pt idx="6" formatCode="0%">
                        <c:v>8.9999999999999993E-3</c:v>
                      </c:pt>
                      <c:pt idx="7" formatCode="0%">
                        <c:v>2.1999999999999999E-2</c:v>
                      </c:pt>
                      <c:pt idx="9" formatCode="0%">
                        <c:v>8.7999999999999995E-2</c:v>
                      </c:pt>
                      <c:pt idx="10" formatCode="0%">
                        <c:v>7.4999999999999997E-2</c:v>
                      </c:pt>
                      <c:pt idx="11" formatCode="0%">
                        <c:v>7.9000000000000001E-2</c:v>
                      </c:pt>
                      <c:pt idx="12" formatCode="0%">
                        <c:v>3.2000000000000001E-2</c:v>
                      </c:pt>
                      <c:pt idx="15" formatCode="0%">
                        <c:v>5.8999999999999997E-2</c:v>
                      </c:pt>
                      <c:pt idx="16" formatCode="0%">
                        <c:v>6.2E-2</c:v>
                      </c:pt>
                      <c:pt idx="17" formatCode="0%">
                        <c:v>0.13400000000000001</c:v>
                      </c:pt>
                      <c:pt idx="18" formatCode="0%">
                        <c:v>0.129</c:v>
                      </c:pt>
                      <c:pt idx="19" formatCode="0%">
                        <c:v>4.2000000000000003E-2</c:v>
                      </c:pt>
                      <c:pt idx="20" formatCode="0%">
                        <c:v>9.2999999999999999E-2</c:v>
                      </c:pt>
                    </c:numCache>
                  </c:numRef>
                </c:val>
                <c:extLst xmlns:c15="http://schemas.microsoft.com/office/drawing/2012/chart">
                  <c:ext xmlns:c16="http://schemas.microsoft.com/office/drawing/2014/chart" uri="{C3380CC4-5D6E-409C-BE32-E72D297353CC}">
                    <c16:uniqueId val="{0000000A-D9DD-4045-A34E-2D6001DB3635}"/>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2"/>
                      <c:pt idx="0" formatCode="0%">
                        <c:v>5.7000000000000002E-2</c:v>
                      </c:pt>
                      <c:pt idx="2" formatCode="0%">
                        <c:v>0.124</c:v>
                      </c:pt>
                      <c:pt idx="3" formatCode="0%">
                        <c:v>4.4999999999999998E-2</c:v>
                      </c:pt>
                      <c:pt idx="4" formatCode="0%">
                        <c:v>7.3999999999999996E-2</c:v>
                      </c:pt>
                      <c:pt idx="5" formatCode="0%">
                        <c:v>9.0999999999999998E-2</c:v>
                      </c:pt>
                      <c:pt idx="6" formatCode="0%">
                        <c:v>4.1000000000000002E-2</c:v>
                      </c:pt>
                      <c:pt idx="7" formatCode="0%">
                        <c:v>2.9000000000000001E-2</c:v>
                      </c:pt>
                      <c:pt idx="9" formatCode="0%">
                        <c:v>7.0000000000000007E-2</c:v>
                      </c:pt>
                      <c:pt idx="10" formatCode="0%">
                        <c:v>4.3999999999999997E-2</c:v>
                      </c:pt>
                      <c:pt idx="11" formatCode="0%">
                        <c:v>6.3E-2</c:v>
                      </c:pt>
                      <c:pt idx="12" formatCode="0%">
                        <c:v>4.4999999999999998E-2</c:v>
                      </c:pt>
                      <c:pt idx="14" formatCode="0%">
                        <c:v>6.5000000000000002E-2</c:v>
                      </c:pt>
                      <c:pt idx="15" formatCode="0%">
                        <c:v>6.5000000000000002E-2</c:v>
                      </c:pt>
                      <c:pt idx="16" formatCode="0%">
                        <c:v>6.5000000000000002E-2</c:v>
                      </c:pt>
                      <c:pt idx="17" formatCode="0%">
                        <c:v>5.0999999999999997E-2</c:v>
                      </c:pt>
                      <c:pt idx="18" formatCode="0%">
                        <c:v>5.0999999999999997E-2</c:v>
                      </c:pt>
                      <c:pt idx="19" formatCode="0%">
                        <c:v>2.5999999999999999E-2</c:v>
                      </c:pt>
                      <c:pt idx="20" formatCode="0%">
                        <c:v>7.4999999999999997E-2</c:v>
                      </c:pt>
                      <c:pt idx="21" formatCode="0%">
                        <c:v>0.104</c:v>
                      </c:pt>
                    </c:numCache>
                  </c:numRef>
                </c:val>
                <c:extLst xmlns:c15="http://schemas.microsoft.com/office/drawing/2012/chart">
                  <c:ext xmlns:c16="http://schemas.microsoft.com/office/drawing/2014/chart" uri="{C3380CC4-5D6E-409C-BE32-E72D297353CC}">
                    <c16:uniqueId val="{0000000B-D9DD-4045-A34E-2D6001DB3635}"/>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2"/>
                      <c:pt idx="0" formatCode="0%">
                        <c:v>4.9000000000000002E-2</c:v>
                      </c:pt>
                      <c:pt idx="2" formatCode="0%">
                        <c:v>0.106</c:v>
                      </c:pt>
                      <c:pt idx="3" formatCode="0%">
                        <c:v>5.8999999999999997E-2</c:v>
                      </c:pt>
                      <c:pt idx="4" formatCode="0%">
                        <c:v>3.9E-2</c:v>
                      </c:pt>
                      <c:pt idx="5" formatCode="0%">
                        <c:v>4.2999999999999997E-2</c:v>
                      </c:pt>
                      <c:pt idx="6" formatCode="0%">
                        <c:v>1.2E-2</c:v>
                      </c:pt>
                      <c:pt idx="7" formatCode="0%">
                        <c:v>5.8000000000000003E-2</c:v>
                      </c:pt>
                      <c:pt idx="9" formatCode="0%">
                        <c:v>4.1000000000000002E-2</c:v>
                      </c:pt>
                      <c:pt idx="10" formatCode="0%">
                        <c:v>4.2999999999999997E-2</c:v>
                      </c:pt>
                      <c:pt idx="11" formatCode="0%">
                        <c:v>6.4000000000000001E-2</c:v>
                      </c:pt>
                      <c:pt idx="12" formatCode="0%">
                        <c:v>5.1999999999999998E-2</c:v>
                      </c:pt>
                      <c:pt idx="14" formatCode="0%">
                        <c:v>0.06</c:v>
                      </c:pt>
                      <c:pt idx="15" formatCode="0%">
                        <c:v>4.1000000000000002E-2</c:v>
                      </c:pt>
                      <c:pt idx="16" formatCode="0%">
                        <c:v>4.2999999999999997E-2</c:v>
                      </c:pt>
                      <c:pt idx="17" formatCode="0%">
                        <c:v>4.4999999999999998E-2</c:v>
                      </c:pt>
                      <c:pt idx="18" formatCode="0%">
                        <c:v>9.7000000000000003E-2</c:v>
                      </c:pt>
                      <c:pt idx="19" formatCode="0%">
                        <c:v>8.2000000000000003E-2</c:v>
                      </c:pt>
                    </c:numCache>
                  </c:numRef>
                </c:val>
                <c:extLst xmlns:c15="http://schemas.microsoft.com/office/drawing/2012/chart">
                  <c:ext xmlns:c16="http://schemas.microsoft.com/office/drawing/2014/chart" uri="{C3380CC4-5D6E-409C-BE32-E72D297353CC}">
                    <c16:uniqueId val="{0000000C-D9DD-4045-A34E-2D6001DB3635}"/>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2"/>
                      <c:pt idx="0" formatCode="0%">
                        <c:v>4.8000000000000001E-2</c:v>
                      </c:pt>
                      <c:pt idx="2" formatCode="0%">
                        <c:v>7.0999999999999994E-2</c:v>
                      </c:pt>
                      <c:pt idx="3" formatCode="0%">
                        <c:v>5.1999999999999998E-2</c:v>
                      </c:pt>
                      <c:pt idx="4" formatCode="0%">
                        <c:v>2.4E-2</c:v>
                      </c:pt>
                      <c:pt idx="5" formatCode="0%">
                        <c:v>1.4E-2</c:v>
                      </c:pt>
                      <c:pt idx="7" formatCode="0%">
                        <c:v>0.09</c:v>
                      </c:pt>
                      <c:pt idx="9" formatCode="0%">
                        <c:v>0.03</c:v>
                      </c:pt>
                      <c:pt idx="10" formatCode="0%">
                        <c:v>5.3999999999999999E-2</c:v>
                      </c:pt>
                      <c:pt idx="11" formatCode="0%">
                        <c:v>5.7000000000000002E-2</c:v>
                      </c:pt>
                      <c:pt idx="12" formatCode="0%">
                        <c:v>6.4000000000000001E-2</c:v>
                      </c:pt>
                      <c:pt idx="14" formatCode="0%">
                        <c:v>3.6999999999999998E-2</c:v>
                      </c:pt>
                      <c:pt idx="15" formatCode="0%">
                        <c:v>2.8000000000000001E-2</c:v>
                      </c:pt>
                      <c:pt idx="16" formatCode="0%">
                        <c:v>4.5999999999999999E-2</c:v>
                      </c:pt>
                      <c:pt idx="17" formatCode="0%">
                        <c:v>4.1000000000000002E-2</c:v>
                      </c:pt>
                      <c:pt idx="18" formatCode="0%">
                        <c:v>4.4999999999999998E-2</c:v>
                      </c:pt>
                      <c:pt idx="19" formatCode="0%">
                        <c:v>0.112</c:v>
                      </c:pt>
                    </c:numCache>
                  </c:numRef>
                </c:val>
                <c:extLst xmlns:c15="http://schemas.microsoft.com/office/drawing/2012/chart">
                  <c:ext xmlns:c16="http://schemas.microsoft.com/office/drawing/2014/chart" uri="{C3380CC4-5D6E-409C-BE32-E72D297353CC}">
                    <c16:uniqueId val="{0000000D-D9DD-4045-A34E-2D6001DB3635}"/>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2"/>
                      <c:pt idx="0" formatCode="0%">
                        <c:v>3.7999999999999999E-2</c:v>
                      </c:pt>
                      <c:pt idx="2" formatCode="0%">
                        <c:v>7.0000000000000007E-2</c:v>
                      </c:pt>
                      <c:pt idx="3" formatCode="0%">
                        <c:v>3.1E-2</c:v>
                      </c:pt>
                      <c:pt idx="4" formatCode="0%">
                        <c:v>8.0000000000000002E-3</c:v>
                      </c:pt>
                      <c:pt idx="6" formatCode="0%">
                        <c:v>1.2999999999999999E-2</c:v>
                      </c:pt>
                      <c:pt idx="7" formatCode="0%">
                        <c:v>7.1999999999999995E-2</c:v>
                      </c:pt>
                      <c:pt idx="9" formatCode="0%">
                        <c:v>4.2000000000000003E-2</c:v>
                      </c:pt>
                      <c:pt idx="10" formatCode="0%">
                        <c:v>3.4000000000000002E-2</c:v>
                      </c:pt>
                      <c:pt idx="11" formatCode="0%">
                        <c:v>3.1E-2</c:v>
                      </c:pt>
                      <c:pt idx="12" formatCode="0%">
                        <c:v>4.3999999999999997E-2</c:v>
                      </c:pt>
                      <c:pt idx="14" formatCode="0%">
                        <c:v>3.2000000000000001E-2</c:v>
                      </c:pt>
                      <c:pt idx="15" formatCode="0%">
                        <c:v>2.4E-2</c:v>
                      </c:pt>
                      <c:pt idx="16" formatCode="0%">
                        <c:v>3.2000000000000001E-2</c:v>
                      </c:pt>
                      <c:pt idx="17" formatCode="0%">
                        <c:v>3.9E-2</c:v>
                      </c:pt>
                      <c:pt idx="18" formatCode="0%">
                        <c:v>2.1000000000000001E-2</c:v>
                      </c:pt>
                      <c:pt idx="19" formatCode="0%">
                        <c:v>8.2000000000000003E-2</c:v>
                      </c:pt>
                    </c:numCache>
                  </c:numRef>
                </c:val>
                <c:extLst xmlns:c15="http://schemas.microsoft.com/office/drawing/2012/chart">
                  <c:ext xmlns:c16="http://schemas.microsoft.com/office/drawing/2014/chart" uri="{C3380CC4-5D6E-409C-BE32-E72D297353CC}">
                    <c16:uniqueId val="{0000000E-D9DD-4045-A34E-2D6001DB3635}"/>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2"/>
                      <c:pt idx="0" formatCode="0%">
                        <c:v>1.2E-2</c:v>
                      </c:pt>
                      <c:pt idx="2" formatCode="0%">
                        <c:v>1.6E-2</c:v>
                      </c:pt>
                      <c:pt idx="3" formatCode="0%">
                        <c:v>2.3E-2</c:v>
                      </c:pt>
                      <c:pt idx="4" formatCode="0%">
                        <c:v>1.6E-2</c:v>
                      </c:pt>
                      <c:pt idx="7" formatCode="0%">
                        <c:v>7.0000000000000001E-3</c:v>
                      </c:pt>
                      <c:pt idx="9" formatCode="0%">
                        <c:v>7.0000000000000001E-3</c:v>
                      </c:pt>
                      <c:pt idx="10" formatCode="0%">
                        <c:v>4.0000000000000001E-3</c:v>
                      </c:pt>
                      <c:pt idx="11" formatCode="0%">
                        <c:v>2.1000000000000001E-2</c:v>
                      </c:pt>
                      <c:pt idx="12" formatCode="0%">
                        <c:v>0.02</c:v>
                      </c:pt>
                      <c:pt idx="14" formatCode="0%">
                        <c:v>3.5000000000000003E-2</c:v>
                      </c:pt>
                      <c:pt idx="15" formatCode="0%">
                        <c:v>8.0000000000000002E-3</c:v>
                      </c:pt>
                      <c:pt idx="16" formatCode="0%">
                        <c:v>1.6E-2</c:v>
                      </c:pt>
                      <c:pt idx="17" formatCode="0%">
                        <c:v>1.2999999999999999E-2</c:v>
                      </c:pt>
                      <c:pt idx="19" formatCode="0%">
                        <c:v>1.4999999999999999E-2</c:v>
                      </c:pt>
                    </c:numCache>
                  </c:numRef>
                </c:val>
                <c:extLst xmlns:c15="http://schemas.microsoft.com/office/drawing/2012/chart">
                  <c:ext xmlns:c16="http://schemas.microsoft.com/office/drawing/2014/chart" uri="{C3380CC4-5D6E-409C-BE32-E72D297353CC}">
                    <c16:uniqueId val="{0000000F-D9DD-4045-A34E-2D6001DB3635}"/>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2"/>
                      <c:pt idx="0" formatCode="0%">
                        <c:v>4.9000000000000002E-2</c:v>
                      </c:pt>
                      <c:pt idx="2" formatCode="0%">
                        <c:v>2.7E-2</c:v>
                      </c:pt>
                      <c:pt idx="3" formatCode="0%">
                        <c:v>1.2999999999999999E-2</c:v>
                      </c:pt>
                      <c:pt idx="4" formatCode="0%">
                        <c:v>4.4999999999999998E-2</c:v>
                      </c:pt>
                      <c:pt idx="5" formatCode="0%">
                        <c:v>0.11</c:v>
                      </c:pt>
                      <c:pt idx="6" formatCode="0%">
                        <c:v>0.112</c:v>
                      </c:pt>
                      <c:pt idx="7" formatCode="0%">
                        <c:v>4.8000000000000001E-2</c:v>
                      </c:pt>
                      <c:pt idx="9" formatCode="0%">
                        <c:v>7.1999999999999995E-2</c:v>
                      </c:pt>
                      <c:pt idx="10" formatCode="0%">
                        <c:v>5.1999999999999998E-2</c:v>
                      </c:pt>
                      <c:pt idx="11" formatCode="0%">
                        <c:v>3.6999999999999998E-2</c:v>
                      </c:pt>
                      <c:pt idx="12" formatCode="0%">
                        <c:v>2.1000000000000001E-2</c:v>
                      </c:pt>
                      <c:pt idx="14" formatCode="0%">
                        <c:v>9.9000000000000005E-2</c:v>
                      </c:pt>
                      <c:pt idx="15" formatCode="0%">
                        <c:v>6.9000000000000006E-2</c:v>
                      </c:pt>
                      <c:pt idx="16" formatCode="0%">
                        <c:v>4.2000000000000003E-2</c:v>
                      </c:pt>
                      <c:pt idx="17" formatCode="0%">
                        <c:v>4.2000000000000003E-2</c:v>
                      </c:pt>
                      <c:pt idx="18" formatCode="0%">
                        <c:v>0.125</c:v>
                      </c:pt>
                      <c:pt idx="19" formatCode="0%">
                        <c:v>5.6000000000000001E-2</c:v>
                      </c:pt>
                      <c:pt idx="20" formatCode="0%">
                        <c:v>0.152</c:v>
                      </c:pt>
                      <c:pt idx="21" formatCode="0%">
                        <c:v>0.26400000000000001</c:v>
                      </c:pt>
                    </c:numCache>
                  </c:numRef>
                </c:val>
                <c:extLst xmlns:c15="http://schemas.microsoft.com/office/drawing/2012/chart">
                  <c:ext xmlns:c16="http://schemas.microsoft.com/office/drawing/2014/chart" uri="{C3380CC4-5D6E-409C-BE32-E72D297353CC}">
                    <c16:uniqueId val="{00000010-D9DD-4045-A34E-2D6001DB3635}"/>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2"/>
                      <c:pt idx="0" formatCode="0%">
                        <c:v>3.6280000000000001</c:v>
                      </c:pt>
                      <c:pt idx="2" formatCode="0%">
                        <c:v>4.4530000000000003</c:v>
                      </c:pt>
                      <c:pt idx="3" formatCode="0%">
                        <c:v>4.1429999999999998</c:v>
                      </c:pt>
                      <c:pt idx="4" formatCode="0%">
                        <c:v>3.73</c:v>
                      </c:pt>
                      <c:pt idx="5" formatCode="0%">
                        <c:v>2.4900000000000002</c:v>
                      </c:pt>
                      <c:pt idx="6" formatCode="0%">
                        <c:v>3.0720000000000001</c:v>
                      </c:pt>
                      <c:pt idx="7" formatCode="0%">
                        <c:v>3.5249999999999999</c:v>
                      </c:pt>
                      <c:pt idx="9" formatCode="0%">
                        <c:v>3.2389999999999999</c:v>
                      </c:pt>
                      <c:pt idx="10" formatCode="0%">
                        <c:v>3.4089999999999998</c:v>
                      </c:pt>
                      <c:pt idx="11" formatCode="0%">
                        <c:v>3.968</c:v>
                      </c:pt>
                      <c:pt idx="12" formatCode="0%">
                        <c:v>4.1280000000000001</c:v>
                      </c:pt>
                      <c:pt idx="14" formatCode="0%">
                        <c:v>3.5169999999999999</c:v>
                      </c:pt>
                      <c:pt idx="15" formatCode="0%">
                        <c:v>2.6190000000000002</c:v>
                      </c:pt>
                      <c:pt idx="16" formatCode="0%">
                        <c:v>3.669</c:v>
                      </c:pt>
                      <c:pt idx="17" formatCode="0%">
                        <c:v>4.8090000000000002</c:v>
                      </c:pt>
                      <c:pt idx="18" formatCode="0%">
                        <c:v>5.117</c:v>
                      </c:pt>
                      <c:pt idx="19" formatCode="0%">
                        <c:v>4.2069999999999999</c:v>
                      </c:pt>
                      <c:pt idx="20" formatCode="0%">
                        <c:v>3.3690000000000002</c:v>
                      </c:pt>
                      <c:pt idx="21" formatCode="0%">
                        <c:v>3.2690000000000001</c:v>
                      </c:pt>
                    </c:numCache>
                  </c:numRef>
                </c:val>
                <c:extLst xmlns:c15="http://schemas.microsoft.com/office/drawing/2012/chart">
                  <c:ext xmlns:c16="http://schemas.microsoft.com/office/drawing/2014/chart" uri="{C3380CC4-5D6E-409C-BE32-E72D297353CC}">
                    <c16:uniqueId val="{00000011-D9DD-4045-A34E-2D6001DB3635}"/>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809695533251901"/>
          <c:y val="6.2300056015736224E-2"/>
          <c:w val="0.39131440960987096"/>
          <c:h val="0.86088628623689456"/>
        </c:manualLayout>
      </c:layout>
      <c:barChart>
        <c:barDir val="bar"/>
        <c:grouping val="clustered"/>
        <c:varyColors val="0"/>
        <c:ser>
          <c:idx val="8"/>
          <c:order val="8"/>
          <c:tx>
            <c:strRef>
              <c:f>Taul1!$A$10</c:f>
              <c:strCache>
                <c:ptCount val="1"/>
                <c:pt idx="0">
                  <c:v>Vakavaan sairauteen liittyvä vakuutus (esim. syöpävakuutus)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extLst/>
            </c:strRef>
          </c:cat>
          <c:val>
            <c:numRef>
              <c:f>Taul1!$B$10:$BO$10</c:f>
              <c:numCache>
                <c:formatCode>General</c:formatCode>
                <c:ptCount val="21"/>
                <c:pt idx="0" formatCode="0%">
                  <c:v>7.5999999999999998E-2</c:v>
                </c:pt>
                <c:pt idx="2" formatCode="0%">
                  <c:v>6.5000000000000002E-2</c:v>
                </c:pt>
                <c:pt idx="3" formatCode="0%">
                  <c:v>8.5999999999999993E-2</c:v>
                </c:pt>
                <c:pt idx="5" formatCode="0%">
                  <c:v>7.0000000000000007E-2</c:v>
                </c:pt>
                <c:pt idx="6" formatCode="0%">
                  <c:v>0.13600000000000001</c:v>
                </c:pt>
                <c:pt idx="7" formatCode="0%">
                  <c:v>9.1999999999999998E-2</c:v>
                </c:pt>
                <c:pt idx="8" formatCode="0%">
                  <c:v>0.06</c:v>
                </c:pt>
                <c:pt idx="9" formatCode="0%">
                  <c:v>4.5999999999999999E-2</c:v>
                </c:pt>
                <c:pt idx="11" formatCode="0%">
                  <c:v>4.2999999999999997E-2</c:v>
                </c:pt>
                <c:pt idx="12" formatCode="0%">
                  <c:v>7.5999999999999998E-2</c:v>
                </c:pt>
                <c:pt idx="13" formatCode="0%">
                  <c:v>5.8000000000000003E-2</c:v>
                </c:pt>
                <c:pt idx="14" formatCode="0%">
                  <c:v>0.17299999999999999</c:v>
                </c:pt>
                <c:pt idx="16" formatCode="0%">
                  <c:v>4.5999999999999999E-2</c:v>
                </c:pt>
                <c:pt idx="17" formatCode="0%">
                  <c:v>6.2E-2</c:v>
                </c:pt>
                <c:pt idx="18" formatCode="0%">
                  <c:v>7.6999999999999999E-2</c:v>
                </c:pt>
                <c:pt idx="19" formatCode="0%">
                  <c:v>7.6999999999999999E-2</c:v>
                </c:pt>
                <c:pt idx="20" formatCode="0%">
                  <c:v>0.127</c:v>
                </c:pt>
              </c:numCache>
              <c:extLst/>
            </c:numRef>
          </c:val>
          <c:extLst xmlns:c15="http://schemas.microsoft.com/office/drawing/2012/chart">
            <c:ext xmlns:c16="http://schemas.microsoft.com/office/drawing/2014/chart" uri="{C3380CC4-5D6E-409C-BE32-E72D297353CC}">
              <c16:uniqueId val="{00000008-3AFF-4C68-BF88-4B9B098E5E60}"/>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c:ext uri="{02D57815-91ED-43cb-92C2-25804820EDAC}">
                        <c15:formulaRef>
                          <c15:sqref>Taul1!$B$2:$BO$2</c15:sqref>
                        </c15:formulaRef>
                      </c:ext>
                    </c:extLst>
                    <c:numCache>
                      <c:formatCode>General</c:formatCode>
                      <c:ptCount val="21"/>
                      <c:pt idx="0" formatCode="0%">
                        <c:v>0.876</c:v>
                      </c:pt>
                      <c:pt idx="2" formatCode="0%">
                        <c:v>0.84799999999999998</c:v>
                      </c:pt>
                      <c:pt idx="3" formatCode="0%">
                        <c:v>0.90400000000000003</c:v>
                      </c:pt>
                      <c:pt idx="5" formatCode="0%">
                        <c:v>0.82</c:v>
                      </c:pt>
                      <c:pt idx="6" formatCode="0%">
                        <c:v>0.9</c:v>
                      </c:pt>
                      <c:pt idx="7" formatCode="0%">
                        <c:v>0.84199999999999997</c:v>
                      </c:pt>
                      <c:pt idx="8" formatCode="0%">
                        <c:v>0.872</c:v>
                      </c:pt>
                      <c:pt idx="9" formatCode="0%">
                        <c:v>0.91700000000000004</c:v>
                      </c:pt>
                      <c:pt idx="11" formatCode="0%">
                        <c:v>0.78100000000000003</c:v>
                      </c:pt>
                      <c:pt idx="12" formatCode="0%">
                        <c:v>0.92100000000000004</c:v>
                      </c:pt>
                      <c:pt idx="13" formatCode="0%">
                        <c:v>0.93200000000000005</c:v>
                      </c:pt>
                      <c:pt idx="14" formatCode="0%">
                        <c:v>0.94499999999999995</c:v>
                      </c:pt>
                      <c:pt idx="16" formatCode="0%">
                        <c:v>0.90600000000000003</c:v>
                      </c:pt>
                      <c:pt idx="17" formatCode="0%">
                        <c:v>0.86799999999999999</c:v>
                      </c:pt>
                      <c:pt idx="18" formatCode="0%">
                        <c:v>0.88200000000000001</c:v>
                      </c:pt>
                      <c:pt idx="19" formatCode="0%">
                        <c:v>0.86599999999999999</c:v>
                      </c:pt>
                      <c:pt idx="20" formatCode="0%">
                        <c:v>0.84099999999999997</c:v>
                      </c:pt>
                    </c:numCache>
                  </c:numRef>
                </c:val>
                <c:extLst>
                  <c:ext xmlns:c16="http://schemas.microsoft.com/office/drawing/2014/chart" uri="{C3380CC4-5D6E-409C-BE32-E72D297353CC}">
                    <c16:uniqueId val="{00000001-3AFF-4C68-BF88-4B9B098E5E6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1"/>
                      <c:pt idx="0" formatCode="0%">
                        <c:v>0.55500000000000005</c:v>
                      </c:pt>
                      <c:pt idx="2" formatCode="0%">
                        <c:v>0.55900000000000005</c:v>
                      </c:pt>
                      <c:pt idx="3" formatCode="0%">
                        <c:v>0.55100000000000005</c:v>
                      </c:pt>
                      <c:pt idx="5" formatCode="0%">
                        <c:v>0.32400000000000001</c:v>
                      </c:pt>
                      <c:pt idx="6" formatCode="0%">
                        <c:v>0.55500000000000005</c:v>
                      </c:pt>
                      <c:pt idx="7" formatCode="0%">
                        <c:v>0.58099999999999996</c:v>
                      </c:pt>
                      <c:pt idx="8" formatCode="0%">
                        <c:v>0.56499999999999995</c:v>
                      </c:pt>
                      <c:pt idx="9" formatCode="0%">
                        <c:v>0.68100000000000005</c:v>
                      </c:pt>
                      <c:pt idx="11" formatCode="0%">
                        <c:v>0.314</c:v>
                      </c:pt>
                      <c:pt idx="12" formatCode="0%">
                        <c:v>0.58599999999999997</c:v>
                      </c:pt>
                      <c:pt idx="13" formatCode="0%">
                        <c:v>0.71</c:v>
                      </c:pt>
                      <c:pt idx="14" formatCode="0%">
                        <c:v>0.76900000000000002</c:v>
                      </c:pt>
                      <c:pt idx="16" formatCode="0%">
                        <c:v>0.41899999999999998</c:v>
                      </c:pt>
                      <c:pt idx="17" formatCode="0%">
                        <c:v>0.44</c:v>
                      </c:pt>
                      <c:pt idx="18" formatCode="0%">
                        <c:v>0.60299999999999998</c:v>
                      </c:pt>
                      <c:pt idx="19" formatCode="0%">
                        <c:v>0.63900000000000001</c:v>
                      </c:pt>
                      <c:pt idx="20" formatCode="0%">
                        <c:v>0.65700000000000003</c:v>
                      </c:pt>
                    </c:numCache>
                  </c:numRef>
                </c:val>
                <c:extLst xmlns:c15="http://schemas.microsoft.com/office/drawing/2012/chart">
                  <c:ext xmlns:c16="http://schemas.microsoft.com/office/drawing/2014/chart" uri="{C3380CC4-5D6E-409C-BE32-E72D297353CC}">
                    <c16:uniqueId val="{00000002-3AFF-4C68-BF88-4B9B098E5E6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1"/>
                      <c:pt idx="0" formatCode="0%">
                        <c:v>0.44900000000000001</c:v>
                      </c:pt>
                      <c:pt idx="2" formatCode="0%">
                        <c:v>0.443</c:v>
                      </c:pt>
                      <c:pt idx="3" formatCode="0%">
                        <c:v>0.45500000000000002</c:v>
                      </c:pt>
                      <c:pt idx="5" formatCode="0%">
                        <c:v>0.32200000000000001</c:v>
                      </c:pt>
                      <c:pt idx="6" formatCode="0%">
                        <c:v>0.48199999999999998</c:v>
                      </c:pt>
                      <c:pt idx="7" formatCode="0%">
                        <c:v>0.497</c:v>
                      </c:pt>
                      <c:pt idx="8" formatCode="0%">
                        <c:v>0.441</c:v>
                      </c:pt>
                      <c:pt idx="9" formatCode="0%">
                        <c:v>0.49</c:v>
                      </c:pt>
                      <c:pt idx="11" formatCode="0%">
                        <c:v>0.25700000000000001</c:v>
                      </c:pt>
                      <c:pt idx="12" formatCode="0%">
                        <c:v>0.53100000000000003</c:v>
                      </c:pt>
                      <c:pt idx="13" formatCode="0%">
                        <c:v>0.53400000000000003</c:v>
                      </c:pt>
                      <c:pt idx="14" formatCode="0%">
                        <c:v>0.58799999999999997</c:v>
                      </c:pt>
                      <c:pt idx="16" formatCode="0%">
                        <c:v>0.40300000000000002</c:v>
                      </c:pt>
                      <c:pt idx="17" formatCode="0%">
                        <c:v>0.38500000000000001</c:v>
                      </c:pt>
                      <c:pt idx="18" formatCode="0%">
                        <c:v>0.46100000000000002</c:v>
                      </c:pt>
                      <c:pt idx="19" formatCode="0%">
                        <c:v>0.49199999999999999</c:v>
                      </c:pt>
                      <c:pt idx="20" formatCode="0%">
                        <c:v>0.495</c:v>
                      </c:pt>
                    </c:numCache>
                  </c:numRef>
                </c:val>
                <c:extLst xmlns:c15="http://schemas.microsoft.com/office/drawing/2012/chart">
                  <c:ext xmlns:c16="http://schemas.microsoft.com/office/drawing/2014/chart" uri="{C3380CC4-5D6E-409C-BE32-E72D297353CC}">
                    <c16:uniqueId val="{00000003-3AFF-4C68-BF88-4B9B098E5E6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Matkavakuutus, joka korvaa henkilövahingot</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1"/>
                      <c:pt idx="0" formatCode="0%">
                        <c:v>0.433</c:v>
                      </c:pt>
                      <c:pt idx="2" formatCode="0%">
                        <c:v>0.434</c:v>
                      </c:pt>
                      <c:pt idx="3" formatCode="0%">
                        <c:v>0.432</c:v>
                      </c:pt>
                      <c:pt idx="5" formatCode="0%">
                        <c:v>0.34300000000000003</c:v>
                      </c:pt>
                      <c:pt idx="6" formatCode="0%">
                        <c:v>0.45500000000000002</c:v>
                      </c:pt>
                      <c:pt idx="7" formatCode="0%">
                        <c:v>0.44500000000000001</c:v>
                      </c:pt>
                      <c:pt idx="8" formatCode="0%">
                        <c:v>0.39400000000000002</c:v>
                      </c:pt>
                      <c:pt idx="9" formatCode="0%">
                        <c:v>0.49299999999999999</c:v>
                      </c:pt>
                      <c:pt idx="11" formatCode="0%">
                        <c:v>0.27500000000000002</c:v>
                      </c:pt>
                      <c:pt idx="12" formatCode="0%">
                        <c:v>0.45100000000000001</c:v>
                      </c:pt>
                      <c:pt idx="13" formatCode="0%">
                        <c:v>0.499</c:v>
                      </c:pt>
                      <c:pt idx="14" formatCode="0%">
                        <c:v>0.61099999999999999</c:v>
                      </c:pt>
                      <c:pt idx="16" formatCode="0%">
                        <c:v>0.505</c:v>
                      </c:pt>
                      <c:pt idx="17" formatCode="0%">
                        <c:v>0.39200000000000002</c:v>
                      </c:pt>
                      <c:pt idx="18" formatCode="0%">
                        <c:v>0.40899999999999997</c:v>
                      </c:pt>
                      <c:pt idx="19" formatCode="0%">
                        <c:v>0.441</c:v>
                      </c:pt>
                      <c:pt idx="20" formatCode="0%">
                        <c:v>0.39300000000000002</c:v>
                      </c:pt>
                    </c:numCache>
                  </c:numRef>
                </c:val>
                <c:extLst xmlns:c15="http://schemas.microsoft.com/office/drawing/2012/chart">
                  <c:ext xmlns:c16="http://schemas.microsoft.com/office/drawing/2014/chart" uri="{C3380CC4-5D6E-409C-BE32-E72D297353CC}">
                    <c16:uniqueId val="{00000000-3AFF-4C68-BF88-4B9B098E5E6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Henkivakuutus kuoleman varalta</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1"/>
                      <c:pt idx="0" formatCode="0%">
                        <c:v>0.29699999999999999</c:v>
                      </c:pt>
                      <c:pt idx="2" formatCode="0%">
                        <c:v>0.32</c:v>
                      </c:pt>
                      <c:pt idx="3" formatCode="0%">
                        <c:v>0.27400000000000002</c:v>
                      </c:pt>
                      <c:pt idx="5" formatCode="0%">
                        <c:v>0.27100000000000002</c:v>
                      </c:pt>
                      <c:pt idx="6" formatCode="0%">
                        <c:v>0.41699999999999998</c:v>
                      </c:pt>
                      <c:pt idx="7" formatCode="0%">
                        <c:v>0.30599999999999999</c:v>
                      </c:pt>
                      <c:pt idx="8" formatCode="0%">
                        <c:v>0.32700000000000001</c:v>
                      </c:pt>
                      <c:pt idx="9" formatCode="0%">
                        <c:v>0.223</c:v>
                      </c:pt>
                      <c:pt idx="11" formatCode="0%">
                        <c:v>0.17799999999999999</c:v>
                      </c:pt>
                      <c:pt idx="12" formatCode="0%">
                        <c:v>0.26</c:v>
                      </c:pt>
                      <c:pt idx="13" formatCode="0%">
                        <c:v>0.35399999999999998</c:v>
                      </c:pt>
                      <c:pt idx="14" formatCode="0%">
                        <c:v>0.48899999999999999</c:v>
                      </c:pt>
                      <c:pt idx="16" formatCode="0%">
                        <c:v>0.246</c:v>
                      </c:pt>
                      <c:pt idx="17" formatCode="0%">
                        <c:v>0.20599999999999999</c:v>
                      </c:pt>
                      <c:pt idx="18" formatCode="0%">
                        <c:v>0.32500000000000001</c:v>
                      </c:pt>
                      <c:pt idx="19" formatCode="0%">
                        <c:v>0.34799999999999998</c:v>
                      </c:pt>
                      <c:pt idx="20" formatCode="0%">
                        <c:v>0.33100000000000002</c:v>
                      </c:pt>
                    </c:numCache>
                  </c:numRef>
                </c:val>
                <c:extLst xmlns:c15="http://schemas.microsoft.com/office/drawing/2012/chart">
                  <c:ext xmlns:c16="http://schemas.microsoft.com/office/drawing/2014/chart" uri="{C3380CC4-5D6E-409C-BE32-E72D297353CC}">
                    <c16:uniqueId val="{00000004-3AFF-4C68-BF88-4B9B098E5E6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1"/>
                      <c:pt idx="0" formatCode="0%">
                        <c:v>0.22</c:v>
                      </c:pt>
                      <c:pt idx="2" formatCode="0%">
                        <c:v>0.20899999999999999</c:v>
                      </c:pt>
                      <c:pt idx="3" formatCode="0%">
                        <c:v>0.23</c:v>
                      </c:pt>
                      <c:pt idx="5" formatCode="0%">
                        <c:v>0.21299999999999999</c:v>
                      </c:pt>
                      <c:pt idx="6" formatCode="0%">
                        <c:v>0.34399999999999997</c:v>
                      </c:pt>
                      <c:pt idx="7" formatCode="0%">
                        <c:v>0.32</c:v>
                      </c:pt>
                      <c:pt idx="8" formatCode="0%">
                        <c:v>0.19900000000000001</c:v>
                      </c:pt>
                      <c:pt idx="9" formatCode="0%">
                        <c:v>0.114</c:v>
                      </c:pt>
                      <c:pt idx="11" formatCode="0%">
                        <c:v>0.13200000000000001</c:v>
                      </c:pt>
                      <c:pt idx="12" formatCode="0%">
                        <c:v>0.22500000000000001</c:v>
                      </c:pt>
                      <c:pt idx="13" formatCode="0%">
                        <c:v>0.26200000000000001</c:v>
                      </c:pt>
                      <c:pt idx="14" formatCode="0%">
                        <c:v>0.29899999999999999</c:v>
                      </c:pt>
                      <c:pt idx="16" formatCode="0%">
                        <c:v>0.21099999999999999</c:v>
                      </c:pt>
                      <c:pt idx="17" formatCode="0%">
                        <c:v>0.20699999999999999</c:v>
                      </c:pt>
                      <c:pt idx="18" formatCode="0%">
                        <c:v>0.20799999999999999</c:v>
                      </c:pt>
                      <c:pt idx="19" formatCode="0%">
                        <c:v>0.22800000000000001</c:v>
                      </c:pt>
                      <c:pt idx="20" formatCode="0%">
                        <c:v>0.253</c:v>
                      </c:pt>
                    </c:numCache>
                  </c:numRef>
                </c:val>
                <c:extLst xmlns:c15="http://schemas.microsoft.com/office/drawing/2012/chart">
                  <c:ext xmlns:c16="http://schemas.microsoft.com/office/drawing/2014/chart" uri="{C3380CC4-5D6E-409C-BE32-E72D297353CC}">
                    <c16:uniqueId val="{00000005-3AFF-4C68-BF88-4B9B098E5E60}"/>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1"/>
                      <c:pt idx="0" formatCode="0%">
                        <c:v>0.11</c:v>
                      </c:pt>
                      <c:pt idx="2" formatCode="0%">
                        <c:v>0.10199999999999999</c:v>
                      </c:pt>
                      <c:pt idx="3" formatCode="0%">
                        <c:v>0.11799999999999999</c:v>
                      </c:pt>
                      <c:pt idx="5" formatCode="0%">
                        <c:v>0.127</c:v>
                      </c:pt>
                      <c:pt idx="6" formatCode="0%">
                        <c:v>0.156</c:v>
                      </c:pt>
                      <c:pt idx="7" formatCode="0%">
                        <c:v>0.16600000000000001</c:v>
                      </c:pt>
                      <c:pt idx="8" formatCode="0%">
                        <c:v>9.0999999999999998E-2</c:v>
                      </c:pt>
                      <c:pt idx="9" formatCode="0%">
                        <c:v>5.6000000000000001E-2</c:v>
                      </c:pt>
                      <c:pt idx="11" formatCode="0%">
                        <c:v>8.4000000000000005E-2</c:v>
                      </c:pt>
                      <c:pt idx="12" formatCode="0%">
                        <c:v>6.7000000000000004E-2</c:v>
                      </c:pt>
                      <c:pt idx="13" formatCode="0%">
                        <c:v>0.14799999999999999</c:v>
                      </c:pt>
                      <c:pt idx="14" formatCode="0%">
                        <c:v>0.16300000000000001</c:v>
                      </c:pt>
                      <c:pt idx="16" formatCode="0%">
                        <c:v>0.109</c:v>
                      </c:pt>
                      <c:pt idx="17" formatCode="0%">
                        <c:v>7.3999999999999996E-2</c:v>
                      </c:pt>
                      <c:pt idx="18" formatCode="0%">
                        <c:v>0.108</c:v>
                      </c:pt>
                      <c:pt idx="19" formatCode="0%">
                        <c:v>9.9000000000000005E-2</c:v>
                      </c:pt>
                      <c:pt idx="20" formatCode="0%">
                        <c:v>0.16</c:v>
                      </c:pt>
                    </c:numCache>
                  </c:numRef>
                </c:val>
                <c:extLst xmlns:c15="http://schemas.microsoft.com/office/drawing/2012/chart">
                  <c:ext xmlns:c16="http://schemas.microsoft.com/office/drawing/2014/chart" uri="{C3380CC4-5D6E-409C-BE32-E72D297353CC}">
                    <c16:uniqueId val="{00000006-3AFF-4C68-BF88-4B9B098E5E60}"/>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1"/>
                      <c:pt idx="0" formatCode="0%">
                        <c:v>9.2999999999999999E-2</c:v>
                      </c:pt>
                      <c:pt idx="2" formatCode="0%">
                        <c:v>9.8000000000000004E-2</c:v>
                      </c:pt>
                      <c:pt idx="3" formatCode="0%">
                        <c:v>8.7999999999999995E-2</c:v>
                      </c:pt>
                      <c:pt idx="6" formatCode="0%">
                        <c:v>5.1999999999999998E-2</c:v>
                      </c:pt>
                      <c:pt idx="7" formatCode="0%">
                        <c:v>0.152</c:v>
                      </c:pt>
                      <c:pt idx="8" formatCode="0%">
                        <c:v>0.157</c:v>
                      </c:pt>
                      <c:pt idx="9" formatCode="0%">
                        <c:v>0.105</c:v>
                      </c:pt>
                      <c:pt idx="11" formatCode="0%">
                        <c:v>3.4000000000000002E-2</c:v>
                      </c:pt>
                      <c:pt idx="12" formatCode="0%">
                        <c:v>7.0000000000000007E-2</c:v>
                      </c:pt>
                      <c:pt idx="13" formatCode="0%">
                        <c:v>0.106</c:v>
                      </c:pt>
                      <c:pt idx="14" formatCode="0%">
                        <c:v>0.183</c:v>
                      </c:pt>
                      <c:pt idx="16" formatCode="0%">
                        <c:v>7.2999999999999995E-2</c:v>
                      </c:pt>
                      <c:pt idx="17" formatCode="0%">
                        <c:v>7.5999999999999998E-2</c:v>
                      </c:pt>
                      <c:pt idx="18" formatCode="0%">
                        <c:v>8.4000000000000005E-2</c:v>
                      </c:pt>
                      <c:pt idx="19" formatCode="0%">
                        <c:v>8.8999999999999996E-2</c:v>
                      </c:pt>
                      <c:pt idx="20" formatCode="0%">
                        <c:v>0.157</c:v>
                      </c:pt>
                    </c:numCache>
                  </c:numRef>
                </c:val>
                <c:extLst xmlns:c15="http://schemas.microsoft.com/office/drawing/2012/chart">
                  <c:ext xmlns:c16="http://schemas.microsoft.com/office/drawing/2014/chart" uri="{C3380CC4-5D6E-409C-BE32-E72D297353CC}">
                    <c16:uniqueId val="{00000007-3AFF-4C68-BF88-4B9B098E5E60}"/>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1"/>
                      <c:pt idx="0" formatCode="0%">
                        <c:v>7.4999999999999997E-2</c:v>
                      </c:pt>
                      <c:pt idx="2" formatCode="0%">
                        <c:v>8.7999999999999995E-2</c:v>
                      </c:pt>
                      <c:pt idx="3" formatCode="0%">
                        <c:v>6.2E-2</c:v>
                      </c:pt>
                      <c:pt idx="5" formatCode="0%">
                        <c:v>0.125</c:v>
                      </c:pt>
                      <c:pt idx="6" formatCode="0%">
                        <c:v>7.3999999999999996E-2</c:v>
                      </c:pt>
                      <c:pt idx="7" formatCode="0%">
                        <c:v>0.129</c:v>
                      </c:pt>
                      <c:pt idx="8" formatCode="0%">
                        <c:v>8.1000000000000003E-2</c:v>
                      </c:pt>
                      <c:pt idx="9" formatCode="0%">
                        <c:v>1.4E-2</c:v>
                      </c:pt>
                      <c:pt idx="11" formatCode="0%">
                        <c:v>5.8999999999999997E-2</c:v>
                      </c:pt>
                      <c:pt idx="12" formatCode="0%">
                        <c:v>5.7000000000000002E-2</c:v>
                      </c:pt>
                      <c:pt idx="13" formatCode="0%">
                        <c:v>0.11700000000000001</c:v>
                      </c:pt>
                      <c:pt idx="14" formatCode="0%">
                        <c:v>0.12</c:v>
                      </c:pt>
                      <c:pt idx="16" formatCode="0%">
                        <c:v>5.5E-2</c:v>
                      </c:pt>
                      <c:pt idx="17" formatCode="0%">
                        <c:v>8.5000000000000006E-2</c:v>
                      </c:pt>
                      <c:pt idx="18" formatCode="0%">
                        <c:v>0.112</c:v>
                      </c:pt>
                      <c:pt idx="19" formatCode="0%">
                        <c:v>6.0999999999999999E-2</c:v>
                      </c:pt>
                      <c:pt idx="20" formatCode="0%">
                        <c:v>5.1999999999999998E-2</c:v>
                      </c:pt>
                    </c:numCache>
                  </c:numRef>
                </c:val>
                <c:extLst xmlns:c15="http://schemas.microsoft.com/office/drawing/2012/chart">
                  <c:ext xmlns:c16="http://schemas.microsoft.com/office/drawing/2014/chart" uri="{C3380CC4-5D6E-409C-BE32-E72D297353CC}">
                    <c16:uniqueId val="{00000009-3AFF-4C68-BF88-4B9B098E5E60}"/>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1"/>
                      <c:pt idx="0" formatCode="0%">
                        <c:v>7.0999999999999994E-2</c:v>
                      </c:pt>
                      <c:pt idx="2" formatCode="0%">
                        <c:v>7.1999999999999995E-2</c:v>
                      </c:pt>
                      <c:pt idx="3" formatCode="0%">
                        <c:v>7.0000000000000007E-2</c:v>
                      </c:pt>
                      <c:pt idx="5" formatCode="0%">
                        <c:v>6.3E-2</c:v>
                      </c:pt>
                      <c:pt idx="6" formatCode="0%">
                        <c:v>0.11799999999999999</c:v>
                      </c:pt>
                      <c:pt idx="7" formatCode="0%">
                        <c:v>0.114</c:v>
                      </c:pt>
                      <c:pt idx="8" formatCode="0%">
                        <c:v>0.06</c:v>
                      </c:pt>
                      <c:pt idx="9" formatCode="0%">
                        <c:v>3.4000000000000002E-2</c:v>
                      </c:pt>
                      <c:pt idx="11" formatCode="0%">
                        <c:v>2.1999999999999999E-2</c:v>
                      </c:pt>
                      <c:pt idx="12" formatCode="0%">
                        <c:v>0.10199999999999999</c:v>
                      </c:pt>
                      <c:pt idx="13" formatCode="0%">
                        <c:v>0.114</c:v>
                      </c:pt>
                      <c:pt idx="14" formatCode="0%">
                        <c:v>0.09</c:v>
                      </c:pt>
                      <c:pt idx="16" formatCode="0%">
                        <c:v>3.6999999999999998E-2</c:v>
                      </c:pt>
                      <c:pt idx="17" formatCode="0%">
                        <c:v>6.7000000000000004E-2</c:v>
                      </c:pt>
                      <c:pt idx="18" formatCode="0%">
                        <c:v>7.3999999999999996E-2</c:v>
                      </c:pt>
                      <c:pt idx="19" formatCode="0%">
                        <c:v>8.6999999999999994E-2</c:v>
                      </c:pt>
                      <c:pt idx="20" formatCode="0%">
                        <c:v>9.8000000000000004E-2</c:v>
                      </c:pt>
                    </c:numCache>
                  </c:numRef>
                </c:val>
                <c:extLst xmlns:c15="http://schemas.microsoft.com/office/drawing/2012/chart">
                  <c:ext xmlns:c16="http://schemas.microsoft.com/office/drawing/2014/chart" uri="{C3380CC4-5D6E-409C-BE32-E72D297353CC}">
                    <c16:uniqueId val="{0000000A-3AFF-4C68-BF88-4B9B098E5E60}"/>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1"/>
                      <c:pt idx="0" formatCode="0%">
                        <c:v>5.7000000000000002E-2</c:v>
                      </c:pt>
                      <c:pt idx="2" formatCode="0%">
                        <c:v>6.6000000000000003E-2</c:v>
                      </c:pt>
                      <c:pt idx="3" formatCode="0%">
                        <c:v>4.9000000000000002E-2</c:v>
                      </c:pt>
                      <c:pt idx="5" formatCode="0%">
                        <c:v>7.3999999999999996E-2</c:v>
                      </c:pt>
                      <c:pt idx="6" formatCode="0%">
                        <c:v>6.5000000000000002E-2</c:v>
                      </c:pt>
                      <c:pt idx="7" formatCode="0%">
                        <c:v>6.9000000000000006E-2</c:v>
                      </c:pt>
                      <c:pt idx="8" formatCode="0%">
                        <c:v>4.9000000000000002E-2</c:v>
                      </c:pt>
                      <c:pt idx="9" formatCode="0%">
                        <c:v>4.1000000000000002E-2</c:v>
                      </c:pt>
                      <c:pt idx="11" formatCode="0%">
                        <c:v>5.7000000000000002E-2</c:v>
                      </c:pt>
                      <c:pt idx="12" formatCode="0%">
                        <c:v>6.9000000000000006E-2</c:v>
                      </c:pt>
                      <c:pt idx="13" formatCode="0%">
                        <c:v>7.5999999999999998E-2</c:v>
                      </c:pt>
                      <c:pt idx="14" formatCode="0%">
                        <c:v>3.5999999999999997E-2</c:v>
                      </c:pt>
                      <c:pt idx="16" formatCode="0%">
                        <c:v>4.7E-2</c:v>
                      </c:pt>
                      <c:pt idx="17" formatCode="0%">
                        <c:v>4.2999999999999997E-2</c:v>
                      </c:pt>
                      <c:pt idx="18" formatCode="0%">
                        <c:v>4.5999999999999999E-2</c:v>
                      </c:pt>
                      <c:pt idx="19" formatCode="0%">
                        <c:v>4.8000000000000001E-2</c:v>
                      </c:pt>
                      <c:pt idx="20" formatCode="0%">
                        <c:v>0.11700000000000001</c:v>
                      </c:pt>
                    </c:numCache>
                  </c:numRef>
                </c:val>
                <c:extLst xmlns:c15="http://schemas.microsoft.com/office/drawing/2012/chart">
                  <c:ext xmlns:c16="http://schemas.microsoft.com/office/drawing/2014/chart" uri="{C3380CC4-5D6E-409C-BE32-E72D297353CC}">
                    <c16:uniqueId val="{0000000B-3AFF-4C68-BF88-4B9B098E5E60}"/>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1"/>
                      <c:pt idx="0" formatCode="0%">
                        <c:v>4.9000000000000002E-2</c:v>
                      </c:pt>
                      <c:pt idx="2" formatCode="0%">
                        <c:v>6.3E-2</c:v>
                      </c:pt>
                      <c:pt idx="3" formatCode="0%">
                        <c:v>3.4000000000000002E-2</c:v>
                      </c:pt>
                      <c:pt idx="5" formatCode="0%">
                        <c:v>2.7E-2</c:v>
                      </c:pt>
                      <c:pt idx="6" formatCode="0%">
                        <c:v>1.4999999999999999E-2</c:v>
                      </c:pt>
                      <c:pt idx="7" formatCode="0%">
                        <c:v>4.8000000000000001E-2</c:v>
                      </c:pt>
                      <c:pt idx="8" formatCode="0%">
                        <c:v>7.4999999999999997E-2</c:v>
                      </c:pt>
                      <c:pt idx="9" formatCode="0%">
                        <c:v>6.7000000000000004E-2</c:v>
                      </c:pt>
                      <c:pt idx="11" formatCode="0%">
                        <c:v>1.7000000000000001E-2</c:v>
                      </c:pt>
                      <c:pt idx="12" formatCode="0%">
                        <c:v>0.05</c:v>
                      </c:pt>
                      <c:pt idx="13" formatCode="0%">
                        <c:v>4.4999999999999998E-2</c:v>
                      </c:pt>
                      <c:pt idx="14" formatCode="0%">
                        <c:v>7.4999999999999997E-2</c:v>
                      </c:pt>
                      <c:pt idx="16" formatCode="0%">
                        <c:v>2.9000000000000001E-2</c:v>
                      </c:pt>
                      <c:pt idx="17" formatCode="0%">
                        <c:v>1.0999999999999999E-2</c:v>
                      </c:pt>
                      <c:pt idx="18" formatCode="0%">
                        <c:v>5.2999999999999999E-2</c:v>
                      </c:pt>
                      <c:pt idx="19" formatCode="0%">
                        <c:v>6.7000000000000004E-2</c:v>
                      </c:pt>
                      <c:pt idx="20" formatCode="0%">
                        <c:v>7.8E-2</c:v>
                      </c:pt>
                    </c:numCache>
                  </c:numRef>
                </c:val>
                <c:extLst xmlns:c15="http://schemas.microsoft.com/office/drawing/2012/chart">
                  <c:ext xmlns:c16="http://schemas.microsoft.com/office/drawing/2014/chart" uri="{C3380CC4-5D6E-409C-BE32-E72D297353CC}">
                    <c16:uniqueId val="{0000000C-3AFF-4C68-BF88-4B9B098E5E60}"/>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1"/>
                      <c:pt idx="0" formatCode="0%">
                        <c:v>4.8000000000000001E-2</c:v>
                      </c:pt>
                      <c:pt idx="2" formatCode="0%">
                        <c:v>5.2999999999999999E-2</c:v>
                      </c:pt>
                      <c:pt idx="3" formatCode="0%">
                        <c:v>4.3999999999999997E-2</c:v>
                      </c:pt>
                      <c:pt idx="5" formatCode="0%">
                        <c:v>1.2999999999999999E-2</c:v>
                      </c:pt>
                      <c:pt idx="6" formatCode="0%">
                        <c:v>1.4E-2</c:v>
                      </c:pt>
                      <c:pt idx="7" formatCode="0%">
                        <c:v>2.5999999999999999E-2</c:v>
                      </c:pt>
                      <c:pt idx="8" formatCode="0%">
                        <c:v>4.9000000000000002E-2</c:v>
                      </c:pt>
                      <c:pt idx="9" formatCode="0%">
                        <c:v>0.10100000000000001</c:v>
                      </c:pt>
                      <c:pt idx="12" formatCode="0%">
                        <c:v>5.7000000000000002E-2</c:v>
                      </c:pt>
                      <c:pt idx="13" formatCode="0%">
                        <c:v>6.0999999999999999E-2</c:v>
                      </c:pt>
                      <c:pt idx="14" formatCode="0%">
                        <c:v>0.10299999999999999</c:v>
                      </c:pt>
                      <c:pt idx="16" formatCode="0%">
                        <c:v>5.6000000000000001E-2</c:v>
                      </c:pt>
                      <c:pt idx="17" formatCode="0%">
                        <c:v>2.4E-2</c:v>
                      </c:pt>
                      <c:pt idx="18" formatCode="0%">
                        <c:v>6.3E-2</c:v>
                      </c:pt>
                      <c:pt idx="19" formatCode="0%">
                        <c:v>2.7E-2</c:v>
                      </c:pt>
                      <c:pt idx="20" formatCode="0%">
                        <c:v>5.8999999999999997E-2</c:v>
                      </c:pt>
                    </c:numCache>
                  </c:numRef>
                </c:val>
                <c:extLst xmlns:c15="http://schemas.microsoft.com/office/drawing/2012/chart">
                  <c:ext xmlns:c16="http://schemas.microsoft.com/office/drawing/2014/chart" uri="{C3380CC4-5D6E-409C-BE32-E72D297353CC}">
                    <c16:uniqueId val="{0000000D-3AFF-4C68-BF88-4B9B098E5E60}"/>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1"/>
                      <c:pt idx="0" formatCode="0%">
                        <c:v>3.7999999999999999E-2</c:v>
                      </c:pt>
                      <c:pt idx="2" formatCode="0%">
                        <c:v>4.3999999999999997E-2</c:v>
                      </c:pt>
                      <c:pt idx="3" formatCode="0%">
                        <c:v>3.2000000000000001E-2</c:v>
                      </c:pt>
                      <c:pt idx="5" formatCode="0%">
                        <c:v>1.0999999999999999E-2</c:v>
                      </c:pt>
                      <c:pt idx="6" formatCode="0%">
                        <c:v>1.7999999999999999E-2</c:v>
                      </c:pt>
                      <c:pt idx="7" formatCode="0%">
                        <c:v>1.0999999999999999E-2</c:v>
                      </c:pt>
                      <c:pt idx="8" formatCode="0%">
                        <c:v>5.0999999999999997E-2</c:v>
                      </c:pt>
                      <c:pt idx="9" formatCode="0%">
                        <c:v>7.2999999999999995E-2</c:v>
                      </c:pt>
                      <c:pt idx="11" formatCode="0%">
                        <c:v>2.5000000000000001E-2</c:v>
                      </c:pt>
                      <c:pt idx="12" formatCode="0%">
                        <c:v>3.3000000000000002E-2</c:v>
                      </c:pt>
                      <c:pt idx="13" formatCode="0%">
                        <c:v>4.4999999999999998E-2</c:v>
                      </c:pt>
                      <c:pt idx="14" formatCode="0%">
                        <c:v>5.1999999999999998E-2</c:v>
                      </c:pt>
                      <c:pt idx="16" formatCode="0%">
                        <c:v>1.7000000000000001E-2</c:v>
                      </c:pt>
                      <c:pt idx="17" formatCode="0%">
                        <c:v>2.5000000000000001E-2</c:v>
                      </c:pt>
                      <c:pt idx="18" formatCode="0%">
                        <c:v>2.9000000000000001E-2</c:v>
                      </c:pt>
                      <c:pt idx="19" formatCode="0%">
                        <c:v>5.1999999999999998E-2</c:v>
                      </c:pt>
                      <c:pt idx="20" formatCode="0%">
                        <c:v>7.9000000000000001E-2</c:v>
                      </c:pt>
                    </c:numCache>
                  </c:numRef>
                </c:val>
                <c:extLst xmlns:c15="http://schemas.microsoft.com/office/drawing/2012/chart">
                  <c:ext xmlns:c16="http://schemas.microsoft.com/office/drawing/2014/chart" uri="{C3380CC4-5D6E-409C-BE32-E72D297353CC}">
                    <c16:uniqueId val="{0000000E-3AFF-4C68-BF88-4B9B098E5E60}"/>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1"/>
                      <c:pt idx="0" formatCode="0%">
                        <c:v>1.2E-2</c:v>
                      </c:pt>
                      <c:pt idx="2" formatCode="0%">
                        <c:v>1.6E-2</c:v>
                      </c:pt>
                      <c:pt idx="3" formatCode="0%">
                        <c:v>8.9999999999999993E-3</c:v>
                      </c:pt>
                      <c:pt idx="6" formatCode="0%">
                        <c:v>3.4000000000000002E-2</c:v>
                      </c:pt>
                      <c:pt idx="7" formatCode="0%">
                        <c:v>1.2E-2</c:v>
                      </c:pt>
                      <c:pt idx="8" formatCode="0%">
                        <c:v>1.4999999999999999E-2</c:v>
                      </c:pt>
                      <c:pt idx="9" formatCode="0%">
                        <c:v>6.0000000000000001E-3</c:v>
                      </c:pt>
                      <c:pt idx="11" formatCode="0%">
                        <c:v>4.0000000000000001E-3</c:v>
                      </c:pt>
                      <c:pt idx="12" formatCode="0%">
                        <c:v>1.0999999999999999E-2</c:v>
                      </c:pt>
                      <c:pt idx="14" formatCode="0%">
                        <c:v>4.4999999999999998E-2</c:v>
                      </c:pt>
                      <c:pt idx="16" formatCode="0%">
                        <c:v>1.2E-2</c:v>
                      </c:pt>
                      <c:pt idx="17" formatCode="0%">
                        <c:v>1.2999999999999999E-2</c:v>
                      </c:pt>
                      <c:pt idx="18" formatCode="0%">
                        <c:v>8.9999999999999993E-3</c:v>
                      </c:pt>
                      <c:pt idx="19" formatCode="0%">
                        <c:v>8.0000000000000002E-3</c:v>
                      </c:pt>
                      <c:pt idx="20" formatCode="0%">
                        <c:v>2.3E-2</c:v>
                      </c:pt>
                    </c:numCache>
                  </c:numRef>
                </c:val>
                <c:extLst xmlns:c15="http://schemas.microsoft.com/office/drawing/2012/chart">
                  <c:ext xmlns:c16="http://schemas.microsoft.com/office/drawing/2014/chart" uri="{C3380CC4-5D6E-409C-BE32-E72D297353CC}">
                    <c16:uniqueId val="{0000000F-3AFF-4C68-BF88-4B9B098E5E60}"/>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1"/>
                      <c:pt idx="0" formatCode="0%">
                        <c:v>4.9000000000000002E-2</c:v>
                      </c:pt>
                      <c:pt idx="2" formatCode="0%">
                        <c:v>5.2999999999999999E-2</c:v>
                      </c:pt>
                      <c:pt idx="3" formatCode="0%">
                        <c:v>4.4999999999999998E-2</c:v>
                      </c:pt>
                      <c:pt idx="5" formatCode="0%">
                        <c:v>6.5000000000000002E-2</c:v>
                      </c:pt>
                      <c:pt idx="6" formatCode="0%">
                        <c:v>4.5999999999999999E-2</c:v>
                      </c:pt>
                      <c:pt idx="7" formatCode="0%">
                        <c:v>5.2999999999999999E-2</c:v>
                      </c:pt>
                      <c:pt idx="8" formatCode="0%">
                        <c:v>4.7E-2</c:v>
                      </c:pt>
                      <c:pt idx="9" formatCode="0%">
                        <c:v>0.04</c:v>
                      </c:pt>
                      <c:pt idx="11" formatCode="0%">
                        <c:v>9.6000000000000002E-2</c:v>
                      </c:pt>
                      <c:pt idx="12" formatCode="0%">
                        <c:v>4.3999999999999997E-2</c:v>
                      </c:pt>
                      <c:pt idx="13" formatCode="0%">
                        <c:v>2.5999999999999999E-2</c:v>
                      </c:pt>
                      <c:pt idx="14" formatCode="0%">
                        <c:v>2.1000000000000001E-2</c:v>
                      </c:pt>
                      <c:pt idx="16" formatCode="0%">
                        <c:v>3.2000000000000001E-2</c:v>
                      </c:pt>
                      <c:pt idx="17" formatCode="0%">
                        <c:v>4.4999999999999998E-2</c:v>
                      </c:pt>
                      <c:pt idx="18" formatCode="0%">
                        <c:v>3.5999999999999997E-2</c:v>
                      </c:pt>
                      <c:pt idx="19" formatCode="0%">
                        <c:v>6.0999999999999999E-2</c:v>
                      </c:pt>
                      <c:pt idx="20" formatCode="0%">
                        <c:v>8.5000000000000006E-2</c:v>
                      </c:pt>
                    </c:numCache>
                  </c:numRef>
                </c:val>
                <c:extLst xmlns:c15="http://schemas.microsoft.com/office/drawing/2012/chart">
                  <c:ext xmlns:c16="http://schemas.microsoft.com/office/drawing/2014/chart" uri="{C3380CC4-5D6E-409C-BE32-E72D297353CC}">
                    <c16:uniqueId val="{00000010-3AFF-4C68-BF88-4B9B098E5E60}"/>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1"/>
                      <c:pt idx="0" formatCode="0%">
                        <c:v>3.6280000000000001</c:v>
                      </c:pt>
                      <c:pt idx="2" formatCode="0%">
                        <c:v>3.7360000000000002</c:v>
                      </c:pt>
                      <c:pt idx="3" formatCode="0%">
                        <c:v>3.5230000000000001</c:v>
                      </c:pt>
                      <c:pt idx="5" formatCode="0%">
                        <c:v>3.1970000000000001</c:v>
                      </c:pt>
                      <c:pt idx="6" formatCode="0%">
                        <c:v>3.5019999999999998</c:v>
                      </c:pt>
                      <c:pt idx="7" formatCode="0%">
                        <c:v>4.1059999999999999</c:v>
                      </c:pt>
                      <c:pt idx="8" formatCode="0%">
                        <c:v>3.9140000000000001</c:v>
                      </c:pt>
                      <c:pt idx="9" formatCode="0%">
                        <c:v>3.613</c:v>
                      </c:pt>
                      <c:pt idx="11" formatCode="0%">
                        <c:v>2.512</c:v>
                      </c:pt>
                      <c:pt idx="12" formatCode="0%">
                        <c:v>3.5339999999999998</c:v>
                      </c:pt>
                      <c:pt idx="13" formatCode="0%">
                        <c:v>4.0469999999999997</c:v>
                      </c:pt>
                      <c:pt idx="14" formatCode="0%">
                        <c:v>5.0209999999999999</c:v>
                      </c:pt>
                    </c:numCache>
                  </c:numRef>
                </c:val>
                <c:extLst xmlns:c15="http://schemas.microsoft.com/office/drawing/2012/chart">
                  <c:ext xmlns:c16="http://schemas.microsoft.com/office/drawing/2014/chart" uri="{C3380CC4-5D6E-409C-BE32-E72D297353CC}">
                    <c16:uniqueId val="{00000011-3AFF-4C68-BF88-4B9B098E5E60}"/>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0.30000000000000004"/>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2091317567629"/>
          <c:y val="6.2300069473524483E-2"/>
          <c:w val="0.39131440960987096"/>
          <c:h val="0.86088628623689456"/>
        </c:manualLayout>
      </c:layout>
      <c:barChart>
        <c:barDir val="bar"/>
        <c:grouping val="clustered"/>
        <c:varyColors val="0"/>
        <c:ser>
          <c:idx val="8"/>
          <c:order val="8"/>
          <c:tx>
            <c:strRef>
              <c:f>Taul1!$A$10</c:f>
              <c:strCache>
                <c:ptCount val="1"/>
                <c:pt idx="0">
                  <c:v>Vakavaan sairauteen liittyvä vakuutus (esim. syöpävakuutus)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extLst/>
            </c:strRef>
          </c:cat>
          <c:val>
            <c:numRef>
              <c:f>Taul1!$B$10:$BO$10</c:f>
              <c:numCache>
                <c:formatCode>General</c:formatCode>
                <c:ptCount val="21"/>
                <c:pt idx="0" formatCode="0%">
                  <c:v>7.5999999999999998E-2</c:v>
                </c:pt>
                <c:pt idx="2" formatCode="0%">
                  <c:v>0.14199999999999999</c:v>
                </c:pt>
                <c:pt idx="3" formatCode="0%">
                  <c:v>8.4000000000000005E-2</c:v>
                </c:pt>
                <c:pt idx="4" formatCode="0%">
                  <c:v>9.5000000000000001E-2</c:v>
                </c:pt>
                <c:pt idx="5" formatCode="0%">
                  <c:v>5.3999999999999999E-2</c:v>
                </c:pt>
                <c:pt idx="6" formatCode="0%">
                  <c:v>3.4000000000000002E-2</c:v>
                </c:pt>
                <c:pt idx="7" formatCode="0%">
                  <c:v>4.9000000000000002E-2</c:v>
                </c:pt>
                <c:pt idx="9" formatCode="0%">
                  <c:v>7.8E-2</c:v>
                </c:pt>
                <c:pt idx="10" formatCode="0%">
                  <c:v>6.0999999999999999E-2</c:v>
                </c:pt>
                <c:pt idx="11" formatCode="0%">
                  <c:v>8.8999999999999996E-2</c:v>
                </c:pt>
                <c:pt idx="12" formatCode="0%">
                  <c:v>7.2999999999999995E-2</c:v>
                </c:pt>
                <c:pt idx="15" formatCode="0%">
                  <c:v>7.0999999999999994E-2</c:v>
                </c:pt>
                <c:pt idx="16" formatCode="0%">
                  <c:v>8.3000000000000004E-2</c:v>
                </c:pt>
                <c:pt idx="17" formatCode="0%">
                  <c:v>0.114</c:v>
                </c:pt>
                <c:pt idx="18" formatCode="0%">
                  <c:v>7.3999999999999996E-2</c:v>
                </c:pt>
                <c:pt idx="19" formatCode="0%">
                  <c:v>5.0999999999999997E-2</c:v>
                </c:pt>
                <c:pt idx="20" formatCode="0%">
                  <c:v>6.3E-2</c:v>
                </c:pt>
              </c:numCache>
              <c:extLst/>
            </c:numRef>
          </c:val>
          <c:extLst xmlns:c15="http://schemas.microsoft.com/office/drawing/2012/chart">
            <c:ext xmlns:c16="http://schemas.microsoft.com/office/drawing/2014/chart" uri="{C3380CC4-5D6E-409C-BE32-E72D297353CC}">
              <c16:uniqueId val="{00000000-40EB-495E-81FD-6749AED7837C}"/>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c:ext uri="{02D57815-91ED-43cb-92C2-25804820EDAC}">
                        <c15:formulaRef>
                          <c15:sqref>Taul1!$B$2:$BO$2</c15:sqref>
                        </c15:formulaRef>
                      </c:ext>
                    </c:extLst>
                    <c:numCache>
                      <c:formatCode>General</c:formatCode>
                      <c:ptCount val="21"/>
                      <c:pt idx="0" formatCode="0%">
                        <c:v>0.876</c:v>
                      </c:pt>
                      <c:pt idx="2" formatCode="0%">
                        <c:v>0.877</c:v>
                      </c:pt>
                      <c:pt idx="3" formatCode="0%">
                        <c:v>0.91800000000000004</c:v>
                      </c:pt>
                      <c:pt idx="4" formatCode="0%">
                        <c:v>0.88500000000000001</c:v>
                      </c:pt>
                      <c:pt idx="5" formatCode="0%">
                        <c:v>0.80800000000000005</c:v>
                      </c:pt>
                      <c:pt idx="6" formatCode="0%">
                        <c:v>0.77800000000000002</c:v>
                      </c:pt>
                      <c:pt idx="7" formatCode="0%">
                        <c:v>0.91100000000000003</c:v>
                      </c:pt>
                      <c:pt idx="9" formatCode="0%">
                        <c:v>0.84</c:v>
                      </c:pt>
                      <c:pt idx="10" formatCode="0%">
                        <c:v>0.85699999999999998</c:v>
                      </c:pt>
                      <c:pt idx="11" formatCode="0%">
                        <c:v>0.90700000000000003</c:v>
                      </c:pt>
                      <c:pt idx="12" formatCode="0%">
                        <c:v>0.92300000000000004</c:v>
                      </c:pt>
                      <c:pt idx="14" formatCode="0%">
                        <c:v>0.54100000000000004</c:v>
                      </c:pt>
                      <c:pt idx="15" formatCode="0%">
                        <c:v>0.84899999999999998</c:v>
                      </c:pt>
                      <c:pt idx="16" formatCode="0%">
                        <c:v>0.875</c:v>
                      </c:pt>
                      <c:pt idx="17" formatCode="0%">
                        <c:v>0.91800000000000004</c:v>
                      </c:pt>
                      <c:pt idx="18" formatCode="0%">
                        <c:v>0.82199999999999995</c:v>
                      </c:pt>
                      <c:pt idx="19" formatCode="0%">
                        <c:v>0.92700000000000005</c:v>
                      </c:pt>
                      <c:pt idx="20" formatCode="0%">
                        <c:v>0.77700000000000002</c:v>
                      </c:pt>
                    </c:numCache>
                  </c:numRef>
                </c:val>
                <c:extLst>
                  <c:ext xmlns:c16="http://schemas.microsoft.com/office/drawing/2014/chart" uri="{C3380CC4-5D6E-409C-BE32-E72D297353CC}">
                    <c16:uniqueId val="{00000001-40EB-495E-81FD-6749AED7837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1"/>
                      <c:pt idx="0" formatCode="0%">
                        <c:v>0.55500000000000005</c:v>
                      </c:pt>
                      <c:pt idx="2" formatCode="0%">
                        <c:v>0.64700000000000002</c:v>
                      </c:pt>
                      <c:pt idx="3" formatCode="0%">
                        <c:v>0.66500000000000004</c:v>
                      </c:pt>
                      <c:pt idx="4" formatCode="0%">
                        <c:v>0.57199999999999995</c:v>
                      </c:pt>
                      <c:pt idx="5" formatCode="0%">
                        <c:v>0.28899999999999998</c:v>
                      </c:pt>
                      <c:pt idx="6" formatCode="0%">
                        <c:v>0.23200000000000001</c:v>
                      </c:pt>
                      <c:pt idx="7" formatCode="0%">
                        <c:v>0.64</c:v>
                      </c:pt>
                      <c:pt idx="9" formatCode="0%">
                        <c:v>0.51500000000000001</c:v>
                      </c:pt>
                      <c:pt idx="10" formatCode="0%">
                        <c:v>0.51100000000000001</c:v>
                      </c:pt>
                      <c:pt idx="11" formatCode="0%">
                        <c:v>0.61399999999999999</c:v>
                      </c:pt>
                      <c:pt idx="12" formatCode="0%">
                        <c:v>0.60599999999999998</c:v>
                      </c:pt>
                      <c:pt idx="14" formatCode="0%">
                        <c:v>0.17699999999999999</c:v>
                      </c:pt>
                      <c:pt idx="15" formatCode="0%">
                        <c:v>0.40200000000000002</c:v>
                      </c:pt>
                      <c:pt idx="16" formatCode="0%">
                        <c:v>0.53100000000000003</c:v>
                      </c:pt>
                      <c:pt idx="17" formatCode="0%">
                        <c:v>0.69499999999999995</c:v>
                      </c:pt>
                      <c:pt idx="18" formatCode="0%">
                        <c:v>0.64900000000000002</c:v>
                      </c:pt>
                      <c:pt idx="19" formatCode="0%">
                        <c:v>0.75900000000000001</c:v>
                      </c:pt>
                      <c:pt idx="20" formatCode="0%">
                        <c:v>0.48899999999999999</c:v>
                      </c:pt>
                    </c:numCache>
                  </c:numRef>
                </c:val>
                <c:extLst xmlns:c15="http://schemas.microsoft.com/office/drawing/2012/chart">
                  <c:ext xmlns:c16="http://schemas.microsoft.com/office/drawing/2014/chart" uri="{C3380CC4-5D6E-409C-BE32-E72D297353CC}">
                    <c16:uniqueId val="{00000002-40EB-495E-81FD-6749AED7837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1"/>
                      <c:pt idx="0" formatCode="0%">
                        <c:v>0.44900000000000001</c:v>
                      </c:pt>
                      <c:pt idx="2" formatCode="0%">
                        <c:v>0.55500000000000005</c:v>
                      </c:pt>
                      <c:pt idx="3" formatCode="0%">
                        <c:v>0.51400000000000001</c:v>
                      </c:pt>
                      <c:pt idx="4" formatCode="0%">
                        <c:v>0.497</c:v>
                      </c:pt>
                      <c:pt idx="5" formatCode="0%">
                        <c:v>0.28699999999999998</c:v>
                      </c:pt>
                      <c:pt idx="6" formatCode="0%">
                        <c:v>0.246</c:v>
                      </c:pt>
                      <c:pt idx="7" formatCode="0%">
                        <c:v>0.45700000000000002</c:v>
                      </c:pt>
                      <c:pt idx="9" formatCode="0%">
                        <c:v>0.374</c:v>
                      </c:pt>
                      <c:pt idx="10" formatCode="0%">
                        <c:v>0.40400000000000003</c:v>
                      </c:pt>
                      <c:pt idx="11" formatCode="0%">
                        <c:v>0.55100000000000005</c:v>
                      </c:pt>
                      <c:pt idx="12" formatCode="0%">
                        <c:v>0.52</c:v>
                      </c:pt>
                      <c:pt idx="14" formatCode="0%">
                        <c:v>0.1</c:v>
                      </c:pt>
                      <c:pt idx="15" formatCode="0%">
                        <c:v>0.39300000000000002</c:v>
                      </c:pt>
                      <c:pt idx="16" formatCode="0%">
                        <c:v>0.39400000000000002</c:v>
                      </c:pt>
                      <c:pt idx="17" formatCode="0%">
                        <c:v>0.58399999999999996</c:v>
                      </c:pt>
                      <c:pt idx="18" formatCode="0%">
                        <c:v>0.497</c:v>
                      </c:pt>
                      <c:pt idx="19" formatCode="0%">
                        <c:v>0.51800000000000002</c:v>
                      </c:pt>
                      <c:pt idx="20" formatCode="0%">
                        <c:v>0.48599999999999999</c:v>
                      </c:pt>
                    </c:numCache>
                  </c:numRef>
                </c:val>
                <c:extLst xmlns:c15="http://schemas.microsoft.com/office/drawing/2012/chart">
                  <c:ext xmlns:c16="http://schemas.microsoft.com/office/drawing/2014/chart" uri="{C3380CC4-5D6E-409C-BE32-E72D297353CC}">
                    <c16:uniqueId val="{00000003-40EB-495E-81FD-6749AED7837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Matkavakuutus, joka korvaa henkilövahingot</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1"/>
                      <c:pt idx="0" formatCode="0%">
                        <c:v>0.433</c:v>
                      </c:pt>
                      <c:pt idx="2" formatCode="0%">
                        <c:v>0.47199999999999998</c:v>
                      </c:pt>
                      <c:pt idx="3" formatCode="0%">
                        <c:v>0.53</c:v>
                      </c:pt>
                      <c:pt idx="4" formatCode="0%">
                        <c:v>0.42299999999999999</c:v>
                      </c:pt>
                      <c:pt idx="5" formatCode="0%">
                        <c:v>0.32600000000000001</c:v>
                      </c:pt>
                      <c:pt idx="6" formatCode="0%">
                        <c:v>0.28299999999999997</c:v>
                      </c:pt>
                      <c:pt idx="7" formatCode="0%">
                        <c:v>0.45100000000000001</c:v>
                      </c:pt>
                      <c:pt idx="9" formatCode="0%">
                        <c:v>0.28499999999999998</c:v>
                      </c:pt>
                      <c:pt idx="10" formatCode="0%">
                        <c:v>0.39600000000000002</c:v>
                      </c:pt>
                      <c:pt idx="11" formatCode="0%">
                        <c:v>0.58499999999999996</c:v>
                      </c:pt>
                      <c:pt idx="12" formatCode="0%">
                        <c:v>0.56399999999999995</c:v>
                      </c:pt>
                      <c:pt idx="14" formatCode="0%">
                        <c:v>0.22700000000000001</c:v>
                      </c:pt>
                      <c:pt idx="15" formatCode="0%">
                        <c:v>0.40899999999999997</c:v>
                      </c:pt>
                      <c:pt idx="16" formatCode="0%">
                        <c:v>0.41199999999999998</c:v>
                      </c:pt>
                      <c:pt idx="17" formatCode="0%">
                        <c:v>0.46899999999999997</c:v>
                      </c:pt>
                      <c:pt idx="18" formatCode="0%">
                        <c:v>0.40300000000000002</c:v>
                      </c:pt>
                      <c:pt idx="19" formatCode="0%">
                        <c:v>0.53600000000000003</c:v>
                      </c:pt>
                      <c:pt idx="20" formatCode="0%">
                        <c:v>0.25</c:v>
                      </c:pt>
                    </c:numCache>
                  </c:numRef>
                </c:val>
                <c:extLst xmlns:c15="http://schemas.microsoft.com/office/drawing/2012/chart">
                  <c:ext xmlns:c16="http://schemas.microsoft.com/office/drawing/2014/chart" uri="{C3380CC4-5D6E-409C-BE32-E72D297353CC}">
                    <c16:uniqueId val="{00000004-40EB-495E-81FD-6749AED7837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Henkivakuutus kuoleman varalta</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1"/>
                      <c:pt idx="0" formatCode="0%">
                        <c:v>0.29699999999999999</c:v>
                      </c:pt>
                      <c:pt idx="2" formatCode="0%">
                        <c:v>0.48599999999999999</c:v>
                      </c:pt>
                      <c:pt idx="3" formatCode="0%">
                        <c:v>0.33400000000000002</c:v>
                      </c:pt>
                      <c:pt idx="4" formatCode="0%">
                        <c:v>0.35199999999999998</c:v>
                      </c:pt>
                      <c:pt idx="5" formatCode="0%">
                        <c:v>0.155</c:v>
                      </c:pt>
                      <c:pt idx="6" formatCode="0%">
                        <c:v>0.23799999999999999</c:v>
                      </c:pt>
                      <c:pt idx="7" formatCode="0%">
                        <c:v>0.215</c:v>
                      </c:pt>
                      <c:pt idx="9" formatCode="0%">
                        <c:v>0.29599999999999999</c:v>
                      </c:pt>
                      <c:pt idx="10" formatCode="0%">
                        <c:v>0.217</c:v>
                      </c:pt>
                      <c:pt idx="11" formatCode="0%">
                        <c:v>0.35799999999999998</c:v>
                      </c:pt>
                      <c:pt idx="12" formatCode="0%">
                        <c:v>0.318</c:v>
                      </c:pt>
                      <c:pt idx="14" formatCode="0%">
                        <c:v>0.124</c:v>
                      </c:pt>
                      <c:pt idx="15" formatCode="0%">
                        <c:v>0.20499999999999999</c:v>
                      </c:pt>
                      <c:pt idx="16" formatCode="0%">
                        <c:v>0.25600000000000001</c:v>
                      </c:pt>
                      <c:pt idx="17" formatCode="0%">
                        <c:v>0.49399999999999999</c:v>
                      </c:pt>
                      <c:pt idx="18" formatCode="0%">
                        <c:v>0.35399999999999998</c:v>
                      </c:pt>
                      <c:pt idx="19" formatCode="0%">
                        <c:v>0.28999999999999998</c:v>
                      </c:pt>
                      <c:pt idx="20" formatCode="0%">
                        <c:v>0.33600000000000002</c:v>
                      </c:pt>
                    </c:numCache>
                  </c:numRef>
                </c:val>
                <c:extLst xmlns:c15="http://schemas.microsoft.com/office/drawing/2012/chart">
                  <c:ext xmlns:c16="http://schemas.microsoft.com/office/drawing/2014/chart" uri="{C3380CC4-5D6E-409C-BE32-E72D297353CC}">
                    <c16:uniqueId val="{00000005-40EB-495E-81FD-6749AED7837C}"/>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1"/>
                      <c:pt idx="0" formatCode="0%">
                        <c:v>0.22</c:v>
                      </c:pt>
                      <c:pt idx="2" formatCode="0%">
                        <c:v>0.28999999999999998</c:v>
                      </c:pt>
                      <c:pt idx="3" formatCode="0%">
                        <c:v>0.29199999999999998</c:v>
                      </c:pt>
                      <c:pt idx="4" formatCode="0%">
                        <c:v>0.26200000000000001</c:v>
                      </c:pt>
                      <c:pt idx="5" formatCode="0%">
                        <c:v>0.20399999999999999</c:v>
                      </c:pt>
                      <c:pt idx="6" formatCode="0%">
                        <c:v>0.127</c:v>
                      </c:pt>
                      <c:pt idx="7" formatCode="0%">
                        <c:v>0.107</c:v>
                      </c:pt>
                      <c:pt idx="9" formatCode="0%">
                        <c:v>0.187</c:v>
                      </c:pt>
                      <c:pt idx="10" formatCode="0%">
                        <c:v>0.18099999999999999</c:v>
                      </c:pt>
                      <c:pt idx="11" formatCode="0%">
                        <c:v>0.28999999999999998</c:v>
                      </c:pt>
                      <c:pt idx="12" formatCode="0%">
                        <c:v>0.245</c:v>
                      </c:pt>
                      <c:pt idx="14" formatCode="0%">
                        <c:v>0.125</c:v>
                      </c:pt>
                      <c:pt idx="15" formatCode="0%">
                        <c:v>0.16600000000000001</c:v>
                      </c:pt>
                      <c:pt idx="16" formatCode="0%">
                        <c:v>0.16300000000000001</c:v>
                      </c:pt>
                      <c:pt idx="17" formatCode="0%">
                        <c:v>0.42099999999999999</c:v>
                      </c:pt>
                      <c:pt idx="18" formatCode="0%">
                        <c:v>0.17799999999999999</c:v>
                      </c:pt>
                      <c:pt idx="19" formatCode="0%">
                        <c:v>0.15</c:v>
                      </c:pt>
                      <c:pt idx="20" formatCode="0%">
                        <c:v>0.36499999999999999</c:v>
                      </c:pt>
                    </c:numCache>
                  </c:numRef>
                </c:val>
                <c:extLst xmlns:c15="http://schemas.microsoft.com/office/drawing/2012/chart">
                  <c:ext xmlns:c16="http://schemas.microsoft.com/office/drawing/2014/chart" uri="{C3380CC4-5D6E-409C-BE32-E72D297353CC}">
                    <c16:uniqueId val="{00000006-40EB-495E-81FD-6749AED7837C}"/>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1"/>
                      <c:pt idx="0" formatCode="0%">
                        <c:v>0.11</c:v>
                      </c:pt>
                      <c:pt idx="2" formatCode="0%">
                        <c:v>0.108</c:v>
                      </c:pt>
                      <c:pt idx="3" formatCode="0%">
                        <c:v>0.129</c:v>
                      </c:pt>
                      <c:pt idx="4" formatCode="0%">
                        <c:v>0.151</c:v>
                      </c:pt>
                      <c:pt idx="5" formatCode="0%">
                        <c:v>4.9000000000000002E-2</c:v>
                      </c:pt>
                      <c:pt idx="6" formatCode="0%">
                        <c:v>0.13800000000000001</c:v>
                      </c:pt>
                      <c:pt idx="7" formatCode="0%">
                        <c:v>0.05</c:v>
                      </c:pt>
                      <c:pt idx="9" formatCode="0%">
                        <c:v>0.11600000000000001</c:v>
                      </c:pt>
                      <c:pt idx="10" formatCode="0%">
                        <c:v>0.10299999999999999</c:v>
                      </c:pt>
                      <c:pt idx="11" formatCode="0%">
                        <c:v>0.121</c:v>
                      </c:pt>
                      <c:pt idx="12" formatCode="0%">
                        <c:v>9.8000000000000004E-2</c:v>
                      </c:pt>
                      <c:pt idx="14" formatCode="0%">
                        <c:v>0.19400000000000001</c:v>
                      </c:pt>
                      <c:pt idx="15" formatCode="0%">
                        <c:v>5.3999999999999999E-2</c:v>
                      </c:pt>
                      <c:pt idx="16" formatCode="0%">
                        <c:v>0.13600000000000001</c:v>
                      </c:pt>
                      <c:pt idx="17" formatCode="0%">
                        <c:v>0.182</c:v>
                      </c:pt>
                      <c:pt idx="18" formatCode="0%">
                        <c:v>0.14299999999999999</c:v>
                      </c:pt>
                      <c:pt idx="19" formatCode="0%">
                        <c:v>6.7000000000000004E-2</c:v>
                      </c:pt>
                      <c:pt idx="20" formatCode="0%">
                        <c:v>0.112</c:v>
                      </c:pt>
                    </c:numCache>
                  </c:numRef>
                </c:val>
                <c:extLst xmlns:c15="http://schemas.microsoft.com/office/drawing/2012/chart">
                  <c:ext xmlns:c16="http://schemas.microsoft.com/office/drawing/2014/chart" uri="{C3380CC4-5D6E-409C-BE32-E72D297353CC}">
                    <c16:uniqueId val="{00000007-40EB-495E-81FD-6749AED7837C}"/>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1"/>
                      <c:pt idx="0" formatCode="0%">
                        <c:v>9.2999999999999999E-2</c:v>
                      </c:pt>
                      <c:pt idx="2" formatCode="0%">
                        <c:v>0.313</c:v>
                      </c:pt>
                      <c:pt idx="3" formatCode="0%">
                        <c:v>0.11</c:v>
                      </c:pt>
                      <c:pt idx="4" formatCode="0%">
                        <c:v>8.1000000000000003E-2</c:v>
                      </c:pt>
                      <c:pt idx="5" formatCode="0%">
                        <c:v>0.06</c:v>
                      </c:pt>
                      <c:pt idx="6" formatCode="0%">
                        <c:v>1.0999999999999999E-2</c:v>
                      </c:pt>
                      <c:pt idx="7" formatCode="0%">
                        <c:v>7.4999999999999997E-2</c:v>
                      </c:pt>
                      <c:pt idx="9" formatCode="0%">
                        <c:v>6.9000000000000006E-2</c:v>
                      </c:pt>
                      <c:pt idx="10" formatCode="0%">
                        <c:v>9.2999999999999999E-2</c:v>
                      </c:pt>
                      <c:pt idx="11" formatCode="0%">
                        <c:v>0.111</c:v>
                      </c:pt>
                      <c:pt idx="12" formatCode="0%">
                        <c:v>0.113</c:v>
                      </c:pt>
                      <c:pt idx="14" formatCode="0%">
                        <c:v>4.8000000000000001E-2</c:v>
                      </c:pt>
                      <c:pt idx="15" formatCode="0%">
                        <c:v>5.5E-2</c:v>
                      </c:pt>
                      <c:pt idx="16" formatCode="0%">
                        <c:v>6.5000000000000002E-2</c:v>
                      </c:pt>
                      <c:pt idx="17" formatCode="0%">
                        <c:v>0.10299999999999999</c:v>
                      </c:pt>
                      <c:pt idx="18" formatCode="0%">
                        <c:v>0.315</c:v>
                      </c:pt>
                      <c:pt idx="19" formatCode="0%">
                        <c:v>0.14499999999999999</c:v>
                      </c:pt>
                      <c:pt idx="20" formatCode="0%">
                        <c:v>0.156</c:v>
                      </c:pt>
                    </c:numCache>
                  </c:numRef>
                </c:val>
                <c:extLst xmlns:c15="http://schemas.microsoft.com/office/drawing/2012/chart">
                  <c:ext xmlns:c16="http://schemas.microsoft.com/office/drawing/2014/chart" uri="{C3380CC4-5D6E-409C-BE32-E72D297353CC}">
                    <c16:uniqueId val="{00000008-40EB-495E-81FD-6749AED7837C}"/>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1"/>
                      <c:pt idx="0" formatCode="0%">
                        <c:v>7.4999999999999997E-2</c:v>
                      </c:pt>
                      <c:pt idx="2" formatCode="0%">
                        <c:v>7.6999999999999999E-2</c:v>
                      </c:pt>
                      <c:pt idx="3" formatCode="0%">
                        <c:v>9.5000000000000001E-2</c:v>
                      </c:pt>
                      <c:pt idx="4" formatCode="0%">
                        <c:v>9.4E-2</c:v>
                      </c:pt>
                      <c:pt idx="5" formatCode="0%">
                        <c:v>5.2999999999999999E-2</c:v>
                      </c:pt>
                      <c:pt idx="6" formatCode="0%">
                        <c:v>0.15</c:v>
                      </c:pt>
                      <c:pt idx="7" formatCode="0%">
                        <c:v>1.7000000000000001E-2</c:v>
                      </c:pt>
                      <c:pt idx="9" formatCode="0%">
                        <c:v>6.9000000000000006E-2</c:v>
                      </c:pt>
                      <c:pt idx="10" formatCode="0%">
                        <c:v>5.6000000000000001E-2</c:v>
                      </c:pt>
                      <c:pt idx="11" formatCode="0%">
                        <c:v>8.7999999999999995E-2</c:v>
                      </c:pt>
                      <c:pt idx="12" formatCode="0%">
                        <c:v>9.1999999999999998E-2</c:v>
                      </c:pt>
                      <c:pt idx="14" formatCode="0%">
                        <c:v>0.08</c:v>
                      </c:pt>
                      <c:pt idx="15" formatCode="0%">
                        <c:v>7.4999999999999997E-2</c:v>
                      </c:pt>
                      <c:pt idx="16" formatCode="0%">
                        <c:v>0.05</c:v>
                      </c:pt>
                      <c:pt idx="17" formatCode="0%">
                        <c:v>0.13500000000000001</c:v>
                      </c:pt>
                      <c:pt idx="18" formatCode="0%">
                        <c:v>4.2000000000000003E-2</c:v>
                      </c:pt>
                      <c:pt idx="19" formatCode="0%">
                        <c:v>2.5000000000000001E-2</c:v>
                      </c:pt>
                      <c:pt idx="20" formatCode="0%">
                        <c:v>0.17399999999999999</c:v>
                      </c:pt>
                    </c:numCache>
                  </c:numRef>
                </c:val>
                <c:extLst xmlns:c15="http://schemas.microsoft.com/office/drawing/2012/chart">
                  <c:ext xmlns:c16="http://schemas.microsoft.com/office/drawing/2014/chart" uri="{C3380CC4-5D6E-409C-BE32-E72D297353CC}">
                    <c16:uniqueId val="{00000009-40EB-495E-81FD-6749AED7837C}"/>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1"/>
                      <c:pt idx="0" formatCode="0%">
                        <c:v>7.0999999999999994E-2</c:v>
                      </c:pt>
                      <c:pt idx="2" formatCode="0%">
                        <c:v>0.10299999999999999</c:v>
                      </c:pt>
                      <c:pt idx="3" formatCode="0%">
                        <c:v>7.5999999999999998E-2</c:v>
                      </c:pt>
                      <c:pt idx="4" formatCode="0%">
                        <c:v>0.14099999999999999</c:v>
                      </c:pt>
                      <c:pt idx="5" formatCode="0%">
                        <c:v>3.2000000000000001E-2</c:v>
                      </c:pt>
                      <c:pt idx="6" formatCode="0%">
                        <c:v>8.9999999999999993E-3</c:v>
                      </c:pt>
                      <c:pt idx="7" formatCode="0%">
                        <c:v>2.1999999999999999E-2</c:v>
                      </c:pt>
                      <c:pt idx="9" formatCode="0%">
                        <c:v>8.7999999999999995E-2</c:v>
                      </c:pt>
                      <c:pt idx="10" formatCode="0%">
                        <c:v>7.4999999999999997E-2</c:v>
                      </c:pt>
                      <c:pt idx="11" formatCode="0%">
                        <c:v>7.9000000000000001E-2</c:v>
                      </c:pt>
                      <c:pt idx="12" formatCode="0%">
                        <c:v>3.2000000000000001E-2</c:v>
                      </c:pt>
                      <c:pt idx="15" formatCode="0%">
                        <c:v>5.8999999999999997E-2</c:v>
                      </c:pt>
                      <c:pt idx="16" formatCode="0%">
                        <c:v>6.2E-2</c:v>
                      </c:pt>
                      <c:pt idx="17" formatCode="0%">
                        <c:v>0.13400000000000001</c:v>
                      </c:pt>
                      <c:pt idx="18" formatCode="0%">
                        <c:v>0.129</c:v>
                      </c:pt>
                      <c:pt idx="19" formatCode="0%">
                        <c:v>4.2000000000000003E-2</c:v>
                      </c:pt>
                      <c:pt idx="20" formatCode="0%">
                        <c:v>9.2999999999999999E-2</c:v>
                      </c:pt>
                    </c:numCache>
                  </c:numRef>
                </c:val>
                <c:extLst xmlns:c15="http://schemas.microsoft.com/office/drawing/2012/chart">
                  <c:ext xmlns:c16="http://schemas.microsoft.com/office/drawing/2014/chart" uri="{C3380CC4-5D6E-409C-BE32-E72D297353CC}">
                    <c16:uniqueId val="{0000000A-40EB-495E-81FD-6749AED7837C}"/>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1"/>
                      <c:pt idx="0" formatCode="0%">
                        <c:v>5.7000000000000002E-2</c:v>
                      </c:pt>
                      <c:pt idx="2" formatCode="0%">
                        <c:v>0.124</c:v>
                      </c:pt>
                      <c:pt idx="3" formatCode="0%">
                        <c:v>4.4999999999999998E-2</c:v>
                      </c:pt>
                      <c:pt idx="4" formatCode="0%">
                        <c:v>7.3999999999999996E-2</c:v>
                      </c:pt>
                      <c:pt idx="5" formatCode="0%">
                        <c:v>9.0999999999999998E-2</c:v>
                      </c:pt>
                      <c:pt idx="6" formatCode="0%">
                        <c:v>4.1000000000000002E-2</c:v>
                      </c:pt>
                      <c:pt idx="7" formatCode="0%">
                        <c:v>2.9000000000000001E-2</c:v>
                      </c:pt>
                      <c:pt idx="9" formatCode="0%">
                        <c:v>7.0000000000000007E-2</c:v>
                      </c:pt>
                      <c:pt idx="10" formatCode="0%">
                        <c:v>4.3999999999999997E-2</c:v>
                      </c:pt>
                      <c:pt idx="11" formatCode="0%">
                        <c:v>6.3E-2</c:v>
                      </c:pt>
                      <c:pt idx="12" formatCode="0%">
                        <c:v>4.4999999999999998E-2</c:v>
                      </c:pt>
                      <c:pt idx="14" formatCode="0%">
                        <c:v>6.5000000000000002E-2</c:v>
                      </c:pt>
                      <c:pt idx="15" formatCode="0%">
                        <c:v>6.5000000000000002E-2</c:v>
                      </c:pt>
                      <c:pt idx="16" formatCode="0%">
                        <c:v>6.5000000000000002E-2</c:v>
                      </c:pt>
                      <c:pt idx="17" formatCode="0%">
                        <c:v>5.0999999999999997E-2</c:v>
                      </c:pt>
                      <c:pt idx="18" formatCode="0%">
                        <c:v>5.0999999999999997E-2</c:v>
                      </c:pt>
                      <c:pt idx="19" formatCode="0%">
                        <c:v>2.5999999999999999E-2</c:v>
                      </c:pt>
                      <c:pt idx="20" formatCode="0%">
                        <c:v>7.4999999999999997E-2</c:v>
                      </c:pt>
                    </c:numCache>
                  </c:numRef>
                </c:val>
                <c:extLst xmlns:c15="http://schemas.microsoft.com/office/drawing/2012/chart">
                  <c:ext xmlns:c16="http://schemas.microsoft.com/office/drawing/2014/chart" uri="{C3380CC4-5D6E-409C-BE32-E72D297353CC}">
                    <c16:uniqueId val="{0000000B-40EB-495E-81FD-6749AED7837C}"/>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1"/>
                      <c:pt idx="0" formatCode="0%">
                        <c:v>4.9000000000000002E-2</c:v>
                      </c:pt>
                      <c:pt idx="2" formatCode="0%">
                        <c:v>0.106</c:v>
                      </c:pt>
                      <c:pt idx="3" formatCode="0%">
                        <c:v>5.8999999999999997E-2</c:v>
                      </c:pt>
                      <c:pt idx="4" formatCode="0%">
                        <c:v>3.9E-2</c:v>
                      </c:pt>
                      <c:pt idx="5" formatCode="0%">
                        <c:v>4.2999999999999997E-2</c:v>
                      </c:pt>
                      <c:pt idx="6" formatCode="0%">
                        <c:v>1.2E-2</c:v>
                      </c:pt>
                      <c:pt idx="7" formatCode="0%">
                        <c:v>5.8000000000000003E-2</c:v>
                      </c:pt>
                      <c:pt idx="9" formatCode="0%">
                        <c:v>4.1000000000000002E-2</c:v>
                      </c:pt>
                      <c:pt idx="10" formatCode="0%">
                        <c:v>4.2999999999999997E-2</c:v>
                      </c:pt>
                      <c:pt idx="11" formatCode="0%">
                        <c:v>6.4000000000000001E-2</c:v>
                      </c:pt>
                      <c:pt idx="12" formatCode="0%">
                        <c:v>5.1999999999999998E-2</c:v>
                      </c:pt>
                      <c:pt idx="14" formatCode="0%">
                        <c:v>0.06</c:v>
                      </c:pt>
                      <c:pt idx="15" formatCode="0%">
                        <c:v>4.1000000000000002E-2</c:v>
                      </c:pt>
                      <c:pt idx="16" formatCode="0%">
                        <c:v>4.2999999999999997E-2</c:v>
                      </c:pt>
                      <c:pt idx="17" formatCode="0%">
                        <c:v>4.4999999999999998E-2</c:v>
                      </c:pt>
                      <c:pt idx="18" formatCode="0%">
                        <c:v>9.7000000000000003E-2</c:v>
                      </c:pt>
                      <c:pt idx="19" formatCode="0%">
                        <c:v>8.2000000000000003E-2</c:v>
                      </c:pt>
                    </c:numCache>
                  </c:numRef>
                </c:val>
                <c:extLst xmlns:c15="http://schemas.microsoft.com/office/drawing/2012/chart">
                  <c:ext xmlns:c16="http://schemas.microsoft.com/office/drawing/2014/chart" uri="{C3380CC4-5D6E-409C-BE32-E72D297353CC}">
                    <c16:uniqueId val="{0000000C-40EB-495E-81FD-6749AED7837C}"/>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1"/>
                      <c:pt idx="0" formatCode="0%">
                        <c:v>4.8000000000000001E-2</c:v>
                      </c:pt>
                      <c:pt idx="2" formatCode="0%">
                        <c:v>7.0999999999999994E-2</c:v>
                      </c:pt>
                      <c:pt idx="3" formatCode="0%">
                        <c:v>5.1999999999999998E-2</c:v>
                      </c:pt>
                      <c:pt idx="4" formatCode="0%">
                        <c:v>2.4E-2</c:v>
                      </c:pt>
                      <c:pt idx="5" formatCode="0%">
                        <c:v>1.4E-2</c:v>
                      </c:pt>
                      <c:pt idx="7" formatCode="0%">
                        <c:v>0.09</c:v>
                      </c:pt>
                      <c:pt idx="9" formatCode="0%">
                        <c:v>0.03</c:v>
                      </c:pt>
                      <c:pt idx="10" formatCode="0%">
                        <c:v>5.3999999999999999E-2</c:v>
                      </c:pt>
                      <c:pt idx="11" formatCode="0%">
                        <c:v>5.7000000000000002E-2</c:v>
                      </c:pt>
                      <c:pt idx="12" formatCode="0%">
                        <c:v>6.4000000000000001E-2</c:v>
                      </c:pt>
                      <c:pt idx="14" formatCode="0%">
                        <c:v>3.6999999999999998E-2</c:v>
                      </c:pt>
                      <c:pt idx="15" formatCode="0%">
                        <c:v>2.8000000000000001E-2</c:v>
                      </c:pt>
                      <c:pt idx="16" formatCode="0%">
                        <c:v>4.5999999999999999E-2</c:v>
                      </c:pt>
                      <c:pt idx="17" formatCode="0%">
                        <c:v>4.1000000000000002E-2</c:v>
                      </c:pt>
                      <c:pt idx="18" formatCode="0%">
                        <c:v>4.4999999999999998E-2</c:v>
                      </c:pt>
                      <c:pt idx="19" formatCode="0%">
                        <c:v>0.112</c:v>
                      </c:pt>
                    </c:numCache>
                  </c:numRef>
                </c:val>
                <c:extLst xmlns:c15="http://schemas.microsoft.com/office/drawing/2012/chart">
                  <c:ext xmlns:c16="http://schemas.microsoft.com/office/drawing/2014/chart" uri="{C3380CC4-5D6E-409C-BE32-E72D297353CC}">
                    <c16:uniqueId val="{0000000D-40EB-495E-81FD-6749AED7837C}"/>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1"/>
                      <c:pt idx="0" formatCode="0%">
                        <c:v>3.7999999999999999E-2</c:v>
                      </c:pt>
                      <c:pt idx="2" formatCode="0%">
                        <c:v>7.0000000000000007E-2</c:v>
                      </c:pt>
                      <c:pt idx="3" formatCode="0%">
                        <c:v>3.1E-2</c:v>
                      </c:pt>
                      <c:pt idx="4" formatCode="0%">
                        <c:v>8.0000000000000002E-3</c:v>
                      </c:pt>
                      <c:pt idx="6" formatCode="0%">
                        <c:v>1.2999999999999999E-2</c:v>
                      </c:pt>
                      <c:pt idx="7" formatCode="0%">
                        <c:v>7.1999999999999995E-2</c:v>
                      </c:pt>
                      <c:pt idx="9" formatCode="0%">
                        <c:v>4.2000000000000003E-2</c:v>
                      </c:pt>
                      <c:pt idx="10" formatCode="0%">
                        <c:v>3.4000000000000002E-2</c:v>
                      </c:pt>
                      <c:pt idx="11" formatCode="0%">
                        <c:v>3.1E-2</c:v>
                      </c:pt>
                      <c:pt idx="12" formatCode="0%">
                        <c:v>4.3999999999999997E-2</c:v>
                      </c:pt>
                      <c:pt idx="14" formatCode="0%">
                        <c:v>3.2000000000000001E-2</c:v>
                      </c:pt>
                      <c:pt idx="15" formatCode="0%">
                        <c:v>2.4E-2</c:v>
                      </c:pt>
                      <c:pt idx="16" formatCode="0%">
                        <c:v>3.2000000000000001E-2</c:v>
                      </c:pt>
                      <c:pt idx="17" formatCode="0%">
                        <c:v>3.9E-2</c:v>
                      </c:pt>
                      <c:pt idx="18" formatCode="0%">
                        <c:v>2.1000000000000001E-2</c:v>
                      </c:pt>
                      <c:pt idx="19" formatCode="0%">
                        <c:v>8.2000000000000003E-2</c:v>
                      </c:pt>
                    </c:numCache>
                  </c:numRef>
                </c:val>
                <c:extLst xmlns:c15="http://schemas.microsoft.com/office/drawing/2012/chart">
                  <c:ext xmlns:c16="http://schemas.microsoft.com/office/drawing/2014/chart" uri="{C3380CC4-5D6E-409C-BE32-E72D297353CC}">
                    <c16:uniqueId val="{0000000E-40EB-495E-81FD-6749AED7837C}"/>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1"/>
                      <c:pt idx="0" formatCode="0%">
                        <c:v>1.2E-2</c:v>
                      </c:pt>
                      <c:pt idx="2" formatCode="0%">
                        <c:v>1.6E-2</c:v>
                      </c:pt>
                      <c:pt idx="3" formatCode="0%">
                        <c:v>2.3E-2</c:v>
                      </c:pt>
                      <c:pt idx="4" formatCode="0%">
                        <c:v>1.6E-2</c:v>
                      </c:pt>
                      <c:pt idx="7" formatCode="0%">
                        <c:v>7.0000000000000001E-3</c:v>
                      </c:pt>
                      <c:pt idx="9" formatCode="0%">
                        <c:v>7.0000000000000001E-3</c:v>
                      </c:pt>
                      <c:pt idx="10" formatCode="0%">
                        <c:v>4.0000000000000001E-3</c:v>
                      </c:pt>
                      <c:pt idx="11" formatCode="0%">
                        <c:v>2.1000000000000001E-2</c:v>
                      </c:pt>
                      <c:pt idx="12" formatCode="0%">
                        <c:v>0.02</c:v>
                      </c:pt>
                      <c:pt idx="14" formatCode="0%">
                        <c:v>3.5000000000000003E-2</c:v>
                      </c:pt>
                      <c:pt idx="15" formatCode="0%">
                        <c:v>8.0000000000000002E-3</c:v>
                      </c:pt>
                      <c:pt idx="16" formatCode="0%">
                        <c:v>1.6E-2</c:v>
                      </c:pt>
                      <c:pt idx="17" formatCode="0%">
                        <c:v>1.2999999999999999E-2</c:v>
                      </c:pt>
                      <c:pt idx="19" formatCode="0%">
                        <c:v>1.4999999999999999E-2</c:v>
                      </c:pt>
                    </c:numCache>
                  </c:numRef>
                </c:val>
                <c:extLst xmlns:c15="http://schemas.microsoft.com/office/drawing/2012/chart">
                  <c:ext xmlns:c16="http://schemas.microsoft.com/office/drawing/2014/chart" uri="{C3380CC4-5D6E-409C-BE32-E72D297353CC}">
                    <c16:uniqueId val="{0000000F-40EB-495E-81FD-6749AED7837C}"/>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1"/>
                      <c:pt idx="0" formatCode="0%">
                        <c:v>4.9000000000000002E-2</c:v>
                      </c:pt>
                      <c:pt idx="2" formatCode="0%">
                        <c:v>2.7E-2</c:v>
                      </c:pt>
                      <c:pt idx="3" formatCode="0%">
                        <c:v>1.2999999999999999E-2</c:v>
                      </c:pt>
                      <c:pt idx="4" formatCode="0%">
                        <c:v>4.4999999999999998E-2</c:v>
                      </c:pt>
                      <c:pt idx="5" formatCode="0%">
                        <c:v>0.11</c:v>
                      </c:pt>
                      <c:pt idx="6" formatCode="0%">
                        <c:v>0.112</c:v>
                      </c:pt>
                      <c:pt idx="7" formatCode="0%">
                        <c:v>4.8000000000000001E-2</c:v>
                      </c:pt>
                      <c:pt idx="9" formatCode="0%">
                        <c:v>7.1999999999999995E-2</c:v>
                      </c:pt>
                      <c:pt idx="10" formatCode="0%">
                        <c:v>5.1999999999999998E-2</c:v>
                      </c:pt>
                      <c:pt idx="11" formatCode="0%">
                        <c:v>3.6999999999999998E-2</c:v>
                      </c:pt>
                      <c:pt idx="12" formatCode="0%">
                        <c:v>2.1000000000000001E-2</c:v>
                      </c:pt>
                      <c:pt idx="14" formatCode="0%">
                        <c:v>9.9000000000000005E-2</c:v>
                      </c:pt>
                      <c:pt idx="15" formatCode="0%">
                        <c:v>6.9000000000000006E-2</c:v>
                      </c:pt>
                      <c:pt idx="16" formatCode="0%">
                        <c:v>4.2000000000000003E-2</c:v>
                      </c:pt>
                      <c:pt idx="17" formatCode="0%">
                        <c:v>4.2000000000000003E-2</c:v>
                      </c:pt>
                      <c:pt idx="18" formatCode="0%">
                        <c:v>0.125</c:v>
                      </c:pt>
                      <c:pt idx="19" formatCode="0%">
                        <c:v>5.6000000000000001E-2</c:v>
                      </c:pt>
                      <c:pt idx="20" formatCode="0%">
                        <c:v>0.152</c:v>
                      </c:pt>
                    </c:numCache>
                  </c:numRef>
                </c:val>
                <c:extLst xmlns:c15="http://schemas.microsoft.com/office/drawing/2012/chart">
                  <c:ext xmlns:c16="http://schemas.microsoft.com/office/drawing/2014/chart" uri="{C3380CC4-5D6E-409C-BE32-E72D297353CC}">
                    <c16:uniqueId val="{00000010-40EB-495E-81FD-6749AED7837C}"/>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1"/>
                      <c:pt idx="0" formatCode="0%">
                        <c:v>3.6280000000000001</c:v>
                      </c:pt>
                      <c:pt idx="2" formatCode="0%">
                        <c:v>4.4530000000000003</c:v>
                      </c:pt>
                      <c:pt idx="3" formatCode="0%">
                        <c:v>4.1429999999999998</c:v>
                      </c:pt>
                      <c:pt idx="4" formatCode="0%">
                        <c:v>3.73</c:v>
                      </c:pt>
                      <c:pt idx="5" formatCode="0%">
                        <c:v>2.4900000000000002</c:v>
                      </c:pt>
                      <c:pt idx="6" formatCode="0%">
                        <c:v>3.0720000000000001</c:v>
                      </c:pt>
                      <c:pt idx="7" formatCode="0%">
                        <c:v>3.5249999999999999</c:v>
                      </c:pt>
                      <c:pt idx="9" formatCode="0%">
                        <c:v>3.2389999999999999</c:v>
                      </c:pt>
                      <c:pt idx="10" formatCode="0%">
                        <c:v>3.4089999999999998</c:v>
                      </c:pt>
                      <c:pt idx="11" formatCode="0%">
                        <c:v>3.968</c:v>
                      </c:pt>
                      <c:pt idx="12" formatCode="0%">
                        <c:v>4.1280000000000001</c:v>
                      </c:pt>
                      <c:pt idx="14" formatCode="0%">
                        <c:v>3.5169999999999999</c:v>
                      </c:pt>
                      <c:pt idx="15" formatCode="0%">
                        <c:v>2.6190000000000002</c:v>
                      </c:pt>
                      <c:pt idx="16" formatCode="0%">
                        <c:v>3.669</c:v>
                      </c:pt>
                      <c:pt idx="17" formatCode="0%">
                        <c:v>4.8090000000000002</c:v>
                      </c:pt>
                      <c:pt idx="18" formatCode="0%">
                        <c:v>5.117</c:v>
                      </c:pt>
                      <c:pt idx="19" formatCode="0%">
                        <c:v>4.2069999999999999</c:v>
                      </c:pt>
                      <c:pt idx="20" formatCode="0%">
                        <c:v>3.3690000000000002</c:v>
                      </c:pt>
                    </c:numCache>
                  </c:numRef>
                </c:val>
                <c:extLst xmlns:c15="http://schemas.microsoft.com/office/drawing/2012/chart">
                  <c:ext xmlns:c16="http://schemas.microsoft.com/office/drawing/2014/chart" uri="{C3380CC4-5D6E-409C-BE32-E72D297353CC}">
                    <c16:uniqueId val="{00000011-40EB-495E-81FD-6749AED7837C}"/>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latin typeface="Calibri" panose="020F0502020204030204" pitchFamily="34" charset="0"/>
                <a:cs typeface="Calibri" panose="020F0502020204030204" pitchFamily="34" charset="0"/>
              </a:defRPr>
            </a:pPr>
            <a:endParaRPr lang="fi-FI"/>
          </a:p>
        </c:txPr>
        <c:crossAx val="142906496"/>
        <c:crosses val="autoZero"/>
        <c:auto val="1"/>
        <c:lblAlgn val="ctr"/>
        <c:lblOffset val="100"/>
        <c:noMultiLvlLbl val="0"/>
      </c:catAx>
      <c:valAx>
        <c:axId val="142906496"/>
        <c:scaling>
          <c:orientation val="minMax"/>
          <c:max val="0.30000000000000004"/>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652057146946657"/>
          <c:y val="6.2300069473524483E-2"/>
          <c:w val="0.48783914840048775"/>
          <c:h val="0.86088628623689456"/>
        </c:manualLayout>
      </c:layout>
      <c:barChart>
        <c:barDir val="bar"/>
        <c:grouping val="clustered"/>
        <c:varyColors val="0"/>
        <c:ser>
          <c:idx val="0"/>
          <c:order val="0"/>
          <c:tx>
            <c:strRef>
              <c:f>Taul1!$B$1</c:f>
              <c:strCache>
                <c:ptCount val="1"/>
                <c:pt idx="0">
                  <c:v>Sarake8</c:v>
                </c:pt>
              </c:strCache>
            </c:strRef>
          </c:tx>
          <c:spPr>
            <a:solidFill>
              <a:schemeClr val="tx2"/>
            </a:solidFill>
            <a:ln>
              <a:noFill/>
            </a:ln>
            <a:effectLst/>
          </c:spPr>
          <c:invertIfNegative val="0"/>
          <c:dPt>
            <c:idx val="6"/>
            <c:invertIfNegative val="0"/>
            <c:bubble3D val="0"/>
            <c:spPr>
              <a:solidFill>
                <a:srgbClr val="00B0F0"/>
              </a:solidFill>
              <a:ln>
                <a:noFill/>
              </a:ln>
              <a:effectLst/>
            </c:spPr>
            <c:extLst>
              <c:ext xmlns:c16="http://schemas.microsoft.com/office/drawing/2014/chart" uri="{C3380CC4-5D6E-409C-BE32-E72D297353CC}">
                <c16:uniqueId val="{00000001-93A9-45EB-A09F-CC91348DC39B}"/>
              </c:ext>
            </c:extLst>
          </c:dPt>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2010, n=994</c:v>
                </c:pt>
                <c:pt idx="1">
                  <c:v>2012, n=1026</c:v>
                </c:pt>
                <c:pt idx="2">
                  <c:v>2014, n=1000</c:v>
                </c:pt>
                <c:pt idx="3">
                  <c:v>2016, n=1000</c:v>
                </c:pt>
                <c:pt idx="4">
                  <c:v>2018, n=1000</c:v>
                </c:pt>
                <c:pt idx="5">
                  <c:v>2020, n=1000</c:v>
                </c:pt>
                <c:pt idx="6">
                  <c:v>2022, n=1000</c:v>
                </c:pt>
              </c:strCache>
            </c:strRef>
          </c:cat>
          <c:val>
            <c:numRef>
              <c:f>Taul1!$B$2:$B$8</c:f>
              <c:numCache>
                <c:formatCode>0%</c:formatCode>
                <c:ptCount val="7"/>
                <c:pt idx="0">
                  <c:v>0.39</c:v>
                </c:pt>
                <c:pt idx="1">
                  <c:v>0.41</c:v>
                </c:pt>
                <c:pt idx="2">
                  <c:v>0.37</c:v>
                </c:pt>
                <c:pt idx="3">
                  <c:v>0.36</c:v>
                </c:pt>
                <c:pt idx="4">
                  <c:v>0.37</c:v>
                </c:pt>
                <c:pt idx="5">
                  <c:v>0.32</c:v>
                </c:pt>
                <c:pt idx="6">
                  <c:v>0.3</c:v>
                </c:pt>
              </c:numCache>
            </c:numRef>
          </c:val>
          <c:extLst>
            <c:ext xmlns:c16="http://schemas.microsoft.com/office/drawing/2014/chart" uri="{C3380CC4-5D6E-409C-BE32-E72D297353CC}">
              <c16:uniqueId val="{00000000-1F89-4288-93B0-769AB3968C58}"/>
            </c:ext>
          </c:extLst>
        </c:ser>
        <c:dLbls>
          <c:showLegendKey val="0"/>
          <c:showVal val="0"/>
          <c:showCatName val="0"/>
          <c:showSerName val="0"/>
          <c:showPercent val="0"/>
          <c:showBubbleSize val="0"/>
        </c:dLbls>
        <c:gapWidth val="30"/>
        <c:axId val="160526336"/>
        <c:axId val="160527872"/>
      </c:barChart>
      <c:catAx>
        <c:axId val="160526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60527872"/>
        <c:crosses val="autoZero"/>
        <c:auto val="1"/>
        <c:lblAlgn val="ctr"/>
        <c:lblOffset val="100"/>
        <c:noMultiLvlLbl val="0"/>
      </c:catAx>
      <c:valAx>
        <c:axId val="160527872"/>
        <c:scaling>
          <c:orientation val="minMax"/>
          <c:max val="0.5"/>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6052633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066132379199665"/>
          <c:y val="6.044566342386179E-2"/>
          <c:w val="0.48783914840048775"/>
          <c:h val="0.86088628623689456"/>
        </c:manualLayout>
      </c:layout>
      <c:barChart>
        <c:barDir val="bar"/>
        <c:grouping val="clustered"/>
        <c:varyColors val="0"/>
        <c:ser>
          <c:idx val="9"/>
          <c:order val="9"/>
          <c:tx>
            <c:strRef>
              <c:f>Taul1!$O$1</c:f>
              <c:strCache>
                <c:ptCount val="1"/>
                <c:pt idx="0">
                  <c:v>Vakavaan sairauteen liittyvä vakuutus (esim. syöpävakuutus)</c:v>
                </c:pt>
              </c:strCache>
            </c:strRef>
          </c:tx>
          <c:spPr>
            <a:solidFill>
              <a:srgbClr val="164180"/>
            </a:solidFill>
          </c:spPr>
          <c:invertIfNegative val="0"/>
          <c:dPt>
            <c:idx val="4"/>
            <c:invertIfNegative val="0"/>
            <c:bubble3D val="0"/>
            <c:spPr>
              <a:solidFill>
                <a:srgbClr val="164280"/>
              </a:solidFill>
            </c:spPr>
            <c:extLst>
              <c:ext xmlns:c16="http://schemas.microsoft.com/office/drawing/2014/chart" uri="{C3380CC4-5D6E-409C-BE32-E72D297353CC}">
                <c16:uniqueId val="{00000014-4404-4B61-A622-234BE6580684}"/>
              </c:ext>
            </c:extLst>
          </c:dPt>
          <c:dPt>
            <c:idx val="6"/>
            <c:invertIfNegative val="0"/>
            <c:bubble3D val="0"/>
            <c:spPr>
              <a:solidFill>
                <a:srgbClr val="00B0F0"/>
              </a:solidFill>
            </c:spPr>
            <c:extLst>
              <c:ext xmlns:c16="http://schemas.microsoft.com/office/drawing/2014/chart" uri="{C3380CC4-5D6E-409C-BE32-E72D297353CC}">
                <c16:uniqueId val="{00000016-4404-4B61-A622-234BE658068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Taul1!$E$2:$E$8</c:f>
              <c:strCache>
                <c:ptCount val="7"/>
                <c:pt idx="0">
                  <c:v>2010, n=994</c:v>
                </c:pt>
                <c:pt idx="1">
                  <c:v>2012, n=1026</c:v>
                </c:pt>
                <c:pt idx="2">
                  <c:v>2014, n=1000</c:v>
                </c:pt>
                <c:pt idx="3">
                  <c:v>2016, n=1000</c:v>
                </c:pt>
                <c:pt idx="4">
                  <c:v>2018, n=1000</c:v>
                </c:pt>
                <c:pt idx="5">
                  <c:v>2020, n=1000</c:v>
                </c:pt>
                <c:pt idx="6">
                  <c:v>2022, n=1000</c:v>
                </c:pt>
              </c:strCache>
            </c:strRef>
          </c:cat>
          <c:val>
            <c:numRef>
              <c:f>Taul1!$O$2:$O$8</c:f>
              <c:numCache>
                <c:formatCode>0%</c:formatCode>
                <c:ptCount val="7"/>
                <c:pt idx="0">
                  <c:v>0.03</c:v>
                </c:pt>
                <c:pt idx="1">
                  <c:v>0.02</c:v>
                </c:pt>
                <c:pt idx="2">
                  <c:v>0.03</c:v>
                </c:pt>
                <c:pt idx="3">
                  <c:v>0.03</c:v>
                </c:pt>
                <c:pt idx="4">
                  <c:v>0.03</c:v>
                </c:pt>
                <c:pt idx="5">
                  <c:v>4.3999999999999997E-2</c:v>
                </c:pt>
                <c:pt idx="6">
                  <c:v>0.08</c:v>
                </c:pt>
              </c:numCache>
            </c:numRef>
          </c:val>
          <c:extLst>
            <c:ext xmlns:c16="http://schemas.microsoft.com/office/drawing/2014/chart" uri="{C3380CC4-5D6E-409C-BE32-E72D297353CC}">
              <c16:uniqueId val="{0000000C-4404-4B61-A622-234BE6580684}"/>
            </c:ext>
          </c:extLst>
        </c:ser>
        <c:dLbls>
          <c:showLegendKey val="0"/>
          <c:showVal val="0"/>
          <c:showCatName val="0"/>
          <c:showSerName val="0"/>
          <c:showPercent val="0"/>
          <c:showBubbleSize val="0"/>
        </c:dLbls>
        <c:gapWidth val="30"/>
        <c:axId val="160526336"/>
        <c:axId val="160527872"/>
        <c:extLst>
          <c:ext xmlns:c15="http://schemas.microsoft.com/office/drawing/2012/chart" uri="{02D57815-91ED-43cb-92C2-25804820EDAC}">
            <c15:filteredBarSeries>
              <c15:ser>
                <c:idx val="0"/>
                <c:order val="0"/>
                <c:tx>
                  <c:strRef>
                    <c:extLst>
                      <c:ext uri="{02D57815-91ED-43cb-92C2-25804820EDAC}">
                        <c15:formulaRef>
                          <c15:sqref>Taul1!$F$1</c15:sqref>
                        </c15:formulaRef>
                      </c:ext>
                    </c:extLst>
                    <c:strCache>
                      <c:ptCount val="1"/>
                      <c:pt idx="0">
                        <c:v>Kotivakuutus</c:v>
                      </c:pt>
                    </c:strCache>
                  </c:strRef>
                </c:tx>
                <c:spPr>
                  <a:solidFill>
                    <a:schemeClr val="tx2"/>
                  </a:solidFill>
                  <a:ln>
                    <a:noFill/>
                  </a:ln>
                  <a:effectLst/>
                </c:spPr>
                <c:invertIfNegative val="0"/>
                <c:dPt>
                  <c:idx val="6"/>
                  <c:invertIfNegative val="0"/>
                  <c:bubble3D val="0"/>
                  <c:spPr>
                    <a:solidFill>
                      <a:srgbClr val="00B0F0"/>
                    </a:solidFill>
                    <a:ln>
                      <a:noFill/>
                    </a:ln>
                    <a:effectLst/>
                  </c:spPr>
                  <c:extLst>
                    <c:ext xmlns:c16="http://schemas.microsoft.com/office/drawing/2014/chart" uri="{C3380CC4-5D6E-409C-BE32-E72D297353CC}">
                      <c16:uniqueId val="{00000001-4404-4B61-A622-234BE6580684}"/>
                    </c:ext>
                  </c:extLst>
                </c:dPt>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c:ext uri="{02D57815-91ED-43cb-92C2-25804820EDAC}">
                        <c15:formulaRef>
                          <c15:sqref>Taul1!$F$2:$F$8</c15:sqref>
                        </c15:formulaRef>
                      </c:ext>
                    </c:extLst>
                    <c:numCache>
                      <c:formatCode>0%</c:formatCode>
                      <c:ptCount val="7"/>
                      <c:pt idx="0">
                        <c:v>0.83</c:v>
                      </c:pt>
                      <c:pt idx="1">
                        <c:v>0.86</c:v>
                      </c:pt>
                      <c:pt idx="2">
                        <c:v>0.95</c:v>
                      </c:pt>
                      <c:pt idx="3">
                        <c:v>0.92</c:v>
                      </c:pt>
                      <c:pt idx="4">
                        <c:v>0.93</c:v>
                      </c:pt>
                      <c:pt idx="5">
                        <c:v>0.875</c:v>
                      </c:pt>
                      <c:pt idx="6">
                        <c:v>0.88</c:v>
                      </c:pt>
                    </c:numCache>
                  </c:numRef>
                </c:val>
                <c:extLst>
                  <c:ext xmlns:c16="http://schemas.microsoft.com/office/drawing/2014/chart" uri="{C3380CC4-5D6E-409C-BE32-E72D297353CC}">
                    <c16:uniqueId val="{00000002-4404-4B61-A622-234BE658068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Taul1!$G$1</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Taul1!$G$2:$G$8</c15:sqref>
                        </c15:formulaRef>
                      </c:ext>
                    </c:extLst>
                    <c:numCache>
                      <c:formatCode>0%</c:formatCode>
                      <c:ptCount val="7"/>
                      <c:pt idx="0">
                        <c:v>0.63</c:v>
                      </c:pt>
                      <c:pt idx="1">
                        <c:v>0.56000000000000005</c:v>
                      </c:pt>
                      <c:pt idx="2">
                        <c:v>0.69</c:v>
                      </c:pt>
                      <c:pt idx="3">
                        <c:v>0.67</c:v>
                      </c:pt>
                      <c:pt idx="4">
                        <c:v>0.65</c:v>
                      </c:pt>
                      <c:pt idx="5">
                        <c:v>0.55700000000000005</c:v>
                      </c:pt>
                      <c:pt idx="6">
                        <c:v>0.56000000000000005</c:v>
                      </c:pt>
                    </c:numCache>
                  </c:numRef>
                </c:val>
                <c:extLst xmlns:c15="http://schemas.microsoft.com/office/drawing/2012/chart">
                  <c:ext xmlns:c16="http://schemas.microsoft.com/office/drawing/2014/chart" uri="{C3380CC4-5D6E-409C-BE32-E72D297353CC}">
                    <c16:uniqueId val="{00000004-4404-4B61-A622-234BE658068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Taul1!$H$1</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Taul1!$H$2:$H$8</c15:sqref>
                        </c15:formulaRef>
                      </c:ext>
                    </c:extLst>
                    <c:numCache>
                      <c:formatCode>0%</c:formatCode>
                      <c:ptCount val="7"/>
                      <c:pt idx="0">
                        <c:v>0.4</c:v>
                      </c:pt>
                      <c:pt idx="1">
                        <c:v>0.42</c:v>
                      </c:pt>
                      <c:pt idx="2">
                        <c:v>0.6</c:v>
                      </c:pt>
                      <c:pt idx="3">
                        <c:v>0.54</c:v>
                      </c:pt>
                      <c:pt idx="4">
                        <c:v>0.53</c:v>
                      </c:pt>
                      <c:pt idx="5">
                        <c:v>0.46400000000000008</c:v>
                      </c:pt>
                      <c:pt idx="6">
                        <c:v>0.45</c:v>
                      </c:pt>
                    </c:numCache>
                  </c:numRef>
                </c:val>
                <c:extLst xmlns:c15="http://schemas.microsoft.com/office/drawing/2012/chart">
                  <c:ext xmlns:c16="http://schemas.microsoft.com/office/drawing/2014/chart" uri="{C3380CC4-5D6E-409C-BE32-E72D297353CC}">
                    <c16:uniqueId val="{00000005-4404-4B61-A622-234BE658068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Taul1!$I$1</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Taul1!$I$2:$I$8</c15:sqref>
                        </c15:formulaRef>
                      </c:ext>
                    </c:extLst>
                    <c:numCache>
                      <c:formatCode>0%</c:formatCode>
                      <c:ptCount val="7"/>
                      <c:pt idx="0">
                        <c:v>0.66</c:v>
                      </c:pt>
                      <c:pt idx="1">
                        <c:v>0.7</c:v>
                      </c:pt>
                      <c:pt idx="2">
                        <c:v>0.5</c:v>
                      </c:pt>
                      <c:pt idx="3">
                        <c:v>0.56000000000000005</c:v>
                      </c:pt>
                      <c:pt idx="4">
                        <c:v>0.55000000000000004</c:v>
                      </c:pt>
                      <c:pt idx="5">
                        <c:v>0.51100000000000001</c:v>
                      </c:pt>
                      <c:pt idx="6">
                        <c:v>0.43</c:v>
                      </c:pt>
                    </c:numCache>
                  </c:numRef>
                </c:val>
                <c:extLst xmlns:c15="http://schemas.microsoft.com/office/drawing/2012/chart">
                  <c:ext xmlns:c16="http://schemas.microsoft.com/office/drawing/2014/chart" uri="{C3380CC4-5D6E-409C-BE32-E72D297353CC}">
                    <c16:uniqueId val="{00000006-4404-4B61-A622-234BE658068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Taul1!$J$1</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Taul1!$J$2:$J$8</c15:sqref>
                        </c15:formulaRef>
                      </c:ext>
                    </c:extLst>
                    <c:numCache>
                      <c:formatCode>0%</c:formatCode>
                      <c:ptCount val="7"/>
                      <c:pt idx="0">
                        <c:v>0.39</c:v>
                      </c:pt>
                      <c:pt idx="1">
                        <c:v>0.41</c:v>
                      </c:pt>
                      <c:pt idx="2">
                        <c:v>0.37</c:v>
                      </c:pt>
                      <c:pt idx="3">
                        <c:v>0.36</c:v>
                      </c:pt>
                      <c:pt idx="4">
                        <c:v>0.37</c:v>
                      </c:pt>
                      <c:pt idx="5">
                        <c:v>0.309</c:v>
                      </c:pt>
                      <c:pt idx="6">
                        <c:v>0.3</c:v>
                      </c:pt>
                    </c:numCache>
                  </c:numRef>
                </c:val>
                <c:extLst xmlns:c15="http://schemas.microsoft.com/office/drawing/2012/chart">
                  <c:ext xmlns:c16="http://schemas.microsoft.com/office/drawing/2014/chart" uri="{C3380CC4-5D6E-409C-BE32-E72D297353CC}">
                    <c16:uniqueId val="{00000007-4404-4B61-A622-234BE658068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Taul1!$K$1</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Taul1!$K$2:$K$8</c15:sqref>
                        </c15:formulaRef>
                      </c:ext>
                    </c:extLst>
                    <c:numCache>
                      <c:formatCode>0%</c:formatCode>
                      <c:ptCount val="7"/>
                      <c:pt idx="0">
                        <c:v>0.26</c:v>
                      </c:pt>
                      <c:pt idx="1">
                        <c:v>0.28999999999999998</c:v>
                      </c:pt>
                      <c:pt idx="2">
                        <c:v>0.26</c:v>
                      </c:pt>
                      <c:pt idx="3">
                        <c:v>0.25</c:v>
                      </c:pt>
                      <c:pt idx="4">
                        <c:v>0.27</c:v>
                      </c:pt>
                      <c:pt idx="5">
                        <c:v>0.24399999999999999</c:v>
                      </c:pt>
                      <c:pt idx="6">
                        <c:v>0.22</c:v>
                      </c:pt>
                    </c:numCache>
                  </c:numRef>
                </c:val>
                <c:extLst xmlns:c15="http://schemas.microsoft.com/office/drawing/2012/chart">
                  <c:ext xmlns:c16="http://schemas.microsoft.com/office/drawing/2014/chart" uri="{C3380CC4-5D6E-409C-BE32-E72D297353CC}">
                    <c16:uniqueId val="{00000008-4404-4B61-A622-234BE658068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Taul1!$L$1</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Taul1!$L$2:$L$8</c15:sqref>
                        </c15:formulaRef>
                      </c:ext>
                    </c:extLst>
                    <c:numCache>
                      <c:formatCode>0%</c:formatCode>
                      <c:ptCount val="7"/>
                      <c:pt idx="0">
                        <c:v>0</c:v>
                      </c:pt>
                      <c:pt idx="1">
                        <c:v>0</c:v>
                      </c:pt>
                      <c:pt idx="2">
                        <c:v>0.1</c:v>
                      </c:pt>
                      <c:pt idx="3">
                        <c:v>0.09</c:v>
                      </c:pt>
                      <c:pt idx="4">
                        <c:v>0.08</c:v>
                      </c:pt>
                      <c:pt idx="5">
                        <c:v>8.2000000000000017E-2</c:v>
                      </c:pt>
                      <c:pt idx="6">
                        <c:v>0.11</c:v>
                      </c:pt>
                    </c:numCache>
                  </c:numRef>
                </c:val>
                <c:extLst xmlns:c15="http://schemas.microsoft.com/office/drawing/2012/chart">
                  <c:ext xmlns:c16="http://schemas.microsoft.com/office/drawing/2014/chart" uri="{C3380CC4-5D6E-409C-BE32-E72D297353CC}">
                    <c16:uniqueId val="{00000009-4404-4B61-A622-234BE658068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Taul1!$M$1</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Taul1!$M$2:$M$8</c15:sqref>
                        </c15:formulaRef>
                      </c:ext>
                    </c:extLst>
                    <c:numCache>
                      <c:formatCode>0%</c:formatCode>
                      <c:ptCount val="7"/>
                      <c:pt idx="0">
                        <c:v>0.15</c:v>
                      </c:pt>
                      <c:pt idx="1">
                        <c:v>0.19</c:v>
                      </c:pt>
                      <c:pt idx="2">
                        <c:v>0.18</c:v>
                      </c:pt>
                      <c:pt idx="3">
                        <c:v>0.14000000000000001</c:v>
                      </c:pt>
                      <c:pt idx="4">
                        <c:v>0.14000000000000001</c:v>
                      </c:pt>
                      <c:pt idx="5">
                        <c:v>0.13</c:v>
                      </c:pt>
                      <c:pt idx="6">
                        <c:v>0.09</c:v>
                      </c:pt>
                    </c:numCache>
                  </c:numRef>
                </c:val>
                <c:extLst xmlns:c15="http://schemas.microsoft.com/office/drawing/2012/chart">
                  <c:ext xmlns:c16="http://schemas.microsoft.com/office/drawing/2014/chart" uri="{C3380CC4-5D6E-409C-BE32-E72D297353CC}">
                    <c16:uniqueId val="{0000000A-4404-4B61-A622-234BE6580684}"/>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Taul1!$N$1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Taul1!$N$2:$N$8</c15:sqref>
                        </c15:formulaRef>
                      </c:ext>
                    </c:extLst>
                    <c:numCache>
                      <c:formatCode>0%</c:formatCode>
                      <c:ptCount val="7"/>
                      <c:pt idx="0">
                        <c:v>0</c:v>
                      </c:pt>
                      <c:pt idx="1">
                        <c:v>0</c:v>
                      </c:pt>
                      <c:pt idx="2">
                        <c:v>0.08</c:v>
                      </c:pt>
                      <c:pt idx="3">
                        <c:v>0.08</c:v>
                      </c:pt>
                      <c:pt idx="4">
                        <c:v>7.0000000000000007E-2</c:v>
                      </c:pt>
                      <c:pt idx="5">
                        <c:v>8.7999999999999995E-2</c:v>
                      </c:pt>
                      <c:pt idx="6">
                        <c:v>0.08</c:v>
                      </c:pt>
                    </c:numCache>
                  </c:numRef>
                </c:val>
                <c:extLst xmlns:c15="http://schemas.microsoft.com/office/drawing/2012/chart">
                  <c:ext xmlns:c16="http://schemas.microsoft.com/office/drawing/2014/chart" uri="{C3380CC4-5D6E-409C-BE32-E72D297353CC}">
                    <c16:uniqueId val="{0000000B-4404-4B61-A622-234BE6580684}"/>
                  </c:ext>
                </c:extLst>
              </c15:ser>
            </c15:filteredBarSeries>
          </c:ext>
        </c:extLst>
      </c:barChart>
      <c:catAx>
        <c:axId val="160526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60527872"/>
        <c:crosses val="autoZero"/>
        <c:auto val="1"/>
        <c:lblAlgn val="ctr"/>
        <c:lblOffset val="100"/>
        <c:noMultiLvlLbl val="0"/>
      </c:catAx>
      <c:valAx>
        <c:axId val="160527872"/>
        <c:scaling>
          <c:orientation val="minMax"/>
          <c:max val="0.5"/>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6052633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49224883843711"/>
          <c:y val="6.0155650267229126E-2"/>
          <c:w val="0.60696022020323215"/>
          <c:h val="0.78160179772222038"/>
        </c:manualLayout>
      </c:layout>
      <c:barChart>
        <c:barDir val="bar"/>
        <c:grouping val="percentStacked"/>
        <c:varyColors val="0"/>
        <c:ser>
          <c:idx val="0"/>
          <c:order val="0"/>
          <c:tx>
            <c:strRef>
              <c:f>Taul1!$A$2</c:f>
              <c:strCache>
                <c:ptCount val="1"/>
                <c:pt idx="0">
                  <c:v>Alle 25.000 euroa</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Taul1!$B$1:$BJ$1</c:f>
              <c:strCache>
                <c:ptCount val="21"/>
                <c:pt idx="0">
                  <c:v>Kaikki vastaajat, n=297</c:v>
                </c:pt>
                <c:pt idx="1">
                  <c:v>SUKUPUOLI</c:v>
                </c:pt>
                <c:pt idx="2">
                  <c:v>Mies, n=159</c:v>
                </c:pt>
                <c:pt idx="3">
                  <c:v>Nainen, n=137</c:v>
                </c:pt>
                <c:pt idx="4">
                  <c:v>IKÄRYHMÄ</c:v>
                </c:pt>
                <c:pt idx="5">
                  <c:v>18-29 -vuotias, n=52</c:v>
                </c:pt>
                <c:pt idx="6">
                  <c:v>30-39 -vuotias, n=71</c:v>
                </c:pt>
                <c:pt idx="7">
                  <c:v>40-49 -vuotias, n=48</c:v>
                </c:pt>
                <c:pt idx="8">
                  <c:v>50-59 -vuotias, n=57</c:v>
                </c:pt>
                <c:pt idx="9">
                  <c:v>60-79 -vuotias, n=68</c:v>
                </c:pt>
                <c:pt idx="10">
                  <c:v>TALOUDEN BRUTTOTULOT VUODESSA</c:v>
                </c:pt>
                <c:pt idx="11">
                  <c:v>Alle 30.000 €/vuodessa, n=46</c:v>
                </c:pt>
                <c:pt idx="12">
                  <c:v>30.001-50.000 €/vuodessa, n=60</c:v>
                </c:pt>
                <c:pt idx="13">
                  <c:v>50.001-70.000 €/vuodessa, n=60</c:v>
                </c:pt>
                <c:pt idx="14">
                  <c:v>Yli 70.000 €/vuodessa, n=83</c:v>
                </c:pt>
                <c:pt idx="15">
                  <c:v>ASUINPAIKKA</c:v>
                </c:pt>
                <c:pt idx="16">
                  <c:v>Pääkaupunkiseutu, n=57</c:v>
                </c:pt>
                <c:pt idx="17">
                  <c:v>Tampere/Turku n=27</c:v>
                </c:pt>
                <c:pt idx="18">
                  <c:v>Muu yli 50.000 asukkaan kaupunki, n=89</c:v>
                </c:pt>
                <c:pt idx="19">
                  <c:v>Alle 50.000 asukkaan kaupunki, n=72</c:v>
                </c:pt>
                <c:pt idx="20">
                  <c:v>Maalaiskunta, n=52</c:v>
                </c:pt>
              </c:strCache>
              <c:extLst/>
            </c:strRef>
          </c:cat>
          <c:val>
            <c:numRef>
              <c:f>Taul1!$B$2:$BJ$2</c:f>
              <c:numCache>
                <c:formatCode>General</c:formatCode>
                <c:ptCount val="21"/>
                <c:pt idx="0" formatCode="0%">
                  <c:v>0.19500000000000001</c:v>
                </c:pt>
                <c:pt idx="2" formatCode="0%">
                  <c:v>0.16300000000000001</c:v>
                </c:pt>
                <c:pt idx="3" formatCode="0%">
                  <c:v>0.23300000000000001</c:v>
                </c:pt>
                <c:pt idx="5" formatCode="0%">
                  <c:v>0.193</c:v>
                </c:pt>
                <c:pt idx="6" formatCode="0%">
                  <c:v>0.182</c:v>
                </c:pt>
                <c:pt idx="7" formatCode="0%">
                  <c:v>0.14799999999999999</c:v>
                </c:pt>
                <c:pt idx="8" formatCode="0%">
                  <c:v>0.16600000000000001</c:v>
                </c:pt>
                <c:pt idx="9" formatCode="0%">
                  <c:v>0.26900000000000002</c:v>
                </c:pt>
                <c:pt idx="11" formatCode="0%">
                  <c:v>0.25600000000000001</c:v>
                </c:pt>
                <c:pt idx="12" formatCode="0%">
                  <c:v>0.24099999999999999</c:v>
                </c:pt>
                <c:pt idx="13" formatCode="0%">
                  <c:v>0.222</c:v>
                </c:pt>
                <c:pt idx="14" formatCode="0%">
                  <c:v>0.14199999999999999</c:v>
                </c:pt>
                <c:pt idx="16" formatCode="0%">
                  <c:v>0.185</c:v>
                </c:pt>
                <c:pt idx="17" formatCode="0%">
                  <c:v>0.17799999999999999</c:v>
                </c:pt>
                <c:pt idx="18" formatCode="0%">
                  <c:v>0.191</c:v>
                </c:pt>
                <c:pt idx="19" formatCode="0%">
                  <c:v>0.20899999999999999</c:v>
                </c:pt>
                <c:pt idx="20" formatCode="0%">
                  <c:v>0.20399999999999999</c:v>
                </c:pt>
              </c:numCache>
              <c:extLst/>
            </c:numRef>
          </c:val>
          <c:extLst>
            <c:ext xmlns:c16="http://schemas.microsoft.com/office/drawing/2014/chart" uri="{C3380CC4-5D6E-409C-BE32-E72D297353CC}">
              <c16:uniqueId val="{00000000-139C-450C-B703-0023C5269054}"/>
            </c:ext>
          </c:extLst>
        </c:ser>
        <c:ser>
          <c:idx val="1"/>
          <c:order val="1"/>
          <c:tx>
            <c:strRef>
              <c:f>Taul1!$A$3</c:f>
              <c:strCache>
                <c:ptCount val="1"/>
                <c:pt idx="0">
                  <c:v>25 000 - 50.000 euroa</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Taul1!$B$1:$BJ$1</c:f>
              <c:strCache>
                <c:ptCount val="21"/>
                <c:pt idx="0">
                  <c:v>Kaikki vastaajat, n=297</c:v>
                </c:pt>
                <c:pt idx="1">
                  <c:v>SUKUPUOLI</c:v>
                </c:pt>
                <c:pt idx="2">
                  <c:v>Mies, n=159</c:v>
                </c:pt>
                <c:pt idx="3">
                  <c:v>Nainen, n=137</c:v>
                </c:pt>
                <c:pt idx="4">
                  <c:v>IKÄRYHMÄ</c:v>
                </c:pt>
                <c:pt idx="5">
                  <c:v>18-29 -vuotias, n=52</c:v>
                </c:pt>
                <c:pt idx="6">
                  <c:v>30-39 -vuotias, n=71</c:v>
                </c:pt>
                <c:pt idx="7">
                  <c:v>40-49 -vuotias, n=48</c:v>
                </c:pt>
                <c:pt idx="8">
                  <c:v>50-59 -vuotias, n=57</c:v>
                </c:pt>
                <c:pt idx="9">
                  <c:v>60-79 -vuotias, n=68</c:v>
                </c:pt>
                <c:pt idx="10">
                  <c:v>TALOUDEN BRUTTOTULOT VUODESSA</c:v>
                </c:pt>
                <c:pt idx="11">
                  <c:v>Alle 30.000 €/vuodessa, n=46</c:v>
                </c:pt>
                <c:pt idx="12">
                  <c:v>30.001-50.000 €/vuodessa, n=60</c:v>
                </c:pt>
                <c:pt idx="13">
                  <c:v>50.001-70.000 €/vuodessa, n=60</c:v>
                </c:pt>
                <c:pt idx="14">
                  <c:v>Yli 70.000 €/vuodessa, n=83</c:v>
                </c:pt>
                <c:pt idx="15">
                  <c:v>ASUINPAIKKA</c:v>
                </c:pt>
                <c:pt idx="16">
                  <c:v>Pääkaupunkiseutu, n=57</c:v>
                </c:pt>
                <c:pt idx="17">
                  <c:v>Tampere/Turku n=27</c:v>
                </c:pt>
                <c:pt idx="18">
                  <c:v>Muu yli 50.000 asukkaan kaupunki, n=89</c:v>
                </c:pt>
                <c:pt idx="19">
                  <c:v>Alle 50.000 asukkaan kaupunki, n=72</c:v>
                </c:pt>
                <c:pt idx="20">
                  <c:v>Maalaiskunta, n=52</c:v>
                </c:pt>
              </c:strCache>
              <c:extLst/>
            </c:strRef>
          </c:cat>
          <c:val>
            <c:numRef>
              <c:f>Taul1!$B$3:$BJ$3</c:f>
              <c:numCache>
                <c:formatCode>General</c:formatCode>
                <c:ptCount val="21"/>
                <c:pt idx="0" formatCode="0%">
                  <c:v>0.28699999999999998</c:v>
                </c:pt>
                <c:pt idx="2" formatCode="0%">
                  <c:v>0.28699999999999998</c:v>
                </c:pt>
                <c:pt idx="3" formatCode="0%">
                  <c:v>0.28599999999999998</c:v>
                </c:pt>
                <c:pt idx="5" formatCode="0%">
                  <c:v>0.29799999999999999</c:v>
                </c:pt>
                <c:pt idx="6" formatCode="0%">
                  <c:v>0.26900000000000002</c:v>
                </c:pt>
                <c:pt idx="7" formatCode="0%">
                  <c:v>0.27400000000000002</c:v>
                </c:pt>
                <c:pt idx="8" formatCode="0%">
                  <c:v>0.318</c:v>
                </c:pt>
                <c:pt idx="9" formatCode="0%">
                  <c:v>0.28000000000000003</c:v>
                </c:pt>
                <c:pt idx="11" formatCode="0%">
                  <c:v>0.33700000000000002</c:v>
                </c:pt>
                <c:pt idx="12" formatCode="0%">
                  <c:v>0.40600000000000003</c:v>
                </c:pt>
                <c:pt idx="13" formatCode="0%">
                  <c:v>0.33500000000000002</c:v>
                </c:pt>
                <c:pt idx="14" formatCode="0%">
                  <c:v>0.20699999999999999</c:v>
                </c:pt>
                <c:pt idx="16" formatCode="0%">
                  <c:v>0.23100000000000001</c:v>
                </c:pt>
                <c:pt idx="17" formatCode="0%">
                  <c:v>0.32300000000000001</c:v>
                </c:pt>
                <c:pt idx="18" formatCode="0%">
                  <c:v>0.317</c:v>
                </c:pt>
                <c:pt idx="19" formatCode="0%">
                  <c:v>0.32700000000000001</c:v>
                </c:pt>
                <c:pt idx="20" formatCode="0%">
                  <c:v>0.222</c:v>
                </c:pt>
              </c:numCache>
              <c:extLst/>
            </c:numRef>
          </c:val>
          <c:extLst>
            <c:ext xmlns:c16="http://schemas.microsoft.com/office/drawing/2014/chart" uri="{C3380CC4-5D6E-409C-BE32-E72D297353CC}">
              <c16:uniqueId val="{00000001-139C-450C-B703-0023C5269054}"/>
            </c:ext>
          </c:extLst>
        </c:ser>
        <c:ser>
          <c:idx val="2"/>
          <c:order val="2"/>
          <c:tx>
            <c:strRef>
              <c:f>Taul1!$A$4</c:f>
              <c:strCache>
                <c:ptCount val="1"/>
                <c:pt idx="0">
                  <c:v>Yli 50 000 euroa</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Taul1!$B$1:$BJ$1</c:f>
              <c:strCache>
                <c:ptCount val="21"/>
                <c:pt idx="0">
                  <c:v>Kaikki vastaajat, n=297</c:v>
                </c:pt>
                <c:pt idx="1">
                  <c:v>SUKUPUOLI</c:v>
                </c:pt>
                <c:pt idx="2">
                  <c:v>Mies, n=159</c:v>
                </c:pt>
                <c:pt idx="3">
                  <c:v>Nainen, n=137</c:v>
                </c:pt>
                <c:pt idx="4">
                  <c:v>IKÄRYHMÄ</c:v>
                </c:pt>
                <c:pt idx="5">
                  <c:v>18-29 -vuotias, n=52</c:v>
                </c:pt>
                <c:pt idx="6">
                  <c:v>30-39 -vuotias, n=71</c:v>
                </c:pt>
                <c:pt idx="7">
                  <c:v>40-49 -vuotias, n=48</c:v>
                </c:pt>
                <c:pt idx="8">
                  <c:v>50-59 -vuotias, n=57</c:v>
                </c:pt>
                <c:pt idx="9">
                  <c:v>60-79 -vuotias, n=68</c:v>
                </c:pt>
                <c:pt idx="10">
                  <c:v>TALOUDEN BRUTTOTULOT VUODESSA</c:v>
                </c:pt>
                <c:pt idx="11">
                  <c:v>Alle 30.000 €/vuodessa, n=46</c:v>
                </c:pt>
                <c:pt idx="12">
                  <c:v>30.001-50.000 €/vuodessa, n=60</c:v>
                </c:pt>
                <c:pt idx="13">
                  <c:v>50.001-70.000 €/vuodessa, n=60</c:v>
                </c:pt>
                <c:pt idx="14">
                  <c:v>Yli 70.000 €/vuodessa, n=83</c:v>
                </c:pt>
                <c:pt idx="15">
                  <c:v>ASUINPAIKKA</c:v>
                </c:pt>
                <c:pt idx="16">
                  <c:v>Pääkaupunkiseutu, n=57</c:v>
                </c:pt>
                <c:pt idx="17">
                  <c:v>Tampere/Turku n=27</c:v>
                </c:pt>
                <c:pt idx="18">
                  <c:v>Muu yli 50.000 asukkaan kaupunki, n=89</c:v>
                </c:pt>
                <c:pt idx="19">
                  <c:v>Alle 50.000 asukkaan kaupunki, n=72</c:v>
                </c:pt>
                <c:pt idx="20">
                  <c:v>Maalaiskunta, n=52</c:v>
                </c:pt>
              </c:strCache>
              <c:extLst/>
            </c:strRef>
          </c:cat>
          <c:val>
            <c:numRef>
              <c:f>Taul1!$B$4:$BJ$4</c:f>
              <c:numCache>
                <c:formatCode>General</c:formatCode>
                <c:ptCount val="21"/>
                <c:pt idx="0" formatCode="0%">
                  <c:v>0.29099999999999998</c:v>
                </c:pt>
                <c:pt idx="2" formatCode="0%">
                  <c:v>0.34799999999999998</c:v>
                </c:pt>
                <c:pt idx="3" formatCode="0%">
                  <c:v>0.224</c:v>
                </c:pt>
                <c:pt idx="5" formatCode="0%">
                  <c:v>0.223</c:v>
                </c:pt>
                <c:pt idx="6" formatCode="0%">
                  <c:v>0.38700000000000001</c:v>
                </c:pt>
                <c:pt idx="7" formatCode="0%">
                  <c:v>0.35499999999999998</c:v>
                </c:pt>
                <c:pt idx="8" formatCode="0%">
                  <c:v>0.26500000000000001</c:v>
                </c:pt>
                <c:pt idx="9" formatCode="0%">
                  <c:v>0.217</c:v>
                </c:pt>
                <c:pt idx="11" formatCode="0%">
                  <c:v>8.4000000000000005E-2</c:v>
                </c:pt>
                <c:pt idx="12" formatCode="0%">
                  <c:v>0.215</c:v>
                </c:pt>
                <c:pt idx="13" formatCode="0%">
                  <c:v>0.311</c:v>
                </c:pt>
                <c:pt idx="14" formatCode="0%">
                  <c:v>0.51400000000000001</c:v>
                </c:pt>
                <c:pt idx="16" formatCode="0%">
                  <c:v>0.23599999999999999</c:v>
                </c:pt>
                <c:pt idx="17" formatCode="0%">
                  <c:v>0.26</c:v>
                </c:pt>
                <c:pt idx="18" formatCode="0%">
                  <c:v>0.318</c:v>
                </c:pt>
                <c:pt idx="19" formatCode="0%">
                  <c:v>0.27500000000000002</c:v>
                </c:pt>
                <c:pt idx="20" formatCode="0%">
                  <c:v>0.34300000000000003</c:v>
                </c:pt>
              </c:numCache>
              <c:extLst/>
            </c:numRef>
          </c:val>
          <c:extLst>
            <c:ext xmlns:c16="http://schemas.microsoft.com/office/drawing/2014/chart" uri="{C3380CC4-5D6E-409C-BE32-E72D297353CC}">
              <c16:uniqueId val="{00000002-139C-450C-B703-0023C5269054}"/>
            </c:ext>
          </c:extLst>
        </c:ser>
        <c:ser>
          <c:idx val="3"/>
          <c:order val="3"/>
          <c:tx>
            <c:strRef>
              <c:f>Taul1!$A$5</c:f>
              <c:strCache>
                <c:ptCount val="1"/>
                <c:pt idx="0">
                  <c:v>En osaa sanoa</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Taul1!$B$1:$BJ$1</c:f>
              <c:strCache>
                <c:ptCount val="21"/>
                <c:pt idx="0">
                  <c:v>Kaikki vastaajat, n=297</c:v>
                </c:pt>
                <c:pt idx="1">
                  <c:v>SUKUPUOLI</c:v>
                </c:pt>
                <c:pt idx="2">
                  <c:v>Mies, n=159</c:v>
                </c:pt>
                <c:pt idx="3">
                  <c:v>Nainen, n=137</c:v>
                </c:pt>
                <c:pt idx="4">
                  <c:v>IKÄRYHMÄ</c:v>
                </c:pt>
                <c:pt idx="5">
                  <c:v>18-29 -vuotias, n=52</c:v>
                </c:pt>
                <c:pt idx="6">
                  <c:v>30-39 -vuotias, n=71</c:v>
                </c:pt>
                <c:pt idx="7">
                  <c:v>40-49 -vuotias, n=48</c:v>
                </c:pt>
                <c:pt idx="8">
                  <c:v>50-59 -vuotias, n=57</c:v>
                </c:pt>
                <c:pt idx="9">
                  <c:v>60-79 -vuotias, n=68</c:v>
                </c:pt>
                <c:pt idx="10">
                  <c:v>TALOUDEN BRUTTOTULOT VUODESSA</c:v>
                </c:pt>
                <c:pt idx="11">
                  <c:v>Alle 30.000 €/vuodessa, n=46</c:v>
                </c:pt>
                <c:pt idx="12">
                  <c:v>30.001-50.000 €/vuodessa, n=60</c:v>
                </c:pt>
                <c:pt idx="13">
                  <c:v>50.001-70.000 €/vuodessa, n=60</c:v>
                </c:pt>
                <c:pt idx="14">
                  <c:v>Yli 70.000 €/vuodessa, n=83</c:v>
                </c:pt>
                <c:pt idx="15">
                  <c:v>ASUINPAIKKA</c:v>
                </c:pt>
                <c:pt idx="16">
                  <c:v>Pääkaupunkiseutu, n=57</c:v>
                </c:pt>
                <c:pt idx="17">
                  <c:v>Tampere/Turku n=27</c:v>
                </c:pt>
                <c:pt idx="18">
                  <c:v>Muu yli 50.000 asukkaan kaupunki, n=89</c:v>
                </c:pt>
                <c:pt idx="19">
                  <c:v>Alle 50.000 asukkaan kaupunki, n=72</c:v>
                </c:pt>
                <c:pt idx="20">
                  <c:v>Maalaiskunta, n=52</c:v>
                </c:pt>
              </c:strCache>
              <c:extLst/>
            </c:strRef>
          </c:cat>
          <c:val>
            <c:numRef>
              <c:f>Taul1!$B$5:$BJ$5</c:f>
              <c:numCache>
                <c:formatCode>General</c:formatCode>
                <c:ptCount val="21"/>
                <c:pt idx="0" formatCode="0%">
                  <c:v>0.22700000000000001</c:v>
                </c:pt>
                <c:pt idx="2" formatCode="0%">
                  <c:v>0.20200000000000001</c:v>
                </c:pt>
                <c:pt idx="3" formatCode="0%">
                  <c:v>0.25700000000000001</c:v>
                </c:pt>
                <c:pt idx="5" formatCode="0%">
                  <c:v>0.28599999999999998</c:v>
                </c:pt>
                <c:pt idx="6" formatCode="0%">
                  <c:v>0.16200000000000001</c:v>
                </c:pt>
                <c:pt idx="7" formatCode="0%">
                  <c:v>0.224</c:v>
                </c:pt>
                <c:pt idx="8" formatCode="0%">
                  <c:v>0.251</c:v>
                </c:pt>
                <c:pt idx="9" formatCode="0%">
                  <c:v>0.23300000000000001</c:v>
                </c:pt>
                <c:pt idx="11" formatCode="0%">
                  <c:v>0.32400000000000001</c:v>
                </c:pt>
                <c:pt idx="12" formatCode="0%">
                  <c:v>0.13900000000000001</c:v>
                </c:pt>
                <c:pt idx="13" formatCode="0%">
                  <c:v>0.13300000000000001</c:v>
                </c:pt>
                <c:pt idx="14" formatCode="0%">
                  <c:v>0.13700000000000001</c:v>
                </c:pt>
                <c:pt idx="16" formatCode="0%">
                  <c:v>0.34899999999999998</c:v>
                </c:pt>
                <c:pt idx="17" formatCode="0%">
                  <c:v>0.23899999999999999</c:v>
                </c:pt>
                <c:pt idx="18" formatCode="0%">
                  <c:v>0.17399999999999999</c:v>
                </c:pt>
                <c:pt idx="19" formatCode="0%">
                  <c:v>0.189</c:v>
                </c:pt>
                <c:pt idx="20" formatCode="0%">
                  <c:v>0.23100000000000001</c:v>
                </c:pt>
              </c:numCache>
              <c:extLst/>
            </c:numRef>
          </c:val>
          <c:extLst>
            <c:ext xmlns:c16="http://schemas.microsoft.com/office/drawing/2014/chart" uri="{C3380CC4-5D6E-409C-BE32-E72D297353CC}">
              <c16:uniqueId val="{00000003-139C-450C-B703-0023C5269054}"/>
            </c:ext>
          </c:extLst>
        </c:ser>
        <c:dLbls>
          <c:showLegendKey val="0"/>
          <c:showVal val="0"/>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30689842486535296"/>
          <c:y val="0.91755696944271692"/>
          <c:w val="0.68488256494753763"/>
          <c:h val="4.8433878152800064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rgbClr val="040B16"/>
          </a:solidFill>
          <a:latin typeface="Calibri" panose="020F0502020204030204" pitchFamily="34" charset="0"/>
          <a:cs typeface="Calibri" panose="020F0502020204030204" pitchFamily="34" charset="0"/>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2091317567629"/>
          <c:y val="6.2300069473524483E-2"/>
          <c:w val="0.39131440960987096"/>
          <c:h val="0.86088628623689456"/>
        </c:manualLayout>
      </c:layout>
      <c:barChart>
        <c:barDir val="bar"/>
        <c:grouping val="clustered"/>
        <c:varyColors val="0"/>
        <c:ser>
          <c:idx val="7"/>
          <c:order val="7"/>
          <c:tx>
            <c:strRef>
              <c:f>Taul1!$A$9</c:f>
              <c:strCache>
                <c:ptCount val="1"/>
                <c:pt idx="0">
                  <c:v>Vapaaehtoinen eläkevakuutus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extLst/>
            </c:strRef>
          </c:cat>
          <c:val>
            <c:numRef>
              <c:f>Taul1!$B$9:$BO$9</c:f>
              <c:numCache>
                <c:formatCode>General</c:formatCode>
                <c:ptCount val="21"/>
                <c:pt idx="0" formatCode="0%">
                  <c:v>9.2999999999999999E-2</c:v>
                </c:pt>
                <c:pt idx="2" formatCode="0%">
                  <c:v>9.8000000000000004E-2</c:v>
                </c:pt>
                <c:pt idx="3" formatCode="0%">
                  <c:v>8.7999999999999995E-2</c:v>
                </c:pt>
                <c:pt idx="6" formatCode="0%">
                  <c:v>5.1999999999999998E-2</c:v>
                </c:pt>
                <c:pt idx="7" formatCode="0%">
                  <c:v>0.152</c:v>
                </c:pt>
                <c:pt idx="8" formatCode="0%">
                  <c:v>0.157</c:v>
                </c:pt>
                <c:pt idx="9" formatCode="0%">
                  <c:v>0.105</c:v>
                </c:pt>
                <c:pt idx="11" formatCode="0%">
                  <c:v>3.4000000000000002E-2</c:v>
                </c:pt>
                <c:pt idx="12" formatCode="0%">
                  <c:v>7.0000000000000007E-2</c:v>
                </c:pt>
                <c:pt idx="13" formatCode="0%">
                  <c:v>0.106</c:v>
                </c:pt>
                <c:pt idx="14" formatCode="0%">
                  <c:v>0.183</c:v>
                </c:pt>
                <c:pt idx="16" formatCode="0%">
                  <c:v>7.2999999999999995E-2</c:v>
                </c:pt>
                <c:pt idx="17" formatCode="0%">
                  <c:v>7.5999999999999998E-2</c:v>
                </c:pt>
                <c:pt idx="18" formatCode="0%">
                  <c:v>8.4000000000000005E-2</c:v>
                </c:pt>
                <c:pt idx="19" formatCode="0%">
                  <c:v>8.8999999999999996E-2</c:v>
                </c:pt>
                <c:pt idx="20" formatCode="0%">
                  <c:v>0.157</c:v>
                </c:pt>
              </c:numCache>
              <c:extLst/>
            </c:numRef>
          </c:val>
          <c:extLst xmlns:c15="http://schemas.microsoft.com/office/drawing/2012/chart">
            <c:ext xmlns:c16="http://schemas.microsoft.com/office/drawing/2014/chart" uri="{C3380CC4-5D6E-409C-BE32-E72D297353CC}">
              <c16:uniqueId val="{00000007-F4EF-4F64-B814-10B6DB91FFBA}"/>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c:ext uri="{02D57815-91ED-43cb-92C2-25804820EDAC}">
                        <c15:formulaRef>
                          <c15:sqref>Taul1!$B$2:$BO$2</c15:sqref>
                        </c15:formulaRef>
                      </c:ext>
                    </c:extLst>
                    <c:numCache>
                      <c:formatCode>General</c:formatCode>
                      <c:ptCount val="21"/>
                      <c:pt idx="0" formatCode="0%">
                        <c:v>0.876</c:v>
                      </c:pt>
                      <c:pt idx="2" formatCode="0%">
                        <c:v>0.84799999999999998</c:v>
                      </c:pt>
                      <c:pt idx="3" formatCode="0%">
                        <c:v>0.90400000000000003</c:v>
                      </c:pt>
                      <c:pt idx="5" formatCode="0%">
                        <c:v>0.82</c:v>
                      </c:pt>
                      <c:pt idx="6" formatCode="0%">
                        <c:v>0.9</c:v>
                      </c:pt>
                      <c:pt idx="7" formatCode="0%">
                        <c:v>0.84199999999999997</c:v>
                      </c:pt>
                      <c:pt idx="8" formatCode="0%">
                        <c:v>0.872</c:v>
                      </c:pt>
                      <c:pt idx="9" formatCode="0%">
                        <c:v>0.91700000000000004</c:v>
                      </c:pt>
                      <c:pt idx="11" formatCode="0%">
                        <c:v>0.78100000000000003</c:v>
                      </c:pt>
                      <c:pt idx="12" formatCode="0%">
                        <c:v>0.92100000000000004</c:v>
                      </c:pt>
                      <c:pt idx="13" formatCode="0%">
                        <c:v>0.93200000000000005</c:v>
                      </c:pt>
                      <c:pt idx="14" formatCode="0%">
                        <c:v>0.94499999999999995</c:v>
                      </c:pt>
                      <c:pt idx="16" formatCode="0%">
                        <c:v>0.90600000000000003</c:v>
                      </c:pt>
                      <c:pt idx="17" formatCode="0%">
                        <c:v>0.86799999999999999</c:v>
                      </c:pt>
                      <c:pt idx="18" formatCode="0%">
                        <c:v>0.88200000000000001</c:v>
                      </c:pt>
                      <c:pt idx="19" formatCode="0%">
                        <c:v>0.86599999999999999</c:v>
                      </c:pt>
                      <c:pt idx="20" formatCode="0%">
                        <c:v>0.84099999999999997</c:v>
                      </c:pt>
                    </c:numCache>
                  </c:numRef>
                </c:val>
                <c:extLst>
                  <c:ext xmlns:c16="http://schemas.microsoft.com/office/drawing/2014/chart" uri="{C3380CC4-5D6E-409C-BE32-E72D297353CC}">
                    <c16:uniqueId val="{00000001-F4EF-4F64-B814-10B6DB91FFB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1"/>
                      <c:pt idx="0" formatCode="0%">
                        <c:v>0.55500000000000005</c:v>
                      </c:pt>
                      <c:pt idx="2" formatCode="0%">
                        <c:v>0.55900000000000005</c:v>
                      </c:pt>
                      <c:pt idx="3" formatCode="0%">
                        <c:v>0.55100000000000005</c:v>
                      </c:pt>
                      <c:pt idx="5" formatCode="0%">
                        <c:v>0.32400000000000001</c:v>
                      </c:pt>
                      <c:pt idx="6" formatCode="0%">
                        <c:v>0.55500000000000005</c:v>
                      </c:pt>
                      <c:pt idx="7" formatCode="0%">
                        <c:v>0.58099999999999996</c:v>
                      </c:pt>
                      <c:pt idx="8" formatCode="0%">
                        <c:v>0.56499999999999995</c:v>
                      </c:pt>
                      <c:pt idx="9" formatCode="0%">
                        <c:v>0.68100000000000005</c:v>
                      </c:pt>
                      <c:pt idx="11" formatCode="0%">
                        <c:v>0.314</c:v>
                      </c:pt>
                      <c:pt idx="12" formatCode="0%">
                        <c:v>0.58599999999999997</c:v>
                      </c:pt>
                      <c:pt idx="13" formatCode="0%">
                        <c:v>0.71</c:v>
                      </c:pt>
                      <c:pt idx="14" formatCode="0%">
                        <c:v>0.76900000000000002</c:v>
                      </c:pt>
                      <c:pt idx="16" formatCode="0%">
                        <c:v>0.41899999999999998</c:v>
                      </c:pt>
                      <c:pt idx="17" formatCode="0%">
                        <c:v>0.44</c:v>
                      </c:pt>
                      <c:pt idx="18" formatCode="0%">
                        <c:v>0.60299999999999998</c:v>
                      </c:pt>
                      <c:pt idx="19" formatCode="0%">
                        <c:v>0.63900000000000001</c:v>
                      </c:pt>
                      <c:pt idx="20" formatCode="0%">
                        <c:v>0.65700000000000003</c:v>
                      </c:pt>
                    </c:numCache>
                  </c:numRef>
                </c:val>
                <c:extLst xmlns:c15="http://schemas.microsoft.com/office/drawing/2012/chart">
                  <c:ext xmlns:c16="http://schemas.microsoft.com/office/drawing/2014/chart" uri="{C3380CC4-5D6E-409C-BE32-E72D297353CC}">
                    <c16:uniqueId val="{00000002-F4EF-4F64-B814-10B6DB91FFB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1"/>
                      <c:pt idx="0" formatCode="0%">
                        <c:v>0.44900000000000001</c:v>
                      </c:pt>
                      <c:pt idx="2" formatCode="0%">
                        <c:v>0.443</c:v>
                      </c:pt>
                      <c:pt idx="3" formatCode="0%">
                        <c:v>0.45500000000000002</c:v>
                      </c:pt>
                      <c:pt idx="5" formatCode="0%">
                        <c:v>0.32200000000000001</c:v>
                      </c:pt>
                      <c:pt idx="6" formatCode="0%">
                        <c:v>0.48199999999999998</c:v>
                      </c:pt>
                      <c:pt idx="7" formatCode="0%">
                        <c:v>0.497</c:v>
                      </c:pt>
                      <c:pt idx="8" formatCode="0%">
                        <c:v>0.441</c:v>
                      </c:pt>
                      <c:pt idx="9" formatCode="0%">
                        <c:v>0.49</c:v>
                      </c:pt>
                      <c:pt idx="11" formatCode="0%">
                        <c:v>0.25700000000000001</c:v>
                      </c:pt>
                      <c:pt idx="12" formatCode="0%">
                        <c:v>0.53100000000000003</c:v>
                      </c:pt>
                      <c:pt idx="13" formatCode="0%">
                        <c:v>0.53400000000000003</c:v>
                      </c:pt>
                      <c:pt idx="14" formatCode="0%">
                        <c:v>0.58799999999999997</c:v>
                      </c:pt>
                      <c:pt idx="16" formatCode="0%">
                        <c:v>0.40300000000000002</c:v>
                      </c:pt>
                      <c:pt idx="17" formatCode="0%">
                        <c:v>0.38500000000000001</c:v>
                      </c:pt>
                      <c:pt idx="18" formatCode="0%">
                        <c:v>0.46100000000000002</c:v>
                      </c:pt>
                      <c:pt idx="19" formatCode="0%">
                        <c:v>0.49199999999999999</c:v>
                      </c:pt>
                      <c:pt idx="20" formatCode="0%">
                        <c:v>0.495</c:v>
                      </c:pt>
                    </c:numCache>
                  </c:numRef>
                </c:val>
                <c:extLst xmlns:c15="http://schemas.microsoft.com/office/drawing/2012/chart">
                  <c:ext xmlns:c16="http://schemas.microsoft.com/office/drawing/2014/chart" uri="{C3380CC4-5D6E-409C-BE32-E72D297353CC}">
                    <c16:uniqueId val="{00000003-F4EF-4F64-B814-10B6DB91FFB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Matkavakuutus, joka korvaa henkilövahingot</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1"/>
                      <c:pt idx="0" formatCode="0%">
                        <c:v>0.433</c:v>
                      </c:pt>
                      <c:pt idx="2" formatCode="0%">
                        <c:v>0.434</c:v>
                      </c:pt>
                      <c:pt idx="3" formatCode="0%">
                        <c:v>0.432</c:v>
                      </c:pt>
                      <c:pt idx="5" formatCode="0%">
                        <c:v>0.34300000000000003</c:v>
                      </c:pt>
                      <c:pt idx="6" formatCode="0%">
                        <c:v>0.45500000000000002</c:v>
                      </c:pt>
                      <c:pt idx="7" formatCode="0%">
                        <c:v>0.44500000000000001</c:v>
                      </c:pt>
                      <c:pt idx="8" formatCode="0%">
                        <c:v>0.39400000000000002</c:v>
                      </c:pt>
                      <c:pt idx="9" formatCode="0%">
                        <c:v>0.49299999999999999</c:v>
                      </c:pt>
                      <c:pt idx="11" formatCode="0%">
                        <c:v>0.27500000000000002</c:v>
                      </c:pt>
                      <c:pt idx="12" formatCode="0%">
                        <c:v>0.45100000000000001</c:v>
                      </c:pt>
                      <c:pt idx="13" formatCode="0%">
                        <c:v>0.499</c:v>
                      </c:pt>
                      <c:pt idx="14" formatCode="0%">
                        <c:v>0.61099999999999999</c:v>
                      </c:pt>
                      <c:pt idx="16" formatCode="0%">
                        <c:v>0.505</c:v>
                      </c:pt>
                      <c:pt idx="17" formatCode="0%">
                        <c:v>0.39200000000000002</c:v>
                      </c:pt>
                      <c:pt idx="18" formatCode="0%">
                        <c:v>0.40899999999999997</c:v>
                      </c:pt>
                      <c:pt idx="19" formatCode="0%">
                        <c:v>0.441</c:v>
                      </c:pt>
                      <c:pt idx="20" formatCode="0%">
                        <c:v>0.39300000000000002</c:v>
                      </c:pt>
                    </c:numCache>
                  </c:numRef>
                </c:val>
                <c:extLst xmlns:c15="http://schemas.microsoft.com/office/drawing/2012/chart">
                  <c:ext xmlns:c16="http://schemas.microsoft.com/office/drawing/2014/chart" uri="{C3380CC4-5D6E-409C-BE32-E72D297353CC}">
                    <c16:uniqueId val="{00000004-F4EF-4F64-B814-10B6DB91FFB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Henkivakuutus kuoleman varalta</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1"/>
                      <c:pt idx="0" formatCode="0%">
                        <c:v>0.29699999999999999</c:v>
                      </c:pt>
                      <c:pt idx="2" formatCode="0%">
                        <c:v>0.32</c:v>
                      </c:pt>
                      <c:pt idx="3" formatCode="0%">
                        <c:v>0.27400000000000002</c:v>
                      </c:pt>
                      <c:pt idx="5" formatCode="0%">
                        <c:v>0.27100000000000002</c:v>
                      </c:pt>
                      <c:pt idx="6" formatCode="0%">
                        <c:v>0.41699999999999998</c:v>
                      </c:pt>
                      <c:pt idx="7" formatCode="0%">
                        <c:v>0.30599999999999999</c:v>
                      </c:pt>
                      <c:pt idx="8" formatCode="0%">
                        <c:v>0.32700000000000001</c:v>
                      </c:pt>
                      <c:pt idx="9" formatCode="0%">
                        <c:v>0.223</c:v>
                      </c:pt>
                      <c:pt idx="11" formatCode="0%">
                        <c:v>0.17799999999999999</c:v>
                      </c:pt>
                      <c:pt idx="12" formatCode="0%">
                        <c:v>0.26</c:v>
                      </c:pt>
                      <c:pt idx="13" formatCode="0%">
                        <c:v>0.35399999999999998</c:v>
                      </c:pt>
                      <c:pt idx="14" formatCode="0%">
                        <c:v>0.48899999999999999</c:v>
                      </c:pt>
                      <c:pt idx="16" formatCode="0%">
                        <c:v>0.246</c:v>
                      </c:pt>
                      <c:pt idx="17" formatCode="0%">
                        <c:v>0.20599999999999999</c:v>
                      </c:pt>
                      <c:pt idx="18" formatCode="0%">
                        <c:v>0.32500000000000001</c:v>
                      </c:pt>
                      <c:pt idx="19" formatCode="0%">
                        <c:v>0.34799999999999998</c:v>
                      </c:pt>
                      <c:pt idx="20" formatCode="0%">
                        <c:v>0.33100000000000002</c:v>
                      </c:pt>
                    </c:numCache>
                  </c:numRef>
                </c:val>
                <c:extLst xmlns:c15="http://schemas.microsoft.com/office/drawing/2012/chart">
                  <c:ext xmlns:c16="http://schemas.microsoft.com/office/drawing/2014/chart" uri="{C3380CC4-5D6E-409C-BE32-E72D297353CC}">
                    <c16:uniqueId val="{00000000-F4EF-4F64-B814-10B6DB91FFB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1"/>
                      <c:pt idx="0" formatCode="0%">
                        <c:v>0.22</c:v>
                      </c:pt>
                      <c:pt idx="2" formatCode="0%">
                        <c:v>0.20899999999999999</c:v>
                      </c:pt>
                      <c:pt idx="3" formatCode="0%">
                        <c:v>0.23</c:v>
                      </c:pt>
                      <c:pt idx="5" formatCode="0%">
                        <c:v>0.21299999999999999</c:v>
                      </c:pt>
                      <c:pt idx="6" formatCode="0%">
                        <c:v>0.34399999999999997</c:v>
                      </c:pt>
                      <c:pt idx="7" formatCode="0%">
                        <c:v>0.32</c:v>
                      </c:pt>
                      <c:pt idx="8" formatCode="0%">
                        <c:v>0.19900000000000001</c:v>
                      </c:pt>
                      <c:pt idx="9" formatCode="0%">
                        <c:v>0.114</c:v>
                      </c:pt>
                      <c:pt idx="11" formatCode="0%">
                        <c:v>0.13200000000000001</c:v>
                      </c:pt>
                      <c:pt idx="12" formatCode="0%">
                        <c:v>0.22500000000000001</c:v>
                      </c:pt>
                      <c:pt idx="13" formatCode="0%">
                        <c:v>0.26200000000000001</c:v>
                      </c:pt>
                      <c:pt idx="14" formatCode="0%">
                        <c:v>0.29899999999999999</c:v>
                      </c:pt>
                      <c:pt idx="16" formatCode="0%">
                        <c:v>0.21099999999999999</c:v>
                      </c:pt>
                      <c:pt idx="17" formatCode="0%">
                        <c:v>0.20699999999999999</c:v>
                      </c:pt>
                      <c:pt idx="18" formatCode="0%">
                        <c:v>0.20799999999999999</c:v>
                      </c:pt>
                      <c:pt idx="19" formatCode="0%">
                        <c:v>0.22800000000000001</c:v>
                      </c:pt>
                      <c:pt idx="20" formatCode="0%">
                        <c:v>0.253</c:v>
                      </c:pt>
                    </c:numCache>
                  </c:numRef>
                </c:val>
                <c:extLst xmlns:c15="http://schemas.microsoft.com/office/drawing/2012/chart">
                  <c:ext xmlns:c16="http://schemas.microsoft.com/office/drawing/2014/chart" uri="{C3380CC4-5D6E-409C-BE32-E72D297353CC}">
                    <c16:uniqueId val="{00000005-F4EF-4F64-B814-10B6DB91FFBA}"/>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1"/>
                      <c:pt idx="0" formatCode="0%">
                        <c:v>0.11</c:v>
                      </c:pt>
                      <c:pt idx="2" formatCode="0%">
                        <c:v>0.10199999999999999</c:v>
                      </c:pt>
                      <c:pt idx="3" formatCode="0%">
                        <c:v>0.11799999999999999</c:v>
                      </c:pt>
                      <c:pt idx="5" formatCode="0%">
                        <c:v>0.127</c:v>
                      </c:pt>
                      <c:pt idx="6" formatCode="0%">
                        <c:v>0.156</c:v>
                      </c:pt>
                      <c:pt idx="7" formatCode="0%">
                        <c:v>0.16600000000000001</c:v>
                      </c:pt>
                      <c:pt idx="8" formatCode="0%">
                        <c:v>9.0999999999999998E-2</c:v>
                      </c:pt>
                      <c:pt idx="9" formatCode="0%">
                        <c:v>5.6000000000000001E-2</c:v>
                      </c:pt>
                      <c:pt idx="11" formatCode="0%">
                        <c:v>8.4000000000000005E-2</c:v>
                      </c:pt>
                      <c:pt idx="12" formatCode="0%">
                        <c:v>6.7000000000000004E-2</c:v>
                      </c:pt>
                      <c:pt idx="13" formatCode="0%">
                        <c:v>0.14799999999999999</c:v>
                      </c:pt>
                      <c:pt idx="14" formatCode="0%">
                        <c:v>0.16300000000000001</c:v>
                      </c:pt>
                      <c:pt idx="16" formatCode="0%">
                        <c:v>0.109</c:v>
                      </c:pt>
                      <c:pt idx="17" formatCode="0%">
                        <c:v>7.3999999999999996E-2</c:v>
                      </c:pt>
                      <c:pt idx="18" formatCode="0%">
                        <c:v>0.108</c:v>
                      </c:pt>
                      <c:pt idx="19" formatCode="0%">
                        <c:v>9.9000000000000005E-2</c:v>
                      </c:pt>
                      <c:pt idx="20" formatCode="0%">
                        <c:v>0.16</c:v>
                      </c:pt>
                    </c:numCache>
                  </c:numRef>
                </c:val>
                <c:extLst xmlns:c15="http://schemas.microsoft.com/office/drawing/2012/chart">
                  <c:ext xmlns:c16="http://schemas.microsoft.com/office/drawing/2014/chart" uri="{C3380CC4-5D6E-409C-BE32-E72D297353CC}">
                    <c16:uniqueId val="{00000006-F4EF-4F64-B814-10B6DB91FFBA}"/>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1"/>
                      <c:pt idx="0" formatCode="0%">
                        <c:v>7.5999999999999998E-2</c:v>
                      </c:pt>
                      <c:pt idx="2" formatCode="0%">
                        <c:v>6.5000000000000002E-2</c:v>
                      </c:pt>
                      <c:pt idx="3" formatCode="0%">
                        <c:v>8.5999999999999993E-2</c:v>
                      </c:pt>
                      <c:pt idx="5" formatCode="0%">
                        <c:v>7.0000000000000007E-2</c:v>
                      </c:pt>
                      <c:pt idx="6" formatCode="0%">
                        <c:v>0.13600000000000001</c:v>
                      </c:pt>
                      <c:pt idx="7" formatCode="0%">
                        <c:v>9.1999999999999998E-2</c:v>
                      </c:pt>
                      <c:pt idx="8" formatCode="0%">
                        <c:v>0.06</c:v>
                      </c:pt>
                      <c:pt idx="9" formatCode="0%">
                        <c:v>4.5999999999999999E-2</c:v>
                      </c:pt>
                      <c:pt idx="11" formatCode="0%">
                        <c:v>4.2999999999999997E-2</c:v>
                      </c:pt>
                      <c:pt idx="12" formatCode="0%">
                        <c:v>7.5999999999999998E-2</c:v>
                      </c:pt>
                      <c:pt idx="13" formatCode="0%">
                        <c:v>5.8000000000000003E-2</c:v>
                      </c:pt>
                      <c:pt idx="14" formatCode="0%">
                        <c:v>0.17299999999999999</c:v>
                      </c:pt>
                      <c:pt idx="16" formatCode="0%">
                        <c:v>4.5999999999999999E-2</c:v>
                      </c:pt>
                      <c:pt idx="17" formatCode="0%">
                        <c:v>6.2E-2</c:v>
                      </c:pt>
                      <c:pt idx="18" formatCode="0%">
                        <c:v>7.6999999999999999E-2</c:v>
                      </c:pt>
                      <c:pt idx="19" formatCode="0%">
                        <c:v>7.6999999999999999E-2</c:v>
                      </c:pt>
                      <c:pt idx="20" formatCode="0%">
                        <c:v>0.127</c:v>
                      </c:pt>
                    </c:numCache>
                  </c:numRef>
                </c:val>
                <c:extLst xmlns:c15="http://schemas.microsoft.com/office/drawing/2012/chart">
                  <c:ext xmlns:c16="http://schemas.microsoft.com/office/drawing/2014/chart" uri="{C3380CC4-5D6E-409C-BE32-E72D297353CC}">
                    <c16:uniqueId val="{00000008-F4EF-4F64-B814-10B6DB91FFBA}"/>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1"/>
                      <c:pt idx="0" formatCode="0%">
                        <c:v>7.4999999999999997E-2</c:v>
                      </c:pt>
                      <c:pt idx="2" formatCode="0%">
                        <c:v>8.7999999999999995E-2</c:v>
                      </c:pt>
                      <c:pt idx="3" formatCode="0%">
                        <c:v>6.2E-2</c:v>
                      </c:pt>
                      <c:pt idx="5" formatCode="0%">
                        <c:v>0.125</c:v>
                      </c:pt>
                      <c:pt idx="6" formatCode="0%">
                        <c:v>7.3999999999999996E-2</c:v>
                      </c:pt>
                      <c:pt idx="7" formatCode="0%">
                        <c:v>0.129</c:v>
                      </c:pt>
                      <c:pt idx="8" formatCode="0%">
                        <c:v>8.1000000000000003E-2</c:v>
                      </c:pt>
                      <c:pt idx="9" formatCode="0%">
                        <c:v>1.4E-2</c:v>
                      </c:pt>
                      <c:pt idx="11" formatCode="0%">
                        <c:v>5.8999999999999997E-2</c:v>
                      </c:pt>
                      <c:pt idx="12" formatCode="0%">
                        <c:v>5.7000000000000002E-2</c:v>
                      </c:pt>
                      <c:pt idx="13" formatCode="0%">
                        <c:v>0.11700000000000001</c:v>
                      </c:pt>
                      <c:pt idx="14" formatCode="0%">
                        <c:v>0.12</c:v>
                      </c:pt>
                      <c:pt idx="16" formatCode="0%">
                        <c:v>5.5E-2</c:v>
                      </c:pt>
                      <c:pt idx="17" formatCode="0%">
                        <c:v>8.5000000000000006E-2</c:v>
                      </c:pt>
                      <c:pt idx="18" formatCode="0%">
                        <c:v>0.112</c:v>
                      </c:pt>
                      <c:pt idx="19" formatCode="0%">
                        <c:v>6.0999999999999999E-2</c:v>
                      </c:pt>
                      <c:pt idx="20" formatCode="0%">
                        <c:v>5.1999999999999998E-2</c:v>
                      </c:pt>
                    </c:numCache>
                  </c:numRef>
                </c:val>
                <c:extLst xmlns:c15="http://schemas.microsoft.com/office/drawing/2012/chart">
                  <c:ext xmlns:c16="http://schemas.microsoft.com/office/drawing/2014/chart" uri="{C3380CC4-5D6E-409C-BE32-E72D297353CC}">
                    <c16:uniqueId val="{00000009-F4EF-4F64-B814-10B6DB91FFBA}"/>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1"/>
                      <c:pt idx="0" formatCode="0%">
                        <c:v>7.0999999999999994E-2</c:v>
                      </c:pt>
                      <c:pt idx="2" formatCode="0%">
                        <c:v>7.1999999999999995E-2</c:v>
                      </c:pt>
                      <c:pt idx="3" formatCode="0%">
                        <c:v>7.0000000000000007E-2</c:v>
                      </c:pt>
                      <c:pt idx="5" formatCode="0%">
                        <c:v>6.3E-2</c:v>
                      </c:pt>
                      <c:pt idx="6" formatCode="0%">
                        <c:v>0.11799999999999999</c:v>
                      </c:pt>
                      <c:pt idx="7" formatCode="0%">
                        <c:v>0.114</c:v>
                      </c:pt>
                      <c:pt idx="8" formatCode="0%">
                        <c:v>0.06</c:v>
                      </c:pt>
                      <c:pt idx="9" formatCode="0%">
                        <c:v>3.4000000000000002E-2</c:v>
                      </c:pt>
                      <c:pt idx="11" formatCode="0%">
                        <c:v>2.1999999999999999E-2</c:v>
                      </c:pt>
                      <c:pt idx="12" formatCode="0%">
                        <c:v>0.10199999999999999</c:v>
                      </c:pt>
                      <c:pt idx="13" formatCode="0%">
                        <c:v>0.114</c:v>
                      </c:pt>
                      <c:pt idx="14" formatCode="0%">
                        <c:v>0.09</c:v>
                      </c:pt>
                      <c:pt idx="16" formatCode="0%">
                        <c:v>3.6999999999999998E-2</c:v>
                      </c:pt>
                      <c:pt idx="17" formatCode="0%">
                        <c:v>6.7000000000000004E-2</c:v>
                      </c:pt>
                      <c:pt idx="18" formatCode="0%">
                        <c:v>7.3999999999999996E-2</c:v>
                      </c:pt>
                      <c:pt idx="19" formatCode="0%">
                        <c:v>8.6999999999999994E-2</c:v>
                      </c:pt>
                      <c:pt idx="20" formatCode="0%">
                        <c:v>9.8000000000000004E-2</c:v>
                      </c:pt>
                    </c:numCache>
                  </c:numRef>
                </c:val>
                <c:extLst xmlns:c15="http://schemas.microsoft.com/office/drawing/2012/chart">
                  <c:ext xmlns:c16="http://schemas.microsoft.com/office/drawing/2014/chart" uri="{C3380CC4-5D6E-409C-BE32-E72D297353CC}">
                    <c16:uniqueId val="{0000000A-F4EF-4F64-B814-10B6DB91FFBA}"/>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1"/>
                      <c:pt idx="0" formatCode="0%">
                        <c:v>5.7000000000000002E-2</c:v>
                      </c:pt>
                      <c:pt idx="2" formatCode="0%">
                        <c:v>6.6000000000000003E-2</c:v>
                      </c:pt>
                      <c:pt idx="3" formatCode="0%">
                        <c:v>4.9000000000000002E-2</c:v>
                      </c:pt>
                      <c:pt idx="5" formatCode="0%">
                        <c:v>7.3999999999999996E-2</c:v>
                      </c:pt>
                      <c:pt idx="6" formatCode="0%">
                        <c:v>6.5000000000000002E-2</c:v>
                      </c:pt>
                      <c:pt idx="7" formatCode="0%">
                        <c:v>6.9000000000000006E-2</c:v>
                      </c:pt>
                      <c:pt idx="8" formatCode="0%">
                        <c:v>4.9000000000000002E-2</c:v>
                      </c:pt>
                      <c:pt idx="9" formatCode="0%">
                        <c:v>4.1000000000000002E-2</c:v>
                      </c:pt>
                      <c:pt idx="11" formatCode="0%">
                        <c:v>5.7000000000000002E-2</c:v>
                      </c:pt>
                      <c:pt idx="12" formatCode="0%">
                        <c:v>6.9000000000000006E-2</c:v>
                      </c:pt>
                      <c:pt idx="13" formatCode="0%">
                        <c:v>7.5999999999999998E-2</c:v>
                      </c:pt>
                      <c:pt idx="14" formatCode="0%">
                        <c:v>3.5999999999999997E-2</c:v>
                      </c:pt>
                      <c:pt idx="16" formatCode="0%">
                        <c:v>4.7E-2</c:v>
                      </c:pt>
                      <c:pt idx="17" formatCode="0%">
                        <c:v>4.2999999999999997E-2</c:v>
                      </c:pt>
                      <c:pt idx="18" formatCode="0%">
                        <c:v>4.5999999999999999E-2</c:v>
                      </c:pt>
                      <c:pt idx="19" formatCode="0%">
                        <c:v>4.8000000000000001E-2</c:v>
                      </c:pt>
                      <c:pt idx="20" formatCode="0%">
                        <c:v>0.11700000000000001</c:v>
                      </c:pt>
                    </c:numCache>
                  </c:numRef>
                </c:val>
                <c:extLst xmlns:c15="http://schemas.microsoft.com/office/drawing/2012/chart">
                  <c:ext xmlns:c16="http://schemas.microsoft.com/office/drawing/2014/chart" uri="{C3380CC4-5D6E-409C-BE32-E72D297353CC}">
                    <c16:uniqueId val="{0000000B-F4EF-4F64-B814-10B6DB91FFBA}"/>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1"/>
                      <c:pt idx="0" formatCode="0%">
                        <c:v>4.9000000000000002E-2</c:v>
                      </c:pt>
                      <c:pt idx="2" formatCode="0%">
                        <c:v>6.3E-2</c:v>
                      </c:pt>
                      <c:pt idx="3" formatCode="0%">
                        <c:v>3.4000000000000002E-2</c:v>
                      </c:pt>
                      <c:pt idx="5" formatCode="0%">
                        <c:v>2.7E-2</c:v>
                      </c:pt>
                      <c:pt idx="6" formatCode="0%">
                        <c:v>1.4999999999999999E-2</c:v>
                      </c:pt>
                      <c:pt idx="7" formatCode="0%">
                        <c:v>4.8000000000000001E-2</c:v>
                      </c:pt>
                      <c:pt idx="8" formatCode="0%">
                        <c:v>7.4999999999999997E-2</c:v>
                      </c:pt>
                      <c:pt idx="9" formatCode="0%">
                        <c:v>6.7000000000000004E-2</c:v>
                      </c:pt>
                      <c:pt idx="11" formatCode="0%">
                        <c:v>1.7000000000000001E-2</c:v>
                      </c:pt>
                      <c:pt idx="12" formatCode="0%">
                        <c:v>0.05</c:v>
                      </c:pt>
                      <c:pt idx="13" formatCode="0%">
                        <c:v>4.4999999999999998E-2</c:v>
                      </c:pt>
                      <c:pt idx="14" formatCode="0%">
                        <c:v>7.4999999999999997E-2</c:v>
                      </c:pt>
                      <c:pt idx="16" formatCode="0%">
                        <c:v>2.9000000000000001E-2</c:v>
                      </c:pt>
                      <c:pt idx="17" formatCode="0%">
                        <c:v>1.0999999999999999E-2</c:v>
                      </c:pt>
                      <c:pt idx="18" formatCode="0%">
                        <c:v>5.2999999999999999E-2</c:v>
                      </c:pt>
                      <c:pt idx="19" formatCode="0%">
                        <c:v>6.7000000000000004E-2</c:v>
                      </c:pt>
                      <c:pt idx="20" formatCode="0%">
                        <c:v>7.8E-2</c:v>
                      </c:pt>
                    </c:numCache>
                  </c:numRef>
                </c:val>
                <c:extLst xmlns:c15="http://schemas.microsoft.com/office/drawing/2012/chart">
                  <c:ext xmlns:c16="http://schemas.microsoft.com/office/drawing/2014/chart" uri="{C3380CC4-5D6E-409C-BE32-E72D297353CC}">
                    <c16:uniqueId val="{0000000C-F4EF-4F64-B814-10B6DB91FFBA}"/>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1"/>
                      <c:pt idx="0" formatCode="0%">
                        <c:v>4.8000000000000001E-2</c:v>
                      </c:pt>
                      <c:pt idx="2" formatCode="0%">
                        <c:v>5.2999999999999999E-2</c:v>
                      </c:pt>
                      <c:pt idx="3" formatCode="0%">
                        <c:v>4.3999999999999997E-2</c:v>
                      </c:pt>
                      <c:pt idx="5" formatCode="0%">
                        <c:v>1.2999999999999999E-2</c:v>
                      </c:pt>
                      <c:pt idx="6" formatCode="0%">
                        <c:v>1.4E-2</c:v>
                      </c:pt>
                      <c:pt idx="7" formatCode="0%">
                        <c:v>2.5999999999999999E-2</c:v>
                      </c:pt>
                      <c:pt idx="8" formatCode="0%">
                        <c:v>4.9000000000000002E-2</c:v>
                      </c:pt>
                      <c:pt idx="9" formatCode="0%">
                        <c:v>0.10100000000000001</c:v>
                      </c:pt>
                      <c:pt idx="12" formatCode="0%">
                        <c:v>5.7000000000000002E-2</c:v>
                      </c:pt>
                      <c:pt idx="13" formatCode="0%">
                        <c:v>6.0999999999999999E-2</c:v>
                      </c:pt>
                      <c:pt idx="14" formatCode="0%">
                        <c:v>0.10299999999999999</c:v>
                      </c:pt>
                      <c:pt idx="16" formatCode="0%">
                        <c:v>5.6000000000000001E-2</c:v>
                      </c:pt>
                      <c:pt idx="17" formatCode="0%">
                        <c:v>2.4E-2</c:v>
                      </c:pt>
                      <c:pt idx="18" formatCode="0%">
                        <c:v>6.3E-2</c:v>
                      </c:pt>
                      <c:pt idx="19" formatCode="0%">
                        <c:v>2.7E-2</c:v>
                      </c:pt>
                      <c:pt idx="20" formatCode="0%">
                        <c:v>5.8999999999999997E-2</c:v>
                      </c:pt>
                    </c:numCache>
                  </c:numRef>
                </c:val>
                <c:extLst xmlns:c15="http://schemas.microsoft.com/office/drawing/2012/chart">
                  <c:ext xmlns:c16="http://schemas.microsoft.com/office/drawing/2014/chart" uri="{C3380CC4-5D6E-409C-BE32-E72D297353CC}">
                    <c16:uniqueId val="{0000000D-F4EF-4F64-B814-10B6DB91FFBA}"/>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1"/>
                      <c:pt idx="0" formatCode="0%">
                        <c:v>3.7999999999999999E-2</c:v>
                      </c:pt>
                      <c:pt idx="2" formatCode="0%">
                        <c:v>4.3999999999999997E-2</c:v>
                      </c:pt>
                      <c:pt idx="3" formatCode="0%">
                        <c:v>3.2000000000000001E-2</c:v>
                      </c:pt>
                      <c:pt idx="5" formatCode="0%">
                        <c:v>1.0999999999999999E-2</c:v>
                      </c:pt>
                      <c:pt idx="6" formatCode="0%">
                        <c:v>1.7999999999999999E-2</c:v>
                      </c:pt>
                      <c:pt idx="7" formatCode="0%">
                        <c:v>1.0999999999999999E-2</c:v>
                      </c:pt>
                      <c:pt idx="8" formatCode="0%">
                        <c:v>5.0999999999999997E-2</c:v>
                      </c:pt>
                      <c:pt idx="9" formatCode="0%">
                        <c:v>7.2999999999999995E-2</c:v>
                      </c:pt>
                      <c:pt idx="11" formatCode="0%">
                        <c:v>2.5000000000000001E-2</c:v>
                      </c:pt>
                      <c:pt idx="12" formatCode="0%">
                        <c:v>3.3000000000000002E-2</c:v>
                      </c:pt>
                      <c:pt idx="13" formatCode="0%">
                        <c:v>4.4999999999999998E-2</c:v>
                      </c:pt>
                      <c:pt idx="14" formatCode="0%">
                        <c:v>5.1999999999999998E-2</c:v>
                      </c:pt>
                      <c:pt idx="16" formatCode="0%">
                        <c:v>1.7000000000000001E-2</c:v>
                      </c:pt>
                      <c:pt idx="17" formatCode="0%">
                        <c:v>2.5000000000000001E-2</c:v>
                      </c:pt>
                      <c:pt idx="18" formatCode="0%">
                        <c:v>2.9000000000000001E-2</c:v>
                      </c:pt>
                      <c:pt idx="19" formatCode="0%">
                        <c:v>5.1999999999999998E-2</c:v>
                      </c:pt>
                      <c:pt idx="20" formatCode="0%">
                        <c:v>7.9000000000000001E-2</c:v>
                      </c:pt>
                    </c:numCache>
                  </c:numRef>
                </c:val>
                <c:extLst xmlns:c15="http://schemas.microsoft.com/office/drawing/2012/chart">
                  <c:ext xmlns:c16="http://schemas.microsoft.com/office/drawing/2014/chart" uri="{C3380CC4-5D6E-409C-BE32-E72D297353CC}">
                    <c16:uniqueId val="{0000000E-F4EF-4F64-B814-10B6DB91FFBA}"/>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1"/>
                      <c:pt idx="0" formatCode="0%">
                        <c:v>1.2E-2</c:v>
                      </c:pt>
                      <c:pt idx="2" formatCode="0%">
                        <c:v>1.6E-2</c:v>
                      </c:pt>
                      <c:pt idx="3" formatCode="0%">
                        <c:v>8.9999999999999993E-3</c:v>
                      </c:pt>
                      <c:pt idx="6" formatCode="0%">
                        <c:v>3.4000000000000002E-2</c:v>
                      </c:pt>
                      <c:pt idx="7" formatCode="0%">
                        <c:v>1.2E-2</c:v>
                      </c:pt>
                      <c:pt idx="8" formatCode="0%">
                        <c:v>1.4999999999999999E-2</c:v>
                      </c:pt>
                      <c:pt idx="9" formatCode="0%">
                        <c:v>6.0000000000000001E-3</c:v>
                      </c:pt>
                      <c:pt idx="11" formatCode="0%">
                        <c:v>4.0000000000000001E-3</c:v>
                      </c:pt>
                      <c:pt idx="12" formatCode="0%">
                        <c:v>1.0999999999999999E-2</c:v>
                      </c:pt>
                      <c:pt idx="14" formatCode="0%">
                        <c:v>4.4999999999999998E-2</c:v>
                      </c:pt>
                      <c:pt idx="16" formatCode="0%">
                        <c:v>1.2E-2</c:v>
                      </c:pt>
                      <c:pt idx="17" formatCode="0%">
                        <c:v>1.2999999999999999E-2</c:v>
                      </c:pt>
                      <c:pt idx="18" formatCode="0%">
                        <c:v>8.9999999999999993E-3</c:v>
                      </c:pt>
                      <c:pt idx="19" formatCode="0%">
                        <c:v>8.0000000000000002E-3</c:v>
                      </c:pt>
                      <c:pt idx="20" formatCode="0%">
                        <c:v>2.3E-2</c:v>
                      </c:pt>
                    </c:numCache>
                  </c:numRef>
                </c:val>
                <c:extLst xmlns:c15="http://schemas.microsoft.com/office/drawing/2012/chart">
                  <c:ext xmlns:c16="http://schemas.microsoft.com/office/drawing/2014/chart" uri="{C3380CC4-5D6E-409C-BE32-E72D297353CC}">
                    <c16:uniqueId val="{0000000F-F4EF-4F64-B814-10B6DB91FFBA}"/>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1"/>
                      <c:pt idx="0" formatCode="0%">
                        <c:v>4.9000000000000002E-2</c:v>
                      </c:pt>
                      <c:pt idx="2" formatCode="0%">
                        <c:v>5.2999999999999999E-2</c:v>
                      </c:pt>
                      <c:pt idx="3" formatCode="0%">
                        <c:v>4.4999999999999998E-2</c:v>
                      </c:pt>
                      <c:pt idx="5" formatCode="0%">
                        <c:v>6.5000000000000002E-2</c:v>
                      </c:pt>
                      <c:pt idx="6" formatCode="0%">
                        <c:v>4.5999999999999999E-2</c:v>
                      </c:pt>
                      <c:pt idx="7" formatCode="0%">
                        <c:v>5.2999999999999999E-2</c:v>
                      </c:pt>
                      <c:pt idx="8" formatCode="0%">
                        <c:v>4.7E-2</c:v>
                      </c:pt>
                      <c:pt idx="9" formatCode="0%">
                        <c:v>0.04</c:v>
                      </c:pt>
                      <c:pt idx="11" formatCode="0%">
                        <c:v>9.6000000000000002E-2</c:v>
                      </c:pt>
                      <c:pt idx="12" formatCode="0%">
                        <c:v>4.3999999999999997E-2</c:v>
                      </c:pt>
                      <c:pt idx="13" formatCode="0%">
                        <c:v>2.5999999999999999E-2</c:v>
                      </c:pt>
                      <c:pt idx="14" formatCode="0%">
                        <c:v>2.1000000000000001E-2</c:v>
                      </c:pt>
                      <c:pt idx="16" formatCode="0%">
                        <c:v>3.2000000000000001E-2</c:v>
                      </c:pt>
                      <c:pt idx="17" formatCode="0%">
                        <c:v>4.4999999999999998E-2</c:v>
                      </c:pt>
                      <c:pt idx="18" formatCode="0%">
                        <c:v>3.5999999999999997E-2</c:v>
                      </c:pt>
                      <c:pt idx="19" formatCode="0%">
                        <c:v>6.0999999999999999E-2</c:v>
                      </c:pt>
                      <c:pt idx="20" formatCode="0%">
                        <c:v>8.5000000000000006E-2</c:v>
                      </c:pt>
                    </c:numCache>
                  </c:numRef>
                </c:val>
                <c:extLst xmlns:c15="http://schemas.microsoft.com/office/drawing/2012/chart">
                  <c:ext xmlns:c16="http://schemas.microsoft.com/office/drawing/2014/chart" uri="{C3380CC4-5D6E-409C-BE32-E72D297353CC}">
                    <c16:uniqueId val="{00000010-F4EF-4F64-B814-10B6DB91FFBA}"/>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1"/>
                      <c:pt idx="0" formatCode="0%">
                        <c:v>3.6280000000000001</c:v>
                      </c:pt>
                      <c:pt idx="2" formatCode="0%">
                        <c:v>3.7360000000000002</c:v>
                      </c:pt>
                      <c:pt idx="3" formatCode="0%">
                        <c:v>3.5230000000000001</c:v>
                      </c:pt>
                      <c:pt idx="5" formatCode="0%">
                        <c:v>3.1970000000000001</c:v>
                      </c:pt>
                      <c:pt idx="6" formatCode="0%">
                        <c:v>3.5019999999999998</c:v>
                      </c:pt>
                      <c:pt idx="7" formatCode="0%">
                        <c:v>4.1059999999999999</c:v>
                      </c:pt>
                      <c:pt idx="8" formatCode="0%">
                        <c:v>3.9140000000000001</c:v>
                      </c:pt>
                      <c:pt idx="9" formatCode="0%">
                        <c:v>3.613</c:v>
                      </c:pt>
                      <c:pt idx="11" formatCode="0%">
                        <c:v>2.512</c:v>
                      </c:pt>
                      <c:pt idx="12" formatCode="0%">
                        <c:v>3.5339999999999998</c:v>
                      </c:pt>
                      <c:pt idx="13" formatCode="0%">
                        <c:v>4.0469999999999997</c:v>
                      </c:pt>
                      <c:pt idx="14" formatCode="0%">
                        <c:v>5.0209999999999999</c:v>
                      </c:pt>
                    </c:numCache>
                  </c:numRef>
                </c:val>
                <c:extLst xmlns:c15="http://schemas.microsoft.com/office/drawing/2012/chart">
                  <c:ext xmlns:c16="http://schemas.microsoft.com/office/drawing/2014/chart" uri="{C3380CC4-5D6E-409C-BE32-E72D297353CC}">
                    <c16:uniqueId val="{00000011-F4EF-4F64-B814-10B6DB91FFBA}"/>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0.4"/>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2091317567629"/>
          <c:y val="6.2300069473524483E-2"/>
          <c:w val="0.39131440960987096"/>
          <c:h val="0.86088628623689456"/>
        </c:manualLayout>
      </c:layout>
      <c:barChart>
        <c:barDir val="bar"/>
        <c:grouping val="clustered"/>
        <c:varyColors val="0"/>
        <c:ser>
          <c:idx val="7"/>
          <c:order val="7"/>
          <c:tx>
            <c:strRef>
              <c:f>Taul1!$A$9</c:f>
              <c:strCache>
                <c:ptCount val="1"/>
                <c:pt idx="0">
                  <c:v>Vapaaehtoinen eläkevakuutus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extLst/>
            </c:strRef>
          </c:cat>
          <c:val>
            <c:numRef>
              <c:f>Taul1!$B$9:$BO$9</c:f>
              <c:numCache>
                <c:formatCode>General</c:formatCode>
                <c:ptCount val="21"/>
                <c:pt idx="0" formatCode="0%">
                  <c:v>9.2999999999999999E-2</c:v>
                </c:pt>
                <c:pt idx="2" formatCode="0%">
                  <c:v>0.313</c:v>
                </c:pt>
                <c:pt idx="3" formatCode="0%">
                  <c:v>0.11</c:v>
                </c:pt>
                <c:pt idx="4" formatCode="0%">
                  <c:v>8.1000000000000003E-2</c:v>
                </c:pt>
                <c:pt idx="5" formatCode="0%">
                  <c:v>0.06</c:v>
                </c:pt>
                <c:pt idx="6" formatCode="0%">
                  <c:v>1.0999999999999999E-2</c:v>
                </c:pt>
                <c:pt idx="7" formatCode="0%">
                  <c:v>7.4999999999999997E-2</c:v>
                </c:pt>
                <c:pt idx="9" formatCode="0%">
                  <c:v>6.9000000000000006E-2</c:v>
                </c:pt>
                <c:pt idx="10" formatCode="0%">
                  <c:v>9.2999999999999999E-2</c:v>
                </c:pt>
                <c:pt idx="11" formatCode="0%">
                  <c:v>0.111</c:v>
                </c:pt>
                <c:pt idx="12" formatCode="0%">
                  <c:v>0.113</c:v>
                </c:pt>
                <c:pt idx="14" formatCode="0%">
                  <c:v>4.8000000000000001E-2</c:v>
                </c:pt>
                <c:pt idx="15" formatCode="0%">
                  <c:v>5.5E-2</c:v>
                </c:pt>
                <c:pt idx="16" formatCode="0%">
                  <c:v>6.5000000000000002E-2</c:v>
                </c:pt>
                <c:pt idx="17" formatCode="0%">
                  <c:v>0.10299999999999999</c:v>
                </c:pt>
                <c:pt idx="18" formatCode="0%">
                  <c:v>0.315</c:v>
                </c:pt>
                <c:pt idx="19" formatCode="0%">
                  <c:v>0.14499999999999999</c:v>
                </c:pt>
                <c:pt idx="20" formatCode="0%">
                  <c:v>0.156</c:v>
                </c:pt>
              </c:numCache>
              <c:extLst/>
            </c:numRef>
          </c:val>
          <c:extLst xmlns:c15="http://schemas.microsoft.com/office/drawing/2012/chart">
            <c:ext xmlns:c16="http://schemas.microsoft.com/office/drawing/2014/chart" uri="{C3380CC4-5D6E-409C-BE32-E72D297353CC}">
              <c16:uniqueId val="{00000000-367E-4076-8187-D348CCC5C080}"/>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c:ext uri="{02D57815-91ED-43cb-92C2-25804820EDAC}">
                        <c15:formulaRef>
                          <c15:sqref>Taul1!$B$2:$BO$2</c15:sqref>
                        </c15:formulaRef>
                      </c:ext>
                    </c:extLst>
                    <c:numCache>
                      <c:formatCode>General</c:formatCode>
                      <c:ptCount val="21"/>
                      <c:pt idx="0" formatCode="0%">
                        <c:v>0.876</c:v>
                      </c:pt>
                      <c:pt idx="2" formatCode="0%">
                        <c:v>0.877</c:v>
                      </c:pt>
                      <c:pt idx="3" formatCode="0%">
                        <c:v>0.91800000000000004</c:v>
                      </c:pt>
                      <c:pt idx="4" formatCode="0%">
                        <c:v>0.88500000000000001</c:v>
                      </c:pt>
                      <c:pt idx="5" formatCode="0%">
                        <c:v>0.80800000000000005</c:v>
                      </c:pt>
                      <c:pt idx="6" formatCode="0%">
                        <c:v>0.77800000000000002</c:v>
                      </c:pt>
                      <c:pt idx="7" formatCode="0%">
                        <c:v>0.91100000000000003</c:v>
                      </c:pt>
                      <c:pt idx="9" formatCode="0%">
                        <c:v>0.84</c:v>
                      </c:pt>
                      <c:pt idx="10" formatCode="0%">
                        <c:v>0.85699999999999998</c:v>
                      </c:pt>
                      <c:pt idx="11" formatCode="0%">
                        <c:v>0.90700000000000003</c:v>
                      </c:pt>
                      <c:pt idx="12" formatCode="0%">
                        <c:v>0.92300000000000004</c:v>
                      </c:pt>
                      <c:pt idx="14" formatCode="0%">
                        <c:v>0.54100000000000004</c:v>
                      </c:pt>
                      <c:pt idx="15" formatCode="0%">
                        <c:v>0.84899999999999998</c:v>
                      </c:pt>
                      <c:pt idx="16" formatCode="0%">
                        <c:v>0.875</c:v>
                      </c:pt>
                      <c:pt idx="17" formatCode="0%">
                        <c:v>0.91800000000000004</c:v>
                      </c:pt>
                      <c:pt idx="18" formatCode="0%">
                        <c:v>0.82199999999999995</c:v>
                      </c:pt>
                      <c:pt idx="19" formatCode="0%">
                        <c:v>0.92700000000000005</c:v>
                      </c:pt>
                      <c:pt idx="20" formatCode="0%">
                        <c:v>0.77700000000000002</c:v>
                      </c:pt>
                    </c:numCache>
                  </c:numRef>
                </c:val>
                <c:extLst>
                  <c:ext xmlns:c16="http://schemas.microsoft.com/office/drawing/2014/chart" uri="{C3380CC4-5D6E-409C-BE32-E72D297353CC}">
                    <c16:uniqueId val="{00000001-367E-4076-8187-D348CCC5C08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1"/>
                      <c:pt idx="0" formatCode="0%">
                        <c:v>0.55500000000000005</c:v>
                      </c:pt>
                      <c:pt idx="2" formatCode="0%">
                        <c:v>0.64700000000000002</c:v>
                      </c:pt>
                      <c:pt idx="3" formatCode="0%">
                        <c:v>0.66500000000000004</c:v>
                      </c:pt>
                      <c:pt idx="4" formatCode="0%">
                        <c:v>0.57199999999999995</c:v>
                      </c:pt>
                      <c:pt idx="5" formatCode="0%">
                        <c:v>0.28899999999999998</c:v>
                      </c:pt>
                      <c:pt idx="6" formatCode="0%">
                        <c:v>0.23200000000000001</c:v>
                      </c:pt>
                      <c:pt idx="7" formatCode="0%">
                        <c:v>0.64</c:v>
                      </c:pt>
                      <c:pt idx="9" formatCode="0%">
                        <c:v>0.51500000000000001</c:v>
                      </c:pt>
                      <c:pt idx="10" formatCode="0%">
                        <c:v>0.51100000000000001</c:v>
                      </c:pt>
                      <c:pt idx="11" formatCode="0%">
                        <c:v>0.61399999999999999</c:v>
                      </c:pt>
                      <c:pt idx="12" formatCode="0%">
                        <c:v>0.60599999999999998</c:v>
                      </c:pt>
                      <c:pt idx="14" formatCode="0%">
                        <c:v>0.17699999999999999</c:v>
                      </c:pt>
                      <c:pt idx="15" formatCode="0%">
                        <c:v>0.40200000000000002</c:v>
                      </c:pt>
                      <c:pt idx="16" formatCode="0%">
                        <c:v>0.53100000000000003</c:v>
                      </c:pt>
                      <c:pt idx="17" formatCode="0%">
                        <c:v>0.69499999999999995</c:v>
                      </c:pt>
                      <c:pt idx="18" formatCode="0%">
                        <c:v>0.64900000000000002</c:v>
                      </c:pt>
                      <c:pt idx="19" formatCode="0%">
                        <c:v>0.75900000000000001</c:v>
                      </c:pt>
                      <c:pt idx="20" formatCode="0%">
                        <c:v>0.48899999999999999</c:v>
                      </c:pt>
                    </c:numCache>
                  </c:numRef>
                </c:val>
                <c:extLst xmlns:c15="http://schemas.microsoft.com/office/drawing/2012/chart">
                  <c:ext xmlns:c16="http://schemas.microsoft.com/office/drawing/2014/chart" uri="{C3380CC4-5D6E-409C-BE32-E72D297353CC}">
                    <c16:uniqueId val="{00000002-367E-4076-8187-D348CCC5C08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1"/>
                      <c:pt idx="0" formatCode="0%">
                        <c:v>0.44900000000000001</c:v>
                      </c:pt>
                      <c:pt idx="2" formatCode="0%">
                        <c:v>0.55500000000000005</c:v>
                      </c:pt>
                      <c:pt idx="3" formatCode="0%">
                        <c:v>0.51400000000000001</c:v>
                      </c:pt>
                      <c:pt idx="4" formatCode="0%">
                        <c:v>0.497</c:v>
                      </c:pt>
                      <c:pt idx="5" formatCode="0%">
                        <c:v>0.28699999999999998</c:v>
                      </c:pt>
                      <c:pt idx="6" formatCode="0%">
                        <c:v>0.246</c:v>
                      </c:pt>
                      <c:pt idx="7" formatCode="0%">
                        <c:v>0.45700000000000002</c:v>
                      </c:pt>
                      <c:pt idx="9" formatCode="0%">
                        <c:v>0.374</c:v>
                      </c:pt>
                      <c:pt idx="10" formatCode="0%">
                        <c:v>0.40400000000000003</c:v>
                      </c:pt>
                      <c:pt idx="11" formatCode="0%">
                        <c:v>0.55100000000000005</c:v>
                      </c:pt>
                      <c:pt idx="12" formatCode="0%">
                        <c:v>0.52</c:v>
                      </c:pt>
                      <c:pt idx="14" formatCode="0%">
                        <c:v>0.1</c:v>
                      </c:pt>
                      <c:pt idx="15" formatCode="0%">
                        <c:v>0.39300000000000002</c:v>
                      </c:pt>
                      <c:pt idx="16" formatCode="0%">
                        <c:v>0.39400000000000002</c:v>
                      </c:pt>
                      <c:pt idx="17" formatCode="0%">
                        <c:v>0.58399999999999996</c:v>
                      </c:pt>
                      <c:pt idx="18" formatCode="0%">
                        <c:v>0.497</c:v>
                      </c:pt>
                      <c:pt idx="19" formatCode="0%">
                        <c:v>0.51800000000000002</c:v>
                      </c:pt>
                      <c:pt idx="20" formatCode="0%">
                        <c:v>0.48599999999999999</c:v>
                      </c:pt>
                    </c:numCache>
                  </c:numRef>
                </c:val>
                <c:extLst xmlns:c15="http://schemas.microsoft.com/office/drawing/2012/chart">
                  <c:ext xmlns:c16="http://schemas.microsoft.com/office/drawing/2014/chart" uri="{C3380CC4-5D6E-409C-BE32-E72D297353CC}">
                    <c16:uniqueId val="{00000003-367E-4076-8187-D348CCC5C08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Matkavakuutus, joka korvaa henkilövahingot</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1"/>
                      <c:pt idx="0" formatCode="0%">
                        <c:v>0.433</c:v>
                      </c:pt>
                      <c:pt idx="2" formatCode="0%">
                        <c:v>0.47199999999999998</c:v>
                      </c:pt>
                      <c:pt idx="3" formatCode="0%">
                        <c:v>0.53</c:v>
                      </c:pt>
                      <c:pt idx="4" formatCode="0%">
                        <c:v>0.42299999999999999</c:v>
                      </c:pt>
                      <c:pt idx="5" formatCode="0%">
                        <c:v>0.32600000000000001</c:v>
                      </c:pt>
                      <c:pt idx="6" formatCode="0%">
                        <c:v>0.28299999999999997</c:v>
                      </c:pt>
                      <c:pt idx="7" formatCode="0%">
                        <c:v>0.45100000000000001</c:v>
                      </c:pt>
                      <c:pt idx="9" formatCode="0%">
                        <c:v>0.28499999999999998</c:v>
                      </c:pt>
                      <c:pt idx="10" formatCode="0%">
                        <c:v>0.39600000000000002</c:v>
                      </c:pt>
                      <c:pt idx="11" formatCode="0%">
                        <c:v>0.58499999999999996</c:v>
                      </c:pt>
                      <c:pt idx="12" formatCode="0%">
                        <c:v>0.56399999999999995</c:v>
                      </c:pt>
                      <c:pt idx="14" formatCode="0%">
                        <c:v>0.22700000000000001</c:v>
                      </c:pt>
                      <c:pt idx="15" formatCode="0%">
                        <c:v>0.40899999999999997</c:v>
                      </c:pt>
                      <c:pt idx="16" formatCode="0%">
                        <c:v>0.41199999999999998</c:v>
                      </c:pt>
                      <c:pt idx="17" formatCode="0%">
                        <c:v>0.46899999999999997</c:v>
                      </c:pt>
                      <c:pt idx="18" formatCode="0%">
                        <c:v>0.40300000000000002</c:v>
                      </c:pt>
                      <c:pt idx="19" formatCode="0%">
                        <c:v>0.53600000000000003</c:v>
                      </c:pt>
                      <c:pt idx="20" formatCode="0%">
                        <c:v>0.25</c:v>
                      </c:pt>
                    </c:numCache>
                  </c:numRef>
                </c:val>
                <c:extLst xmlns:c15="http://schemas.microsoft.com/office/drawing/2012/chart">
                  <c:ext xmlns:c16="http://schemas.microsoft.com/office/drawing/2014/chart" uri="{C3380CC4-5D6E-409C-BE32-E72D297353CC}">
                    <c16:uniqueId val="{00000004-367E-4076-8187-D348CCC5C08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Henkivakuutus kuoleman varalta</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1"/>
                      <c:pt idx="0" formatCode="0%">
                        <c:v>0.29699999999999999</c:v>
                      </c:pt>
                      <c:pt idx="2" formatCode="0%">
                        <c:v>0.48599999999999999</c:v>
                      </c:pt>
                      <c:pt idx="3" formatCode="0%">
                        <c:v>0.33400000000000002</c:v>
                      </c:pt>
                      <c:pt idx="4" formatCode="0%">
                        <c:v>0.35199999999999998</c:v>
                      </c:pt>
                      <c:pt idx="5" formatCode="0%">
                        <c:v>0.155</c:v>
                      </c:pt>
                      <c:pt idx="6" formatCode="0%">
                        <c:v>0.23799999999999999</c:v>
                      </c:pt>
                      <c:pt idx="7" formatCode="0%">
                        <c:v>0.215</c:v>
                      </c:pt>
                      <c:pt idx="9" formatCode="0%">
                        <c:v>0.29599999999999999</c:v>
                      </c:pt>
                      <c:pt idx="10" formatCode="0%">
                        <c:v>0.217</c:v>
                      </c:pt>
                      <c:pt idx="11" formatCode="0%">
                        <c:v>0.35799999999999998</c:v>
                      </c:pt>
                      <c:pt idx="12" formatCode="0%">
                        <c:v>0.318</c:v>
                      </c:pt>
                      <c:pt idx="14" formatCode="0%">
                        <c:v>0.124</c:v>
                      </c:pt>
                      <c:pt idx="15" formatCode="0%">
                        <c:v>0.20499999999999999</c:v>
                      </c:pt>
                      <c:pt idx="16" formatCode="0%">
                        <c:v>0.25600000000000001</c:v>
                      </c:pt>
                      <c:pt idx="17" formatCode="0%">
                        <c:v>0.49399999999999999</c:v>
                      </c:pt>
                      <c:pt idx="18" formatCode="0%">
                        <c:v>0.35399999999999998</c:v>
                      </c:pt>
                      <c:pt idx="19" formatCode="0%">
                        <c:v>0.28999999999999998</c:v>
                      </c:pt>
                      <c:pt idx="20" formatCode="0%">
                        <c:v>0.33600000000000002</c:v>
                      </c:pt>
                    </c:numCache>
                  </c:numRef>
                </c:val>
                <c:extLst xmlns:c15="http://schemas.microsoft.com/office/drawing/2012/chart">
                  <c:ext xmlns:c16="http://schemas.microsoft.com/office/drawing/2014/chart" uri="{C3380CC4-5D6E-409C-BE32-E72D297353CC}">
                    <c16:uniqueId val="{00000005-367E-4076-8187-D348CCC5C08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1"/>
                      <c:pt idx="0" formatCode="0%">
                        <c:v>0.22</c:v>
                      </c:pt>
                      <c:pt idx="2" formatCode="0%">
                        <c:v>0.28999999999999998</c:v>
                      </c:pt>
                      <c:pt idx="3" formatCode="0%">
                        <c:v>0.29199999999999998</c:v>
                      </c:pt>
                      <c:pt idx="4" formatCode="0%">
                        <c:v>0.26200000000000001</c:v>
                      </c:pt>
                      <c:pt idx="5" formatCode="0%">
                        <c:v>0.20399999999999999</c:v>
                      </c:pt>
                      <c:pt idx="6" formatCode="0%">
                        <c:v>0.127</c:v>
                      </c:pt>
                      <c:pt idx="7" formatCode="0%">
                        <c:v>0.107</c:v>
                      </c:pt>
                      <c:pt idx="9" formatCode="0%">
                        <c:v>0.187</c:v>
                      </c:pt>
                      <c:pt idx="10" formatCode="0%">
                        <c:v>0.18099999999999999</c:v>
                      </c:pt>
                      <c:pt idx="11" formatCode="0%">
                        <c:v>0.28999999999999998</c:v>
                      </c:pt>
                      <c:pt idx="12" formatCode="0%">
                        <c:v>0.245</c:v>
                      </c:pt>
                      <c:pt idx="14" formatCode="0%">
                        <c:v>0.125</c:v>
                      </c:pt>
                      <c:pt idx="15" formatCode="0%">
                        <c:v>0.16600000000000001</c:v>
                      </c:pt>
                      <c:pt idx="16" formatCode="0%">
                        <c:v>0.16300000000000001</c:v>
                      </c:pt>
                      <c:pt idx="17" formatCode="0%">
                        <c:v>0.42099999999999999</c:v>
                      </c:pt>
                      <c:pt idx="18" formatCode="0%">
                        <c:v>0.17799999999999999</c:v>
                      </c:pt>
                      <c:pt idx="19" formatCode="0%">
                        <c:v>0.15</c:v>
                      </c:pt>
                      <c:pt idx="20" formatCode="0%">
                        <c:v>0.36499999999999999</c:v>
                      </c:pt>
                    </c:numCache>
                  </c:numRef>
                </c:val>
                <c:extLst xmlns:c15="http://schemas.microsoft.com/office/drawing/2012/chart">
                  <c:ext xmlns:c16="http://schemas.microsoft.com/office/drawing/2014/chart" uri="{C3380CC4-5D6E-409C-BE32-E72D297353CC}">
                    <c16:uniqueId val="{00000006-367E-4076-8187-D348CCC5C080}"/>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1"/>
                      <c:pt idx="0" formatCode="0%">
                        <c:v>0.11</c:v>
                      </c:pt>
                      <c:pt idx="2" formatCode="0%">
                        <c:v>0.108</c:v>
                      </c:pt>
                      <c:pt idx="3" formatCode="0%">
                        <c:v>0.129</c:v>
                      </c:pt>
                      <c:pt idx="4" formatCode="0%">
                        <c:v>0.151</c:v>
                      </c:pt>
                      <c:pt idx="5" formatCode="0%">
                        <c:v>4.9000000000000002E-2</c:v>
                      </c:pt>
                      <c:pt idx="6" formatCode="0%">
                        <c:v>0.13800000000000001</c:v>
                      </c:pt>
                      <c:pt idx="7" formatCode="0%">
                        <c:v>0.05</c:v>
                      </c:pt>
                      <c:pt idx="9" formatCode="0%">
                        <c:v>0.11600000000000001</c:v>
                      </c:pt>
                      <c:pt idx="10" formatCode="0%">
                        <c:v>0.10299999999999999</c:v>
                      </c:pt>
                      <c:pt idx="11" formatCode="0%">
                        <c:v>0.121</c:v>
                      </c:pt>
                      <c:pt idx="12" formatCode="0%">
                        <c:v>9.8000000000000004E-2</c:v>
                      </c:pt>
                      <c:pt idx="14" formatCode="0%">
                        <c:v>0.19400000000000001</c:v>
                      </c:pt>
                      <c:pt idx="15" formatCode="0%">
                        <c:v>5.3999999999999999E-2</c:v>
                      </c:pt>
                      <c:pt idx="16" formatCode="0%">
                        <c:v>0.13600000000000001</c:v>
                      </c:pt>
                      <c:pt idx="17" formatCode="0%">
                        <c:v>0.182</c:v>
                      </c:pt>
                      <c:pt idx="18" formatCode="0%">
                        <c:v>0.14299999999999999</c:v>
                      </c:pt>
                      <c:pt idx="19" formatCode="0%">
                        <c:v>6.7000000000000004E-2</c:v>
                      </c:pt>
                      <c:pt idx="20" formatCode="0%">
                        <c:v>0.112</c:v>
                      </c:pt>
                    </c:numCache>
                  </c:numRef>
                </c:val>
                <c:extLst xmlns:c15="http://schemas.microsoft.com/office/drawing/2012/chart">
                  <c:ext xmlns:c16="http://schemas.microsoft.com/office/drawing/2014/chart" uri="{C3380CC4-5D6E-409C-BE32-E72D297353CC}">
                    <c16:uniqueId val="{00000007-367E-4076-8187-D348CCC5C080}"/>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1"/>
                      <c:pt idx="0" formatCode="0%">
                        <c:v>7.5999999999999998E-2</c:v>
                      </c:pt>
                      <c:pt idx="2" formatCode="0%">
                        <c:v>0.14199999999999999</c:v>
                      </c:pt>
                      <c:pt idx="3" formatCode="0%">
                        <c:v>8.4000000000000005E-2</c:v>
                      </c:pt>
                      <c:pt idx="4" formatCode="0%">
                        <c:v>9.5000000000000001E-2</c:v>
                      </c:pt>
                      <c:pt idx="5" formatCode="0%">
                        <c:v>5.3999999999999999E-2</c:v>
                      </c:pt>
                      <c:pt idx="6" formatCode="0%">
                        <c:v>3.4000000000000002E-2</c:v>
                      </c:pt>
                      <c:pt idx="7" formatCode="0%">
                        <c:v>4.9000000000000002E-2</c:v>
                      </c:pt>
                      <c:pt idx="9" formatCode="0%">
                        <c:v>7.8E-2</c:v>
                      </c:pt>
                      <c:pt idx="10" formatCode="0%">
                        <c:v>6.0999999999999999E-2</c:v>
                      </c:pt>
                      <c:pt idx="11" formatCode="0%">
                        <c:v>8.8999999999999996E-2</c:v>
                      </c:pt>
                      <c:pt idx="12" formatCode="0%">
                        <c:v>7.2999999999999995E-2</c:v>
                      </c:pt>
                      <c:pt idx="15" formatCode="0%">
                        <c:v>7.0999999999999994E-2</c:v>
                      </c:pt>
                      <c:pt idx="16" formatCode="0%">
                        <c:v>8.3000000000000004E-2</c:v>
                      </c:pt>
                      <c:pt idx="17" formatCode="0%">
                        <c:v>0.114</c:v>
                      </c:pt>
                      <c:pt idx="18" formatCode="0%">
                        <c:v>7.3999999999999996E-2</c:v>
                      </c:pt>
                      <c:pt idx="19" formatCode="0%">
                        <c:v>5.0999999999999997E-2</c:v>
                      </c:pt>
                      <c:pt idx="20" formatCode="0%">
                        <c:v>6.3E-2</c:v>
                      </c:pt>
                    </c:numCache>
                  </c:numRef>
                </c:val>
                <c:extLst xmlns:c15="http://schemas.microsoft.com/office/drawing/2012/chart">
                  <c:ext xmlns:c16="http://schemas.microsoft.com/office/drawing/2014/chart" uri="{C3380CC4-5D6E-409C-BE32-E72D297353CC}">
                    <c16:uniqueId val="{00000008-367E-4076-8187-D348CCC5C080}"/>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1"/>
                      <c:pt idx="0" formatCode="0%">
                        <c:v>7.4999999999999997E-2</c:v>
                      </c:pt>
                      <c:pt idx="2" formatCode="0%">
                        <c:v>7.6999999999999999E-2</c:v>
                      </c:pt>
                      <c:pt idx="3" formatCode="0%">
                        <c:v>9.5000000000000001E-2</c:v>
                      </c:pt>
                      <c:pt idx="4" formatCode="0%">
                        <c:v>9.4E-2</c:v>
                      </c:pt>
                      <c:pt idx="5" formatCode="0%">
                        <c:v>5.2999999999999999E-2</c:v>
                      </c:pt>
                      <c:pt idx="6" formatCode="0%">
                        <c:v>0.15</c:v>
                      </c:pt>
                      <c:pt idx="7" formatCode="0%">
                        <c:v>1.7000000000000001E-2</c:v>
                      </c:pt>
                      <c:pt idx="9" formatCode="0%">
                        <c:v>6.9000000000000006E-2</c:v>
                      </c:pt>
                      <c:pt idx="10" formatCode="0%">
                        <c:v>5.6000000000000001E-2</c:v>
                      </c:pt>
                      <c:pt idx="11" formatCode="0%">
                        <c:v>8.7999999999999995E-2</c:v>
                      </c:pt>
                      <c:pt idx="12" formatCode="0%">
                        <c:v>9.1999999999999998E-2</c:v>
                      </c:pt>
                      <c:pt idx="14" formatCode="0%">
                        <c:v>0.08</c:v>
                      </c:pt>
                      <c:pt idx="15" formatCode="0%">
                        <c:v>7.4999999999999997E-2</c:v>
                      </c:pt>
                      <c:pt idx="16" formatCode="0%">
                        <c:v>0.05</c:v>
                      </c:pt>
                      <c:pt idx="17" formatCode="0%">
                        <c:v>0.13500000000000001</c:v>
                      </c:pt>
                      <c:pt idx="18" formatCode="0%">
                        <c:v>4.2000000000000003E-2</c:v>
                      </c:pt>
                      <c:pt idx="19" formatCode="0%">
                        <c:v>2.5000000000000001E-2</c:v>
                      </c:pt>
                      <c:pt idx="20" formatCode="0%">
                        <c:v>0.17399999999999999</c:v>
                      </c:pt>
                    </c:numCache>
                  </c:numRef>
                </c:val>
                <c:extLst xmlns:c15="http://schemas.microsoft.com/office/drawing/2012/chart">
                  <c:ext xmlns:c16="http://schemas.microsoft.com/office/drawing/2014/chart" uri="{C3380CC4-5D6E-409C-BE32-E72D297353CC}">
                    <c16:uniqueId val="{00000009-367E-4076-8187-D348CCC5C080}"/>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1"/>
                      <c:pt idx="0" formatCode="0%">
                        <c:v>7.0999999999999994E-2</c:v>
                      </c:pt>
                      <c:pt idx="2" formatCode="0%">
                        <c:v>0.10299999999999999</c:v>
                      </c:pt>
                      <c:pt idx="3" formatCode="0%">
                        <c:v>7.5999999999999998E-2</c:v>
                      </c:pt>
                      <c:pt idx="4" formatCode="0%">
                        <c:v>0.14099999999999999</c:v>
                      </c:pt>
                      <c:pt idx="5" formatCode="0%">
                        <c:v>3.2000000000000001E-2</c:v>
                      </c:pt>
                      <c:pt idx="6" formatCode="0%">
                        <c:v>8.9999999999999993E-3</c:v>
                      </c:pt>
                      <c:pt idx="7" formatCode="0%">
                        <c:v>2.1999999999999999E-2</c:v>
                      </c:pt>
                      <c:pt idx="9" formatCode="0%">
                        <c:v>8.7999999999999995E-2</c:v>
                      </c:pt>
                      <c:pt idx="10" formatCode="0%">
                        <c:v>7.4999999999999997E-2</c:v>
                      </c:pt>
                      <c:pt idx="11" formatCode="0%">
                        <c:v>7.9000000000000001E-2</c:v>
                      </c:pt>
                      <c:pt idx="12" formatCode="0%">
                        <c:v>3.2000000000000001E-2</c:v>
                      </c:pt>
                      <c:pt idx="15" formatCode="0%">
                        <c:v>5.8999999999999997E-2</c:v>
                      </c:pt>
                      <c:pt idx="16" formatCode="0%">
                        <c:v>6.2E-2</c:v>
                      </c:pt>
                      <c:pt idx="17" formatCode="0%">
                        <c:v>0.13400000000000001</c:v>
                      </c:pt>
                      <c:pt idx="18" formatCode="0%">
                        <c:v>0.129</c:v>
                      </c:pt>
                      <c:pt idx="19" formatCode="0%">
                        <c:v>4.2000000000000003E-2</c:v>
                      </c:pt>
                      <c:pt idx="20" formatCode="0%">
                        <c:v>9.2999999999999999E-2</c:v>
                      </c:pt>
                    </c:numCache>
                  </c:numRef>
                </c:val>
                <c:extLst xmlns:c15="http://schemas.microsoft.com/office/drawing/2012/chart">
                  <c:ext xmlns:c16="http://schemas.microsoft.com/office/drawing/2014/chart" uri="{C3380CC4-5D6E-409C-BE32-E72D297353CC}">
                    <c16:uniqueId val="{0000000A-367E-4076-8187-D348CCC5C080}"/>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1"/>
                      <c:pt idx="0" formatCode="0%">
                        <c:v>5.7000000000000002E-2</c:v>
                      </c:pt>
                      <c:pt idx="2" formatCode="0%">
                        <c:v>0.124</c:v>
                      </c:pt>
                      <c:pt idx="3" formatCode="0%">
                        <c:v>4.4999999999999998E-2</c:v>
                      </c:pt>
                      <c:pt idx="4" formatCode="0%">
                        <c:v>7.3999999999999996E-2</c:v>
                      </c:pt>
                      <c:pt idx="5" formatCode="0%">
                        <c:v>9.0999999999999998E-2</c:v>
                      </c:pt>
                      <c:pt idx="6" formatCode="0%">
                        <c:v>4.1000000000000002E-2</c:v>
                      </c:pt>
                      <c:pt idx="7" formatCode="0%">
                        <c:v>2.9000000000000001E-2</c:v>
                      </c:pt>
                      <c:pt idx="9" formatCode="0%">
                        <c:v>7.0000000000000007E-2</c:v>
                      </c:pt>
                      <c:pt idx="10" formatCode="0%">
                        <c:v>4.3999999999999997E-2</c:v>
                      </c:pt>
                      <c:pt idx="11" formatCode="0%">
                        <c:v>6.3E-2</c:v>
                      </c:pt>
                      <c:pt idx="12" formatCode="0%">
                        <c:v>4.4999999999999998E-2</c:v>
                      </c:pt>
                      <c:pt idx="14" formatCode="0%">
                        <c:v>6.5000000000000002E-2</c:v>
                      </c:pt>
                      <c:pt idx="15" formatCode="0%">
                        <c:v>6.5000000000000002E-2</c:v>
                      </c:pt>
                      <c:pt idx="16" formatCode="0%">
                        <c:v>6.5000000000000002E-2</c:v>
                      </c:pt>
                      <c:pt idx="17" formatCode="0%">
                        <c:v>5.0999999999999997E-2</c:v>
                      </c:pt>
                      <c:pt idx="18" formatCode="0%">
                        <c:v>5.0999999999999997E-2</c:v>
                      </c:pt>
                      <c:pt idx="19" formatCode="0%">
                        <c:v>2.5999999999999999E-2</c:v>
                      </c:pt>
                      <c:pt idx="20" formatCode="0%">
                        <c:v>7.4999999999999997E-2</c:v>
                      </c:pt>
                    </c:numCache>
                  </c:numRef>
                </c:val>
                <c:extLst xmlns:c15="http://schemas.microsoft.com/office/drawing/2012/chart">
                  <c:ext xmlns:c16="http://schemas.microsoft.com/office/drawing/2014/chart" uri="{C3380CC4-5D6E-409C-BE32-E72D297353CC}">
                    <c16:uniqueId val="{0000000B-367E-4076-8187-D348CCC5C080}"/>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1"/>
                      <c:pt idx="0" formatCode="0%">
                        <c:v>4.9000000000000002E-2</c:v>
                      </c:pt>
                      <c:pt idx="2" formatCode="0%">
                        <c:v>0.106</c:v>
                      </c:pt>
                      <c:pt idx="3" formatCode="0%">
                        <c:v>5.8999999999999997E-2</c:v>
                      </c:pt>
                      <c:pt idx="4" formatCode="0%">
                        <c:v>3.9E-2</c:v>
                      </c:pt>
                      <c:pt idx="5" formatCode="0%">
                        <c:v>4.2999999999999997E-2</c:v>
                      </c:pt>
                      <c:pt idx="6" formatCode="0%">
                        <c:v>1.2E-2</c:v>
                      </c:pt>
                      <c:pt idx="7" formatCode="0%">
                        <c:v>5.8000000000000003E-2</c:v>
                      </c:pt>
                      <c:pt idx="9" formatCode="0%">
                        <c:v>4.1000000000000002E-2</c:v>
                      </c:pt>
                      <c:pt idx="10" formatCode="0%">
                        <c:v>4.2999999999999997E-2</c:v>
                      </c:pt>
                      <c:pt idx="11" formatCode="0%">
                        <c:v>6.4000000000000001E-2</c:v>
                      </c:pt>
                      <c:pt idx="12" formatCode="0%">
                        <c:v>5.1999999999999998E-2</c:v>
                      </c:pt>
                      <c:pt idx="14" formatCode="0%">
                        <c:v>0.06</c:v>
                      </c:pt>
                      <c:pt idx="15" formatCode="0%">
                        <c:v>4.1000000000000002E-2</c:v>
                      </c:pt>
                      <c:pt idx="16" formatCode="0%">
                        <c:v>4.2999999999999997E-2</c:v>
                      </c:pt>
                      <c:pt idx="17" formatCode="0%">
                        <c:v>4.4999999999999998E-2</c:v>
                      </c:pt>
                      <c:pt idx="18" formatCode="0%">
                        <c:v>9.7000000000000003E-2</c:v>
                      </c:pt>
                      <c:pt idx="19" formatCode="0%">
                        <c:v>8.2000000000000003E-2</c:v>
                      </c:pt>
                    </c:numCache>
                  </c:numRef>
                </c:val>
                <c:extLst xmlns:c15="http://schemas.microsoft.com/office/drawing/2012/chart">
                  <c:ext xmlns:c16="http://schemas.microsoft.com/office/drawing/2014/chart" uri="{C3380CC4-5D6E-409C-BE32-E72D297353CC}">
                    <c16:uniqueId val="{0000000C-367E-4076-8187-D348CCC5C080}"/>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1"/>
                      <c:pt idx="0" formatCode="0%">
                        <c:v>4.8000000000000001E-2</c:v>
                      </c:pt>
                      <c:pt idx="2" formatCode="0%">
                        <c:v>7.0999999999999994E-2</c:v>
                      </c:pt>
                      <c:pt idx="3" formatCode="0%">
                        <c:v>5.1999999999999998E-2</c:v>
                      </c:pt>
                      <c:pt idx="4" formatCode="0%">
                        <c:v>2.4E-2</c:v>
                      </c:pt>
                      <c:pt idx="5" formatCode="0%">
                        <c:v>1.4E-2</c:v>
                      </c:pt>
                      <c:pt idx="7" formatCode="0%">
                        <c:v>0.09</c:v>
                      </c:pt>
                      <c:pt idx="9" formatCode="0%">
                        <c:v>0.03</c:v>
                      </c:pt>
                      <c:pt idx="10" formatCode="0%">
                        <c:v>5.3999999999999999E-2</c:v>
                      </c:pt>
                      <c:pt idx="11" formatCode="0%">
                        <c:v>5.7000000000000002E-2</c:v>
                      </c:pt>
                      <c:pt idx="12" formatCode="0%">
                        <c:v>6.4000000000000001E-2</c:v>
                      </c:pt>
                      <c:pt idx="14" formatCode="0%">
                        <c:v>3.6999999999999998E-2</c:v>
                      </c:pt>
                      <c:pt idx="15" formatCode="0%">
                        <c:v>2.8000000000000001E-2</c:v>
                      </c:pt>
                      <c:pt idx="16" formatCode="0%">
                        <c:v>4.5999999999999999E-2</c:v>
                      </c:pt>
                      <c:pt idx="17" formatCode="0%">
                        <c:v>4.1000000000000002E-2</c:v>
                      </c:pt>
                      <c:pt idx="18" formatCode="0%">
                        <c:v>4.4999999999999998E-2</c:v>
                      </c:pt>
                      <c:pt idx="19" formatCode="0%">
                        <c:v>0.112</c:v>
                      </c:pt>
                    </c:numCache>
                  </c:numRef>
                </c:val>
                <c:extLst xmlns:c15="http://schemas.microsoft.com/office/drawing/2012/chart">
                  <c:ext xmlns:c16="http://schemas.microsoft.com/office/drawing/2014/chart" uri="{C3380CC4-5D6E-409C-BE32-E72D297353CC}">
                    <c16:uniqueId val="{0000000D-367E-4076-8187-D348CCC5C080}"/>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1"/>
                      <c:pt idx="0" formatCode="0%">
                        <c:v>3.7999999999999999E-2</c:v>
                      </c:pt>
                      <c:pt idx="2" formatCode="0%">
                        <c:v>7.0000000000000007E-2</c:v>
                      </c:pt>
                      <c:pt idx="3" formatCode="0%">
                        <c:v>3.1E-2</c:v>
                      </c:pt>
                      <c:pt idx="4" formatCode="0%">
                        <c:v>8.0000000000000002E-3</c:v>
                      </c:pt>
                      <c:pt idx="6" formatCode="0%">
                        <c:v>1.2999999999999999E-2</c:v>
                      </c:pt>
                      <c:pt idx="7" formatCode="0%">
                        <c:v>7.1999999999999995E-2</c:v>
                      </c:pt>
                      <c:pt idx="9" formatCode="0%">
                        <c:v>4.2000000000000003E-2</c:v>
                      </c:pt>
                      <c:pt idx="10" formatCode="0%">
                        <c:v>3.4000000000000002E-2</c:v>
                      </c:pt>
                      <c:pt idx="11" formatCode="0%">
                        <c:v>3.1E-2</c:v>
                      </c:pt>
                      <c:pt idx="12" formatCode="0%">
                        <c:v>4.3999999999999997E-2</c:v>
                      </c:pt>
                      <c:pt idx="14" formatCode="0%">
                        <c:v>3.2000000000000001E-2</c:v>
                      </c:pt>
                      <c:pt idx="15" formatCode="0%">
                        <c:v>2.4E-2</c:v>
                      </c:pt>
                      <c:pt idx="16" formatCode="0%">
                        <c:v>3.2000000000000001E-2</c:v>
                      </c:pt>
                      <c:pt idx="17" formatCode="0%">
                        <c:v>3.9E-2</c:v>
                      </c:pt>
                      <c:pt idx="18" formatCode="0%">
                        <c:v>2.1000000000000001E-2</c:v>
                      </c:pt>
                      <c:pt idx="19" formatCode="0%">
                        <c:v>8.2000000000000003E-2</c:v>
                      </c:pt>
                    </c:numCache>
                  </c:numRef>
                </c:val>
                <c:extLst xmlns:c15="http://schemas.microsoft.com/office/drawing/2012/chart">
                  <c:ext xmlns:c16="http://schemas.microsoft.com/office/drawing/2014/chart" uri="{C3380CC4-5D6E-409C-BE32-E72D297353CC}">
                    <c16:uniqueId val="{0000000E-367E-4076-8187-D348CCC5C080}"/>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1"/>
                      <c:pt idx="0" formatCode="0%">
                        <c:v>1.2E-2</c:v>
                      </c:pt>
                      <c:pt idx="2" formatCode="0%">
                        <c:v>1.6E-2</c:v>
                      </c:pt>
                      <c:pt idx="3" formatCode="0%">
                        <c:v>2.3E-2</c:v>
                      </c:pt>
                      <c:pt idx="4" formatCode="0%">
                        <c:v>1.6E-2</c:v>
                      </c:pt>
                      <c:pt idx="7" formatCode="0%">
                        <c:v>7.0000000000000001E-3</c:v>
                      </c:pt>
                      <c:pt idx="9" formatCode="0%">
                        <c:v>7.0000000000000001E-3</c:v>
                      </c:pt>
                      <c:pt idx="10" formatCode="0%">
                        <c:v>4.0000000000000001E-3</c:v>
                      </c:pt>
                      <c:pt idx="11" formatCode="0%">
                        <c:v>2.1000000000000001E-2</c:v>
                      </c:pt>
                      <c:pt idx="12" formatCode="0%">
                        <c:v>0.02</c:v>
                      </c:pt>
                      <c:pt idx="14" formatCode="0%">
                        <c:v>3.5000000000000003E-2</c:v>
                      </c:pt>
                      <c:pt idx="15" formatCode="0%">
                        <c:v>8.0000000000000002E-3</c:v>
                      </c:pt>
                      <c:pt idx="16" formatCode="0%">
                        <c:v>1.6E-2</c:v>
                      </c:pt>
                      <c:pt idx="17" formatCode="0%">
                        <c:v>1.2999999999999999E-2</c:v>
                      </c:pt>
                      <c:pt idx="19" formatCode="0%">
                        <c:v>1.4999999999999999E-2</c:v>
                      </c:pt>
                    </c:numCache>
                  </c:numRef>
                </c:val>
                <c:extLst xmlns:c15="http://schemas.microsoft.com/office/drawing/2012/chart">
                  <c:ext xmlns:c16="http://schemas.microsoft.com/office/drawing/2014/chart" uri="{C3380CC4-5D6E-409C-BE32-E72D297353CC}">
                    <c16:uniqueId val="{0000000F-367E-4076-8187-D348CCC5C080}"/>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1"/>
                      <c:pt idx="0" formatCode="0%">
                        <c:v>4.9000000000000002E-2</c:v>
                      </c:pt>
                      <c:pt idx="2" formatCode="0%">
                        <c:v>2.7E-2</c:v>
                      </c:pt>
                      <c:pt idx="3" formatCode="0%">
                        <c:v>1.2999999999999999E-2</c:v>
                      </c:pt>
                      <c:pt idx="4" formatCode="0%">
                        <c:v>4.4999999999999998E-2</c:v>
                      </c:pt>
                      <c:pt idx="5" formatCode="0%">
                        <c:v>0.11</c:v>
                      </c:pt>
                      <c:pt idx="6" formatCode="0%">
                        <c:v>0.112</c:v>
                      </c:pt>
                      <c:pt idx="7" formatCode="0%">
                        <c:v>4.8000000000000001E-2</c:v>
                      </c:pt>
                      <c:pt idx="9" formatCode="0%">
                        <c:v>7.1999999999999995E-2</c:v>
                      </c:pt>
                      <c:pt idx="10" formatCode="0%">
                        <c:v>5.1999999999999998E-2</c:v>
                      </c:pt>
                      <c:pt idx="11" formatCode="0%">
                        <c:v>3.6999999999999998E-2</c:v>
                      </c:pt>
                      <c:pt idx="12" formatCode="0%">
                        <c:v>2.1000000000000001E-2</c:v>
                      </c:pt>
                      <c:pt idx="14" formatCode="0%">
                        <c:v>9.9000000000000005E-2</c:v>
                      </c:pt>
                      <c:pt idx="15" formatCode="0%">
                        <c:v>6.9000000000000006E-2</c:v>
                      </c:pt>
                      <c:pt idx="16" formatCode="0%">
                        <c:v>4.2000000000000003E-2</c:v>
                      </c:pt>
                      <c:pt idx="17" formatCode="0%">
                        <c:v>4.2000000000000003E-2</c:v>
                      </c:pt>
                      <c:pt idx="18" formatCode="0%">
                        <c:v>0.125</c:v>
                      </c:pt>
                      <c:pt idx="19" formatCode="0%">
                        <c:v>5.6000000000000001E-2</c:v>
                      </c:pt>
                      <c:pt idx="20" formatCode="0%">
                        <c:v>0.152</c:v>
                      </c:pt>
                    </c:numCache>
                  </c:numRef>
                </c:val>
                <c:extLst xmlns:c15="http://schemas.microsoft.com/office/drawing/2012/chart">
                  <c:ext xmlns:c16="http://schemas.microsoft.com/office/drawing/2014/chart" uri="{C3380CC4-5D6E-409C-BE32-E72D297353CC}">
                    <c16:uniqueId val="{00000010-367E-4076-8187-D348CCC5C080}"/>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1"/>
                      <c:pt idx="0" formatCode="0%">
                        <c:v>3.6280000000000001</c:v>
                      </c:pt>
                      <c:pt idx="2" formatCode="0%">
                        <c:v>4.4530000000000003</c:v>
                      </c:pt>
                      <c:pt idx="3" formatCode="0%">
                        <c:v>4.1429999999999998</c:v>
                      </c:pt>
                      <c:pt idx="4" formatCode="0%">
                        <c:v>3.73</c:v>
                      </c:pt>
                      <c:pt idx="5" formatCode="0%">
                        <c:v>2.4900000000000002</c:v>
                      </c:pt>
                      <c:pt idx="6" formatCode="0%">
                        <c:v>3.0720000000000001</c:v>
                      </c:pt>
                      <c:pt idx="7" formatCode="0%">
                        <c:v>3.5249999999999999</c:v>
                      </c:pt>
                      <c:pt idx="9" formatCode="0%">
                        <c:v>3.2389999999999999</c:v>
                      </c:pt>
                      <c:pt idx="10" formatCode="0%">
                        <c:v>3.4089999999999998</c:v>
                      </c:pt>
                      <c:pt idx="11" formatCode="0%">
                        <c:v>3.968</c:v>
                      </c:pt>
                      <c:pt idx="12" formatCode="0%">
                        <c:v>4.1280000000000001</c:v>
                      </c:pt>
                      <c:pt idx="14" formatCode="0%">
                        <c:v>3.5169999999999999</c:v>
                      </c:pt>
                      <c:pt idx="15" formatCode="0%">
                        <c:v>2.6190000000000002</c:v>
                      </c:pt>
                      <c:pt idx="16" formatCode="0%">
                        <c:v>3.669</c:v>
                      </c:pt>
                      <c:pt idx="17" formatCode="0%">
                        <c:v>4.8090000000000002</c:v>
                      </c:pt>
                      <c:pt idx="18" formatCode="0%">
                        <c:v>5.117</c:v>
                      </c:pt>
                      <c:pt idx="19" formatCode="0%">
                        <c:v>4.2069999999999999</c:v>
                      </c:pt>
                      <c:pt idx="20" formatCode="0%">
                        <c:v>3.3690000000000002</c:v>
                      </c:pt>
                    </c:numCache>
                  </c:numRef>
                </c:val>
                <c:extLst xmlns:c15="http://schemas.microsoft.com/office/drawing/2012/chart">
                  <c:ext xmlns:c16="http://schemas.microsoft.com/office/drawing/2014/chart" uri="{C3380CC4-5D6E-409C-BE32-E72D297353CC}">
                    <c16:uniqueId val="{00000011-367E-4076-8187-D348CCC5C080}"/>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0.4"/>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2091317567629"/>
          <c:y val="6.2300069473524483E-2"/>
          <c:w val="0.39131440960987096"/>
          <c:h val="0.86088628623689456"/>
        </c:manualLayout>
      </c:layout>
      <c:barChart>
        <c:barDir val="bar"/>
        <c:grouping val="clustered"/>
        <c:varyColors val="0"/>
        <c:ser>
          <c:idx val="12"/>
          <c:order val="12"/>
          <c:tx>
            <c:strRef>
              <c:f>Taul1!$A$14</c:f>
              <c:strCache>
                <c:ptCount val="1"/>
                <c:pt idx="0">
                  <c:v>Säästöhenkivakuutus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extLst/>
            </c:strRef>
          </c:cat>
          <c:val>
            <c:numRef>
              <c:f>Taul1!$B$14:$BO$14</c:f>
              <c:numCache>
                <c:formatCode>General</c:formatCode>
                <c:ptCount val="20"/>
                <c:pt idx="0" formatCode="0%">
                  <c:v>4.9000000000000002E-2</c:v>
                </c:pt>
                <c:pt idx="2" formatCode="0%">
                  <c:v>6.3E-2</c:v>
                </c:pt>
                <c:pt idx="3" formatCode="0%">
                  <c:v>3.4000000000000002E-2</c:v>
                </c:pt>
                <c:pt idx="5" formatCode="0%">
                  <c:v>2.7E-2</c:v>
                </c:pt>
                <c:pt idx="6" formatCode="0%">
                  <c:v>1.4999999999999999E-2</c:v>
                </c:pt>
                <c:pt idx="7" formatCode="0%">
                  <c:v>4.8000000000000001E-2</c:v>
                </c:pt>
                <c:pt idx="8" formatCode="0%">
                  <c:v>7.4999999999999997E-2</c:v>
                </c:pt>
                <c:pt idx="9" formatCode="0%">
                  <c:v>6.7000000000000004E-2</c:v>
                </c:pt>
                <c:pt idx="11" formatCode="0%">
                  <c:v>1.7000000000000001E-2</c:v>
                </c:pt>
                <c:pt idx="12" formatCode="0%">
                  <c:v>0.05</c:v>
                </c:pt>
                <c:pt idx="13" formatCode="0%">
                  <c:v>4.4999999999999998E-2</c:v>
                </c:pt>
                <c:pt idx="14" formatCode="0%">
                  <c:v>7.4999999999999997E-2</c:v>
                </c:pt>
                <c:pt idx="16" formatCode="0%">
                  <c:v>2.9000000000000001E-2</c:v>
                </c:pt>
                <c:pt idx="17" formatCode="0%">
                  <c:v>1.0999999999999999E-2</c:v>
                </c:pt>
                <c:pt idx="18" formatCode="0%">
                  <c:v>5.2999999999999999E-2</c:v>
                </c:pt>
                <c:pt idx="19" formatCode="0%">
                  <c:v>6.7000000000000004E-2</c:v>
                </c:pt>
              </c:numCache>
              <c:extLst/>
            </c:numRef>
          </c:val>
          <c:extLst xmlns:c15="http://schemas.microsoft.com/office/drawing/2012/chart">
            <c:ext xmlns:c16="http://schemas.microsoft.com/office/drawing/2014/chart" uri="{C3380CC4-5D6E-409C-BE32-E72D297353CC}">
              <c16:uniqueId val="{0000000C-F4EF-4F64-B814-10B6DB91FFBA}"/>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c:ext uri="{02D57815-91ED-43cb-92C2-25804820EDAC}">
                        <c15:formulaRef>
                          <c15:sqref>Taul1!$B$2:$BO$2</c15:sqref>
                        </c15:formulaRef>
                      </c:ext>
                    </c:extLst>
                    <c:numCache>
                      <c:formatCode>General</c:formatCode>
                      <c:ptCount val="20"/>
                      <c:pt idx="0" formatCode="0%">
                        <c:v>0.876</c:v>
                      </c:pt>
                      <c:pt idx="2" formatCode="0%">
                        <c:v>0.84799999999999998</c:v>
                      </c:pt>
                      <c:pt idx="3" formatCode="0%">
                        <c:v>0.90400000000000003</c:v>
                      </c:pt>
                      <c:pt idx="5" formatCode="0%">
                        <c:v>0.82</c:v>
                      </c:pt>
                      <c:pt idx="6" formatCode="0%">
                        <c:v>0.9</c:v>
                      </c:pt>
                      <c:pt idx="7" formatCode="0%">
                        <c:v>0.84199999999999997</c:v>
                      </c:pt>
                      <c:pt idx="8" formatCode="0%">
                        <c:v>0.872</c:v>
                      </c:pt>
                      <c:pt idx="9" formatCode="0%">
                        <c:v>0.91700000000000004</c:v>
                      </c:pt>
                      <c:pt idx="11" formatCode="0%">
                        <c:v>0.78100000000000003</c:v>
                      </c:pt>
                      <c:pt idx="12" formatCode="0%">
                        <c:v>0.92100000000000004</c:v>
                      </c:pt>
                      <c:pt idx="13" formatCode="0%">
                        <c:v>0.93200000000000005</c:v>
                      </c:pt>
                      <c:pt idx="14" formatCode="0%">
                        <c:v>0.94499999999999995</c:v>
                      </c:pt>
                      <c:pt idx="16" formatCode="0%">
                        <c:v>0.90600000000000003</c:v>
                      </c:pt>
                      <c:pt idx="17" formatCode="0%">
                        <c:v>0.86799999999999999</c:v>
                      </c:pt>
                      <c:pt idx="18" formatCode="0%">
                        <c:v>0.88200000000000001</c:v>
                      </c:pt>
                      <c:pt idx="19" formatCode="0%">
                        <c:v>0.86599999999999999</c:v>
                      </c:pt>
                    </c:numCache>
                  </c:numRef>
                </c:val>
                <c:extLst>
                  <c:ext xmlns:c16="http://schemas.microsoft.com/office/drawing/2014/chart" uri="{C3380CC4-5D6E-409C-BE32-E72D297353CC}">
                    <c16:uniqueId val="{00000001-F4EF-4F64-B814-10B6DB91FFB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0"/>
                      <c:pt idx="0" formatCode="0%">
                        <c:v>0.55500000000000005</c:v>
                      </c:pt>
                      <c:pt idx="2" formatCode="0%">
                        <c:v>0.55900000000000005</c:v>
                      </c:pt>
                      <c:pt idx="3" formatCode="0%">
                        <c:v>0.55100000000000005</c:v>
                      </c:pt>
                      <c:pt idx="5" formatCode="0%">
                        <c:v>0.32400000000000001</c:v>
                      </c:pt>
                      <c:pt idx="6" formatCode="0%">
                        <c:v>0.55500000000000005</c:v>
                      </c:pt>
                      <c:pt idx="7" formatCode="0%">
                        <c:v>0.58099999999999996</c:v>
                      </c:pt>
                      <c:pt idx="8" formatCode="0%">
                        <c:v>0.56499999999999995</c:v>
                      </c:pt>
                      <c:pt idx="9" formatCode="0%">
                        <c:v>0.68100000000000005</c:v>
                      </c:pt>
                      <c:pt idx="11" formatCode="0%">
                        <c:v>0.314</c:v>
                      </c:pt>
                      <c:pt idx="12" formatCode="0%">
                        <c:v>0.58599999999999997</c:v>
                      </c:pt>
                      <c:pt idx="13" formatCode="0%">
                        <c:v>0.71</c:v>
                      </c:pt>
                      <c:pt idx="14" formatCode="0%">
                        <c:v>0.76900000000000002</c:v>
                      </c:pt>
                      <c:pt idx="16" formatCode="0%">
                        <c:v>0.41899999999999998</c:v>
                      </c:pt>
                      <c:pt idx="17" formatCode="0%">
                        <c:v>0.44</c:v>
                      </c:pt>
                      <c:pt idx="18" formatCode="0%">
                        <c:v>0.60299999999999998</c:v>
                      </c:pt>
                      <c:pt idx="19" formatCode="0%">
                        <c:v>0.63900000000000001</c:v>
                      </c:pt>
                    </c:numCache>
                  </c:numRef>
                </c:val>
                <c:extLst xmlns:c15="http://schemas.microsoft.com/office/drawing/2012/chart">
                  <c:ext xmlns:c16="http://schemas.microsoft.com/office/drawing/2014/chart" uri="{C3380CC4-5D6E-409C-BE32-E72D297353CC}">
                    <c16:uniqueId val="{00000002-F4EF-4F64-B814-10B6DB91FFB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0"/>
                      <c:pt idx="0" formatCode="0%">
                        <c:v>0.44900000000000001</c:v>
                      </c:pt>
                      <c:pt idx="2" formatCode="0%">
                        <c:v>0.443</c:v>
                      </c:pt>
                      <c:pt idx="3" formatCode="0%">
                        <c:v>0.45500000000000002</c:v>
                      </c:pt>
                      <c:pt idx="5" formatCode="0%">
                        <c:v>0.32200000000000001</c:v>
                      </c:pt>
                      <c:pt idx="6" formatCode="0%">
                        <c:v>0.48199999999999998</c:v>
                      </c:pt>
                      <c:pt idx="7" formatCode="0%">
                        <c:v>0.497</c:v>
                      </c:pt>
                      <c:pt idx="8" formatCode="0%">
                        <c:v>0.441</c:v>
                      </c:pt>
                      <c:pt idx="9" formatCode="0%">
                        <c:v>0.49</c:v>
                      </c:pt>
                      <c:pt idx="11" formatCode="0%">
                        <c:v>0.25700000000000001</c:v>
                      </c:pt>
                      <c:pt idx="12" formatCode="0%">
                        <c:v>0.53100000000000003</c:v>
                      </c:pt>
                      <c:pt idx="13" formatCode="0%">
                        <c:v>0.53400000000000003</c:v>
                      </c:pt>
                      <c:pt idx="14" formatCode="0%">
                        <c:v>0.58799999999999997</c:v>
                      </c:pt>
                      <c:pt idx="16" formatCode="0%">
                        <c:v>0.40300000000000002</c:v>
                      </c:pt>
                      <c:pt idx="17" formatCode="0%">
                        <c:v>0.38500000000000001</c:v>
                      </c:pt>
                      <c:pt idx="18" formatCode="0%">
                        <c:v>0.46100000000000002</c:v>
                      </c:pt>
                      <c:pt idx="19" formatCode="0%">
                        <c:v>0.49199999999999999</c:v>
                      </c:pt>
                    </c:numCache>
                  </c:numRef>
                </c:val>
                <c:extLst xmlns:c15="http://schemas.microsoft.com/office/drawing/2012/chart">
                  <c:ext xmlns:c16="http://schemas.microsoft.com/office/drawing/2014/chart" uri="{C3380CC4-5D6E-409C-BE32-E72D297353CC}">
                    <c16:uniqueId val="{00000003-F4EF-4F64-B814-10B6DB91FFB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Matkavakuutus, joka korvaa henkilövahingot</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0"/>
                      <c:pt idx="0" formatCode="0%">
                        <c:v>0.433</c:v>
                      </c:pt>
                      <c:pt idx="2" formatCode="0%">
                        <c:v>0.434</c:v>
                      </c:pt>
                      <c:pt idx="3" formatCode="0%">
                        <c:v>0.432</c:v>
                      </c:pt>
                      <c:pt idx="5" formatCode="0%">
                        <c:v>0.34300000000000003</c:v>
                      </c:pt>
                      <c:pt idx="6" formatCode="0%">
                        <c:v>0.45500000000000002</c:v>
                      </c:pt>
                      <c:pt idx="7" formatCode="0%">
                        <c:v>0.44500000000000001</c:v>
                      </c:pt>
                      <c:pt idx="8" formatCode="0%">
                        <c:v>0.39400000000000002</c:v>
                      </c:pt>
                      <c:pt idx="9" formatCode="0%">
                        <c:v>0.49299999999999999</c:v>
                      </c:pt>
                      <c:pt idx="11" formatCode="0%">
                        <c:v>0.27500000000000002</c:v>
                      </c:pt>
                      <c:pt idx="12" formatCode="0%">
                        <c:v>0.45100000000000001</c:v>
                      </c:pt>
                      <c:pt idx="13" formatCode="0%">
                        <c:v>0.499</c:v>
                      </c:pt>
                      <c:pt idx="14" formatCode="0%">
                        <c:v>0.61099999999999999</c:v>
                      </c:pt>
                      <c:pt idx="16" formatCode="0%">
                        <c:v>0.505</c:v>
                      </c:pt>
                      <c:pt idx="17" formatCode="0%">
                        <c:v>0.39200000000000002</c:v>
                      </c:pt>
                      <c:pt idx="18" formatCode="0%">
                        <c:v>0.40899999999999997</c:v>
                      </c:pt>
                      <c:pt idx="19" formatCode="0%">
                        <c:v>0.441</c:v>
                      </c:pt>
                    </c:numCache>
                  </c:numRef>
                </c:val>
                <c:extLst xmlns:c15="http://schemas.microsoft.com/office/drawing/2012/chart">
                  <c:ext xmlns:c16="http://schemas.microsoft.com/office/drawing/2014/chart" uri="{C3380CC4-5D6E-409C-BE32-E72D297353CC}">
                    <c16:uniqueId val="{00000004-F4EF-4F64-B814-10B6DB91FFB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Henkivakuutus kuoleman varalta</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0"/>
                      <c:pt idx="0" formatCode="0%">
                        <c:v>0.29699999999999999</c:v>
                      </c:pt>
                      <c:pt idx="2" formatCode="0%">
                        <c:v>0.32</c:v>
                      </c:pt>
                      <c:pt idx="3" formatCode="0%">
                        <c:v>0.27400000000000002</c:v>
                      </c:pt>
                      <c:pt idx="5" formatCode="0%">
                        <c:v>0.27100000000000002</c:v>
                      </c:pt>
                      <c:pt idx="6" formatCode="0%">
                        <c:v>0.41699999999999998</c:v>
                      </c:pt>
                      <c:pt idx="7" formatCode="0%">
                        <c:v>0.30599999999999999</c:v>
                      </c:pt>
                      <c:pt idx="8" formatCode="0%">
                        <c:v>0.32700000000000001</c:v>
                      </c:pt>
                      <c:pt idx="9" formatCode="0%">
                        <c:v>0.223</c:v>
                      </c:pt>
                      <c:pt idx="11" formatCode="0%">
                        <c:v>0.17799999999999999</c:v>
                      </c:pt>
                      <c:pt idx="12" formatCode="0%">
                        <c:v>0.26</c:v>
                      </c:pt>
                      <c:pt idx="13" formatCode="0%">
                        <c:v>0.35399999999999998</c:v>
                      </c:pt>
                      <c:pt idx="14" formatCode="0%">
                        <c:v>0.48899999999999999</c:v>
                      </c:pt>
                      <c:pt idx="16" formatCode="0%">
                        <c:v>0.246</c:v>
                      </c:pt>
                      <c:pt idx="17" formatCode="0%">
                        <c:v>0.20599999999999999</c:v>
                      </c:pt>
                      <c:pt idx="18" formatCode="0%">
                        <c:v>0.32500000000000001</c:v>
                      </c:pt>
                      <c:pt idx="19" formatCode="0%">
                        <c:v>0.34799999999999998</c:v>
                      </c:pt>
                    </c:numCache>
                  </c:numRef>
                </c:val>
                <c:extLst xmlns:c15="http://schemas.microsoft.com/office/drawing/2012/chart">
                  <c:ext xmlns:c16="http://schemas.microsoft.com/office/drawing/2014/chart" uri="{C3380CC4-5D6E-409C-BE32-E72D297353CC}">
                    <c16:uniqueId val="{00000000-F4EF-4F64-B814-10B6DB91FFB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0"/>
                      <c:pt idx="0" formatCode="0%">
                        <c:v>0.22</c:v>
                      </c:pt>
                      <c:pt idx="2" formatCode="0%">
                        <c:v>0.20899999999999999</c:v>
                      </c:pt>
                      <c:pt idx="3" formatCode="0%">
                        <c:v>0.23</c:v>
                      </c:pt>
                      <c:pt idx="5" formatCode="0%">
                        <c:v>0.21299999999999999</c:v>
                      </c:pt>
                      <c:pt idx="6" formatCode="0%">
                        <c:v>0.34399999999999997</c:v>
                      </c:pt>
                      <c:pt idx="7" formatCode="0%">
                        <c:v>0.32</c:v>
                      </c:pt>
                      <c:pt idx="8" formatCode="0%">
                        <c:v>0.19900000000000001</c:v>
                      </c:pt>
                      <c:pt idx="9" formatCode="0%">
                        <c:v>0.114</c:v>
                      </c:pt>
                      <c:pt idx="11" formatCode="0%">
                        <c:v>0.13200000000000001</c:v>
                      </c:pt>
                      <c:pt idx="12" formatCode="0%">
                        <c:v>0.22500000000000001</c:v>
                      </c:pt>
                      <c:pt idx="13" formatCode="0%">
                        <c:v>0.26200000000000001</c:v>
                      </c:pt>
                      <c:pt idx="14" formatCode="0%">
                        <c:v>0.29899999999999999</c:v>
                      </c:pt>
                      <c:pt idx="16" formatCode="0%">
                        <c:v>0.21099999999999999</c:v>
                      </c:pt>
                      <c:pt idx="17" formatCode="0%">
                        <c:v>0.20699999999999999</c:v>
                      </c:pt>
                      <c:pt idx="18" formatCode="0%">
                        <c:v>0.20799999999999999</c:v>
                      </c:pt>
                      <c:pt idx="19" formatCode="0%">
                        <c:v>0.22800000000000001</c:v>
                      </c:pt>
                    </c:numCache>
                  </c:numRef>
                </c:val>
                <c:extLst xmlns:c15="http://schemas.microsoft.com/office/drawing/2012/chart">
                  <c:ext xmlns:c16="http://schemas.microsoft.com/office/drawing/2014/chart" uri="{C3380CC4-5D6E-409C-BE32-E72D297353CC}">
                    <c16:uniqueId val="{00000005-F4EF-4F64-B814-10B6DB91FFBA}"/>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0"/>
                      <c:pt idx="0" formatCode="0%">
                        <c:v>0.11</c:v>
                      </c:pt>
                      <c:pt idx="2" formatCode="0%">
                        <c:v>0.10199999999999999</c:v>
                      </c:pt>
                      <c:pt idx="3" formatCode="0%">
                        <c:v>0.11799999999999999</c:v>
                      </c:pt>
                      <c:pt idx="5" formatCode="0%">
                        <c:v>0.127</c:v>
                      </c:pt>
                      <c:pt idx="6" formatCode="0%">
                        <c:v>0.156</c:v>
                      </c:pt>
                      <c:pt idx="7" formatCode="0%">
                        <c:v>0.16600000000000001</c:v>
                      </c:pt>
                      <c:pt idx="8" formatCode="0%">
                        <c:v>9.0999999999999998E-2</c:v>
                      </c:pt>
                      <c:pt idx="9" formatCode="0%">
                        <c:v>5.6000000000000001E-2</c:v>
                      </c:pt>
                      <c:pt idx="11" formatCode="0%">
                        <c:v>8.4000000000000005E-2</c:v>
                      </c:pt>
                      <c:pt idx="12" formatCode="0%">
                        <c:v>6.7000000000000004E-2</c:v>
                      </c:pt>
                      <c:pt idx="13" formatCode="0%">
                        <c:v>0.14799999999999999</c:v>
                      </c:pt>
                      <c:pt idx="14" formatCode="0%">
                        <c:v>0.16300000000000001</c:v>
                      </c:pt>
                      <c:pt idx="16" formatCode="0%">
                        <c:v>0.109</c:v>
                      </c:pt>
                      <c:pt idx="17" formatCode="0%">
                        <c:v>7.3999999999999996E-2</c:v>
                      </c:pt>
                      <c:pt idx="18" formatCode="0%">
                        <c:v>0.108</c:v>
                      </c:pt>
                      <c:pt idx="19" formatCode="0%">
                        <c:v>9.9000000000000005E-2</c:v>
                      </c:pt>
                    </c:numCache>
                  </c:numRef>
                </c:val>
                <c:extLst xmlns:c15="http://schemas.microsoft.com/office/drawing/2012/chart">
                  <c:ext xmlns:c16="http://schemas.microsoft.com/office/drawing/2014/chart" uri="{C3380CC4-5D6E-409C-BE32-E72D297353CC}">
                    <c16:uniqueId val="{00000006-F4EF-4F64-B814-10B6DB91FFBA}"/>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Vapaaehtoinen eläkevakuutus</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0"/>
                      <c:pt idx="0" formatCode="0%">
                        <c:v>9.2999999999999999E-2</c:v>
                      </c:pt>
                      <c:pt idx="2" formatCode="0%">
                        <c:v>9.8000000000000004E-2</c:v>
                      </c:pt>
                      <c:pt idx="3" formatCode="0%">
                        <c:v>8.7999999999999995E-2</c:v>
                      </c:pt>
                      <c:pt idx="6" formatCode="0%">
                        <c:v>5.1999999999999998E-2</c:v>
                      </c:pt>
                      <c:pt idx="7" formatCode="0%">
                        <c:v>0.152</c:v>
                      </c:pt>
                      <c:pt idx="8" formatCode="0%">
                        <c:v>0.157</c:v>
                      </c:pt>
                      <c:pt idx="9" formatCode="0%">
                        <c:v>0.105</c:v>
                      </c:pt>
                      <c:pt idx="11" formatCode="0%">
                        <c:v>3.4000000000000002E-2</c:v>
                      </c:pt>
                      <c:pt idx="12" formatCode="0%">
                        <c:v>7.0000000000000007E-2</c:v>
                      </c:pt>
                      <c:pt idx="13" formatCode="0%">
                        <c:v>0.106</c:v>
                      </c:pt>
                      <c:pt idx="14" formatCode="0%">
                        <c:v>0.183</c:v>
                      </c:pt>
                      <c:pt idx="16" formatCode="0%">
                        <c:v>7.2999999999999995E-2</c:v>
                      </c:pt>
                      <c:pt idx="17" formatCode="0%">
                        <c:v>7.5999999999999998E-2</c:v>
                      </c:pt>
                      <c:pt idx="18" formatCode="0%">
                        <c:v>8.4000000000000005E-2</c:v>
                      </c:pt>
                      <c:pt idx="19" formatCode="0%">
                        <c:v>8.8999999999999996E-2</c:v>
                      </c:pt>
                    </c:numCache>
                  </c:numRef>
                </c:val>
                <c:extLst xmlns:c15="http://schemas.microsoft.com/office/drawing/2012/chart">
                  <c:ext xmlns:c16="http://schemas.microsoft.com/office/drawing/2014/chart" uri="{C3380CC4-5D6E-409C-BE32-E72D297353CC}">
                    <c16:uniqueId val="{00000007-F4EF-4F64-B814-10B6DB91FFBA}"/>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0"/>
                      <c:pt idx="0" formatCode="0%">
                        <c:v>7.5999999999999998E-2</c:v>
                      </c:pt>
                      <c:pt idx="2" formatCode="0%">
                        <c:v>6.5000000000000002E-2</c:v>
                      </c:pt>
                      <c:pt idx="3" formatCode="0%">
                        <c:v>8.5999999999999993E-2</c:v>
                      </c:pt>
                      <c:pt idx="5" formatCode="0%">
                        <c:v>7.0000000000000007E-2</c:v>
                      </c:pt>
                      <c:pt idx="6" formatCode="0%">
                        <c:v>0.13600000000000001</c:v>
                      </c:pt>
                      <c:pt idx="7" formatCode="0%">
                        <c:v>9.1999999999999998E-2</c:v>
                      </c:pt>
                      <c:pt idx="8" formatCode="0%">
                        <c:v>0.06</c:v>
                      </c:pt>
                      <c:pt idx="9" formatCode="0%">
                        <c:v>4.5999999999999999E-2</c:v>
                      </c:pt>
                      <c:pt idx="11" formatCode="0%">
                        <c:v>4.2999999999999997E-2</c:v>
                      </c:pt>
                      <c:pt idx="12" formatCode="0%">
                        <c:v>7.5999999999999998E-2</c:v>
                      </c:pt>
                      <c:pt idx="13" formatCode="0%">
                        <c:v>5.8000000000000003E-2</c:v>
                      </c:pt>
                      <c:pt idx="14" formatCode="0%">
                        <c:v>0.17299999999999999</c:v>
                      </c:pt>
                      <c:pt idx="16" formatCode="0%">
                        <c:v>4.5999999999999999E-2</c:v>
                      </c:pt>
                      <c:pt idx="17" formatCode="0%">
                        <c:v>6.2E-2</c:v>
                      </c:pt>
                      <c:pt idx="18" formatCode="0%">
                        <c:v>7.6999999999999999E-2</c:v>
                      </c:pt>
                      <c:pt idx="19" formatCode="0%">
                        <c:v>7.6999999999999999E-2</c:v>
                      </c:pt>
                    </c:numCache>
                  </c:numRef>
                </c:val>
                <c:extLst xmlns:c15="http://schemas.microsoft.com/office/drawing/2012/chart">
                  <c:ext xmlns:c16="http://schemas.microsoft.com/office/drawing/2014/chart" uri="{C3380CC4-5D6E-409C-BE32-E72D297353CC}">
                    <c16:uniqueId val="{00000008-F4EF-4F64-B814-10B6DB91FFBA}"/>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0"/>
                      <c:pt idx="0" formatCode="0%">
                        <c:v>7.4999999999999997E-2</c:v>
                      </c:pt>
                      <c:pt idx="2" formatCode="0%">
                        <c:v>8.7999999999999995E-2</c:v>
                      </c:pt>
                      <c:pt idx="3" formatCode="0%">
                        <c:v>6.2E-2</c:v>
                      </c:pt>
                      <c:pt idx="5" formatCode="0%">
                        <c:v>0.125</c:v>
                      </c:pt>
                      <c:pt idx="6" formatCode="0%">
                        <c:v>7.3999999999999996E-2</c:v>
                      </c:pt>
                      <c:pt idx="7" formatCode="0%">
                        <c:v>0.129</c:v>
                      </c:pt>
                      <c:pt idx="8" formatCode="0%">
                        <c:v>8.1000000000000003E-2</c:v>
                      </c:pt>
                      <c:pt idx="9" formatCode="0%">
                        <c:v>1.4E-2</c:v>
                      </c:pt>
                      <c:pt idx="11" formatCode="0%">
                        <c:v>5.8999999999999997E-2</c:v>
                      </c:pt>
                      <c:pt idx="12" formatCode="0%">
                        <c:v>5.7000000000000002E-2</c:v>
                      </c:pt>
                      <c:pt idx="13" formatCode="0%">
                        <c:v>0.11700000000000001</c:v>
                      </c:pt>
                      <c:pt idx="14" formatCode="0%">
                        <c:v>0.12</c:v>
                      </c:pt>
                      <c:pt idx="16" formatCode="0%">
                        <c:v>5.5E-2</c:v>
                      </c:pt>
                      <c:pt idx="17" formatCode="0%">
                        <c:v>8.5000000000000006E-2</c:v>
                      </c:pt>
                      <c:pt idx="18" formatCode="0%">
                        <c:v>0.112</c:v>
                      </c:pt>
                      <c:pt idx="19" formatCode="0%">
                        <c:v>6.0999999999999999E-2</c:v>
                      </c:pt>
                    </c:numCache>
                  </c:numRef>
                </c:val>
                <c:extLst xmlns:c15="http://schemas.microsoft.com/office/drawing/2012/chart">
                  <c:ext xmlns:c16="http://schemas.microsoft.com/office/drawing/2014/chart" uri="{C3380CC4-5D6E-409C-BE32-E72D297353CC}">
                    <c16:uniqueId val="{00000009-F4EF-4F64-B814-10B6DB91FFBA}"/>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0"/>
                      <c:pt idx="0" formatCode="0%">
                        <c:v>7.0999999999999994E-2</c:v>
                      </c:pt>
                      <c:pt idx="2" formatCode="0%">
                        <c:v>7.1999999999999995E-2</c:v>
                      </c:pt>
                      <c:pt idx="3" formatCode="0%">
                        <c:v>7.0000000000000007E-2</c:v>
                      </c:pt>
                      <c:pt idx="5" formatCode="0%">
                        <c:v>6.3E-2</c:v>
                      </c:pt>
                      <c:pt idx="6" formatCode="0%">
                        <c:v>0.11799999999999999</c:v>
                      </c:pt>
                      <c:pt idx="7" formatCode="0%">
                        <c:v>0.114</c:v>
                      </c:pt>
                      <c:pt idx="8" formatCode="0%">
                        <c:v>0.06</c:v>
                      </c:pt>
                      <c:pt idx="9" formatCode="0%">
                        <c:v>3.4000000000000002E-2</c:v>
                      </c:pt>
                      <c:pt idx="11" formatCode="0%">
                        <c:v>2.1999999999999999E-2</c:v>
                      </c:pt>
                      <c:pt idx="12" formatCode="0%">
                        <c:v>0.10199999999999999</c:v>
                      </c:pt>
                      <c:pt idx="13" formatCode="0%">
                        <c:v>0.114</c:v>
                      </c:pt>
                      <c:pt idx="14" formatCode="0%">
                        <c:v>0.09</c:v>
                      </c:pt>
                      <c:pt idx="16" formatCode="0%">
                        <c:v>3.6999999999999998E-2</c:v>
                      </c:pt>
                      <c:pt idx="17" formatCode="0%">
                        <c:v>6.7000000000000004E-2</c:v>
                      </c:pt>
                      <c:pt idx="18" formatCode="0%">
                        <c:v>7.3999999999999996E-2</c:v>
                      </c:pt>
                      <c:pt idx="19" formatCode="0%">
                        <c:v>8.6999999999999994E-2</c:v>
                      </c:pt>
                    </c:numCache>
                  </c:numRef>
                </c:val>
                <c:extLst xmlns:c15="http://schemas.microsoft.com/office/drawing/2012/chart">
                  <c:ext xmlns:c16="http://schemas.microsoft.com/office/drawing/2014/chart" uri="{C3380CC4-5D6E-409C-BE32-E72D297353CC}">
                    <c16:uniqueId val="{0000000A-F4EF-4F64-B814-10B6DB91FFBA}"/>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0"/>
                      <c:pt idx="0" formatCode="0%">
                        <c:v>5.7000000000000002E-2</c:v>
                      </c:pt>
                      <c:pt idx="2" formatCode="0%">
                        <c:v>6.6000000000000003E-2</c:v>
                      </c:pt>
                      <c:pt idx="3" formatCode="0%">
                        <c:v>4.9000000000000002E-2</c:v>
                      </c:pt>
                      <c:pt idx="5" formatCode="0%">
                        <c:v>7.3999999999999996E-2</c:v>
                      </c:pt>
                      <c:pt idx="6" formatCode="0%">
                        <c:v>6.5000000000000002E-2</c:v>
                      </c:pt>
                      <c:pt idx="7" formatCode="0%">
                        <c:v>6.9000000000000006E-2</c:v>
                      </c:pt>
                      <c:pt idx="8" formatCode="0%">
                        <c:v>4.9000000000000002E-2</c:v>
                      </c:pt>
                      <c:pt idx="9" formatCode="0%">
                        <c:v>4.1000000000000002E-2</c:v>
                      </c:pt>
                      <c:pt idx="11" formatCode="0%">
                        <c:v>5.7000000000000002E-2</c:v>
                      </c:pt>
                      <c:pt idx="12" formatCode="0%">
                        <c:v>6.9000000000000006E-2</c:v>
                      </c:pt>
                      <c:pt idx="13" formatCode="0%">
                        <c:v>7.5999999999999998E-2</c:v>
                      </c:pt>
                      <c:pt idx="14" formatCode="0%">
                        <c:v>3.5999999999999997E-2</c:v>
                      </c:pt>
                      <c:pt idx="16" formatCode="0%">
                        <c:v>4.7E-2</c:v>
                      </c:pt>
                      <c:pt idx="17" formatCode="0%">
                        <c:v>4.2999999999999997E-2</c:v>
                      </c:pt>
                      <c:pt idx="18" formatCode="0%">
                        <c:v>4.5999999999999999E-2</c:v>
                      </c:pt>
                      <c:pt idx="19" formatCode="0%">
                        <c:v>4.8000000000000001E-2</c:v>
                      </c:pt>
                    </c:numCache>
                  </c:numRef>
                </c:val>
                <c:extLst xmlns:c15="http://schemas.microsoft.com/office/drawing/2012/chart">
                  <c:ext xmlns:c16="http://schemas.microsoft.com/office/drawing/2014/chart" uri="{C3380CC4-5D6E-409C-BE32-E72D297353CC}">
                    <c16:uniqueId val="{0000000B-F4EF-4F64-B814-10B6DB91FFBA}"/>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0"/>
                      <c:pt idx="0" formatCode="0%">
                        <c:v>4.8000000000000001E-2</c:v>
                      </c:pt>
                      <c:pt idx="2" formatCode="0%">
                        <c:v>5.2999999999999999E-2</c:v>
                      </c:pt>
                      <c:pt idx="3" formatCode="0%">
                        <c:v>4.3999999999999997E-2</c:v>
                      </c:pt>
                      <c:pt idx="5" formatCode="0%">
                        <c:v>1.2999999999999999E-2</c:v>
                      </c:pt>
                      <c:pt idx="6" formatCode="0%">
                        <c:v>1.4E-2</c:v>
                      </c:pt>
                      <c:pt idx="7" formatCode="0%">
                        <c:v>2.5999999999999999E-2</c:v>
                      </c:pt>
                      <c:pt idx="8" formatCode="0%">
                        <c:v>4.9000000000000002E-2</c:v>
                      </c:pt>
                      <c:pt idx="9" formatCode="0%">
                        <c:v>0.10100000000000001</c:v>
                      </c:pt>
                      <c:pt idx="12" formatCode="0%">
                        <c:v>5.7000000000000002E-2</c:v>
                      </c:pt>
                      <c:pt idx="13" formatCode="0%">
                        <c:v>6.0999999999999999E-2</c:v>
                      </c:pt>
                      <c:pt idx="14" formatCode="0%">
                        <c:v>0.10299999999999999</c:v>
                      </c:pt>
                      <c:pt idx="16" formatCode="0%">
                        <c:v>5.6000000000000001E-2</c:v>
                      </c:pt>
                      <c:pt idx="17" formatCode="0%">
                        <c:v>2.4E-2</c:v>
                      </c:pt>
                      <c:pt idx="18" formatCode="0%">
                        <c:v>6.3E-2</c:v>
                      </c:pt>
                      <c:pt idx="19" formatCode="0%">
                        <c:v>2.7E-2</c:v>
                      </c:pt>
                    </c:numCache>
                  </c:numRef>
                </c:val>
                <c:extLst xmlns:c15="http://schemas.microsoft.com/office/drawing/2012/chart">
                  <c:ext xmlns:c16="http://schemas.microsoft.com/office/drawing/2014/chart" uri="{C3380CC4-5D6E-409C-BE32-E72D297353CC}">
                    <c16:uniqueId val="{0000000D-F4EF-4F64-B814-10B6DB91FFBA}"/>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0"/>
                      <c:pt idx="0" formatCode="0%">
                        <c:v>3.7999999999999999E-2</c:v>
                      </c:pt>
                      <c:pt idx="2" formatCode="0%">
                        <c:v>4.3999999999999997E-2</c:v>
                      </c:pt>
                      <c:pt idx="3" formatCode="0%">
                        <c:v>3.2000000000000001E-2</c:v>
                      </c:pt>
                      <c:pt idx="5" formatCode="0%">
                        <c:v>1.0999999999999999E-2</c:v>
                      </c:pt>
                      <c:pt idx="6" formatCode="0%">
                        <c:v>1.7999999999999999E-2</c:v>
                      </c:pt>
                      <c:pt idx="7" formatCode="0%">
                        <c:v>1.0999999999999999E-2</c:v>
                      </c:pt>
                      <c:pt idx="8" formatCode="0%">
                        <c:v>5.0999999999999997E-2</c:v>
                      </c:pt>
                      <c:pt idx="9" formatCode="0%">
                        <c:v>7.2999999999999995E-2</c:v>
                      </c:pt>
                      <c:pt idx="11" formatCode="0%">
                        <c:v>2.5000000000000001E-2</c:v>
                      </c:pt>
                      <c:pt idx="12" formatCode="0%">
                        <c:v>3.3000000000000002E-2</c:v>
                      </c:pt>
                      <c:pt idx="13" formatCode="0%">
                        <c:v>4.4999999999999998E-2</c:v>
                      </c:pt>
                      <c:pt idx="14" formatCode="0%">
                        <c:v>5.1999999999999998E-2</c:v>
                      </c:pt>
                      <c:pt idx="16" formatCode="0%">
                        <c:v>1.7000000000000001E-2</c:v>
                      </c:pt>
                      <c:pt idx="17" formatCode="0%">
                        <c:v>2.5000000000000001E-2</c:v>
                      </c:pt>
                      <c:pt idx="18" formatCode="0%">
                        <c:v>2.9000000000000001E-2</c:v>
                      </c:pt>
                      <c:pt idx="19" formatCode="0%">
                        <c:v>5.1999999999999998E-2</c:v>
                      </c:pt>
                    </c:numCache>
                  </c:numRef>
                </c:val>
                <c:extLst xmlns:c15="http://schemas.microsoft.com/office/drawing/2012/chart">
                  <c:ext xmlns:c16="http://schemas.microsoft.com/office/drawing/2014/chart" uri="{C3380CC4-5D6E-409C-BE32-E72D297353CC}">
                    <c16:uniqueId val="{0000000E-F4EF-4F64-B814-10B6DB91FFBA}"/>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0"/>
                      <c:pt idx="0" formatCode="0%">
                        <c:v>1.2E-2</c:v>
                      </c:pt>
                      <c:pt idx="2" formatCode="0%">
                        <c:v>1.6E-2</c:v>
                      </c:pt>
                      <c:pt idx="3" formatCode="0%">
                        <c:v>8.9999999999999993E-3</c:v>
                      </c:pt>
                      <c:pt idx="6" formatCode="0%">
                        <c:v>3.4000000000000002E-2</c:v>
                      </c:pt>
                      <c:pt idx="7" formatCode="0%">
                        <c:v>1.2E-2</c:v>
                      </c:pt>
                      <c:pt idx="8" formatCode="0%">
                        <c:v>1.4999999999999999E-2</c:v>
                      </c:pt>
                      <c:pt idx="9" formatCode="0%">
                        <c:v>6.0000000000000001E-3</c:v>
                      </c:pt>
                      <c:pt idx="11" formatCode="0%">
                        <c:v>4.0000000000000001E-3</c:v>
                      </c:pt>
                      <c:pt idx="12" formatCode="0%">
                        <c:v>1.0999999999999999E-2</c:v>
                      </c:pt>
                      <c:pt idx="14" formatCode="0%">
                        <c:v>4.4999999999999998E-2</c:v>
                      </c:pt>
                      <c:pt idx="16" formatCode="0%">
                        <c:v>1.2E-2</c:v>
                      </c:pt>
                      <c:pt idx="17" formatCode="0%">
                        <c:v>1.2999999999999999E-2</c:v>
                      </c:pt>
                      <c:pt idx="18" formatCode="0%">
                        <c:v>8.9999999999999993E-3</c:v>
                      </c:pt>
                      <c:pt idx="19" formatCode="0%">
                        <c:v>8.0000000000000002E-3</c:v>
                      </c:pt>
                    </c:numCache>
                  </c:numRef>
                </c:val>
                <c:extLst xmlns:c15="http://schemas.microsoft.com/office/drawing/2012/chart">
                  <c:ext xmlns:c16="http://schemas.microsoft.com/office/drawing/2014/chart" uri="{C3380CC4-5D6E-409C-BE32-E72D297353CC}">
                    <c16:uniqueId val="{0000000F-F4EF-4F64-B814-10B6DB91FFBA}"/>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0"/>
                      <c:pt idx="0" formatCode="0%">
                        <c:v>4.9000000000000002E-2</c:v>
                      </c:pt>
                      <c:pt idx="2" formatCode="0%">
                        <c:v>5.2999999999999999E-2</c:v>
                      </c:pt>
                      <c:pt idx="3" formatCode="0%">
                        <c:v>4.4999999999999998E-2</c:v>
                      </c:pt>
                      <c:pt idx="5" formatCode="0%">
                        <c:v>6.5000000000000002E-2</c:v>
                      </c:pt>
                      <c:pt idx="6" formatCode="0%">
                        <c:v>4.5999999999999999E-2</c:v>
                      </c:pt>
                      <c:pt idx="7" formatCode="0%">
                        <c:v>5.2999999999999999E-2</c:v>
                      </c:pt>
                      <c:pt idx="8" formatCode="0%">
                        <c:v>4.7E-2</c:v>
                      </c:pt>
                      <c:pt idx="9" formatCode="0%">
                        <c:v>0.04</c:v>
                      </c:pt>
                      <c:pt idx="11" formatCode="0%">
                        <c:v>9.6000000000000002E-2</c:v>
                      </c:pt>
                      <c:pt idx="12" formatCode="0%">
                        <c:v>4.3999999999999997E-2</c:v>
                      </c:pt>
                      <c:pt idx="13" formatCode="0%">
                        <c:v>2.5999999999999999E-2</c:v>
                      </c:pt>
                      <c:pt idx="14" formatCode="0%">
                        <c:v>2.1000000000000001E-2</c:v>
                      </c:pt>
                      <c:pt idx="16" formatCode="0%">
                        <c:v>3.2000000000000001E-2</c:v>
                      </c:pt>
                      <c:pt idx="17" formatCode="0%">
                        <c:v>4.4999999999999998E-2</c:v>
                      </c:pt>
                      <c:pt idx="18" formatCode="0%">
                        <c:v>3.5999999999999997E-2</c:v>
                      </c:pt>
                      <c:pt idx="19" formatCode="0%">
                        <c:v>6.0999999999999999E-2</c:v>
                      </c:pt>
                    </c:numCache>
                  </c:numRef>
                </c:val>
                <c:extLst xmlns:c15="http://schemas.microsoft.com/office/drawing/2012/chart">
                  <c:ext xmlns:c16="http://schemas.microsoft.com/office/drawing/2014/chart" uri="{C3380CC4-5D6E-409C-BE32-E72D297353CC}">
                    <c16:uniqueId val="{00000010-F4EF-4F64-B814-10B6DB91FFBA}"/>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0"/>
                      <c:pt idx="0" formatCode="0%">
                        <c:v>3.6280000000000001</c:v>
                      </c:pt>
                      <c:pt idx="2" formatCode="0%">
                        <c:v>3.7360000000000002</c:v>
                      </c:pt>
                      <c:pt idx="3" formatCode="0%">
                        <c:v>3.5230000000000001</c:v>
                      </c:pt>
                      <c:pt idx="5" formatCode="0%">
                        <c:v>3.1970000000000001</c:v>
                      </c:pt>
                      <c:pt idx="6" formatCode="0%">
                        <c:v>3.5019999999999998</c:v>
                      </c:pt>
                      <c:pt idx="7" formatCode="0%">
                        <c:v>4.1059999999999999</c:v>
                      </c:pt>
                      <c:pt idx="8" formatCode="0%">
                        <c:v>3.9140000000000001</c:v>
                      </c:pt>
                      <c:pt idx="9" formatCode="0%">
                        <c:v>3.613</c:v>
                      </c:pt>
                      <c:pt idx="11" formatCode="0%">
                        <c:v>2.512</c:v>
                      </c:pt>
                      <c:pt idx="12" formatCode="0%">
                        <c:v>3.5339999999999998</c:v>
                      </c:pt>
                      <c:pt idx="13" formatCode="0%">
                        <c:v>4.0469999999999997</c:v>
                      </c:pt>
                      <c:pt idx="14" formatCode="0%">
                        <c:v>5.0209999999999999</c:v>
                      </c:pt>
                    </c:numCache>
                  </c:numRef>
                </c:val>
                <c:extLst xmlns:c15="http://schemas.microsoft.com/office/drawing/2012/chart">
                  <c:ext xmlns:c16="http://schemas.microsoft.com/office/drawing/2014/chart" uri="{C3380CC4-5D6E-409C-BE32-E72D297353CC}">
                    <c16:uniqueId val="{00000011-F4EF-4F64-B814-10B6DB91FFBA}"/>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100"/>
            </a:pPr>
            <a:endParaRPr lang="fi-FI"/>
          </a:p>
        </c:txPr>
        <c:crossAx val="142906496"/>
        <c:crosses val="autoZero"/>
        <c:auto val="1"/>
        <c:lblAlgn val="ctr"/>
        <c:lblOffset val="100"/>
        <c:noMultiLvlLbl val="0"/>
      </c:catAx>
      <c:valAx>
        <c:axId val="142906496"/>
        <c:scaling>
          <c:orientation val="minMax"/>
          <c:max val="0.4"/>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26513287889567"/>
          <c:y val="6.7211342519501574E-2"/>
          <c:w val="0.39131440960987096"/>
          <c:h val="0.86088628623689456"/>
        </c:manualLayout>
      </c:layout>
      <c:barChart>
        <c:barDir val="bar"/>
        <c:grouping val="clustered"/>
        <c:varyColors val="0"/>
        <c:ser>
          <c:idx val="12"/>
          <c:order val="12"/>
          <c:tx>
            <c:strRef>
              <c:f>Taul1!$A$14</c:f>
              <c:strCache>
                <c:ptCount val="1"/>
                <c:pt idx="0">
                  <c:v>Säästöhenkivakuutus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extLst/>
            </c:strRef>
          </c:cat>
          <c:val>
            <c:numRef>
              <c:f>Taul1!$B$14:$BO$14</c:f>
              <c:numCache>
                <c:formatCode>General</c:formatCode>
                <c:ptCount val="21"/>
                <c:pt idx="0" formatCode="0%">
                  <c:v>4.9000000000000002E-2</c:v>
                </c:pt>
                <c:pt idx="2" formatCode="0%">
                  <c:v>0.106</c:v>
                </c:pt>
                <c:pt idx="3" formatCode="0%">
                  <c:v>5.8999999999999997E-2</c:v>
                </c:pt>
                <c:pt idx="4" formatCode="0%">
                  <c:v>3.9E-2</c:v>
                </c:pt>
                <c:pt idx="5" formatCode="0%">
                  <c:v>4.2999999999999997E-2</c:v>
                </c:pt>
                <c:pt idx="6" formatCode="0%">
                  <c:v>1.2E-2</c:v>
                </c:pt>
                <c:pt idx="7" formatCode="0%">
                  <c:v>5.8000000000000003E-2</c:v>
                </c:pt>
                <c:pt idx="9" formatCode="0%">
                  <c:v>4.1000000000000002E-2</c:v>
                </c:pt>
                <c:pt idx="10" formatCode="0%">
                  <c:v>4.2999999999999997E-2</c:v>
                </c:pt>
                <c:pt idx="11" formatCode="0%">
                  <c:v>6.4000000000000001E-2</c:v>
                </c:pt>
                <c:pt idx="12" formatCode="0%">
                  <c:v>5.1999999999999998E-2</c:v>
                </c:pt>
                <c:pt idx="14" formatCode="0%">
                  <c:v>0.06</c:v>
                </c:pt>
                <c:pt idx="15" formatCode="0%">
                  <c:v>4.1000000000000002E-2</c:v>
                </c:pt>
                <c:pt idx="16" formatCode="0%">
                  <c:v>4.2999999999999997E-2</c:v>
                </c:pt>
                <c:pt idx="17" formatCode="0%">
                  <c:v>4.4999999999999998E-2</c:v>
                </c:pt>
                <c:pt idx="18" formatCode="0%">
                  <c:v>9.7000000000000003E-2</c:v>
                </c:pt>
                <c:pt idx="19" formatCode="0%">
                  <c:v>8.2000000000000003E-2</c:v>
                </c:pt>
              </c:numCache>
              <c:extLst/>
            </c:numRef>
          </c:val>
          <c:extLst xmlns:c15="http://schemas.microsoft.com/office/drawing/2012/chart">
            <c:ext xmlns:c16="http://schemas.microsoft.com/office/drawing/2014/chart" uri="{C3380CC4-5D6E-409C-BE32-E72D297353CC}">
              <c16:uniqueId val="{00000000-0E28-453D-8B02-E973C90C4B8C}"/>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c:ext uri="{02D57815-91ED-43cb-92C2-25804820EDAC}">
                        <c15:formulaRef>
                          <c15:sqref>Taul1!$B$2:$BO$2</c15:sqref>
                        </c15:formulaRef>
                      </c:ext>
                    </c:extLst>
                    <c:numCache>
                      <c:formatCode>General</c:formatCode>
                      <c:ptCount val="21"/>
                      <c:pt idx="0" formatCode="0%">
                        <c:v>0.876</c:v>
                      </c:pt>
                      <c:pt idx="2" formatCode="0%">
                        <c:v>0.877</c:v>
                      </c:pt>
                      <c:pt idx="3" formatCode="0%">
                        <c:v>0.91800000000000004</c:v>
                      </c:pt>
                      <c:pt idx="4" formatCode="0%">
                        <c:v>0.88500000000000001</c:v>
                      </c:pt>
                      <c:pt idx="5" formatCode="0%">
                        <c:v>0.80800000000000005</c:v>
                      </c:pt>
                      <c:pt idx="6" formatCode="0%">
                        <c:v>0.77800000000000002</c:v>
                      </c:pt>
                      <c:pt idx="7" formatCode="0%">
                        <c:v>0.91100000000000003</c:v>
                      </c:pt>
                      <c:pt idx="9" formatCode="0%">
                        <c:v>0.84</c:v>
                      </c:pt>
                      <c:pt idx="10" formatCode="0%">
                        <c:v>0.85699999999999998</c:v>
                      </c:pt>
                      <c:pt idx="11" formatCode="0%">
                        <c:v>0.90700000000000003</c:v>
                      </c:pt>
                      <c:pt idx="12" formatCode="0%">
                        <c:v>0.92300000000000004</c:v>
                      </c:pt>
                      <c:pt idx="14" formatCode="0%">
                        <c:v>0.54100000000000004</c:v>
                      </c:pt>
                      <c:pt idx="15" formatCode="0%">
                        <c:v>0.84899999999999998</c:v>
                      </c:pt>
                      <c:pt idx="16" formatCode="0%">
                        <c:v>0.875</c:v>
                      </c:pt>
                      <c:pt idx="17" formatCode="0%">
                        <c:v>0.91800000000000004</c:v>
                      </c:pt>
                      <c:pt idx="18" formatCode="0%">
                        <c:v>0.82199999999999995</c:v>
                      </c:pt>
                      <c:pt idx="19" formatCode="0%">
                        <c:v>0.92700000000000005</c:v>
                      </c:pt>
                      <c:pt idx="20" formatCode="0%">
                        <c:v>0.77700000000000002</c:v>
                      </c:pt>
                    </c:numCache>
                  </c:numRef>
                </c:val>
                <c:extLst>
                  <c:ext xmlns:c16="http://schemas.microsoft.com/office/drawing/2014/chart" uri="{C3380CC4-5D6E-409C-BE32-E72D297353CC}">
                    <c16:uniqueId val="{00000001-0E28-453D-8B02-E973C90C4B8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1"/>
                      <c:pt idx="0" formatCode="0%">
                        <c:v>0.55500000000000005</c:v>
                      </c:pt>
                      <c:pt idx="2" formatCode="0%">
                        <c:v>0.64700000000000002</c:v>
                      </c:pt>
                      <c:pt idx="3" formatCode="0%">
                        <c:v>0.66500000000000004</c:v>
                      </c:pt>
                      <c:pt idx="4" formatCode="0%">
                        <c:v>0.57199999999999995</c:v>
                      </c:pt>
                      <c:pt idx="5" formatCode="0%">
                        <c:v>0.28899999999999998</c:v>
                      </c:pt>
                      <c:pt idx="6" formatCode="0%">
                        <c:v>0.23200000000000001</c:v>
                      </c:pt>
                      <c:pt idx="7" formatCode="0%">
                        <c:v>0.64</c:v>
                      </c:pt>
                      <c:pt idx="9" formatCode="0%">
                        <c:v>0.51500000000000001</c:v>
                      </c:pt>
                      <c:pt idx="10" formatCode="0%">
                        <c:v>0.51100000000000001</c:v>
                      </c:pt>
                      <c:pt idx="11" formatCode="0%">
                        <c:v>0.61399999999999999</c:v>
                      </c:pt>
                      <c:pt idx="12" formatCode="0%">
                        <c:v>0.60599999999999998</c:v>
                      </c:pt>
                      <c:pt idx="14" formatCode="0%">
                        <c:v>0.17699999999999999</c:v>
                      </c:pt>
                      <c:pt idx="15" formatCode="0%">
                        <c:v>0.40200000000000002</c:v>
                      </c:pt>
                      <c:pt idx="16" formatCode="0%">
                        <c:v>0.53100000000000003</c:v>
                      </c:pt>
                      <c:pt idx="17" formatCode="0%">
                        <c:v>0.69499999999999995</c:v>
                      </c:pt>
                      <c:pt idx="18" formatCode="0%">
                        <c:v>0.64900000000000002</c:v>
                      </c:pt>
                      <c:pt idx="19" formatCode="0%">
                        <c:v>0.75900000000000001</c:v>
                      </c:pt>
                      <c:pt idx="20" formatCode="0%">
                        <c:v>0.48899999999999999</c:v>
                      </c:pt>
                    </c:numCache>
                  </c:numRef>
                </c:val>
                <c:extLst xmlns:c15="http://schemas.microsoft.com/office/drawing/2012/chart">
                  <c:ext xmlns:c16="http://schemas.microsoft.com/office/drawing/2014/chart" uri="{C3380CC4-5D6E-409C-BE32-E72D297353CC}">
                    <c16:uniqueId val="{00000002-0E28-453D-8B02-E973C90C4B8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1"/>
                      <c:pt idx="0" formatCode="0%">
                        <c:v>0.44900000000000001</c:v>
                      </c:pt>
                      <c:pt idx="2" formatCode="0%">
                        <c:v>0.55500000000000005</c:v>
                      </c:pt>
                      <c:pt idx="3" formatCode="0%">
                        <c:v>0.51400000000000001</c:v>
                      </c:pt>
                      <c:pt idx="4" formatCode="0%">
                        <c:v>0.497</c:v>
                      </c:pt>
                      <c:pt idx="5" formatCode="0%">
                        <c:v>0.28699999999999998</c:v>
                      </c:pt>
                      <c:pt idx="6" formatCode="0%">
                        <c:v>0.246</c:v>
                      </c:pt>
                      <c:pt idx="7" formatCode="0%">
                        <c:v>0.45700000000000002</c:v>
                      </c:pt>
                      <c:pt idx="9" formatCode="0%">
                        <c:v>0.374</c:v>
                      </c:pt>
                      <c:pt idx="10" formatCode="0%">
                        <c:v>0.40400000000000003</c:v>
                      </c:pt>
                      <c:pt idx="11" formatCode="0%">
                        <c:v>0.55100000000000005</c:v>
                      </c:pt>
                      <c:pt idx="12" formatCode="0%">
                        <c:v>0.52</c:v>
                      </c:pt>
                      <c:pt idx="14" formatCode="0%">
                        <c:v>0.1</c:v>
                      </c:pt>
                      <c:pt idx="15" formatCode="0%">
                        <c:v>0.39300000000000002</c:v>
                      </c:pt>
                      <c:pt idx="16" formatCode="0%">
                        <c:v>0.39400000000000002</c:v>
                      </c:pt>
                      <c:pt idx="17" formatCode="0%">
                        <c:v>0.58399999999999996</c:v>
                      </c:pt>
                      <c:pt idx="18" formatCode="0%">
                        <c:v>0.497</c:v>
                      </c:pt>
                      <c:pt idx="19" formatCode="0%">
                        <c:v>0.51800000000000002</c:v>
                      </c:pt>
                      <c:pt idx="20" formatCode="0%">
                        <c:v>0.48599999999999999</c:v>
                      </c:pt>
                    </c:numCache>
                  </c:numRef>
                </c:val>
                <c:extLst xmlns:c15="http://schemas.microsoft.com/office/drawing/2012/chart">
                  <c:ext xmlns:c16="http://schemas.microsoft.com/office/drawing/2014/chart" uri="{C3380CC4-5D6E-409C-BE32-E72D297353CC}">
                    <c16:uniqueId val="{00000003-0E28-453D-8B02-E973C90C4B8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Matkavakuutus, joka korvaa henkilövahingot</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1"/>
                      <c:pt idx="0" formatCode="0%">
                        <c:v>0.433</c:v>
                      </c:pt>
                      <c:pt idx="2" formatCode="0%">
                        <c:v>0.47199999999999998</c:v>
                      </c:pt>
                      <c:pt idx="3" formatCode="0%">
                        <c:v>0.53</c:v>
                      </c:pt>
                      <c:pt idx="4" formatCode="0%">
                        <c:v>0.42299999999999999</c:v>
                      </c:pt>
                      <c:pt idx="5" formatCode="0%">
                        <c:v>0.32600000000000001</c:v>
                      </c:pt>
                      <c:pt idx="6" formatCode="0%">
                        <c:v>0.28299999999999997</c:v>
                      </c:pt>
                      <c:pt idx="7" formatCode="0%">
                        <c:v>0.45100000000000001</c:v>
                      </c:pt>
                      <c:pt idx="9" formatCode="0%">
                        <c:v>0.28499999999999998</c:v>
                      </c:pt>
                      <c:pt idx="10" formatCode="0%">
                        <c:v>0.39600000000000002</c:v>
                      </c:pt>
                      <c:pt idx="11" formatCode="0%">
                        <c:v>0.58499999999999996</c:v>
                      </c:pt>
                      <c:pt idx="12" formatCode="0%">
                        <c:v>0.56399999999999995</c:v>
                      </c:pt>
                      <c:pt idx="14" formatCode="0%">
                        <c:v>0.22700000000000001</c:v>
                      </c:pt>
                      <c:pt idx="15" formatCode="0%">
                        <c:v>0.40899999999999997</c:v>
                      </c:pt>
                      <c:pt idx="16" formatCode="0%">
                        <c:v>0.41199999999999998</c:v>
                      </c:pt>
                      <c:pt idx="17" formatCode="0%">
                        <c:v>0.46899999999999997</c:v>
                      </c:pt>
                      <c:pt idx="18" formatCode="0%">
                        <c:v>0.40300000000000002</c:v>
                      </c:pt>
                      <c:pt idx="19" formatCode="0%">
                        <c:v>0.53600000000000003</c:v>
                      </c:pt>
                      <c:pt idx="20" formatCode="0%">
                        <c:v>0.25</c:v>
                      </c:pt>
                    </c:numCache>
                  </c:numRef>
                </c:val>
                <c:extLst xmlns:c15="http://schemas.microsoft.com/office/drawing/2012/chart">
                  <c:ext xmlns:c16="http://schemas.microsoft.com/office/drawing/2014/chart" uri="{C3380CC4-5D6E-409C-BE32-E72D297353CC}">
                    <c16:uniqueId val="{00000004-0E28-453D-8B02-E973C90C4B8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Henkivakuutus kuoleman varalta</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1"/>
                      <c:pt idx="0" formatCode="0%">
                        <c:v>0.29699999999999999</c:v>
                      </c:pt>
                      <c:pt idx="2" formatCode="0%">
                        <c:v>0.48599999999999999</c:v>
                      </c:pt>
                      <c:pt idx="3" formatCode="0%">
                        <c:v>0.33400000000000002</c:v>
                      </c:pt>
                      <c:pt idx="4" formatCode="0%">
                        <c:v>0.35199999999999998</c:v>
                      </c:pt>
                      <c:pt idx="5" formatCode="0%">
                        <c:v>0.155</c:v>
                      </c:pt>
                      <c:pt idx="6" formatCode="0%">
                        <c:v>0.23799999999999999</c:v>
                      </c:pt>
                      <c:pt idx="7" formatCode="0%">
                        <c:v>0.215</c:v>
                      </c:pt>
                      <c:pt idx="9" formatCode="0%">
                        <c:v>0.29599999999999999</c:v>
                      </c:pt>
                      <c:pt idx="10" formatCode="0%">
                        <c:v>0.217</c:v>
                      </c:pt>
                      <c:pt idx="11" formatCode="0%">
                        <c:v>0.35799999999999998</c:v>
                      </c:pt>
                      <c:pt idx="12" formatCode="0%">
                        <c:v>0.318</c:v>
                      </c:pt>
                      <c:pt idx="14" formatCode="0%">
                        <c:v>0.124</c:v>
                      </c:pt>
                      <c:pt idx="15" formatCode="0%">
                        <c:v>0.20499999999999999</c:v>
                      </c:pt>
                      <c:pt idx="16" formatCode="0%">
                        <c:v>0.25600000000000001</c:v>
                      </c:pt>
                      <c:pt idx="17" formatCode="0%">
                        <c:v>0.49399999999999999</c:v>
                      </c:pt>
                      <c:pt idx="18" formatCode="0%">
                        <c:v>0.35399999999999998</c:v>
                      </c:pt>
                      <c:pt idx="19" formatCode="0%">
                        <c:v>0.28999999999999998</c:v>
                      </c:pt>
                      <c:pt idx="20" formatCode="0%">
                        <c:v>0.33600000000000002</c:v>
                      </c:pt>
                    </c:numCache>
                  </c:numRef>
                </c:val>
                <c:extLst xmlns:c15="http://schemas.microsoft.com/office/drawing/2012/chart">
                  <c:ext xmlns:c16="http://schemas.microsoft.com/office/drawing/2014/chart" uri="{C3380CC4-5D6E-409C-BE32-E72D297353CC}">
                    <c16:uniqueId val="{00000005-0E28-453D-8B02-E973C90C4B8C}"/>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1"/>
                      <c:pt idx="0" formatCode="0%">
                        <c:v>0.22</c:v>
                      </c:pt>
                      <c:pt idx="2" formatCode="0%">
                        <c:v>0.28999999999999998</c:v>
                      </c:pt>
                      <c:pt idx="3" formatCode="0%">
                        <c:v>0.29199999999999998</c:v>
                      </c:pt>
                      <c:pt idx="4" formatCode="0%">
                        <c:v>0.26200000000000001</c:v>
                      </c:pt>
                      <c:pt idx="5" formatCode="0%">
                        <c:v>0.20399999999999999</c:v>
                      </c:pt>
                      <c:pt idx="6" formatCode="0%">
                        <c:v>0.127</c:v>
                      </c:pt>
                      <c:pt idx="7" formatCode="0%">
                        <c:v>0.107</c:v>
                      </c:pt>
                      <c:pt idx="9" formatCode="0%">
                        <c:v>0.187</c:v>
                      </c:pt>
                      <c:pt idx="10" formatCode="0%">
                        <c:v>0.18099999999999999</c:v>
                      </c:pt>
                      <c:pt idx="11" formatCode="0%">
                        <c:v>0.28999999999999998</c:v>
                      </c:pt>
                      <c:pt idx="12" formatCode="0%">
                        <c:v>0.245</c:v>
                      </c:pt>
                      <c:pt idx="14" formatCode="0%">
                        <c:v>0.125</c:v>
                      </c:pt>
                      <c:pt idx="15" formatCode="0%">
                        <c:v>0.16600000000000001</c:v>
                      </c:pt>
                      <c:pt idx="16" formatCode="0%">
                        <c:v>0.16300000000000001</c:v>
                      </c:pt>
                      <c:pt idx="17" formatCode="0%">
                        <c:v>0.42099999999999999</c:v>
                      </c:pt>
                      <c:pt idx="18" formatCode="0%">
                        <c:v>0.17799999999999999</c:v>
                      </c:pt>
                      <c:pt idx="19" formatCode="0%">
                        <c:v>0.15</c:v>
                      </c:pt>
                      <c:pt idx="20" formatCode="0%">
                        <c:v>0.36499999999999999</c:v>
                      </c:pt>
                    </c:numCache>
                  </c:numRef>
                </c:val>
                <c:extLst xmlns:c15="http://schemas.microsoft.com/office/drawing/2012/chart">
                  <c:ext xmlns:c16="http://schemas.microsoft.com/office/drawing/2014/chart" uri="{C3380CC4-5D6E-409C-BE32-E72D297353CC}">
                    <c16:uniqueId val="{00000006-0E28-453D-8B02-E973C90C4B8C}"/>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1"/>
                      <c:pt idx="0" formatCode="0%">
                        <c:v>0.11</c:v>
                      </c:pt>
                      <c:pt idx="2" formatCode="0%">
                        <c:v>0.108</c:v>
                      </c:pt>
                      <c:pt idx="3" formatCode="0%">
                        <c:v>0.129</c:v>
                      </c:pt>
                      <c:pt idx="4" formatCode="0%">
                        <c:v>0.151</c:v>
                      </c:pt>
                      <c:pt idx="5" formatCode="0%">
                        <c:v>4.9000000000000002E-2</c:v>
                      </c:pt>
                      <c:pt idx="6" formatCode="0%">
                        <c:v>0.13800000000000001</c:v>
                      </c:pt>
                      <c:pt idx="7" formatCode="0%">
                        <c:v>0.05</c:v>
                      </c:pt>
                      <c:pt idx="9" formatCode="0%">
                        <c:v>0.11600000000000001</c:v>
                      </c:pt>
                      <c:pt idx="10" formatCode="0%">
                        <c:v>0.10299999999999999</c:v>
                      </c:pt>
                      <c:pt idx="11" formatCode="0%">
                        <c:v>0.121</c:v>
                      </c:pt>
                      <c:pt idx="12" formatCode="0%">
                        <c:v>9.8000000000000004E-2</c:v>
                      </c:pt>
                      <c:pt idx="14" formatCode="0%">
                        <c:v>0.19400000000000001</c:v>
                      </c:pt>
                      <c:pt idx="15" formatCode="0%">
                        <c:v>5.3999999999999999E-2</c:v>
                      </c:pt>
                      <c:pt idx="16" formatCode="0%">
                        <c:v>0.13600000000000001</c:v>
                      </c:pt>
                      <c:pt idx="17" formatCode="0%">
                        <c:v>0.182</c:v>
                      </c:pt>
                      <c:pt idx="18" formatCode="0%">
                        <c:v>0.14299999999999999</c:v>
                      </c:pt>
                      <c:pt idx="19" formatCode="0%">
                        <c:v>6.7000000000000004E-2</c:v>
                      </c:pt>
                      <c:pt idx="20" formatCode="0%">
                        <c:v>0.112</c:v>
                      </c:pt>
                    </c:numCache>
                  </c:numRef>
                </c:val>
                <c:extLst xmlns:c15="http://schemas.microsoft.com/office/drawing/2012/chart">
                  <c:ext xmlns:c16="http://schemas.microsoft.com/office/drawing/2014/chart" uri="{C3380CC4-5D6E-409C-BE32-E72D297353CC}">
                    <c16:uniqueId val="{00000007-0E28-453D-8B02-E973C90C4B8C}"/>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Vapaaehtoinen eläkevakuutus</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1"/>
                      <c:pt idx="0" formatCode="0%">
                        <c:v>9.2999999999999999E-2</c:v>
                      </c:pt>
                      <c:pt idx="2" formatCode="0%">
                        <c:v>0.313</c:v>
                      </c:pt>
                      <c:pt idx="3" formatCode="0%">
                        <c:v>0.11</c:v>
                      </c:pt>
                      <c:pt idx="4" formatCode="0%">
                        <c:v>8.1000000000000003E-2</c:v>
                      </c:pt>
                      <c:pt idx="5" formatCode="0%">
                        <c:v>0.06</c:v>
                      </c:pt>
                      <c:pt idx="6" formatCode="0%">
                        <c:v>1.0999999999999999E-2</c:v>
                      </c:pt>
                      <c:pt idx="7" formatCode="0%">
                        <c:v>7.4999999999999997E-2</c:v>
                      </c:pt>
                      <c:pt idx="9" formatCode="0%">
                        <c:v>6.9000000000000006E-2</c:v>
                      </c:pt>
                      <c:pt idx="10" formatCode="0%">
                        <c:v>9.2999999999999999E-2</c:v>
                      </c:pt>
                      <c:pt idx="11" formatCode="0%">
                        <c:v>0.111</c:v>
                      </c:pt>
                      <c:pt idx="12" formatCode="0%">
                        <c:v>0.113</c:v>
                      </c:pt>
                      <c:pt idx="14" formatCode="0%">
                        <c:v>4.8000000000000001E-2</c:v>
                      </c:pt>
                      <c:pt idx="15" formatCode="0%">
                        <c:v>5.5E-2</c:v>
                      </c:pt>
                      <c:pt idx="16" formatCode="0%">
                        <c:v>6.5000000000000002E-2</c:v>
                      </c:pt>
                      <c:pt idx="17" formatCode="0%">
                        <c:v>0.10299999999999999</c:v>
                      </c:pt>
                      <c:pt idx="18" formatCode="0%">
                        <c:v>0.315</c:v>
                      </c:pt>
                      <c:pt idx="19" formatCode="0%">
                        <c:v>0.14499999999999999</c:v>
                      </c:pt>
                      <c:pt idx="20" formatCode="0%">
                        <c:v>0.156</c:v>
                      </c:pt>
                    </c:numCache>
                  </c:numRef>
                </c:val>
                <c:extLst xmlns:c15="http://schemas.microsoft.com/office/drawing/2012/chart">
                  <c:ext xmlns:c16="http://schemas.microsoft.com/office/drawing/2014/chart" uri="{C3380CC4-5D6E-409C-BE32-E72D297353CC}">
                    <c16:uniqueId val="{00000008-0E28-453D-8B02-E973C90C4B8C}"/>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1"/>
                      <c:pt idx="0" formatCode="0%">
                        <c:v>7.5999999999999998E-2</c:v>
                      </c:pt>
                      <c:pt idx="2" formatCode="0%">
                        <c:v>0.14199999999999999</c:v>
                      </c:pt>
                      <c:pt idx="3" formatCode="0%">
                        <c:v>8.4000000000000005E-2</c:v>
                      </c:pt>
                      <c:pt idx="4" formatCode="0%">
                        <c:v>9.5000000000000001E-2</c:v>
                      </c:pt>
                      <c:pt idx="5" formatCode="0%">
                        <c:v>5.3999999999999999E-2</c:v>
                      </c:pt>
                      <c:pt idx="6" formatCode="0%">
                        <c:v>3.4000000000000002E-2</c:v>
                      </c:pt>
                      <c:pt idx="7" formatCode="0%">
                        <c:v>4.9000000000000002E-2</c:v>
                      </c:pt>
                      <c:pt idx="9" formatCode="0%">
                        <c:v>7.8E-2</c:v>
                      </c:pt>
                      <c:pt idx="10" formatCode="0%">
                        <c:v>6.0999999999999999E-2</c:v>
                      </c:pt>
                      <c:pt idx="11" formatCode="0%">
                        <c:v>8.8999999999999996E-2</c:v>
                      </c:pt>
                      <c:pt idx="12" formatCode="0%">
                        <c:v>7.2999999999999995E-2</c:v>
                      </c:pt>
                      <c:pt idx="15" formatCode="0%">
                        <c:v>7.0999999999999994E-2</c:v>
                      </c:pt>
                      <c:pt idx="16" formatCode="0%">
                        <c:v>8.3000000000000004E-2</c:v>
                      </c:pt>
                      <c:pt idx="17" formatCode="0%">
                        <c:v>0.114</c:v>
                      </c:pt>
                      <c:pt idx="18" formatCode="0%">
                        <c:v>7.3999999999999996E-2</c:v>
                      </c:pt>
                      <c:pt idx="19" formatCode="0%">
                        <c:v>5.0999999999999997E-2</c:v>
                      </c:pt>
                      <c:pt idx="20" formatCode="0%">
                        <c:v>6.3E-2</c:v>
                      </c:pt>
                    </c:numCache>
                  </c:numRef>
                </c:val>
                <c:extLst xmlns:c15="http://schemas.microsoft.com/office/drawing/2012/chart">
                  <c:ext xmlns:c16="http://schemas.microsoft.com/office/drawing/2014/chart" uri="{C3380CC4-5D6E-409C-BE32-E72D297353CC}">
                    <c16:uniqueId val="{00000009-0E28-453D-8B02-E973C90C4B8C}"/>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1"/>
                      <c:pt idx="0" formatCode="0%">
                        <c:v>7.4999999999999997E-2</c:v>
                      </c:pt>
                      <c:pt idx="2" formatCode="0%">
                        <c:v>7.6999999999999999E-2</c:v>
                      </c:pt>
                      <c:pt idx="3" formatCode="0%">
                        <c:v>9.5000000000000001E-2</c:v>
                      </c:pt>
                      <c:pt idx="4" formatCode="0%">
                        <c:v>9.4E-2</c:v>
                      </c:pt>
                      <c:pt idx="5" formatCode="0%">
                        <c:v>5.2999999999999999E-2</c:v>
                      </c:pt>
                      <c:pt idx="6" formatCode="0%">
                        <c:v>0.15</c:v>
                      </c:pt>
                      <c:pt idx="7" formatCode="0%">
                        <c:v>1.7000000000000001E-2</c:v>
                      </c:pt>
                      <c:pt idx="9" formatCode="0%">
                        <c:v>6.9000000000000006E-2</c:v>
                      </c:pt>
                      <c:pt idx="10" formatCode="0%">
                        <c:v>5.6000000000000001E-2</c:v>
                      </c:pt>
                      <c:pt idx="11" formatCode="0%">
                        <c:v>8.7999999999999995E-2</c:v>
                      </c:pt>
                      <c:pt idx="12" formatCode="0%">
                        <c:v>9.1999999999999998E-2</c:v>
                      </c:pt>
                      <c:pt idx="14" formatCode="0%">
                        <c:v>0.08</c:v>
                      </c:pt>
                      <c:pt idx="15" formatCode="0%">
                        <c:v>7.4999999999999997E-2</c:v>
                      </c:pt>
                      <c:pt idx="16" formatCode="0%">
                        <c:v>0.05</c:v>
                      </c:pt>
                      <c:pt idx="17" formatCode="0%">
                        <c:v>0.13500000000000001</c:v>
                      </c:pt>
                      <c:pt idx="18" formatCode="0%">
                        <c:v>4.2000000000000003E-2</c:v>
                      </c:pt>
                      <c:pt idx="19" formatCode="0%">
                        <c:v>2.5000000000000001E-2</c:v>
                      </c:pt>
                      <c:pt idx="20" formatCode="0%">
                        <c:v>0.17399999999999999</c:v>
                      </c:pt>
                    </c:numCache>
                  </c:numRef>
                </c:val>
                <c:extLst xmlns:c15="http://schemas.microsoft.com/office/drawing/2012/chart">
                  <c:ext xmlns:c16="http://schemas.microsoft.com/office/drawing/2014/chart" uri="{C3380CC4-5D6E-409C-BE32-E72D297353CC}">
                    <c16:uniqueId val="{0000000A-0E28-453D-8B02-E973C90C4B8C}"/>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1"/>
                      <c:pt idx="0" formatCode="0%">
                        <c:v>7.0999999999999994E-2</c:v>
                      </c:pt>
                      <c:pt idx="2" formatCode="0%">
                        <c:v>0.10299999999999999</c:v>
                      </c:pt>
                      <c:pt idx="3" formatCode="0%">
                        <c:v>7.5999999999999998E-2</c:v>
                      </c:pt>
                      <c:pt idx="4" formatCode="0%">
                        <c:v>0.14099999999999999</c:v>
                      </c:pt>
                      <c:pt idx="5" formatCode="0%">
                        <c:v>3.2000000000000001E-2</c:v>
                      </c:pt>
                      <c:pt idx="6" formatCode="0%">
                        <c:v>8.9999999999999993E-3</c:v>
                      </c:pt>
                      <c:pt idx="7" formatCode="0%">
                        <c:v>2.1999999999999999E-2</c:v>
                      </c:pt>
                      <c:pt idx="9" formatCode="0%">
                        <c:v>8.7999999999999995E-2</c:v>
                      </c:pt>
                      <c:pt idx="10" formatCode="0%">
                        <c:v>7.4999999999999997E-2</c:v>
                      </c:pt>
                      <c:pt idx="11" formatCode="0%">
                        <c:v>7.9000000000000001E-2</c:v>
                      </c:pt>
                      <c:pt idx="12" formatCode="0%">
                        <c:v>3.2000000000000001E-2</c:v>
                      </c:pt>
                      <c:pt idx="15" formatCode="0%">
                        <c:v>5.8999999999999997E-2</c:v>
                      </c:pt>
                      <c:pt idx="16" formatCode="0%">
                        <c:v>6.2E-2</c:v>
                      </c:pt>
                      <c:pt idx="17" formatCode="0%">
                        <c:v>0.13400000000000001</c:v>
                      </c:pt>
                      <c:pt idx="18" formatCode="0%">
                        <c:v>0.129</c:v>
                      </c:pt>
                      <c:pt idx="19" formatCode="0%">
                        <c:v>4.2000000000000003E-2</c:v>
                      </c:pt>
                      <c:pt idx="20" formatCode="0%">
                        <c:v>9.2999999999999999E-2</c:v>
                      </c:pt>
                    </c:numCache>
                  </c:numRef>
                </c:val>
                <c:extLst xmlns:c15="http://schemas.microsoft.com/office/drawing/2012/chart">
                  <c:ext xmlns:c16="http://schemas.microsoft.com/office/drawing/2014/chart" uri="{C3380CC4-5D6E-409C-BE32-E72D297353CC}">
                    <c16:uniqueId val="{0000000B-0E28-453D-8B02-E973C90C4B8C}"/>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1"/>
                      <c:pt idx="0" formatCode="0%">
                        <c:v>5.7000000000000002E-2</c:v>
                      </c:pt>
                      <c:pt idx="2" formatCode="0%">
                        <c:v>0.124</c:v>
                      </c:pt>
                      <c:pt idx="3" formatCode="0%">
                        <c:v>4.4999999999999998E-2</c:v>
                      </c:pt>
                      <c:pt idx="4" formatCode="0%">
                        <c:v>7.3999999999999996E-2</c:v>
                      </c:pt>
                      <c:pt idx="5" formatCode="0%">
                        <c:v>9.0999999999999998E-2</c:v>
                      </c:pt>
                      <c:pt idx="6" formatCode="0%">
                        <c:v>4.1000000000000002E-2</c:v>
                      </c:pt>
                      <c:pt idx="7" formatCode="0%">
                        <c:v>2.9000000000000001E-2</c:v>
                      </c:pt>
                      <c:pt idx="9" formatCode="0%">
                        <c:v>7.0000000000000007E-2</c:v>
                      </c:pt>
                      <c:pt idx="10" formatCode="0%">
                        <c:v>4.3999999999999997E-2</c:v>
                      </c:pt>
                      <c:pt idx="11" formatCode="0%">
                        <c:v>6.3E-2</c:v>
                      </c:pt>
                      <c:pt idx="12" formatCode="0%">
                        <c:v>4.4999999999999998E-2</c:v>
                      </c:pt>
                      <c:pt idx="14" formatCode="0%">
                        <c:v>6.5000000000000002E-2</c:v>
                      </c:pt>
                      <c:pt idx="15" formatCode="0%">
                        <c:v>6.5000000000000002E-2</c:v>
                      </c:pt>
                      <c:pt idx="16" formatCode="0%">
                        <c:v>6.5000000000000002E-2</c:v>
                      </c:pt>
                      <c:pt idx="17" formatCode="0%">
                        <c:v>5.0999999999999997E-2</c:v>
                      </c:pt>
                      <c:pt idx="18" formatCode="0%">
                        <c:v>5.0999999999999997E-2</c:v>
                      </c:pt>
                      <c:pt idx="19" formatCode="0%">
                        <c:v>2.5999999999999999E-2</c:v>
                      </c:pt>
                      <c:pt idx="20" formatCode="0%">
                        <c:v>7.4999999999999997E-2</c:v>
                      </c:pt>
                    </c:numCache>
                  </c:numRef>
                </c:val>
                <c:extLst xmlns:c15="http://schemas.microsoft.com/office/drawing/2012/chart">
                  <c:ext xmlns:c16="http://schemas.microsoft.com/office/drawing/2014/chart" uri="{C3380CC4-5D6E-409C-BE32-E72D297353CC}">
                    <c16:uniqueId val="{0000000C-0E28-453D-8B02-E973C90C4B8C}"/>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1"/>
                      <c:pt idx="0" formatCode="0%">
                        <c:v>4.8000000000000001E-2</c:v>
                      </c:pt>
                      <c:pt idx="2" formatCode="0%">
                        <c:v>7.0999999999999994E-2</c:v>
                      </c:pt>
                      <c:pt idx="3" formatCode="0%">
                        <c:v>5.1999999999999998E-2</c:v>
                      </c:pt>
                      <c:pt idx="4" formatCode="0%">
                        <c:v>2.4E-2</c:v>
                      </c:pt>
                      <c:pt idx="5" formatCode="0%">
                        <c:v>1.4E-2</c:v>
                      </c:pt>
                      <c:pt idx="7" formatCode="0%">
                        <c:v>0.09</c:v>
                      </c:pt>
                      <c:pt idx="9" formatCode="0%">
                        <c:v>0.03</c:v>
                      </c:pt>
                      <c:pt idx="10" formatCode="0%">
                        <c:v>5.3999999999999999E-2</c:v>
                      </c:pt>
                      <c:pt idx="11" formatCode="0%">
                        <c:v>5.7000000000000002E-2</c:v>
                      </c:pt>
                      <c:pt idx="12" formatCode="0%">
                        <c:v>6.4000000000000001E-2</c:v>
                      </c:pt>
                      <c:pt idx="14" formatCode="0%">
                        <c:v>3.6999999999999998E-2</c:v>
                      </c:pt>
                      <c:pt idx="15" formatCode="0%">
                        <c:v>2.8000000000000001E-2</c:v>
                      </c:pt>
                      <c:pt idx="16" formatCode="0%">
                        <c:v>4.5999999999999999E-2</c:v>
                      </c:pt>
                      <c:pt idx="17" formatCode="0%">
                        <c:v>4.1000000000000002E-2</c:v>
                      </c:pt>
                      <c:pt idx="18" formatCode="0%">
                        <c:v>4.4999999999999998E-2</c:v>
                      </c:pt>
                      <c:pt idx="19" formatCode="0%">
                        <c:v>0.112</c:v>
                      </c:pt>
                    </c:numCache>
                  </c:numRef>
                </c:val>
                <c:extLst xmlns:c15="http://schemas.microsoft.com/office/drawing/2012/chart">
                  <c:ext xmlns:c16="http://schemas.microsoft.com/office/drawing/2014/chart" uri="{C3380CC4-5D6E-409C-BE32-E72D297353CC}">
                    <c16:uniqueId val="{0000000D-0E28-453D-8B02-E973C90C4B8C}"/>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1"/>
                      <c:pt idx="0" formatCode="0%">
                        <c:v>3.7999999999999999E-2</c:v>
                      </c:pt>
                      <c:pt idx="2" formatCode="0%">
                        <c:v>7.0000000000000007E-2</c:v>
                      </c:pt>
                      <c:pt idx="3" formatCode="0%">
                        <c:v>3.1E-2</c:v>
                      </c:pt>
                      <c:pt idx="4" formatCode="0%">
                        <c:v>8.0000000000000002E-3</c:v>
                      </c:pt>
                      <c:pt idx="6" formatCode="0%">
                        <c:v>1.2999999999999999E-2</c:v>
                      </c:pt>
                      <c:pt idx="7" formatCode="0%">
                        <c:v>7.1999999999999995E-2</c:v>
                      </c:pt>
                      <c:pt idx="9" formatCode="0%">
                        <c:v>4.2000000000000003E-2</c:v>
                      </c:pt>
                      <c:pt idx="10" formatCode="0%">
                        <c:v>3.4000000000000002E-2</c:v>
                      </c:pt>
                      <c:pt idx="11" formatCode="0%">
                        <c:v>3.1E-2</c:v>
                      </c:pt>
                      <c:pt idx="12" formatCode="0%">
                        <c:v>4.3999999999999997E-2</c:v>
                      </c:pt>
                      <c:pt idx="14" formatCode="0%">
                        <c:v>3.2000000000000001E-2</c:v>
                      </c:pt>
                      <c:pt idx="15" formatCode="0%">
                        <c:v>2.4E-2</c:v>
                      </c:pt>
                      <c:pt idx="16" formatCode="0%">
                        <c:v>3.2000000000000001E-2</c:v>
                      </c:pt>
                      <c:pt idx="17" formatCode="0%">
                        <c:v>3.9E-2</c:v>
                      </c:pt>
                      <c:pt idx="18" formatCode="0%">
                        <c:v>2.1000000000000001E-2</c:v>
                      </c:pt>
                      <c:pt idx="19" formatCode="0%">
                        <c:v>8.2000000000000003E-2</c:v>
                      </c:pt>
                    </c:numCache>
                  </c:numRef>
                </c:val>
                <c:extLst xmlns:c15="http://schemas.microsoft.com/office/drawing/2012/chart">
                  <c:ext xmlns:c16="http://schemas.microsoft.com/office/drawing/2014/chart" uri="{C3380CC4-5D6E-409C-BE32-E72D297353CC}">
                    <c16:uniqueId val="{0000000E-0E28-453D-8B02-E973C90C4B8C}"/>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1"/>
                      <c:pt idx="0" formatCode="0%">
                        <c:v>1.2E-2</c:v>
                      </c:pt>
                      <c:pt idx="2" formatCode="0%">
                        <c:v>1.6E-2</c:v>
                      </c:pt>
                      <c:pt idx="3" formatCode="0%">
                        <c:v>2.3E-2</c:v>
                      </c:pt>
                      <c:pt idx="4" formatCode="0%">
                        <c:v>1.6E-2</c:v>
                      </c:pt>
                      <c:pt idx="7" formatCode="0%">
                        <c:v>7.0000000000000001E-3</c:v>
                      </c:pt>
                      <c:pt idx="9" formatCode="0%">
                        <c:v>7.0000000000000001E-3</c:v>
                      </c:pt>
                      <c:pt idx="10" formatCode="0%">
                        <c:v>4.0000000000000001E-3</c:v>
                      </c:pt>
                      <c:pt idx="11" formatCode="0%">
                        <c:v>2.1000000000000001E-2</c:v>
                      </c:pt>
                      <c:pt idx="12" formatCode="0%">
                        <c:v>0.02</c:v>
                      </c:pt>
                      <c:pt idx="14" formatCode="0%">
                        <c:v>3.5000000000000003E-2</c:v>
                      </c:pt>
                      <c:pt idx="15" formatCode="0%">
                        <c:v>8.0000000000000002E-3</c:v>
                      </c:pt>
                      <c:pt idx="16" formatCode="0%">
                        <c:v>1.6E-2</c:v>
                      </c:pt>
                      <c:pt idx="17" formatCode="0%">
                        <c:v>1.2999999999999999E-2</c:v>
                      </c:pt>
                      <c:pt idx="19" formatCode="0%">
                        <c:v>1.4999999999999999E-2</c:v>
                      </c:pt>
                    </c:numCache>
                  </c:numRef>
                </c:val>
                <c:extLst xmlns:c15="http://schemas.microsoft.com/office/drawing/2012/chart">
                  <c:ext xmlns:c16="http://schemas.microsoft.com/office/drawing/2014/chart" uri="{C3380CC4-5D6E-409C-BE32-E72D297353CC}">
                    <c16:uniqueId val="{0000000F-0E28-453D-8B02-E973C90C4B8C}"/>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1"/>
                      <c:pt idx="0" formatCode="0%">
                        <c:v>4.9000000000000002E-2</c:v>
                      </c:pt>
                      <c:pt idx="2" formatCode="0%">
                        <c:v>2.7E-2</c:v>
                      </c:pt>
                      <c:pt idx="3" formatCode="0%">
                        <c:v>1.2999999999999999E-2</c:v>
                      </c:pt>
                      <c:pt idx="4" formatCode="0%">
                        <c:v>4.4999999999999998E-2</c:v>
                      </c:pt>
                      <c:pt idx="5" formatCode="0%">
                        <c:v>0.11</c:v>
                      </c:pt>
                      <c:pt idx="6" formatCode="0%">
                        <c:v>0.112</c:v>
                      </c:pt>
                      <c:pt idx="7" formatCode="0%">
                        <c:v>4.8000000000000001E-2</c:v>
                      </c:pt>
                      <c:pt idx="9" formatCode="0%">
                        <c:v>7.1999999999999995E-2</c:v>
                      </c:pt>
                      <c:pt idx="10" formatCode="0%">
                        <c:v>5.1999999999999998E-2</c:v>
                      </c:pt>
                      <c:pt idx="11" formatCode="0%">
                        <c:v>3.6999999999999998E-2</c:v>
                      </c:pt>
                      <c:pt idx="12" formatCode="0%">
                        <c:v>2.1000000000000001E-2</c:v>
                      </c:pt>
                      <c:pt idx="14" formatCode="0%">
                        <c:v>9.9000000000000005E-2</c:v>
                      </c:pt>
                      <c:pt idx="15" formatCode="0%">
                        <c:v>6.9000000000000006E-2</c:v>
                      </c:pt>
                      <c:pt idx="16" formatCode="0%">
                        <c:v>4.2000000000000003E-2</c:v>
                      </c:pt>
                      <c:pt idx="17" formatCode="0%">
                        <c:v>4.2000000000000003E-2</c:v>
                      </c:pt>
                      <c:pt idx="18" formatCode="0%">
                        <c:v>0.125</c:v>
                      </c:pt>
                      <c:pt idx="19" formatCode="0%">
                        <c:v>5.6000000000000001E-2</c:v>
                      </c:pt>
                      <c:pt idx="20" formatCode="0%">
                        <c:v>0.152</c:v>
                      </c:pt>
                    </c:numCache>
                  </c:numRef>
                </c:val>
                <c:extLst xmlns:c15="http://schemas.microsoft.com/office/drawing/2012/chart">
                  <c:ext xmlns:c16="http://schemas.microsoft.com/office/drawing/2014/chart" uri="{C3380CC4-5D6E-409C-BE32-E72D297353CC}">
                    <c16:uniqueId val="{00000010-0E28-453D-8B02-E973C90C4B8C}"/>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1"/>
                      <c:pt idx="0" formatCode="0%">
                        <c:v>3.6280000000000001</c:v>
                      </c:pt>
                      <c:pt idx="2" formatCode="0%">
                        <c:v>4.4530000000000003</c:v>
                      </c:pt>
                      <c:pt idx="3" formatCode="0%">
                        <c:v>4.1429999999999998</c:v>
                      </c:pt>
                      <c:pt idx="4" formatCode="0%">
                        <c:v>3.73</c:v>
                      </c:pt>
                      <c:pt idx="5" formatCode="0%">
                        <c:v>2.4900000000000002</c:v>
                      </c:pt>
                      <c:pt idx="6" formatCode="0%">
                        <c:v>3.0720000000000001</c:v>
                      </c:pt>
                      <c:pt idx="7" formatCode="0%">
                        <c:v>3.5249999999999999</c:v>
                      </c:pt>
                      <c:pt idx="9" formatCode="0%">
                        <c:v>3.2389999999999999</c:v>
                      </c:pt>
                      <c:pt idx="10" formatCode="0%">
                        <c:v>3.4089999999999998</c:v>
                      </c:pt>
                      <c:pt idx="11" formatCode="0%">
                        <c:v>3.968</c:v>
                      </c:pt>
                      <c:pt idx="12" formatCode="0%">
                        <c:v>4.1280000000000001</c:v>
                      </c:pt>
                      <c:pt idx="14" formatCode="0%">
                        <c:v>3.5169999999999999</c:v>
                      </c:pt>
                      <c:pt idx="15" formatCode="0%">
                        <c:v>2.6190000000000002</c:v>
                      </c:pt>
                      <c:pt idx="16" formatCode="0%">
                        <c:v>3.669</c:v>
                      </c:pt>
                      <c:pt idx="17" formatCode="0%">
                        <c:v>4.8090000000000002</c:v>
                      </c:pt>
                      <c:pt idx="18" formatCode="0%">
                        <c:v>5.117</c:v>
                      </c:pt>
                      <c:pt idx="19" formatCode="0%">
                        <c:v>4.2069999999999999</c:v>
                      </c:pt>
                      <c:pt idx="20" formatCode="0%">
                        <c:v>3.3690000000000002</c:v>
                      </c:pt>
                    </c:numCache>
                  </c:numRef>
                </c:val>
                <c:extLst xmlns:c15="http://schemas.microsoft.com/office/drawing/2012/chart">
                  <c:ext xmlns:c16="http://schemas.microsoft.com/office/drawing/2014/chart" uri="{C3380CC4-5D6E-409C-BE32-E72D297353CC}">
                    <c16:uniqueId val="{00000011-0E28-453D-8B02-E973C90C4B8C}"/>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100"/>
            </a:pPr>
            <a:endParaRPr lang="fi-FI"/>
          </a:p>
        </c:txPr>
        <c:crossAx val="142906496"/>
        <c:crosses val="autoZero"/>
        <c:auto val="1"/>
        <c:lblAlgn val="ctr"/>
        <c:lblOffset val="100"/>
        <c:noMultiLvlLbl val="0"/>
      </c:catAx>
      <c:valAx>
        <c:axId val="142906496"/>
        <c:scaling>
          <c:orientation val="minMax"/>
          <c:max val="0.4"/>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421738262660773"/>
          <c:y val="6.4738614085714338E-2"/>
          <c:w val="0.35286037692622169"/>
          <c:h val="0.85907998214959036"/>
        </c:manualLayout>
      </c:layout>
      <c:barChart>
        <c:barDir val="bar"/>
        <c:grouping val="clustered"/>
        <c:varyColors val="0"/>
        <c:ser>
          <c:idx val="1"/>
          <c:order val="1"/>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5BB7-4F44-A0DA-98664B33F96F}"/>
                </c:ext>
              </c:extLst>
            </c:dLbl>
            <c:spPr>
              <a:noFill/>
              <a:ln>
                <a:noFill/>
              </a:ln>
              <a:effectLst/>
            </c:spPr>
            <c:txPr>
              <a:bodyPr rot="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Sheet1!$A$49:$A$69</c:f>
              <c:strCache>
                <c:ptCount val="21"/>
                <c:pt idx="0">
                  <c:v>TALOUDEN BRUTTOTULOT/VUOSI</c:v>
                </c:pt>
                <c:pt idx="1">
                  <c:v>Alle 10.000 €/vuodessa</c:v>
                </c:pt>
                <c:pt idx="2">
                  <c:v>10.000 - 20.000 €/vuodessa</c:v>
                </c:pt>
                <c:pt idx="3">
                  <c:v>20.001 - 30.000 €/vuodessa</c:v>
                </c:pt>
                <c:pt idx="4">
                  <c:v>30.001 - 40.000 €/vuodessa</c:v>
                </c:pt>
                <c:pt idx="5">
                  <c:v>40.001 - 50.000 €/vuodessa</c:v>
                </c:pt>
                <c:pt idx="6">
                  <c:v>50.001 - 60.000 €/vuodessa</c:v>
                </c:pt>
                <c:pt idx="7">
                  <c:v>60.001 - 70.000 €/vuodessa</c:v>
                </c:pt>
                <c:pt idx="8">
                  <c:v>70.001 - 80.000 €/vuodessa</c:v>
                </c:pt>
                <c:pt idx="9">
                  <c:v>80.001 - 100 000 €/vuodessa</c:v>
                </c:pt>
                <c:pt idx="10">
                  <c:v>100.001 - 120 000 €/vuodessa</c:v>
                </c:pt>
                <c:pt idx="11">
                  <c:v>120.001 - 140 000 €/vuodessa</c:v>
                </c:pt>
                <c:pt idx="12">
                  <c:v>Yli 140.000 €/vuodessa</c:v>
                </c:pt>
                <c:pt idx="13">
                  <c:v>Ei halua sanoa</c:v>
                </c:pt>
                <c:pt idx="14">
                  <c:v>Ei osaa sanoa</c:v>
                </c:pt>
                <c:pt idx="15">
                  <c:v>ASUINPAIKKA</c:v>
                </c:pt>
                <c:pt idx="16">
                  <c:v>Pääkaupunkiseutu</c:v>
                </c:pt>
                <c:pt idx="17">
                  <c:v>Tampere / Turku</c:v>
                </c:pt>
                <c:pt idx="18">
                  <c:v>Muu yli 50.000 asukkaan kaupunki</c:v>
                </c:pt>
                <c:pt idx="19">
                  <c:v>Alle 50.000 asukkaan kaupunki</c:v>
                </c:pt>
                <c:pt idx="20">
                  <c:v>Maalaiskunta</c:v>
                </c:pt>
              </c:strCache>
            </c:strRef>
          </c:cat>
          <c:val>
            <c:numRef>
              <c:f>Sheet1!$C$49:$C$69</c:f>
              <c:numCache>
                <c:formatCode>0%</c:formatCode>
                <c:ptCount val="21"/>
                <c:pt idx="0">
                  <c:v>0</c:v>
                </c:pt>
                <c:pt idx="1">
                  <c:v>6.7000000000000004E-2</c:v>
                </c:pt>
                <c:pt idx="2">
                  <c:v>0.09</c:v>
                </c:pt>
                <c:pt idx="3">
                  <c:v>0.104</c:v>
                </c:pt>
                <c:pt idx="4">
                  <c:v>0.123</c:v>
                </c:pt>
                <c:pt idx="5">
                  <c:v>0.109</c:v>
                </c:pt>
                <c:pt idx="6">
                  <c:v>0.10100000000000001</c:v>
                </c:pt>
                <c:pt idx="7">
                  <c:v>6.8000000000000005E-2</c:v>
                </c:pt>
                <c:pt idx="8">
                  <c:v>5.1999999999999998E-2</c:v>
                </c:pt>
                <c:pt idx="9">
                  <c:v>6.5000000000000002E-2</c:v>
                </c:pt>
                <c:pt idx="10">
                  <c:v>2.4E-2</c:v>
                </c:pt>
                <c:pt idx="11">
                  <c:v>1.4999999999999999E-2</c:v>
                </c:pt>
                <c:pt idx="12">
                  <c:v>1.4E-2</c:v>
                </c:pt>
                <c:pt idx="13">
                  <c:v>0.121</c:v>
                </c:pt>
                <c:pt idx="14">
                  <c:v>4.7E-2</c:v>
                </c:pt>
                <c:pt idx="16">
                  <c:v>0.23100000000000001</c:v>
                </c:pt>
                <c:pt idx="17">
                  <c:v>0.13200000000000001</c:v>
                </c:pt>
                <c:pt idx="18">
                  <c:v>0.27400000000000002</c:v>
                </c:pt>
                <c:pt idx="19">
                  <c:v>0.20699999999999999</c:v>
                </c:pt>
                <c:pt idx="20">
                  <c:v>0.156</c:v>
                </c:pt>
              </c:numCache>
            </c:numRef>
          </c:val>
          <c:extLst>
            <c:ext xmlns:c16="http://schemas.microsoft.com/office/drawing/2014/chart" uri="{C3380CC4-5D6E-409C-BE32-E72D297353CC}">
              <c16:uniqueId val="{00000000-E013-4929-9B32-D6458F539278}"/>
            </c:ext>
          </c:extLst>
        </c:ser>
        <c:dLbls>
          <c:showLegendKey val="0"/>
          <c:showVal val="0"/>
          <c:showCatName val="0"/>
          <c:showSerName val="0"/>
          <c:showPercent val="0"/>
          <c:showBubbleSize val="0"/>
        </c:dLbls>
        <c:gapWidth val="30"/>
        <c:axId val="482580720"/>
        <c:axId val="482579080"/>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Sheet1!$A$49:$A$69</c15:sqref>
                        </c15:formulaRef>
                      </c:ext>
                    </c:extLst>
                    <c:strCache>
                      <c:ptCount val="21"/>
                      <c:pt idx="0">
                        <c:v>TALOUDEN BRUTTOTULOT/VUOSI</c:v>
                      </c:pt>
                      <c:pt idx="1">
                        <c:v>Alle 10.000 €/vuodessa</c:v>
                      </c:pt>
                      <c:pt idx="2">
                        <c:v>10.000 - 20.000 €/vuodessa</c:v>
                      </c:pt>
                      <c:pt idx="3">
                        <c:v>20.001 - 30.000 €/vuodessa</c:v>
                      </c:pt>
                      <c:pt idx="4">
                        <c:v>30.001 - 40.000 €/vuodessa</c:v>
                      </c:pt>
                      <c:pt idx="5">
                        <c:v>40.001 - 50.000 €/vuodessa</c:v>
                      </c:pt>
                      <c:pt idx="6">
                        <c:v>50.001 - 60.000 €/vuodessa</c:v>
                      </c:pt>
                      <c:pt idx="7">
                        <c:v>60.001 - 70.000 €/vuodessa</c:v>
                      </c:pt>
                      <c:pt idx="8">
                        <c:v>70.001 - 80.000 €/vuodessa</c:v>
                      </c:pt>
                      <c:pt idx="9">
                        <c:v>80.001 - 100 000 €/vuodessa</c:v>
                      </c:pt>
                      <c:pt idx="10">
                        <c:v>100.001 - 120 000 €/vuodessa</c:v>
                      </c:pt>
                      <c:pt idx="11">
                        <c:v>120.001 - 140 000 €/vuodessa</c:v>
                      </c:pt>
                      <c:pt idx="12">
                        <c:v>Yli 140.000 €/vuodessa</c:v>
                      </c:pt>
                      <c:pt idx="13">
                        <c:v>Ei halua sanoa</c:v>
                      </c:pt>
                      <c:pt idx="14">
                        <c:v>Ei osaa sanoa</c:v>
                      </c:pt>
                      <c:pt idx="15">
                        <c:v>ASUINPAIKKA</c:v>
                      </c:pt>
                      <c:pt idx="16">
                        <c:v>Pääkaupunkiseutu</c:v>
                      </c:pt>
                      <c:pt idx="17">
                        <c:v>Tampere / Turku</c:v>
                      </c:pt>
                      <c:pt idx="18">
                        <c:v>Muu yli 50.000 asukkaan kaupunki</c:v>
                      </c:pt>
                      <c:pt idx="19">
                        <c:v>Alle 50.000 asukkaan kaupunki</c:v>
                      </c:pt>
                      <c:pt idx="20">
                        <c:v>Maalaiskunta</c:v>
                      </c:pt>
                    </c:strCache>
                  </c:strRef>
                </c:cat>
                <c:val>
                  <c:numRef>
                    <c:extLst>
                      <c:ext uri="{02D57815-91ED-43cb-92C2-25804820EDAC}">
                        <c15:formulaRef>
                          <c15:sqref>Sheet1!$B$49:$B$69</c15:sqref>
                        </c15:formulaRef>
                      </c:ext>
                    </c:extLst>
                    <c:numCache>
                      <c:formatCode>0%</c:formatCode>
                      <c:ptCount val="21"/>
                      <c:pt idx="0">
                        <c:v>0</c:v>
                      </c:pt>
                      <c:pt idx="1">
                        <c:v>5.0999999999999997E-2</c:v>
                      </c:pt>
                      <c:pt idx="2">
                        <c:v>8.3000000000000004E-2</c:v>
                      </c:pt>
                      <c:pt idx="3">
                        <c:v>9.7000000000000003E-2</c:v>
                      </c:pt>
                      <c:pt idx="4">
                        <c:v>0.11</c:v>
                      </c:pt>
                      <c:pt idx="5">
                        <c:v>9.2999999999999999E-2</c:v>
                      </c:pt>
                      <c:pt idx="6">
                        <c:v>7.9000000000000001E-2</c:v>
                      </c:pt>
                      <c:pt idx="7">
                        <c:v>7.6999999999999999E-2</c:v>
                      </c:pt>
                      <c:pt idx="8">
                        <c:v>6.9000000000000006E-2</c:v>
                      </c:pt>
                      <c:pt idx="9">
                        <c:v>0.08</c:v>
                      </c:pt>
                      <c:pt idx="10">
                        <c:v>3.3000000000000002E-2</c:v>
                      </c:pt>
                      <c:pt idx="11">
                        <c:v>1.2999999999999999E-2</c:v>
                      </c:pt>
                      <c:pt idx="12">
                        <c:v>1.7999999999999999E-2</c:v>
                      </c:pt>
                      <c:pt idx="13">
                        <c:v>0.12</c:v>
                      </c:pt>
                      <c:pt idx="14">
                        <c:v>7.9000000000000001E-2</c:v>
                      </c:pt>
                      <c:pt idx="16">
                        <c:v>0.246</c:v>
                      </c:pt>
                      <c:pt idx="17">
                        <c:v>0.123</c:v>
                      </c:pt>
                      <c:pt idx="18">
                        <c:v>0.27900000000000003</c:v>
                      </c:pt>
                      <c:pt idx="19">
                        <c:v>0.20200000000000001</c:v>
                      </c:pt>
                      <c:pt idx="20">
                        <c:v>0.15</c:v>
                      </c:pt>
                    </c:numCache>
                  </c:numRef>
                </c:val>
                <c:extLst>
                  <c:ext xmlns:c16="http://schemas.microsoft.com/office/drawing/2014/chart" uri="{C3380CC4-5D6E-409C-BE32-E72D297353CC}">
                    <c16:uniqueId val="{00000001-E013-4929-9B32-D6458F539278}"/>
                  </c:ext>
                </c:extLst>
              </c15:ser>
            </c15:filteredBarSeries>
          </c:ext>
        </c:extLst>
      </c:barChart>
      <c:catAx>
        <c:axId val="4825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crossAx val="482579080"/>
        <c:crosses val="autoZero"/>
        <c:auto val="1"/>
        <c:lblAlgn val="ctr"/>
        <c:lblOffset val="100"/>
        <c:noMultiLvlLbl val="0"/>
      </c:catAx>
      <c:valAx>
        <c:axId val="48257908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40B16"/>
                </a:solidFill>
                <a:latin typeface="Calibri" panose="020F0502020204030204" pitchFamily="34" charset="0"/>
                <a:ea typeface="+mn-ea"/>
                <a:cs typeface="Calibri" panose="020F0502020204030204" pitchFamily="34" charset="0"/>
              </a:defRPr>
            </a:pPr>
            <a:endParaRPr lang="fi-FI"/>
          </a:p>
        </c:txPr>
        <c:crossAx val="482580720"/>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sz="1000" b="0">
          <a:solidFill>
            <a:srgbClr val="040B16"/>
          </a:solidFill>
          <a:latin typeface="Calibri" panose="020F0502020204030204" pitchFamily="34" charset="0"/>
          <a:cs typeface="Calibri" panose="020F0502020204030204" pitchFamily="34" charset="0"/>
        </a:defRPr>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652057146946657"/>
          <c:y val="5.7582574746340487E-2"/>
          <c:w val="0.48783914840048775"/>
          <c:h val="0.86088628623689456"/>
        </c:manualLayout>
      </c:layout>
      <c:barChart>
        <c:barDir val="bar"/>
        <c:grouping val="clustered"/>
        <c:varyColors val="0"/>
        <c:ser>
          <c:idx val="7"/>
          <c:order val="7"/>
          <c:tx>
            <c:strRef>
              <c:f>Taul1!$M$1</c:f>
              <c:strCache>
                <c:ptCount val="1"/>
                <c:pt idx="0">
                  <c:v>Vapaaehtoinen eläkevakuutus</c:v>
                </c:pt>
              </c:strCache>
            </c:strRef>
          </c:tx>
          <c:spPr>
            <a:solidFill>
              <a:srgbClr val="164180"/>
            </a:solidFill>
          </c:spPr>
          <c:invertIfNegative val="0"/>
          <c:dPt>
            <c:idx val="6"/>
            <c:invertIfNegative val="0"/>
            <c:bubble3D val="0"/>
            <c:spPr>
              <a:solidFill>
                <a:srgbClr val="00B0F0"/>
              </a:solidFill>
            </c:spPr>
            <c:extLst>
              <c:ext xmlns:c16="http://schemas.microsoft.com/office/drawing/2014/chart" uri="{C3380CC4-5D6E-409C-BE32-E72D297353CC}">
                <c16:uniqueId val="{00000001-C8CE-4090-820D-483EC6A35E2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Taul1!$E$2:$E$8</c:f>
              <c:strCache>
                <c:ptCount val="7"/>
                <c:pt idx="0">
                  <c:v>2010, n=994</c:v>
                </c:pt>
                <c:pt idx="1">
                  <c:v>2012, n=1026</c:v>
                </c:pt>
                <c:pt idx="2">
                  <c:v>2014, n=1000</c:v>
                </c:pt>
                <c:pt idx="3">
                  <c:v>2016, n=1000</c:v>
                </c:pt>
                <c:pt idx="4">
                  <c:v>2018, n=1000</c:v>
                </c:pt>
                <c:pt idx="5">
                  <c:v>2020, n=1000</c:v>
                </c:pt>
                <c:pt idx="6">
                  <c:v>2022, n=1000</c:v>
                </c:pt>
              </c:strCache>
            </c:strRef>
          </c:cat>
          <c:val>
            <c:numRef>
              <c:f>Taul1!$M$2:$M$8</c:f>
              <c:numCache>
                <c:formatCode>0%</c:formatCode>
                <c:ptCount val="7"/>
                <c:pt idx="0">
                  <c:v>0.15</c:v>
                </c:pt>
                <c:pt idx="1">
                  <c:v>0.19</c:v>
                </c:pt>
                <c:pt idx="2">
                  <c:v>0.18</c:v>
                </c:pt>
                <c:pt idx="3">
                  <c:v>0.14000000000000001</c:v>
                </c:pt>
                <c:pt idx="4">
                  <c:v>0.14000000000000001</c:v>
                </c:pt>
                <c:pt idx="5">
                  <c:v>0.13</c:v>
                </c:pt>
                <c:pt idx="6">
                  <c:v>0.09</c:v>
                </c:pt>
              </c:numCache>
            </c:numRef>
          </c:val>
          <c:extLst>
            <c:ext xmlns:c16="http://schemas.microsoft.com/office/drawing/2014/chart" uri="{C3380CC4-5D6E-409C-BE32-E72D297353CC}">
              <c16:uniqueId val="{0000000A-4404-4B61-A622-234BE6580684}"/>
            </c:ext>
          </c:extLst>
        </c:ser>
        <c:dLbls>
          <c:showLegendKey val="0"/>
          <c:showVal val="0"/>
          <c:showCatName val="0"/>
          <c:showSerName val="0"/>
          <c:showPercent val="0"/>
          <c:showBubbleSize val="0"/>
        </c:dLbls>
        <c:gapWidth val="30"/>
        <c:axId val="160526336"/>
        <c:axId val="160527872"/>
        <c:extLst>
          <c:ext xmlns:c15="http://schemas.microsoft.com/office/drawing/2012/chart" uri="{02D57815-91ED-43cb-92C2-25804820EDAC}">
            <c15:filteredBarSeries>
              <c15:ser>
                <c:idx val="0"/>
                <c:order val="0"/>
                <c:tx>
                  <c:strRef>
                    <c:extLst>
                      <c:ext uri="{02D57815-91ED-43cb-92C2-25804820EDAC}">
                        <c15:formulaRef>
                          <c15:sqref>Taul1!$F$1</c15:sqref>
                        </c15:formulaRef>
                      </c:ext>
                    </c:extLst>
                    <c:strCache>
                      <c:ptCount val="1"/>
                      <c:pt idx="0">
                        <c:v>Kotivakuutus</c:v>
                      </c:pt>
                    </c:strCache>
                  </c:strRef>
                </c:tx>
                <c:spPr>
                  <a:solidFill>
                    <a:schemeClr val="tx2"/>
                  </a:solidFill>
                  <a:ln>
                    <a:noFill/>
                  </a:ln>
                  <a:effectLst/>
                </c:spPr>
                <c:invertIfNegative val="0"/>
                <c:dPt>
                  <c:idx val="6"/>
                  <c:invertIfNegative val="0"/>
                  <c:bubble3D val="0"/>
                  <c:spPr>
                    <a:solidFill>
                      <a:srgbClr val="00B0F0"/>
                    </a:solidFill>
                    <a:ln>
                      <a:noFill/>
                    </a:ln>
                    <a:effectLst/>
                  </c:spPr>
                  <c:extLst>
                    <c:ext xmlns:c16="http://schemas.microsoft.com/office/drawing/2014/chart" uri="{C3380CC4-5D6E-409C-BE32-E72D297353CC}">
                      <c16:uniqueId val="{00000001-4404-4B61-A622-234BE6580684}"/>
                    </c:ext>
                  </c:extLst>
                </c:dPt>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c:ext uri="{02D57815-91ED-43cb-92C2-25804820EDAC}">
                        <c15:formulaRef>
                          <c15:sqref>Taul1!$F$2:$F$8</c15:sqref>
                        </c15:formulaRef>
                      </c:ext>
                    </c:extLst>
                    <c:numCache>
                      <c:formatCode>0%</c:formatCode>
                      <c:ptCount val="7"/>
                      <c:pt idx="0">
                        <c:v>0.83</c:v>
                      </c:pt>
                      <c:pt idx="1">
                        <c:v>0.86</c:v>
                      </c:pt>
                      <c:pt idx="2">
                        <c:v>0.95</c:v>
                      </c:pt>
                      <c:pt idx="3">
                        <c:v>0.92</c:v>
                      </c:pt>
                      <c:pt idx="4">
                        <c:v>0.93</c:v>
                      </c:pt>
                      <c:pt idx="5">
                        <c:v>0.875</c:v>
                      </c:pt>
                      <c:pt idx="6">
                        <c:v>0.88</c:v>
                      </c:pt>
                    </c:numCache>
                  </c:numRef>
                </c:val>
                <c:extLst>
                  <c:ext xmlns:c16="http://schemas.microsoft.com/office/drawing/2014/chart" uri="{C3380CC4-5D6E-409C-BE32-E72D297353CC}">
                    <c16:uniqueId val="{00000002-4404-4B61-A622-234BE658068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Taul1!$G$1</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Taul1!$G$2:$G$8</c15:sqref>
                        </c15:formulaRef>
                      </c:ext>
                    </c:extLst>
                    <c:numCache>
                      <c:formatCode>0%</c:formatCode>
                      <c:ptCount val="7"/>
                      <c:pt idx="0">
                        <c:v>0.63</c:v>
                      </c:pt>
                      <c:pt idx="1">
                        <c:v>0.56000000000000005</c:v>
                      </c:pt>
                      <c:pt idx="2">
                        <c:v>0.69</c:v>
                      </c:pt>
                      <c:pt idx="3">
                        <c:v>0.67</c:v>
                      </c:pt>
                      <c:pt idx="4">
                        <c:v>0.65</c:v>
                      </c:pt>
                      <c:pt idx="5">
                        <c:v>0.55700000000000005</c:v>
                      </c:pt>
                      <c:pt idx="6">
                        <c:v>0.56000000000000005</c:v>
                      </c:pt>
                    </c:numCache>
                  </c:numRef>
                </c:val>
                <c:extLst xmlns:c15="http://schemas.microsoft.com/office/drawing/2012/chart">
                  <c:ext xmlns:c16="http://schemas.microsoft.com/office/drawing/2014/chart" uri="{C3380CC4-5D6E-409C-BE32-E72D297353CC}">
                    <c16:uniqueId val="{00000004-4404-4B61-A622-234BE658068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Taul1!$H$1</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Taul1!$H$2:$H$8</c15:sqref>
                        </c15:formulaRef>
                      </c:ext>
                    </c:extLst>
                    <c:numCache>
                      <c:formatCode>0%</c:formatCode>
                      <c:ptCount val="7"/>
                      <c:pt idx="0">
                        <c:v>0.4</c:v>
                      </c:pt>
                      <c:pt idx="1">
                        <c:v>0.42</c:v>
                      </c:pt>
                      <c:pt idx="2">
                        <c:v>0.6</c:v>
                      </c:pt>
                      <c:pt idx="3">
                        <c:v>0.54</c:v>
                      </c:pt>
                      <c:pt idx="4">
                        <c:v>0.53</c:v>
                      </c:pt>
                      <c:pt idx="5">
                        <c:v>0.46400000000000008</c:v>
                      </c:pt>
                      <c:pt idx="6">
                        <c:v>0.45</c:v>
                      </c:pt>
                    </c:numCache>
                  </c:numRef>
                </c:val>
                <c:extLst xmlns:c15="http://schemas.microsoft.com/office/drawing/2012/chart">
                  <c:ext xmlns:c16="http://schemas.microsoft.com/office/drawing/2014/chart" uri="{C3380CC4-5D6E-409C-BE32-E72D297353CC}">
                    <c16:uniqueId val="{00000005-4404-4B61-A622-234BE658068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Taul1!$I$1</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Taul1!$I$2:$I$8</c15:sqref>
                        </c15:formulaRef>
                      </c:ext>
                    </c:extLst>
                    <c:numCache>
                      <c:formatCode>0%</c:formatCode>
                      <c:ptCount val="7"/>
                      <c:pt idx="0">
                        <c:v>0.66</c:v>
                      </c:pt>
                      <c:pt idx="1">
                        <c:v>0.7</c:v>
                      </c:pt>
                      <c:pt idx="2">
                        <c:v>0.5</c:v>
                      </c:pt>
                      <c:pt idx="3">
                        <c:v>0.56000000000000005</c:v>
                      </c:pt>
                      <c:pt idx="4">
                        <c:v>0.55000000000000004</c:v>
                      </c:pt>
                      <c:pt idx="5">
                        <c:v>0.51100000000000001</c:v>
                      </c:pt>
                      <c:pt idx="6">
                        <c:v>0.43</c:v>
                      </c:pt>
                    </c:numCache>
                  </c:numRef>
                </c:val>
                <c:extLst xmlns:c15="http://schemas.microsoft.com/office/drawing/2012/chart">
                  <c:ext xmlns:c16="http://schemas.microsoft.com/office/drawing/2014/chart" uri="{C3380CC4-5D6E-409C-BE32-E72D297353CC}">
                    <c16:uniqueId val="{00000006-4404-4B61-A622-234BE658068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Taul1!$J$1</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Taul1!$J$2:$J$8</c15:sqref>
                        </c15:formulaRef>
                      </c:ext>
                    </c:extLst>
                    <c:numCache>
                      <c:formatCode>0%</c:formatCode>
                      <c:ptCount val="7"/>
                      <c:pt idx="0">
                        <c:v>0.39</c:v>
                      </c:pt>
                      <c:pt idx="1">
                        <c:v>0.41</c:v>
                      </c:pt>
                      <c:pt idx="2">
                        <c:v>0.37</c:v>
                      </c:pt>
                      <c:pt idx="3">
                        <c:v>0.36</c:v>
                      </c:pt>
                      <c:pt idx="4">
                        <c:v>0.37</c:v>
                      </c:pt>
                      <c:pt idx="5">
                        <c:v>0.309</c:v>
                      </c:pt>
                      <c:pt idx="6">
                        <c:v>0.3</c:v>
                      </c:pt>
                    </c:numCache>
                  </c:numRef>
                </c:val>
                <c:extLst xmlns:c15="http://schemas.microsoft.com/office/drawing/2012/chart">
                  <c:ext xmlns:c16="http://schemas.microsoft.com/office/drawing/2014/chart" uri="{C3380CC4-5D6E-409C-BE32-E72D297353CC}">
                    <c16:uniqueId val="{00000007-4404-4B61-A622-234BE658068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Taul1!$K$1</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Taul1!$K$2:$K$8</c15:sqref>
                        </c15:formulaRef>
                      </c:ext>
                    </c:extLst>
                    <c:numCache>
                      <c:formatCode>0%</c:formatCode>
                      <c:ptCount val="7"/>
                      <c:pt idx="0">
                        <c:v>0.26</c:v>
                      </c:pt>
                      <c:pt idx="1">
                        <c:v>0.28999999999999998</c:v>
                      </c:pt>
                      <c:pt idx="2">
                        <c:v>0.26</c:v>
                      </c:pt>
                      <c:pt idx="3">
                        <c:v>0.25</c:v>
                      </c:pt>
                      <c:pt idx="4">
                        <c:v>0.27</c:v>
                      </c:pt>
                      <c:pt idx="5">
                        <c:v>0.24399999999999999</c:v>
                      </c:pt>
                      <c:pt idx="6">
                        <c:v>0.22</c:v>
                      </c:pt>
                    </c:numCache>
                  </c:numRef>
                </c:val>
                <c:extLst xmlns:c15="http://schemas.microsoft.com/office/drawing/2012/chart">
                  <c:ext xmlns:c16="http://schemas.microsoft.com/office/drawing/2014/chart" uri="{C3380CC4-5D6E-409C-BE32-E72D297353CC}">
                    <c16:uniqueId val="{00000008-4404-4B61-A622-234BE658068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Taul1!$L$1</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Taul1!$L$2:$L$8</c15:sqref>
                        </c15:formulaRef>
                      </c:ext>
                    </c:extLst>
                    <c:numCache>
                      <c:formatCode>0%</c:formatCode>
                      <c:ptCount val="7"/>
                      <c:pt idx="0">
                        <c:v>0</c:v>
                      </c:pt>
                      <c:pt idx="1">
                        <c:v>0</c:v>
                      </c:pt>
                      <c:pt idx="2">
                        <c:v>0.1</c:v>
                      </c:pt>
                      <c:pt idx="3">
                        <c:v>0.09</c:v>
                      </c:pt>
                      <c:pt idx="4">
                        <c:v>0.08</c:v>
                      </c:pt>
                      <c:pt idx="5">
                        <c:v>8.2000000000000017E-2</c:v>
                      </c:pt>
                      <c:pt idx="6">
                        <c:v>0.11</c:v>
                      </c:pt>
                    </c:numCache>
                  </c:numRef>
                </c:val>
                <c:extLst xmlns:c15="http://schemas.microsoft.com/office/drawing/2012/chart">
                  <c:ext xmlns:c16="http://schemas.microsoft.com/office/drawing/2014/chart" uri="{C3380CC4-5D6E-409C-BE32-E72D297353CC}">
                    <c16:uniqueId val="{00000009-4404-4B61-A622-234BE6580684}"/>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Taul1!$N$1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Taul1!$N$2:$N$8</c15:sqref>
                        </c15:formulaRef>
                      </c:ext>
                    </c:extLst>
                    <c:numCache>
                      <c:formatCode>0%</c:formatCode>
                      <c:ptCount val="7"/>
                      <c:pt idx="0">
                        <c:v>0</c:v>
                      </c:pt>
                      <c:pt idx="1">
                        <c:v>0</c:v>
                      </c:pt>
                      <c:pt idx="2">
                        <c:v>0.08</c:v>
                      </c:pt>
                      <c:pt idx="3">
                        <c:v>0.08</c:v>
                      </c:pt>
                      <c:pt idx="4">
                        <c:v>7.0000000000000007E-2</c:v>
                      </c:pt>
                      <c:pt idx="5">
                        <c:v>8.7999999999999995E-2</c:v>
                      </c:pt>
                      <c:pt idx="6">
                        <c:v>0.08</c:v>
                      </c:pt>
                    </c:numCache>
                  </c:numRef>
                </c:val>
                <c:extLst xmlns:c15="http://schemas.microsoft.com/office/drawing/2012/chart">
                  <c:ext xmlns:c16="http://schemas.microsoft.com/office/drawing/2014/chart" uri="{C3380CC4-5D6E-409C-BE32-E72D297353CC}">
                    <c16:uniqueId val="{0000000B-4404-4B61-A622-234BE6580684}"/>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Taul1!$O$1</c15:sqref>
                        </c15:formulaRef>
                      </c:ext>
                    </c:extLst>
                    <c:strCache>
                      <c:ptCount val="1"/>
                      <c:pt idx="0">
                        <c:v>Vakavaan sairauteen liittyvä vakuutus (esim. syöpävakuutus)</c:v>
                      </c:pt>
                    </c:strCache>
                  </c:strRef>
                </c:tx>
                <c:spPr>
                  <a:solidFill>
                    <a:srgbClr val="164180"/>
                  </a:solidFill>
                </c:spPr>
                <c:invertIfNegative val="0"/>
                <c:dPt>
                  <c:idx val="4"/>
                  <c:invertIfNegative val="0"/>
                  <c:bubble3D val="0"/>
                  <c:spPr>
                    <a:solidFill>
                      <a:srgbClr val="164280"/>
                    </a:solidFill>
                  </c:spPr>
                  <c:extLst xmlns:c15="http://schemas.microsoft.com/office/drawing/2012/chart">
                    <c:ext xmlns:c16="http://schemas.microsoft.com/office/drawing/2014/chart" uri="{C3380CC4-5D6E-409C-BE32-E72D297353CC}">
                      <c16:uniqueId val="{00000014-4404-4B61-A622-234BE6580684}"/>
                    </c:ext>
                  </c:extLst>
                </c:dPt>
                <c:dPt>
                  <c:idx val="6"/>
                  <c:invertIfNegative val="0"/>
                  <c:bubble3D val="0"/>
                  <c:spPr>
                    <a:solidFill>
                      <a:srgbClr val="00B0F0"/>
                    </a:solidFill>
                  </c:spPr>
                  <c:extLst xmlns:c15="http://schemas.microsoft.com/office/drawing/2012/chart">
                    <c:ext xmlns:c16="http://schemas.microsoft.com/office/drawing/2014/chart" uri="{C3380CC4-5D6E-409C-BE32-E72D297353CC}">
                      <c16:uniqueId val="{00000016-4404-4B61-A622-234BE6580684}"/>
                    </c:ext>
                  </c:extLst>
                </c:dPt>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Taul1!$E$2:$E$8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Taul1!$O$2:$O$8</c15:sqref>
                        </c15:formulaRef>
                      </c:ext>
                    </c:extLst>
                    <c:numCache>
                      <c:formatCode>0%</c:formatCode>
                      <c:ptCount val="7"/>
                      <c:pt idx="0">
                        <c:v>0.03</c:v>
                      </c:pt>
                      <c:pt idx="1">
                        <c:v>0.02</c:v>
                      </c:pt>
                      <c:pt idx="2">
                        <c:v>0.03</c:v>
                      </c:pt>
                      <c:pt idx="3">
                        <c:v>0.03</c:v>
                      </c:pt>
                      <c:pt idx="4">
                        <c:v>0.03</c:v>
                      </c:pt>
                      <c:pt idx="5">
                        <c:v>4.3999999999999997E-2</c:v>
                      </c:pt>
                      <c:pt idx="6">
                        <c:v>0.08</c:v>
                      </c:pt>
                    </c:numCache>
                  </c:numRef>
                </c:val>
                <c:extLst xmlns:c15="http://schemas.microsoft.com/office/drawing/2012/chart">
                  <c:ext xmlns:c16="http://schemas.microsoft.com/office/drawing/2014/chart" uri="{C3380CC4-5D6E-409C-BE32-E72D297353CC}">
                    <c16:uniqueId val="{0000000C-4404-4B61-A622-234BE6580684}"/>
                  </c:ext>
                </c:extLst>
              </c15:ser>
            </c15:filteredBarSeries>
          </c:ext>
        </c:extLst>
      </c:barChart>
      <c:catAx>
        <c:axId val="160526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60527872"/>
        <c:crosses val="autoZero"/>
        <c:auto val="1"/>
        <c:lblAlgn val="ctr"/>
        <c:lblOffset val="100"/>
        <c:noMultiLvlLbl val="0"/>
      </c:catAx>
      <c:valAx>
        <c:axId val="160527872"/>
        <c:scaling>
          <c:orientation val="minMax"/>
          <c:max val="0.5"/>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6052633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652057146946657"/>
          <c:y val="5.7582574746340487E-2"/>
          <c:w val="0.48783914840048775"/>
          <c:h val="0.86088628623689456"/>
        </c:manualLayout>
      </c:layout>
      <c:barChart>
        <c:barDir val="bar"/>
        <c:grouping val="clustered"/>
        <c:varyColors val="0"/>
        <c:ser>
          <c:idx val="2"/>
          <c:order val="2"/>
          <c:tx>
            <c:strRef>
              <c:f>Taul1!$H$12</c:f>
              <c:strCache>
                <c:ptCount val="1"/>
                <c:pt idx="0">
                  <c:v>Säästöhenkivakuutus</c:v>
                </c:pt>
              </c:strCache>
            </c:strRef>
          </c:tx>
          <c:spPr>
            <a:solidFill>
              <a:srgbClr val="164180"/>
            </a:solidFill>
          </c:spPr>
          <c:invertIfNegative val="0"/>
          <c:dPt>
            <c:idx val="6"/>
            <c:invertIfNegative val="0"/>
            <c:bubble3D val="0"/>
            <c:spPr>
              <a:solidFill>
                <a:srgbClr val="00B0F0"/>
              </a:solidFill>
            </c:spPr>
            <c:extLst>
              <c:ext xmlns:c16="http://schemas.microsoft.com/office/drawing/2014/chart" uri="{C3380CC4-5D6E-409C-BE32-E72D297353CC}">
                <c16:uniqueId val="{00000020-52B4-4207-91D0-39DABB93036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Taul1!$E$13:$E$19</c:f>
              <c:strCache>
                <c:ptCount val="7"/>
                <c:pt idx="0">
                  <c:v>2010, n=994</c:v>
                </c:pt>
                <c:pt idx="1">
                  <c:v>2012, n=1026</c:v>
                </c:pt>
                <c:pt idx="2">
                  <c:v>2014, n=1000</c:v>
                </c:pt>
                <c:pt idx="3">
                  <c:v>2016, n=1000</c:v>
                </c:pt>
                <c:pt idx="4">
                  <c:v>2018, n=1000</c:v>
                </c:pt>
                <c:pt idx="5">
                  <c:v>2020, n=1000</c:v>
                </c:pt>
                <c:pt idx="6">
                  <c:v>2022, n=1000</c:v>
                </c:pt>
              </c:strCache>
            </c:strRef>
          </c:cat>
          <c:val>
            <c:numRef>
              <c:f>Taul1!$H$13:$H$19</c:f>
              <c:numCache>
                <c:formatCode>0%</c:formatCode>
                <c:ptCount val="7"/>
                <c:pt idx="0">
                  <c:v>0.09</c:v>
                </c:pt>
                <c:pt idx="1">
                  <c:v>0.09</c:v>
                </c:pt>
                <c:pt idx="2">
                  <c:v>0.08</c:v>
                </c:pt>
                <c:pt idx="3">
                  <c:v>0.09</c:v>
                </c:pt>
                <c:pt idx="4">
                  <c:v>7.0000000000000007E-2</c:v>
                </c:pt>
                <c:pt idx="5">
                  <c:v>5.5E-2</c:v>
                </c:pt>
                <c:pt idx="6">
                  <c:v>0.05</c:v>
                </c:pt>
              </c:numCache>
            </c:numRef>
          </c:val>
          <c:extLst>
            <c:ext xmlns:c16="http://schemas.microsoft.com/office/drawing/2014/chart" uri="{C3380CC4-5D6E-409C-BE32-E72D297353CC}">
              <c16:uniqueId val="{00000007-52B4-4207-91D0-39DABB930369}"/>
            </c:ext>
          </c:extLst>
        </c:ser>
        <c:dLbls>
          <c:showLegendKey val="0"/>
          <c:showVal val="0"/>
          <c:showCatName val="0"/>
          <c:showSerName val="0"/>
          <c:showPercent val="0"/>
          <c:showBubbleSize val="0"/>
        </c:dLbls>
        <c:gapWidth val="30"/>
        <c:axId val="160526336"/>
        <c:axId val="160527872"/>
        <c:extLst>
          <c:ext xmlns:c15="http://schemas.microsoft.com/office/drawing/2012/chart" uri="{02D57815-91ED-43cb-92C2-25804820EDAC}">
            <c15:filteredBarSeries>
              <c15:ser>
                <c:idx val="0"/>
                <c:order val="0"/>
                <c:tx>
                  <c:strRef>
                    <c:extLst>
                      <c:ext uri="{02D57815-91ED-43cb-92C2-25804820EDAC}">
                        <c15:formulaRef>
                          <c15:sqref>Taul1!$F$12</c15:sqref>
                        </c15:formulaRef>
                      </c:ext>
                    </c:extLst>
                    <c:strCache>
                      <c:ptCount val="1"/>
                      <c:pt idx="0">
                        <c:v>Henkivakuutus kuoleman varalta</c:v>
                      </c:pt>
                    </c:strCache>
                  </c:strRef>
                </c:tx>
                <c:spPr>
                  <a:solidFill>
                    <a:schemeClr val="tx2"/>
                  </a:solidFill>
                  <a:ln>
                    <a:noFill/>
                  </a:ln>
                  <a:effectLst/>
                </c:spPr>
                <c:invertIfNegative val="0"/>
                <c:dPt>
                  <c:idx val="6"/>
                  <c:invertIfNegative val="0"/>
                  <c:bubble3D val="0"/>
                  <c:spPr>
                    <a:solidFill>
                      <a:srgbClr val="00B0F0"/>
                    </a:solidFill>
                    <a:ln>
                      <a:noFill/>
                    </a:ln>
                    <a:effectLst/>
                  </c:spPr>
                  <c:extLst>
                    <c:ext xmlns:c16="http://schemas.microsoft.com/office/drawing/2014/chart" uri="{C3380CC4-5D6E-409C-BE32-E72D297353CC}">
                      <c16:uniqueId val="{00000004-52B4-4207-91D0-39DABB930369}"/>
                    </c:ext>
                  </c:extLst>
                </c:dPt>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Taul1!$E$13:$E$19</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c:ext uri="{02D57815-91ED-43cb-92C2-25804820EDAC}">
                        <c15:formulaRef>
                          <c15:sqref>Taul1!$F$13:$F$19</c15:sqref>
                        </c15:formulaRef>
                      </c:ext>
                    </c:extLst>
                    <c:numCache>
                      <c:formatCode>0%</c:formatCode>
                      <c:ptCount val="7"/>
                      <c:pt idx="0">
                        <c:v>0.39</c:v>
                      </c:pt>
                      <c:pt idx="1">
                        <c:v>0.41</c:v>
                      </c:pt>
                      <c:pt idx="2">
                        <c:v>0.37</c:v>
                      </c:pt>
                      <c:pt idx="3">
                        <c:v>0.36</c:v>
                      </c:pt>
                      <c:pt idx="4">
                        <c:v>0.37</c:v>
                      </c:pt>
                      <c:pt idx="5">
                        <c:v>0.309</c:v>
                      </c:pt>
                      <c:pt idx="6">
                        <c:v>0.3</c:v>
                      </c:pt>
                    </c:numCache>
                  </c:numRef>
                </c:val>
                <c:extLst>
                  <c:ext xmlns:c16="http://schemas.microsoft.com/office/drawing/2014/chart" uri="{C3380CC4-5D6E-409C-BE32-E72D297353CC}">
                    <c16:uniqueId val="{00000005-52B4-4207-91D0-39DABB93036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Taul1!$G$12</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Taul1!$E$13:$E$19</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Taul1!$G$13:$G$19</c15:sqref>
                        </c15:formulaRef>
                      </c:ext>
                    </c:extLst>
                    <c:numCache>
                      <c:formatCode>0%</c:formatCode>
                      <c:ptCount val="7"/>
                      <c:pt idx="0">
                        <c:v>0.15</c:v>
                      </c:pt>
                      <c:pt idx="1">
                        <c:v>0.19</c:v>
                      </c:pt>
                      <c:pt idx="2">
                        <c:v>0.18</c:v>
                      </c:pt>
                      <c:pt idx="3">
                        <c:v>0.14000000000000001</c:v>
                      </c:pt>
                      <c:pt idx="4">
                        <c:v>0.14000000000000001</c:v>
                      </c:pt>
                      <c:pt idx="5">
                        <c:v>0.13</c:v>
                      </c:pt>
                      <c:pt idx="6">
                        <c:v>0.09</c:v>
                      </c:pt>
                    </c:numCache>
                  </c:numRef>
                </c:val>
                <c:extLst xmlns:c15="http://schemas.microsoft.com/office/drawing/2012/chart">
                  <c:ext xmlns:c16="http://schemas.microsoft.com/office/drawing/2014/chart" uri="{C3380CC4-5D6E-409C-BE32-E72D297353CC}">
                    <c16:uniqueId val="{00000006-52B4-4207-91D0-39DABB93036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Taul1!$I$12</c15:sqref>
                        </c15:formulaRef>
                      </c:ext>
                    </c:extLst>
                    <c:strCache>
                      <c:ptCount val="1"/>
                      <c:pt idx="0">
                        <c:v>Kapitalisaatiosopimus (Tavoitesäästö, Nordea Capital, Säästösopimus)</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Taul1!$E$13:$E$19</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xmlns:c15="http://schemas.microsoft.com/office/drawing/2012/chart">
                      <c:ext xmlns:c15="http://schemas.microsoft.com/office/drawing/2012/chart" uri="{02D57815-91ED-43cb-92C2-25804820EDAC}">
                        <c15:formulaRef>
                          <c15:sqref>Taul1!$I$13:$I$19</c15:sqref>
                        </c15:formulaRef>
                      </c:ext>
                    </c:extLst>
                    <c:numCache>
                      <c:formatCode>0%</c:formatCode>
                      <c:ptCount val="7"/>
                      <c:pt idx="0">
                        <c:v>0</c:v>
                      </c:pt>
                      <c:pt idx="1">
                        <c:v>0</c:v>
                      </c:pt>
                      <c:pt idx="2">
                        <c:v>0.05</c:v>
                      </c:pt>
                      <c:pt idx="3">
                        <c:v>0.03</c:v>
                      </c:pt>
                      <c:pt idx="4">
                        <c:v>0.02</c:v>
                      </c:pt>
                      <c:pt idx="5">
                        <c:v>1.4999999999999999E-2</c:v>
                      </c:pt>
                      <c:pt idx="6">
                        <c:v>0.01</c:v>
                      </c:pt>
                    </c:numCache>
                  </c:numRef>
                </c:val>
                <c:extLst xmlns:c15="http://schemas.microsoft.com/office/drawing/2012/chart">
                  <c:ext xmlns:c16="http://schemas.microsoft.com/office/drawing/2014/chart" uri="{C3380CC4-5D6E-409C-BE32-E72D297353CC}">
                    <c16:uniqueId val="{00000008-52B4-4207-91D0-39DABB930369}"/>
                  </c:ext>
                </c:extLst>
              </c15:ser>
            </c15:filteredBarSeries>
          </c:ext>
        </c:extLst>
      </c:barChart>
      <c:catAx>
        <c:axId val="160526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60527872"/>
        <c:crosses val="autoZero"/>
        <c:auto val="1"/>
        <c:lblAlgn val="ctr"/>
        <c:lblOffset val="100"/>
        <c:noMultiLvlLbl val="0"/>
      </c:catAx>
      <c:valAx>
        <c:axId val="160527872"/>
        <c:scaling>
          <c:orientation val="minMax"/>
          <c:max val="0.5"/>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6052633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763090396915883"/>
          <c:y val="5.3766146177499564E-2"/>
          <c:w val="0.59166617039044489"/>
          <c:h val="0.75357119602585154"/>
        </c:manualLayout>
      </c:layout>
      <c:barChart>
        <c:barDir val="bar"/>
        <c:grouping val="percentStacked"/>
        <c:varyColors val="0"/>
        <c:ser>
          <c:idx val="0"/>
          <c:order val="0"/>
          <c:tx>
            <c:strRef>
              <c:f>Taul1!$A$16</c:f>
              <c:strCache>
                <c:ptCount val="1"/>
                <c:pt idx="0">
                  <c:v>Itse otettu</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Taul1!$B$15:$H$15</c:f>
              <c:strCache>
                <c:ptCount val="7"/>
                <c:pt idx="0">
                  <c:v>2010, n=994</c:v>
                </c:pt>
                <c:pt idx="1">
                  <c:v>2012, n=1026</c:v>
                </c:pt>
                <c:pt idx="2">
                  <c:v>2014, n=1000</c:v>
                </c:pt>
                <c:pt idx="3">
                  <c:v>2016, n=1000</c:v>
                </c:pt>
                <c:pt idx="4">
                  <c:v>2018, n=1000</c:v>
                </c:pt>
                <c:pt idx="5">
                  <c:v>2020, n=1000</c:v>
                </c:pt>
                <c:pt idx="6">
                  <c:v>2022, n=1000</c:v>
                </c:pt>
              </c:strCache>
            </c:strRef>
          </c:cat>
          <c:val>
            <c:numRef>
              <c:f>Taul1!$B$16:$H$16</c:f>
              <c:numCache>
                <c:formatCode>0%</c:formatCode>
                <c:ptCount val="7"/>
                <c:pt idx="0">
                  <c:v>0.14000000000000001</c:v>
                </c:pt>
                <c:pt idx="1">
                  <c:v>0.18</c:v>
                </c:pt>
                <c:pt idx="2">
                  <c:v>0.16</c:v>
                </c:pt>
                <c:pt idx="3">
                  <c:v>0.13</c:v>
                </c:pt>
                <c:pt idx="4">
                  <c:v>0.13</c:v>
                </c:pt>
                <c:pt idx="5">
                  <c:v>0.11</c:v>
                </c:pt>
                <c:pt idx="6">
                  <c:v>8.5008E-2</c:v>
                </c:pt>
              </c:numCache>
            </c:numRef>
          </c:val>
          <c:extLst>
            <c:ext xmlns:c16="http://schemas.microsoft.com/office/drawing/2014/chart" uri="{C3380CC4-5D6E-409C-BE32-E72D297353CC}">
              <c16:uniqueId val="{00000000-ADFF-4E11-84C1-3080FE7CB080}"/>
            </c:ext>
          </c:extLst>
        </c:ser>
        <c:ser>
          <c:idx val="1"/>
          <c:order val="1"/>
          <c:tx>
            <c:strRef>
              <c:f>Taul1!$A$17</c:f>
              <c:strCache>
                <c:ptCount val="1"/>
                <c:pt idx="0">
                  <c:v>Työnantajan ottama</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Taul1!$B$15:$H$15</c:f>
              <c:strCache>
                <c:ptCount val="7"/>
                <c:pt idx="0">
                  <c:v>2010, n=994</c:v>
                </c:pt>
                <c:pt idx="1">
                  <c:v>2012, n=1026</c:v>
                </c:pt>
                <c:pt idx="2">
                  <c:v>2014, n=1000</c:v>
                </c:pt>
                <c:pt idx="3">
                  <c:v>2016, n=1000</c:v>
                </c:pt>
                <c:pt idx="4">
                  <c:v>2018, n=1000</c:v>
                </c:pt>
                <c:pt idx="5">
                  <c:v>2020, n=1000</c:v>
                </c:pt>
                <c:pt idx="6">
                  <c:v>2022, n=1000</c:v>
                </c:pt>
              </c:strCache>
            </c:strRef>
          </c:cat>
          <c:val>
            <c:numRef>
              <c:f>Taul1!$B$17:$H$17</c:f>
              <c:numCache>
                <c:formatCode>0%</c:formatCode>
                <c:ptCount val="7"/>
                <c:pt idx="0">
                  <c:v>0.01</c:v>
                </c:pt>
                <c:pt idx="1">
                  <c:v>0.02</c:v>
                </c:pt>
                <c:pt idx="2">
                  <c:v>0.03</c:v>
                </c:pt>
                <c:pt idx="3">
                  <c:v>0.02</c:v>
                </c:pt>
                <c:pt idx="4">
                  <c:v>0.02</c:v>
                </c:pt>
                <c:pt idx="5">
                  <c:v>0.02</c:v>
                </c:pt>
                <c:pt idx="6">
                  <c:v>1.0947999999999999E-2</c:v>
                </c:pt>
              </c:numCache>
            </c:numRef>
          </c:val>
          <c:extLst>
            <c:ext xmlns:c16="http://schemas.microsoft.com/office/drawing/2014/chart" uri="{C3380CC4-5D6E-409C-BE32-E72D297353CC}">
              <c16:uniqueId val="{00000001-ADFF-4E11-84C1-3080FE7CB080}"/>
            </c:ext>
          </c:extLst>
        </c:ser>
        <c:ser>
          <c:idx val="2"/>
          <c:order val="2"/>
          <c:tx>
            <c:strRef>
              <c:f>Taul1!$A$18</c:f>
              <c:strCache>
                <c:ptCount val="1"/>
                <c:pt idx="0">
                  <c:v>Ei ole</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Taul1!$B$15:$H$15</c:f>
              <c:strCache>
                <c:ptCount val="7"/>
                <c:pt idx="0">
                  <c:v>2010, n=994</c:v>
                </c:pt>
                <c:pt idx="1">
                  <c:v>2012, n=1026</c:v>
                </c:pt>
                <c:pt idx="2">
                  <c:v>2014, n=1000</c:v>
                </c:pt>
                <c:pt idx="3">
                  <c:v>2016, n=1000</c:v>
                </c:pt>
                <c:pt idx="4">
                  <c:v>2018, n=1000</c:v>
                </c:pt>
                <c:pt idx="5">
                  <c:v>2020, n=1000</c:v>
                </c:pt>
                <c:pt idx="6">
                  <c:v>2022, n=1000</c:v>
                </c:pt>
              </c:strCache>
            </c:strRef>
          </c:cat>
          <c:val>
            <c:numRef>
              <c:f>Taul1!$B$18:$H$18</c:f>
              <c:numCache>
                <c:formatCode>0%</c:formatCode>
                <c:ptCount val="7"/>
                <c:pt idx="0">
                  <c:v>0.85</c:v>
                </c:pt>
                <c:pt idx="1">
                  <c:v>0.81</c:v>
                </c:pt>
                <c:pt idx="2">
                  <c:v>0.82</c:v>
                </c:pt>
                <c:pt idx="3">
                  <c:v>0.85</c:v>
                </c:pt>
                <c:pt idx="4">
                  <c:v>0.86</c:v>
                </c:pt>
                <c:pt idx="5">
                  <c:v>0.88</c:v>
                </c:pt>
                <c:pt idx="6">
                  <c:v>0.90404400000000007</c:v>
                </c:pt>
              </c:numCache>
            </c:numRef>
          </c:val>
          <c:extLst>
            <c:ext xmlns:c16="http://schemas.microsoft.com/office/drawing/2014/chart" uri="{C3380CC4-5D6E-409C-BE32-E72D297353CC}">
              <c16:uniqueId val="{00000002-ADFF-4E11-84C1-3080FE7CB080}"/>
            </c:ext>
          </c:extLst>
        </c:ser>
        <c:dLbls>
          <c:showLegendKey val="0"/>
          <c:showVal val="0"/>
          <c:showCatName val="0"/>
          <c:showSerName val="0"/>
          <c:showPercent val="0"/>
          <c:showBubbleSize val="0"/>
        </c:dLbls>
        <c:gapWidth val="50"/>
        <c:overlap val="100"/>
        <c:axId val="44876160"/>
        <c:axId val="44877696"/>
      </c:barChart>
      <c:catAx>
        <c:axId val="44876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4877696"/>
        <c:crosses val="autoZero"/>
        <c:auto val="1"/>
        <c:lblAlgn val="ctr"/>
        <c:lblOffset val="100"/>
        <c:noMultiLvlLbl val="0"/>
      </c:catAx>
      <c:valAx>
        <c:axId val="44877696"/>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4876160"/>
        <c:crosses val="autoZero"/>
        <c:crossBetween val="between"/>
        <c:majorUnit val="0.2"/>
      </c:valAx>
      <c:spPr>
        <a:noFill/>
        <a:ln>
          <a:noFill/>
        </a:ln>
        <a:effectLst/>
      </c:spPr>
    </c:plotArea>
    <c:legend>
      <c:legendPos val="b"/>
      <c:layout>
        <c:manualLayout>
          <c:xMode val="edge"/>
          <c:yMode val="edge"/>
          <c:x val="0.26684085288369719"/>
          <c:y val="0.89427884413060921"/>
          <c:w val="0.70959783840940827"/>
          <c:h val="4.7336670353932027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7987150190143246"/>
          <c:h val="0.75357119602585154"/>
        </c:manualLayout>
      </c:layout>
      <c:barChart>
        <c:barDir val="bar"/>
        <c:grouping val="percentStacked"/>
        <c:varyColors val="0"/>
        <c:ser>
          <c:idx val="0"/>
          <c:order val="0"/>
          <c:tx>
            <c:strRef>
              <c:f>Taul1!$B$1</c:f>
              <c:strCache>
                <c:ptCount val="1"/>
                <c:pt idx="0">
                  <c:v>paljon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Tulipalo</c:v>
                </c:pt>
                <c:pt idx="2">
                  <c:v>Tapaturma</c:v>
                </c:pt>
                <c:pt idx="3">
                  <c:v>Työttömyys/lomautus</c:v>
                </c:pt>
                <c:pt idx="4">
                  <c:v>Työkyvyttömyys</c:v>
                </c:pt>
                <c:pt idx="5">
                  <c:v>Puolison kuolema (yksinhuoltajaksi tai leskeksi jääminen)</c:v>
                </c:pt>
                <c:pt idx="6">
                  <c:v>Vastuu lähiomaisen hoivasta</c:v>
                </c:pt>
                <c:pt idx="7">
                  <c:v>Eläköityminen</c:v>
                </c:pt>
                <c:pt idx="8">
                  <c:v>Avio- tai avoero (yksinhuoltajaksi tai yksin jääminen) </c:v>
                </c:pt>
                <c:pt idx="9">
                  <c:v>Myrskyn, tulvan tai muun luonnonilmiön aiheuttama vahinko</c:v>
                </c:pt>
              </c:strCache>
            </c:strRef>
          </c:cat>
          <c:val>
            <c:numRef>
              <c:f>Taul1!$B$2:$B$11</c:f>
              <c:numCache>
                <c:formatCode>0%</c:formatCode>
                <c:ptCount val="10"/>
                <c:pt idx="0">
                  <c:v>0.12</c:v>
                </c:pt>
                <c:pt idx="1">
                  <c:v>0.10100000000000001</c:v>
                </c:pt>
                <c:pt idx="2">
                  <c:v>8.5999999999999993E-2</c:v>
                </c:pt>
                <c:pt idx="3">
                  <c:v>8.2000000000000003E-2</c:v>
                </c:pt>
                <c:pt idx="4">
                  <c:v>7.9000000000000001E-2</c:v>
                </c:pt>
                <c:pt idx="5">
                  <c:v>7.8E-2</c:v>
                </c:pt>
                <c:pt idx="6">
                  <c:v>6.3E-2</c:v>
                </c:pt>
                <c:pt idx="7">
                  <c:v>6.3E-2</c:v>
                </c:pt>
                <c:pt idx="8">
                  <c:v>0.04</c:v>
                </c:pt>
                <c:pt idx="9">
                  <c:v>3.4000000000000002E-2</c:v>
                </c:pt>
              </c:numCache>
            </c:numRef>
          </c:val>
          <c:extLst>
            <c:ext xmlns:c16="http://schemas.microsoft.com/office/drawing/2014/chart" uri="{C3380CC4-5D6E-409C-BE32-E72D297353CC}">
              <c16:uniqueId val="{00000000-ADFF-4E11-84C1-3080FE7CB080}"/>
            </c:ext>
          </c:extLst>
        </c:ser>
        <c:ser>
          <c:idx val="1"/>
          <c:order val="1"/>
          <c:tx>
            <c:strRef>
              <c:f>Taul1!$C$1</c:f>
              <c:strCache>
                <c:ptCount val="1"/>
                <c:pt idx="0">
                  <c:v>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Tulipalo</c:v>
                </c:pt>
                <c:pt idx="2">
                  <c:v>Tapaturma</c:v>
                </c:pt>
                <c:pt idx="3">
                  <c:v>Työttömyys/lomautus</c:v>
                </c:pt>
                <c:pt idx="4">
                  <c:v>Työkyvyttömyys</c:v>
                </c:pt>
                <c:pt idx="5">
                  <c:v>Puolison kuolema (yksinhuoltajaksi tai leskeksi jääminen)</c:v>
                </c:pt>
                <c:pt idx="6">
                  <c:v>Vastuu lähiomaisen hoivasta</c:v>
                </c:pt>
                <c:pt idx="7">
                  <c:v>Eläköityminen</c:v>
                </c:pt>
                <c:pt idx="8">
                  <c:v>Avio- tai avoero (yksinhuoltajaksi tai yksin jääminen) </c:v>
                </c:pt>
                <c:pt idx="9">
                  <c:v>Myrskyn, tulvan tai muun luonnonilmiön aiheuttama vahinko</c:v>
                </c:pt>
              </c:strCache>
            </c:strRef>
          </c:cat>
          <c:val>
            <c:numRef>
              <c:f>Taul1!$C$2:$C$11</c:f>
              <c:numCache>
                <c:formatCode>0%</c:formatCode>
                <c:ptCount val="10"/>
                <c:pt idx="0">
                  <c:v>0.30599999999999999</c:v>
                </c:pt>
                <c:pt idx="1">
                  <c:v>0.152</c:v>
                </c:pt>
                <c:pt idx="2">
                  <c:v>0.26200000000000001</c:v>
                </c:pt>
                <c:pt idx="3">
                  <c:v>0.16600000000000001</c:v>
                </c:pt>
                <c:pt idx="4">
                  <c:v>0.161</c:v>
                </c:pt>
                <c:pt idx="5">
                  <c:v>0.122</c:v>
                </c:pt>
                <c:pt idx="6">
                  <c:v>0.247</c:v>
                </c:pt>
                <c:pt idx="7">
                  <c:v>0.111</c:v>
                </c:pt>
                <c:pt idx="8">
                  <c:v>0.08</c:v>
                </c:pt>
                <c:pt idx="9">
                  <c:v>0.112</c:v>
                </c:pt>
              </c:numCache>
            </c:numRef>
          </c:val>
          <c:extLst>
            <c:ext xmlns:c16="http://schemas.microsoft.com/office/drawing/2014/chart" uri="{C3380CC4-5D6E-409C-BE32-E72D297353CC}">
              <c16:uniqueId val="{00000001-ADFF-4E11-84C1-3080FE7CB080}"/>
            </c:ext>
          </c:extLst>
        </c:ser>
        <c:ser>
          <c:idx val="2"/>
          <c:order val="2"/>
          <c:tx>
            <c:strRef>
              <c:f>Taul1!$D$1</c:f>
              <c:strCache>
                <c:ptCount val="1"/>
                <c:pt idx="0">
                  <c:v>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Tulipalo</c:v>
                </c:pt>
                <c:pt idx="2">
                  <c:v>Tapaturma</c:v>
                </c:pt>
                <c:pt idx="3">
                  <c:v>Työttömyys/lomautus</c:v>
                </c:pt>
                <c:pt idx="4">
                  <c:v>Työkyvyttömyys</c:v>
                </c:pt>
                <c:pt idx="5">
                  <c:v>Puolison kuolema (yksinhuoltajaksi tai leskeksi jääminen)</c:v>
                </c:pt>
                <c:pt idx="6">
                  <c:v>Vastuu lähiomaisen hoivasta</c:v>
                </c:pt>
                <c:pt idx="7">
                  <c:v>Eläköityminen</c:v>
                </c:pt>
                <c:pt idx="8">
                  <c:v>Avio- tai avoero (yksinhuoltajaksi tai yksin jääminen) </c:v>
                </c:pt>
                <c:pt idx="9">
                  <c:v>Myrskyn, tulvan tai muun luonnonilmiön aiheuttama vahinko</c:v>
                </c:pt>
              </c:strCache>
            </c:strRef>
          </c:cat>
          <c:val>
            <c:numRef>
              <c:f>Taul1!$D$2:$D$11</c:f>
              <c:numCache>
                <c:formatCode>0%</c:formatCode>
                <c:ptCount val="10"/>
                <c:pt idx="0">
                  <c:v>0.38200000000000001</c:v>
                </c:pt>
                <c:pt idx="1">
                  <c:v>0.54500000000000004</c:v>
                </c:pt>
                <c:pt idx="2">
                  <c:v>0.50900000000000001</c:v>
                </c:pt>
                <c:pt idx="3">
                  <c:v>0.317</c:v>
                </c:pt>
                <c:pt idx="4">
                  <c:v>0.42</c:v>
                </c:pt>
                <c:pt idx="5">
                  <c:v>0.309</c:v>
                </c:pt>
                <c:pt idx="6">
                  <c:v>0.40500000000000003</c:v>
                </c:pt>
                <c:pt idx="7">
                  <c:v>0.307</c:v>
                </c:pt>
                <c:pt idx="8">
                  <c:v>0.26100000000000001</c:v>
                </c:pt>
                <c:pt idx="9">
                  <c:v>0.495</c:v>
                </c:pt>
              </c:numCache>
            </c:numRef>
          </c:val>
          <c:extLst>
            <c:ext xmlns:c16="http://schemas.microsoft.com/office/drawing/2014/chart" uri="{C3380CC4-5D6E-409C-BE32-E72D297353CC}">
              <c16:uniqueId val="{00000002-ADFF-4E11-84C1-3080FE7CB080}"/>
            </c:ext>
          </c:extLst>
        </c:ser>
        <c:ser>
          <c:idx val="3"/>
          <c:order val="3"/>
          <c:tx>
            <c:strRef>
              <c:f>Taul1!$E$1</c:f>
              <c:strCache>
                <c:ptCount val="1"/>
                <c:pt idx="0">
                  <c:v>ei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Tulipalo</c:v>
                </c:pt>
                <c:pt idx="2">
                  <c:v>Tapaturma</c:v>
                </c:pt>
                <c:pt idx="3">
                  <c:v>Työttömyys/lomautus</c:v>
                </c:pt>
                <c:pt idx="4">
                  <c:v>Työkyvyttömyys</c:v>
                </c:pt>
                <c:pt idx="5">
                  <c:v>Puolison kuolema (yksinhuoltajaksi tai leskeksi jääminen)</c:v>
                </c:pt>
                <c:pt idx="6">
                  <c:v>Vastuu lähiomaisen hoivasta</c:v>
                </c:pt>
                <c:pt idx="7">
                  <c:v>Eläköityminen</c:v>
                </c:pt>
                <c:pt idx="8">
                  <c:v>Avio- tai avoero (yksinhuoltajaksi tai yksin jääminen) </c:v>
                </c:pt>
                <c:pt idx="9">
                  <c:v>Myrskyn, tulvan tai muun luonnonilmiön aiheuttama vahinko</c:v>
                </c:pt>
              </c:strCache>
            </c:strRef>
          </c:cat>
          <c:val>
            <c:numRef>
              <c:f>Taul1!$E$2:$E$11</c:f>
              <c:numCache>
                <c:formatCode>0%</c:formatCode>
                <c:ptCount val="10"/>
                <c:pt idx="0">
                  <c:v>0.11700000000000001</c:v>
                </c:pt>
                <c:pt idx="1">
                  <c:v>0.112</c:v>
                </c:pt>
                <c:pt idx="2">
                  <c:v>0.06</c:v>
                </c:pt>
                <c:pt idx="3">
                  <c:v>0.38800000000000001</c:v>
                </c:pt>
                <c:pt idx="4">
                  <c:v>0.28299999999999997</c:v>
                </c:pt>
                <c:pt idx="5">
                  <c:v>0.41</c:v>
                </c:pt>
                <c:pt idx="6">
                  <c:v>0.222</c:v>
                </c:pt>
                <c:pt idx="7">
                  <c:v>0.46899999999999997</c:v>
                </c:pt>
                <c:pt idx="8">
                  <c:v>0.55700000000000005</c:v>
                </c:pt>
                <c:pt idx="9">
                  <c:v>0.30499999999999999</c:v>
                </c:pt>
              </c:numCache>
            </c:numRef>
          </c:val>
          <c:extLst>
            <c:ext xmlns:c16="http://schemas.microsoft.com/office/drawing/2014/chart" uri="{C3380CC4-5D6E-409C-BE32-E72D297353CC}">
              <c16:uniqueId val="{00000003-ADFF-4E11-84C1-3080FE7CB080}"/>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Tulipalo</c:v>
                </c:pt>
                <c:pt idx="2">
                  <c:v>Tapaturma</c:v>
                </c:pt>
                <c:pt idx="3">
                  <c:v>Työttömyys/lomautus</c:v>
                </c:pt>
                <c:pt idx="4">
                  <c:v>Työkyvyttömyys</c:v>
                </c:pt>
                <c:pt idx="5">
                  <c:v>Puolison kuolema (yksinhuoltajaksi tai leskeksi jääminen)</c:v>
                </c:pt>
                <c:pt idx="6">
                  <c:v>Vastuu lähiomaisen hoivasta</c:v>
                </c:pt>
                <c:pt idx="7">
                  <c:v>Eläköityminen</c:v>
                </c:pt>
                <c:pt idx="8">
                  <c:v>Avio- tai avoero (yksinhuoltajaksi tai yksin jääminen) </c:v>
                </c:pt>
                <c:pt idx="9">
                  <c:v>Myrskyn, tulvan tai muun luonnonilmiön aiheuttama vahinko</c:v>
                </c:pt>
              </c:strCache>
            </c:strRef>
          </c:cat>
          <c:val>
            <c:numRef>
              <c:f>Taul1!$F$2:$F$11</c:f>
              <c:numCache>
                <c:formatCode>0%</c:formatCode>
                <c:ptCount val="10"/>
                <c:pt idx="0">
                  <c:v>7.4999999999999997E-2</c:v>
                </c:pt>
                <c:pt idx="1">
                  <c:v>0.09</c:v>
                </c:pt>
                <c:pt idx="2">
                  <c:v>8.4000000000000005E-2</c:v>
                </c:pt>
                <c:pt idx="3">
                  <c:v>4.7E-2</c:v>
                </c:pt>
                <c:pt idx="4">
                  <c:v>5.7000000000000002E-2</c:v>
                </c:pt>
                <c:pt idx="5">
                  <c:v>8.1000000000000003E-2</c:v>
                </c:pt>
                <c:pt idx="6">
                  <c:v>6.3E-2</c:v>
                </c:pt>
                <c:pt idx="7">
                  <c:v>0.05</c:v>
                </c:pt>
                <c:pt idx="8">
                  <c:v>6.2E-2</c:v>
                </c:pt>
                <c:pt idx="9">
                  <c:v>5.2999999999999999E-2</c:v>
                </c:pt>
              </c:numCache>
            </c:numRef>
          </c:val>
          <c:extLst>
            <c:ext xmlns:c16="http://schemas.microsoft.com/office/drawing/2014/chart" uri="{C3380CC4-5D6E-409C-BE32-E72D297353CC}">
              <c16:uniqueId val="{00000004-ADFF-4E11-84C1-3080FE7CB080}"/>
            </c:ext>
          </c:extLst>
        </c:ser>
        <c:dLbls>
          <c:showLegendKey val="0"/>
          <c:showVal val="0"/>
          <c:showCatName val="0"/>
          <c:showSerName val="0"/>
          <c:showPercent val="0"/>
          <c:showBubbleSize val="0"/>
        </c:dLbls>
        <c:gapWidth val="50"/>
        <c:overlap val="100"/>
        <c:axId val="44876160"/>
        <c:axId val="44877696"/>
      </c:barChart>
      <c:catAx>
        <c:axId val="44876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4877696"/>
        <c:crosses val="autoZero"/>
        <c:auto val="1"/>
        <c:lblAlgn val="ctr"/>
        <c:lblOffset val="100"/>
        <c:noMultiLvlLbl val="0"/>
      </c:catAx>
      <c:valAx>
        <c:axId val="44877696"/>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4876160"/>
        <c:crosses val="autoZero"/>
        <c:crossBetween val="between"/>
        <c:majorUnit val="0.2"/>
      </c:valAx>
      <c:spPr>
        <a:noFill/>
        <a:ln>
          <a:noFill/>
        </a:ln>
        <a:effectLst/>
      </c:spPr>
    </c:plotArea>
    <c:legend>
      <c:legendPos val="b"/>
      <c:layout>
        <c:manualLayout>
          <c:xMode val="edge"/>
          <c:yMode val="edge"/>
          <c:x val="0.47560023890459024"/>
          <c:y val="0.89427884413060921"/>
          <c:w val="0.52439976109540976"/>
          <c:h val="0.10572115586939076"/>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87505039608028"/>
          <c:y val="8.5209241400670127E-2"/>
          <c:w val="0.58965657647173331"/>
          <c:h val="0.73134845140609106"/>
        </c:manualLayout>
      </c:layout>
      <c:barChart>
        <c:barDir val="bar"/>
        <c:grouping val="percentStacked"/>
        <c:varyColors val="0"/>
        <c:ser>
          <c:idx val="0"/>
          <c:order val="0"/>
          <c:tx>
            <c:strRef>
              <c:f>Taul1!$A$2</c:f>
              <c:strCache>
                <c:ptCount val="1"/>
                <c:pt idx="0">
                  <c:v>Paljon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Taul1!$B$1:$I$1</c:f>
              <c:strCache>
                <c:ptCount val="8"/>
                <c:pt idx="0">
                  <c:v>Tapaturma</c:v>
                </c:pt>
                <c:pt idx="1">
                  <c:v>Eläköityminen</c:v>
                </c:pt>
                <c:pt idx="2">
                  <c:v>Pitkäaikainen sairaus</c:v>
                </c:pt>
                <c:pt idx="3">
                  <c:v>Työttömyys/lomautus</c:v>
                </c:pt>
                <c:pt idx="4">
                  <c:v>Työkyvyttömyys</c:v>
                </c:pt>
                <c:pt idx="5">
                  <c:v>Avio- tai avoero (yksinhuoltajaksi tai yksin jääminen)</c:v>
                </c:pt>
                <c:pt idx="6">
                  <c:v>Vastuu lähiomaisen hoivasta</c:v>
                </c:pt>
                <c:pt idx="7">
                  <c:v>Puolison kuolema (yksinhuoltajaksi tai leskeksi jääminen)</c:v>
                </c:pt>
              </c:strCache>
            </c:strRef>
          </c:cat>
          <c:val>
            <c:numRef>
              <c:f>Taul1!$B$2:$I$2</c:f>
              <c:numCache>
                <c:formatCode>0%</c:formatCode>
                <c:ptCount val="8"/>
                <c:pt idx="0">
                  <c:v>4.2000000000000003E-2</c:v>
                </c:pt>
                <c:pt idx="1">
                  <c:v>3.9E-2</c:v>
                </c:pt>
                <c:pt idx="2">
                  <c:v>3.6999999999999998E-2</c:v>
                </c:pt>
                <c:pt idx="3">
                  <c:v>0.03</c:v>
                </c:pt>
                <c:pt idx="4">
                  <c:v>2.8000000000000001E-2</c:v>
                </c:pt>
                <c:pt idx="5">
                  <c:v>2.5000000000000001E-2</c:v>
                </c:pt>
                <c:pt idx="6">
                  <c:v>2.3E-2</c:v>
                </c:pt>
                <c:pt idx="7">
                  <c:v>2.3E-2</c:v>
                </c:pt>
              </c:numCache>
            </c:numRef>
          </c:val>
          <c:extLst>
            <c:ext xmlns:c16="http://schemas.microsoft.com/office/drawing/2014/chart" uri="{C3380CC4-5D6E-409C-BE32-E72D297353CC}">
              <c16:uniqueId val="{00000000-139C-450C-B703-0023C5269054}"/>
            </c:ext>
          </c:extLst>
        </c:ser>
        <c:ser>
          <c:idx val="1"/>
          <c:order val="1"/>
          <c:tx>
            <c:strRef>
              <c:f>Taul1!$A$3</c:f>
              <c:strCache>
                <c:ptCount val="1"/>
                <c:pt idx="0">
                  <c:v>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Taul1!$B$1:$I$1</c:f>
              <c:strCache>
                <c:ptCount val="8"/>
                <c:pt idx="0">
                  <c:v>Tapaturma</c:v>
                </c:pt>
                <c:pt idx="1">
                  <c:v>Eläköityminen</c:v>
                </c:pt>
                <c:pt idx="2">
                  <c:v>Pitkäaikainen sairaus</c:v>
                </c:pt>
                <c:pt idx="3">
                  <c:v>Työttömyys/lomautus</c:v>
                </c:pt>
                <c:pt idx="4">
                  <c:v>Työkyvyttömyys</c:v>
                </c:pt>
                <c:pt idx="5">
                  <c:v>Avio- tai avoero (yksinhuoltajaksi tai yksin jääminen)</c:v>
                </c:pt>
                <c:pt idx="6">
                  <c:v>Vastuu lähiomaisen hoivasta</c:v>
                </c:pt>
                <c:pt idx="7">
                  <c:v>Puolison kuolema (yksinhuoltajaksi tai leskeksi jääminen)</c:v>
                </c:pt>
              </c:strCache>
            </c:strRef>
          </c:cat>
          <c:val>
            <c:numRef>
              <c:f>Taul1!$B$3:$I$3</c:f>
              <c:numCache>
                <c:formatCode>0%</c:formatCode>
                <c:ptCount val="8"/>
                <c:pt idx="0">
                  <c:v>0.23499999999999999</c:v>
                </c:pt>
                <c:pt idx="1">
                  <c:v>0.23400000000000001</c:v>
                </c:pt>
                <c:pt idx="2">
                  <c:v>0.23899999999999999</c:v>
                </c:pt>
                <c:pt idx="3">
                  <c:v>0.24099999999999999</c:v>
                </c:pt>
                <c:pt idx="4">
                  <c:v>0.23</c:v>
                </c:pt>
                <c:pt idx="5">
                  <c:v>8.6999999999999994E-2</c:v>
                </c:pt>
                <c:pt idx="6">
                  <c:v>0.16</c:v>
                </c:pt>
                <c:pt idx="7">
                  <c:v>0.11799999999999999</c:v>
                </c:pt>
              </c:numCache>
            </c:numRef>
          </c:val>
          <c:extLst>
            <c:ext xmlns:c16="http://schemas.microsoft.com/office/drawing/2014/chart" uri="{C3380CC4-5D6E-409C-BE32-E72D297353CC}">
              <c16:uniqueId val="{00000001-139C-450C-B703-0023C5269054}"/>
            </c:ext>
          </c:extLst>
        </c:ser>
        <c:ser>
          <c:idx val="2"/>
          <c:order val="2"/>
          <c:tx>
            <c:strRef>
              <c:f>Taul1!$A$4</c:f>
              <c:strCache>
                <c:ptCount val="1"/>
                <c:pt idx="0">
                  <c:v>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Taul1!$B$1:$I$1</c:f>
              <c:strCache>
                <c:ptCount val="8"/>
                <c:pt idx="0">
                  <c:v>Tapaturma</c:v>
                </c:pt>
                <c:pt idx="1">
                  <c:v>Eläköityminen</c:v>
                </c:pt>
                <c:pt idx="2">
                  <c:v>Pitkäaikainen sairaus</c:v>
                </c:pt>
                <c:pt idx="3">
                  <c:v>Työttömyys/lomautus</c:v>
                </c:pt>
                <c:pt idx="4">
                  <c:v>Työkyvyttömyys</c:v>
                </c:pt>
                <c:pt idx="5">
                  <c:v>Avio- tai avoero (yksinhuoltajaksi tai yksin jääminen)</c:v>
                </c:pt>
                <c:pt idx="6">
                  <c:v>Vastuu lähiomaisen hoivasta</c:v>
                </c:pt>
                <c:pt idx="7">
                  <c:v>Puolison kuolema (yksinhuoltajaksi tai leskeksi jääminen)</c:v>
                </c:pt>
              </c:strCache>
            </c:strRef>
          </c:cat>
          <c:val>
            <c:numRef>
              <c:f>Taul1!$B$4:$I$4</c:f>
              <c:numCache>
                <c:formatCode>0%</c:formatCode>
                <c:ptCount val="8"/>
                <c:pt idx="0">
                  <c:v>0.55900000000000005</c:v>
                </c:pt>
                <c:pt idx="1">
                  <c:v>0.51600000000000001</c:v>
                </c:pt>
                <c:pt idx="2">
                  <c:v>0.58499999999999996</c:v>
                </c:pt>
                <c:pt idx="3">
                  <c:v>0.47899999999999998</c:v>
                </c:pt>
                <c:pt idx="4">
                  <c:v>0.52</c:v>
                </c:pt>
                <c:pt idx="5">
                  <c:v>0.38300000000000001</c:v>
                </c:pt>
                <c:pt idx="6">
                  <c:v>0.59899999999999998</c:v>
                </c:pt>
                <c:pt idx="7">
                  <c:v>0.48499999999999999</c:v>
                </c:pt>
              </c:numCache>
            </c:numRef>
          </c:val>
          <c:extLst>
            <c:ext xmlns:c16="http://schemas.microsoft.com/office/drawing/2014/chart" uri="{C3380CC4-5D6E-409C-BE32-E72D297353CC}">
              <c16:uniqueId val="{00000002-139C-450C-B703-0023C5269054}"/>
            </c:ext>
          </c:extLst>
        </c:ser>
        <c:ser>
          <c:idx val="3"/>
          <c:order val="3"/>
          <c:tx>
            <c:strRef>
              <c:f>Taul1!$A$5</c:f>
              <c:strCache>
                <c:ptCount val="1"/>
                <c:pt idx="0">
                  <c:v>Ei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Taul1!$B$1:$I$1</c:f>
              <c:strCache>
                <c:ptCount val="8"/>
                <c:pt idx="0">
                  <c:v>Tapaturma</c:v>
                </c:pt>
                <c:pt idx="1">
                  <c:v>Eläköityminen</c:v>
                </c:pt>
                <c:pt idx="2">
                  <c:v>Pitkäaikainen sairaus</c:v>
                </c:pt>
                <c:pt idx="3">
                  <c:v>Työttömyys/lomautus</c:v>
                </c:pt>
                <c:pt idx="4">
                  <c:v>Työkyvyttömyys</c:v>
                </c:pt>
                <c:pt idx="5">
                  <c:v>Avio- tai avoero (yksinhuoltajaksi tai yksin jääminen)</c:v>
                </c:pt>
                <c:pt idx="6">
                  <c:v>Vastuu lähiomaisen hoivasta</c:v>
                </c:pt>
                <c:pt idx="7">
                  <c:v>Puolison kuolema (yksinhuoltajaksi tai leskeksi jääminen)</c:v>
                </c:pt>
              </c:strCache>
            </c:strRef>
          </c:cat>
          <c:val>
            <c:numRef>
              <c:f>Taul1!$B$5:$I$5</c:f>
              <c:numCache>
                <c:formatCode>0%</c:formatCode>
                <c:ptCount val="8"/>
                <c:pt idx="0">
                  <c:v>8.5999999999999993E-2</c:v>
                </c:pt>
                <c:pt idx="1">
                  <c:v>0.13500000000000001</c:v>
                </c:pt>
                <c:pt idx="2">
                  <c:v>7.0000000000000007E-2</c:v>
                </c:pt>
                <c:pt idx="3">
                  <c:v>0.16800000000000001</c:v>
                </c:pt>
                <c:pt idx="4">
                  <c:v>0.13700000000000001</c:v>
                </c:pt>
                <c:pt idx="5">
                  <c:v>0.35</c:v>
                </c:pt>
                <c:pt idx="6">
                  <c:v>0.11600000000000001</c:v>
                </c:pt>
                <c:pt idx="7">
                  <c:v>0.219</c:v>
                </c:pt>
              </c:numCache>
            </c:numRef>
          </c:val>
          <c:extLst>
            <c:ext xmlns:c16="http://schemas.microsoft.com/office/drawing/2014/chart" uri="{C3380CC4-5D6E-409C-BE32-E72D297353CC}">
              <c16:uniqueId val="{00000003-139C-450C-B703-0023C5269054}"/>
            </c:ext>
          </c:extLst>
        </c:ser>
        <c:ser>
          <c:idx val="4"/>
          <c:order val="4"/>
          <c:tx>
            <c:strRef>
              <c:f>Taul1!$A$6</c:f>
              <c:strCache>
                <c:ptCount val="1"/>
                <c:pt idx="0">
                  <c:v>En osaa sanoa</c:v>
                </c:pt>
              </c:strCache>
            </c:strRef>
          </c:tx>
          <c:spPr>
            <a:solidFill>
              <a:schemeClr val="bg1">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Taul1!$B$1:$I$1</c:f>
              <c:strCache>
                <c:ptCount val="8"/>
                <c:pt idx="0">
                  <c:v>Tapaturma</c:v>
                </c:pt>
                <c:pt idx="1">
                  <c:v>Eläköityminen</c:v>
                </c:pt>
                <c:pt idx="2">
                  <c:v>Pitkäaikainen sairaus</c:v>
                </c:pt>
                <c:pt idx="3">
                  <c:v>Työttömyys/lomautus</c:v>
                </c:pt>
                <c:pt idx="4">
                  <c:v>Työkyvyttömyys</c:v>
                </c:pt>
                <c:pt idx="5">
                  <c:v>Avio- tai avoero (yksinhuoltajaksi tai yksin jääminen)</c:v>
                </c:pt>
                <c:pt idx="6">
                  <c:v>Vastuu lähiomaisen hoivasta</c:v>
                </c:pt>
                <c:pt idx="7">
                  <c:v>Puolison kuolema (yksinhuoltajaksi tai leskeksi jääminen)</c:v>
                </c:pt>
              </c:strCache>
            </c:strRef>
          </c:cat>
          <c:val>
            <c:numRef>
              <c:f>Taul1!$B$6:$I$6</c:f>
              <c:numCache>
                <c:formatCode>0%</c:formatCode>
                <c:ptCount val="8"/>
                <c:pt idx="0">
                  <c:v>7.8E-2</c:v>
                </c:pt>
                <c:pt idx="1">
                  <c:v>7.6999999999999999E-2</c:v>
                </c:pt>
                <c:pt idx="2">
                  <c:v>6.8000000000000005E-2</c:v>
                </c:pt>
                <c:pt idx="3">
                  <c:v>8.3000000000000004E-2</c:v>
                </c:pt>
                <c:pt idx="4">
                  <c:v>8.5000000000000006E-2</c:v>
                </c:pt>
                <c:pt idx="5">
                  <c:v>0.154</c:v>
                </c:pt>
                <c:pt idx="6">
                  <c:v>0.10199999999999999</c:v>
                </c:pt>
                <c:pt idx="7">
                  <c:v>0.155</c:v>
                </c:pt>
              </c:numCache>
            </c:numRef>
          </c:val>
          <c:extLst>
            <c:ext xmlns:c16="http://schemas.microsoft.com/office/drawing/2014/chart" uri="{C3380CC4-5D6E-409C-BE32-E72D297353CC}">
              <c16:uniqueId val="{00000000-328E-4C0B-AB9D-F9611F808B5B}"/>
            </c:ext>
          </c:extLst>
        </c:ser>
        <c:dLbls>
          <c:showLegendKey val="0"/>
          <c:showVal val="0"/>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37842705326940834"/>
          <c:y val="0.90680558555732771"/>
          <c:w val="0.62157294673059149"/>
          <c:h val="4.5475883036008032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500">
          <a:solidFill>
            <a:srgbClr val="040B16"/>
          </a:solidFill>
          <a:latin typeface="Calibri" panose="020F0502020204030204" pitchFamily="34" charset="0"/>
          <a:cs typeface="Calibri" panose="020F0502020204030204" pitchFamily="34" charset="0"/>
        </a:defRPr>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809659953621407"/>
          <c:y val="6.0052405315261854E-2"/>
          <c:w val="0.56872137631547748"/>
          <c:h val="0.75651222659867268"/>
        </c:manualLayout>
      </c:layout>
      <c:barChart>
        <c:barDir val="bar"/>
        <c:grouping val="percentStacked"/>
        <c:varyColors val="0"/>
        <c:ser>
          <c:idx val="0"/>
          <c:order val="0"/>
          <c:tx>
            <c:strRef>
              <c:f>Taul1!$B$1</c:f>
              <c:strCache>
                <c:ptCount val="1"/>
                <c:pt idx="0">
                  <c:v>Paljon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1"/>
                <c:pt idx="0">
                  <c:v>Työkyvyttömyys</c:v>
                </c:pt>
                <c:pt idx="1">
                  <c:v>2014, n=1000</c:v>
                </c:pt>
                <c:pt idx="2">
                  <c:v>2016, n=1000</c:v>
                </c:pt>
                <c:pt idx="3">
                  <c:v>2018, n=1000</c:v>
                </c:pt>
                <c:pt idx="4">
                  <c:v>2020, n=1000</c:v>
                </c:pt>
                <c:pt idx="5">
                  <c:v>2022, n=1000</c:v>
                </c:pt>
                <c:pt idx="6">
                  <c:v>Eläkkeelle siirtyminen*</c:v>
                </c:pt>
                <c:pt idx="7">
                  <c:v>2016, n=1000</c:v>
                </c:pt>
                <c:pt idx="8">
                  <c:v>2018, n=1000</c:v>
                </c:pt>
                <c:pt idx="9">
                  <c:v>2020, n=1000</c:v>
                </c:pt>
                <c:pt idx="10">
                  <c:v>2022, n=1000</c:v>
                </c:pt>
              </c:strCache>
              <c:extLst/>
            </c:strRef>
          </c:cat>
          <c:val>
            <c:numRef>
              <c:f>Taul1!$B$2:$B$48</c:f>
              <c:numCache>
                <c:formatCode>General</c:formatCode>
                <c:ptCount val="11"/>
                <c:pt idx="1">
                  <c:v>2</c:v>
                </c:pt>
                <c:pt idx="2">
                  <c:v>2</c:v>
                </c:pt>
                <c:pt idx="3">
                  <c:v>4</c:v>
                </c:pt>
                <c:pt idx="4">
                  <c:v>3</c:v>
                </c:pt>
                <c:pt idx="5" formatCode="0">
                  <c:v>3</c:v>
                </c:pt>
                <c:pt idx="7">
                  <c:v>3</c:v>
                </c:pt>
                <c:pt idx="8">
                  <c:v>4</c:v>
                </c:pt>
                <c:pt idx="9">
                  <c:v>5</c:v>
                </c:pt>
                <c:pt idx="10" formatCode="0">
                  <c:v>3.9</c:v>
                </c:pt>
              </c:numCache>
              <c:extLst/>
            </c:numRef>
          </c:val>
          <c:extLst>
            <c:ext xmlns:c16="http://schemas.microsoft.com/office/drawing/2014/chart" uri="{C3380CC4-5D6E-409C-BE32-E72D297353CC}">
              <c16:uniqueId val="{00000000-78BC-47ED-9CF6-B0AE990946AA}"/>
            </c:ext>
          </c:extLst>
        </c:ser>
        <c:ser>
          <c:idx val="1"/>
          <c:order val="1"/>
          <c:tx>
            <c:strRef>
              <c:f>Taul1!$C$1</c:f>
              <c:strCache>
                <c:ptCount val="1"/>
                <c:pt idx="0">
                  <c:v>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1"/>
                <c:pt idx="0">
                  <c:v>Työkyvyttömyys</c:v>
                </c:pt>
                <c:pt idx="1">
                  <c:v>2014, n=1000</c:v>
                </c:pt>
                <c:pt idx="2">
                  <c:v>2016, n=1000</c:v>
                </c:pt>
                <c:pt idx="3">
                  <c:v>2018, n=1000</c:v>
                </c:pt>
                <c:pt idx="4">
                  <c:v>2020, n=1000</c:v>
                </c:pt>
                <c:pt idx="5">
                  <c:v>2022, n=1000</c:v>
                </c:pt>
                <c:pt idx="6">
                  <c:v>Eläkkeelle siirtyminen*</c:v>
                </c:pt>
                <c:pt idx="7">
                  <c:v>2016, n=1000</c:v>
                </c:pt>
                <c:pt idx="8">
                  <c:v>2018, n=1000</c:v>
                </c:pt>
                <c:pt idx="9">
                  <c:v>2020, n=1000</c:v>
                </c:pt>
                <c:pt idx="10">
                  <c:v>2022, n=1000</c:v>
                </c:pt>
              </c:strCache>
              <c:extLst/>
            </c:strRef>
          </c:cat>
          <c:val>
            <c:numRef>
              <c:f>Taul1!$C$2:$C$48</c:f>
              <c:numCache>
                <c:formatCode>General</c:formatCode>
                <c:ptCount val="11"/>
                <c:pt idx="1">
                  <c:v>22</c:v>
                </c:pt>
                <c:pt idx="2">
                  <c:v>22</c:v>
                </c:pt>
                <c:pt idx="3">
                  <c:v>21</c:v>
                </c:pt>
                <c:pt idx="4">
                  <c:v>22</c:v>
                </c:pt>
                <c:pt idx="5" formatCode="0">
                  <c:v>24.099999999999998</c:v>
                </c:pt>
                <c:pt idx="7">
                  <c:v>19</c:v>
                </c:pt>
                <c:pt idx="8">
                  <c:v>21</c:v>
                </c:pt>
                <c:pt idx="9">
                  <c:v>26</c:v>
                </c:pt>
                <c:pt idx="10" formatCode="0">
                  <c:v>23.400000000000002</c:v>
                </c:pt>
              </c:numCache>
              <c:extLst/>
            </c:numRef>
          </c:val>
          <c:extLst>
            <c:ext xmlns:c16="http://schemas.microsoft.com/office/drawing/2014/chart" uri="{C3380CC4-5D6E-409C-BE32-E72D297353CC}">
              <c16:uniqueId val="{00000001-78BC-47ED-9CF6-B0AE990946AA}"/>
            </c:ext>
          </c:extLst>
        </c:ser>
        <c:ser>
          <c:idx val="2"/>
          <c:order val="2"/>
          <c:tx>
            <c:strRef>
              <c:f>Taul1!$D$1</c:f>
              <c:strCache>
                <c:ptCount val="1"/>
                <c:pt idx="0">
                  <c:v>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1"/>
                <c:pt idx="0">
                  <c:v>Työkyvyttömyys</c:v>
                </c:pt>
                <c:pt idx="1">
                  <c:v>2014, n=1000</c:v>
                </c:pt>
                <c:pt idx="2">
                  <c:v>2016, n=1000</c:v>
                </c:pt>
                <c:pt idx="3">
                  <c:v>2018, n=1000</c:v>
                </c:pt>
                <c:pt idx="4">
                  <c:v>2020, n=1000</c:v>
                </c:pt>
                <c:pt idx="5">
                  <c:v>2022, n=1000</c:v>
                </c:pt>
                <c:pt idx="6">
                  <c:v>Eläkkeelle siirtyminen*</c:v>
                </c:pt>
                <c:pt idx="7">
                  <c:v>2016, n=1000</c:v>
                </c:pt>
                <c:pt idx="8">
                  <c:v>2018, n=1000</c:v>
                </c:pt>
                <c:pt idx="9">
                  <c:v>2020, n=1000</c:v>
                </c:pt>
                <c:pt idx="10">
                  <c:v>2022, n=1000</c:v>
                </c:pt>
              </c:strCache>
              <c:extLst/>
            </c:strRef>
          </c:cat>
          <c:val>
            <c:numRef>
              <c:f>Taul1!$D$2:$D$48</c:f>
              <c:numCache>
                <c:formatCode>General</c:formatCode>
                <c:ptCount val="11"/>
                <c:pt idx="1">
                  <c:v>52</c:v>
                </c:pt>
                <c:pt idx="2">
                  <c:v>51</c:v>
                </c:pt>
                <c:pt idx="3">
                  <c:v>49</c:v>
                </c:pt>
                <c:pt idx="4">
                  <c:v>52</c:v>
                </c:pt>
                <c:pt idx="5" formatCode="0">
                  <c:v>47.9</c:v>
                </c:pt>
                <c:pt idx="7">
                  <c:v>47</c:v>
                </c:pt>
                <c:pt idx="8">
                  <c:v>42</c:v>
                </c:pt>
                <c:pt idx="9">
                  <c:v>47</c:v>
                </c:pt>
                <c:pt idx="10" formatCode="0">
                  <c:v>51.6</c:v>
                </c:pt>
              </c:numCache>
              <c:extLst/>
            </c:numRef>
          </c:val>
          <c:extLst>
            <c:ext xmlns:c16="http://schemas.microsoft.com/office/drawing/2014/chart" uri="{C3380CC4-5D6E-409C-BE32-E72D297353CC}">
              <c16:uniqueId val="{00000002-78BC-47ED-9CF6-B0AE990946AA}"/>
            </c:ext>
          </c:extLst>
        </c:ser>
        <c:ser>
          <c:idx val="3"/>
          <c:order val="3"/>
          <c:tx>
            <c:strRef>
              <c:f>Taul1!$E$1</c:f>
              <c:strCache>
                <c:ptCount val="1"/>
                <c:pt idx="0">
                  <c:v>Ei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1"/>
                <c:pt idx="0">
                  <c:v>Työkyvyttömyys</c:v>
                </c:pt>
                <c:pt idx="1">
                  <c:v>2014, n=1000</c:v>
                </c:pt>
                <c:pt idx="2">
                  <c:v>2016, n=1000</c:v>
                </c:pt>
                <c:pt idx="3">
                  <c:v>2018, n=1000</c:v>
                </c:pt>
                <c:pt idx="4">
                  <c:v>2020, n=1000</c:v>
                </c:pt>
                <c:pt idx="5">
                  <c:v>2022, n=1000</c:v>
                </c:pt>
                <c:pt idx="6">
                  <c:v>Eläkkeelle siirtyminen*</c:v>
                </c:pt>
                <c:pt idx="7">
                  <c:v>2016, n=1000</c:v>
                </c:pt>
                <c:pt idx="8">
                  <c:v>2018, n=1000</c:v>
                </c:pt>
                <c:pt idx="9">
                  <c:v>2020, n=1000</c:v>
                </c:pt>
                <c:pt idx="10">
                  <c:v>2022, n=1000</c:v>
                </c:pt>
              </c:strCache>
              <c:extLst/>
            </c:strRef>
          </c:cat>
          <c:val>
            <c:numRef>
              <c:f>Taul1!$E$2:$E$48</c:f>
              <c:numCache>
                <c:formatCode>General</c:formatCode>
                <c:ptCount val="11"/>
                <c:pt idx="1">
                  <c:v>16</c:v>
                </c:pt>
                <c:pt idx="2">
                  <c:v>16</c:v>
                </c:pt>
                <c:pt idx="3">
                  <c:v>15</c:v>
                </c:pt>
                <c:pt idx="4">
                  <c:v>14</c:v>
                </c:pt>
                <c:pt idx="5" formatCode="0">
                  <c:v>16.8</c:v>
                </c:pt>
                <c:pt idx="7">
                  <c:v>20</c:v>
                </c:pt>
                <c:pt idx="8">
                  <c:v>22</c:v>
                </c:pt>
                <c:pt idx="9">
                  <c:v>14</c:v>
                </c:pt>
                <c:pt idx="10" formatCode="0">
                  <c:v>13.5</c:v>
                </c:pt>
              </c:numCache>
              <c:extLst/>
            </c:numRef>
          </c:val>
          <c:extLst>
            <c:ext xmlns:c16="http://schemas.microsoft.com/office/drawing/2014/chart" uri="{C3380CC4-5D6E-409C-BE32-E72D297353CC}">
              <c16:uniqueId val="{00000003-78BC-47ED-9CF6-B0AE990946AA}"/>
            </c:ext>
          </c:extLst>
        </c:ser>
        <c:ser>
          <c:idx val="4"/>
          <c:order val="4"/>
          <c:tx>
            <c:strRef>
              <c:f>Taul1!$F$1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1"/>
                <c:pt idx="0">
                  <c:v>Työkyvyttömyys</c:v>
                </c:pt>
                <c:pt idx="1">
                  <c:v>2014, n=1000</c:v>
                </c:pt>
                <c:pt idx="2">
                  <c:v>2016, n=1000</c:v>
                </c:pt>
                <c:pt idx="3">
                  <c:v>2018, n=1000</c:v>
                </c:pt>
                <c:pt idx="4">
                  <c:v>2020, n=1000</c:v>
                </c:pt>
                <c:pt idx="5">
                  <c:v>2022, n=1000</c:v>
                </c:pt>
                <c:pt idx="6">
                  <c:v>Eläkkeelle siirtyminen*</c:v>
                </c:pt>
                <c:pt idx="7">
                  <c:v>2016, n=1000</c:v>
                </c:pt>
                <c:pt idx="8">
                  <c:v>2018, n=1000</c:v>
                </c:pt>
                <c:pt idx="9">
                  <c:v>2020, n=1000</c:v>
                </c:pt>
                <c:pt idx="10">
                  <c:v>2022, n=1000</c:v>
                </c:pt>
              </c:strCache>
              <c:extLst/>
            </c:strRef>
          </c:cat>
          <c:val>
            <c:numRef>
              <c:f>Taul1!$F$2:$F$48</c:f>
              <c:numCache>
                <c:formatCode>General</c:formatCode>
                <c:ptCount val="11"/>
                <c:pt idx="1">
                  <c:v>8</c:v>
                </c:pt>
                <c:pt idx="2">
                  <c:v>9</c:v>
                </c:pt>
                <c:pt idx="3">
                  <c:v>11</c:v>
                </c:pt>
                <c:pt idx="4">
                  <c:v>10</c:v>
                </c:pt>
                <c:pt idx="5" formatCode="0">
                  <c:v>8.3000000000000007</c:v>
                </c:pt>
                <c:pt idx="7">
                  <c:v>11</c:v>
                </c:pt>
                <c:pt idx="8">
                  <c:v>11</c:v>
                </c:pt>
                <c:pt idx="9">
                  <c:v>8</c:v>
                </c:pt>
                <c:pt idx="10" formatCode="0">
                  <c:v>7.7</c:v>
                </c:pt>
              </c:numCache>
              <c:extLst/>
            </c:numRef>
          </c:val>
          <c:extLst>
            <c:ext xmlns:c16="http://schemas.microsoft.com/office/drawing/2014/chart" uri="{C3380CC4-5D6E-409C-BE32-E72D297353CC}">
              <c16:uniqueId val="{00000004-78BC-47ED-9CF6-B0AE990946AA}"/>
            </c:ext>
          </c:extLst>
        </c:ser>
        <c:dLbls>
          <c:showLegendKey val="0"/>
          <c:showVal val="0"/>
          <c:showCatName val="0"/>
          <c:showSerName val="0"/>
          <c:showPercent val="0"/>
          <c:showBubbleSize val="0"/>
        </c:dLbls>
        <c:gapWidth val="50"/>
        <c:overlap val="100"/>
        <c:axId val="45165952"/>
        <c:axId val="45184128"/>
      </c:barChart>
      <c:catAx>
        <c:axId val="4516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5184128"/>
        <c:crosses val="autoZero"/>
        <c:auto val="1"/>
        <c:lblAlgn val="ctr"/>
        <c:lblOffset val="100"/>
        <c:noMultiLvlLbl val="0"/>
      </c:catAx>
      <c:valAx>
        <c:axId val="4518412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5165952"/>
        <c:crosses val="autoZero"/>
        <c:crossBetween val="between"/>
        <c:majorUnit val="0.2"/>
      </c:valAx>
      <c:spPr>
        <a:noFill/>
        <a:ln>
          <a:noFill/>
        </a:ln>
        <a:effectLst/>
      </c:spPr>
    </c:plotArea>
    <c:legend>
      <c:legendPos val="b"/>
      <c:layout>
        <c:manualLayout>
          <c:xMode val="edge"/>
          <c:yMode val="edge"/>
          <c:x val="0.36224371423460239"/>
          <c:y val="0.88810721131599157"/>
          <c:w val="0.63594468096101664"/>
          <c:h val="6.117138841028711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809659953621407"/>
          <c:y val="6.0052405315261854E-2"/>
          <c:w val="0.56872137631547748"/>
          <c:h val="0.75651222659867268"/>
        </c:manualLayout>
      </c:layout>
      <c:barChart>
        <c:barDir val="bar"/>
        <c:grouping val="percentStacked"/>
        <c:varyColors val="0"/>
        <c:ser>
          <c:idx val="0"/>
          <c:order val="0"/>
          <c:tx>
            <c:strRef>
              <c:f>Taul1!$B$1</c:f>
              <c:strCache>
                <c:ptCount val="1"/>
                <c:pt idx="0">
                  <c:v>Paljon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2"/>
                <c:pt idx="0">
                  <c:v>Pitkäaikainen sairaus</c:v>
                </c:pt>
                <c:pt idx="1">
                  <c:v>2014, n=1000</c:v>
                </c:pt>
                <c:pt idx="2">
                  <c:v>2016, n=1000</c:v>
                </c:pt>
                <c:pt idx="3">
                  <c:v>2018, n=1000</c:v>
                </c:pt>
                <c:pt idx="4">
                  <c:v>2020, n=1000</c:v>
                </c:pt>
                <c:pt idx="5">
                  <c:v>2022, n=1000</c:v>
                </c:pt>
                <c:pt idx="6">
                  <c:v>Tapaturma</c:v>
                </c:pt>
                <c:pt idx="7">
                  <c:v>2014, n=1000</c:v>
                </c:pt>
                <c:pt idx="8">
                  <c:v>2016, n=1000</c:v>
                </c:pt>
                <c:pt idx="9">
                  <c:v>2018, n=1000</c:v>
                </c:pt>
                <c:pt idx="10">
                  <c:v>2020, n=1000</c:v>
                </c:pt>
                <c:pt idx="11">
                  <c:v>2022, n=1000</c:v>
                </c:pt>
              </c:strCache>
              <c:extLst/>
            </c:strRef>
          </c:cat>
          <c:val>
            <c:numRef>
              <c:f>Taul1!$B$2:$B$48</c:f>
              <c:numCache>
                <c:formatCode>General</c:formatCode>
                <c:ptCount val="12"/>
                <c:pt idx="1">
                  <c:v>3</c:v>
                </c:pt>
                <c:pt idx="2">
                  <c:v>2</c:v>
                </c:pt>
                <c:pt idx="3">
                  <c:v>4</c:v>
                </c:pt>
                <c:pt idx="4">
                  <c:v>5</c:v>
                </c:pt>
                <c:pt idx="5" formatCode="0">
                  <c:v>3.6999999999999997</c:v>
                </c:pt>
                <c:pt idx="7">
                  <c:v>2</c:v>
                </c:pt>
                <c:pt idx="8">
                  <c:v>2</c:v>
                </c:pt>
                <c:pt idx="9">
                  <c:v>3</c:v>
                </c:pt>
                <c:pt idx="10">
                  <c:v>4</c:v>
                </c:pt>
                <c:pt idx="11" formatCode="0">
                  <c:v>4.2</c:v>
                </c:pt>
              </c:numCache>
              <c:extLst/>
            </c:numRef>
          </c:val>
          <c:extLst>
            <c:ext xmlns:c16="http://schemas.microsoft.com/office/drawing/2014/chart" uri="{C3380CC4-5D6E-409C-BE32-E72D297353CC}">
              <c16:uniqueId val="{00000000-78BC-47ED-9CF6-B0AE990946AA}"/>
            </c:ext>
          </c:extLst>
        </c:ser>
        <c:ser>
          <c:idx val="1"/>
          <c:order val="1"/>
          <c:tx>
            <c:strRef>
              <c:f>Taul1!$C$1</c:f>
              <c:strCache>
                <c:ptCount val="1"/>
                <c:pt idx="0">
                  <c:v>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2"/>
                <c:pt idx="0">
                  <c:v>Pitkäaikainen sairaus</c:v>
                </c:pt>
                <c:pt idx="1">
                  <c:v>2014, n=1000</c:v>
                </c:pt>
                <c:pt idx="2">
                  <c:v>2016, n=1000</c:v>
                </c:pt>
                <c:pt idx="3">
                  <c:v>2018, n=1000</c:v>
                </c:pt>
                <c:pt idx="4">
                  <c:v>2020, n=1000</c:v>
                </c:pt>
                <c:pt idx="5">
                  <c:v>2022, n=1000</c:v>
                </c:pt>
                <c:pt idx="6">
                  <c:v>Tapaturma</c:v>
                </c:pt>
                <c:pt idx="7">
                  <c:v>2014, n=1000</c:v>
                </c:pt>
                <c:pt idx="8">
                  <c:v>2016, n=1000</c:v>
                </c:pt>
                <c:pt idx="9">
                  <c:v>2018, n=1000</c:v>
                </c:pt>
                <c:pt idx="10">
                  <c:v>2020, n=1000</c:v>
                </c:pt>
                <c:pt idx="11">
                  <c:v>2022, n=1000</c:v>
                </c:pt>
              </c:strCache>
              <c:extLst/>
            </c:strRef>
          </c:cat>
          <c:val>
            <c:numRef>
              <c:f>Taul1!$C$2:$C$48</c:f>
              <c:numCache>
                <c:formatCode>General</c:formatCode>
                <c:ptCount val="12"/>
                <c:pt idx="1">
                  <c:v>18</c:v>
                </c:pt>
                <c:pt idx="2">
                  <c:v>19</c:v>
                </c:pt>
                <c:pt idx="3">
                  <c:v>20</c:v>
                </c:pt>
                <c:pt idx="4">
                  <c:v>25</c:v>
                </c:pt>
                <c:pt idx="5" formatCode="0">
                  <c:v>23.9</c:v>
                </c:pt>
                <c:pt idx="7">
                  <c:v>18</c:v>
                </c:pt>
                <c:pt idx="8">
                  <c:v>20</c:v>
                </c:pt>
                <c:pt idx="9">
                  <c:v>21</c:v>
                </c:pt>
                <c:pt idx="10">
                  <c:v>26</c:v>
                </c:pt>
                <c:pt idx="11" formatCode="0">
                  <c:v>23.5</c:v>
                </c:pt>
              </c:numCache>
              <c:extLst/>
            </c:numRef>
          </c:val>
          <c:extLst>
            <c:ext xmlns:c16="http://schemas.microsoft.com/office/drawing/2014/chart" uri="{C3380CC4-5D6E-409C-BE32-E72D297353CC}">
              <c16:uniqueId val="{00000001-78BC-47ED-9CF6-B0AE990946AA}"/>
            </c:ext>
          </c:extLst>
        </c:ser>
        <c:ser>
          <c:idx val="2"/>
          <c:order val="2"/>
          <c:tx>
            <c:strRef>
              <c:f>Taul1!$D$1</c:f>
              <c:strCache>
                <c:ptCount val="1"/>
                <c:pt idx="0">
                  <c:v>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2"/>
                <c:pt idx="0">
                  <c:v>Pitkäaikainen sairaus</c:v>
                </c:pt>
                <c:pt idx="1">
                  <c:v>2014, n=1000</c:v>
                </c:pt>
                <c:pt idx="2">
                  <c:v>2016, n=1000</c:v>
                </c:pt>
                <c:pt idx="3">
                  <c:v>2018, n=1000</c:v>
                </c:pt>
                <c:pt idx="4">
                  <c:v>2020, n=1000</c:v>
                </c:pt>
                <c:pt idx="5">
                  <c:v>2022, n=1000</c:v>
                </c:pt>
                <c:pt idx="6">
                  <c:v>Tapaturma</c:v>
                </c:pt>
                <c:pt idx="7">
                  <c:v>2014, n=1000</c:v>
                </c:pt>
                <c:pt idx="8">
                  <c:v>2016, n=1000</c:v>
                </c:pt>
                <c:pt idx="9">
                  <c:v>2018, n=1000</c:v>
                </c:pt>
                <c:pt idx="10">
                  <c:v>2020, n=1000</c:v>
                </c:pt>
                <c:pt idx="11">
                  <c:v>2022, n=1000</c:v>
                </c:pt>
              </c:strCache>
              <c:extLst/>
            </c:strRef>
          </c:cat>
          <c:val>
            <c:numRef>
              <c:f>Taul1!$D$2:$D$48</c:f>
              <c:numCache>
                <c:formatCode>General</c:formatCode>
                <c:ptCount val="12"/>
                <c:pt idx="1">
                  <c:v>62</c:v>
                </c:pt>
                <c:pt idx="2">
                  <c:v>59</c:v>
                </c:pt>
                <c:pt idx="3">
                  <c:v>59</c:v>
                </c:pt>
                <c:pt idx="4">
                  <c:v>56</c:v>
                </c:pt>
                <c:pt idx="5" formatCode="0">
                  <c:v>58.5</c:v>
                </c:pt>
                <c:pt idx="7">
                  <c:v>59</c:v>
                </c:pt>
                <c:pt idx="8">
                  <c:v>58</c:v>
                </c:pt>
                <c:pt idx="9">
                  <c:v>54</c:v>
                </c:pt>
                <c:pt idx="10">
                  <c:v>51</c:v>
                </c:pt>
                <c:pt idx="11" formatCode="0">
                  <c:v>55.900000000000006</c:v>
                </c:pt>
              </c:numCache>
              <c:extLst/>
            </c:numRef>
          </c:val>
          <c:extLst>
            <c:ext xmlns:c16="http://schemas.microsoft.com/office/drawing/2014/chart" uri="{C3380CC4-5D6E-409C-BE32-E72D297353CC}">
              <c16:uniqueId val="{00000002-78BC-47ED-9CF6-B0AE990946AA}"/>
            </c:ext>
          </c:extLst>
        </c:ser>
        <c:ser>
          <c:idx val="3"/>
          <c:order val="3"/>
          <c:tx>
            <c:strRef>
              <c:f>Taul1!$E$1</c:f>
              <c:strCache>
                <c:ptCount val="1"/>
                <c:pt idx="0">
                  <c:v>Ei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2"/>
                <c:pt idx="0">
                  <c:v>Pitkäaikainen sairaus</c:v>
                </c:pt>
                <c:pt idx="1">
                  <c:v>2014, n=1000</c:v>
                </c:pt>
                <c:pt idx="2">
                  <c:v>2016, n=1000</c:v>
                </c:pt>
                <c:pt idx="3">
                  <c:v>2018, n=1000</c:v>
                </c:pt>
                <c:pt idx="4">
                  <c:v>2020, n=1000</c:v>
                </c:pt>
                <c:pt idx="5">
                  <c:v>2022, n=1000</c:v>
                </c:pt>
                <c:pt idx="6">
                  <c:v>Tapaturma</c:v>
                </c:pt>
                <c:pt idx="7">
                  <c:v>2014, n=1000</c:v>
                </c:pt>
                <c:pt idx="8">
                  <c:v>2016, n=1000</c:v>
                </c:pt>
                <c:pt idx="9">
                  <c:v>2018, n=1000</c:v>
                </c:pt>
                <c:pt idx="10">
                  <c:v>2020, n=1000</c:v>
                </c:pt>
                <c:pt idx="11">
                  <c:v>2022, n=1000</c:v>
                </c:pt>
              </c:strCache>
              <c:extLst/>
            </c:strRef>
          </c:cat>
          <c:val>
            <c:numRef>
              <c:f>Taul1!$E$2:$E$48</c:f>
              <c:numCache>
                <c:formatCode>General</c:formatCode>
                <c:ptCount val="12"/>
                <c:pt idx="1">
                  <c:v>9</c:v>
                </c:pt>
                <c:pt idx="2">
                  <c:v>12</c:v>
                </c:pt>
                <c:pt idx="3">
                  <c:v>10</c:v>
                </c:pt>
                <c:pt idx="4">
                  <c:v>8</c:v>
                </c:pt>
                <c:pt idx="5" formatCode="0">
                  <c:v>7.0000000000000009</c:v>
                </c:pt>
                <c:pt idx="7">
                  <c:v>13</c:v>
                </c:pt>
                <c:pt idx="8">
                  <c:v>12</c:v>
                </c:pt>
                <c:pt idx="9">
                  <c:v>12</c:v>
                </c:pt>
                <c:pt idx="10">
                  <c:v>10</c:v>
                </c:pt>
                <c:pt idx="11" formatCode="0">
                  <c:v>8.6</c:v>
                </c:pt>
              </c:numCache>
              <c:extLst/>
            </c:numRef>
          </c:val>
          <c:extLst>
            <c:ext xmlns:c16="http://schemas.microsoft.com/office/drawing/2014/chart" uri="{C3380CC4-5D6E-409C-BE32-E72D297353CC}">
              <c16:uniqueId val="{00000003-78BC-47ED-9CF6-B0AE990946AA}"/>
            </c:ext>
          </c:extLst>
        </c:ser>
        <c:ser>
          <c:idx val="4"/>
          <c:order val="4"/>
          <c:tx>
            <c:strRef>
              <c:f>Taul1!$F$1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2"/>
                <c:pt idx="0">
                  <c:v>Pitkäaikainen sairaus</c:v>
                </c:pt>
                <c:pt idx="1">
                  <c:v>2014, n=1000</c:v>
                </c:pt>
                <c:pt idx="2">
                  <c:v>2016, n=1000</c:v>
                </c:pt>
                <c:pt idx="3">
                  <c:v>2018, n=1000</c:v>
                </c:pt>
                <c:pt idx="4">
                  <c:v>2020, n=1000</c:v>
                </c:pt>
                <c:pt idx="5">
                  <c:v>2022, n=1000</c:v>
                </c:pt>
                <c:pt idx="6">
                  <c:v>Tapaturma</c:v>
                </c:pt>
                <c:pt idx="7">
                  <c:v>2014, n=1000</c:v>
                </c:pt>
                <c:pt idx="8">
                  <c:v>2016, n=1000</c:v>
                </c:pt>
                <c:pt idx="9">
                  <c:v>2018, n=1000</c:v>
                </c:pt>
                <c:pt idx="10">
                  <c:v>2020, n=1000</c:v>
                </c:pt>
                <c:pt idx="11">
                  <c:v>2022, n=1000</c:v>
                </c:pt>
              </c:strCache>
              <c:extLst/>
            </c:strRef>
          </c:cat>
          <c:val>
            <c:numRef>
              <c:f>Taul1!$F$2:$F$48</c:f>
              <c:numCache>
                <c:formatCode>General</c:formatCode>
                <c:ptCount val="12"/>
                <c:pt idx="1">
                  <c:v>8</c:v>
                </c:pt>
                <c:pt idx="2">
                  <c:v>8</c:v>
                </c:pt>
                <c:pt idx="3">
                  <c:v>8</c:v>
                </c:pt>
                <c:pt idx="4">
                  <c:v>8</c:v>
                </c:pt>
                <c:pt idx="5" formatCode="0">
                  <c:v>6.8000000000000007</c:v>
                </c:pt>
                <c:pt idx="7">
                  <c:v>8</c:v>
                </c:pt>
                <c:pt idx="8">
                  <c:v>9</c:v>
                </c:pt>
                <c:pt idx="9">
                  <c:v>9</c:v>
                </c:pt>
                <c:pt idx="10">
                  <c:v>9</c:v>
                </c:pt>
                <c:pt idx="11" formatCode="0">
                  <c:v>7.8</c:v>
                </c:pt>
              </c:numCache>
              <c:extLst/>
            </c:numRef>
          </c:val>
          <c:extLst>
            <c:ext xmlns:c16="http://schemas.microsoft.com/office/drawing/2014/chart" uri="{C3380CC4-5D6E-409C-BE32-E72D297353CC}">
              <c16:uniqueId val="{00000004-78BC-47ED-9CF6-B0AE990946AA}"/>
            </c:ext>
          </c:extLst>
        </c:ser>
        <c:dLbls>
          <c:showLegendKey val="0"/>
          <c:showVal val="0"/>
          <c:showCatName val="0"/>
          <c:showSerName val="0"/>
          <c:showPercent val="0"/>
          <c:showBubbleSize val="0"/>
        </c:dLbls>
        <c:gapWidth val="50"/>
        <c:overlap val="100"/>
        <c:axId val="45165952"/>
        <c:axId val="45184128"/>
      </c:barChart>
      <c:catAx>
        <c:axId val="4516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5184128"/>
        <c:crosses val="autoZero"/>
        <c:auto val="1"/>
        <c:lblAlgn val="ctr"/>
        <c:lblOffset val="100"/>
        <c:noMultiLvlLbl val="0"/>
      </c:catAx>
      <c:valAx>
        <c:axId val="4518412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5165952"/>
        <c:crosses val="autoZero"/>
        <c:crossBetween val="between"/>
        <c:majorUnit val="0.2"/>
      </c:valAx>
      <c:spPr>
        <a:noFill/>
        <a:ln>
          <a:noFill/>
        </a:ln>
        <a:effectLst/>
      </c:spPr>
    </c:plotArea>
    <c:legend>
      <c:legendPos val="b"/>
      <c:layout>
        <c:manualLayout>
          <c:xMode val="edge"/>
          <c:yMode val="edge"/>
          <c:x val="0.36224371423460239"/>
          <c:y val="0.88810721131599157"/>
          <c:w val="0.63594468096101664"/>
          <c:h val="6.117138841028711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809659953621407"/>
          <c:y val="6.0052405315261854E-2"/>
          <c:w val="0.56872137631547748"/>
          <c:h val="0.75651222659867268"/>
        </c:manualLayout>
      </c:layout>
      <c:barChart>
        <c:barDir val="bar"/>
        <c:grouping val="percentStacked"/>
        <c:varyColors val="0"/>
        <c:ser>
          <c:idx val="0"/>
          <c:order val="0"/>
          <c:tx>
            <c:strRef>
              <c:f>Taul1!$B$1</c:f>
              <c:strCache>
                <c:ptCount val="1"/>
                <c:pt idx="0">
                  <c:v>Paljon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2"/>
                <c:pt idx="0">
                  <c:v>Työttömyys/lomautus</c:v>
                </c:pt>
                <c:pt idx="1">
                  <c:v>2014, n=1000</c:v>
                </c:pt>
                <c:pt idx="2">
                  <c:v>2016, n=1000</c:v>
                </c:pt>
                <c:pt idx="3">
                  <c:v>2018, n=1000</c:v>
                </c:pt>
                <c:pt idx="4">
                  <c:v>2020, n=1000</c:v>
                </c:pt>
                <c:pt idx="5">
                  <c:v>2022, n=1000</c:v>
                </c:pt>
                <c:pt idx="6">
                  <c:v>Puolison kuolema (yksinhuoltajaksi tai leskeksi jääminen)</c:v>
                </c:pt>
                <c:pt idx="7">
                  <c:v>2014, n=1000</c:v>
                </c:pt>
                <c:pt idx="8">
                  <c:v>2016, n=1000</c:v>
                </c:pt>
                <c:pt idx="9">
                  <c:v>2018, n=1000</c:v>
                </c:pt>
                <c:pt idx="10">
                  <c:v>2020, n=1000</c:v>
                </c:pt>
                <c:pt idx="11">
                  <c:v>2022, n=1000</c:v>
                </c:pt>
              </c:strCache>
              <c:extLst/>
            </c:strRef>
          </c:cat>
          <c:val>
            <c:numRef>
              <c:f>Taul1!$B$2:$B$48</c:f>
              <c:numCache>
                <c:formatCode>General</c:formatCode>
                <c:ptCount val="12"/>
                <c:pt idx="1">
                  <c:v>2</c:v>
                </c:pt>
                <c:pt idx="2">
                  <c:v>2</c:v>
                </c:pt>
                <c:pt idx="3">
                  <c:v>3</c:v>
                </c:pt>
                <c:pt idx="4">
                  <c:v>3</c:v>
                </c:pt>
                <c:pt idx="5" formatCode="0">
                  <c:v>3</c:v>
                </c:pt>
                <c:pt idx="7">
                  <c:v>2</c:v>
                </c:pt>
                <c:pt idx="8">
                  <c:v>1</c:v>
                </c:pt>
                <c:pt idx="9">
                  <c:v>3</c:v>
                </c:pt>
                <c:pt idx="10">
                  <c:v>2</c:v>
                </c:pt>
                <c:pt idx="11" formatCode="0">
                  <c:v>2.2999999999999998</c:v>
                </c:pt>
              </c:numCache>
              <c:extLst/>
            </c:numRef>
          </c:val>
          <c:extLst>
            <c:ext xmlns:c16="http://schemas.microsoft.com/office/drawing/2014/chart" uri="{C3380CC4-5D6E-409C-BE32-E72D297353CC}">
              <c16:uniqueId val="{00000000-78BC-47ED-9CF6-B0AE990946AA}"/>
            </c:ext>
          </c:extLst>
        </c:ser>
        <c:ser>
          <c:idx val="1"/>
          <c:order val="1"/>
          <c:tx>
            <c:strRef>
              <c:f>Taul1!$C$1</c:f>
              <c:strCache>
                <c:ptCount val="1"/>
                <c:pt idx="0">
                  <c:v>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2"/>
                <c:pt idx="0">
                  <c:v>Työttömyys/lomautus</c:v>
                </c:pt>
                <c:pt idx="1">
                  <c:v>2014, n=1000</c:v>
                </c:pt>
                <c:pt idx="2">
                  <c:v>2016, n=1000</c:v>
                </c:pt>
                <c:pt idx="3">
                  <c:v>2018, n=1000</c:v>
                </c:pt>
                <c:pt idx="4">
                  <c:v>2020, n=1000</c:v>
                </c:pt>
                <c:pt idx="5">
                  <c:v>2022, n=1000</c:v>
                </c:pt>
                <c:pt idx="6">
                  <c:v>Puolison kuolema (yksinhuoltajaksi tai leskeksi jääminen)</c:v>
                </c:pt>
                <c:pt idx="7">
                  <c:v>2014, n=1000</c:v>
                </c:pt>
                <c:pt idx="8">
                  <c:v>2016, n=1000</c:v>
                </c:pt>
                <c:pt idx="9">
                  <c:v>2018, n=1000</c:v>
                </c:pt>
                <c:pt idx="10">
                  <c:v>2020, n=1000</c:v>
                </c:pt>
                <c:pt idx="11">
                  <c:v>2022, n=1000</c:v>
                </c:pt>
              </c:strCache>
              <c:extLst/>
            </c:strRef>
          </c:cat>
          <c:val>
            <c:numRef>
              <c:f>Taul1!$C$2:$C$48</c:f>
              <c:numCache>
                <c:formatCode>General</c:formatCode>
                <c:ptCount val="12"/>
                <c:pt idx="1">
                  <c:v>17</c:v>
                </c:pt>
                <c:pt idx="2">
                  <c:v>17</c:v>
                </c:pt>
                <c:pt idx="3">
                  <c:v>19</c:v>
                </c:pt>
                <c:pt idx="4">
                  <c:v>25</c:v>
                </c:pt>
                <c:pt idx="5" formatCode="0">
                  <c:v>24.099999999999998</c:v>
                </c:pt>
                <c:pt idx="7">
                  <c:v>11</c:v>
                </c:pt>
                <c:pt idx="8">
                  <c:v>10</c:v>
                </c:pt>
                <c:pt idx="9">
                  <c:v>12</c:v>
                </c:pt>
                <c:pt idx="10">
                  <c:v>14</c:v>
                </c:pt>
                <c:pt idx="11" formatCode="0">
                  <c:v>11.799999999999999</c:v>
                </c:pt>
              </c:numCache>
              <c:extLst/>
            </c:numRef>
          </c:val>
          <c:extLst>
            <c:ext xmlns:c16="http://schemas.microsoft.com/office/drawing/2014/chart" uri="{C3380CC4-5D6E-409C-BE32-E72D297353CC}">
              <c16:uniqueId val="{00000001-78BC-47ED-9CF6-B0AE990946AA}"/>
            </c:ext>
          </c:extLst>
        </c:ser>
        <c:ser>
          <c:idx val="2"/>
          <c:order val="2"/>
          <c:tx>
            <c:strRef>
              <c:f>Taul1!$D$1</c:f>
              <c:strCache>
                <c:ptCount val="1"/>
                <c:pt idx="0">
                  <c:v>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2"/>
                <c:pt idx="0">
                  <c:v>Työttömyys/lomautus</c:v>
                </c:pt>
                <c:pt idx="1">
                  <c:v>2014, n=1000</c:v>
                </c:pt>
                <c:pt idx="2">
                  <c:v>2016, n=1000</c:v>
                </c:pt>
                <c:pt idx="3">
                  <c:v>2018, n=1000</c:v>
                </c:pt>
                <c:pt idx="4">
                  <c:v>2020, n=1000</c:v>
                </c:pt>
                <c:pt idx="5">
                  <c:v>2022, n=1000</c:v>
                </c:pt>
                <c:pt idx="6">
                  <c:v>Puolison kuolema (yksinhuoltajaksi tai leskeksi jääminen)</c:v>
                </c:pt>
                <c:pt idx="7">
                  <c:v>2014, n=1000</c:v>
                </c:pt>
                <c:pt idx="8">
                  <c:v>2016, n=1000</c:v>
                </c:pt>
                <c:pt idx="9">
                  <c:v>2018, n=1000</c:v>
                </c:pt>
                <c:pt idx="10">
                  <c:v>2020, n=1000</c:v>
                </c:pt>
                <c:pt idx="11">
                  <c:v>2022, n=1000</c:v>
                </c:pt>
              </c:strCache>
              <c:extLst/>
            </c:strRef>
          </c:cat>
          <c:val>
            <c:numRef>
              <c:f>Taul1!$D$2:$D$48</c:f>
              <c:numCache>
                <c:formatCode>General</c:formatCode>
                <c:ptCount val="12"/>
                <c:pt idx="1">
                  <c:v>51</c:v>
                </c:pt>
                <c:pt idx="2">
                  <c:v>51</c:v>
                </c:pt>
                <c:pt idx="3">
                  <c:v>47</c:v>
                </c:pt>
                <c:pt idx="4">
                  <c:v>47</c:v>
                </c:pt>
                <c:pt idx="5" formatCode="0">
                  <c:v>47.9</c:v>
                </c:pt>
                <c:pt idx="7">
                  <c:v>48</c:v>
                </c:pt>
                <c:pt idx="8">
                  <c:v>46</c:v>
                </c:pt>
                <c:pt idx="9">
                  <c:v>45</c:v>
                </c:pt>
                <c:pt idx="10">
                  <c:v>46</c:v>
                </c:pt>
                <c:pt idx="11" formatCode="0">
                  <c:v>48.5</c:v>
                </c:pt>
              </c:numCache>
              <c:extLst/>
            </c:numRef>
          </c:val>
          <c:extLst>
            <c:ext xmlns:c16="http://schemas.microsoft.com/office/drawing/2014/chart" uri="{C3380CC4-5D6E-409C-BE32-E72D297353CC}">
              <c16:uniqueId val="{00000002-78BC-47ED-9CF6-B0AE990946AA}"/>
            </c:ext>
          </c:extLst>
        </c:ser>
        <c:ser>
          <c:idx val="3"/>
          <c:order val="3"/>
          <c:tx>
            <c:strRef>
              <c:f>Taul1!$E$1</c:f>
              <c:strCache>
                <c:ptCount val="1"/>
                <c:pt idx="0">
                  <c:v>Ei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2"/>
                <c:pt idx="0">
                  <c:v>Työttömyys/lomautus</c:v>
                </c:pt>
                <c:pt idx="1">
                  <c:v>2014, n=1000</c:v>
                </c:pt>
                <c:pt idx="2">
                  <c:v>2016, n=1000</c:v>
                </c:pt>
                <c:pt idx="3">
                  <c:v>2018, n=1000</c:v>
                </c:pt>
                <c:pt idx="4">
                  <c:v>2020, n=1000</c:v>
                </c:pt>
                <c:pt idx="5">
                  <c:v>2022, n=1000</c:v>
                </c:pt>
                <c:pt idx="6">
                  <c:v>Puolison kuolema (yksinhuoltajaksi tai leskeksi jääminen)</c:v>
                </c:pt>
                <c:pt idx="7">
                  <c:v>2014, n=1000</c:v>
                </c:pt>
                <c:pt idx="8">
                  <c:v>2016, n=1000</c:v>
                </c:pt>
                <c:pt idx="9">
                  <c:v>2018, n=1000</c:v>
                </c:pt>
                <c:pt idx="10">
                  <c:v>2020, n=1000</c:v>
                </c:pt>
                <c:pt idx="11">
                  <c:v>2022, n=1000</c:v>
                </c:pt>
              </c:strCache>
              <c:extLst/>
            </c:strRef>
          </c:cat>
          <c:val>
            <c:numRef>
              <c:f>Taul1!$E$2:$E$48</c:f>
              <c:numCache>
                <c:formatCode>General</c:formatCode>
                <c:ptCount val="12"/>
                <c:pt idx="1">
                  <c:v>21</c:v>
                </c:pt>
                <c:pt idx="2">
                  <c:v>22</c:v>
                </c:pt>
                <c:pt idx="3">
                  <c:v>21</c:v>
                </c:pt>
                <c:pt idx="4">
                  <c:v>16</c:v>
                </c:pt>
                <c:pt idx="5" formatCode="0">
                  <c:v>16.8</c:v>
                </c:pt>
                <c:pt idx="7">
                  <c:v>23</c:v>
                </c:pt>
                <c:pt idx="8">
                  <c:v>25</c:v>
                </c:pt>
                <c:pt idx="9">
                  <c:v>24</c:v>
                </c:pt>
                <c:pt idx="10">
                  <c:v>22</c:v>
                </c:pt>
                <c:pt idx="11" formatCode="0">
                  <c:v>21.9</c:v>
                </c:pt>
              </c:numCache>
              <c:extLst/>
            </c:numRef>
          </c:val>
          <c:extLst>
            <c:ext xmlns:c16="http://schemas.microsoft.com/office/drawing/2014/chart" uri="{C3380CC4-5D6E-409C-BE32-E72D297353CC}">
              <c16:uniqueId val="{00000003-78BC-47ED-9CF6-B0AE990946AA}"/>
            </c:ext>
          </c:extLst>
        </c:ser>
        <c:ser>
          <c:idx val="4"/>
          <c:order val="4"/>
          <c:tx>
            <c:strRef>
              <c:f>Taul1!$F$1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2"/>
                <c:pt idx="0">
                  <c:v>Työttömyys/lomautus</c:v>
                </c:pt>
                <c:pt idx="1">
                  <c:v>2014, n=1000</c:v>
                </c:pt>
                <c:pt idx="2">
                  <c:v>2016, n=1000</c:v>
                </c:pt>
                <c:pt idx="3">
                  <c:v>2018, n=1000</c:v>
                </c:pt>
                <c:pt idx="4">
                  <c:v>2020, n=1000</c:v>
                </c:pt>
                <c:pt idx="5">
                  <c:v>2022, n=1000</c:v>
                </c:pt>
                <c:pt idx="6">
                  <c:v>Puolison kuolema (yksinhuoltajaksi tai leskeksi jääminen)</c:v>
                </c:pt>
                <c:pt idx="7">
                  <c:v>2014, n=1000</c:v>
                </c:pt>
                <c:pt idx="8">
                  <c:v>2016, n=1000</c:v>
                </c:pt>
                <c:pt idx="9">
                  <c:v>2018, n=1000</c:v>
                </c:pt>
                <c:pt idx="10">
                  <c:v>2020, n=1000</c:v>
                </c:pt>
                <c:pt idx="11">
                  <c:v>2022, n=1000</c:v>
                </c:pt>
              </c:strCache>
              <c:extLst/>
            </c:strRef>
          </c:cat>
          <c:val>
            <c:numRef>
              <c:f>Taul1!$F$2:$F$48</c:f>
              <c:numCache>
                <c:formatCode>General</c:formatCode>
                <c:ptCount val="12"/>
                <c:pt idx="1">
                  <c:v>9</c:v>
                </c:pt>
                <c:pt idx="2">
                  <c:v>9</c:v>
                </c:pt>
                <c:pt idx="3">
                  <c:v>10</c:v>
                </c:pt>
                <c:pt idx="4">
                  <c:v>9</c:v>
                </c:pt>
                <c:pt idx="5" formatCode="0">
                  <c:v>8.3000000000000007</c:v>
                </c:pt>
                <c:pt idx="7">
                  <c:v>16</c:v>
                </c:pt>
                <c:pt idx="8">
                  <c:v>18</c:v>
                </c:pt>
                <c:pt idx="9">
                  <c:v>16</c:v>
                </c:pt>
                <c:pt idx="10">
                  <c:v>16</c:v>
                </c:pt>
                <c:pt idx="11" formatCode="0">
                  <c:v>15.5</c:v>
                </c:pt>
              </c:numCache>
              <c:extLst/>
            </c:numRef>
          </c:val>
          <c:extLst>
            <c:ext xmlns:c16="http://schemas.microsoft.com/office/drawing/2014/chart" uri="{C3380CC4-5D6E-409C-BE32-E72D297353CC}">
              <c16:uniqueId val="{00000004-78BC-47ED-9CF6-B0AE990946AA}"/>
            </c:ext>
          </c:extLst>
        </c:ser>
        <c:dLbls>
          <c:showLegendKey val="0"/>
          <c:showVal val="0"/>
          <c:showCatName val="0"/>
          <c:showSerName val="0"/>
          <c:showPercent val="0"/>
          <c:showBubbleSize val="0"/>
        </c:dLbls>
        <c:gapWidth val="50"/>
        <c:overlap val="100"/>
        <c:axId val="45165952"/>
        <c:axId val="45184128"/>
      </c:barChart>
      <c:catAx>
        <c:axId val="4516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5184128"/>
        <c:crosses val="autoZero"/>
        <c:auto val="1"/>
        <c:lblAlgn val="ctr"/>
        <c:lblOffset val="100"/>
        <c:noMultiLvlLbl val="0"/>
      </c:catAx>
      <c:valAx>
        <c:axId val="4518412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5165952"/>
        <c:crosses val="autoZero"/>
        <c:crossBetween val="between"/>
        <c:majorUnit val="0.2"/>
      </c:valAx>
      <c:spPr>
        <a:noFill/>
        <a:ln>
          <a:noFill/>
        </a:ln>
        <a:effectLst/>
      </c:spPr>
    </c:plotArea>
    <c:legend>
      <c:legendPos val="b"/>
      <c:layout>
        <c:manualLayout>
          <c:xMode val="edge"/>
          <c:yMode val="edge"/>
          <c:x val="0.36224371423460239"/>
          <c:y val="0.88810721131599157"/>
          <c:w val="0.63594468096101664"/>
          <c:h val="6.117138841028711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809659953621407"/>
          <c:y val="6.0052405315261854E-2"/>
          <c:w val="0.56872137631547748"/>
          <c:h val="0.75651222659867268"/>
        </c:manualLayout>
      </c:layout>
      <c:barChart>
        <c:barDir val="bar"/>
        <c:grouping val="percentStacked"/>
        <c:varyColors val="0"/>
        <c:ser>
          <c:idx val="0"/>
          <c:order val="0"/>
          <c:tx>
            <c:strRef>
              <c:f>Taul1!$B$1</c:f>
              <c:strCache>
                <c:ptCount val="1"/>
                <c:pt idx="0">
                  <c:v>Paljon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2"/>
                <c:pt idx="0">
                  <c:v>Vastuu lähiomaisen hoivasta</c:v>
                </c:pt>
                <c:pt idx="1">
                  <c:v>2014, n=1000</c:v>
                </c:pt>
                <c:pt idx="2">
                  <c:v>2016, n=1000</c:v>
                </c:pt>
                <c:pt idx="3">
                  <c:v>2018, n=1000</c:v>
                </c:pt>
                <c:pt idx="4">
                  <c:v>2020, n=1000</c:v>
                </c:pt>
                <c:pt idx="5">
                  <c:v>2022, n=1000</c:v>
                </c:pt>
                <c:pt idx="6">
                  <c:v>Avio- tai avoero (yksinhuoltajaksi tai yksin jääminen)</c:v>
                </c:pt>
                <c:pt idx="7">
                  <c:v>2014, n=1000</c:v>
                </c:pt>
                <c:pt idx="8">
                  <c:v>2016, n=1000</c:v>
                </c:pt>
                <c:pt idx="9">
                  <c:v>2018, n=1000</c:v>
                </c:pt>
                <c:pt idx="10">
                  <c:v>2020, n=1000</c:v>
                </c:pt>
                <c:pt idx="11">
                  <c:v>2022, n=1000</c:v>
                </c:pt>
              </c:strCache>
              <c:extLst/>
            </c:strRef>
          </c:cat>
          <c:val>
            <c:numRef>
              <c:f>Taul1!$B$2:$B$48</c:f>
              <c:numCache>
                <c:formatCode>General</c:formatCode>
                <c:ptCount val="12"/>
                <c:pt idx="1">
                  <c:v>2</c:v>
                </c:pt>
                <c:pt idx="2">
                  <c:v>1</c:v>
                </c:pt>
                <c:pt idx="3">
                  <c:v>3</c:v>
                </c:pt>
                <c:pt idx="4">
                  <c:v>2</c:v>
                </c:pt>
                <c:pt idx="5" formatCode="0">
                  <c:v>2.2999999999999998</c:v>
                </c:pt>
                <c:pt idx="7">
                  <c:v>1</c:v>
                </c:pt>
                <c:pt idx="8">
                  <c:v>1</c:v>
                </c:pt>
                <c:pt idx="9">
                  <c:v>2</c:v>
                </c:pt>
                <c:pt idx="10">
                  <c:v>2</c:v>
                </c:pt>
                <c:pt idx="11" formatCode="0">
                  <c:v>2.5</c:v>
                </c:pt>
              </c:numCache>
              <c:extLst/>
            </c:numRef>
          </c:val>
          <c:extLst>
            <c:ext xmlns:c16="http://schemas.microsoft.com/office/drawing/2014/chart" uri="{C3380CC4-5D6E-409C-BE32-E72D297353CC}">
              <c16:uniqueId val="{00000000-78BC-47ED-9CF6-B0AE990946AA}"/>
            </c:ext>
          </c:extLst>
        </c:ser>
        <c:ser>
          <c:idx val="1"/>
          <c:order val="1"/>
          <c:tx>
            <c:strRef>
              <c:f>Taul1!$C$1</c:f>
              <c:strCache>
                <c:ptCount val="1"/>
                <c:pt idx="0">
                  <c:v>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2"/>
                <c:pt idx="0">
                  <c:v>Vastuu lähiomaisen hoivasta</c:v>
                </c:pt>
                <c:pt idx="1">
                  <c:v>2014, n=1000</c:v>
                </c:pt>
                <c:pt idx="2">
                  <c:v>2016, n=1000</c:v>
                </c:pt>
                <c:pt idx="3">
                  <c:v>2018, n=1000</c:v>
                </c:pt>
                <c:pt idx="4">
                  <c:v>2020, n=1000</c:v>
                </c:pt>
                <c:pt idx="5">
                  <c:v>2022, n=1000</c:v>
                </c:pt>
                <c:pt idx="6">
                  <c:v>Avio- tai avoero (yksinhuoltajaksi tai yksin jääminen)</c:v>
                </c:pt>
                <c:pt idx="7">
                  <c:v>2014, n=1000</c:v>
                </c:pt>
                <c:pt idx="8">
                  <c:v>2016, n=1000</c:v>
                </c:pt>
                <c:pt idx="9">
                  <c:v>2018, n=1000</c:v>
                </c:pt>
                <c:pt idx="10">
                  <c:v>2020, n=1000</c:v>
                </c:pt>
                <c:pt idx="11">
                  <c:v>2022, n=1000</c:v>
                </c:pt>
              </c:strCache>
              <c:extLst/>
            </c:strRef>
          </c:cat>
          <c:val>
            <c:numRef>
              <c:f>Taul1!$C$2:$C$48</c:f>
              <c:numCache>
                <c:formatCode>General</c:formatCode>
                <c:ptCount val="12"/>
                <c:pt idx="1">
                  <c:v>11</c:v>
                </c:pt>
                <c:pt idx="2">
                  <c:v>9</c:v>
                </c:pt>
                <c:pt idx="3">
                  <c:v>11</c:v>
                </c:pt>
                <c:pt idx="4">
                  <c:v>19</c:v>
                </c:pt>
                <c:pt idx="5" formatCode="0">
                  <c:v>16</c:v>
                </c:pt>
                <c:pt idx="7">
                  <c:v>7</c:v>
                </c:pt>
                <c:pt idx="8">
                  <c:v>7</c:v>
                </c:pt>
                <c:pt idx="9">
                  <c:v>9</c:v>
                </c:pt>
                <c:pt idx="10">
                  <c:v>9</c:v>
                </c:pt>
                <c:pt idx="11" formatCode="0">
                  <c:v>8.6999999999999993</c:v>
                </c:pt>
              </c:numCache>
              <c:extLst/>
            </c:numRef>
          </c:val>
          <c:extLst>
            <c:ext xmlns:c16="http://schemas.microsoft.com/office/drawing/2014/chart" uri="{C3380CC4-5D6E-409C-BE32-E72D297353CC}">
              <c16:uniqueId val="{00000001-78BC-47ED-9CF6-B0AE990946AA}"/>
            </c:ext>
          </c:extLst>
        </c:ser>
        <c:ser>
          <c:idx val="2"/>
          <c:order val="2"/>
          <c:tx>
            <c:strRef>
              <c:f>Taul1!$D$1</c:f>
              <c:strCache>
                <c:ptCount val="1"/>
                <c:pt idx="0">
                  <c:v>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2"/>
                <c:pt idx="0">
                  <c:v>Vastuu lähiomaisen hoivasta</c:v>
                </c:pt>
                <c:pt idx="1">
                  <c:v>2014, n=1000</c:v>
                </c:pt>
                <c:pt idx="2">
                  <c:v>2016, n=1000</c:v>
                </c:pt>
                <c:pt idx="3">
                  <c:v>2018, n=1000</c:v>
                </c:pt>
                <c:pt idx="4">
                  <c:v>2020, n=1000</c:v>
                </c:pt>
                <c:pt idx="5">
                  <c:v>2022, n=1000</c:v>
                </c:pt>
                <c:pt idx="6">
                  <c:v>Avio- tai avoero (yksinhuoltajaksi tai yksin jääminen)</c:v>
                </c:pt>
                <c:pt idx="7">
                  <c:v>2014, n=1000</c:v>
                </c:pt>
                <c:pt idx="8">
                  <c:v>2016, n=1000</c:v>
                </c:pt>
                <c:pt idx="9">
                  <c:v>2018, n=1000</c:v>
                </c:pt>
                <c:pt idx="10">
                  <c:v>2020, n=1000</c:v>
                </c:pt>
                <c:pt idx="11">
                  <c:v>2022, n=1000</c:v>
                </c:pt>
              </c:strCache>
              <c:extLst/>
            </c:strRef>
          </c:cat>
          <c:val>
            <c:numRef>
              <c:f>Taul1!$D$2:$D$48</c:f>
              <c:numCache>
                <c:formatCode>General</c:formatCode>
                <c:ptCount val="12"/>
                <c:pt idx="1">
                  <c:v>59</c:v>
                </c:pt>
                <c:pt idx="2">
                  <c:v>55</c:v>
                </c:pt>
                <c:pt idx="3">
                  <c:v>50</c:v>
                </c:pt>
                <c:pt idx="4">
                  <c:v>54</c:v>
                </c:pt>
                <c:pt idx="5" formatCode="0">
                  <c:v>59.9</c:v>
                </c:pt>
                <c:pt idx="7">
                  <c:v>39</c:v>
                </c:pt>
                <c:pt idx="8">
                  <c:v>39</c:v>
                </c:pt>
                <c:pt idx="9">
                  <c:v>37</c:v>
                </c:pt>
                <c:pt idx="10">
                  <c:v>39</c:v>
                </c:pt>
                <c:pt idx="11" formatCode="0">
                  <c:v>38.299999999999997</c:v>
                </c:pt>
              </c:numCache>
              <c:extLst/>
            </c:numRef>
          </c:val>
          <c:extLst>
            <c:ext xmlns:c16="http://schemas.microsoft.com/office/drawing/2014/chart" uri="{C3380CC4-5D6E-409C-BE32-E72D297353CC}">
              <c16:uniqueId val="{00000002-78BC-47ED-9CF6-B0AE990946AA}"/>
            </c:ext>
          </c:extLst>
        </c:ser>
        <c:ser>
          <c:idx val="3"/>
          <c:order val="3"/>
          <c:tx>
            <c:strRef>
              <c:f>Taul1!$E$1</c:f>
              <c:strCache>
                <c:ptCount val="1"/>
                <c:pt idx="0">
                  <c:v>Ei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2"/>
                <c:pt idx="0">
                  <c:v>Vastuu lähiomaisen hoivasta</c:v>
                </c:pt>
                <c:pt idx="1">
                  <c:v>2014, n=1000</c:v>
                </c:pt>
                <c:pt idx="2">
                  <c:v>2016, n=1000</c:v>
                </c:pt>
                <c:pt idx="3">
                  <c:v>2018, n=1000</c:v>
                </c:pt>
                <c:pt idx="4">
                  <c:v>2020, n=1000</c:v>
                </c:pt>
                <c:pt idx="5">
                  <c:v>2022, n=1000</c:v>
                </c:pt>
                <c:pt idx="6">
                  <c:v>Avio- tai avoero (yksinhuoltajaksi tai yksin jääminen)</c:v>
                </c:pt>
                <c:pt idx="7">
                  <c:v>2014, n=1000</c:v>
                </c:pt>
                <c:pt idx="8">
                  <c:v>2016, n=1000</c:v>
                </c:pt>
                <c:pt idx="9">
                  <c:v>2018, n=1000</c:v>
                </c:pt>
                <c:pt idx="10">
                  <c:v>2020, n=1000</c:v>
                </c:pt>
                <c:pt idx="11">
                  <c:v>2022, n=1000</c:v>
                </c:pt>
              </c:strCache>
              <c:extLst/>
            </c:strRef>
          </c:cat>
          <c:val>
            <c:numRef>
              <c:f>Taul1!$E$2:$E$48</c:f>
              <c:numCache>
                <c:formatCode>General</c:formatCode>
                <c:ptCount val="12"/>
                <c:pt idx="1">
                  <c:v>18</c:v>
                </c:pt>
                <c:pt idx="2">
                  <c:v>21</c:v>
                </c:pt>
                <c:pt idx="3">
                  <c:v>22</c:v>
                </c:pt>
                <c:pt idx="4">
                  <c:v>13</c:v>
                </c:pt>
                <c:pt idx="5" formatCode="0">
                  <c:v>11.600000000000001</c:v>
                </c:pt>
                <c:pt idx="7">
                  <c:v>35</c:v>
                </c:pt>
                <c:pt idx="8">
                  <c:v>35</c:v>
                </c:pt>
                <c:pt idx="9">
                  <c:v>34</c:v>
                </c:pt>
                <c:pt idx="10">
                  <c:v>34</c:v>
                </c:pt>
                <c:pt idx="11" formatCode="0">
                  <c:v>35</c:v>
                </c:pt>
              </c:numCache>
              <c:extLst/>
            </c:numRef>
          </c:val>
          <c:extLst>
            <c:ext xmlns:c16="http://schemas.microsoft.com/office/drawing/2014/chart" uri="{C3380CC4-5D6E-409C-BE32-E72D297353CC}">
              <c16:uniqueId val="{00000003-78BC-47ED-9CF6-B0AE990946AA}"/>
            </c:ext>
          </c:extLst>
        </c:ser>
        <c:ser>
          <c:idx val="4"/>
          <c:order val="4"/>
          <c:tx>
            <c:strRef>
              <c:f>Taul1!$F$1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Taul1!$A$2:$A$48</c:f>
              <c:strCache>
                <c:ptCount val="12"/>
                <c:pt idx="0">
                  <c:v>Vastuu lähiomaisen hoivasta</c:v>
                </c:pt>
                <c:pt idx="1">
                  <c:v>2014, n=1000</c:v>
                </c:pt>
                <c:pt idx="2">
                  <c:v>2016, n=1000</c:v>
                </c:pt>
                <c:pt idx="3">
                  <c:v>2018, n=1000</c:v>
                </c:pt>
                <c:pt idx="4">
                  <c:v>2020, n=1000</c:v>
                </c:pt>
                <c:pt idx="5">
                  <c:v>2022, n=1000</c:v>
                </c:pt>
                <c:pt idx="6">
                  <c:v>Avio- tai avoero (yksinhuoltajaksi tai yksin jääminen)</c:v>
                </c:pt>
                <c:pt idx="7">
                  <c:v>2014, n=1000</c:v>
                </c:pt>
                <c:pt idx="8">
                  <c:v>2016, n=1000</c:v>
                </c:pt>
                <c:pt idx="9">
                  <c:v>2018, n=1000</c:v>
                </c:pt>
                <c:pt idx="10">
                  <c:v>2020, n=1000</c:v>
                </c:pt>
                <c:pt idx="11">
                  <c:v>2022, n=1000</c:v>
                </c:pt>
              </c:strCache>
              <c:extLst/>
            </c:strRef>
          </c:cat>
          <c:val>
            <c:numRef>
              <c:f>Taul1!$F$2:$F$48</c:f>
              <c:numCache>
                <c:formatCode>General</c:formatCode>
                <c:ptCount val="12"/>
                <c:pt idx="1">
                  <c:v>10</c:v>
                </c:pt>
                <c:pt idx="2">
                  <c:v>14</c:v>
                </c:pt>
                <c:pt idx="3">
                  <c:v>15</c:v>
                </c:pt>
                <c:pt idx="4">
                  <c:v>12</c:v>
                </c:pt>
                <c:pt idx="5" formatCode="0">
                  <c:v>10.199999999999999</c:v>
                </c:pt>
                <c:pt idx="7">
                  <c:v>18</c:v>
                </c:pt>
                <c:pt idx="8">
                  <c:v>19</c:v>
                </c:pt>
                <c:pt idx="9">
                  <c:v>17</c:v>
                </c:pt>
                <c:pt idx="10">
                  <c:v>16</c:v>
                </c:pt>
                <c:pt idx="11" formatCode="0">
                  <c:v>15.4</c:v>
                </c:pt>
              </c:numCache>
              <c:extLst/>
            </c:numRef>
          </c:val>
          <c:extLst>
            <c:ext xmlns:c16="http://schemas.microsoft.com/office/drawing/2014/chart" uri="{C3380CC4-5D6E-409C-BE32-E72D297353CC}">
              <c16:uniqueId val="{00000004-78BC-47ED-9CF6-B0AE990946AA}"/>
            </c:ext>
          </c:extLst>
        </c:ser>
        <c:dLbls>
          <c:showLegendKey val="0"/>
          <c:showVal val="0"/>
          <c:showCatName val="0"/>
          <c:showSerName val="0"/>
          <c:showPercent val="0"/>
          <c:showBubbleSize val="0"/>
        </c:dLbls>
        <c:gapWidth val="50"/>
        <c:overlap val="100"/>
        <c:axId val="45165952"/>
        <c:axId val="45184128"/>
      </c:barChart>
      <c:catAx>
        <c:axId val="4516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5184128"/>
        <c:crosses val="autoZero"/>
        <c:auto val="1"/>
        <c:lblAlgn val="ctr"/>
        <c:lblOffset val="100"/>
        <c:noMultiLvlLbl val="0"/>
      </c:catAx>
      <c:valAx>
        <c:axId val="4518412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5165952"/>
        <c:crosses val="autoZero"/>
        <c:crossBetween val="between"/>
        <c:majorUnit val="0.2"/>
      </c:valAx>
      <c:spPr>
        <a:noFill/>
        <a:ln>
          <a:noFill/>
        </a:ln>
        <a:effectLst/>
      </c:spPr>
    </c:plotArea>
    <c:legend>
      <c:legendPos val="b"/>
      <c:layout>
        <c:manualLayout>
          <c:xMode val="edge"/>
          <c:yMode val="edge"/>
          <c:x val="0.36224371423460239"/>
          <c:y val="0.88810721131599157"/>
          <c:w val="0.63594468096101664"/>
          <c:h val="6.117138841028711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3163527268919778"/>
          <c:h val="0.8232381442967065"/>
        </c:manualLayout>
      </c:layout>
      <c:barChart>
        <c:barDir val="bar"/>
        <c:grouping val="clustered"/>
        <c:varyColors val="0"/>
        <c:ser>
          <c:idx val="0"/>
          <c:order val="0"/>
          <c:tx>
            <c:strRef>
              <c:f>Taul1!$C$12</c:f>
              <c:strCache>
                <c:ptCount val="1"/>
                <c:pt idx="0">
                  <c:v>Lakisääteisen sosiaaliturvan riittävyys</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Taul1!$B$13:$B$20</c:f>
              <c:strCache>
                <c:ptCount val="8"/>
                <c:pt idx="0">
                  <c:v>Pitkäaikainen sairaus</c:v>
                </c:pt>
                <c:pt idx="1">
                  <c:v>Tapaturma</c:v>
                </c:pt>
                <c:pt idx="2">
                  <c:v>Vastuu lähiomaisen hoivasta</c:v>
                </c:pt>
                <c:pt idx="3">
                  <c:v>Työttömyys/lomautus</c:v>
                </c:pt>
                <c:pt idx="4">
                  <c:v>Työkyvyttömyys</c:v>
                </c:pt>
                <c:pt idx="5">
                  <c:v>Puolison kuolema (yksinhuoltajaksi tai leskeksi jääminen) </c:v>
                </c:pt>
                <c:pt idx="6">
                  <c:v>Eläköityminen</c:v>
                </c:pt>
                <c:pt idx="7">
                  <c:v>Avio- tai avoero (yksinhuoltajaksi tai yksin jääminen)</c:v>
                </c:pt>
              </c:strCache>
            </c:strRef>
          </c:cat>
          <c:val>
            <c:numRef>
              <c:f>Taul1!$C$13:$C$20</c:f>
              <c:numCache>
                <c:formatCode>0%</c:formatCode>
                <c:ptCount val="8"/>
                <c:pt idx="0">
                  <c:v>0.27599999999999997</c:v>
                </c:pt>
                <c:pt idx="1">
                  <c:v>0.27699999999999997</c:v>
                </c:pt>
                <c:pt idx="2">
                  <c:v>0.183</c:v>
                </c:pt>
                <c:pt idx="3">
                  <c:v>0.27100000000000002</c:v>
                </c:pt>
                <c:pt idx="4">
                  <c:v>0.25800000000000001</c:v>
                </c:pt>
                <c:pt idx="5">
                  <c:v>0.14099999999999999</c:v>
                </c:pt>
                <c:pt idx="6">
                  <c:v>0.27300000000000002</c:v>
                </c:pt>
                <c:pt idx="7">
                  <c:v>0.11199999999999999</c:v>
                </c:pt>
              </c:numCache>
            </c:numRef>
          </c:val>
          <c:extLst>
            <c:ext xmlns:c16="http://schemas.microsoft.com/office/drawing/2014/chart" uri="{C3380CC4-5D6E-409C-BE32-E72D297353CC}">
              <c16:uniqueId val="{00000000-E9B1-49A1-93DE-FBB6330FD630}"/>
            </c:ext>
          </c:extLst>
        </c:ser>
        <c:ser>
          <c:idx val="1"/>
          <c:order val="1"/>
          <c:tx>
            <c:strRef>
              <c:f>Taul1!$D$12</c:f>
              <c:strCache>
                <c:ptCount val="1"/>
                <c:pt idx="0">
                  <c:v>Nykyisen elämänvaiheen riskien uhka</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Taul1!$B$13:$B$20</c:f>
              <c:strCache>
                <c:ptCount val="8"/>
                <c:pt idx="0">
                  <c:v>Pitkäaikainen sairaus</c:v>
                </c:pt>
                <c:pt idx="1">
                  <c:v>Tapaturma</c:v>
                </c:pt>
                <c:pt idx="2">
                  <c:v>Vastuu lähiomaisen hoivasta</c:v>
                </c:pt>
                <c:pt idx="3">
                  <c:v>Työttömyys/lomautus</c:v>
                </c:pt>
                <c:pt idx="4">
                  <c:v>Työkyvyttömyys</c:v>
                </c:pt>
                <c:pt idx="5">
                  <c:v>Puolison kuolema (yksinhuoltajaksi tai leskeksi jääminen) </c:v>
                </c:pt>
                <c:pt idx="6">
                  <c:v>Eläköityminen</c:v>
                </c:pt>
                <c:pt idx="7">
                  <c:v>Avio- tai avoero (yksinhuoltajaksi tai yksin jääminen)</c:v>
                </c:pt>
              </c:strCache>
            </c:strRef>
          </c:cat>
          <c:val>
            <c:numRef>
              <c:f>Taul1!$D$13:$D$20</c:f>
              <c:numCache>
                <c:formatCode>0%</c:formatCode>
                <c:ptCount val="8"/>
                <c:pt idx="0">
                  <c:v>0.42599999999999999</c:v>
                </c:pt>
                <c:pt idx="1">
                  <c:v>0.34799999999999998</c:v>
                </c:pt>
                <c:pt idx="2">
                  <c:v>0.31</c:v>
                </c:pt>
                <c:pt idx="3">
                  <c:v>0.248</c:v>
                </c:pt>
                <c:pt idx="4">
                  <c:v>0.24</c:v>
                </c:pt>
                <c:pt idx="5">
                  <c:v>0.2</c:v>
                </c:pt>
                <c:pt idx="6">
                  <c:v>0.17399999999999999</c:v>
                </c:pt>
                <c:pt idx="7">
                  <c:v>0.12</c:v>
                </c:pt>
              </c:numCache>
            </c:numRef>
          </c:val>
          <c:extLst>
            <c:ext xmlns:c16="http://schemas.microsoft.com/office/drawing/2014/chart" uri="{C3380CC4-5D6E-409C-BE32-E72D297353CC}">
              <c16:uniqueId val="{00000001-E9B1-49A1-93DE-FBB6330FD630}"/>
            </c:ext>
          </c:extLst>
        </c:ser>
        <c:dLbls>
          <c:showLegendKey val="0"/>
          <c:showVal val="0"/>
          <c:showCatName val="0"/>
          <c:showSerName val="0"/>
          <c:showPercent val="0"/>
          <c:showBubbleSize val="0"/>
        </c:dLbls>
        <c:gapWidth val="30"/>
        <c:axId val="45083264"/>
        <c:axId val="45089152"/>
      </c:barChart>
      <c:catAx>
        <c:axId val="45083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5089152"/>
        <c:crosses val="autoZero"/>
        <c:auto val="1"/>
        <c:lblAlgn val="ctr"/>
        <c:lblOffset val="100"/>
        <c:noMultiLvlLbl val="0"/>
      </c:catAx>
      <c:valAx>
        <c:axId val="45089152"/>
        <c:scaling>
          <c:orientation val="minMax"/>
          <c:max val="0.5"/>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45083264"/>
        <c:crosses val="autoZero"/>
        <c:crossBetween val="between"/>
        <c:majorUnit val="0.1"/>
      </c:valAx>
      <c:spPr>
        <a:noFill/>
        <a:ln>
          <a:noFill/>
        </a:ln>
        <a:effectLst/>
      </c:spPr>
    </c:plotArea>
    <c:legend>
      <c:legendPos val="b"/>
      <c:layout>
        <c:manualLayout>
          <c:xMode val="edge"/>
          <c:yMode val="edge"/>
          <c:x val="0.7124721545213728"/>
          <c:y val="5.8574476616394075E-2"/>
          <c:w val="0.28570921825228301"/>
          <c:h val="0.13606988399171524"/>
        </c:manualLayout>
      </c:layout>
      <c:overlay val="0"/>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361043922175293"/>
          <c:y val="6.2300069473524483E-2"/>
          <c:w val="0.50533575526946184"/>
          <c:h val="0.86088628623689456"/>
        </c:manualLayout>
      </c:layout>
      <c:barChart>
        <c:barDir val="bar"/>
        <c:grouping val="clustered"/>
        <c:varyColors val="0"/>
        <c:ser>
          <c:idx val="0"/>
          <c:order val="0"/>
          <c:tx>
            <c:strRef>
              <c:f>Taul1!$B$1</c:f>
              <c:strCache>
                <c:ptCount val="1"/>
                <c:pt idx="0">
                  <c:v>Kaikki vastaaajat, n=1000</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Taul1!$A$2:$A$18</c:f>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f>Taul1!$B$2:$B$18</c:f>
              <c:numCache>
                <c:formatCode>0%</c:formatCode>
                <c:ptCount val="17"/>
                <c:pt idx="0">
                  <c:v>0.876</c:v>
                </c:pt>
                <c:pt idx="1">
                  <c:v>0.55500000000000005</c:v>
                </c:pt>
                <c:pt idx="2">
                  <c:v>0.44900000000000001</c:v>
                </c:pt>
                <c:pt idx="3">
                  <c:v>0.433</c:v>
                </c:pt>
                <c:pt idx="4">
                  <c:v>0.29699999999999999</c:v>
                </c:pt>
                <c:pt idx="5">
                  <c:v>0.22</c:v>
                </c:pt>
                <c:pt idx="6">
                  <c:v>0.11</c:v>
                </c:pt>
                <c:pt idx="7">
                  <c:v>9.2999999999999999E-2</c:v>
                </c:pt>
                <c:pt idx="8">
                  <c:v>7.5999999999999998E-2</c:v>
                </c:pt>
                <c:pt idx="9">
                  <c:v>7.4999999999999997E-2</c:v>
                </c:pt>
                <c:pt idx="10">
                  <c:v>7.0999999999999994E-2</c:v>
                </c:pt>
                <c:pt idx="11">
                  <c:v>5.7000000000000002E-2</c:v>
                </c:pt>
                <c:pt idx="12">
                  <c:v>4.9000000000000002E-2</c:v>
                </c:pt>
                <c:pt idx="13">
                  <c:v>4.8000000000000001E-2</c:v>
                </c:pt>
                <c:pt idx="14">
                  <c:v>3.7999999999999999E-2</c:v>
                </c:pt>
                <c:pt idx="15">
                  <c:v>1.2E-2</c:v>
                </c:pt>
                <c:pt idx="16">
                  <c:v>4.9000000000000002E-2</c:v>
                </c:pt>
              </c:numCache>
            </c:numRef>
          </c:val>
          <c:extLst>
            <c:ext xmlns:c16="http://schemas.microsoft.com/office/drawing/2014/chart" uri="{C3380CC4-5D6E-409C-BE32-E72D297353CC}">
              <c16:uniqueId val="{00000000-AB35-478C-8915-DA9BF2EF1C9B}"/>
            </c:ext>
          </c:extLst>
        </c:ser>
        <c:dLbls>
          <c:showLegendKey val="0"/>
          <c:showVal val="0"/>
          <c:showCatName val="0"/>
          <c:showSerName val="0"/>
          <c:showPercent val="0"/>
          <c:showBubbleSize val="0"/>
        </c:dLbls>
        <c:gapWidth val="30"/>
        <c:axId val="142547200"/>
        <c:axId val="142553088"/>
        <c:extLst>
          <c:ext xmlns:c15="http://schemas.microsoft.com/office/drawing/2012/chart" uri="{02D57815-91ED-43cb-92C2-25804820EDAC}">
            <c15:filteredBarSeries>
              <c15:ser>
                <c:idx val="1"/>
                <c:order val="1"/>
                <c:tx>
                  <c:strRef>
                    <c:extLst>
                      <c:ext uri="{02D57815-91ED-43cb-92C2-25804820EDAC}">
                        <c15:formulaRef>
                          <c15:sqref>Taul1!$C$1</c15:sqref>
                        </c15:formulaRef>
                      </c:ext>
                    </c:extLst>
                    <c:strCache>
                      <c:ptCount val="1"/>
                      <c:pt idx="0">
                        <c:v>SUKUPUOLI</c:v>
                      </c:pt>
                    </c:strCache>
                  </c:strRef>
                </c:tx>
                <c:invertIfNegative val="0"/>
                <c:cat>
                  <c:strRef>
                    <c:extLst>
                      <c:ext uri="{02D57815-91ED-43cb-92C2-25804820EDAC}">
                        <c15:formulaRef>
                          <c15:sqref>Taul1!$A$2:$A$18</c15:sqref>
                        </c15:formulaRef>
                      </c:ext>
                    </c:extLst>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extLst>
                      <c:ext uri="{02D57815-91ED-43cb-92C2-25804820EDAC}">
                        <c15:formulaRef>
                          <c15:sqref>Taul1!$C$2:$C$18</c15:sqref>
                        </c15:formulaRef>
                      </c:ext>
                    </c:extLst>
                    <c:numCache>
                      <c:formatCode>General</c:formatCode>
                      <c:ptCount val="17"/>
                    </c:numCache>
                  </c:numRef>
                </c:val>
                <c:extLst>
                  <c:ext xmlns:c16="http://schemas.microsoft.com/office/drawing/2014/chart" uri="{C3380CC4-5D6E-409C-BE32-E72D297353CC}">
                    <c16:uniqueId val="{00000000-DD96-4465-9802-E025350F603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Mies, n=499</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extLst xmlns:c15="http://schemas.microsoft.com/office/drawing/2012/chart">
                      <c:ext xmlns:c15="http://schemas.microsoft.com/office/drawing/2012/chart" uri="{02D57815-91ED-43cb-92C2-25804820EDAC}">
                        <c15:formulaRef>
                          <c15:sqref>Taul1!$D$2:$D$18</c15:sqref>
                        </c15:formulaRef>
                      </c:ext>
                    </c:extLst>
                    <c:numCache>
                      <c:formatCode>0%</c:formatCode>
                      <c:ptCount val="17"/>
                      <c:pt idx="0">
                        <c:v>0.84799999999999998</c:v>
                      </c:pt>
                      <c:pt idx="1">
                        <c:v>0.55900000000000005</c:v>
                      </c:pt>
                      <c:pt idx="2">
                        <c:v>0.443</c:v>
                      </c:pt>
                      <c:pt idx="3">
                        <c:v>0.434</c:v>
                      </c:pt>
                      <c:pt idx="4">
                        <c:v>0.32</c:v>
                      </c:pt>
                      <c:pt idx="5">
                        <c:v>0.20899999999999999</c:v>
                      </c:pt>
                      <c:pt idx="6">
                        <c:v>0.10199999999999999</c:v>
                      </c:pt>
                      <c:pt idx="7">
                        <c:v>9.8000000000000004E-2</c:v>
                      </c:pt>
                      <c:pt idx="8">
                        <c:v>6.5000000000000002E-2</c:v>
                      </c:pt>
                      <c:pt idx="9">
                        <c:v>8.7999999999999995E-2</c:v>
                      </c:pt>
                      <c:pt idx="10">
                        <c:v>7.1999999999999995E-2</c:v>
                      </c:pt>
                      <c:pt idx="11">
                        <c:v>6.6000000000000003E-2</c:v>
                      </c:pt>
                      <c:pt idx="12">
                        <c:v>6.3E-2</c:v>
                      </c:pt>
                      <c:pt idx="13">
                        <c:v>5.2999999999999999E-2</c:v>
                      </c:pt>
                      <c:pt idx="14">
                        <c:v>4.3999999999999997E-2</c:v>
                      </c:pt>
                      <c:pt idx="15">
                        <c:v>1.6E-2</c:v>
                      </c:pt>
                      <c:pt idx="16">
                        <c:v>5.2999999999999999E-2</c:v>
                      </c:pt>
                    </c:numCache>
                  </c:numRef>
                </c:val>
                <c:extLst xmlns:c15="http://schemas.microsoft.com/office/drawing/2012/chart">
                  <c:ext xmlns:c16="http://schemas.microsoft.com/office/drawing/2014/chart" uri="{C3380CC4-5D6E-409C-BE32-E72D297353CC}">
                    <c16:uniqueId val="{00000001-DD96-4465-9802-E025350F603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Nainen, n=501</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extLst xmlns:c15="http://schemas.microsoft.com/office/drawing/2012/chart">
                      <c:ext xmlns:c15="http://schemas.microsoft.com/office/drawing/2012/chart" uri="{02D57815-91ED-43cb-92C2-25804820EDAC}">
                        <c15:formulaRef>
                          <c15:sqref>Taul1!$E$2:$E$18</c15:sqref>
                        </c15:formulaRef>
                      </c:ext>
                    </c:extLst>
                    <c:numCache>
                      <c:formatCode>0%</c:formatCode>
                      <c:ptCount val="17"/>
                      <c:pt idx="0">
                        <c:v>0.90400000000000003</c:v>
                      </c:pt>
                      <c:pt idx="1">
                        <c:v>0.55100000000000005</c:v>
                      </c:pt>
                      <c:pt idx="2">
                        <c:v>0.45500000000000002</c:v>
                      </c:pt>
                      <c:pt idx="3">
                        <c:v>0.432</c:v>
                      </c:pt>
                      <c:pt idx="4">
                        <c:v>0.27400000000000002</c:v>
                      </c:pt>
                      <c:pt idx="5">
                        <c:v>0.23</c:v>
                      </c:pt>
                      <c:pt idx="6">
                        <c:v>0.11799999999999999</c:v>
                      </c:pt>
                      <c:pt idx="7">
                        <c:v>8.7999999999999995E-2</c:v>
                      </c:pt>
                      <c:pt idx="8">
                        <c:v>8.5999999999999993E-2</c:v>
                      </c:pt>
                      <c:pt idx="9">
                        <c:v>6.2E-2</c:v>
                      </c:pt>
                      <c:pt idx="10">
                        <c:v>7.0000000000000007E-2</c:v>
                      </c:pt>
                      <c:pt idx="11">
                        <c:v>4.9000000000000002E-2</c:v>
                      </c:pt>
                      <c:pt idx="12">
                        <c:v>3.4000000000000002E-2</c:v>
                      </c:pt>
                      <c:pt idx="13">
                        <c:v>4.3999999999999997E-2</c:v>
                      </c:pt>
                      <c:pt idx="14">
                        <c:v>3.2000000000000001E-2</c:v>
                      </c:pt>
                      <c:pt idx="15">
                        <c:v>8.9999999999999993E-3</c:v>
                      </c:pt>
                      <c:pt idx="16">
                        <c:v>4.4999999999999998E-2</c:v>
                      </c:pt>
                    </c:numCache>
                  </c:numRef>
                </c:val>
                <c:extLst xmlns:c15="http://schemas.microsoft.com/office/drawing/2012/chart">
                  <c:ext xmlns:c16="http://schemas.microsoft.com/office/drawing/2014/chart" uri="{C3380CC4-5D6E-409C-BE32-E72D297353CC}">
                    <c16:uniqueId val="{00000002-DD96-4465-9802-E025350F603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Taul1!$F$1</c15:sqref>
                        </c15:formulaRef>
                      </c:ext>
                    </c:extLst>
                    <c:strCache>
                      <c:ptCount val="1"/>
                      <c:pt idx="0">
                        <c:v>IKÄRYHMÄ</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extLst xmlns:c15="http://schemas.microsoft.com/office/drawing/2012/chart">
                      <c:ext xmlns:c15="http://schemas.microsoft.com/office/drawing/2012/chart" uri="{02D57815-91ED-43cb-92C2-25804820EDAC}">
                        <c15:formulaRef>
                          <c15:sqref>Taul1!$F$2:$F$18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3-DD96-4465-9802-E025350F603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Taul1!$G$1</c15:sqref>
                        </c15:formulaRef>
                      </c:ext>
                    </c:extLst>
                    <c:strCache>
                      <c:ptCount val="1"/>
                      <c:pt idx="0">
                        <c:v>18-29 -vuotias, n=191</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extLst xmlns:c15="http://schemas.microsoft.com/office/drawing/2012/chart">
                      <c:ext xmlns:c15="http://schemas.microsoft.com/office/drawing/2012/chart" uri="{02D57815-91ED-43cb-92C2-25804820EDAC}">
                        <c15:formulaRef>
                          <c15:sqref>Taul1!$G$2:$G$18</c15:sqref>
                        </c15:formulaRef>
                      </c:ext>
                    </c:extLst>
                    <c:numCache>
                      <c:formatCode>0%</c:formatCode>
                      <c:ptCount val="17"/>
                      <c:pt idx="0">
                        <c:v>0.82</c:v>
                      </c:pt>
                      <c:pt idx="1">
                        <c:v>0.32400000000000001</c:v>
                      </c:pt>
                      <c:pt idx="2">
                        <c:v>0.32200000000000001</c:v>
                      </c:pt>
                      <c:pt idx="3">
                        <c:v>0.34300000000000003</c:v>
                      </c:pt>
                      <c:pt idx="4">
                        <c:v>0.27100000000000002</c:v>
                      </c:pt>
                      <c:pt idx="5">
                        <c:v>0.21299999999999999</c:v>
                      </c:pt>
                      <c:pt idx="6">
                        <c:v>0.127</c:v>
                      </c:pt>
                      <c:pt idx="8">
                        <c:v>7.0000000000000007E-2</c:v>
                      </c:pt>
                      <c:pt idx="9">
                        <c:v>0.125</c:v>
                      </c:pt>
                      <c:pt idx="10">
                        <c:v>6.3E-2</c:v>
                      </c:pt>
                      <c:pt idx="11">
                        <c:v>7.3999999999999996E-2</c:v>
                      </c:pt>
                      <c:pt idx="12">
                        <c:v>2.7E-2</c:v>
                      </c:pt>
                      <c:pt idx="13">
                        <c:v>1.2999999999999999E-2</c:v>
                      </c:pt>
                      <c:pt idx="14">
                        <c:v>1.0999999999999999E-2</c:v>
                      </c:pt>
                      <c:pt idx="16">
                        <c:v>6.5000000000000002E-2</c:v>
                      </c:pt>
                    </c:numCache>
                  </c:numRef>
                </c:val>
                <c:extLst xmlns:c15="http://schemas.microsoft.com/office/drawing/2012/chart">
                  <c:ext xmlns:c16="http://schemas.microsoft.com/office/drawing/2014/chart" uri="{C3380CC4-5D6E-409C-BE32-E72D297353CC}">
                    <c16:uniqueId val="{00000004-DD96-4465-9802-E025350F603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Taul1!$H$1</c15:sqref>
                        </c15:formulaRef>
                      </c:ext>
                    </c:extLst>
                    <c:strCache>
                      <c:ptCount val="1"/>
                      <c:pt idx="0">
                        <c:v>30-39 -vuotias, n=171</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extLst xmlns:c15="http://schemas.microsoft.com/office/drawing/2012/chart">
                      <c:ext xmlns:c15="http://schemas.microsoft.com/office/drawing/2012/chart" uri="{02D57815-91ED-43cb-92C2-25804820EDAC}">
                        <c15:formulaRef>
                          <c15:sqref>Taul1!$H$2:$H$18</c15:sqref>
                        </c15:formulaRef>
                      </c:ext>
                    </c:extLst>
                    <c:numCache>
                      <c:formatCode>0%</c:formatCode>
                      <c:ptCount val="17"/>
                      <c:pt idx="0">
                        <c:v>0.9</c:v>
                      </c:pt>
                      <c:pt idx="1">
                        <c:v>0.55500000000000005</c:v>
                      </c:pt>
                      <c:pt idx="2">
                        <c:v>0.48199999999999998</c:v>
                      </c:pt>
                      <c:pt idx="3">
                        <c:v>0.45500000000000002</c:v>
                      </c:pt>
                      <c:pt idx="4">
                        <c:v>0.41699999999999998</c:v>
                      </c:pt>
                      <c:pt idx="5">
                        <c:v>0.34399999999999997</c:v>
                      </c:pt>
                      <c:pt idx="6">
                        <c:v>0.156</c:v>
                      </c:pt>
                      <c:pt idx="7">
                        <c:v>5.1999999999999998E-2</c:v>
                      </c:pt>
                      <c:pt idx="8">
                        <c:v>0.13600000000000001</c:v>
                      </c:pt>
                      <c:pt idx="9">
                        <c:v>7.3999999999999996E-2</c:v>
                      </c:pt>
                      <c:pt idx="10">
                        <c:v>0.11799999999999999</c:v>
                      </c:pt>
                      <c:pt idx="11">
                        <c:v>6.5000000000000002E-2</c:v>
                      </c:pt>
                      <c:pt idx="12">
                        <c:v>1.4999999999999999E-2</c:v>
                      </c:pt>
                      <c:pt idx="13">
                        <c:v>1.4E-2</c:v>
                      </c:pt>
                      <c:pt idx="14">
                        <c:v>1.7999999999999999E-2</c:v>
                      </c:pt>
                      <c:pt idx="15">
                        <c:v>3.4000000000000002E-2</c:v>
                      </c:pt>
                      <c:pt idx="16">
                        <c:v>4.5999999999999999E-2</c:v>
                      </c:pt>
                    </c:numCache>
                  </c:numRef>
                </c:val>
                <c:extLst xmlns:c15="http://schemas.microsoft.com/office/drawing/2012/chart">
                  <c:ext xmlns:c16="http://schemas.microsoft.com/office/drawing/2014/chart" uri="{C3380CC4-5D6E-409C-BE32-E72D297353CC}">
                    <c16:uniqueId val="{00000005-DD96-4465-9802-E025350F603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Taul1!$I$1</c15:sqref>
                        </c15:formulaRef>
                      </c:ext>
                    </c:extLst>
                    <c:strCache>
                      <c:ptCount val="1"/>
                      <c:pt idx="0">
                        <c:v>40-49 -vuotias, n=158</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extLst xmlns:c15="http://schemas.microsoft.com/office/drawing/2012/chart">
                      <c:ext xmlns:c15="http://schemas.microsoft.com/office/drawing/2012/chart" uri="{02D57815-91ED-43cb-92C2-25804820EDAC}">
                        <c15:formulaRef>
                          <c15:sqref>Taul1!$I$2:$I$18</c15:sqref>
                        </c15:formulaRef>
                      </c:ext>
                    </c:extLst>
                    <c:numCache>
                      <c:formatCode>0%</c:formatCode>
                      <c:ptCount val="17"/>
                      <c:pt idx="0">
                        <c:v>0.84199999999999997</c:v>
                      </c:pt>
                      <c:pt idx="1">
                        <c:v>0.58099999999999996</c:v>
                      </c:pt>
                      <c:pt idx="2">
                        <c:v>0.497</c:v>
                      </c:pt>
                      <c:pt idx="3">
                        <c:v>0.44500000000000001</c:v>
                      </c:pt>
                      <c:pt idx="4">
                        <c:v>0.30599999999999999</c:v>
                      </c:pt>
                      <c:pt idx="5">
                        <c:v>0.32</c:v>
                      </c:pt>
                      <c:pt idx="6">
                        <c:v>0.16600000000000001</c:v>
                      </c:pt>
                      <c:pt idx="7">
                        <c:v>0.152</c:v>
                      </c:pt>
                      <c:pt idx="8">
                        <c:v>9.1999999999999998E-2</c:v>
                      </c:pt>
                      <c:pt idx="9">
                        <c:v>0.129</c:v>
                      </c:pt>
                      <c:pt idx="10">
                        <c:v>0.114</c:v>
                      </c:pt>
                      <c:pt idx="11">
                        <c:v>6.9000000000000006E-2</c:v>
                      </c:pt>
                      <c:pt idx="12">
                        <c:v>4.8000000000000001E-2</c:v>
                      </c:pt>
                      <c:pt idx="13">
                        <c:v>2.5999999999999999E-2</c:v>
                      </c:pt>
                      <c:pt idx="14">
                        <c:v>1.0999999999999999E-2</c:v>
                      </c:pt>
                      <c:pt idx="15">
                        <c:v>1.2E-2</c:v>
                      </c:pt>
                      <c:pt idx="16">
                        <c:v>5.2999999999999999E-2</c:v>
                      </c:pt>
                    </c:numCache>
                  </c:numRef>
                </c:val>
                <c:extLst xmlns:c15="http://schemas.microsoft.com/office/drawing/2012/chart">
                  <c:ext xmlns:c16="http://schemas.microsoft.com/office/drawing/2014/chart" uri="{C3380CC4-5D6E-409C-BE32-E72D297353CC}">
                    <c16:uniqueId val="{00000006-DD96-4465-9802-E025350F6034}"/>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Taul1!$J$1</c15:sqref>
                        </c15:formulaRef>
                      </c:ext>
                    </c:extLst>
                    <c:strCache>
                      <c:ptCount val="1"/>
                      <c:pt idx="0">
                        <c:v>50-59 -vuotias, n=176</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extLst xmlns:c15="http://schemas.microsoft.com/office/drawing/2012/chart">
                      <c:ext xmlns:c15="http://schemas.microsoft.com/office/drawing/2012/chart" uri="{02D57815-91ED-43cb-92C2-25804820EDAC}">
                        <c15:formulaRef>
                          <c15:sqref>Taul1!$J$2:$J$18</c15:sqref>
                        </c15:formulaRef>
                      </c:ext>
                    </c:extLst>
                    <c:numCache>
                      <c:formatCode>0%</c:formatCode>
                      <c:ptCount val="17"/>
                      <c:pt idx="0">
                        <c:v>0.872</c:v>
                      </c:pt>
                      <c:pt idx="1">
                        <c:v>0.56499999999999995</c:v>
                      </c:pt>
                      <c:pt idx="2">
                        <c:v>0.441</c:v>
                      </c:pt>
                      <c:pt idx="3">
                        <c:v>0.39400000000000002</c:v>
                      </c:pt>
                      <c:pt idx="4">
                        <c:v>0.32700000000000001</c:v>
                      </c:pt>
                      <c:pt idx="5">
                        <c:v>0.19900000000000001</c:v>
                      </c:pt>
                      <c:pt idx="6">
                        <c:v>9.0999999999999998E-2</c:v>
                      </c:pt>
                      <c:pt idx="7">
                        <c:v>0.157</c:v>
                      </c:pt>
                      <c:pt idx="8">
                        <c:v>0.06</c:v>
                      </c:pt>
                      <c:pt idx="9">
                        <c:v>8.1000000000000003E-2</c:v>
                      </c:pt>
                      <c:pt idx="10">
                        <c:v>0.06</c:v>
                      </c:pt>
                      <c:pt idx="11">
                        <c:v>4.9000000000000002E-2</c:v>
                      </c:pt>
                      <c:pt idx="12">
                        <c:v>7.4999999999999997E-2</c:v>
                      </c:pt>
                      <c:pt idx="13">
                        <c:v>4.9000000000000002E-2</c:v>
                      </c:pt>
                      <c:pt idx="14">
                        <c:v>5.0999999999999997E-2</c:v>
                      </c:pt>
                      <c:pt idx="15">
                        <c:v>1.4999999999999999E-2</c:v>
                      </c:pt>
                      <c:pt idx="16">
                        <c:v>4.7E-2</c:v>
                      </c:pt>
                    </c:numCache>
                  </c:numRef>
                </c:val>
                <c:extLst xmlns:c15="http://schemas.microsoft.com/office/drawing/2012/chart">
                  <c:ext xmlns:c16="http://schemas.microsoft.com/office/drawing/2014/chart" uri="{C3380CC4-5D6E-409C-BE32-E72D297353CC}">
                    <c16:uniqueId val="{00000007-DD96-4465-9802-E025350F6034}"/>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Taul1!$K$1</c15:sqref>
                        </c15:formulaRef>
                      </c:ext>
                    </c:extLst>
                    <c:strCache>
                      <c:ptCount val="1"/>
                      <c:pt idx="0">
                        <c:v>60-79 -vuotias, n=304</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extLst xmlns:c15="http://schemas.microsoft.com/office/drawing/2012/chart">
                      <c:ext xmlns:c15="http://schemas.microsoft.com/office/drawing/2012/chart" uri="{02D57815-91ED-43cb-92C2-25804820EDAC}">
                        <c15:formulaRef>
                          <c15:sqref>Taul1!$K$2:$K$18</c15:sqref>
                        </c15:formulaRef>
                      </c:ext>
                    </c:extLst>
                    <c:numCache>
                      <c:formatCode>0%</c:formatCode>
                      <c:ptCount val="17"/>
                      <c:pt idx="0">
                        <c:v>0.91700000000000004</c:v>
                      </c:pt>
                      <c:pt idx="1">
                        <c:v>0.68100000000000005</c:v>
                      </c:pt>
                      <c:pt idx="2">
                        <c:v>0.49</c:v>
                      </c:pt>
                      <c:pt idx="3">
                        <c:v>0.49299999999999999</c:v>
                      </c:pt>
                      <c:pt idx="4">
                        <c:v>0.223</c:v>
                      </c:pt>
                      <c:pt idx="5">
                        <c:v>0.114</c:v>
                      </c:pt>
                      <c:pt idx="6">
                        <c:v>5.6000000000000001E-2</c:v>
                      </c:pt>
                      <c:pt idx="7">
                        <c:v>0.105</c:v>
                      </c:pt>
                      <c:pt idx="8">
                        <c:v>4.5999999999999999E-2</c:v>
                      </c:pt>
                      <c:pt idx="9">
                        <c:v>1.4E-2</c:v>
                      </c:pt>
                      <c:pt idx="10">
                        <c:v>3.4000000000000002E-2</c:v>
                      </c:pt>
                      <c:pt idx="11">
                        <c:v>4.1000000000000002E-2</c:v>
                      </c:pt>
                      <c:pt idx="12">
                        <c:v>6.7000000000000004E-2</c:v>
                      </c:pt>
                      <c:pt idx="13">
                        <c:v>0.10100000000000001</c:v>
                      </c:pt>
                      <c:pt idx="14">
                        <c:v>7.2999999999999995E-2</c:v>
                      </c:pt>
                      <c:pt idx="15">
                        <c:v>6.0000000000000001E-3</c:v>
                      </c:pt>
                      <c:pt idx="16">
                        <c:v>0.04</c:v>
                      </c:pt>
                    </c:numCache>
                  </c:numRef>
                </c:val>
                <c:extLst xmlns:c15="http://schemas.microsoft.com/office/drawing/2012/chart">
                  <c:ext xmlns:c16="http://schemas.microsoft.com/office/drawing/2014/chart" uri="{C3380CC4-5D6E-409C-BE32-E72D297353CC}">
                    <c16:uniqueId val="{00000008-DD96-4465-9802-E025350F6034}"/>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Taul1!$L$1</c15:sqref>
                        </c15:formulaRef>
                      </c:ext>
                    </c:extLst>
                    <c:strCache>
                      <c:ptCount val="1"/>
                      <c:pt idx="0">
                        <c:v>Column2</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extLst xmlns:c15="http://schemas.microsoft.com/office/drawing/2012/chart">
                      <c:ext xmlns:c15="http://schemas.microsoft.com/office/drawing/2012/chart" uri="{02D57815-91ED-43cb-92C2-25804820EDAC}">
                        <c15:formulaRef>
                          <c15:sqref>Taul1!$L$2:$L$18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9-DD96-4465-9802-E025350F6034}"/>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Taul1!$M$1</c15:sqref>
                        </c15:formulaRef>
                      </c:ext>
                    </c:extLst>
                    <c:strCache>
                      <c:ptCount val="1"/>
                      <c:pt idx="0">
                        <c:v>Column3</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extLst xmlns:c15="http://schemas.microsoft.com/office/drawing/2012/chart">
                      <c:ext xmlns:c15="http://schemas.microsoft.com/office/drawing/2012/chart" uri="{02D57815-91ED-43cb-92C2-25804820EDAC}">
                        <c15:formulaRef>
                          <c15:sqref>Taul1!$M$2:$M$18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A-DD96-4465-9802-E025350F6034}"/>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Taul1!$N$1</c15:sqref>
                        </c15:formulaRef>
                      </c:ext>
                    </c:extLst>
                    <c:strCache>
                      <c:ptCount val="1"/>
                      <c:pt idx="0">
                        <c:v>Column4</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extLst xmlns:c15="http://schemas.microsoft.com/office/drawing/2012/chart">
                      <c:ext xmlns:c15="http://schemas.microsoft.com/office/drawing/2012/chart" uri="{02D57815-91ED-43cb-92C2-25804820EDAC}">
                        <c15:formulaRef>
                          <c15:sqref>Taul1!$N$2:$N$18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B-DD96-4465-9802-E025350F6034}"/>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Taul1!$O$1</c15:sqref>
                        </c15:formulaRef>
                      </c:ext>
                    </c:extLst>
                    <c:strCache>
                      <c:ptCount val="1"/>
                      <c:pt idx="0">
                        <c:v>Column5</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extLst xmlns:c15="http://schemas.microsoft.com/office/drawing/2012/chart">
                      <c:ext xmlns:c15="http://schemas.microsoft.com/office/drawing/2012/chart" uri="{02D57815-91ED-43cb-92C2-25804820EDAC}">
                        <c15:formulaRef>
                          <c15:sqref>Taul1!$O$2:$O$18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C-DD96-4465-9802-E025350F6034}"/>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Taul1!$P$1</c15:sqref>
                        </c15:formulaRef>
                      </c:ext>
                    </c:extLst>
                    <c:strCache>
                      <c:ptCount val="1"/>
                      <c:pt idx="0">
                        <c:v>Column6</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extLst xmlns:c15="http://schemas.microsoft.com/office/drawing/2012/chart">
                      <c:ext xmlns:c15="http://schemas.microsoft.com/office/drawing/2012/chart" uri="{02D57815-91ED-43cb-92C2-25804820EDAC}">
                        <c15:formulaRef>
                          <c15:sqref>Taul1!$P$2:$P$18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D-DD96-4465-9802-E025350F6034}"/>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Taul1!$Q$1</c15:sqref>
                        </c15:formulaRef>
                      </c:ext>
                    </c:extLst>
                    <c:strCache>
                      <c:ptCount val="1"/>
                      <c:pt idx="0">
                        <c:v>Column7</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extLst xmlns:c15="http://schemas.microsoft.com/office/drawing/2012/chart">
                      <c:ext xmlns:c15="http://schemas.microsoft.com/office/drawing/2012/chart" uri="{02D57815-91ED-43cb-92C2-25804820EDAC}">
                        <c15:formulaRef>
                          <c15:sqref>Taul1!$Q$2:$Q$18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E-DD96-4465-9802-E025350F6034}"/>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Taul1!$R$1</c15:sqref>
                        </c15:formulaRef>
                      </c:ext>
                    </c:extLst>
                    <c:strCache>
                      <c:ptCount val="1"/>
                      <c:pt idx="0">
                        <c:v>Column8</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Vapaa-ajan tapaturmavakuutus</c:v>
                      </c:pt>
                      <c:pt idx="3">
                        <c:v>Matkavakuutus, joka korvaa henkilövahingot</c:v>
                      </c:pt>
                      <c:pt idx="4">
                        <c:v>Henkivakuutus kuoleman varalta</c:v>
                      </c:pt>
                      <c:pt idx="5">
                        <c:v>Sairauskuluvakuutus</c:v>
                      </c:pt>
                      <c:pt idx="6">
                        <c:v>Lemmikkieläinvakuutus</c:v>
                      </c:pt>
                      <c:pt idx="7">
                        <c:v>Vapaaehtoinen eläkevakuutus</c:v>
                      </c:pt>
                      <c:pt idx="8">
                        <c:v>Vakavaan sairauteen liittyvä vakuutus (esim. syöpävakuutus)</c:v>
                      </c:pt>
                      <c:pt idx="9">
                        <c:v>Urheiluvakuutus (lajikohtainen lisenssi</c:v>
                      </c:pt>
                      <c:pt idx="10">
                        <c:v>Lainaturvavakuutus</c:v>
                      </c:pt>
                      <c:pt idx="11">
                        <c:v>Jokin tuotekohtainen vakuutus (esim. kodinkone, silmälasit, kännykkä)</c:v>
                      </c:pt>
                      <c:pt idx="12">
                        <c:v>Säästöhenkivakuutus</c:v>
                      </c:pt>
                      <c:pt idx="13">
                        <c:v>Venevakuutus</c:v>
                      </c:pt>
                      <c:pt idx="14">
                        <c:v>Metsävakuutus</c:v>
                      </c:pt>
                      <c:pt idx="15">
                        <c:v>Kapitalisaatiosopimus (kuten Säästösopimus, Tavoitesäästö, Nordea Capital)</c:v>
                      </c:pt>
                      <c:pt idx="16">
                        <c:v>Muu, mikä?</c:v>
                      </c:pt>
                    </c:strCache>
                  </c:strRef>
                </c:cat>
                <c:val>
                  <c:numRef>
                    <c:extLst xmlns:c15="http://schemas.microsoft.com/office/drawing/2012/chart">
                      <c:ext xmlns:c15="http://schemas.microsoft.com/office/drawing/2012/chart" uri="{02D57815-91ED-43cb-92C2-25804820EDAC}">
                        <c15:formulaRef>
                          <c15:sqref>Taul1!$R$2:$R$18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F-DD96-4465-9802-E025350F6034}"/>
                  </c:ext>
                </c:extLst>
              </c15:ser>
            </c15:filteredBarSeries>
          </c:ext>
        </c:extLst>
      </c:barChart>
      <c:catAx>
        <c:axId val="142547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553088"/>
        <c:crosses val="autoZero"/>
        <c:auto val="1"/>
        <c:lblAlgn val="ctr"/>
        <c:lblOffset val="100"/>
        <c:noMultiLvlLbl val="0"/>
      </c:catAx>
      <c:valAx>
        <c:axId val="14255308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54720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85492960581401"/>
          <c:y val="8.5209241400670127E-2"/>
          <c:w val="0.47567669726199957"/>
          <c:h val="0.73134845140609106"/>
        </c:manualLayout>
      </c:layout>
      <c:barChart>
        <c:barDir val="bar"/>
        <c:grouping val="percentStacked"/>
        <c:varyColors val="0"/>
        <c:ser>
          <c:idx val="0"/>
          <c:order val="0"/>
          <c:tx>
            <c:strRef>
              <c:f>Taul1!$A$2</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Taul1!$B$1:$G$1</c:f>
              <c:strCache>
                <c:ptCount val="6"/>
                <c:pt idx="0">
                  <c:v>Omistusasunnon tai muun varallisuuden ei pidä jatkossakaan korottaa kunnallisten hoivapalvelujen asiakasmaksuja</c:v>
                </c:pt>
                <c:pt idx="1">
                  <c:v>Omaehtoinen varautuminen vanhuuden varalle pitää olla nykyistä helpompaa ja houkuttelevampaa </c:v>
                </c:pt>
                <c:pt idx="2">
                  <c:v>Vapaaehtoiset vakuutukset ovat välttämättömiä lakisääteisen sosiaaliturvan täydentämiseksi</c:v>
                </c:pt>
                <c:pt idx="3">
                  <c:v>Perheenhuoltajan kuolemaan on välttämätöntä varautua henkivakuutuksella</c:v>
                </c:pt>
                <c:pt idx="4">
                  <c:v>Julkinen terveydenhuolto takaa riittävät palvelut sairauksien varalta</c:v>
                </c:pt>
                <c:pt idx="5">
                  <c:v>Lakisääteinen eläketurva takaa riittävän toimeentulon vanhuudessa</c:v>
                </c:pt>
              </c:strCache>
            </c:strRef>
          </c:cat>
          <c:val>
            <c:numRef>
              <c:f>Taul1!$B$2:$G$2</c:f>
              <c:numCache>
                <c:formatCode>0%</c:formatCode>
                <c:ptCount val="6"/>
                <c:pt idx="0">
                  <c:v>0.50700000000000001</c:v>
                </c:pt>
                <c:pt idx="1">
                  <c:v>0.26300000000000001</c:v>
                </c:pt>
                <c:pt idx="2">
                  <c:v>0.16200000000000001</c:v>
                </c:pt>
                <c:pt idx="3">
                  <c:v>0.158</c:v>
                </c:pt>
                <c:pt idx="4">
                  <c:v>0.128</c:v>
                </c:pt>
                <c:pt idx="5">
                  <c:v>5.8999999999999997E-2</c:v>
                </c:pt>
              </c:numCache>
            </c:numRef>
          </c:val>
          <c:extLst>
            <c:ext xmlns:c16="http://schemas.microsoft.com/office/drawing/2014/chart" uri="{C3380CC4-5D6E-409C-BE32-E72D297353CC}">
              <c16:uniqueId val="{00000000-139C-450C-B703-0023C5269054}"/>
            </c:ext>
          </c:extLst>
        </c:ser>
        <c:ser>
          <c:idx val="1"/>
          <c:order val="1"/>
          <c:tx>
            <c:strRef>
              <c:f>Taul1!$A$3</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Taul1!$B$1:$G$1</c:f>
              <c:strCache>
                <c:ptCount val="6"/>
                <c:pt idx="0">
                  <c:v>Omistusasunnon tai muun varallisuuden ei pidä jatkossakaan korottaa kunnallisten hoivapalvelujen asiakasmaksuja</c:v>
                </c:pt>
                <c:pt idx="1">
                  <c:v>Omaehtoinen varautuminen vanhuuden varalle pitää olla nykyistä helpompaa ja houkuttelevampaa </c:v>
                </c:pt>
                <c:pt idx="2">
                  <c:v>Vapaaehtoiset vakuutukset ovat välttämättömiä lakisääteisen sosiaaliturvan täydentämiseksi</c:v>
                </c:pt>
                <c:pt idx="3">
                  <c:v>Perheenhuoltajan kuolemaan on välttämätöntä varautua henkivakuutuksella</c:v>
                </c:pt>
                <c:pt idx="4">
                  <c:v>Julkinen terveydenhuolto takaa riittävät palvelut sairauksien varalta</c:v>
                </c:pt>
                <c:pt idx="5">
                  <c:v>Lakisääteinen eläketurva takaa riittävän toimeentulon vanhuudessa</c:v>
                </c:pt>
              </c:strCache>
            </c:strRef>
          </c:cat>
          <c:val>
            <c:numRef>
              <c:f>Taul1!$B$3:$G$3</c:f>
              <c:numCache>
                <c:formatCode>0%</c:formatCode>
                <c:ptCount val="6"/>
                <c:pt idx="0">
                  <c:v>0.26800000000000002</c:v>
                </c:pt>
                <c:pt idx="1">
                  <c:v>0.504</c:v>
                </c:pt>
                <c:pt idx="2">
                  <c:v>0.44500000000000001</c:v>
                </c:pt>
                <c:pt idx="3">
                  <c:v>0.42099999999999999</c:v>
                </c:pt>
                <c:pt idx="4">
                  <c:v>0.46600000000000003</c:v>
                </c:pt>
                <c:pt idx="5">
                  <c:v>0.31900000000000001</c:v>
                </c:pt>
              </c:numCache>
            </c:numRef>
          </c:val>
          <c:extLst>
            <c:ext xmlns:c16="http://schemas.microsoft.com/office/drawing/2014/chart" uri="{C3380CC4-5D6E-409C-BE32-E72D297353CC}">
              <c16:uniqueId val="{00000001-139C-450C-B703-0023C5269054}"/>
            </c:ext>
          </c:extLst>
        </c:ser>
        <c:ser>
          <c:idx val="2"/>
          <c:order val="2"/>
          <c:tx>
            <c:strRef>
              <c:f>Taul1!$A$4</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Taul1!$B$1:$G$1</c:f>
              <c:strCache>
                <c:ptCount val="6"/>
                <c:pt idx="0">
                  <c:v>Omistusasunnon tai muun varallisuuden ei pidä jatkossakaan korottaa kunnallisten hoivapalvelujen asiakasmaksuja</c:v>
                </c:pt>
                <c:pt idx="1">
                  <c:v>Omaehtoinen varautuminen vanhuuden varalle pitää olla nykyistä helpompaa ja houkuttelevampaa </c:v>
                </c:pt>
                <c:pt idx="2">
                  <c:v>Vapaaehtoiset vakuutukset ovat välttämättömiä lakisääteisen sosiaaliturvan täydentämiseksi</c:v>
                </c:pt>
                <c:pt idx="3">
                  <c:v>Perheenhuoltajan kuolemaan on välttämätöntä varautua henkivakuutuksella</c:v>
                </c:pt>
                <c:pt idx="4">
                  <c:v>Julkinen terveydenhuolto takaa riittävät palvelut sairauksien varalta</c:v>
                </c:pt>
                <c:pt idx="5">
                  <c:v>Lakisääteinen eläketurva takaa riittävän toimeentulon vanhuudessa</c:v>
                </c:pt>
              </c:strCache>
            </c:strRef>
          </c:cat>
          <c:val>
            <c:numRef>
              <c:f>Taul1!$B$4:$G$4</c:f>
              <c:numCache>
                <c:formatCode>0%</c:formatCode>
                <c:ptCount val="6"/>
                <c:pt idx="0">
                  <c:v>0.105</c:v>
                </c:pt>
                <c:pt idx="1">
                  <c:v>0.112</c:v>
                </c:pt>
                <c:pt idx="2">
                  <c:v>0.221</c:v>
                </c:pt>
                <c:pt idx="3">
                  <c:v>0.217</c:v>
                </c:pt>
                <c:pt idx="4">
                  <c:v>0.28100000000000003</c:v>
                </c:pt>
                <c:pt idx="5">
                  <c:v>0.372</c:v>
                </c:pt>
              </c:numCache>
            </c:numRef>
          </c:val>
          <c:extLst>
            <c:ext xmlns:c16="http://schemas.microsoft.com/office/drawing/2014/chart" uri="{C3380CC4-5D6E-409C-BE32-E72D297353CC}">
              <c16:uniqueId val="{00000002-139C-450C-B703-0023C5269054}"/>
            </c:ext>
          </c:extLst>
        </c:ser>
        <c:ser>
          <c:idx val="3"/>
          <c:order val="3"/>
          <c:tx>
            <c:strRef>
              <c:f>Taul1!$A$5</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Taul1!$B$1:$G$1</c:f>
              <c:strCache>
                <c:ptCount val="6"/>
                <c:pt idx="0">
                  <c:v>Omistusasunnon tai muun varallisuuden ei pidä jatkossakaan korottaa kunnallisten hoivapalvelujen asiakasmaksuja</c:v>
                </c:pt>
                <c:pt idx="1">
                  <c:v>Omaehtoinen varautuminen vanhuuden varalle pitää olla nykyistä helpompaa ja houkuttelevampaa </c:v>
                </c:pt>
                <c:pt idx="2">
                  <c:v>Vapaaehtoiset vakuutukset ovat välttämättömiä lakisääteisen sosiaaliturvan täydentämiseksi</c:v>
                </c:pt>
                <c:pt idx="3">
                  <c:v>Perheenhuoltajan kuolemaan on välttämätöntä varautua henkivakuutuksella</c:v>
                </c:pt>
                <c:pt idx="4">
                  <c:v>Julkinen terveydenhuolto takaa riittävät palvelut sairauksien varalta</c:v>
                </c:pt>
                <c:pt idx="5">
                  <c:v>Lakisääteinen eläketurva takaa riittävän toimeentulon vanhuudessa</c:v>
                </c:pt>
              </c:strCache>
            </c:strRef>
          </c:cat>
          <c:val>
            <c:numRef>
              <c:f>Taul1!$B$5:$G$5</c:f>
              <c:numCache>
                <c:formatCode>0%</c:formatCode>
                <c:ptCount val="6"/>
                <c:pt idx="0">
                  <c:v>3.4000000000000002E-2</c:v>
                </c:pt>
                <c:pt idx="1">
                  <c:v>3.6999999999999998E-2</c:v>
                </c:pt>
                <c:pt idx="2">
                  <c:v>7.6999999999999999E-2</c:v>
                </c:pt>
                <c:pt idx="3">
                  <c:v>7.1999999999999995E-2</c:v>
                </c:pt>
                <c:pt idx="4">
                  <c:v>9.8000000000000004E-2</c:v>
                </c:pt>
                <c:pt idx="5">
                  <c:v>0.187</c:v>
                </c:pt>
              </c:numCache>
            </c:numRef>
          </c:val>
          <c:extLst>
            <c:ext xmlns:c16="http://schemas.microsoft.com/office/drawing/2014/chart" uri="{C3380CC4-5D6E-409C-BE32-E72D297353CC}">
              <c16:uniqueId val="{00000003-139C-450C-B703-0023C5269054}"/>
            </c:ext>
          </c:extLst>
        </c:ser>
        <c:ser>
          <c:idx val="4"/>
          <c:order val="4"/>
          <c:tx>
            <c:strRef>
              <c:f>Taul1!$A$6</c:f>
              <c:strCache>
                <c:ptCount val="1"/>
                <c:pt idx="0">
                  <c:v>en osaa sanoa</c:v>
                </c:pt>
              </c:strCache>
            </c:strRef>
          </c:tx>
          <c:spPr>
            <a:solidFill>
              <a:schemeClr val="bg1">
                <a:lumMod val="75000"/>
              </a:schemeClr>
            </a:solidFill>
            <a:ln>
              <a:solidFill>
                <a:schemeClr val="bg1">
                  <a:lumMod val="8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Taul1!$B$1:$G$1</c:f>
              <c:strCache>
                <c:ptCount val="6"/>
                <c:pt idx="0">
                  <c:v>Omistusasunnon tai muun varallisuuden ei pidä jatkossakaan korottaa kunnallisten hoivapalvelujen asiakasmaksuja</c:v>
                </c:pt>
                <c:pt idx="1">
                  <c:v>Omaehtoinen varautuminen vanhuuden varalle pitää olla nykyistä helpompaa ja houkuttelevampaa </c:v>
                </c:pt>
                <c:pt idx="2">
                  <c:v>Vapaaehtoiset vakuutukset ovat välttämättömiä lakisääteisen sosiaaliturvan täydentämiseksi</c:v>
                </c:pt>
                <c:pt idx="3">
                  <c:v>Perheenhuoltajan kuolemaan on välttämätöntä varautua henkivakuutuksella</c:v>
                </c:pt>
                <c:pt idx="4">
                  <c:v>Julkinen terveydenhuolto takaa riittävät palvelut sairauksien varalta</c:v>
                </c:pt>
                <c:pt idx="5">
                  <c:v>Lakisääteinen eläketurva takaa riittävän toimeentulon vanhuudessa</c:v>
                </c:pt>
              </c:strCache>
            </c:strRef>
          </c:cat>
          <c:val>
            <c:numRef>
              <c:f>Taul1!$B$6:$G$6</c:f>
              <c:numCache>
                <c:formatCode>0%</c:formatCode>
                <c:ptCount val="6"/>
                <c:pt idx="0">
                  <c:v>8.5000000000000006E-2</c:v>
                </c:pt>
                <c:pt idx="1">
                  <c:v>8.4000000000000005E-2</c:v>
                </c:pt>
                <c:pt idx="2">
                  <c:v>9.4E-2</c:v>
                </c:pt>
                <c:pt idx="3">
                  <c:v>0.13100000000000001</c:v>
                </c:pt>
                <c:pt idx="4">
                  <c:v>2.5999999999999999E-2</c:v>
                </c:pt>
                <c:pt idx="5">
                  <c:v>6.2E-2</c:v>
                </c:pt>
              </c:numCache>
            </c:numRef>
          </c:val>
          <c:extLst>
            <c:ext xmlns:c16="http://schemas.microsoft.com/office/drawing/2014/chart" uri="{C3380CC4-5D6E-409C-BE32-E72D297353CC}">
              <c16:uniqueId val="{00000000-328E-4C0B-AB9D-F9611F808B5B}"/>
            </c:ext>
          </c:extLst>
        </c:ser>
        <c:dLbls>
          <c:showLegendKey val="0"/>
          <c:showVal val="0"/>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42047788249241685"/>
          <c:y val="0.88085420443490359"/>
          <c:w val="0.57952211750758309"/>
          <c:h val="0.10445609930670846"/>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rgbClr val="040B16"/>
          </a:solidFill>
          <a:latin typeface="Calibri" panose="020F0502020204030204" pitchFamily="34" charset="0"/>
          <a:cs typeface="Calibri" panose="020F0502020204030204" pitchFamily="34" charset="0"/>
        </a:defRPr>
      </a:pPr>
      <a:endParaRPr lang="fi-FI"/>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55238153082527"/>
          <c:y val="5.527036572912368E-2"/>
          <c:w val="0.51989650274352206"/>
          <c:h val="0.75420679215707831"/>
        </c:manualLayout>
      </c:layout>
      <c:barChart>
        <c:barDir val="bar"/>
        <c:grouping val="percentStacked"/>
        <c:varyColors val="0"/>
        <c:ser>
          <c:idx val="0"/>
          <c:order val="0"/>
          <c:tx>
            <c:strRef>
              <c:f>Taul1!$C$2</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Taul1!$B$3:$B$45</c:f>
              <c:strCache>
                <c:ptCount val="14"/>
                <c:pt idx="0">
                  <c:v>Omistusasunnon tai muun varallisuuden ei tulisi jatkossakaan</c:v>
                </c:pt>
                <c:pt idx="1">
                  <c:v>korottaa kunnallisten hoivapalvelujen asiakasmaksuja </c:v>
                </c:pt>
                <c:pt idx="2">
                  <c:v>2014, n=1000</c:v>
                </c:pt>
                <c:pt idx="3">
                  <c:v>2016, n=1000</c:v>
                </c:pt>
                <c:pt idx="4">
                  <c:v>2018, n=1000</c:v>
                </c:pt>
                <c:pt idx="5">
                  <c:v>2020, n=1000</c:v>
                </c:pt>
                <c:pt idx="6">
                  <c:v>2022, n=1000</c:v>
                </c:pt>
                <c:pt idx="7">
                  <c:v>Omaehtoinen varautuminen vanhuuden varalle pitää</c:v>
                </c:pt>
                <c:pt idx="8">
                  <c:v> olla nykyistä helpompaa ja houkuttelevampaa</c:v>
                </c:pt>
                <c:pt idx="9">
                  <c:v>2014, n=1000</c:v>
                </c:pt>
                <c:pt idx="10">
                  <c:v>2016, n=1000</c:v>
                </c:pt>
                <c:pt idx="11">
                  <c:v>2018, n=1000</c:v>
                </c:pt>
                <c:pt idx="12">
                  <c:v>2020, n=1000</c:v>
                </c:pt>
                <c:pt idx="13">
                  <c:v>2022, n=1000</c:v>
                </c:pt>
              </c:strCache>
              <c:extLst/>
            </c:strRef>
          </c:cat>
          <c:val>
            <c:numRef>
              <c:f>Taul1!$C$3:$C$45</c:f>
              <c:numCache>
                <c:formatCode>General</c:formatCode>
                <c:ptCount val="14"/>
                <c:pt idx="2" formatCode="0">
                  <c:v>51</c:v>
                </c:pt>
                <c:pt idx="3" formatCode="0">
                  <c:v>50</c:v>
                </c:pt>
                <c:pt idx="4" formatCode="0">
                  <c:v>54</c:v>
                </c:pt>
                <c:pt idx="5" formatCode="0">
                  <c:v>50.6</c:v>
                </c:pt>
                <c:pt idx="6" formatCode="0">
                  <c:v>50.7</c:v>
                </c:pt>
                <c:pt idx="9" formatCode="0">
                  <c:v>24</c:v>
                </c:pt>
                <c:pt idx="10" formatCode="0">
                  <c:v>24</c:v>
                </c:pt>
                <c:pt idx="11" formatCode="0">
                  <c:v>28.999999999999996</c:v>
                </c:pt>
                <c:pt idx="12" formatCode="0">
                  <c:v>23.599999999999998</c:v>
                </c:pt>
                <c:pt idx="13" formatCode="0">
                  <c:v>26.3</c:v>
                </c:pt>
              </c:numCache>
              <c:extLst/>
            </c:numRef>
          </c:val>
          <c:extLst>
            <c:ext xmlns:c16="http://schemas.microsoft.com/office/drawing/2014/chart" uri="{C3380CC4-5D6E-409C-BE32-E72D297353CC}">
              <c16:uniqueId val="{00000000-4187-4977-B4CD-4CD717B3FE19}"/>
            </c:ext>
          </c:extLst>
        </c:ser>
        <c:ser>
          <c:idx val="1"/>
          <c:order val="1"/>
          <c:tx>
            <c:strRef>
              <c:f>Taul1!$D$2</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Taul1!$B$3:$B$45</c:f>
              <c:strCache>
                <c:ptCount val="14"/>
                <c:pt idx="0">
                  <c:v>Omistusasunnon tai muun varallisuuden ei tulisi jatkossakaan</c:v>
                </c:pt>
                <c:pt idx="1">
                  <c:v>korottaa kunnallisten hoivapalvelujen asiakasmaksuja </c:v>
                </c:pt>
                <c:pt idx="2">
                  <c:v>2014, n=1000</c:v>
                </c:pt>
                <c:pt idx="3">
                  <c:v>2016, n=1000</c:v>
                </c:pt>
                <c:pt idx="4">
                  <c:v>2018, n=1000</c:v>
                </c:pt>
                <c:pt idx="5">
                  <c:v>2020, n=1000</c:v>
                </c:pt>
                <c:pt idx="6">
                  <c:v>2022, n=1000</c:v>
                </c:pt>
                <c:pt idx="7">
                  <c:v>Omaehtoinen varautuminen vanhuuden varalle pitää</c:v>
                </c:pt>
                <c:pt idx="8">
                  <c:v> olla nykyistä helpompaa ja houkuttelevampaa</c:v>
                </c:pt>
                <c:pt idx="9">
                  <c:v>2014, n=1000</c:v>
                </c:pt>
                <c:pt idx="10">
                  <c:v>2016, n=1000</c:v>
                </c:pt>
                <c:pt idx="11">
                  <c:v>2018, n=1000</c:v>
                </c:pt>
                <c:pt idx="12">
                  <c:v>2020, n=1000</c:v>
                </c:pt>
                <c:pt idx="13">
                  <c:v>2022, n=1000</c:v>
                </c:pt>
              </c:strCache>
              <c:extLst/>
            </c:strRef>
          </c:cat>
          <c:val>
            <c:numRef>
              <c:f>Taul1!$D$3:$D$45</c:f>
              <c:numCache>
                <c:formatCode>General</c:formatCode>
                <c:ptCount val="14"/>
                <c:pt idx="2" formatCode="0">
                  <c:v>27</c:v>
                </c:pt>
                <c:pt idx="3" formatCode="0">
                  <c:v>28.000000000000004</c:v>
                </c:pt>
                <c:pt idx="4" formatCode="0">
                  <c:v>25</c:v>
                </c:pt>
                <c:pt idx="5" formatCode="0">
                  <c:v>25.8</c:v>
                </c:pt>
                <c:pt idx="6" formatCode="0">
                  <c:v>26.8</c:v>
                </c:pt>
                <c:pt idx="9" formatCode="0">
                  <c:v>52</c:v>
                </c:pt>
                <c:pt idx="10" formatCode="0">
                  <c:v>50</c:v>
                </c:pt>
                <c:pt idx="11" formatCode="0">
                  <c:v>50</c:v>
                </c:pt>
                <c:pt idx="12" formatCode="0">
                  <c:v>52.2</c:v>
                </c:pt>
                <c:pt idx="13" formatCode="0">
                  <c:v>50.4</c:v>
                </c:pt>
              </c:numCache>
              <c:extLst/>
            </c:numRef>
          </c:val>
          <c:extLst>
            <c:ext xmlns:c16="http://schemas.microsoft.com/office/drawing/2014/chart" uri="{C3380CC4-5D6E-409C-BE32-E72D297353CC}">
              <c16:uniqueId val="{00000001-4187-4977-B4CD-4CD717B3FE19}"/>
            </c:ext>
          </c:extLst>
        </c:ser>
        <c:ser>
          <c:idx val="2"/>
          <c:order val="2"/>
          <c:tx>
            <c:strRef>
              <c:f>Taul1!$E$2</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Taul1!$B$3:$B$45</c:f>
              <c:strCache>
                <c:ptCount val="14"/>
                <c:pt idx="0">
                  <c:v>Omistusasunnon tai muun varallisuuden ei tulisi jatkossakaan</c:v>
                </c:pt>
                <c:pt idx="1">
                  <c:v>korottaa kunnallisten hoivapalvelujen asiakasmaksuja </c:v>
                </c:pt>
                <c:pt idx="2">
                  <c:v>2014, n=1000</c:v>
                </c:pt>
                <c:pt idx="3">
                  <c:v>2016, n=1000</c:v>
                </c:pt>
                <c:pt idx="4">
                  <c:v>2018, n=1000</c:v>
                </c:pt>
                <c:pt idx="5">
                  <c:v>2020, n=1000</c:v>
                </c:pt>
                <c:pt idx="6">
                  <c:v>2022, n=1000</c:v>
                </c:pt>
                <c:pt idx="7">
                  <c:v>Omaehtoinen varautuminen vanhuuden varalle pitää</c:v>
                </c:pt>
                <c:pt idx="8">
                  <c:v> olla nykyistä helpompaa ja houkuttelevampaa</c:v>
                </c:pt>
                <c:pt idx="9">
                  <c:v>2014, n=1000</c:v>
                </c:pt>
                <c:pt idx="10">
                  <c:v>2016, n=1000</c:v>
                </c:pt>
                <c:pt idx="11">
                  <c:v>2018, n=1000</c:v>
                </c:pt>
                <c:pt idx="12">
                  <c:v>2020, n=1000</c:v>
                </c:pt>
                <c:pt idx="13">
                  <c:v>2022, n=1000</c:v>
                </c:pt>
              </c:strCache>
              <c:extLst/>
            </c:strRef>
          </c:cat>
          <c:val>
            <c:numRef>
              <c:f>Taul1!$E$3:$E$45</c:f>
              <c:numCache>
                <c:formatCode>General</c:formatCode>
                <c:ptCount val="14"/>
                <c:pt idx="2" formatCode="0">
                  <c:v>11</c:v>
                </c:pt>
                <c:pt idx="3" formatCode="0">
                  <c:v>9</c:v>
                </c:pt>
                <c:pt idx="4" formatCode="0">
                  <c:v>10</c:v>
                </c:pt>
                <c:pt idx="5" formatCode="0">
                  <c:v>11.600000000000001</c:v>
                </c:pt>
                <c:pt idx="6" formatCode="0">
                  <c:v>10.5</c:v>
                </c:pt>
                <c:pt idx="9" formatCode="0">
                  <c:v>13</c:v>
                </c:pt>
                <c:pt idx="10" formatCode="0">
                  <c:v>11</c:v>
                </c:pt>
                <c:pt idx="11" formatCode="0">
                  <c:v>10</c:v>
                </c:pt>
                <c:pt idx="12" formatCode="0">
                  <c:v>12.5</c:v>
                </c:pt>
                <c:pt idx="13" formatCode="0">
                  <c:v>11.200000000000001</c:v>
                </c:pt>
              </c:numCache>
              <c:extLst/>
            </c:numRef>
          </c:val>
          <c:extLst>
            <c:ext xmlns:c16="http://schemas.microsoft.com/office/drawing/2014/chart" uri="{C3380CC4-5D6E-409C-BE32-E72D297353CC}">
              <c16:uniqueId val="{00000002-4187-4977-B4CD-4CD717B3FE19}"/>
            </c:ext>
          </c:extLst>
        </c:ser>
        <c:ser>
          <c:idx val="3"/>
          <c:order val="3"/>
          <c:tx>
            <c:strRef>
              <c:f>Taul1!$F$2</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Taul1!$B$3:$B$45</c:f>
              <c:strCache>
                <c:ptCount val="14"/>
                <c:pt idx="0">
                  <c:v>Omistusasunnon tai muun varallisuuden ei tulisi jatkossakaan</c:v>
                </c:pt>
                <c:pt idx="1">
                  <c:v>korottaa kunnallisten hoivapalvelujen asiakasmaksuja </c:v>
                </c:pt>
                <c:pt idx="2">
                  <c:v>2014, n=1000</c:v>
                </c:pt>
                <c:pt idx="3">
                  <c:v>2016, n=1000</c:v>
                </c:pt>
                <c:pt idx="4">
                  <c:v>2018, n=1000</c:v>
                </c:pt>
                <c:pt idx="5">
                  <c:v>2020, n=1000</c:v>
                </c:pt>
                <c:pt idx="6">
                  <c:v>2022, n=1000</c:v>
                </c:pt>
                <c:pt idx="7">
                  <c:v>Omaehtoinen varautuminen vanhuuden varalle pitää</c:v>
                </c:pt>
                <c:pt idx="8">
                  <c:v> olla nykyistä helpompaa ja houkuttelevampaa</c:v>
                </c:pt>
                <c:pt idx="9">
                  <c:v>2014, n=1000</c:v>
                </c:pt>
                <c:pt idx="10">
                  <c:v>2016, n=1000</c:v>
                </c:pt>
                <c:pt idx="11">
                  <c:v>2018, n=1000</c:v>
                </c:pt>
                <c:pt idx="12">
                  <c:v>2020, n=1000</c:v>
                </c:pt>
                <c:pt idx="13">
                  <c:v>2022, n=1000</c:v>
                </c:pt>
              </c:strCache>
              <c:extLst/>
            </c:strRef>
          </c:cat>
          <c:val>
            <c:numRef>
              <c:f>Taul1!$F$3:$F$45</c:f>
              <c:numCache>
                <c:formatCode>General</c:formatCode>
                <c:ptCount val="14"/>
                <c:pt idx="2" formatCode="0">
                  <c:v>3</c:v>
                </c:pt>
                <c:pt idx="3" formatCode="0">
                  <c:v>2</c:v>
                </c:pt>
                <c:pt idx="4" formatCode="0">
                  <c:v>4</c:v>
                </c:pt>
                <c:pt idx="5" formatCode="0">
                  <c:v>2.1999999999999997</c:v>
                </c:pt>
                <c:pt idx="6" formatCode="0">
                  <c:v>3.4000000000000004</c:v>
                </c:pt>
                <c:pt idx="9" formatCode="0">
                  <c:v>2</c:v>
                </c:pt>
                <c:pt idx="10" formatCode="0">
                  <c:v>3</c:v>
                </c:pt>
                <c:pt idx="11" formatCode="0">
                  <c:v>3</c:v>
                </c:pt>
                <c:pt idx="12" formatCode="0">
                  <c:v>1.7999999999999998</c:v>
                </c:pt>
                <c:pt idx="13" formatCode="0">
                  <c:v>3.6999999999999997</c:v>
                </c:pt>
              </c:numCache>
              <c:extLst/>
            </c:numRef>
          </c:val>
          <c:extLst>
            <c:ext xmlns:c16="http://schemas.microsoft.com/office/drawing/2014/chart" uri="{C3380CC4-5D6E-409C-BE32-E72D297353CC}">
              <c16:uniqueId val="{00000003-4187-4977-B4CD-4CD717B3FE19}"/>
            </c:ext>
          </c:extLst>
        </c:ser>
        <c:ser>
          <c:idx val="4"/>
          <c:order val="4"/>
          <c:tx>
            <c:strRef>
              <c:f>Taul1!$G$2</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Taul1!$B$3:$B$45</c:f>
              <c:strCache>
                <c:ptCount val="14"/>
                <c:pt idx="0">
                  <c:v>Omistusasunnon tai muun varallisuuden ei tulisi jatkossakaan</c:v>
                </c:pt>
                <c:pt idx="1">
                  <c:v>korottaa kunnallisten hoivapalvelujen asiakasmaksuja </c:v>
                </c:pt>
                <c:pt idx="2">
                  <c:v>2014, n=1000</c:v>
                </c:pt>
                <c:pt idx="3">
                  <c:v>2016, n=1000</c:v>
                </c:pt>
                <c:pt idx="4">
                  <c:v>2018, n=1000</c:v>
                </c:pt>
                <c:pt idx="5">
                  <c:v>2020, n=1000</c:v>
                </c:pt>
                <c:pt idx="6">
                  <c:v>2022, n=1000</c:v>
                </c:pt>
                <c:pt idx="7">
                  <c:v>Omaehtoinen varautuminen vanhuuden varalle pitää</c:v>
                </c:pt>
                <c:pt idx="8">
                  <c:v> olla nykyistä helpompaa ja houkuttelevampaa</c:v>
                </c:pt>
                <c:pt idx="9">
                  <c:v>2014, n=1000</c:v>
                </c:pt>
                <c:pt idx="10">
                  <c:v>2016, n=1000</c:v>
                </c:pt>
                <c:pt idx="11">
                  <c:v>2018, n=1000</c:v>
                </c:pt>
                <c:pt idx="12">
                  <c:v>2020, n=1000</c:v>
                </c:pt>
                <c:pt idx="13">
                  <c:v>2022, n=1000</c:v>
                </c:pt>
              </c:strCache>
              <c:extLst/>
            </c:strRef>
          </c:cat>
          <c:val>
            <c:numRef>
              <c:f>Taul1!$G$3:$G$45</c:f>
              <c:numCache>
                <c:formatCode>General</c:formatCode>
                <c:ptCount val="14"/>
                <c:pt idx="2" formatCode="0">
                  <c:v>8</c:v>
                </c:pt>
                <c:pt idx="3" formatCode="0">
                  <c:v>10</c:v>
                </c:pt>
                <c:pt idx="4" formatCode="0">
                  <c:v>8</c:v>
                </c:pt>
                <c:pt idx="5" formatCode="0">
                  <c:v>9.8000000000000007</c:v>
                </c:pt>
                <c:pt idx="6" formatCode="0">
                  <c:v>8.5</c:v>
                </c:pt>
                <c:pt idx="9" formatCode="0">
                  <c:v>9</c:v>
                </c:pt>
                <c:pt idx="10" formatCode="0">
                  <c:v>12</c:v>
                </c:pt>
                <c:pt idx="11" formatCode="0">
                  <c:v>9</c:v>
                </c:pt>
                <c:pt idx="12" formatCode="0">
                  <c:v>9.9</c:v>
                </c:pt>
                <c:pt idx="13" formatCode="0">
                  <c:v>8.4</c:v>
                </c:pt>
              </c:numCache>
              <c:extLst/>
            </c:numRef>
          </c:val>
          <c:extLst>
            <c:ext xmlns:c16="http://schemas.microsoft.com/office/drawing/2014/chart" uri="{C3380CC4-5D6E-409C-BE32-E72D297353CC}">
              <c16:uniqueId val="{00000004-4187-4977-B4CD-4CD717B3FE19}"/>
            </c:ext>
          </c:extLst>
        </c:ser>
        <c:dLbls>
          <c:showLegendKey val="0"/>
          <c:showVal val="0"/>
          <c:showCatName val="0"/>
          <c:showSerName val="0"/>
          <c:showPercent val="0"/>
          <c:showBubbleSize val="0"/>
        </c:dLbls>
        <c:gapWidth val="50"/>
        <c:overlap val="100"/>
        <c:axId val="55518336"/>
        <c:axId val="55519872"/>
      </c:barChart>
      <c:catAx>
        <c:axId val="55518336"/>
        <c:scaling>
          <c:orientation val="maxMin"/>
        </c:scaling>
        <c:delete val="0"/>
        <c:axPos val="l"/>
        <c:numFmt formatCode="General" sourceLinked="1"/>
        <c:majorTickMark val="none"/>
        <c:minorTickMark val="none"/>
        <c:tickLblPos val="nextTo"/>
        <c:txPr>
          <a:bodyPr rot="-60000000" vert="horz"/>
          <a:lstStyle/>
          <a:p>
            <a:pPr>
              <a:defRPr/>
            </a:pPr>
            <a:endParaRPr lang="fi-FI"/>
          </a:p>
        </c:txPr>
        <c:crossAx val="55519872"/>
        <c:crosses val="autoZero"/>
        <c:auto val="0"/>
        <c:lblAlgn val="ctr"/>
        <c:lblOffset val="100"/>
        <c:noMultiLvlLbl val="0"/>
      </c:catAx>
      <c:valAx>
        <c:axId val="5551987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55518336"/>
        <c:crosses val="autoZero"/>
        <c:crossBetween val="between"/>
        <c:majorUnit val="0.2"/>
      </c:valAx>
      <c:spPr>
        <a:noFill/>
        <a:ln>
          <a:noFill/>
        </a:ln>
        <a:effectLst/>
      </c:spPr>
    </c:plotArea>
    <c:legend>
      <c:legendPos val="b"/>
      <c:layout>
        <c:manualLayout>
          <c:xMode val="edge"/>
          <c:yMode val="edge"/>
          <c:x val="0.39913179078897415"/>
          <c:y val="0.89502379766354434"/>
          <c:w val="0.60086820921102591"/>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55238153082527"/>
          <c:y val="5.527036572912368E-2"/>
          <c:w val="0.51989650274352206"/>
          <c:h val="0.75420679215707831"/>
        </c:manualLayout>
      </c:layout>
      <c:barChart>
        <c:barDir val="bar"/>
        <c:grouping val="percentStacked"/>
        <c:varyColors val="0"/>
        <c:ser>
          <c:idx val="0"/>
          <c:order val="0"/>
          <c:tx>
            <c:strRef>
              <c:f>Taul1!$C$2</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Taul1!$B$3:$B$47</c:f>
              <c:strCache>
                <c:ptCount val="14"/>
                <c:pt idx="0">
                  <c:v>Vapaaehtoiset vakuutukset ovat välttämättömiä </c:v>
                </c:pt>
                <c:pt idx="1">
                  <c:v>lakisääteisen sosiaaliturvan täydentämiseksi</c:v>
                </c:pt>
                <c:pt idx="2">
                  <c:v>2014, n=1000</c:v>
                </c:pt>
                <c:pt idx="3">
                  <c:v>2016, n=1000</c:v>
                </c:pt>
                <c:pt idx="4">
                  <c:v>2018, n=1000</c:v>
                </c:pt>
                <c:pt idx="5">
                  <c:v>2020, n=1000</c:v>
                </c:pt>
                <c:pt idx="6">
                  <c:v>2022, n=1000</c:v>
                </c:pt>
                <c:pt idx="7">
                  <c:v>Julkinen terveydenhuolto takaa riittävät</c:v>
                </c:pt>
                <c:pt idx="8">
                  <c:v>palvelut sairauksien varalta</c:v>
                </c:pt>
                <c:pt idx="9">
                  <c:v>2014, n=1000</c:v>
                </c:pt>
                <c:pt idx="10">
                  <c:v>2016, n=1000</c:v>
                </c:pt>
                <c:pt idx="11">
                  <c:v>2018, n=1000</c:v>
                </c:pt>
                <c:pt idx="12">
                  <c:v>2020, n=1000</c:v>
                </c:pt>
                <c:pt idx="13">
                  <c:v>2022, n=1000</c:v>
                </c:pt>
              </c:strCache>
              <c:extLst/>
            </c:strRef>
          </c:cat>
          <c:val>
            <c:numRef>
              <c:f>Taul1!$C$3:$C$47</c:f>
              <c:numCache>
                <c:formatCode>General</c:formatCode>
                <c:ptCount val="14"/>
                <c:pt idx="2" formatCode="0">
                  <c:v>31</c:v>
                </c:pt>
                <c:pt idx="3" formatCode="0">
                  <c:v>24</c:v>
                </c:pt>
                <c:pt idx="4" formatCode="0">
                  <c:v>28.000000000000004</c:v>
                </c:pt>
                <c:pt idx="5" formatCode="0">
                  <c:v>16.3</c:v>
                </c:pt>
                <c:pt idx="6" formatCode="0">
                  <c:v>16.2</c:v>
                </c:pt>
                <c:pt idx="9" formatCode="0">
                  <c:v>11</c:v>
                </c:pt>
                <c:pt idx="10" formatCode="0">
                  <c:v>9</c:v>
                </c:pt>
                <c:pt idx="11" formatCode="0">
                  <c:v>15</c:v>
                </c:pt>
                <c:pt idx="12" formatCode="0">
                  <c:v>8</c:v>
                </c:pt>
                <c:pt idx="13" formatCode="0">
                  <c:v>5.8999999999999995</c:v>
                </c:pt>
              </c:numCache>
              <c:extLst/>
            </c:numRef>
          </c:val>
          <c:extLst>
            <c:ext xmlns:c16="http://schemas.microsoft.com/office/drawing/2014/chart" uri="{C3380CC4-5D6E-409C-BE32-E72D297353CC}">
              <c16:uniqueId val="{00000000-4187-4977-B4CD-4CD717B3FE19}"/>
            </c:ext>
          </c:extLst>
        </c:ser>
        <c:ser>
          <c:idx val="1"/>
          <c:order val="1"/>
          <c:tx>
            <c:strRef>
              <c:f>Taul1!$D$2</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Taul1!$B$3:$B$47</c:f>
              <c:strCache>
                <c:ptCount val="14"/>
                <c:pt idx="0">
                  <c:v>Vapaaehtoiset vakuutukset ovat välttämättömiä </c:v>
                </c:pt>
                <c:pt idx="1">
                  <c:v>lakisääteisen sosiaaliturvan täydentämiseksi</c:v>
                </c:pt>
                <c:pt idx="2">
                  <c:v>2014, n=1000</c:v>
                </c:pt>
                <c:pt idx="3">
                  <c:v>2016, n=1000</c:v>
                </c:pt>
                <c:pt idx="4">
                  <c:v>2018, n=1000</c:v>
                </c:pt>
                <c:pt idx="5">
                  <c:v>2020, n=1000</c:v>
                </c:pt>
                <c:pt idx="6">
                  <c:v>2022, n=1000</c:v>
                </c:pt>
                <c:pt idx="7">
                  <c:v>Julkinen terveydenhuolto takaa riittävät</c:v>
                </c:pt>
                <c:pt idx="8">
                  <c:v>palvelut sairauksien varalta</c:v>
                </c:pt>
                <c:pt idx="9">
                  <c:v>2014, n=1000</c:v>
                </c:pt>
                <c:pt idx="10">
                  <c:v>2016, n=1000</c:v>
                </c:pt>
                <c:pt idx="11">
                  <c:v>2018, n=1000</c:v>
                </c:pt>
                <c:pt idx="12">
                  <c:v>2020, n=1000</c:v>
                </c:pt>
                <c:pt idx="13">
                  <c:v>2022, n=1000</c:v>
                </c:pt>
              </c:strCache>
              <c:extLst/>
            </c:strRef>
          </c:cat>
          <c:val>
            <c:numRef>
              <c:f>Taul1!$D$3:$D$47</c:f>
              <c:numCache>
                <c:formatCode>General</c:formatCode>
                <c:ptCount val="14"/>
                <c:pt idx="2" formatCode="0">
                  <c:v>49</c:v>
                </c:pt>
                <c:pt idx="3" formatCode="0">
                  <c:v>48</c:v>
                </c:pt>
                <c:pt idx="4" formatCode="0">
                  <c:v>45</c:v>
                </c:pt>
                <c:pt idx="5" formatCode="0">
                  <c:v>45.300000000000004</c:v>
                </c:pt>
                <c:pt idx="6" formatCode="0">
                  <c:v>44.5</c:v>
                </c:pt>
                <c:pt idx="9" formatCode="0">
                  <c:v>48</c:v>
                </c:pt>
                <c:pt idx="10" formatCode="0">
                  <c:v>47</c:v>
                </c:pt>
                <c:pt idx="11" formatCode="0">
                  <c:v>49</c:v>
                </c:pt>
                <c:pt idx="12" formatCode="0">
                  <c:v>35</c:v>
                </c:pt>
                <c:pt idx="13" formatCode="0">
                  <c:v>31.900000000000002</c:v>
                </c:pt>
              </c:numCache>
              <c:extLst/>
            </c:numRef>
          </c:val>
          <c:extLst>
            <c:ext xmlns:c16="http://schemas.microsoft.com/office/drawing/2014/chart" uri="{C3380CC4-5D6E-409C-BE32-E72D297353CC}">
              <c16:uniqueId val="{00000001-4187-4977-B4CD-4CD717B3FE19}"/>
            </c:ext>
          </c:extLst>
        </c:ser>
        <c:ser>
          <c:idx val="2"/>
          <c:order val="2"/>
          <c:tx>
            <c:strRef>
              <c:f>Taul1!$E$2</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Taul1!$B$3:$B$47</c:f>
              <c:strCache>
                <c:ptCount val="14"/>
                <c:pt idx="0">
                  <c:v>Vapaaehtoiset vakuutukset ovat välttämättömiä </c:v>
                </c:pt>
                <c:pt idx="1">
                  <c:v>lakisääteisen sosiaaliturvan täydentämiseksi</c:v>
                </c:pt>
                <c:pt idx="2">
                  <c:v>2014, n=1000</c:v>
                </c:pt>
                <c:pt idx="3">
                  <c:v>2016, n=1000</c:v>
                </c:pt>
                <c:pt idx="4">
                  <c:v>2018, n=1000</c:v>
                </c:pt>
                <c:pt idx="5">
                  <c:v>2020, n=1000</c:v>
                </c:pt>
                <c:pt idx="6">
                  <c:v>2022, n=1000</c:v>
                </c:pt>
                <c:pt idx="7">
                  <c:v>Julkinen terveydenhuolto takaa riittävät</c:v>
                </c:pt>
                <c:pt idx="8">
                  <c:v>palvelut sairauksien varalta</c:v>
                </c:pt>
                <c:pt idx="9">
                  <c:v>2014, n=1000</c:v>
                </c:pt>
                <c:pt idx="10">
                  <c:v>2016, n=1000</c:v>
                </c:pt>
                <c:pt idx="11">
                  <c:v>2018, n=1000</c:v>
                </c:pt>
                <c:pt idx="12">
                  <c:v>2020, n=1000</c:v>
                </c:pt>
                <c:pt idx="13">
                  <c:v>2022, n=1000</c:v>
                </c:pt>
              </c:strCache>
              <c:extLst/>
            </c:strRef>
          </c:cat>
          <c:val>
            <c:numRef>
              <c:f>Taul1!$E$3:$E$47</c:f>
              <c:numCache>
                <c:formatCode>General</c:formatCode>
                <c:ptCount val="14"/>
                <c:pt idx="2" formatCode="0">
                  <c:v>12</c:v>
                </c:pt>
                <c:pt idx="3" formatCode="0">
                  <c:v>15</c:v>
                </c:pt>
                <c:pt idx="4" formatCode="0">
                  <c:v>16</c:v>
                </c:pt>
                <c:pt idx="5" formatCode="0">
                  <c:v>22.7</c:v>
                </c:pt>
                <c:pt idx="6" formatCode="0">
                  <c:v>22.1</c:v>
                </c:pt>
                <c:pt idx="9" formatCode="0">
                  <c:v>28.999999999999996</c:v>
                </c:pt>
                <c:pt idx="10" formatCode="0">
                  <c:v>31</c:v>
                </c:pt>
                <c:pt idx="11" formatCode="0">
                  <c:v>26</c:v>
                </c:pt>
                <c:pt idx="12" formatCode="0">
                  <c:v>37</c:v>
                </c:pt>
                <c:pt idx="13" formatCode="0">
                  <c:v>37.200000000000003</c:v>
                </c:pt>
              </c:numCache>
              <c:extLst/>
            </c:numRef>
          </c:val>
          <c:extLst>
            <c:ext xmlns:c16="http://schemas.microsoft.com/office/drawing/2014/chart" uri="{C3380CC4-5D6E-409C-BE32-E72D297353CC}">
              <c16:uniqueId val="{00000002-4187-4977-B4CD-4CD717B3FE19}"/>
            </c:ext>
          </c:extLst>
        </c:ser>
        <c:ser>
          <c:idx val="3"/>
          <c:order val="3"/>
          <c:tx>
            <c:strRef>
              <c:f>Taul1!$F$2</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Taul1!$B$3:$B$47</c:f>
              <c:strCache>
                <c:ptCount val="14"/>
                <c:pt idx="0">
                  <c:v>Vapaaehtoiset vakuutukset ovat välttämättömiä </c:v>
                </c:pt>
                <c:pt idx="1">
                  <c:v>lakisääteisen sosiaaliturvan täydentämiseksi</c:v>
                </c:pt>
                <c:pt idx="2">
                  <c:v>2014, n=1000</c:v>
                </c:pt>
                <c:pt idx="3">
                  <c:v>2016, n=1000</c:v>
                </c:pt>
                <c:pt idx="4">
                  <c:v>2018, n=1000</c:v>
                </c:pt>
                <c:pt idx="5">
                  <c:v>2020, n=1000</c:v>
                </c:pt>
                <c:pt idx="6">
                  <c:v>2022, n=1000</c:v>
                </c:pt>
                <c:pt idx="7">
                  <c:v>Julkinen terveydenhuolto takaa riittävät</c:v>
                </c:pt>
                <c:pt idx="8">
                  <c:v>palvelut sairauksien varalta</c:v>
                </c:pt>
                <c:pt idx="9">
                  <c:v>2014, n=1000</c:v>
                </c:pt>
                <c:pt idx="10">
                  <c:v>2016, n=1000</c:v>
                </c:pt>
                <c:pt idx="11">
                  <c:v>2018, n=1000</c:v>
                </c:pt>
                <c:pt idx="12">
                  <c:v>2020, n=1000</c:v>
                </c:pt>
                <c:pt idx="13">
                  <c:v>2022, n=1000</c:v>
                </c:pt>
              </c:strCache>
              <c:extLst/>
            </c:strRef>
          </c:cat>
          <c:val>
            <c:numRef>
              <c:f>Taul1!$F$3:$F$47</c:f>
              <c:numCache>
                <c:formatCode>General</c:formatCode>
                <c:ptCount val="14"/>
                <c:pt idx="2" formatCode="0">
                  <c:v>4</c:v>
                </c:pt>
                <c:pt idx="3" formatCode="0">
                  <c:v>5</c:v>
                </c:pt>
                <c:pt idx="4" formatCode="0">
                  <c:v>6</c:v>
                </c:pt>
                <c:pt idx="5" formatCode="0">
                  <c:v>7.3</c:v>
                </c:pt>
                <c:pt idx="6" formatCode="0">
                  <c:v>7.7</c:v>
                </c:pt>
                <c:pt idx="9" formatCode="0">
                  <c:v>11</c:v>
                </c:pt>
                <c:pt idx="10" formatCode="0">
                  <c:v>10</c:v>
                </c:pt>
                <c:pt idx="11" formatCode="0">
                  <c:v>7.0000000000000009</c:v>
                </c:pt>
                <c:pt idx="12" formatCode="0">
                  <c:v>14</c:v>
                </c:pt>
                <c:pt idx="13" formatCode="0">
                  <c:v>18.7</c:v>
                </c:pt>
              </c:numCache>
              <c:extLst/>
            </c:numRef>
          </c:val>
          <c:extLst>
            <c:ext xmlns:c16="http://schemas.microsoft.com/office/drawing/2014/chart" uri="{C3380CC4-5D6E-409C-BE32-E72D297353CC}">
              <c16:uniqueId val="{00000003-4187-4977-B4CD-4CD717B3FE19}"/>
            </c:ext>
          </c:extLst>
        </c:ser>
        <c:ser>
          <c:idx val="4"/>
          <c:order val="4"/>
          <c:tx>
            <c:strRef>
              <c:f>Taul1!$G$2</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Taul1!$B$3:$B$47</c:f>
              <c:strCache>
                <c:ptCount val="14"/>
                <c:pt idx="0">
                  <c:v>Vapaaehtoiset vakuutukset ovat välttämättömiä </c:v>
                </c:pt>
                <c:pt idx="1">
                  <c:v>lakisääteisen sosiaaliturvan täydentämiseksi</c:v>
                </c:pt>
                <c:pt idx="2">
                  <c:v>2014, n=1000</c:v>
                </c:pt>
                <c:pt idx="3">
                  <c:v>2016, n=1000</c:v>
                </c:pt>
                <c:pt idx="4">
                  <c:v>2018, n=1000</c:v>
                </c:pt>
                <c:pt idx="5">
                  <c:v>2020, n=1000</c:v>
                </c:pt>
                <c:pt idx="6">
                  <c:v>2022, n=1000</c:v>
                </c:pt>
                <c:pt idx="7">
                  <c:v>Julkinen terveydenhuolto takaa riittävät</c:v>
                </c:pt>
                <c:pt idx="8">
                  <c:v>palvelut sairauksien varalta</c:v>
                </c:pt>
                <c:pt idx="9">
                  <c:v>2014, n=1000</c:v>
                </c:pt>
                <c:pt idx="10">
                  <c:v>2016, n=1000</c:v>
                </c:pt>
                <c:pt idx="11">
                  <c:v>2018, n=1000</c:v>
                </c:pt>
                <c:pt idx="12">
                  <c:v>2020, n=1000</c:v>
                </c:pt>
                <c:pt idx="13">
                  <c:v>2022, n=1000</c:v>
                </c:pt>
              </c:strCache>
              <c:extLst/>
            </c:strRef>
          </c:cat>
          <c:val>
            <c:numRef>
              <c:f>Taul1!$G$3:$G$47</c:f>
              <c:numCache>
                <c:formatCode>General</c:formatCode>
                <c:ptCount val="14"/>
                <c:pt idx="2" formatCode="0">
                  <c:v>4</c:v>
                </c:pt>
                <c:pt idx="3" formatCode="0">
                  <c:v>8</c:v>
                </c:pt>
                <c:pt idx="4" formatCode="0">
                  <c:v>5</c:v>
                </c:pt>
                <c:pt idx="5" formatCode="0">
                  <c:v>8.4</c:v>
                </c:pt>
                <c:pt idx="6" formatCode="0">
                  <c:v>9.4</c:v>
                </c:pt>
                <c:pt idx="9" formatCode="0">
                  <c:v>1</c:v>
                </c:pt>
                <c:pt idx="10" formatCode="0">
                  <c:v>4</c:v>
                </c:pt>
                <c:pt idx="11" formatCode="0">
                  <c:v>2</c:v>
                </c:pt>
                <c:pt idx="12" formatCode="0">
                  <c:v>6</c:v>
                </c:pt>
                <c:pt idx="13" formatCode="0">
                  <c:v>6.2</c:v>
                </c:pt>
              </c:numCache>
              <c:extLst/>
            </c:numRef>
          </c:val>
          <c:extLst>
            <c:ext xmlns:c16="http://schemas.microsoft.com/office/drawing/2014/chart" uri="{C3380CC4-5D6E-409C-BE32-E72D297353CC}">
              <c16:uniqueId val="{00000004-4187-4977-B4CD-4CD717B3FE19}"/>
            </c:ext>
          </c:extLst>
        </c:ser>
        <c:dLbls>
          <c:showLegendKey val="0"/>
          <c:showVal val="0"/>
          <c:showCatName val="0"/>
          <c:showSerName val="0"/>
          <c:showPercent val="0"/>
          <c:showBubbleSize val="0"/>
        </c:dLbls>
        <c:gapWidth val="50"/>
        <c:overlap val="100"/>
        <c:axId val="55518336"/>
        <c:axId val="55519872"/>
      </c:barChart>
      <c:catAx>
        <c:axId val="55518336"/>
        <c:scaling>
          <c:orientation val="maxMin"/>
        </c:scaling>
        <c:delete val="0"/>
        <c:axPos val="l"/>
        <c:numFmt formatCode="General" sourceLinked="1"/>
        <c:majorTickMark val="none"/>
        <c:minorTickMark val="none"/>
        <c:tickLblPos val="nextTo"/>
        <c:txPr>
          <a:bodyPr rot="-60000000" vert="horz"/>
          <a:lstStyle/>
          <a:p>
            <a:pPr>
              <a:defRPr/>
            </a:pPr>
            <a:endParaRPr lang="fi-FI"/>
          </a:p>
        </c:txPr>
        <c:crossAx val="55519872"/>
        <c:crosses val="autoZero"/>
        <c:auto val="0"/>
        <c:lblAlgn val="ctr"/>
        <c:lblOffset val="100"/>
        <c:noMultiLvlLbl val="0"/>
      </c:catAx>
      <c:valAx>
        <c:axId val="5551987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55518336"/>
        <c:crosses val="autoZero"/>
        <c:crossBetween val="between"/>
        <c:majorUnit val="0.2"/>
      </c:valAx>
      <c:spPr>
        <a:noFill/>
        <a:ln>
          <a:noFill/>
        </a:ln>
        <a:effectLst/>
      </c:spPr>
    </c:plotArea>
    <c:legend>
      <c:legendPos val="b"/>
      <c:layout>
        <c:manualLayout>
          <c:xMode val="edge"/>
          <c:yMode val="edge"/>
          <c:x val="0.39913179078897415"/>
          <c:y val="0.89502379766354434"/>
          <c:w val="0.60086820921102591"/>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55238153082527"/>
          <c:y val="5.527036572912368E-2"/>
          <c:w val="0.51989650274352206"/>
          <c:h val="0.75420679215707831"/>
        </c:manualLayout>
      </c:layout>
      <c:barChart>
        <c:barDir val="bar"/>
        <c:grouping val="percentStacked"/>
        <c:varyColors val="0"/>
        <c:ser>
          <c:idx val="0"/>
          <c:order val="0"/>
          <c:tx>
            <c:strRef>
              <c:f>Taul1!$C$2</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Taul1!$B$3:$B$49</c:f>
              <c:strCache>
                <c:ptCount val="13"/>
                <c:pt idx="0">
                  <c:v>Perheenhuoltajan kuolemaan on välttämätöntä</c:v>
                </c:pt>
                <c:pt idx="1">
                  <c:v>varautua henkivakuutuksella*</c:v>
                </c:pt>
                <c:pt idx="2">
                  <c:v>2016, n=1000</c:v>
                </c:pt>
                <c:pt idx="3">
                  <c:v>2018, n=1000</c:v>
                </c:pt>
                <c:pt idx="4">
                  <c:v>2020, n=1000</c:v>
                </c:pt>
                <c:pt idx="5">
                  <c:v>2022, n=1000</c:v>
                </c:pt>
                <c:pt idx="6">
                  <c:v>Lakisääteinen eläketurva takaa riittävän</c:v>
                </c:pt>
                <c:pt idx="7">
                  <c:v>toimeentulon vanhuudessa</c:v>
                </c:pt>
                <c:pt idx="8">
                  <c:v>2014, n=1000</c:v>
                </c:pt>
                <c:pt idx="9">
                  <c:v>2016, n=1000</c:v>
                </c:pt>
                <c:pt idx="10">
                  <c:v>2018, n=1000</c:v>
                </c:pt>
                <c:pt idx="11">
                  <c:v>2020, n=1000</c:v>
                </c:pt>
                <c:pt idx="12">
                  <c:v>2022, n=1000</c:v>
                </c:pt>
              </c:strCache>
              <c:extLst/>
            </c:strRef>
          </c:cat>
          <c:val>
            <c:numRef>
              <c:f>Taul1!$C$3:$C$49</c:f>
              <c:numCache>
                <c:formatCode>General</c:formatCode>
                <c:ptCount val="13"/>
                <c:pt idx="2" formatCode="0">
                  <c:v>17</c:v>
                </c:pt>
                <c:pt idx="3" formatCode="0">
                  <c:v>21</c:v>
                </c:pt>
                <c:pt idx="4" formatCode="0">
                  <c:v>17</c:v>
                </c:pt>
                <c:pt idx="5" formatCode="0">
                  <c:v>15.8</c:v>
                </c:pt>
                <c:pt idx="8" formatCode="0">
                  <c:v>6</c:v>
                </c:pt>
                <c:pt idx="9" formatCode="0">
                  <c:v>4</c:v>
                </c:pt>
                <c:pt idx="10" formatCode="0">
                  <c:v>7</c:v>
                </c:pt>
                <c:pt idx="11" formatCode="0">
                  <c:v>8</c:v>
                </c:pt>
                <c:pt idx="12" formatCode="0">
                  <c:v>5.8999999999999995</c:v>
                </c:pt>
              </c:numCache>
              <c:extLst/>
            </c:numRef>
          </c:val>
          <c:extLst>
            <c:ext xmlns:c16="http://schemas.microsoft.com/office/drawing/2014/chart" uri="{C3380CC4-5D6E-409C-BE32-E72D297353CC}">
              <c16:uniqueId val="{00000000-4187-4977-B4CD-4CD717B3FE19}"/>
            </c:ext>
          </c:extLst>
        </c:ser>
        <c:ser>
          <c:idx val="1"/>
          <c:order val="1"/>
          <c:tx>
            <c:strRef>
              <c:f>Taul1!$D$2</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Taul1!$B$3:$B$49</c:f>
              <c:strCache>
                <c:ptCount val="13"/>
                <c:pt idx="0">
                  <c:v>Perheenhuoltajan kuolemaan on välttämätöntä</c:v>
                </c:pt>
                <c:pt idx="1">
                  <c:v>varautua henkivakuutuksella*</c:v>
                </c:pt>
                <c:pt idx="2">
                  <c:v>2016, n=1000</c:v>
                </c:pt>
                <c:pt idx="3">
                  <c:v>2018, n=1000</c:v>
                </c:pt>
                <c:pt idx="4">
                  <c:v>2020, n=1000</c:v>
                </c:pt>
                <c:pt idx="5">
                  <c:v>2022, n=1000</c:v>
                </c:pt>
                <c:pt idx="6">
                  <c:v>Lakisääteinen eläketurva takaa riittävän</c:v>
                </c:pt>
                <c:pt idx="7">
                  <c:v>toimeentulon vanhuudessa</c:v>
                </c:pt>
                <c:pt idx="8">
                  <c:v>2014, n=1000</c:v>
                </c:pt>
                <c:pt idx="9">
                  <c:v>2016, n=1000</c:v>
                </c:pt>
                <c:pt idx="10">
                  <c:v>2018, n=1000</c:v>
                </c:pt>
                <c:pt idx="11">
                  <c:v>2020, n=1000</c:v>
                </c:pt>
                <c:pt idx="12">
                  <c:v>2022, n=1000</c:v>
                </c:pt>
              </c:strCache>
              <c:extLst/>
            </c:strRef>
          </c:cat>
          <c:val>
            <c:numRef>
              <c:f>Taul1!$D$3:$D$49</c:f>
              <c:numCache>
                <c:formatCode>General</c:formatCode>
                <c:ptCount val="13"/>
                <c:pt idx="2" formatCode="0">
                  <c:v>40</c:v>
                </c:pt>
                <c:pt idx="3" formatCode="0">
                  <c:v>39</c:v>
                </c:pt>
                <c:pt idx="4" formatCode="0">
                  <c:v>39</c:v>
                </c:pt>
                <c:pt idx="5" formatCode="0">
                  <c:v>42.1</c:v>
                </c:pt>
                <c:pt idx="8" formatCode="0">
                  <c:v>35</c:v>
                </c:pt>
                <c:pt idx="9" formatCode="0">
                  <c:v>28</c:v>
                </c:pt>
                <c:pt idx="10" formatCode="0">
                  <c:v>33</c:v>
                </c:pt>
                <c:pt idx="11" formatCode="0">
                  <c:v>35</c:v>
                </c:pt>
                <c:pt idx="12" formatCode="0">
                  <c:v>31.900000000000002</c:v>
                </c:pt>
              </c:numCache>
              <c:extLst/>
            </c:numRef>
          </c:val>
          <c:extLst>
            <c:ext xmlns:c16="http://schemas.microsoft.com/office/drawing/2014/chart" uri="{C3380CC4-5D6E-409C-BE32-E72D297353CC}">
              <c16:uniqueId val="{00000001-4187-4977-B4CD-4CD717B3FE19}"/>
            </c:ext>
          </c:extLst>
        </c:ser>
        <c:ser>
          <c:idx val="2"/>
          <c:order val="2"/>
          <c:tx>
            <c:strRef>
              <c:f>Taul1!$E$2</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Taul1!$B$3:$B$49</c:f>
              <c:strCache>
                <c:ptCount val="13"/>
                <c:pt idx="0">
                  <c:v>Perheenhuoltajan kuolemaan on välttämätöntä</c:v>
                </c:pt>
                <c:pt idx="1">
                  <c:v>varautua henkivakuutuksella*</c:v>
                </c:pt>
                <c:pt idx="2">
                  <c:v>2016, n=1000</c:v>
                </c:pt>
                <c:pt idx="3">
                  <c:v>2018, n=1000</c:v>
                </c:pt>
                <c:pt idx="4">
                  <c:v>2020, n=1000</c:v>
                </c:pt>
                <c:pt idx="5">
                  <c:v>2022, n=1000</c:v>
                </c:pt>
                <c:pt idx="6">
                  <c:v>Lakisääteinen eläketurva takaa riittävän</c:v>
                </c:pt>
                <c:pt idx="7">
                  <c:v>toimeentulon vanhuudessa</c:v>
                </c:pt>
                <c:pt idx="8">
                  <c:v>2014, n=1000</c:v>
                </c:pt>
                <c:pt idx="9">
                  <c:v>2016, n=1000</c:v>
                </c:pt>
                <c:pt idx="10">
                  <c:v>2018, n=1000</c:v>
                </c:pt>
                <c:pt idx="11">
                  <c:v>2020, n=1000</c:v>
                </c:pt>
                <c:pt idx="12">
                  <c:v>2022, n=1000</c:v>
                </c:pt>
              </c:strCache>
              <c:extLst/>
            </c:strRef>
          </c:cat>
          <c:val>
            <c:numRef>
              <c:f>Taul1!$E$3:$E$49</c:f>
              <c:numCache>
                <c:formatCode>General</c:formatCode>
                <c:ptCount val="13"/>
                <c:pt idx="2" formatCode="0">
                  <c:v>21</c:v>
                </c:pt>
                <c:pt idx="3" formatCode="0">
                  <c:v>22</c:v>
                </c:pt>
                <c:pt idx="4" formatCode="0">
                  <c:v>25</c:v>
                </c:pt>
                <c:pt idx="5" formatCode="0">
                  <c:v>21.7</c:v>
                </c:pt>
                <c:pt idx="8" formatCode="0">
                  <c:v>36</c:v>
                </c:pt>
                <c:pt idx="9" formatCode="0">
                  <c:v>41</c:v>
                </c:pt>
                <c:pt idx="10" formatCode="0">
                  <c:v>36</c:v>
                </c:pt>
                <c:pt idx="11" formatCode="0">
                  <c:v>37</c:v>
                </c:pt>
                <c:pt idx="12" formatCode="0">
                  <c:v>37.200000000000003</c:v>
                </c:pt>
              </c:numCache>
              <c:extLst/>
            </c:numRef>
          </c:val>
          <c:extLst>
            <c:ext xmlns:c16="http://schemas.microsoft.com/office/drawing/2014/chart" uri="{C3380CC4-5D6E-409C-BE32-E72D297353CC}">
              <c16:uniqueId val="{00000002-4187-4977-B4CD-4CD717B3FE19}"/>
            </c:ext>
          </c:extLst>
        </c:ser>
        <c:ser>
          <c:idx val="3"/>
          <c:order val="3"/>
          <c:tx>
            <c:strRef>
              <c:f>Taul1!$F$2</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Taul1!$B$3:$B$49</c:f>
              <c:strCache>
                <c:ptCount val="13"/>
                <c:pt idx="0">
                  <c:v>Perheenhuoltajan kuolemaan on välttämätöntä</c:v>
                </c:pt>
                <c:pt idx="1">
                  <c:v>varautua henkivakuutuksella*</c:v>
                </c:pt>
                <c:pt idx="2">
                  <c:v>2016, n=1000</c:v>
                </c:pt>
                <c:pt idx="3">
                  <c:v>2018, n=1000</c:v>
                </c:pt>
                <c:pt idx="4">
                  <c:v>2020, n=1000</c:v>
                </c:pt>
                <c:pt idx="5">
                  <c:v>2022, n=1000</c:v>
                </c:pt>
                <c:pt idx="6">
                  <c:v>Lakisääteinen eläketurva takaa riittävän</c:v>
                </c:pt>
                <c:pt idx="7">
                  <c:v>toimeentulon vanhuudessa</c:v>
                </c:pt>
                <c:pt idx="8">
                  <c:v>2014, n=1000</c:v>
                </c:pt>
                <c:pt idx="9">
                  <c:v>2016, n=1000</c:v>
                </c:pt>
                <c:pt idx="10">
                  <c:v>2018, n=1000</c:v>
                </c:pt>
                <c:pt idx="11">
                  <c:v>2020, n=1000</c:v>
                </c:pt>
                <c:pt idx="12">
                  <c:v>2022, n=1000</c:v>
                </c:pt>
              </c:strCache>
              <c:extLst/>
            </c:strRef>
          </c:cat>
          <c:val>
            <c:numRef>
              <c:f>Taul1!$F$3:$F$49</c:f>
              <c:numCache>
                <c:formatCode>General</c:formatCode>
                <c:ptCount val="13"/>
                <c:pt idx="2" formatCode="0">
                  <c:v>6</c:v>
                </c:pt>
                <c:pt idx="3" formatCode="0">
                  <c:v>6</c:v>
                </c:pt>
                <c:pt idx="4" formatCode="0">
                  <c:v>7.0000000000000009</c:v>
                </c:pt>
                <c:pt idx="5" formatCode="0">
                  <c:v>7.1999999999999993</c:v>
                </c:pt>
                <c:pt idx="8" formatCode="0">
                  <c:v>18</c:v>
                </c:pt>
                <c:pt idx="9" formatCode="0">
                  <c:v>20</c:v>
                </c:pt>
                <c:pt idx="10" formatCode="0">
                  <c:v>17</c:v>
                </c:pt>
                <c:pt idx="11" formatCode="0">
                  <c:v>14</c:v>
                </c:pt>
                <c:pt idx="12" formatCode="0">
                  <c:v>18.7</c:v>
                </c:pt>
              </c:numCache>
              <c:extLst/>
            </c:numRef>
          </c:val>
          <c:extLst>
            <c:ext xmlns:c16="http://schemas.microsoft.com/office/drawing/2014/chart" uri="{C3380CC4-5D6E-409C-BE32-E72D297353CC}">
              <c16:uniqueId val="{00000003-4187-4977-B4CD-4CD717B3FE19}"/>
            </c:ext>
          </c:extLst>
        </c:ser>
        <c:ser>
          <c:idx val="4"/>
          <c:order val="4"/>
          <c:tx>
            <c:strRef>
              <c:f>Taul1!$G$2</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Taul1!$B$3:$B$49</c:f>
              <c:strCache>
                <c:ptCount val="13"/>
                <c:pt idx="0">
                  <c:v>Perheenhuoltajan kuolemaan on välttämätöntä</c:v>
                </c:pt>
                <c:pt idx="1">
                  <c:v>varautua henkivakuutuksella*</c:v>
                </c:pt>
                <c:pt idx="2">
                  <c:v>2016, n=1000</c:v>
                </c:pt>
                <c:pt idx="3">
                  <c:v>2018, n=1000</c:v>
                </c:pt>
                <c:pt idx="4">
                  <c:v>2020, n=1000</c:v>
                </c:pt>
                <c:pt idx="5">
                  <c:v>2022, n=1000</c:v>
                </c:pt>
                <c:pt idx="6">
                  <c:v>Lakisääteinen eläketurva takaa riittävän</c:v>
                </c:pt>
                <c:pt idx="7">
                  <c:v>toimeentulon vanhuudessa</c:v>
                </c:pt>
                <c:pt idx="8">
                  <c:v>2014, n=1000</c:v>
                </c:pt>
                <c:pt idx="9">
                  <c:v>2016, n=1000</c:v>
                </c:pt>
                <c:pt idx="10">
                  <c:v>2018, n=1000</c:v>
                </c:pt>
                <c:pt idx="11">
                  <c:v>2020, n=1000</c:v>
                </c:pt>
                <c:pt idx="12">
                  <c:v>2022, n=1000</c:v>
                </c:pt>
              </c:strCache>
              <c:extLst/>
            </c:strRef>
          </c:cat>
          <c:val>
            <c:numRef>
              <c:f>Taul1!$G$3:$G$49</c:f>
              <c:numCache>
                <c:formatCode>General</c:formatCode>
                <c:ptCount val="13"/>
                <c:pt idx="2" formatCode="0">
                  <c:v>16</c:v>
                </c:pt>
                <c:pt idx="3" formatCode="0">
                  <c:v>13</c:v>
                </c:pt>
                <c:pt idx="4" formatCode="0">
                  <c:v>12</c:v>
                </c:pt>
                <c:pt idx="5" formatCode="0">
                  <c:v>13.100000000000001</c:v>
                </c:pt>
                <c:pt idx="8" formatCode="0">
                  <c:v>5</c:v>
                </c:pt>
                <c:pt idx="9" formatCode="0">
                  <c:v>7</c:v>
                </c:pt>
                <c:pt idx="10" formatCode="0">
                  <c:v>6</c:v>
                </c:pt>
                <c:pt idx="11" formatCode="0">
                  <c:v>6</c:v>
                </c:pt>
                <c:pt idx="12" formatCode="0">
                  <c:v>6.2</c:v>
                </c:pt>
              </c:numCache>
              <c:extLst/>
            </c:numRef>
          </c:val>
          <c:extLst>
            <c:ext xmlns:c16="http://schemas.microsoft.com/office/drawing/2014/chart" uri="{C3380CC4-5D6E-409C-BE32-E72D297353CC}">
              <c16:uniqueId val="{00000004-4187-4977-B4CD-4CD717B3FE19}"/>
            </c:ext>
          </c:extLst>
        </c:ser>
        <c:dLbls>
          <c:showLegendKey val="0"/>
          <c:showVal val="0"/>
          <c:showCatName val="0"/>
          <c:showSerName val="0"/>
          <c:showPercent val="0"/>
          <c:showBubbleSize val="0"/>
        </c:dLbls>
        <c:gapWidth val="50"/>
        <c:overlap val="100"/>
        <c:axId val="55518336"/>
        <c:axId val="55519872"/>
      </c:barChart>
      <c:catAx>
        <c:axId val="55518336"/>
        <c:scaling>
          <c:orientation val="maxMin"/>
        </c:scaling>
        <c:delete val="0"/>
        <c:axPos val="l"/>
        <c:numFmt formatCode="General" sourceLinked="1"/>
        <c:majorTickMark val="none"/>
        <c:minorTickMark val="none"/>
        <c:tickLblPos val="nextTo"/>
        <c:txPr>
          <a:bodyPr rot="-60000000" vert="horz"/>
          <a:lstStyle/>
          <a:p>
            <a:pPr>
              <a:defRPr/>
            </a:pPr>
            <a:endParaRPr lang="fi-FI"/>
          </a:p>
        </c:txPr>
        <c:crossAx val="55519872"/>
        <c:crosses val="autoZero"/>
        <c:auto val="0"/>
        <c:lblAlgn val="ctr"/>
        <c:lblOffset val="100"/>
        <c:noMultiLvlLbl val="0"/>
      </c:catAx>
      <c:valAx>
        <c:axId val="5551987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55518336"/>
        <c:crosses val="autoZero"/>
        <c:crossBetween val="between"/>
        <c:majorUnit val="0.2"/>
      </c:valAx>
      <c:spPr>
        <a:noFill/>
        <a:ln>
          <a:noFill/>
        </a:ln>
        <a:effectLst/>
      </c:spPr>
    </c:plotArea>
    <c:legend>
      <c:legendPos val="b"/>
      <c:layout>
        <c:manualLayout>
          <c:xMode val="edge"/>
          <c:yMode val="edge"/>
          <c:x val="0.39913179078897415"/>
          <c:y val="0.89502379766354434"/>
          <c:w val="0.60086820921102591"/>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21562523427829"/>
          <c:y val="6.0692317085811735E-2"/>
          <c:w val="0.62300840504282873"/>
          <c:h val="0.7721506607729347"/>
        </c:manualLayout>
      </c:layout>
      <c:barChart>
        <c:barDir val="bar"/>
        <c:grouping val="percentStacked"/>
        <c:varyColors val="0"/>
        <c:ser>
          <c:idx val="0"/>
          <c:order val="0"/>
          <c:tx>
            <c:strRef>
              <c:f>Taul1!$A$5</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Taul1!$B$4:$Z$4</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AMMATTI </c:v>
                </c:pt>
                <c:pt idx="15">
                  <c:v>Johtavassa asemassa oleva/yrittäjä, n=64</c:v>
                </c:pt>
                <c:pt idx="16">
                  <c:v>Toimihenkilö, n=213</c:v>
                </c:pt>
                <c:pt idx="17">
                  <c:v>Työväestö, n=279</c:v>
                </c:pt>
                <c:pt idx="18">
                  <c:v>Lomautettuna/työtön, n=67</c:v>
                </c:pt>
                <c:pt idx="19">
                  <c:v>Opiskelija/koululainen, n=95</c:v>
                </c:pt>
                <c:pt idx="20">
                  <c:v>Eläkeläinen, n=246</c:v>
                </c:pt>
              </c:strCache>
              <c:extLst/>
            </c:strRef>
          </c:cat>
          <c:val>
            <c:numRef>
              <c:f>Taul1!$B$5:$Z$5</c:f>
              <c:numCache>
                <c:formatCode>General</c:formatCode>
                <c:ptCount val="21"/>
                <c:pt idx="0" formatCode="0%">
                  <c:v>0.246</c:v>
                </c:pt>
                <c:pt idx="2" formatCode="0%">
                  <c:v>0.32</c:v>
                </c:pt>
                <c:pt idx="3" formatCode="0%">
                  <c:v>0.17199999999999999</c:v>
                </c:pt>
                <c:pt idx="5" formatCode="0%">
                  <c:v>0.17899999999999999</c:v>
                </c:pt>
                <c:pt idx="6" formatCode="0%">
                  <c:v>0.17299999999999999</c:v>
                </c:pt>
                <c:pt idx="7" formatCode="0%">
                  <c:v>0.16800000000000001</c:v>
                </c:pt>
                <c:pt idx="8" formatCode="0%">
                  <c:v>0.24199999999999999</c:v>
                </c:pt>
                <c:pt idx="9" formatCode="0%">
                  <c:v>0.371</c:v>
                </c:pt>
                <c:pt idx="11" formatCode="0%">
                  <c:v>0.188</c:v>
                </c:pt>
                <c:pt idx="12" formatCode="0%">
                  <c:v>0.251</c:v>
                </c:pt>
                <c:pt idx="13" formatCode="0%">
                  <c:v>0.26500000000000001</c:v>
                </c:pt>
                <c:pt idx="15" formatCode="0%">
                  <c:v>0.26600000000000001</c:v>
                </c:pt>
                <c:pt idx="16" formatCode="0%">
                  <c:v>0.245</c:v>
                </c:pt>
                <c:pt idx="17" formatCode="0%">
                  <c:v>0.17199999999999999</c:v>
                </c:pt>
                <c:pt idx="18" formatCode="0%">
                  <c:v>0.21</c:v>
                </c:pt>
                <c:pt idx="19" formatCode="0%">
                  <c:v>8.4000000000000005E-2</c:v>
                </c:pt>
                <c:pt idx="20" formatCode="0%">
                  <c:v>0.4</c:v>
                </c:pt>
              </c:numCache>
              <c:extLst/>
            </c:numRef>
          </c:val>
          <c:extLst>
            <c:ext xmlns:c16="http://schemas.microsoft.com/office/drawing/2014/chart" uri="{C3380CC4-5D6E-409C-BE32-E72D297353CC}">
              <c16:uniqueId val="{00000000-5A45-48FA-9CF3-DDD1E948EE1C}"/>
            </c:ext>
          </c:extLst>
        </c:ser>
        <c:ser>
          <c:idx val="1"/>
          <c:order val="1"/>
          <c:tx>
            <c:strRef>
              <c:f>Taul1!$A$6</c:f>
              <c:strCache>
                <c:ptCount val="1"/>
                <c:pt idx="0">
                  <c:v>En osaa sanoa</c:v>
                </c:pt>
              </c:strCache>
            </c:strRef>
          </c:tx>
          <c:spPr>
            <a:solidFill>
              <a:srgbClr val="FFFFFF">
                <a:lumMod val="85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Taul1!$B$4:$Z$4</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AMMATTI </c:v>
                </c:pt>
                <c:pt idx="15">
                  <c:v>Johtavassa asemassa oleva/yrittäjä, n=64</c:v>
                </c:pt>
                <c:pt idx="16">
                  <c:v>Toimihenkilö, n=213</c:v>
                </c:pt>
                <c:pt idx="17">
                  <c:v>Työväestö, n=279</c:v>
                </c:pt>
                <c:pt idx="18">
                  <c:v>Lomautettuna/työtön, n=67</c:v>
                </c:pt>
                <c:pt idx="19">
                  <c:v>Opiskelija/koululainen, n=95</c:v>
                </c:pt>
                <c:pt idx="20">
                  <c:v>Eläkeläinen, n=246</c:v>
                </c:pt>
              </c:strCache>
              <c:extLst/>
            </c:strRef>
          </c:cat>
          <c:val>
            <c:numRef>
              <c:f>Taul1!$B$6:$Z$6</c:f>
              <c:numCache>
                <c:formatCode>General</c:formatCode>
                <c:ptCount val="21"/>
                <c:pt idx="0" formatCode="0%">
                  <c:v>0.27600000000000002</c:v>
                </c:pt>
                <c:pt idx="2" formatCode="0%">
                  <c:v>0.246</c:v>
                </c:pt>
                <c:pt idx="3" formatCode="0%">
                  <c:v>0.30499999999999999</c:v>
                </c:pt>
                <c:pt idx="5" formatCode="0%">
                  <c:v>0.34</c:v>
                </c:pt>
                <c:pt idx="6" formatCode="0%">
                  <c:v>0.29599999999999999</c:v>
                </c:pt>
                <c:pt idx="7" formatCode="0%">
                  <c:v>0.26800000000000002</c:v>
                </c:pt>
                <c:pt idx="8" formatCode="0%">
                  <c:v>0.23899999999999999</c:v>
                </c:pt>
                <c:pt idx="9" formatCode="0%">
                  <c:v>0.249</c:v>
                </c:pt>
                <c:pt idx="11" formatCode="0%">
                  <c:v>0.29799999999999999</c:v>
                </c:pt>
                <c:pt idx="12" formatCode="0%">
                  <c:v>0.216</c:v>
                </c:pt>
                <c:pt idx="13" formatCode="0%">
                  <c:v>0.23300000000000001</c:v>
                </c:pt>
                <c:pt idx="15" formatCode="0%">
                  <c:v>0.19500000000000001</c:v>
                </c:pt>
                <c:pt idx="16" formatCode="0%">
                  <c:v>0.23100000000000001</c:v>
                </c:pt>
                <c:pt idx="17" formatCode="0%">
                  <c:v>0.314</c:v>
                </c:pt>
                <c:pt idx="18" formatCode="0%">
                  <c:v>0.22600000000000001</c:v>
                </c:pt>
                <c:pt idx="19" formatCode="0%">
                  <c:v>0.376</c:v>
                </c:pt>
                <c:pt idx="20" formatCode="0%">
                  <c:v>0.26500000000000001</c:v>
                </c:pt>
              </c:numCache>
              <c:extLst/>
            </c:numRef>
          </c:val>
          <c:extLst>
            <c:ext xmlns:c16="http://schemas.microsoft.com/office/drawing/2014/chart" uri="{C3380CC4-5D6E-409C-BE32-E72D297353CC}">
              <c16:uniqueId val="{00000001-72BA-4077-90F6-0286DF30E4A3}"/>
            </c:ext>
          </c:extLst>
        </c:ser>
        <c:ser>
          <c:idx val="2"/>
          <c:order val="2"/>
          <c:tx>
            <c:strRef>
              <c:f>Taul1!$A$7</c:f>
              <c:strCache>
                <c:ptCount val="1"/>
                <c:pt idx="0">
                  <c:v>Ei</c:v>
                </c:pt>
              </c:strCache>
            </c:strRef>
          </c:tx>
          <c:spPr>
            <a:solidFill>
              <a:srgbClr val="EE2C9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Taul1!$B$4:$Z$4</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AMMATTI </c:v>
                </c:pt>
                <c:pt idx="15">
                  <c:v>Johtavassa asemassa oleva/yrittäjä, n=64</c:v>
                </c:pt>
                <c:pt idx="16">
                  <c:v>Toimihenkilö, n=213</c:v>
                </c:pt>
                <c:pt idx="17">
                  <c:v>Työväestö, n=279</c:v>
                </c:pt>
                <c:pt idx="18">
                  <c:v>Lomautettuna/työtön, n=67</c:v>
                </c:pt>
                <c:pt idx="19">
                  <c:v>Opiskelija/koululainen, n=95</c:v>
                </c:pt>
                <c:pt idx="20">
                  <c:v>Eläkeläinen, n=246</c:v>
                </c:pt>
              </c:strCache>
              <c:extLst/>
            </c:strRef>
          </c:cat>
          <c:val>
            <c:numRef>
              <c:f>Taul1!$B$7:$Z$7</c:f>
              <c:numCache>
                <c:formatCode>General</c:formatCode>
                <c:ptCount val="21"/>
                <c:pt idx="0" formatCode="0%">
                  <c:v>0.47899999999999998</c:v>
                </c:pt>
                <c:pt idx="2" formatCode="0%">
                  <c:v>0.434</c:v>
                </c:pt>
                <c:pt idx="3" formatCode="0%">
                  <c:v>0.52300000000000002</c:v>
                </c:pt>
                <c:pt idx="5" formatCode="0%">
                  <c:v>0.48</c:v>
                </c:pt>
                <c:pt idx="6" formatCode="0%">
                  <c:v>0.53200000000000003</c:v>
                </c:pt>
                <c:pt idx="7" formatCode="0%">
                  <c:v>0.56399999999999995</c:v>
                </c:pt>
                <c:pt idx="8" formatCode="0%">
                  <c:v>0.51900000000000002</c:v>
                </c:pt>
                <c:pt idx="9" formatCode="0%">
                  <c:v>0.38</c:v>
                </c:pt>
                <c:pt idx="11" formatCode="0%">
                  <c:v>0.51400000000000001</c:v>
                </c:pt>
                <c:pt idx="12" formatCode="0%">
                  <c:v>0.53300000000000003</c:v>
                </c:pt>
                <c:pt idx="13" formatCode="0%">
                  <c:v>0.502</c:v>
                </c:pt>
                <c:pt idx="15" formatCode="0%">
                  <c:v>0.53900000000000003</c:v>
                </c:pt>
                <c:pt idx="16" formatCode="0%">
                  <c:v>0.52400000000000002</c:v>
                </c:pt>
                <c:pt idx="17" formatCode="0%">
                  <c:v>0.51400000000000001</c:v>
                </c:pt>
                <c:pt idx="18" formatCode="0%">
                  <c:v>0.56499999999999995</c:v>
                </c:pt>
                <c:pt idx="19" formatCode="0%">
                  <c:v>0.54</c:v>
                </c:pt>
                <c:pt idx="20" formatCode="0%">
                  <c:v>0.33500000000000002</c:v>
                </c:pt>
              </c:numCache>
              <c:extLst/>
            </c:numRef>
          </c:val>
          <c:extLst>
            <c:ext xmlns:c16="http://schemas.microsoft.com/office/drawing/2014/chart" uri="{C3380CC4-5D6E-409C-BE32-E72D297353CC}">
              <c16:uniqueId val="{00000002-72BA-4077-90F6-0286DF30E4A3}"/>
            </c:ext>
          </c:extLst>
        </c:ser>
        <c:dLbls>
          <c:showLegendKey val="0"/>
          <c:showVal val="0"/>
          <c:showCatName val="0"/>
          <c:showSerName val="0"/>
          <c:showPercent val="0"/>
          <c:showBubbleSize val="0"/>
        </c:dLbls>
        <c:gapWidth val="50"/>
        <c:overlap val="100"/>
        <c:axId val="141443840"/>
        <c:axId val="141445376"/>
      </c:barChart>
      <c:catAx>
        <c:axId val="141443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1445376"/>
        <c:crosses val="autoZero"/>
        <c:auto val="1"/>
        <c:lblAlgn val="ctr"/>
        <c:lblOffset val="100"/>
        <c:noMultiLvlLbl val="0"/>
      </c:catAx>
      <c:valAx>
        <c:axId val="141445376"/>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1443840"/>
        <c:crosses val="autoZero"/>
        <c:crossBetween val="between"/>
        <c:majorUnit val="0.2"/>
      </c:valAx>
      <c:spPr>
        <a:noFill/>
        <a:ln>
          <a:noFill/>
        </a:ln>
        <a:effectLst/>
      </c:spPr>
    </c:plotArea>
    <c:legend>
      <c:legendPos val="b"/>
      <c:layout>
        <c:manualLayout>
          <c:xMode val="edge"/>
          <c:yMode val="edge"/>
          <c:x val="0.25975307505226114"/>
          <c:y val="0.89141850703797365"/>
          <c:w val="0.70305143745767329"/>
          <c:h val="4.6964932177295665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206286553152713"/>
          <c:y val="6.0692262154730621E-2"/>
          <c:w val="0.58361114613813958"/>
          <c:h val="0.75357119602585154"/>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2014, n=1000</c:v>
                </c:pt>
                <c:pt idx="1">
                  <c:v>2016, n=1000</c:v>
                </c:pt>
                <c:pt idx="2">
                  <c:v>2018, n=1000</c:v>
                </c:pt>
                <c:pt idx="3">
                  <c:v>2020, n=1000</c:v>
                </c:pt>
                <c:pt idx="4">
                  <c:v>2022, n=1001</c:v>
                </c:pt>
              </c:strCache>
            </c:strRef>
          </c:cat>
          <c:val>
            <c:numRef>
              <c:f>Taul1!$B$2:$B$6</c:f>
              <c:numCache>
                <c:formatCode>0%</c:formatCode>
                <c:ptCount val="5"/>
                <c:pt idx="0">
                  <c:v>0.21</c:v>
                </c:pt>
                <c:pt idx="1">
                  <c:v>0.22</c:v>
                </c:pt>
                <c:pt idx="2">
                  <c:v>0.25</c:v>
                </c:pt>
                <c:pt idx="3">
                  <c:v>0.31</c:v>
                </c:pt>
                <c:pt idx="4">
                  <c:v>0.25</c:v>
                </c:pt>
              </c:numCache>
            </c:numRef>
          </c:val>
          <c:extLst>
            <c:ext xmlns:c16="http://schemas.microsoft.com/office/drawing/2014/chart" uri="{C3380CC4-5D6E-409C-BE32-E72D297353CC}">
              <c16:uniqueId val="{00000000-0362-4D9F-B56B-0F5F116C7483}"/>
            </c:ext>
          </c:extLst>
        </c:ser>
        <c:ser>
          <c:idx val="1"/>
          <c:order val="1"/>
          <c:tx>
            <c:strRef>
              <c:f>Taul1!$C$1</c:f>
              <c:strCache>
                <c:ptCount val="1"/>
                <c:pt idx="0">
                  <c:v>En osaa sanoa</c:v>
                </c:pt>
              </c:strCache>
            </c:strRef>
          </c:tx>
          <c:spPr>
            <a:solidFill>
              <a:srgbClr val="FFFFFF">
                <a:lumMod val="9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2014, n=1000</c:v>
                </c:pt>
                <c:pt idx="1">
                  <c:v>2016, n=1000</c:v>
                </c:pt>
                <c:pt idx="2">
                  <c:v>2018, n=1000</c:v>
                </c:pt>
                <c:pt idx="3">
                  <c:v>2020, n=1000</c:v>
                </c:pt>
                <c:pt idx="4">
                  <c:v>2022, n=1001</c:v>
                </c:pt>
              </c:strCache>
            </c:strRef>
          </c:cat>
          <c:val>
            <c:numRef>
              <c:f>Taul1!$C$2:$C$6</c:f>
              <c:numCache>
                <c:formatCode>0%</c:formatCode>
                <c:ptCount val="5"/>
                <c:pt idx="0">
                  <c:v>0.28000000000000003</c:v>
                </c:pt>
                <c:pt idx="1">
                  <c:v>0.28999999999999998</c:v>
                </c:pt>
                <c:pt idx="2">
                  <c:v>0.26</c:v>
                </c:pt>
                <c:pt idx="3">
                  <c:v>0.28999999999999998</c:v>
                </c:pt>
                <c:pt idx="4">
                  <c:v>0.28000000000000003</c:v>
                </c:pt>
              </c:numCache>
            </c:numRef>
          </c:val>
          <c:extLst>
            <c:ext xmlns:c16="http://schemas.microsoft.com/office/drawing/2014/chart" uri="{C3380CC4-5D6E-409C-BE32-E72D297353CC}">
              <c16:uniqueId val="{00000001-0362-4D9F-B56B-0F5F116C7483}"/>
            </c:ext>
          </c:extLst>
        </c:ser>
        <c:ser>
          <c:idx val="2"/>
          <c:order val="2"/>
          <c:tx>
            <c:strRef>
              <c:f>Taul1!$D$1</c:f>
              <c:strCache>
                <c:ptCount val="1"/>
                <c:pt idx="0">
                  <c:v>En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2014, n=1000</c:v>
                </c:pt>
                <c:pt idx="1">
                  <c:v>2016, n=1000</c:v>
                </c:pt>
                <c:pt idx="2">
                  <c:v>2018, n=1000</c:v>
                </c:pt>
                <c:pt idx="3">
                  <c:v>2020, n=1000</c:v>
                </c:pt>
                <c:pt idx="4">
                  <c:v>2022, n=1001</c:v>
                </c:pt>
              </c:strCache>
            </c:strRef>
          </c:cat>
          <c:val>
            <c:numRef>
              <c:f>Taul1!$D$2:$D$6</c:f>
              <c:numCache>
                <c:formatCode>0%</c:formatCode>
                <c:ptCount val="5"/>
                <c:pt idx="0">
                  <c:v>0.51</c:v>
                </c:pt>
                <c:pt idx="1">
                  <c:v>0.49</c:v>
                </c:pt>
                <c:pt idx="2">
                  <c:v>0.49</c:v>
                </c:pt>
                <c:pt idx="3">
                  <c:v>0.4</c:v>
                </c:pt>
                <c:pt idx="4">
                  <c:v>0.48</c:v>
                </c:pt>
              </c:numCache>
            </c:numRef>
          </c:val>
          <c:extLst>
            <c:ext xmlns:c16="http://schemas.microsoft.com/office/drawing/2014/chart" uri="{C3380CC4-5D6E-409C-BE32-E72D297353CC}">
              <c16:uniqueId val="{00000002-0362-4D9F-B56B-0F5F116C7483}"/>
            </c:ext>
          </c:extLst>
        </c:ser>
        <c:dLbls>
          <c:showLegendKey val="0"/>
          <c:showVal val="0"/>
          <c:showCatName val="0"/>
          <c:showSerName val="0"/>
          <c:showPercent val="0"/>
          <c:showBubbleSize val="0"/>
        </c:dLbls>
        <c:gapWidth val="30"/>
        <c:overlap val="100"/>
        <c:axId val="141212288"/>
        <c:axId val="141222272"/>
      </c:barChart>
      <c:catAx>
        <c:axId val="141212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1222272"/>
        <c:crosses val="autoZero"/>
        <c:auto val="1"/>
        <c:lblAlgn val="ctr"/>
        <c:lblOffset val="100"/>
        <c:noMultiLvlLbl val="0"/>
      </c:catAx>
      <c:valAx>
        <c:axId val="14122227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1212288"/>
        <c:crosses val="autoZero"/>
        <c:crossBetween val="between"/>
        <c:majorUnit val="0.2"/>
      </c:valAx>
      <c:spPr>
        <a:noFill/>
        <a:ln>
          <a:noFill/>
        </a:ln>
        <a:effectLst/>
      </c:spPr>
    </c:plotArea>
    <c:legend>
      <c:legendPos val="b"/>
      <c:layout>
        <c:manualLayout>
          <c:xMode val="edge"/>
          <c:yMode val="edge"/>
          <c:x val="0.37763003267197309"/>
          <c:y val="0.92083184241039084"/>
          <c:w val="0.58693257787677677"/>
          <c:h val="7.9168157589609198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266553224847057"/>
          <c:y val="6.0692262154730621E-2"/>
          <c:w val="0.62300840504282873"/>
          <c:h val="0.78792978066739094"/>
        </c:manualLayout>
      </c:layout>
      <c:barChart>
        <c:barDir val="bar"/>
        <c:grouping val="percentStacked"/>
        <c:varyColors val="0"/>
        <c:ser>
          <c:idx val="0"/>
          <c:order val="0"/>
          <c:tx>
            <c:strRef>
              <c:f>Taul1!$A$12</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Taul1!$B$11:$Z$11</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30.001-50.000 €/vuodessa, n=232</c:v>
                </c:pt>
                <c:pt idx="12">
                  <c:v>50.001-70.000 €/vuodessa, n=169</c:v>
                </c:pt>
                <c:pt idx="13">
                  <c:v>Yli 70.000 €/vuodessa, n=170</c:v>
                </c:pt>
                <c:pt idx="14">
                  <c:v>AMMATTI </c:v>
                </c:pt>
                <c:pt idx="15">
                  <c:v>Johtavassa asemassa oleva/yrittäjä, n=64</c:v>
                </c:pt>
                <c:pt idx="16">
                  <c:v>Toimihenkilö, n=213</c:v>
                </c:pt>
                <c:pt idx="17">
                  <c:v>Työväestö, n=279</c:v>
                </c:pt>
                <c:pt idx="18">
                  <c:v>Lomautettuna/työtön, n=67</c:v>
                </c:pt>
                <c:pt idx="19">
                  <c:v>Opiskelija/koululainen, n=95</c:v>
                </c:pt>
                <c:pt idx="20">
                  <c:v>Eläkeläinen, n=246</c:v>
                </c:pt>
              </c:strCache>
              <c:extLst/>
            </c:strRef>
          </c:cat>
          <c:val>
            <c:numRef>
              <c:f>Taul1!$B$12:$Z$12</c:f>
              <c:numCache>
                <c:formatCode>General</c:formatCode>
                <c:ptCount val="21"/>
                <c:pt idx="0" formatCode="0%">
                  <c:v>0.73399999999999999</c:v>
                </c:pt>
                <c:pt idx="2" formatCode="0%">
                  <c:v>0.71499999999999997</c:v>
                </c:pt>
                <c:pt idx="3" formatCode="0%">
                  <c:v>0.752</c:v>
                </c:pt>
                <c:pt idx="5" formatCode="0%">
                  <c:v>0.72299999999999998</c:v>
                </c:pt>
                <c:pt idx="6" formatCode="0%">
                  <c:v>0.70599999999999996</c:v>
                </c:pt>
                <c:pt idx="7" formatCode="0%">
                  <c:v>0.79400000000000004</c:v>
                </c:pt>
                <c:pt idx="8" formatCode="0%">
                  <c:v>0.73</c:v>
                </c:pt>
                <c:pt idx="9" formatCode="0%">
                  <c:v>0.72699999999999998</c:v>
                </c:pt>
                <c:pt idx="11" formatCode="0%">
                  <c:v>0.71099999999999997</c:v>
                </c:pt>
                <c:pt idx="12" formatCode="0%">
                  <c:v>0.76200000000000001</c:v>
                </c:pt>
                <c:pt idx="13" formatCode="0%">
                  <c:v>0.80700000000000005</c:v>
                </c:pt>
                <c:pt idx="15" formatCode="0%">
                  <c:v>0.75700000000000001</c:v>
                </c:pt>
                <c:pt idx="16" formatCode="0%">
                  <c:v>0.74099999999999999</c:v>
                </c:pt>
                <c:pt idx="17" formatCode="0%">
                  <c:v>0.79900000000000004</c:v>
                </c:pt>
                <c:pt idx="18" formatCode="0%">
                  <c:v>0.73899999999999999</c:v>
                </c:pt>
                <c:pt idx="19" formatCode="0%">
                  <c:v>0.69299999999999995</c:v>
                </c:pt>
                <c:pt idx="20" formatCode="0%">
                  <c:v>0.67200000000000004</c:v>
                </c:pt>
              </c:numCache>
              <c:extLst/>
            </c:numRef>
          </c:val>
          <c:extLst>
            <c:ext xmlns:c16="http://schemas.microsoft.com/office/drawing/2014/chart" uri="{C3380CC4-5D6E-409C-BE32-E72D297353CC}">
              <c16:uniqueId val="{00000000-0484-454A-B610-A255F789B6C5}"/>
            </c:ext>
          </c:extLst>
        </c:ser>
        <c:ser>
          <c:idx val="1"/>
          <c:order val="1"/>
          <c:tx>
            <c:strRef>
              <c:f>Taul1!$A$13</c:f>
              <c:strCache>
                <c:ptCount val="1"/>
                <c:pt idx="0">
                  <c:v>En osaa sanoa</c:v>
                </c:pt>
              </c:strCache>
            </c:strRef>
          </c:tx>
          <c:spPr>
            <a:solidFill>
              <a:srgbClr val="FFFFFF">
                <a:lumMod val="9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Taul1!$B$11:$Z$11</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30.001-50.000 €/vuodessa, n=232</c:v>
                </c:pt>
                <c:pt idx="12">
                  <c:v>50.001-70.000 €/vuodessa, n=169</c:v>
                </c:pt>
                <c:pt idx="13">
                  <c:v>Yli 70.000 €/vuodessa, n=170</c:v>
                </c:pt>
                <c:pt idx="14">
                  <c:v>AMMATTI </c:v>
                </c:pt>
                <c:pt idx="15">
                  <c:v>Johtavassa asemassa oleva/yrittäjä, n=64</c:v>
                </c:pt>
                <c:pt idx="16">
                  <c:v>Toimihenkilö, n=213</c:v>
                </c:pt>
                <c:pt idx="17">
                  <c:v>Työväestö, n=279</c:v>
                </c:pt>
                <c:pt idx="18">
                  <c:v>Lomautettuna/työtön, n=67</c:v>
                </c:pt>
                <c:pt idx="19">
                  <c:v>Opiskelija/koululainen, n=95</c:v>
                </c:pt>
                <c:pt idx="20">
                  <c:v>Eläkeläinen, n=246</c:v>
                </c:pt>
              </c:strCache>
              <c:extLst/>
            </c:strRef>
          </c:cat>
          <c:val>
            <c:numRef>
              <c:f>Taul1!$B$13:$Z$13</c:f>
              <c:numCache>
                <c:formatCode>General</c:formatCode>
                <c:ptCount val="21"/>
                <c:pt idx="0" formatCode="0%">
                  <c:v>0.113</c:v>
                </c:pt>
                <c:pt idx="2" formatCode="0%">
                  <c:v>0.104</c:v>
                </c:pt>
                <c:pt idx="3" formatCode="0%">
                  <c:v>0.122</c:v>
                </c:pt>
                <c:pt idx="5" formatCode="0%">
                  <c:v>0.14000000000000001</c:v>
                </c:pt>
                <c:pt idx="6" formatCode="0%">
                  <c:v>9.4E-2</c:v>
                </c:pt>
                <c:pt idx="7" formatCode="0%">
                  <c:v>0.129</c:v>
                </c:pt>
                <c:pt idx="8" formatCode="0%">
                  <c:v>0.122</c:v>
                </c:pt>
                <c:pt idx="9" formatCode="0%">
                  <c:v>9.2999999999999999E-2</c:v>
                </c:pt>
                <c:pt idx="11" formatCode="0%">
                  <c:v>0.114</c:v>
                </c:pt>
                <c:pt idx="12" formatCode="0%">
                  <c:v>5.3999999999999999E-2</c:v>
                </c:pt>
                <c:pt idx="13" formatCode="0%">
                  <c:v>6.5000000000000002E-2</c:v>
                </c:pt>
                <c:pt idx="15" formatCode="0%">
                  <c:v>0.11700000000000001</c:v>
                </c:pt>
                <c:pt idx="16" formatCode="0%">
                  <c:v>9.2999999999999999E-2</c:v>
                </c:pt>
                <c:pt idx="17" formatCode="0%">
                  <c:v>8.6999999999999994E-2</c:v>
                </c:pt>
                <c:pt idx="18" formatCode="0%">
                  <c:v>0.14899999999999999</c:v>
                </c:pt>
                <c:pt idx="19" formatCode="0%">
                  <c:v>0.151</c:v>
                </c:pt>
                <c:pt idx="20" formatCode="0%">
                  <c:v>0.13</c:v>
                </c:pt>
              </c:numCache>
              <c:extLst/>
            </c:numRef>
          </c:val>
          <c:extLst>
            <c:ext xmlns:c16="http://schemas.microsoft.com/office/drawing/2014/chart" uri="{C3380CC4-5D6E-409C-BE32-E72D297353CC}">
              <c16:uniqueId val="{00000001-0484-454A-B610-A255F789B6C5}"/>
            </c:ext>
          </c:extLst>
        </c:ser>
        <c:ser>
          <c:idx val="2"/>
          <c:order val="2"/>
          <c:tx>
            <c:strRef>
              <c:f>Taul1!$A$14</c:f>
              <c:strCache>
                <c:ptCount val="1"/>
                <c:pt idx="0">
                  <c:v>Ei</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Taul1!$B$11:$Z$11</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30.001-50.000 €/vuodessa, n=232</c:v>
                </c:pt>
                <c:pt idx="12">
                  <c:v>50.001-70.000 €/vuodessa, n=169</c:v>
                </c:pt>
                <c:pt idx="13">
                  <c:v>Yli 70.000 €/vuodessa, n=170</c:v>
                </c:pt>
                <c:pt idx="14">
                  <c:v>AMMATTI </c:v>
                </c:pt>
                <c:pt idx="15">
                  <c:v>Johtavassa asemassa oleva/yrittäjä, n=64</c:v>
                </c:pt>
                <c:pt idx="16">
                  <c:v>Toimihenkilö, n=213</c:v>
                </c:pt>
                <c:pt idx="17">
                  <c:v>Työväestö, n=279</c:v>
                </c:pt>
                <c:pt idx="18">
                  <c:v>Lomautettuna/työtön, n=67</c:v>
                </c:pt>
                <c:pt idx="19">
                  <c:v>Opiskelija/koululainen, n=95</c:v>
                </c:pt>
                <c:pt idx="20">
                  <c:v>Eläkeläinen, n=246</c:v>
                </c:pt>
              </c:strCache>
              <c:extLst/>
            </c:strRef>
          </c:cat>
          <c:val>
            <c:numRef>
              <c:f>Taul1!$B$14:$Z$14</c:f>
              <c:numCache>
                <c:formatCode>General</c:formatCode>
                <c:ptCount val="21"/>
                <c:pt idx="0" formatCode="0%">
                  <c:v>0.153</c:v>
                </c:pt>
                <c:pt idx="2" formatCode="0%">
                  <c:v>0.18099999999999999</c:v>
                </c:pt>
                <c:pt idx="3" formatCode="0%">
                  <c:v>0.125</c:v>
                </c:pt>
                <c:pt idx="5" formatCode="0%">
                  <c:v>0.13700000000000001</c:v>
                </c:pt>
                <c:pt idx="6" formatCode="0%">
                  <c:v>0.2</c:v>
                </c:pt>
                <c:pt idx="7" formatCode="0%">
                  <c:v>7.6999999999999999E-2</c:v>
                </c:pt>
                <c:pt idx="8" formatCode="0%">
                  <c:v>0.14799999999999999</c:v>
                </c:pt>
                <c:pt idx="9" formatCode="0%">
                  <c:v>0.17899999999999999</c:v>
                </c:pt>
                <c:pt idx="11" formatCode="0%">
                  <c:v>0.17599999999999999</c:v>
                </c:pt>
                <c:pt idx="12" formatCode="0%">
                  <c:v>0.184</c:v>
                </c:pt>
                <c:pt idx="13" formatCode="0%">
                  <c:v>0.128</c:v>
                </c:pt>
                <c:pt idx="15" formatCode="0%">
                  <c:v>0.127</c:v>
                </c:pt>
                <c:pt idx="16" formatCode="0%">
                  <c:v>0.16500000000000001</c:v>
                </c:pt>
                <c:pt idx="17" formatCode="0%">
                  <c:v>0.115</c:v>
                </c:pt>
                <c:pt idx="18" formatCode="0%">
                  <c:v>0.112</c:v>
                </c:pt>
                <c:pt idx="19" formatCode="0%">
                  <c:v>0.156</c:v>
                </c:pt>
                <c:pt idx="20" formatCode="0%">
                  <c:v>0.19900000000000001</c:v>
                </c:pt>
              </c:numCache>
              <c:extLst/>
            </c:numRef>
          </c:val>
          <c:extLst>
            <c:ext xmlns:c16="http://schemas.microsoft.com/office/drawing/2014/chart" uri="{C3380CC4-5D6E-409C-BE32-E72D297353CC}">
              <c16:uniqueId val="{00000002-0484-454A-B610-A255F789B6C5}"/>
            </c:ext>
          </c:extLst>
        </c:ser>
        <c:dLbls>
          <c:showLegendKey val="0"/>
          <c:showVal val="0"/>
          <c:showCatName val="0"/>
          <c:showSerName val="0"/>
          <c:showPercent val="0"/>
          <c:showBubbleSize val="0"/>
        </c:dLbls>
        <c:gapWidth val="50"/>
        <c:overlap val="100"/>
        <c:axId val="141443840"/>
        <c:axId val="141445376"/>
      </c:barChart>
      <c:catAx>
        <c:axId val="141443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1445376"/>
        <c:crosses val="autoZero"/>
        <c:auto val="1"/>
        <c:lblAlgn val="ctr"/>
        <c:lblOffset val="100"/>
        <c:noMultiLvlLbl val="0"/>
      </c:catAx>
      <c:valAx>
        <c:axId val="141445376"/>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1443840"/>
        <c:crosses val="autoZero"/>
        <c:crossBetween val="between"/>
        <c:majorUnit val="0.2"/>
      </c:valAx>
      <c:spPr>
        <a:noFill/>
        <a:ln>
          <a:noFill/>
        </a:ln>
        <a:effectLst/>
      </c:spPr>
    </c:plotArea>
    <c:legend>
      <c:legendPos val="b"/>
      <c:layout>
        <c:manualLayout>
          <c:xMode val="edge"/>
          <c:yMode val="edge"/>
          <c:x val="0.26089059829871308"/>
          <c:y val="0.89105441543769126"/>
          <c:w val="0.71101410018283684"/>
          <c:h val="4.6964932177295665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266553224847057"/>
          <c:y val="6.0692262154730621E-2"/>
          <c:w val="0.62300840504282873"/>
          <c:h val="0.78792978066739094"/>
        </c:manualLayout>
      </c:layout>
      <c:barChart>
        <c:barDir val="bar"/>
        <c:grouping val="percentStacked"/>
        <c:varyColors val="0"/>
        <c:ser>
          <c:idx val="0"/>
          <c:order val="0"/>
          <c:tx>
            <c:strRef>
              <c:f>Taul1!$A$19</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Taul1!$B$18:$Z$18</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30.001-50.000 €/vuodessa, n=232</c:v>
                </c:pt>
                <c:pt idx="12">
                  <c:v>50.001-70.000 €/vuodessa, n=169</c:v>
                </c:pt>
                <c:pt idx="13">
                  <c:v>Yli 70.000 €/vuodessa, n=170</c:v>
                </c:pt>
                <c:pt idx="14">
                  <c:v>AMMATTI </c:v>
                </c:pt>
                <c:pt idx="15">
                  <c:v>Johtavassa asemassa oleva/yrittäjä, n=64</c:v>
                </c:pt>
                <c:pt idx="16">
                  <c:v>Toimihenkilö, n=213</c:v>
                </c:pt>
                <c:pt idx="17">
                  <c:v>Työväestö, n=279</c:v>
                </c:pt>
                <c:pt idx="18">
                  <c:v>Lomautettuna/työtön, n=67</c:v>
                </c:pt>
                <c:pt idx="19">
                  <c:v>Opiskelija/koululainen, n=95</c:v>
                </c:pt>
                <c:pt idx="20">
                  <c:v>Eläkeläinen, n=246</c:v>
                </c:pt>
              </c:strCache>
              <c:extLst/>
            </c:strRef>
          </c:cat>
          <c:val>
            <c:numRef>
              <c:f>Taul1!$B$19:$Z$19</c:f>
              <c:numCache>
                <c:formatCode>General</c:formatCode>
                <c:ptCount val="21"/>
                <c:pt idx="0" formatCode="0%">
                  <c:v>0.81599999999999995</c:v>
                </c:pt>
                <c:pt idx="2" formatCode="0%">
                  <c:v>0.81</c:v>
                </c:pt>
                <c:pt idx="3" formatCode="0%">
                  <c:v>0.82199999999999995</c:v>
                </c:pt>
                <c:pt idx="5" formatCode="0%">
                  <c:v>0.83</c:v>
                </c:pt>
                <c:pt idx="6" formatCode="0%">
                  <c:v>0.80600000000000005</c:v>
                </c:pt>
                <c:pt idx="7" formatCode="0%">
                  <c:v>0.81799999999999995</c:v>
                </c:pt>
                <c:pt idx="8" formatCode="0%">
                  <c:v>0.80700000000000005</c:v>
                </c:pt>
                <c:pt idx="9" formatCode="0%">
                  <c:v>0.81799999999999995</c:v>
                </c:pt>
                <c:pt idx="11" formatCode="0%">
                  <c:v>0.80500000000000005</c:v>
                </c:pt>
                <c:pt idx="12" formatCode="0%">
                  <c:v>0.85</c:v>
                </c:pt>
                <c:pt idx="13" formatCode="0%">
                  <c:v>0.89900000000000002</c:v>
                </c:pt>
                <c:pt idx="15" formatCode="0%">
                  <c:v>0.85699999999999998</c:v>
                </c:pt>
                <c:pt idx="16" formatCode="0%">
                  <c:v>0.82599999999999996</c:v>
                </c:pt>
                <c:pt idx="17" formatCode="0%">
                  <c:v>0.86</c:v>
                </c:pt>
                <c:pt idx="18" formatCode="0%">
                  <c:v>0.751</c:v>
                </c:pt>
                <c:pt idx="19" formatCode="0%">
                  <c:v>0.75800000000000001</c:v>
                </c:pt>
                <c:pt idx="20" formatCode="0%">
                  <c:v>0.78900000000000003</c:v>
                </c:pt>
              </c:numCache>
              <c:extLst/>
            </c:numRef>
          </c:val>
          <c:extLst>
            <c:ext xmlns:c16="http://schemas.microsoft.com/office/drawing/2014/chart" uri="{C3380CC4-5D6E-409C-BE32-E72D297353CC}">
              <c16:uniqueId val="{00000000-5A45-48FA-9CF3-DDD1E948EE1C}"/>
            </c:ext>
          </c:extLst>
        </c:ser>
        <c:ser>
          <c:idx val="1"/>
          <c:order val="1"/>
          <c:tx>
            <c:strRef>
              <c:f>Taul1!$A$20</c:f>
              <c:strCache>
                <c:ptCount val="1"/>
                <c:pt idx="0">
                  <c:v>En osaa sanoa</c:v>
                </c:pt>
              </c:strCache>
            </c:strRef>
          </c:tx>
          <c:spPr>
            <a:solidFill>
              <a:srgbClr val="FFFFFF">
                <a:lumMod val="9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Taul1!$B$18:$Z$18</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30.001-50.000 €/vuodessa, n=232</c:v>
                </c:pt>
                <c:pt idx="12">
                  <c:v>50.001-70.000 €/vuodessa, n=169</c:v>
                </c:pt>
                <c:pt idx="13">
                  <c:v>Yli 70.000 €/vuodessa, n=170</c:v>
                </c:pt>
                <c:pt idx="14">
                  <c:v>AMMATTI </c:v>
                </c:pt>
                <c:pt idx="15">
                  <c:v>Johtavassa asemassa oleva/yrittäjä, n=64</c:v>
                </c:pt>
                <c:pt idx="16">
                  <c:v>Toimihenkilö, n=213</c:v>
                </c:pt>
                <c:pt idx="17">
                  <c:v>Työväestö, n=279</c:v>
                </c:pt>
                <c:pt idx="18">
                  <c:v>Lomautettuna/työtön, n=67</c:v>
                </c:pt>
                <c:pt idx="19">
                  <c:v>Opiskelija/koululainen, n=95</c:v>
                </c:pt>
                <c:pt idx="20">
                  <c:v>Eläkeläinen, n=246</c:v>
                </c:pt>
              </c:strCache>
              <c:extLst/>
            </c:strRef>
          </c:cat>
          <c:val>
            <c:numRef>
              <c:f>Taul1!$B$20:$Z$20</c:f>
              <c:numCache>
                <c:formatCode>General</c:formatCode>
                <c:ptCount val="21"/>
                <c:pt idx="0" formatCode="0%">
                  <c:v>9.7000000000000003E-2</c:v>
                </c:pt>
                <c:pt idx="2" formatCode="0%">
                  <c:v>0.09</c:v>
                </c:pt>
                <c:pt idx="3" formatCode="0%">
                  <c:v>0.104</c:v>
                </c:pt>
                <c:pt idx="5" formatCode="0%">
                  <c:v>0.11899999999999999</c:v>
                </c:pt>
                <c:pt idx="6" formatCode="0%">
                  <c:v>8.2000000000000003E-2</c:v>
                </c:pt>
                <c:pt idx="7" formatCode="0%">
                  <c:v>0.124</c:v>
                </c:pt>
                <c:pt idx="8" formatCode="0%">
                  <c:v>9.7000000000000003E-2</c:v>
                </c:pt>
                <c:pt idx="9" formatCode="0%">
                  <c:v>7.6999999999999999E-2</c:v>
                </c:pt>
                <c:pt idx="11" formatCode="0%">
                  <c:v>0.10100000000000001</c:v>
                </c:pt>
                <c:pt idx="12" formatCode="0%">
                  <c:v>5.0999999999999997E-2</c:v>
                </c:pt>
                <c:pt idx="13" formatCode="0%">
                  <c:v>3.5000000000000003E-2</c:v>
                </c:pt>
                <c:pt idx="15" formatCode="0%">
                  <c:v>9.9000000000000005E-2</c:v>
                </c:pt>
                <c:pt idx="16" formatCode="0%">
                  <c:v>8.4000000000000005E-2</c:v>
                </c:pt>
                <c:pt idx="17" formatCode="0%">
                  <c:v>8.2000000000000003E-2</c:v>
                </c:pt>
                <c:pt idx="18" formatCode="0%">
                  <c:v>0.14499999999999999</c:v>
                </c:pt>
                <c:pt idx="19" formatCode="0%">
                  <c:v>0.13200000000000001</c:v>
                </c:pt>
                <c:pt idx="20" formatCode="0%">
                  <c:v>0.10100000000000001</c:v>
                </c:pt>
              </c:numCache>
              <c:extLst/>
            </c:numRef>
          </c:val>
          <c:extLst>
            <c:ext xmlns:c16="http://schemas.microsoft.com/office/drawing/2014/chart" uri="{C3380CC4-5D6E-409C-BE32-E72D297353CC}">
              <c16:uniqueId val="{00000001-5A45-48FA-9CF3-DDD1E948EE1C}"/>
            </c:ext>
          </c:extLst>
        </c:ser>
        <c:ser>
          <c:idx val="2"/>
          <c:order val="2"/>
          <c:tx>
            <c:strRef>
              <c:f>Taul1!$A$21</c:f>
              <c:strCache>
                <c:ptCount val="1"/>
                <c:pt idx="0">
                  <c:v>Ei</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Taul1!$B$18:$Z$18</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30.001-50.000 €/vuodessa, n=232</c:v>
                </c:pt>
                <c:pt idx="12">
                  <c:v>50.001-70.000 €/vuodessa, n=169</c:v>
                </c:pt>
                <c:pt idx="13">
                  <c:v>Yli 70.000 €/vuodessa, n=170</c:v>
                </c:pt>
                <c:pt idx="14">
                  <c:v>AMMATTI </c:v>
                </c:pt>
                <c:pt idx="15">
                  <c:v>Johtavassa asemassa oleva/yrittäjä, n=64</c:v>
                </c:pt>
                <c:pt idx="16">
                  <c:v>Toimihenkilö, n=213</c:v>
                </c:pt>
                <c:pt idx="17">
                  <c:v>Työväestö, n=279</c:v>
                </c:pt>
                <c:pt idx="18">
                  <c:v>Lomautettuna/työtön, n=67</c:v>
                </c:pt>
                <c:pt idx="19">
                  <c:v>Opiskelija/koululainen, n=95</c:v>
                </c:pt>
                <c:pt idx="20">
                  <c:v>Eläkeläinen, n=246</c:v>
                </c:pt>
              </c:strCache>
              <c:extLst/>
            </c:strRef>
          </c:cat>
          <c:val>
            <c:numRef>
              <c:f>Taul1!$B$21:$Z$21</c:f>
              <c:numCache>
                <c:formatCode>General</c:formatCode>
                <c:ptCount val="21"/>
                <c:pt idx="0" formatCode="0%">
                  <c:v>8.6999999999999994E-2</c:v>
                </c:pt>
                <c:pt idx="2" formatCode="0%">
                  <c:v>0.1</c:v>
                </c:pt>
                <c:pt idx="3" formatCode="0%">
                  <c:v>7.3999999999999996E-2</c:v>
                </c:pt>
                <c:pt idx="5" formatCode="0%">
                  <c:v>5.0999999999999997E-2</c:v>
                </c:pt>
                <c:pt idx="6" formatCode="0%">
                  <c:v>0.112</c:v>
                </c:pt>
                <c:pt idx="7" formatCode="0%">
                  <c:v>5.8999999999999997E-2</c:v>
                </c:pt>
                <c:pt idx="8" formatCode="0%">
                  <c:v>9.6000000000000002E-2</c:v>
                </c:pt>
                <c:pt idx="9" formatCode="0%">
                  <c:v>0.105</c:v>
                </c:pt>
                <c:pt idx="11" formatCode="0%">
                  <c:v>9.4E-2</c:v>
                </c:pt>
                <c:pt idx="12" formatCode="0%">
                  <c:v>9.9000000000000005E-2</c:v>
                </c:pt>
                <c:pt idx="13" formatCode="0%">
                  <c:v>6.6000000000000003E-2</c:v>
                </c:pt>
                <c:pt idx="15" formatCode="0%">
                  <c:v>4.3999999999999997E-2</c:v>
                </c:pt>
                <c:pt idx="16" formatCode="0%">
                  <c:v>0.09</c:v>
                </c:pt>
                <c:pt idx="17" formatCode="0%">
                  <c:v>5.8000000000000003E-2</c:v>
                </c:pt>
                <c:pt idx="18" formatCode="0%">
                  <c:v>0.104</c:v>
                </c:pt>
                <c:pt idx="19" formatCode="0%">
                  <c:v>0.11</c:v>
                </c:pt>
                <c:pt idx="20" formatCode="0%">
                  <c:v>0.109</c:v>
                </c:pt>
              </c:numCache>
              <c:extLst/>
            </c:numRef>
          </c:val>
          <c:extLst>
            <c:ext xmlns:c16="http://schemas.microsoft.com/office/drawing/2014/chart" uri="{C3380CC4-5D6E-409C-BE32-E72D297353CC}">
              <c16:uniqueId val="{00000002-5A45-48FA-9CF3-DDD1E948EE1C}"/>
            </c:ext>
          </c:extLst>
        </c:ser>
        <c:dLbls>
          <c:showLegendKey val="0"/>
          <c:showVal val="0"/>
          <c:showCatName val="0"/>
          <c:showSerName val="0"/>
          <c:showPercent val="0"/>
          <c:showBubbleSize val="0"/>
        </c:dLbls>
        <c:gapWidth val="50"/>
        <c:overlap val="100"/>
        <c:axId val="141443840"/>
        <c:axId val="141445376"/>
      </c:barChart>
      <c:catAx>
        <c:axId val="141443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1445376"/>
        <c:crosses val="autoZero"/>
        <c:auto val="1"/>
        <c:lblAlgn val="ctr"/>
        <c:lblOffset val="100"/>
        <c:noMultiLvlLbl val="0"/>
      </c:catAx>
      <c:valAx>
        <c:axId val="141445376"/>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1443840"/>
        <c:crosses val="autoZero"/>
        <c:crossBetween val="between"/>
        <c:majorUnit val="0.2"/>
      </c:valAx>
      <c:spPr>
        <a:noFill/>
        <a:ln>
          <a:noFill/>
        </a:ln>
        <a:effectLst/>
      </c:spPr>
    </c:plotArea>
    <c:legend>
      <c:legendPos val="b"/>
      <c:layout>
        <c:manualLayout>
          <c:xMode val="edge"/>
          <c:yMode val="edge"/>
          <c:x val="0.26089059829871308"/>
          <c:y val="0.91396017932147011"/>
          <c:w val="0.71101410018283684"/>
          <c:h val="4.6964932177295665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Terveyden- ja sairaanhoidon kustannuksia</c:v>
                </c:pt>
                <c:pt idx="1">
                  <c:v>2012, n=1026</c:v>
                </c:pt>
                <c:pt idx="2">
                  <c:v>2014, n=1000</c:v>
                </c:pt>
                <c:pt idx="3">
                  <c:v>2016, n=1000</c:v>
                </c:pt>
                <c:pt idx="4">
                  <c:v>2018, n=1000</c:v>
                </c:pt>
                <c:pt idx="5">
                  <c:v>2020, n=1000</c:v>
                </c:pt>
                <c:pt idx="6">
                  <c:v>2022, n=1000</c:v>
                </c:pt>
                <c:pt idx="7">
                  <c:v>Vanhuuden hoivaan liittyvien palvelujen kustannuksia</c:v>
                </c:pt>
                <c:pt idx="8">
                  <c:v>2012, n=1026</c:v>
                </c:pt>
                <c:pt idx="9">
                  <c:v>2014, n=1000</c:v>
                </c:pt>
                <c:pt idx="10">
                  <c:v>2016, n=1000</c:v>
                </c:pt>
                <c:pt idx="11">
                  <c:v>2018, n=1000</c:v>
                </c:pt>
                <c:pt idx="12">
                  <c:v>2020, n=1000</c:v>
                </c:pt>
                <c:pt idx="13">
                  <c:v>2022, n=1000</c:v>
                </c:pt>
              </c:strCache>
            </c:strRef>
          </c:cat>
          <c:val>
            <c:numRef>
              <c:f>Taul1!$B$2:$B$15</c:f>
              <c:numCache>
                <c:formatCode>General</c:formatCode>
                <c:ptCount val="14"/>
                <c:pt idx="1">
                  <c:v>87</c:v>
                </c:pt>
                <c:pt idx="2">
                  <c:v>84</c:v>
                </c:pt>
                <c:pt idx="3">
                  <c:v>83</c:v>
                </c:pt>
                <c:pt idx="4">
                  <c:v>79</c:v>
                </c:pt>
                <c:pt idx="5">
                  <c:v>72</c:v>
                </c:pt>
                <c:pt idx="6">
                  <c:v>73</c:v>
                </c:pt>
                <c:pt idx="8">
                  <c:v>90</c:v>
                </c:pt>
                <c:pt idx="9">
                  <c:v>88</c:v>
                </c:pt>
                <c:pt idx="10">
                  <c:v>86</c:v>
                </c:pt>
                <c:pt idx="11">
                  <c:v>85</c:v>
                </c:pt>
                <c:pt idx="12">
                  <c:v>80</c:v>
                </c:pt>
                <c:pt idx="13">
                  <c:v>82</c:v>
                </c:pt>
              </c:numCache>
            </c:numRef>
          </c:val>
          <c:extLst>
            <c:ext xmlns:c16="http://schemas.microsoft.com/office/drawing/2014/chart" uri="{C3380CC4-5D6E-409C-BE32-E72D297353CC}">
              <c16:uniqueId val="{00000000-C9A4-448A-8F4B-AA1B6CD0E8C7}"/>
            </c:ext>
          </c:extLst>
        </c:ser>
        <c:ser>
          <c:idx val="1"/>
          <c:order val="1"/>
          <c:tx>
            <c:strRef>
              <c:f>Taul1!$C$1</c:f>
              <c:strCache>
                <c:ptCount val="1"/>
                <c:pt idx="0">
                  <c:v>En osaa sanoa</c:v>
                </c:pt>
              </c:strCache>
            </c:strRef>
          </c:tx>
          <c:spPr>
            <a:solidFill>
              <a:srgbClr val="FFFFFF">
                <a:lumMod val="9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Terveyden- ja sairaanhoidon kustannuksia</c:v>
                </c:pt>
                <c:pt idx="1">
                  <c:v>2012, n=1026</c:v>
                </c:pt>
                <c:pt idx="2">
                  <c:v>2014, n=1000</c:v>
                </c:pt>
                <c:pt idx="3">
                  <c:v>2016, n=1000</c:v>
                </c:pt>
                <c:pt idx="4">
                  <c:v>2018, n=1000</c:v>
                </c:pt>
                <c:pt idx="5">
                  <c:v>2020, n=1000</c:v>
                </c:pt>
                <c:pt idx="6">
                  <c:v>2022, n=1000</c:v>
                </c:pt>
                <c:pt idx="7">
                  <c:v>Vanhuuden hoivaan liittyvien palvelujen kustannuksia</c:v>
                </c:pt>
                <c:pt idx="8">
                  <c:v>2012, n=1026</c:v>
                </c:pt>
                <c:pt idx="9">
                  <c:v>2014, n=1000</c:v>
                </c:pt>
                <c:pt idx="10">
                  <c:v>2016, n=1000</c:v>
                </c:pt>
                <c:pt idx="11">
                  <c:v>2018, n=1000</c:v>
                </c:pt>
                <c:pt idx="12">
                  <c:v>2020, n=1000</c:v>
                </c:pt>
                <c:pt idx="13">
                  <c:v>2022, n=1000</c:v>
                </c:pt>
              </c:strCache>
            </c:strRef>
          </c:cat>
          <c:val>
            <c:numRef>
              <c:f>Taul1!$C$2:$C$15</c:f>
              <c:numCache>
                <c:formatCode>General</c:formatCode>
                <c:ptCount val="14"/>
                <c:pt idx="1">
                  <c:v>3</c:v>
                </c:pt>
                <c:pt idx="2">
                  <c:v>6</c:v>
                </c:pt>
                <c:pt idx="3">
                  <c:v>9</c:v>
                </c:pt>
                <c:pt idx="4">
                  <c:v>10</c:v>
                </c:pt>
                <c:pt idx="5">
                  <c:v>12</c:v>
                </c:pt>
                <c:pt idx="6">
                  <c:v>11</c:v>
                </c:pt>
                <c:pt idx="8">
                  <c:v>3</c:v>
                </c:pt>
                <c:pt idx="9">
                  <c:v>6</c:v>
                </c:pt>
                <c:pt idx="10">
                  <c:v>8</c:v>
                </c:pt>
                <c:pt idx="11">
                  <c:v>10</c:v>
                </c:pt>
                <c:pt idx="12">
                  <c:v>10</c:v>
                </c:pt>
                <c:pt idx="13">
                  <c:v>10</c:v>
                </c:pt>
              </c:numCache>
            </c:numRef>
          </c:val>
          <c:extLst>
            <c:ext xmlns:c16="http://schemas.microsoft.com/office/drawing/2014/chart" uri="{C3380CC4-5D6E-409C-BE32-E72D297353CC}">
              <c16:uniqueId val="{00000001-C9A4-448A-8F4B-AA1B6CD0E8C7}"/>
            </c:ext>
          </c:extLst>
        </c:ser>
        <c:ser>
          <c:idx val="2"/>
          <c:order val="2"/>
          <c:tx>
            <c:strRef>
              <c:f>Taul1!$D$1</c:f>
              <c:strCache>
                <c:ptCount val="1"/>
                <c:pt idx="0">
                  <c:v>Ei</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Terveyden- ja sairaanhoidon kustannuksia</c:v>
                </c:pt>
                <c:pt idx="1">
                  <c:v>2012, n=1026</c:v>
                </c:pt>
                <c:pt idx="2">
                  <c:v>2014, n=1000</c:v>
                </c:pt>
                <c:pt idx="3">
                  <c:v>2016, n=1000</c:v>
                </c:pt>
                <c:pt idx="4">
                  <c:v>2018, n=1000</c:v>
                </c:pt>
                <c:pt idx="5">
                  <c:v>2020, n=1000</c:v>
                </c:pt>
                <c:pt idx="6">
                  <c:v>2022, n=1000</c:v>
                </c:pt>
                <c:pt idx="7">
                  <c:v>Vanhuuden hoivaan liittyvien palvelujen kustannuksia</c:v>
                </c:pt>
                <c:pt idx="8">
                  <c:v>2012, n=1026</c:v>
                </c:pt>
                <c:pt idx="9">
                  <c:v>2014, n=1000</c:v>
                </c:pt>
                <c:pt idx="10">
                  <c:v>2016, n=1000</c:v>
                </c:pt>
                <c:pt idx="11">
                  <c:v>2018, n=1000</c:v>
                </c:pt>
                <c:pt idx="12">
                  <c:v>2020, n=1000</c:v>
                </c:pt>
                <c:pt idx="13">
                  <c:v>2022, n=1000</c:v>
                </c:pt>
              </c:strCache>
            </c:strRef>
          </c:cat>
          <c:val>
            <c:numRef>
              <c:f>Taul1!$D$2:$D$15</c:f>
              <c:numCache>
                <c:formatCode>General</c:formatCode>
                <c:ptCount val="14"/>
                <c:pt idx="1">
                  <c:v>10</c:v>
                </c:pt>
                <c:pt idx="2">
                  <c:v>10</c:v>
                </c:pt>
                <c:pt idx="3">
                  <c:v>8</c:v>
                </c:pt>
                <c:pt idx="4">
                  <c:v>11</c:v>
                </c:pt>
                <c:pt idx="5">
                  <c:v>16</c:v>
                </c:pt>
                <c:pt idx="6">
                  <c:v>15</c:v>
                </c:pt>
                <c:pt idx="8">
                  <c:v>7</c:v>
                </c:pt>
                <c:pt idx="9">
                  <c:v>6</c:v>
                </c:pt>
                <c:pt idx="10">
                  <c:v>6</c:v>
                </c:pt>
                <c:pt idx="11">
                  <c:v>6</c:v>
                </c:pt>
                <c:pt idx="12">
                  <c:v>10</c:v>
                </c:pt>
                <c:pt idx="13">
                  <c:v>9</c:v>
                </c:pt>
              </c:numCache>
            </c:numRef>
          </c:val>
          <c:extLst>
            <c:ext xmlns:c16="http://schemas.microsoft.com/office/drawing/2014/chart" uri="{C3380CC4-5D6E-409C-BE32-E72D297353CC}">
              <c16:uniqueId val="{00000002-C9A4-448A-8F4B-AA1B6CD0E8C7}"/>
            </c:ext>
          </c:extLst>
        </c:ser>
        <c:dLbls>
          <c:showLegendKey val="0"/>
          <c:showVal val="0"/>
          <c:showCatName val="0"/>
          <c:showSerName val="0"/>
          <c:showPercent val="0"/>
          <c:showBubbleSize val="0"/>
        </c:dLbls>
        <c:gapWidth val="50"/>
        <c:overlap val="100"/>
        <c:axId val="140891264"/>
        <c:axId val="140892800"/>
      </c:barChart>
      <c:catAx>
        <c:axId val="140891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0892800"/>
        <c:crosses val="autoZero"/>
        <c:auto val="1"/>
        <c:lblAlgn val="ctr"/>
        <c:lblOffset val="100"/>
        <c:noMultiLvlLbl val="0"/>
      </c:catAx>
      <c:valAx>
        <c:axId val="1408928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0891264"/>
        <c:crosses val="autoZero"/>
        <c:crossBetween val="between"/>
        <c:majorUnit val="0.2"/>
      </c:valAx>
      <c:spPr>
        <a:noFill/>
        <a:ln>
          <a:noFill/>
        </a:ln>
        <a:effectLst/>
      </c:spPr>
    </c:plotArea>
    <c:legend>
      <c:legendPos val="b"/>
      <c:layout>
        <c:manualLayout>
          <c:xMode val="edge"/>
          <c:yMode val="edge"/>
          <c:x val="0.42613361675558847"/>
          <c:y val="0.89502379766354434"/>
          <c:w val="0.57386638324441164"/>
          <c:h val="4.7208096887958566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75384702541043"/>
          <c:y val="7.0834988220340678E-2"/>
          <c:w val="0.45710983935663774"/>
          <c:h val="0.86088628623689456"/>
        </c:manualLayout>
      </c:layout>
      <c:barChart>
        <c:barDir val="bar"/>
        <c:grouping val="clustered"/>
        <c:varyColors val="0"/>
        <c:ser>
          <c:idx val="0"/>
          <c:order val="0"/>
          <c:tx>
            <c:strRef>
              <c:f>Taul1!$B$1</c:f>
              <c:strCache>
                <c:ptCount val="1"/>
                <c:pt idx="0">
                  <c:v>Kaikki vastaaajat, n=1000</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Säästämällä pankkitilille</c:v>
                </c:pt>
                <c:pt idx="1">
                  <c:v>Sijoittamalla rahastoihin</c:v>
                </c:pt>
                <c:pt idx="2">
                  <c:v>Hankkimalla omistusasunnon</c:v>
                </c:pt>
                <c:pt idx="3">
                  <c:v>Tekemällä ansiotyötä eläkkeellä</c:v>
                </c:pt>
                <c:pt idx="4">
                  <c:v>Sijoittamalla osakkeisiin</c:v>
                </c:pt>
                <c:pt idx="5">
                  <c:v>Vapaaehtoisella eläkevakuutuksella</c:v>
                </c:pt>
                <c:pt idx="6">
                  <c:v>Hankkimalla kiinteää omaisuutta (metsä, vapaa-ajan asunto)</c:v>
                </c:pt>
                <c:pt idx="7">
                  <c:v>Hankkimalla sijoitusasunnon</c:v>
                </c:pt>
                <c:pt idx="8">
                  <c:v>Käänteisellä asuntolainalla</c:v>
                </c:pt>
                <c:pt idx="9">
                  <c:v>Muuten, miten?</c:v>
                </c:pt>
              </c:strCache>
            </c:strRef>
          </c:cat>
          <c:val>
            <c:numRef>
              <c:f>Taul1!$B$2:$B$11</c:f>
              <c:numCache>
                <c:formatCode>0%</c:formatCode>
                <c:ptCount val="10"/>
                <c:pt idx="0">
                  <c:v>0.45100000000000001</c:v>
                </c:pt>
                <c:pt idx="1">
                  <c:v>0.42499999999999999</c:v>
                </c:pt>
                <c:pt idx="2">
                  <c:v>0.35899999999999999</c:v>
                </c:pt>
                <c:pt idx="3">
                  <c:v>0.312</c:v>
                </c:pt>
                <c:pt idx="4">
                  <c:v>0.311</c:v>
                </c:pt>
                <c:pt idx="5">
                  <c:v>0.17799999999999999</c:v>
                </c:pt>
                <c:pt idx="6">
                  <c:v>0.16800000000000001</c:v>
                </c:pt>
                <c:pt idx="7">
                  <c:v>0.155</c:v>
                </c:pt>
                <c:pt idx="8">
                  <c:v>2.5000000000000001E-2</c:v>
                </c:pt>
                <c:pt idx="9">
                  <c:v>8.7999999999999995E-2</c:v>
                </c:pt>
              </c:numCache>
            </c:numRef>
          </c:val>
          <c:extLst>
            <c:ext xmlns:c16="http://schemas.microsoft.com/office/drawing/2014/chart" uri="{C3380CC4-5D6E-409C-BE32-E72D297353CC}">
              <c16:uniqueId val="{00000000-9452-45CB-AE9D-3CE49FCC2DCC}"/>
            </c:ext>
          </c:extLst>
        </c:ser>
        <c:dLbls>
          <c:showLegendKey val="0"/>
          <c:showVal val="0"/>
          <c:showCatName val="0"/>
          <c:showSerName val="0"/>
          <c:showPercent val="0"/>
          <c:showBubbleSize val="0"/>
        </c:dLbls>
        <c:gapWidth val="30"/>
        <c:axId val="139757824"/>
        <c:axId val="139767808"/>
        <c:extLst>
          <c:ext xmlns:c15="http://schemas.microsoft.com/office/drawing/2012/chart" uri="{02D57815-91ED-43cb-92C2-25804820EDAC}">
            <c15:filteredBarSeries>
              <c15:ser>
                <c:idx val="1"/>
                <c:order val="1"/>
                <c:tx>
                  <c:strRef>
                    <c:extLst>
                      <c:ext uri="{02D57815-91ED-43cb-92C2-25804820EDAC}">
                        <c15:formulaRef>
                          <c15:sqref>Taul1!$C$1</c15:sqref>
                        </c15:formulaRef>
                      </c:ext>
                    </c:extLst>
                    <c:strCache>
                      <c:ptCount val="1"/>
                      <c:pt idx="0">
                        <c:v>SUKUPUOLI</c:v>
                      </c:pt>
                    </c:strCache>
                  </c:strRef>
                </c:tx>
                <c:invertIfNegative val="0"/>
                <c:cat>
                  <c:strRef>
                    <c:extLst>
                      <c:ext uri="{02D57815-91ED-43cb-92C2-25804820EDAC}">
                        <c15:formulaRef>
                          <c15:sqref>Taul1!$A$2:$A$11</c15:sqref>
                        </c15:formulaRef>
                      </c:ext>
                    </c:extLst>
                    <c:strCache>
                      <c:ptCount val="10"/>
                      <c:pt idx="0">
                        <c:v>Säästämällä pankkitilille</c:v>
                      </c:pt>
                      <c:pt idx="1">
                        <c:v>Sijoittamalla rahastoihin</c:v>
                      </c:pt>
                      <c:pt idx="2">
                        <c:v>Hankkimalla omistusasunnon</c:v>
                      </c:pt>
                      <c:pt idx="3">
                        <c:v>Tekemällä ansiotyötä eläkkeellä</c:v>
                      </c:pt>
                      <c:pt idx="4">
                        <c:v>Sijoittamalla osakkeisiin</c:v>
                      </c:pt>
                      <c:pt idx="5">
                        <c:v>Vapaaehtoisella eläkevakuutuksella</c:v>
                      </c:pt>
                      <c:pt idx="6">
                        <c:v>Hankkimalla kiinteää omaisuutta (metsä, vapaa-ajan asunto)</c:v>
                      </c:pt>
                      <c:pt idx="7">
                        <c:v>Hankkimalla sijoitusasunnon</c:v>
                      </c:pt>
                      <c:pt idx="8">
                        <c:v>Käänteisellä asuntolainalla</c:v>
                      </c:pt>
                      <c:pt idx="9">
                        <c:v>Muuten, miten?</c:v>
                      </c:pt>
                    </c:strCache>
                  </c:strRef>
                </c:cat>
                <c:val>
                  <c:numRef>
                    <c:extLst>
                      <c:ext uri="{02D57815-91ED-43cb-92C2-25804820EDAC}">
                        <c15:formulaRef>
                          <c15:sqref>Taul1!$C$2:$C$11</c15:sqref>
                        </c15:formulaRef>
                      </c:ext>
                    </c:extLst>
                    <c:numCache>
                      <c:formatCode>General</c:formatCode>
                      <c:ptCount val="10"/>
                    </c:numCache>
                  </c:numRef>
                </c:val>
                <c:extLst>
                  <c:ext xmlns:c16="http://schemas.microsoft.com/office/drawing/2014/chart" uri="{C3380CC4-5D6E-409C-BE32-E72D297353CC}">
                    <c16:uniqueId val="{00000001-BA9F-4D7A-9AF1-D2E168FDA69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Mies, n=499</c:v>
                      </c:pt>
                    </c:strCache>
                  </c:strRef>
                </c:tx>
                <c:invertIfNegative val="0"/>
                <c:cat>
                  <c:strRef>
                    <c:extLst xmlns:c15="http://schemas.microsoft.com/office/drawing/2012/chart">
                      <c:ext xmlns:c15="http://schemas.microsoft.com/office/drawing/2012/chart" uri="{02D57815-91ED-43cb-92C2-25804820EDAC}">
                        <c15:formulaRef>
                          <c15:sqref>Taul1!$A$2:$A$11</c15:sqref>
                        </c15:formulaRef>
                      </c:ext>
                    </c:extLst>
                    <c:strCache>
                      <c:ptCount val="10"/>
                      <c:pt idx="0">
                        <c:v>Säästämällä pankkitilille</c:v>
                      </c:pt>
                      <c:pt idx="1">
                        <c:v>Sijoittamalla rahastoihin</c:v>
                      </c:pt>
                      <c:pt idx="2">
                        <c:v>Hankkimalla omistusasunnon</c:v>
                      </c:pt>
                      <c:pt idx="3">
                        <c:v>Tekemällä ansiotyötä eläkkeellä</c:v>
                      </c:pt>
                      <c:pt idx="4">
                        <c:v>Sijoittamalla osakkeisiin</c:v>
                      </c:pt>
                      <c:pt idx="5">
                        <c:v>Vapaaehtoisella eläkevakuutuksella</c:v>
                      </c:pt>
                      <c:pt idx="6">
                        <c:v>Hankkimalla kiinteää omaisuutta (metsä, vapaa-ajan asunto)</c:v>
                      </c:pt>
                      <c:pt idx="7">
                        <c:v>Hankkimalla sijoitusasunnon</c:v>
                      </c:pt>
                      <c:pt idx="8">
                        <c:v>Käänteisellä asuntolainalla</c:v>
                      </c:pt>
                      <c:pt idx="9">
                        <c:v>Muuten, miten?</c:v>
                      </c:pt>
                    </c:strCache>
                  </c:strRef>
                </c:cat>
                <c:val>
                  <c:numRef>
                    <c:extLst xmlns:c15="http://schemas.microsoft.com/office/drawing/2012/chart">
                      <c:ext xmlns:c15="http://schemas.microsoft.com/office/drawing/2012/chart" uri="{02D57815-91ED-43cb-92C2-25804820EDAC}">
                        <c15:formulaRef>
                          <c15:sqref>Taul1!$D$2:$D$11</c15:sqref>
                        </c15:formulaRef>
                      </c:ext>
                    </c:extLst>
                    <c:numCache>
                      <c:formatCode>0%</c:formatCode>
                      <c:ptCount val="10"/>
                      <c:pt idx="0">
                        <c:v>0.39500000000000002</c:v>
                      </c:pt>
                      <c:pt idx="1">
                        <c:v>0.42599999999999999</c:v>
                      </c:pt>
                      <c:pt idx="2">
                        <c:v>0.33600000000000002</c:v>
                      </c:pt>
                      <c:pt idx="3">
                        <c:v>0.30499999999999999</c:v>
                      </c:pt>
                      <c:pt idx="4">
                        <c:v>0.36199999999999999</c:v>
                      </c:pt>
                      <c:pt idx="5">
                        <c:v>0.182</c:v>
                      </c:pt>
                      <c:pt idx="6">
                        <c:v>0.186</c:v>
                      </c:pt>
                      <c:pt idx="7">
                        <c:v>0.16200000000000001</c:v>
                      </c:pt>
                      <c:pt idx="8">
                        <c:v>2.5999999999999999E-2</c:v>
                      </c:pt>
                      <c:pt idx="9">
                        <c:v>0.10199999999999999</c:v>
                      </c:pt>
                    </c:numCache>
                  </c:numRef>
                </c:val>
                <c:extLst xmlns:c15="http://schemas.microsoft.com/office/drawing/2012/chart">
                  <c:ext xmlns:c16="http://schemas.microsoft.com/office/drawing/2014/chart" uri="{C3380CC4-5D6E-409C-BE32-E72D297353CC}">
                    <c16:uniqueId val="{00000002-BA9F-4D7A-9AF1-D2E168FDA69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Nainen, n=501</c:v>
                      </c:pt>
                    </c:strCache>
                  </c:strRef>
                </c:tx>
                <c:invertIfNegative val="0"/>
                <c:cat>
                  <c:strRef>
                    <c:extLst xmlns:c15="http://schemas.microsoft.com/office/drawing/2012/chart">
                      <c:ext xmlns:c15="http://schemas.microsoft.com/office/drawing/2012/chart" uri="{02D57815-91ED-43cb-92C2-25804820EDAC}">
                        <c15:formulaRef>
                          <c15:sqref>Taul1!$A$2:$A$11</c15:sqref>
                        </c15:formulaRef>
                      </c:ext>
                    </c:extLst>
                    <c:strCache>
                      <c:ptCount val="10"/>
                      <c:pt idx="0">
                        <c:v>Säästämällä pankkitilille</c:v>
                      </c:pt>
                      <c:pt idx="1">
                        <c:v>Sijoittamalla rahastoihin</c:v>
                      </c:pt>
                      <c:pt idx="2">
                        <c:v>Hankkimalla omistusasunnon</c:v>
                      </c:pt>
                      <c:pt idx="3">
                        <c:v>Tekemällä ansiotyötä eläkkeellä</c:v>
                      </c:pt>
                      <c:pt idx="4">
                        <c:v>Sijoittamalla osakkeisiin</c:v>
                      </c:pt>
                      <c:pt idx="5">
                        <c:v>Vapaaehtoisella eläkevakuutuksella</c:v>
                      </c:pt>
                      <c:pt idx="6">
                        <c:v>Hankkimalla kiinteää omaisuutta (metsä, vapaa-ajan asunto)</c:v>
                      </c:pt>
                      <c:pt idx="7">
                        <c:v>Hankkimalla sijoitusasunnon</c:v>
                      </c:pt>
                      <c:pt idx="8">
                        <c:v>Käänteisellä asuntolainalla</c:v>
                      </c:pt>
                      <c:pt idx="9">
                        <c:v>Muuten, miten?</c:v>
                      </c:pt>
                    </c:strCache>
                  </c:strRef>
                </c:cat>
                <c:val>
                  <c:numRef>
                    <c:extLst xmlns:c15="http://schemas.microsoft.com/office/drawing/2012/chart">
                      <c:ext xmlns:c15="http://schemas.microsoft.com/office/drawing/2012/chart" uri="{02D57815-91ED-43cb-92C2-25804820EDAC}">
                        <c15:formulaRef>
                          <c15:sqref>Taul1!$E$2:$E$11</c15:sqref>
                        </c15:formulaRef>
                      </c:ext>
                    </c:extLst>
                    <c:numCache>
                      <c:formatCode>0%</c:formatCode>
                      <c:ptCount val="10"/>
                      <c:pt idx="0">
                        <c:v>0.50800000000000001</c:v>
                      </c:pt>
                      <c:pt idx="1">
                        <c:v>0.42499999999999999</c:v>
                      </c:pt>
                      <c:pt idx="2">
                        <c:v>0.38200000000000001</c:v>
                      </c:pt>
                      <c:pt idx="3">
                        <c:v>0.31900000000000001</c:v>
                      </c:pt>
                      <c:pt idx="4">
                        <c:v>0.26100000000000001</c:v>
                      </c:pt>
                      <c:pt idx="5">
                        <c:v>0.17299999999999999</c:v>
                      </c:pt>
                      <c:pt idx="6">
                        <c:v>0.14899999999999999</c:v>
                      </c:pt>
                      <c:pt idx="7">
                        <c:v>0.14699999999999999</c:v>
                      </c:pt>
                      <c:pt idx="8">
                        <c:v>2.4E-2</c:v>
                      </c:pt>
                      <c:pt idx="9">
                        <c:v>7.4999999999999997E-2</c:v>
                      </c:pt>
                    </c:numCache>
                  </c:numRef>
                </c:val>
                <c:extLst xmlns:c15="http://schemas.microsoft.com/office/drawing/2012/chart">
                  <c:ext xmlns:c16="http://schemas.microsoft.com/office/drawing/2014/chart" uri="{C3380CC4-5D6E-409C-BE32-E72D297353CC}">
                    <c16:uniqueId val="{00000003-BA9F-4D7A-9AF1-D2E168FDA692}"/>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Taul1!$F$1</c15:sqref>
                        </c15:formulaRef>
                      </c:ext>
                    </c:extLst>
                    <c:strCache>
                      <c:ptCount val="1"/>
                      <c:pt idx="0">
                        <c:v>IKÄRYHMÄ</c:v>
                      </c:pt>
                    </c:strCache>
                  </c:strRef>
                </c:tx>
                <c:invertIfNegative val="0"/>
                <c:cat>
                  <c:strRef>
                    <c:extLst xmlns:c15="http://schemas.microsoft.com/office/drawing/2012/chart">
                      <c:ext xmlns:c15="http://schemas.microsoft.com/office/drawing/2012/chart" uri="{02D57815-91ED-43cb-92C2-25804820EDAC}">
                        <c15:formulaRef>
                          <c15:sqref>Taul1!$A$2:$A$11</c15:sqref>
                        </c15:formulaRef>
                      </c:ext>
                    </c:extLst>
                    <c:strCache>
                      <c:ptCount val="10"/>
                      <c:pt idx="0">
                        <c:v>Säästämällä pankkitilille</c:v>
                      </c:pt>
                      <c:pt idx="1">
                        <c:v>Sijoittamalla rahastoihin</c:v>
                      </c:pt>
                      <c:pt idx="2">
                        <c:v>Hankkimalla omistusasunnon</c:v>
                      </c:pt>
                      <c:pt idx="3">
                        <c:v>Tekemällä ansiotyötä eläkkeellä</c:v>
                      </c:pt>
                      <c:pt idx="4">
                        <c:v>Sijoittamalla osakkeisiin</c:v>
                      </c:pt>
                      <c:pt idx="5">
                        <c:v>Vapaaehtoisella eläkevakuutuksella</c:v>
                      </c:pt>
                      <c:pt idx="6">
                        <c:v>Hankkimalla kiinteää omaisuutta (metsä, vapaa-ajan asunto)</c:v>
                      </c:pt>
                      <c:pt idx="7">
                        <c:v>Hankkimalla sijoitusasunnon</c:v>
                      </c:pt>
                      <c:pt idx="8">
                        <c:v>Käänteisellä asuntolainalla</c:v>
                      </c:pt>
                      <c:pt idx="9">
                        <c:v>Muuten, miten?</c:v>
                      </c:pt>
                    </c:strCache>
                  </c:strRef>
                </c:cat>
                <c:val>
                  <c:numRef>
                    <c:extLst xmlns:c15="http://schemas.microsoft.com/office/drawing/2012/chart">
                      <c:ext xmlns:c15="http://schemas.microsoft.com/office/drawing/2012/chart" uri="{02D57815-91ED-43cb-92C2-25804820EDAC}">
                        <c15:formulaRef>
                          <c15:sqref>Taul1!$F$2:$F$11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4-BA9F-4D7A-9AF1-D2E168FDA692}"/>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Taul1!$G$1</c15:sqref>
                        </c15:formulaRef>
                      </c:ext>
                    </c:extLst>
                    <c:strCache>
                      <c:ptCount val="1"/>
                      <c:pt idx="0">
                        <c:v>18-29 -vuotias, n=191</c:v>
                      </c:pt>
                    </c:strCache>
                  </c:strRef>
                </c:tx>
                <c:invertIfNegative val="0"/>
                <c:cat>
                  <c:strRef>
                    <c:extLst xmlns:c15="http://schemas.microsoft.com/office/drawing/2012/chart">
                      <c:ext xmlns:c15="http://schemas.microsoft.com/office/drawing/2012/chart" uri="{02D57815-91ED-43cb-92C2-25804820EDAC}">
                        <c15:formulaRef>
                          <c15:sqref>Taul1!$A$2:$A$11</c15:sqref>
                        </c15:formulaRef>
                      </c:ext>
                    </c:extLst>
                    <c:strCache>
                      <c:ptCount val="10"/>
                      <c:pt idx="0">
                        <c:v>Säästämällä pankkitilille</c:v>
                      </c:pt>
                      <c:pt idx="1">
                        <c:v>Sijoittamalla rahastoihin</c:v>
                      </c:pt>
                      <c:pt idx="2">
                        <c:v>Hankkimalla omistusasunnon</c:v>
                      </c:pt>
                      <c:pt idx="3">
                        <c:v>Tekemällä ansiotyötä eläkkeellä</c:v>
                      </c:pt>
                      <c:pt idx="4">
                        <c:v>Sijoittamalla osakkeisiin</c:v>
                      </c:pt>
                      <c:pt idx="5">
                        <c:v>Vapaaehtoisella eläkevakuutuksella</c:v>
                      </c:pt>
                      <c:pt idx="6">
                        <c:v>Hankkimalla kiinteää omaisuutta (metsä, vapaa-ajan asunto)</c:v>
                      </c:pt>
                      <c:pt idx="7">
                        <c:v>Hankkimalla sijoitusasunnon</c:v>
                      </c:pt>
                      <c:pt idx="8">
                        <c:v>Käänteisellä asuntolainalla</c:v>
                      </c:pt>
                      <c:pt idx="9">
                        <c:v>Muuten, miten?</c:v>
                      </c:pt>
                    </c:strCache>
                  </c:strRef>
                </c:cat>
                <c:val>
                  <c:numRef>
                    <c:extLst xmlns:c15="http://schemas.microsoft.com/office/drawing/2012/chart">
                      <c:ext xmlns:c15="http://schemas.microsoft.com/office/drawing/2012/chart" uri="{02D57815-91ED-43cb-92C2-25804820EDAC}">
                        <c15:formulaRef>
                          <c15:sqref>Taul1!$G$2:$G$11</c15:sqref>
                        </c15:formulaRef>
                      </c:ext>
                    </c:extLst>
                    <c:numCache>
                      <c:formatCode>0%</c:formatCode>
                      <c:ptCount val="10"/>
                      <c:pt idx="0">
                        <c:v>0.54100000000000004</c:v>
                      </c:pt>
                      <c:pt idx="1">
                        <c:v>0.52600000000000002</c:v>
                      </c:pt>
                      <c:pt idx="2">
                        <c:v>0.54200000000000004</c:v>
                      </c:pt>
                      <c:pt idx="3">
                        <c:v>0.22</c:v>
                      </c:pt>
                      <c:pt idx="4">
                        <c:v>0.49399999999999999</c:v>
                      </c:pt>
                      <c:pt idx="5">
                        <c:v>0.09</c:v>
                      </c:pt>
                      <c:pt idx="6">
                        <c:v>0.26500000000000001</c:v>
                      </c:pt>
                      <c:pt idx="7">
                        <c:v>0.28899999999999998</c:v>
                      </c:pt>
                      <c:pt idx="8">
                        <c:v>0.02</c:v>
                      </c:pt>
                      <c:pt idx="9">
                        <c:v>5.1999999999999998E-2</c:v>
                      </c:pt>
                    </c:numCache>
                  </c:numRef>
                </c:val>
                <c:extLst xmlns:c15="http://schemas.microsoft.com/office/drawing/2012/chart">
                  <c:ext xmlns:c16="http://schemas.microsoft.com/office/drawing/2014/chart" uri="{C3380CC4-5D6E-409C-BE32-E72D297353CC}">
                    <c16:uniqueId val="{00000005-BA9F-4D7A-9AF1-D2E168FDA692}"/>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Taul1!$H$1</c15:sqref>
                        </c15:formulaRef>
                      </c:ext>
                    </c:extLst>
                    <c:strCache>
                      <c:ptCount val="1"/>
                      <c:pt idx="0">
                        <c:v>30-39 -vuotias, n=171</c:v>
                      </c:pt>
                    </c:strCache>
                  </c:strRef>
                </c:tx>
                <c:invertIfNegative val="0"/>
                <c:cat>
                  <c:strRef>
                    <c:extLst xmlns:c15="http://schemas.microsoft.com/office/drawing/2012/chart">
                      <c:ext xmlns:c15="http://schemas.microsoft.com/office/drawing/2012/chart" uri="{02D57815-91ED-43cb-92C2-25804820EDAC}">
                        <c15:formulaRef>
                          <c15:sqref>Taul1!$A$2:$A$11</c15:sqref>
                        </c15:formulaRef>
                      </c:ext>
                    </c:extLst>
                    <c:strCache>
                      <c:ptCount val="10"/>
                      <c:pt idx="0">
                        <c:v>Säästämällä pankkitilille</c:v>
                      </c:pt>
                      <c:pt idx="1">
                        <c:v>Sijoittamalla rahastoihin</c:v>
                      </c:pt>
                      <c:pt idx="2">
                        <c:v>Hankkimalla omistusasunnon</c:v>
                      </c:pt>
                      <c:pt idx="3">
                        <c:v>Tekemällä ansiotyötä eläkkeellä</c:v>
                      </c:pt>
                      <c:pt idx="4">
                        <c:v>Sijoittamalla osakkeisiin</c:v>
                      </c:pt>
                      <c:pt idx="5">
                        <c:v>Vapaaehtoisella eläkevakuutuksella</c:v>
                      </c:pt>
                      <c:pt idx="6">
                        <c:v>Hankkimalla kiinteää omaisuutta (metsä, vapaa-ajan asunto)</c:v>
                      </c:pt>
                      <c:pt idx="7">
                        <c:v>Hankkimalla sijoitusasunnon</c:v>
                      </c:pt>
                      <c:pt idx="8">
                        <c:v>Käänteisellä asuntolainalla</c:v>
                      </c:pt>
                      <c:pt idx="9">
                        <c:v>Muuten, miten?</c:v>
                      </c:pt>
                    </c:strCache>
                  </c:strRef>
                </c:cat>
                <c:val>
                  <c:numRef>
                    <c:extLst xmlns:c15="http://schemas.microsoft.com/office/drawing/2012/chart">
                      <c:ext xmlns:c15="http://schemas.microsoft.com/office/drawing/2012/chart" uri="{02D57815-91ED-43cb-92C2-25804820EDAC}">
                        <c15:formulaRef>
                          <c15:sqref>Taul1!$H$2:$H$11</c15:sqref>
                        </c15:formulaRef>
                      </c:ext>
                    </c:extLst>
                    <c:numCache>
                      <c:formatCode>0%</c:formatCode>
                      <c:ptCount val="10"/>
                      <c:pt idx="0">
                        <c:v>0.52100000000000002</c:v>
                      </c:pt>
                      <c:pt idx="1">
                        <c:v>0.51</c:v>
                      </c:pt>
                      <c:pt idx="2">
                        <c:v>0.47299999999999998</c:v>
                      </c:pt>
                      <c:pt idx="3">
                        <c:v>0.36199999999999999</c:v>
                      </c:pt>
                      <c:pt idx="4">
                        <c:v>0.33100000000000002</c:v>
                      </c:pt>
                      <c:pt idx="5">
                        <c:v>0.184</c:v>
                      </c:pt>
                      <c:pt idx="6">
                        <c:v>0.151</c:v>
                      </c:pt>
                      <c:pt idx="7">
                        <c:v>0.16900000000000001</c:v>
                      </c:pt>
                      <c:pt idx="8">
                        <c:v>2.5000000000000001E-2</c:v>
                      </c:pt>
                      <c:pt idx="9">
                        <c:v>5.5E-2</c:v>
                      </c:pt>
                    </c:numCache>
                  </c:numRef>
                </c:val>
                <c:extLst xmlns:c15="http://schemas.microsoft.com/office/drawing/2012/chart">
                  <c:ext xmlns:c16="http://schemas.microsoft.com/office/drawing/2014/chart" uri="{C3380CC4-5D6E-409C-BE32-E72D297353CC}">
                    <c16:uniqueId val="{00000006-BA9F-4D7A-9AF1-D2E168FDA692}"/>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Taul1!$I$1</c15:sqref>
                        </c15:formulaRef>
                      </c:ext>
                    </c:extLst>
                    <c:strCache>
                      <c:ptCount val="1"/>
                      <c:pt idx="0">
                        <c:v>40-49 -vuotias, n=158</c:v>
                      </c:pt>
                    </c:strCache>
                  </c:strRef>
                </c:tx>
                <c:invertIfNegative val="0"/>
                <c:cat>
                  <c:strRef>
                    <c:extLst xmlns:c15="http://schemas.microsoft.com/office/drawing/2012/chart">
                      <c:ext xmlns:c15="http://schemas.microsoft.com/office/drawing/2012/chart" uri="{02D57815-91ED-43cb-92C2-25804820EDAC}">
                        <c15:formulaRef>
                          <c15:sqref>Taul1!$A$2:$A$11</c15:sqref>
                        </c15:formulaRef>
                      </c:ext>
                    </c:extLst>
                    <c:strCache>
                      <c:ptCount val="10"/>
                      <c:pt idx="0">
                        <c:v>Säästämällä pankkitilille</c:v>
                      </c:pt>
                      <c:pt idx="1">
                        <c:v>Sijoittamalla rahastoihin</c:v>
                      </c:pt>
                      <c:pt idx="2">
                        <c:v>Hankkimalla omistusasunnon</c:v>
                      </c:pt>
                      <c:pt idx="3">
                        <c:v>Tekemällä ansiotyötä eläkkeellä</c:v>
                      </c:pt>
                      <c:pt idx="4">
                        <c:v>Sijoittamalla osakkeisiin</c:v>
                      </c:pt>
                      <c:pt idx="5">
                        <c:v>Vapaaehtoisella eläkevakuutuksella</c:v>
                      </c:pt>
                      <c:pt idx="6">
                        <c:v>Hankkimalla kiinteää omaisuutta (metsä, vapaa-ajan asunto)</c:v>
                      </c:pt>
                      <c:pt idx="7">
                        <c:v>Hankkimalla sijoitusasunnon</c:v>
                      </c:pt>
                      <c:pt idx="8">
                        <c:v>Käänteisellä asuntolainalla</c:v>
                      </c:pt>
                      <c:pt idx="9">
                        <c:v>Muuten, miten?</c:v>
                      </c:pt>
                    </c:strCache>
                  </c:strRef>
                </c:cat>
                <c:val>
                  <c:numRef>
                    <c:extLst xmlns:c15="http://schemas.microsoft.com/office/drawing/2012/chart">
                      <c:ext xmlns:c15="http://schemas.microsoft.com/office/drawing/2012/chart" uri="{02D57815-91ED-43cb-92C2-25804820EDAC}">
                        <c15:formulaRef>
                          <c15:sqref>Taul1!$I$2:$I$11</c15:sqref>
                        </c15:formulaRef>
                      </c:ext>
                    </c:extLst>
                    <c:numCache>
                      <c:formatCode>0%</c:formatCode>
                      <c:ptCount val="10"/>
                      <c:pt idx="0">
                        <c:v>0.35699999999999998</c:v>
                      </c:pt>
                      <c:pt idx="1">
                        <c:v>0.43</c:v>
                      </c:pt>
                      <c:pt idx="2">
                        <c:v>0.374</c:v>
                      </c:pt>
                      <c:pt idx="3">
                        <c:v>0.33400000000000002</c:v>
                      </c:pt>
                      <c:pt idx="4">
                        <c:v>0.27500000000000002</c:v>
                      </c:pt>
                      <c:pt idx="5">
                        <c:v>0.255</c:v>
                      </c:pt>
                      <c:pt idx="6">
                        <c:v>0.17299999999999999</c:v>
                      </c:pt>
                      <c:pt idx="7">
                        <c:v>0.12</c:v>
                      </c:pt>
                      <c:pt idx="8">
                        <c:v>2.1000000000000001E-2</c:v>
                      </c:pt>
                      <c:pt idx="9">
                        <c:v>8.6999999999999994E-2</c:v>
                      </c:pt>
                    </c:numCache>
                  </c:numRef>
                </c:val>
                <c:extLst xmlns:c15="http://schemas.microsoft.com/office/drawing/2012/chart">
                  <c:ext xmlns:c16="http://schemas.microsoft.com/office/drawing/2014/chart" uri="{C3380CC4-5D6E-409C-BE32-E72D297353CC}">
                    <c16:uniqueId val="{00000007-BA9F-4D7A-9AF1-D2E168FDA692}"/>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Taul1!$J$1</c15:sqref>
                        </c15:formulaRef>
                      </c:ext>
                    </c:extLst>
                    <c:strCache>
                      <c:ptCount val="1"/>
                      <c:pt idx="0">
                        <c:v>50-59 -vuotias, n=176</c:v>
                      </c:pt>
                    </c:strCache>
                  </c:strRef>
                </c:tx>
                <c:invertIfNegative val="0"/>
                <c:cat>
                  <c:strRef>
                    <c:extLst xmlns:c15="http://schemas.microsoft.com/office/drawing/2012/chart">
                      <c:ext xmlns:c15="http://schemas.microsoft.com/office/drawing/2012/chart" uri="{02D57815-91ED-43cb-92C2-25804820EDAC}">
                        <c15:formulaRef>
                          <c15:sqref>Taul1!$A$2:$A$11</c15:sqref>
                        </c15:formulaRef>
                      </c:ext>
                    </c:extLst>
                    <c:strCache>
                      <c:ptCount val="10"/>
                      <c:pt idx="0">
                        <c:v>Säästämällä pankkitilille</c:v>
                      </c:pt>
                      <c:pt idx="1">
                        <c:v>Sijoittamalla rahastoihin</c:v>
                      </c:pt>
                      <c:pt idx="2">
                        <c:v>Hankkimalla omistusasunnon</c:v>
                      </c:pt>
                      <c:pt idx="3">
                        <c:v>Tekemällä ansiotyötä eläkkeellä</c:v>
                      </c:pt>
                      <c:pt idx="4">
                        <c:v>Sijoittamalla osakkeisiin</c:v>
                      </c:pt>
                      <c:pt idx="5">
                        <c:v>Vapaaehtoisella eläkevakuutuksella</c:v>
                      </c:pt>
                      <c:pt idx="6">
                        <c:v>Hankkimalla kiinteää omaisuutta (metsä, vapaa-ajan asunto)</c:v>
                      </c:pt>
                      <c:pt idx="7">
                        <c:v>Hankkimalla sijoitusasunnon</c:v>
                      </c:pt>
                      <c:pt idx="8">
                        <c:v>Käänteisellä asuntolainalla</c:v>
                      </c:pt>
                      <c:pt idx="9">
                        <c:v>Muuten, miten?</c:v>
                      </c:pt>
                    </c:strCache>
                  </c:strRef>
                </c:cat>
                <c:val>
                  <c:numRef>
                    <c:extLst xmlns:c15="http://schemas.microsoft.com/office/drawing/2012/chart">
                      <c:ext xmlns:c15="http://schemas.microsoft.com/office/drawing/2012/chart" uri="{02D57815-91ED-43cb-92C2-25804820EDAC}">
                        <c15:formulaRef>
                          <c15:sqref>Taul1!$J$2:$J$11</c15:sqref>
                        </c15:formulaRef>
                      </c:ext>
                    </c:extLst>
                    <c:numCache>
                      <c:formatCode>0%</c:formatCode>
                      <c:ptCount val="10"/>
                      <c:pt idx="0">
                        <c:v>0.433</c:v>
                      </c:pt>
                      <c:pt idx="1">
                        <c:v>0.32800000000000001</c:v>
                      </c:pt>
                      <c:pt idx="2">
                        <c:v>0.25700000000000001</c:v>
                      </c:pt>
                      <c:pt idx="3">
                        <c:v>0.36299999999999999</c:v>
                      </c:pt>
                      <c:pt idx="4">
                        <c:v>0.26800000000000002</c:v>
                      </c:pt>
                      <c:pt idx="5">
                        <c:v>0.222</c:v>
                      </c:pt>
                      <c:pt idx="6">
                        <c:v>0.14399999999999999</c:v>
                      </c:pt>
                      <c:pt idx="7">
                        <c:v>0.11799999999999999</c:v>
                      </c:pt>
                      <c:pt idx="8">
                        <c:v>1.6E-2</c:v>
                      </c:pt>
                      <c:pt idx="9">
                        <c:v>0.107</c:v>
                      </c:pt>
                    </c:numCache>
                  </c:numRef>
                </c:val>
                <c:extLst xmlns:c15="http://schemas.microsoft.com/office/drawing/2012/chart">
                  <c:ext xmlns:c16="http://schemas.microsoft.com/office/drawing/2014/chart" uri="{C3380CC4-5D6E-409C-BE32-E72D297353CC}">
                    <c16:uniqueId val="{00000008-BA9F-4D7A-9AF1-D2E168FDA692}"/>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Taul1!$K$1</c15:sqref>
                        </c15:formulaRef>
                      </c:ext>
                    </c:extLst>
                    <c:strCache>
                      <c:ptCount val="1"/>
                      <c:pt idx="0">
                        <c:v>60-79 -vuotias, n=304</c:v>
                      </c:pt>
                    </c:strCache>
                  </c:strRef>
                </c:tx>
                <c:invertIfNegative val="0"/>
                <c:cat>
                  <c:strRef>
                    <c:extLst xmlns:c15="http://schemas.microsoft.com/office/drawing/2012/chart">
                      <c:ext xmlns:c15="http://schemas.microsoft.com/office/drawing/2012/chart" uri="{02D57815-91ED-43cb-92C2-25804820EDAC}">
                        <c15:formulaRef>
                          <c15:sqref>Taul1!$A$2:$A$11</c15:sqref>
                        </c15:formulaRef>
                      </c:ext>
                    </c:extLst>
                    <c:strCache>
                      <c:ptCount val="10"/>
                      <c:pt idx="0">
                        <c:v>Säästämällä pankkitilille</c:v>
                      </c:pt>
                      <c:pt idx="1">
                        <c:v>Sijoittamalla rahastoihin</c:v>
                      </c:pt>
                      <c:pt idx="2">
                        <c:v>Hankkimalla omistusasunnon</c:v>
                      </c:pt>
                      <c:pt idx="3">
                        <c:v>Tekemällä ansiotyötä eläkkeellä</c:v>
                      </c:pt>
                      <c:pt idx="4">
                        <c:v>Sijoittamalla osakkeisiin</c:v>
                      </c:pt>
                      <c:pt idx="5">
                        <c:v>Vapaaehtoisella eläkevakuutuksella</c:v>
                      </c:pt>
                      <c:pt idx="6">
                        <c:v>Hankkimalla kiinteää omaisuutta (metsä, vapaa-ajan asunto)</c:v>
                      </c:pt>
                      <c:pt idx="7">
                        <c:v>Hankkimalla sijoitusasunnon</c:v>
                      </c:pt>
                      <c:pt idx="8">
                        <c:v>Käänteisellä asuntolainalla</c:v>
                      </c:pt>
                      <c:pt idx="9">
                        <c:v>Muuten, miten?</c:v>
                      </c:pt>
                    </c:strCache>
                  </c:strRef>
                </c:cat>
                <c:val>
                  <c:numRef>
                    <c:extLst xmlns:c15="http://schemas.microsoft.com/office/drawing/2012/chart">
                      <c:ext xmlns:c15="http://schemas.microsoft.com/office/drawing/2012/chart" uri="{02D57815-91ED-43cb-92C2-25804820EDAC}">
                        <c15:formulaRef>
                          <c15:sqref>Taul1!$K$2:$K$11</c15:sqref>
                        </c15:formulaRef>
                      </c:ext>
                    </c:extLst>
                    <c:numCache>
                      <c:formatCode>0%</c:formatCode>
                      <c:ptCount val="10"/>
                      <c:pt idx="0">
                        <c:v>0.41399999999999998</c:v>
                      </c:pt>
                      <c:pt idx="1">
                        <c:v>0.36899999999999999</c:v>
                      </c:pt>
                      <c:pt idx="2">
                        <c:v>0.23100000000000001</c:v>
                      </c:pt>
                      <c:pt idx="3">
                        <c:v>0.3</c:v>
                      </c:pt>
                      <c:pt idx="4">
                        <c:v>0.23</c:v>
                      </c:pt>
                      <c:pt idx="5">
                        <c:v>0.16400000000000001</c:v>
                      </c:pt>
                      <c:pt idx="6">
                        <c:v>0.127</c:v>
                      </c:pt>
                      <c:pt idx="7">
                        <c:v>0.10100000000000001</c:v>
                      </c:pt>
                      <c:pt idx="8">
                        <c:v>3.5000000000000003E-2</c:v>
                      </c:pt>
                      <c:pt idx="9">
                        <c:v>0.12</c:v>
                      </c:pt>
                    </c:numCache>
                  </c:numRef>
                </c:val>
                <c:extLst xmlns:c15="http://schemas.microsoft.com/office/drawing/2012/chart">
                  <c:ext xmlns:c16="http://schemas.microsoft.com/office/drawing/2014/chart" uri="{C3380CC4-5D6E-409C-BE32-E72D297353CC}">
                    <c16:uniqueId val="{00000009-BA9F-4D7A-9AF1-D2E168FDA692}"/>
                  </c:ext>
                </c:extLst>
              </c15:ser>
            </c15:filteredBarSeries>
          </c:ext>
        </c:extLst>
      </c:barChart>
      <c:catAx>
        <c:axId val="139757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39767808"/>
        <c:crosses val="autoZero"/>
        <c:auto val="1"/>
        <c:lblAlgn val="ctr"/>
        <c:lblOffset val="100"/>
        <c:noMultiLvlLbl val="0"/>
      </c:catAx>
      <c:valAx>
        <c:axId val="13976780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3975782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915774108348149"/>
          <c:y val="6.2300069473524483E-2"/>
          <c:w val="0.2809675170094455"/>
          <c:h val="0.86088628623689456"/>
        </c:manualLayout>
      </c:layout>
      <c:barChart>
        <c:barDir val="bar"/>
        <c:grouping val="clustered"/>
        <c:varyColors val="0"/>
        <c:ser>
          <c:idx val="0"/>
          <c:order val="0"/>
          <c:tx>
            <c:strRef>
              <c:f>Taul1!$A$2</c:f>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Taul1!$B$1:$BO$1</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extLst/>
            </c:strRef>
          </c:cat>
          <c:val>
            <c:numRef>
              <c:f>Taul1!$B$2:$BO$2</c:f>
              <c:numCache>
                <c:formatCode>General</c:formatCode>
                <c:ptCount val="24"/>
                <c:pt idx="0" formatCode="0%">
                  <c:v>0.876</c:v>
                </c:pt>
                <c:pt idx="2" formatCode="0%">
                  <c:v>0.84799999999999998</c:v>
                </c:pt>
                <c:pt idx="3" formatCode="0%">
                  <c:v>0.90400000000000003</c:v>
                </c:pt>
                <c:pt idx="5" formatCode="0%">
                  <c:v>0.82</c:v>
                </c:pt>
                <c:pt idx="6" formatCode="0%">
                  <c:v>0.9</c:v>
                </c:pt>
                <c:pt idx="7" formatCode="0%">
                  <c:v>0.84199999999999997</c:v>
                </c:pt>
                <c:pt idx="8" formatCode="0%">
                  <c:v>0.872</c:v>
                </c:pt>
                <c:pt idx="9" formatCode="0%">
                  <c:v>0.91700000000000004</c:v>
                </c:pt>
                <c:pt idx="11" formatCode="0%">
                  <c:v>0.78100000000000003</c:v>
                </c:pt>
                <c:pt idx="12" formatCode="0%">
                  <c:v>0.92100000000000004</c:v>
                </c:pt>
                <c:pt idx="13" formatCode="0%">
                  <c:v>0.93200000000000005</c:v>
                </c:pt>
                <c:pt idx="14" formatCode="0%">
                  <c:v>0.94499999999999995</c:v>
                </c:pt>
                <c:pt idx="16" formatCode="0%">
                  <c:v>0.90600000000000003</c:v>
                </c:pt>
                <c:pt idx="17" formatCode="0%">
                  <c:v>0.82399999999999995</c:v>
                </c:pt>
                <c:pt idx="19" formatCode="0%">
                  <c:v>0.90600000000000003</c:v>
                </c:pt>
                <c:pt idx="20" formatCode="0%">
                  <c:v>0.86799999999999999</c:v>
                </c:pt>
                <c:pt idx="21" formatCode="0%">
                  <c:v>0.88200000000000001</c:v>
                </c:pt>
                <c:pt idx="22" formatCode="0%">
                  <c:v>0.86599999999999999</c:v>
                </c:pt>
                <c:pt idx="23" formatCode="0%">
                  <c:v>0.84099999999999997</c:v>
                </c:pt>
              </c:numCache>
              <c:extLst/>
            </c:numRef>
          </c:val>
          <c:extLst>
            <c:ext xmlns:c16="http://schemas.microsoft.com/office/drawing/2014/chart" uri="{C3380CC4-5D6E-409C-BE32-E72D297353CC}">
              <c16:uniqueId val="{00000000-5C23-4419-AA48-4CA7C93D5E9C}"/>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1"/>
                <c:order val="1"/>
                <c:tx>
                  <c:strRef>
                    <c:extLst>
                      <c:ext uri="{02D57815-91ED-43cb-92C2-25804820EDAC}">
                        <c15:formulaRef>
                          <c15:sqref>Taul1!$A$3</c15:sqref>
                        </c15:formulaRef>
                      </c:ext>
                    </c:extLst>
                    <c:strCache>
                      <c:ptCount val="1"/>
                      <c:pt idx="0">
                        <c:v>Vapaaehtoinen autovakuutus (kasko)</c:v>
                      </c:pt>
                    </c:strCache>
                  </c:strRef>
                </c:tx>
                <c:invertIfNegative val="0"/>
                <c:cat>
                  <c:strRef>
                    <c:extLst>
                      <c:ex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c:ext uri="{02D57815-91ED-43cb-92C2-25804820EDAC}">
                        <c15:formulaRef>
                          <c15:sqref>Taul1!$B$3:$BO$3</c15:sqref>
                        </c15:formulaRef>
                      </c:ext>
                    </c:extLst>
                    <c:numCache>
                      <c:formatCode>General</c:formatCode>
                      <c:ptCount val="24"/>
                      <c:pt idx="0" formatCode="0%">
                        <c:v>0.55500000000000005</c:v>
                      </c:pt>
                      <c:pt idx="2" formatCode="0%">
                        <c:v>0.55900000000000005</c:v>
                      </c:pt>
                      <c:pt idx="3" formatCode="0%">
                        <c:v>0.55100000000000005</c:v>
                      </c:pt>
                      <c:pt idx="5" formatCode="0%">
                        <c:v>0.32400000000000001</c:v>
                      </c:pt>
                      <c:pt idx="6" formatCode="0%">
                        <c:v>0.55500000000000005</c:v>
                      </c:pt>
                      <c:pt idx="7" formatCode="0%">
                        <c:v>0.58099999999999996</c:v>
                      </c:pt>
                      <c:pt idx="8" formatCode="0%">
                        <c:v>0.56499999999999995</c:v>
                      </c:pt>
                      <c:pt idx="9" formatCode="0%">
                        <c:v>0.68100000000000005</c:v>
                      </c:pt>
                      <c:pt idx="11" formatCode="0%">
                        <c:v>0.314</c:v>
                      </c:pt>
                      <c:pt idx="12" formatCode="0%">
                        <c:v>0.58599999999999997</c:v>
                      </c:pt>
                      <c:pt idx="13" formatCode="0%">
                        <c:v>0.71</c:v>
                      </c:pt>
                      <c:pt idx="14" formatCode="0%">
                        <c:v>0.76900000000000002</c:v>
                      </c:pt>
                      <c:pt idx="16" formatCode="0%">
                        <c:v>0.71</c:v>
                      </c:pt>
                      <c:pt idx="17" formatCode="0%">
                        <c:v>0.32</c:v>
                      </c:pt>
                      <c:pt idx="19" formatCode="0%">
                        <c:v>0.41899999999999998</c:v>
                      </c:pt>
                      <c:pt idx="20" formatCode="0%">
                        <c:v>0.44</c:v>
                      </c:pt>
                      <c:pt idx="21" formatCode="0%">
                        <c:v>0.60299999999999998</c:v>
                      </c:pt>
                      <c:pt idx="22" formatCode="0%">
                        <c:v>0.63900000000000001</c:v>
                      </c:pt>
                      <c:pt idx="23" formatCode="0%">
                        <c:v>0.65700000000000003</c:v>
                      </c:pt>
                    </c:numCache>
                  </c:numRef>
                </c:val>
                <c:extLst>
                  <c:ext xmlns:c16="http://schemas.microsoft.com/office/drawing/2014/chart" uri="{C3380CC4-5D6E-409C-BE32-E72D297353CC}">
                    <c16:uniqueId val="{00000000-BB0C-49F8-9F27-A88857F9F6C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4"/>
                      <c:pt idx="0" formatCode="0%">
                        <c:v>0.44900000000000001</c:v>
                      </c:pt>
                      <c:pt idx="2" formatCode="0%">
                        <c:v>0.443</c:v>
                      </c:pt>
                      <c:pt idx="3" formatCode="0%">
                        <c:v>0.45500000000000002</c:v>
                      </c:pt>
                      <c:pt idx="5" formatCode="0%">
                        <c:v>0.32200000000000001</c:v>
                      </c:pt>
                      <c:pt idx="6" formatCode="0%">
                        <c:v>0.48199999999999998</c:v>
                      </c:pt>
                      <c:pt idx="7" formatCode="0%">
                        <c:v>0.497</c:v>
                      </c:pt>
                      <c:pt idx="8" formatCode="0%">
                        <c:v>0.441</c:v>
                      </c:pt>
                      <c:pt idx="9" formatCode="0%">
                        <c:v>0.49</c:v>
                      </c:pt>
                      <c:pt idx="11" formatCode="0%">
                        <c:v>0.25700000000000001</c:v>
                      </c:pt>
                      <c:pt idx="12" formatCode="0%">
                        <c:v>0.53100000000000003</c:v>
                      </c:pt>
                      <c:pt idx="13" formatCode="0%">
                        <c:v>0.53400000000000003</c:v>
                      </c:pt>
                      <c:pt idx="14" formatCode="0%">
                        <c:v>0.58799999999999997</c:v>
                      </c:pt>
                      <c:pt idx="16" formatCode="0%">
                        <c:v>0.52300000000000002</c:v>
                      </c:pt>
                      <c:pt idx="17" formatCode="0%">
                        <c:v>0.32600000000000001</c:v>
                      </c:pt>
                      <c:pt idx="19" formatCode="0%">
                        <c:v>0.40300000000000002</c:v>
                      </c:pt>
                      <c:pt idx="20" formatCode="0%">
                        <c:v>0.38500000000000001</c:v>
                      </c:pt>
                      <c:pt idx="21" formatCode="0%">
                        <c:v>0.46100000000000002</c:v>
                      </c:pt>
                      <c:pt idx="22" formatCode="0%">
                        <c:v>0.49199999999999999</c:v>
                      </c:pt>
                      <c:pt idx="23" formatCode="0%">
                        <c:v>0.495</c:v>
                      </c:pt>
                    </c:numCache>
                  </c:numRef>
                </c:val>
                <c:extLst xmlns:c15="http://schemas.microsoft.com/office/drawing/2012/chart">
                  <c:ext xmlns:c16="http://schemas.microsoft.com/office/drawing/2014/chart" uri="{C3380CC4-5D6E-409C-BE32-E72D297353CC}">
                    <c16:uniqueId val="{00000001-BB0C-49F8-9F27-A88857F9F6C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4"/>
                      <c:pt idx="0" formatCode="0%">
                        <c:v>0.433</c:v>
                      </c:pt>
                      <c:pt idx="2" formatCode="0%">
                        <c:v>0.434</c:v>
                      </c:pt>
                      <c:pt idx="3" formatCode="0%">
                        <c:v>0.432</c:v>
                      </c:pt>
                      <c:pt idx="5" formatCode="0%">
                        <c:v>0.34300000000000003</c:v>
                      </c:pt>
                      <c:pt idx="6" formatCode="0%">
                        <c:v>0.45500000000000002</c:v>
                      </c:pt>
                      <c:pt idx="7" formatCode="0%">
                        <c:v>0.44500000000000001</c:v>
                      </c:pt>
                      <c:pt idx="8" formatCode="0%">
                        <c:v>0.39400000000000002</c:v>
                      </c:pt>
                      <c:pt idx="9" formatCode="0%">
                        <c:v>0.49299999999999999</c:v>
                      </c:pt>
                      <c:pt idx="11" formatCode="0%">
                        <c:v>0.27500000000000002</c:v>
                      </c:pt>
                      <c:pt idx="12" formatCode="0%">
                        <c:v>0.45100000000000001</c:v>
                      </c:pt>
                      <c:pt idx="13" formatCode="0%">
                        <c:v>0.499</c:v>
                      </c:pt>
                      <c:pt idx="14" formatCode="0%">
                        <c:v>0.61099999999999999</c:v>
                      </c:pt>
                      <c:pt idx="16" formatCode="0%">
                        <c:v>0.49099999999999999</c:v>
                      </c:pt>
                      <c:pt idx="17" formatCode="0%">
                        <c:v>0.34100000000000003</c:v>
                      </c:pt>
                      <c:pt idx="19" formatCode="0%">
                        <c:v>0.505</c:v>
                      </c:pt>
                      <c:pt idx="20" formatCode="0%">
                        <c:v>0.39200000000000002</c:v>
                      </c:pt>
                      <c:pt idx="21" formatCode="0%">
                        <c:v>0.40899999999999997</c:v>
                      </c:pt>
                      <c:pt idx="22" formatCode="0%">
                        <c:v>0.441</c:v>
                      </c:pt>
                      <c:pt idx="23" formatCode="0%">
                        <c:v>0.39300000000000002</c:v>
                      </c:pt>
                    </c:numCache>
                  </c:numRef>
                </c:val>
                <c:extLst xmlns:c15="http://schemas.microsoft.com/office/drawing/2012/chart">
                  <c:ext xmlns:c16="http://schemas.microsoft.com/office/drawing/2014/chart" uri="{C3380CC4-5D6E-409C-BE32-E72D297353CC}">
                    <c16:uniqueId val="{00000002-BB0C-49F8-9F27-A88857F9F6C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4"/>
                      <c:pt idx="0" formatCode="0%">
                        <c:v>0.29699999999999999</c:v>
                      </c:pt>
                      <c:pt idx="2" formatCode="0%">
                        <c:v>0.32</c:v>
                      </c:pt>
                      <c:pt idx="3" formatCode="0%">
                        <c:v>0.27400000000000002</c:v>
                      </c:pt>
                      <c:pt idx="5" formatCode="0%">
                        <c:v>0.27100000000000002</c:v>
                      </c:pt>
                      <c:pt idx="6" formatCode="0%">
                        <c:v>0.41699999999999998</c:v>
                      </c:pt>
                      <c:pt idx="7" formatCode="0%">
                        <c:v>0.30599999999999999</c:v>
                      </c:pt>
                      <c:pt idx="8" formatCode="0%">
                        <c:v>0.32700000000000001</c:v>
                      </c:pt>
                      <c:pt idx="9" formatCode="0%">
                        <c:v>0.223</c:v>
                      </c:pt>
                      <c:pt idx="11" formatCode="0%">
                        <c:v>0.17799999999999999</c:v>
                      </c:pt>
                      <c:pt idx="12" formatCode="0%">
                        <c:v>0.26</c:v>
                      </c:pt>
                      <c:pt idx="13" formatCode="0%">
                        <c:v>0.35399999999999998</c:v>
                      </c:pt>
                      <c:pt idx="14" formatCode="0%">
                        <c:v>0.48899999999999999</c:v>
                      </c:pt>
                      <c:pt idx="16" formatCode="0%">
                        <c:v>0.35599999999999998</c:v>
                      </c:pt>
                      <c:pt idx="17" formatCode="0%">
                        <c:v>0.19900000000000001</c:v>
                      </c:pt>
                      <c:pt idx="19" formatCode="0%">
                        <c:v>0.246</c:v>
                      </c:pt>
                      <c:pt idx="20" formatCode="0%">
                        <c:v>0.20599999999999999</c:v>
                      </c:pt>
                      <c:pt idx="21" formatCode="0%">
                        <c:v>0.32500000000000001</c:v>
                      </c:pt>
                      <c:pt idx="22" formatCode="0%">
                        <c:v>0.34799999999999998</c:v>
                      </c:pt>
                      <c:pt idx="23" formatCode="0%">
                        <c:v>0.33100000000000002</c:v>
                      </c:pt>
                    </c:numCache>
                  </c:numRef>
                </c:val>
                <c:extLst xmlns:c15="http://schemas.microsoft.com/office/drawing/2012/chart">
                  <c:ext xmlns:c16="http://schemas.microsoft.com/office/drawing/2014/chart" uri="{C3380CC4-5D6E-409C-BE32-E72D297353CC}">
                    <c16:uniqueId val="{00000003-BB0C-49F8-9F27-A88857F9F6C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4"/>
                      <c:pt idx="0" formatCode="0%">
                        <c:v>0.22</c:v>
                      </c:pt>
                      <c:pt idx="2" formatCode="0%">
                        <c:v>0.20899999999999999</c:v>
                      </c:pt>
                      <c:pt idx="3" formatCode="0%">
                        <c:v>0.23</c:v>
                      </c:pt>
                      <c:pt idx="5" formatCode="0%">
                        <c:v>0.21299999999999999</c:v>
                      </c:pt>
                      <c:pt idx="6" formatCode="0%">
                        <c:v>0.34399999999999997</c:v>
                      </c:pt>
                      <c:pt idx="7" formatCode="0%">
                        <c:v>0.32</c:v>
                      </c:pt>
                      <c:pt idx="8" formatCode="0%">
                        <c:v>0.19900000000000001</c:v>
                      </c:pt>
                      <c:pt idx="9" formatCode="0%">
                        <c:v>0.114</c:v>
                      </c:pt>
                      <c:pt idx="11" formatCode="0%">
                        <c:v>0.13200000000000001</c:v>
                      </c:pt>
                      <c:pt idx="12" formatCode="0%">
                        <c:v>0.22500000000000001</c:v>
                      </c:pt>
                      <c:pt idx="13" formatCode="0%">
                        <c:v>0.26200000000000001</c:v>
                      </c:pt>
                      <c:pt idx="14" formatCode="0%">
                        <c:v>0.29899999999999999</c:v>
                      </c:pt>
                      <c:pt idx="16" formatCode="0%">
                        <c:v>0.26</c:v>
                      </c:pt>
                      <c:pt idx="17" formatCode="0%">
                        <c:v>0.153</c:v>
                      </c:pt>
                      <c:pt idx="19" formatCode="0%">
                        <c:v>0.21099999999999999</c:v>
                      </c:pt>
                      <c:pt idx="20" formatCode="0%">
                        <c:v>0.20699999999999999</c:v>
                      </c:pt>
                      <c:pt idx="21" formatCode="0%">
                        <c:v>0.20799999999999999</c:v>
                      </c:pt>
                      <c:pt idx="22" formatCode="0%">
                        <c:v>0.22800000000000001</c:v>
                      </c:pt>
                      <c:pt idx="23" formatCode="0%">
                        <c:v>0.253</c:v>
                      </c:pt>
                    </c:numCache>
                  </c:numRef>
                </c:val>
                <c:extLst xmlns:c15="http://schemas.microsoft.com/office/drawing/2012/chart">
                  <c:ext xmlns:c16="http://schemas.microsoft.com/office/drawing/2014/chart" uri="{C3380CC4-5D6E-409C-BE32-E72D297353CC}">
                    <c16:uniqueId val="{00000004-BB0C-49F8-9F27-A88857F9F6CA}"/>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4"/>
                      <c:pt idx="0" formatCode="0%">
                        <c:v>0.11</c:v>
                      </c:pt>
                      <c:pt idx="2" formatCode="0%">
                        <c:v>0.10199999999999999</c:v>
                      </c:pt>
                      <c:pt idx="3" formatCode="0%">
                        <c:v>0.11799999999999999</c:v>
                      </c:pt>
                      <c:pt idx="5" formatCode="0%">
                        <c:v>0.127</c:v>
                      </c:pt>
                      <c:pt idx="6" formatCode="0%">
                        <c:v>0.156</c:v>
                      </c:pt>
                      <c:pt idx="7" formatCode="0%">
                        <c:v>0.16600000000000001</c:v>
                      </c:pt>
                      <c:pt idx="8" formatCode="0%">
                        <c:v>9.0999999999999998E-2</c:v>
                      </c:pt>
                      <c:pt idx="9" formatCode="0%">
                        <c:v>5.6000000000000001E-2</c:v>
                      </c:pt>
                      <c:pt idx="11" formatCode="0%">
                        <c:v>8.4000000000000005E-2</c:v>
                      </c:pt>
                      <c:pt idx="12" formatCode="0%">
                        <c:v>6.7000000000000004E-2</c:v>
                      </c:pt>
                      <c:pt idx="13" formatCode="0%">
                        <c:v>0.14799999999999999</c:v>
                      </c:pt>
                      <c:pt idx="14" formatCode="0%">
                        <c:v>0.16300000000000001</c:v>
                      </c:pt>
                      <c:pt idx="16" formatCode="0%">
                        <c:v>0.12</c:v>
                      </c:pt>
                      <c:pt idx="17" formatCode="0%">
                        <c:v>8.7999999999999995E-2</c:v>
                      </c:pt>
                      <c:pt idx="19" formatCode="0%">
                        <c:v>0.109</c:v>
                      </c:pt>
                      <c:pt idx="20" formatCode="0%">
                        <c:v>7.3999999999999996E-2</c:v>
                      </c:pt>
                      <c:pt idx="21" formatCode="0%">
                        <c:v>0.108</c:v>
                      </c:pt>
                      <c:pt idx="22" formatCode="0%">
                        <c:v>9.9000000000000005E-2</c:v>
                      </c:pt>
                      <c:pt idx="23" formatCode="0%">
                        <c:v>0.16</c:v>
                      </c:pt>
                    </c:numCache>
                  </c:numRef>
                </c:val>
                <c:extLst xmlns:c15="http://schemas.microsoft.com/office/drawing/2012/chart">
                  <c:ext xmlns:c16="http://schemas.microsoft.com/office/drawing/2014/chart" uri="{C3380CC4-5D6E-409C-BE32-E72D297353CC}">
                    <c16:uniqueId val="{00000005-BB0C-49F8-9F27-A88857F9F6CA}"/>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4"/>
                      <c:pt idx="0" formatCode="0%">
                        <c:v>9.2999999999999999E-2</c:v>
                      </c:pt>
                      <c:pt idx="2" formatCode="0%">
                        <c:v>9.8000000000000004E-2</c:v>
                      </c:pt>
                      <c:pt idx="3" formatCode="0%">
                        <c:v>8.7999999999999995E-2</c:v>
                      </c:pt>
                      <c:pt idx="6" formatCode="0%">
                        <c:v>5.1999999999999998E-2</c:v>
                      </c:pt>
                      <c:pt idx="7" formatCode="0%">
                        <c:v>0.152</c:v>
                      </c:pt>
                      <c:pt idx="8" formatCode="0%">
                        <c:v>0.157</c:v>
                      </c:pt>
                      <c:pt idx="9" formatCode="0%">
                        <c:v>0.105</c:v>
                      </c:pt>
                      <c:pt idx="11" formatCode="0%">
                        <c:v>3.4000000000000002E-2</c:v>
                      </c:pt>
                      <c:pt idx="12" formatCode="0%">
                        <c:v>7.0000000000000007E-2</c:v>
                      </c:pt>
                      <c:pt idx="13" formatCode="0%">
                        <c:v>0.106</c:v>
                      </c:pt>
                      <c:pt idx="14" formatCode="0%">
                        <c:v>0.183</c:v>
                      </c:pt>
                      <c:pt idx="16" formatCode="0%">
                        <c:v>0.121</c:v>
                      </c:pt>
                      <c:pt idx="17" formatCode="0%">
                        <c:v>0.05</c:v>
                      </c:pt>
                      <c:pt idx="19" formatCode="0%">
                        <c:v>7.2999999999999995E-2</c:v>
                      </c:pt>
                      <c:pt idx="20" formatCode="0%">
                        <c:v>7.5999999999999998E-2</c:v>
                      </c:pt>
                      <c:pt idx="21" formatCode="0%">
                        <c:v>8.4000000000000005E-2</c:v>
                      </c:pt>
                      <c:pt idx="22" formatCode="0%">
                        <c:v>8.8999999999999996E-2</c:v>
                      </c:pt>
                      <c:pt idx="23" formatCode="0%">
                        <c:v>0.157</c:v>
                      </c:pt>
                    </c:numCache>
                  </c:numRef>
                </c:val>
                <c:extLst xmlns:c15="http://schemas.microsoft.com/office/drawing/2012/chart">
                  <c:ext xmlns:c16="http://schemas.microsoft.com/office/drawing/2014/chart" uri="{C3380CC4-5D6E-409C-BE32-E72D297353CC}">
                    <c16:uniqueId val="{00000006-BB0C-49F8-9F27-A88857F9F6CA}"/>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4"/>
                      <c:pt idx="0" formatCode="0%">
                        <c:v>7.5999999999999998E-2</c:v>
                      </c:pt>
                      <c:pt idx="2" formatCode="0%">
                        <c:v>6.5000000000000002E-2</c:v>
                      </c:pt>
                      <c:pt idx="3" formatCode="0%">
                        <c:v>8.5999999999999993E-2</c:v>
                      </c:pt>
                      <c:pt idx="5" formatCode="0%">
                        <c:v>7.0000000000000007E-2</c:v>
                      </c:pt>
                      <c:pt idx="6" formatCode="0%">
                        <c:v>0.13600000000000001</c:v>
                      </c:pt>
                      <c:pt idx="7" formatCode="0%">
                        <c:v>9.1999999999999998E-2</c:v>
                      </c:pt>
                      <c:pt idx="8" formatCode="0%">
                        <c:v>0.06</c:v>
                      </c:pt>
                      <c:pt idx="9" formatCode="0%">
                        <c:v>4.5999999999999999E-2</c:v>
                      </c:pt>
                      <c:pt idx="11" formatCode="0%">
                        <c:v>4.2999999999999997E-2</c:v>
                      </c:pt>
                      <c:pt idx="12" formatCode="0%">
                        <c:v>7.5999999999999998E-2</c:v>
                      </c:pt>
                      <c:pt idx="13" formatCode="0%">
                        <c:v>5.8000000000000003E-2</c:v>
                      </c:pt>
                      <c:pt idx="14" formatCode="0%">
                        <c:v>0.17299999999999999</c:v>
                      </c:pt>
                      <c:pt idx="16" formatCode="0%">
                        <c:v>0.1</c:v>
                      </c:pt>
                      <c:pt idx="17" formatCode="0%">
                        <c:v>3.7999999999999999E-2</c:v>
                      </c:pt>
                      <c:pt idx="19" formatCode="0%">
                        <c:v>4.5999999999999999E-2</c:v>
                      </c:pt>
                      <c:pt idx="20" formatCode="0%">
                        <c:v>6.2E-2</c:v>
                      </c:pt>
                      <c:pt idx="21" formatCode="0%">
                        <c:v>7.6999999999999999E-2</c:v>
                      </c:pt>
                      <c:pt idx="22" formatCode="0%">
                        <c:v>7.6999999999999999E-2</c:v>
                      </c:pt>
                      <c:pt idx="23" formatCode="0%">
                        <c:v>0.127</c:v>
                      </c:pt>
                    </c:numCache>
                  </c:numRef>
                </c:val>
                <c:extLst xmlns:c15="http://schemas.microsoft.com/office/drawing/2012/chart">
                  <c:ext xmlns:c16="http://schemas.microsoft.com/office/drawing/2014/chart" uri="{C3380CC4-5D6E-409C-BE32-E72D297353CC}">
                    <c16:uniqueId val="{00000007-BB0C-49F8-9F27-A88857F9F6CA}"/>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4"/>
                      <c:pt idx="0" formatCode="0%">
                        <c:v>7.4999999999999997E-2</c:v>
                      </c:pt>
                      <c:pt idx="2" formatCode="0%">
                        <c:v>8.7999999999999995E-2</c:v>
                      </c:pt>
                      <c:pt idx="3" formatCode="0%">
                        <c:v>6.2E-2</c:v>
                      </c:pt>
                      <c:pt idx="5" formatCode="0%">
                        <c:v>0.125</c:v>
                      </c:pt>
                      <c:pt idx="6" formatCode="0%">
                        <c:v>7.3999999999999996E-2</c:v>
                      </c:pt>
                      <c:pt idx="7" formatCode="0%">
                        <c:v>0.129</c:v>
                      </c:pt>
                      <c:pt idx="8" formatCode="0%">
                        <c:v>8.1000000000000003E-2</c:v>
                      </c:pt>
                      <c:pt idx="9" formatCode="0%">
                        <c:v>1.4E-2</c:v>
                      </c:pt>
                      <c:pt idx="11" formatCode="0%">
                        <c:v>5.8999999999999997E-2</c:v>
                      </c:pt>
                      <c:pt idx="12" formatCode="0%">
                        <c:v>5.7000000000000002E-2</c:v>
                      </c:pt>
                      <c:pt idx="13" formatCode="0%">
                        <c:v>0.11700000000000001</c:v>
                      </c:pt>
                      <c:pt idx="14" formatCode="0%">
                        <c:v>0.12</c:v>
                      </c:pt>
                      <c:pt idx="16" formatCode="0%">
                        <c:v>7.6999999999999999E-2</c:v>
                      </c:pt>
                      <c:pt idx="17" formatCode="0%">
                        <c:v>7.1999999999999995E-2</c:v>
                      </c:pt>
                      <c:pt idx="19" formatCode="0%">
                        <c:v>5.5E-2</c:v>
                      </c:pt>
                      <c:pt idx="20" formatCode="0%">
                        <c:v>8.5000000000000006E-2</c:v>
                      </c:pt>
                      <c:pt idx="21" formatCode="0%">
                        <c:v>0.112</c:v>
                      </c:pt>
                      <c:pt idx="22" formatCode="0%">
                        <c:v>6.0999999999999999E-2</c:v>
                      </c:pt>
                      <c:pt idx="23" formatCode="0%">
                        <c:v>5.1999999999999998E-2</c:v>
                      </c:pt>
                    </c:numCache>
                  </c:numRef>
                </c:val>
                <c:extLst xmlns:c15="http://schemas.microsoft.com/office/drawing/2012/chart">
                  <c:ext xmlns:c16="http://schemas.microsoft.com/office/drawing/2014/chart" uri="{C3380CC4-5D6E-409C-BE32-E72D297353CC}">
                    <c16:uniqueId val="{00000008-BB0C-49F8-9F27-A88857F9F6CA}"/>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4"/>
                      <c:pt idx="0" formatCode="0%">
                        <c:v>7.0999999999999994E-2</c:v>
                      </c:pt>
                      <c:pt idx="2" formatCode="0%">
                        <c:v>7.1999999999999995E-2</c:v>
                      </c:pt>
                      <c:pt idx="3" formatCode="0%">
                        <c:v>7.0000000000000007E-2</c:v>
                      </c:pt>
                      <c:pt idx="5" formatCode="0%">
                        <c:v>6.3E-2</c:v>
                      </c:pt>
                      <c:pt idx="6" formatCode="0%">
                        <c:v>0.11799999999999999</c:v>
                      </c:pt>
                      <c:pt idx="7" formatCode="0%">
                        <c:v>0.114</c:v>
                      </c:pt>
                      <c:pt idx="8" formatCode="0%">
                        <c:v>0.06</c:v>
                      </c:pt>
                      <c:pt idx="9" formatCode="0%">
                        <c:v>3.4000000000000002E-2</c:v>
                      </c:pt>
                      <c:pt idx="11" formatCode="0%">
                        <c:v>2.1999999999999999E-2</c:v>
                      </c:pt>
                      <c:pt idx="12" formatCode="0%">
                        <c:v>0.10199999999999999</c:v>
                      </c:pt>
                      <c:pt idx="13" formatCode="0%">
                        <c:v>0.114</c:v>
                      </c:pt>
                      <c:pt idx="14" formatCode="0%">
                        <c:v>0.09</c:v>
                      </c:pt>
                      <c:pt idx="16" formatCode="0%">
                        <c:v>9.7000000000000003E-2</c:v>
                      </c:pt>
                      <c:pt idx="17" formatCode="0%">
                        <c:v>2.5000000000000001E-2</c:v>
                      </c:pt>
                      <c:pt idx="19" formatCode="0%">
                        <c:v>3.6999999999999998E-2</c:v>
                      </c:pt>
                      <c:pt idx="20" formatCode="0%">
                        <c:v>6.7000000000000004E-2</c:v>
                      </c:pt>
                      <c:pt idx="21" formatCode="0%">
                        <c:v>7.3999999999999996E-2</c:v>
                      </c:pt>
                      <c:pt idx="22" formatCode="0%">
                        <c:v>8.6999999999999994E-2</c:v>
                      </c:pt>
                      <c:pt idx="23" formatCode="0%">
                        <c:v>9.8000000000000004E-2</c:v>
                      </c:pt>
                    </c:numCache>
                  </c:numRef>
                </c:val>
                <c:extLst xmlns:c15="http://schemas.microsoft.com/office/drawing/2012/chart">
                  <c:ext xmlns:c16="http://schemas.microsoft.com/office/drawing/2014/chart" uri="{C3380CC4-5D6E-409C-BE32-E72D297353CC}">
                    <c16:uniqueId val="{00000009-BB0C-49F8-9F27-A88857F9F6CA}"/>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4"/>
                      <c:pt idx="0" formatCode="0%">
                        <c:v>5.7000000000000002E-2</c:v>
                      </c:pt>
                      <c:pt idx="2" formatCode="0%">
                        <c:v>6.6000000000000003E-2</c:v>
                      </c:pt>
                      <c:pt idx="3" formatCode="0%">
                        <c:v>4.9000000000000002E-2</c:v>
                      </c:pt>
                      <c:pt idx="5" formatCode="0%">
                        <c:v>7.3999999999999996E-2</c:v>
                      </c:pt>
                      <c:pt idx="6" formatCode="0%">
                        <c:v>6.5000000000000002E-2</c:v>
                      </c:pt>
                      <c:pt idx="7" formatCode="0%">
                        <c:v>6.9000000000000006E-2</c:v>
                      </c:pt>
                      <c:pt idx="8" formatCode="0%">
                        <c:v>4.9000000000000002E-2</c:v>
                      </c:pt>
                      <c:pt idx="9" formatCode="0%">
                        <c:v>4.1000000000000002E-2</c:v>
                      </c:pt>
                      <c:pt idx="11" formatCode="0%">
                        <c:v>5.7000000000000002E-2</c:v>
                      </c:pt>
                      <c:pt idx="12" formatCode="0%">
                        <c:v>6.9000000000000006E-2</c:v>
                      </c:pt>
                      <c:pt idx="13" formatCode="0%">
                        <c:v>7.5999999999999998E-2</c:v>
                      </c:pt>
                      <c:pt idx="14" formatCode="0%">
                        <c:v>3.5999999999999997E-2</c:v>
                      </c:pt>
                      <c:pt idx="16" formatCode="0%">
                        <c:v>5.8000000000000003E-2</c:v>
                      </c:pt>
                      <c:pt idx="17" formatCode="0%">
                        <c:v>5.3999999999999999E-2</c:v>
                      </c:pt>
                      <c:pt idx="19" formatCode="0%">
                        <c:v>4.7E-2</c:v>
                      </c:pt>
                      <c:pt idx="20" formatCode="0%">
                        <c:v>4.2999999999999997E-2</c:v>
                      </c:pt>
                      <c:pt idx="21" formatCode="0%">
                        <c:v>4.5999999999999999E-2</c:v>
                      </c:pt>
                      <c:pt idx="22" formatCode="0%">
                        <c:v>4.8000000000000001E-2</c:v>
                      </c:pt>
                      <c:pt idx="23" formatCode="0%">
                        <c:v>0.11700000000000001</c:v>
                      </c:pt>
                    </c:numCache>
                  </c:numRef>
                </c:val>
                <c:extLst xmlns:c15="http://schemas.microsoft.com/office/drawing/2012/chart">
                  <c:ext xmlns:c16="http://schemas.microsoft.com/office/drawing/2014/chart" uri="{C3380CC4-5D6E-409C-BE32-E72D297353CC}">
                    <c16:uniqueId val="{0000000A-BB0C-49F8-9F27-A88857F9F6CA}"/>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4"/>
                      <c:pt idx="0" formatCode="0%">
                        <c:v>4.9000000000000002E-2</c:v>
                      </c:pt>
                      <c:pt idx="2" formatCode="0%">
                        <c:v>6.3E-2</c:v>
                      </c:pt>
                      <c:pt idx="3" formatCode="0%">
                        <c:v>3.4000000000000002E-2</c:v>
                      </c:pt>
                      <c:pt idx="5" formatCode="0%">
                        <c:v>2.7E-2</c:v>
                      </c:pt>
                      <c:pt idx="6" formatCode="0%">
                        <c:v>1.4999999999999999E-2</c:v>
                      </c:pt>
                      <c:pt idx="7" formatCode="0%">
                        <c:v>4.8000000000000001E-2</c:v>
                      </c:pt>
                      <c:pt idx="8" formatCode="0%">
                        <c:v>7.4999999999999997E-2</c:v>
                      </c:pt>
                      <c:pt idx="9" formatCode="0%">
                        <c:v>6.7000000000000004E-2</c:v>
                      </c:pt>
                      <c:pt idx="11" formatCode="0%">
                        <c:v>1.7000000000000001E-2</c:v>
                      </c:pt>
                      <c:pt idx="12" formatCode="0%">
                        <c:v>0.05</c:v>
                      </c:pt>
                      <c:pt idx="13" formatCode="0%">
                        <c:v>4.4999999999999998E-2</c:v>
                      </c:pt>
                      <c:pt idx="14" formatCode="0%">
                        <c:v>7.4999999999999997E-2</c:v>
                      </c:pt>
                      <c:pt idx="16" formatCode="0%">
                        <c:v>6.9000000000000006E-2</c:v>
                      </c:pt>
                      <c:pt idx="17" formatCode="0%">
                        <c:v>1.9E-2</c:v>
                      </c:pt>
                      <c:pt idx="19" formatCode="0%">
                        <c:v>2.9000000000000001E-2</c:v>
                      </c:pt>
                      <c:pt idx="20" formatCode="0%">
                        <c:v>1.0999999999999999E-2</c:v>
                      </c:pt>
                      <c:pt idx="21" formatCode="0%">
                        <c:v>5.2999999999999999E-2</c:v>
                      </c:pt>
                      <c:pt idx="22" formatCode="0%">
                        <c:v>6.7000000000000004E-2</c:v>
                      </c:pt>
                      <c:pt idx="23" formatCode="0%">
                        <c:v>7.8E-2</c:v>
                      </c:pt>
                    </c:numCache>
                  </c:numRef>
                </c:val>
                <c:extLst xmlns:c15="http://schemas.microsoft.com/office/drawing/2012/chart">
                  <c:ext xmlns:c16="http://schemas.microsoft.com/office/drawing/2014/chart" uri="{C3380CC4-5D6E-409C-BE32-E72D297353CC}">
                    <c16:uniqueId val="{0000000B-BB0C-49F8-9F27-A88857F9F6CA}"/>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4"/>
                      <c:pt idx="0" formatCode="0%">
                        <c:v>4.8000000000000001E-2</c:v>
                      </c:pt>
                      <c:pt idx="2" formatCode="0%">
                        <c:v>5.2999999999999999E-2</c:v>
                      </c:pt>
                      <c:pt idx="3" formatCode="0%">
                        <c:v>4.3999999999999997E-2</c:v>
                      </c:pt>
                      <c:pt idx="5" formatCode="0%">
                        <c:v>1.2999999999999999E-2</c:v>
                      </c:pt>
                      <c:pt idx="6" formatCode="0%">
                        <c:v>1.4E-2</c:v>
                      </c:pt>
                      <c:pt idx="7" formatCode="0%">
                        <c:v>2.5999999999999999E-2</c:v>
                      </c:pt>
                      <c:pt idx="8" formatCode="0%">
                        <c:v>4.9000000000000002E-2</c:v>
                      </c:pt>
                      <c:pt idx="9" formatCode="0%">
                        <c:v>0.10100000000000001</c:v>
                      </c:pt>
                      <c:pt idx="12" formatCode="0%">
                        <c:v>5.7000000000000002E-2</c:v>
                      </c:pt>
                      <c:pt idx="13" formatCode="0%">
                        <c:v>6.0999999999999999E-2</c:v>
                      </c:pt>
                      <c:pt idx="14" formatCode="0%">
                        <c:v>0.10299999999999999</c:v>
                      </c:pt>
                      <c:pt idx="16" formatCode="0%">
                        <c:v>7.3999999999999996E-2</c:v>
                      </c:pt>
                      <c:pt idx="17" formatCode="0%">
                        <c:v>8.9999999999999993E-3</c:v>
                      </c:pt>
                      <c:pt idx="19" formatCode="0%">
                        <c:v>5.6000000000000001E-2</c:v>
                      </c:pt>
                      <c:pt idx="20" formatCode="0%">
                        <c:v>2.4E-2</c:v>
                      </c:pt>
                      <c:pt idx="21" formatCode="0%">
                        <c:v>6.3E-2</c:v>
                      </c:pt>
                      <c:pt idx="22" formatCode="0%">
                        <c:v>2.7E-2</c:v>
                      </c:pt>
                      <c:pt idx="23" formatCode="0%">
                        <c:v>5.8999999999999997E-2</c:v>
                      </c:pt>
                    </c:numCache>
                  </c:numRef>
                </c:val>
                <c:extLst xmlns:c15="http://schemas.microsoft.com/office/drawing/2012/chart">
                  <c:ext xmlns:c16="http://schemas.microsoft.com/office/drawing/2014/chart" uri="{C3380CC4-5D6E-409C-BE32-E72D297353CC}">
                    <c16:uniqueId val="{0000000C-BB0C-49F8-9F27-A88857F9F6CA}"/>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4"/>
                      <c:pt idx="0" formatCode="0%">
                        <c:v>3.7999999999999999E-2</c:v>
                      </c:pt>
                      <c:pt idx="2" formatCode="0%">
                        <c:v>4.3999999999999997E-2</c:v>
                      </c:pt>
                      <c:pt idx="3" formatCode="0%">
                        <c:v>3.2000000000000001E-2</c:v>
                      </c:pt>
                      <c:pt idx="5" formatCode="0%">
                        <c:v>1.0999999999999999E-2</c:v>
                      </c:pt>
                      <c:pt idx="6" formatCode="0%">
                        <c:v>1.7999999999999999E-2</c:v>
                      </c:pt>
                      <c:pt idx="7" formatCode="0%">
                        <c:v>1.0999999999999999E-2</c:v>
                      </c:pt>
                      <c:pt idx="8" formatCode="0%">
                        <c:v>5.0999999999999997E-2</c:v>
                      </c:pt>
                      <c:pt idx="9" formatCode="0%">
                        <c:v>7.2999999999999995E-2</c:v>
                      </c:pt>
                      <c:pt idx="11" formatCode="0%">
                        <c:v>2.5000000000000001E-2</c:v>
                      </c:pt>
                      <c:pt idx="12" formatCode="0%">
                        <c:v>3.3000000000000002E-2</c:v>
                      </c:pt>
                      <c:pt idx="13" formatCode="0%">
                        <c:v>4.4999999999999998E-2</c:v>
                      </c:pt>
                      <c:pt idx="14" formatCode="0%">
                        <c:v>5.1999999999999998E-2</c:v>
                      </c:pt>
                      <c:pt idx="16" formatCode="0%">
                        <c:v>6.0999999999999999E-2</c:v>
                      </c:pt>
                      <c:pt idx="17" formatCode="0%">
                        <c:v>6.0000000000000001E-3</c:v>
                      </c:pt>
                      <c:pt idx="19" formatCode="0%">
                        <c:v>1.7000000000000001E-2</c:v>
                      </c:pt>
                      <c:pt idx="20" formatCode="0%">
                        <c:v>2.5000000000000001E-2</c:v>
                      </c:pt>
                      <c:pt idx="21" formatCode="0%">
                        <c:v>2.9000000000000001E-2</c:v>
                      </c:pt>
                      <c:pt idx="22" formatCode="0%">
                        <c:v>5.1999999999999998E-2</c:v>
                      </c:pt>
                      <c:pt idx="23" formatCode="0%">
                        <c:v>7.9000000000000001E-2</c:v>
                      </c:pt>
                    </c:numCache>
                  </c:numRef>
                </c:val>
                <c:extLst xmlns:c15="http://schemas.microsoft.com/office/drawing/2012/chart">
                  <c:ext xmlns:c16="http://schemas.microsoft.com/office/drawing/2014/chart" uri="{C3380CC4-5D6E-409C-BE32-E72D297353CC}">
                    <c16:uniqueId val="{0000000D-BB0C-49F8-9F27-A88857F9F6CA}"/>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4"/>
                      <c:pt idx="0" formatCode="0%">
                        <c:v>1.2E-2</c:v>
                      </c:pt>
                      <c:pt idx="2" formatCode="0%">
                        <c:v>1.6E-2</c:v>
                      </c:pt>
                      <c:pt idx="3" formatCode="0%">
                        <c:v>8.9999999999999993E-3</c:v>
                      </c:pt>
                      <c:pt idx="6" formatCode="0%">
                        <c:v>3.4000000000000002E-2</c:v>
                      </c:pt>
                      <c:pt idx="7" formatCode="0%">
                        <c:v>1.2E-2</c:v>
                      </c:pt>
                      <c:pt idx="8" formatCode="0%">
                        <c:v>1.4999999999999999E-2</c:v>
                      </c:pt>
                      <c:pt idx="9" formatCode="0%">
                        <c:v>6.0000000000000001E-3</c:v>
                      </c:pt>
                      <c:pt idx="11" formatCode="0%">
                        <c:v>4.0000000000000001E-3</c:v>
                      </c:pt>
                      <c:pt idx="12" formatCode="0%">
                        <c:v>1.0999999999999999E-2</c:v>
                      </c:pt>
                      <c:pt idx="14" formatCode="0%">
                        <c:v>4.4999999999999998E-2</c:v>
                      </c:pt>
                      <c:pt idx="16" formatCode="0%">
                        <c:v>1.9E-2</c:v>
                      </c:pt>
                      <c:pt idx="19" formatCode="0%">
                        <c:v>1.2E-2</c:v>
                      </c:pt>
                      <c:pt idx="20" formatCode="0%">
                        <c:v>1.2999999999999999E-2</c:v>
                      </c:pt>
                      <c:pt idx="21" formatCode="0%">
                        <c:v>8.9999999999999993E-3</c:v>
                      </c:pt>
                      <c:pt idx="22" formatCode="0%">
                        <c:v>8.0000000000000002E-3</c:v>
                      </c:pt>
                      <c:pt idx="23" formatCode="0%">
                        <c:v>2.3E-2</c:v>
                      </c:pt>
                    </c:numCache>
                  </c:numRef>
                </c:val>
                <c:extLst xmlns:c15="http://schemas.microsoft.com/office/drawing/2012/chart">
                  <c:ext xmlns:c16="http://schemas.microsoft.com/office/drawing/2014/chart" uri="{C3380CC4-5D6E-409C-BE32-E72D297353CC}">
                    <c16:uniqueId val="{0000000E-BB0C-49F8-9F27-A88857F9F6CA}"/>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4"/>
                      <c:pt idx="0" formatCode="0%">
                        <c:v>4.9000000000000002E-2</c:v>
                      </c:pt>
                      <c:pt idx="2" formatCode="0%">
                        <c:v>5.2999999999999999E-2</c:v>
                      </c:pt>
                      <c:pt idx="3" formatCode="0%">
                        <c:v>4.4999999999999998E-2</c:v>
                      </c:pt>
                      <c:pt idx="5" formatCode="0%">
                        <c:v>6.5000000000000002E-2</c:v>
                      </c:pt>
                      <c:pt idx="6" formatCode="0%">
                        <c:v>4.5999999999999999E-2</c:v>
                      </c:pt>
                      <c:pt idx="7" formatCode="0%">
                        <c:v>5.2999999999999999E-2</c:v>
                      </c:pt>
                      <c:pt idx="8" formatCode="0%">
                        <c:v>4.7E-2</c:v>
                      </c:pt>
                      <c:pt idx="9" formatCode="0%">
                        <c:v>0.04</c:v>
                      </c:pt>
                      <c:pt idx="11" formatCode="0%">
                        <c:v>9.6000000000000002E-2</c:v>
                      </c:pt>
                      <c:pt idx="12" formatCode="0%">
                        <c:v>4.3999999999999997E-2</c:v>
                      </c:pt>
                      <c:pt idx="13" formatCode="0%">
                        <c:v>2.5999999999999999E-2</c:v>
                      </c:pt>
                      <c:pt idx="14" formatCode="0%">
                        <c:v>2.1000000000000001E-2</c:v>
                      </c:pt>
                      <c:pt idx="16" formatCode="0%">
                        <c:v>3.4000000000000002E-2</c:v>
                      </c:pt>
                      <c:pt idx="17" formatCode="0%">
                        <c:v>0.08</c:v>
                      </c:pt>
                      <c:pt idx="19" formatCode="0%">
                        <c:v>3.2000000000000001E-2</c:v>
                      </c:pt>
                      <c:pt idx="20" formatCode="0%">
                        <c:v>4.4999999999999998E-2</c:v>
                      </c:pt>
                      <c:pt idx="21" formatCode="0%">
                        <c:v>3.5999999999999997E-2</c:v>
                      </c:pt>
                      <c:pt idx="22" formatCode="0%">
                        <c:v>6.0999999999999999E-2</c:v>
                      </c:pt>
                      <c:pt idx="23" formatCode="0%">
                        <c:v>8.5000000000000006E-2</c:v>
                      </c:pt>
                    </c:numCache>
                  </c:numRef>
                </c:val>
                <c:extLst xmlns:c15="http://schemas.microsoft.com/office/drawing/2012/chart">
                  <c:ext xmlns:c16="http://schemas.microsoft.com/office/drawing/2014/chart" uri="{C3380CC4-5D6E-409C-BE32-E72D297353CC}">
                    <c16:uniqueId val="{0000000F-BB0C-49F8-9F27-A88857F9F6CA}"/>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4"/>
                      <c:pt idx="0" formatCode="0%">
                        <c:v>3.6280000000000001</c:v>
                      </c:pt>
                      <c:pt idx="2" formatCode="0%">
                        <c:v>3.7360000000000002</c:v>
                      </c:pt>
                      <c:pt idx="3" formatCode="0%">
                        <c:v>3.5230000000000001</c:v>
                      </c:pt>
                      <c:pt idx="5" formatCode="0%">
                        <c:v>3.1970000000000001</c:v>
                      </c:pt>
                      <c:pt idx="6" formatCode="0%">
                        <c:v>3.5019999999999998</c:v>
                      </c:pt>
                      <c:pt idx="7" formatCode="0%">
                        <c:v>4.1059999999999999</c:v>
                      </c:pt>
                      <c:pt idx="8" formatCode="0%">
                        <c:v>3.9140000000000001</c:v>
                      </c:pt>
                      <c:pt idx="9" formatCode="0%">
                        <c:v>3.613</c:v>
                      </c:pt>
                      <c:pt idx="11" formatCode="0%">
                        <c:v>2.512</c:v>
                      </c:pt>
                      <c:pt idx="12" formatCode="0%">
                        <c:v>3.5339999999999998</c:v>
                      </c:pt>
                      <c:pt idx="13" formatCode="0%">
                        <c:v>4.0469999999999997</c:v>
                      </c:pt>
                      <c:pt idx="14" formatCode="0%">
                        <c:v>5.0209999999999999</c:v>
                      </c:pt>
                      <c:pt idx="16" formatCode="0%">
                        <c:v>4.1840000000000002</c:v>
                      </c:pt>
                      <c:pt idx="17" formatCode="0%">
                        <c:v>2.6659999999999999</c:v>
                      </c:pt>
                    </c:numCache>
                  </c:numRef>
                </c:val>
                <c:extLst xmlns:c15="http://schemas.microsoft.com/office/drawing/2012/chart">
                  <c:ext xmlns:c16="http://schemas.microsoft.com/office/drawing/2014/chart" uri="{C3380CC4-5D6E-409C-BE32-E72D297353CC}">
                    <c16:uniqueId val="{00000010-BB0C-49F8-9F27-A88857F9F6CA}"/>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258353164408549"/>
          <c:y val="7.3526099403758829E-2"/>
          <c:w val="0.42978795420393096"/>
          <c:h val="0.86088628623689456"/>
        </c:manualLayout>
      </c:layout>
      <c:barChart>
        <c:barDir val="bar"/>
        <c:grouping val="clustered"/>
        <c:varyColors val="0"/>
        <c:ser>
          <c:idx val="0"/>
          <c:order val="0"/>
          <c:tx>
            <c:strRef>
              <c:f>Taul1!$B$13</c:f>
              <c:strCache>
                <c:ptCount val="1"/>
                <c:pt idx="0">
                  <c:v>2018, n=1000</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Taul1!$A$14:$A$27</c:f>
              <c:strCache>
                <c:ptCount val="8"/>
                <c:pt idx="0">
                  <c:v>Säästämällä pankkitilille</c:v>
                </c:pt>
                <c:pt idx="1">
                  <c:v>Sijoittamalla rahastoihin</c:v>
                </c:pt>
                <c:pt idx="2">
                  <c:v>Hankkimalla omistusasunnon</c:v>
                </c:pt>
                <c:pt idx="3">
                  <c:v>Tekemällä ansiotyötä eläkkeellä</c:v>
                </c:pt>
                <c:pt idx="4">
                  <c:v>Sijoittamalla osakkeisiin</c:v>
                </c:pt>
                <c:pt idx="5">
                  <c:v>Vapaaehtoisella eläkevakuutuksella</c:v>
                </c:pt>
                <c:pt idx="6">
                  <c:v>Hankkimalla kiinteää omaisuutta (metsä, vapaa-ajan asunto)</c:v>
                </c:pt>
                <c:pt idx="7">
                  <c:v>Hankkimalla sijoitusasunnon</c:v>
                </c:pt>
              </c:strCache>
              <c:extLst/>
            </c:strRef>
          </c:cat>
          <c:val>
            <c:numRef>
              <c:f>Taul1!$B$14:$B$27</c:f>
              <c:numCache>
                <c:formatCode>General</c:formatCode>
                <c:ptCount val="8"/>
                <c:pt idx="0" formatCode="0%">
                  <c:v>0.41</c:v>
                </c:pt>
                <c:pt idx="2" formatCode="0%">
                  <c:v>0.46</c:v>
                </c:pt>
                <c:pt idx="3" formatCode="0%">
                  <c:v>0.23</c:v>
                </c:pt>
                <c:pt idx="5" formatCode="0%">
                  <c:v>0.22</c:v>
                </c:pt>
                <c:pt idx="7" formatCode="0%">
                  <c:v>0.15</c:v>
                </c:pt>
              </c:numCache>
              <c:extLst/>
            </c:numRef>
          </c:val>
          <c:extLst>
            <c:ext xmlns:c16="http://schemas.microsoft.com/office/drawing/2014/chart" uri="{C3380CC4-5D6E-409C-BE32-E72D297353CC}">
              <c16:uniqueId val="{00000000-9452-45CB-AE9D-3CE49FCC2DCC}"/>
            </c:ext>
          </c:extLst>
        </c:ser>
        <c:ser>
          <c:idx val="1"/>
          <c:order val="1"/>
          <c:tx>
            <c:strRef>
              <c:f>Taul1!$C$13</c:f>
              <c:strCache>
                <c:ptCount val="1"/>
                <c:pt idx="0">
                  <c:v>2020, n=1000</c:v>
                </c:pt>
              </c:strCache>
            </c:strRef>
          </c:tx>
          <c:spPr>
            <a:solidFill>
              <a:srgbClr val="E6007E">
                <a:lumMod val="20000"/>
                <a:lumOff val="8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Taul1!$A$14:$A$27</c:f>
              <c:strCache>
                <c:ptCount val="8"/>
                <c:pt idx="0">
                  <c:v>Säästämällä pankkitilille</c:v>
                </c:pt>
                <c:pt idx="1">
                  <c:v>Sijoittamalla rahastoihin</c:v>
                </c:pt>
                <c:pt idx="2">
                  <c:v>Hankkimalla omistusasunnon</c:v>
                </c:pt>
                <c:pt idx="3">
                  <c:v>Tekemällä ansiotyötä eläkkeellä</c:v>
                </c:pt>
                <c:pt idx="4">
                  <c:v>Sijoittamalla osakkeisiin</c:v>
                </c:pt>
                <c:pt idx="5">
                  <c:v>Vapaaehtoisella eläkevakuutuksella</c:v>
                </c:pt>
                <c:pt idx="6">
                  <c:v>Hankkimalla kiinteää omaisuutta (metsä, vapaa-ajan asunto)</c:v>
                </c:pt>
                <c:pt idx="7">
                  <c:v>Hankkimalla sijoitusasunnon</c:v>
                </c:pt>
              </c:strCache>
              <c:extLst/>
            </c:strRef>
          </c:cat>
          <c:val>
            <c:numRef>
              <c:f>Taul1!$C$14:$C$27</c:f>
              <c:numCache>
                <c:formatCode>General</c:formatCode>
                <c:ptCount val="8"/>
                <c:pt idx="2" formatCode="0%">
                  <c:v>0.36499999999999999</c:v>
                </c:pt>
                <c:pt idx="3" formatCode="0%">
                  <c:v>0.26400000000000001</c:v>
                </c:pt>
                <c:pt idx="5" formatCode="0%">
                  <c:v>0.20100000000000001</c:v>
                </c:pt>
                <c:pt idx="7" formatCode="0%">
                  <c:v>0.17699999999999999</c:v>
                </c:pt>
              </c:numCache>
              <c:extLst/>
            </c:numRef>
          </c:val>
          <c:extLst>
            <c:ext xmlns:c16="http://schemas.microsoft.com/office/drawing/2014/chart" uri="{C3380CC4-5D6E-409C-BE32-E72D297353CC}">
              <c16:uniqueId val="{00000000-6AA6-49C6-B828-6A3352FA862D}"/>
            </c:ext>
          </c:extLst>
        </c:ser>
        <c:ser>
          <c:idx val="2"/>
          <c:order val="2"/>
          <c:tx>
            <c:strRef>
              <c:f>Taul1!$D$13</c:f>
              <c:strCache>
                <c:ptCount val="1"/>
                <c:pt idx="0">
                  <c:v>2022, n=1000</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Taul1!$A$14:$A$27</c:f>
              <c:strCache>
                <c:ptCount val="8"/>
                <c:pt idx="0">
                  <c:v>Säästämällä pankkitilille</c:v>
                </c:pt>
                <c:pt idx="1">
                  <c:v>Sijoittamalla rahastoihin</c:v>
                </c:pt>
                <c:pt idx="2">
                  <c:v>Hankkimalla omistusasunnon</c:v>
                </c:pt>
                <c:pt idx="3">
                  <c:v>Tekemällä ansiotyötä eläkkeellä</c:v>
                </c:pt>
                <c:pt idx="4">
                  <c:v>Sijoittamalla osakkeisiin</c:v>
                </c:pt>
                <c:pt idx="5">
                  <c:v>Vapaaehtoisella eläkevakuutuksella</c:v>
                </c:pt>
                <c:pt idx="6">
                  <c:v>Hankkimalla kiinteää omaisuutta (metsä, vapaa-ajan asunto)</c:v>
                </c:pt>
                <c:pt idx="7">
                  <c:v>Hankkimalla sijoitusasunnon</c:v>
                </c:pt>
              </c:strCache>
              <c:extLst/>
            </c:strRef>
          </c:cat>
          <c:val>
            <c:numRef>
              <c:f>Taul1!$D$14:$D$27</c:f>
              <c:numCache>
                <c:formatCode>0%</c:formatCode>
                <c:ptCount val="8"/>
                <c:pt idx="0">
                  <c:v>0.45100000000000001</c:v>
                </c:pt>
                <c:pt idx="1">
                  <c:v>0.42499999999999999</c:v>
                </c:pt>
                <c:pt idx="2">
                  <c:v>0.35899999999999999</c:v>
                </c:pt>
                <c:pt idx="3">
                  <c:v>0.312</c:v>
                </c:pt>
                <c:pt idx="4">
                  <c:v>0.311</c:v>
                </c:pt>
                <c:pt idx="5">
                  <c:v>0.17799999999999999</c:v>
                </c:pt>
                <c:pt idx="6">
                  <c:v>0.16800000000000001</c:v>
                </c:pt>
                <c:pt idx="7">
                  <c:v>0.155</c:v>
                </c:pt>
              </c:numCache>
              <c:extLst/>
            </c:numRef>
          </c:val>
          <c:extLst>
            <c:ext xmlns:c16="http://schemas.microsoft.com/office/drawing/2014/chart" uri="{C3380CC4-5D6E-409C-BE32-E72D297353CC}">
              <c16:uniqueId val="{00000001-EB90-480F-A34F-022F5F97AE64}"/>
            </c:ext>
          </c:extLst>
        </c:ser>
        <c:dLbls>
          <c:showLegendKey val="0"/>
          <c:showVal val="0"/>
          <c:showCatName val="0"/>
          <c:showSerName val="0"/>
          <c:showPercent val="0"/>
          <c:showBubbleSize val="0"/>
        </c:dLbls>
        <c:gapWidth val="30"/>
        <c:axId val="139757824"/>
        <c:axId val="139767808"/>
      </c:barChart>
      <c:catAx>
        <c:axId val="139757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39767808"/>
        <c:crosses val="autoZero"/>
        <c:auto val="1"/>
        <c:lblAlgn val="ctr"/>
        <c:lblOffset val="100"/>
        <c:noMultiLvlLbl val="0"/>
      </c:catAx>
      <c:valAx>
        <c:axId val="13976780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39757824"/>
        <c:crosses val="autoZero"/>
        <c:crossBetween val="between"/>
        <c:majorUnit val="0.2"/>
      </c:valAx>
      <c:spPr>
        <a:noFill/>
        <a:ln>
          <a:noFill/>
        </a:ln>
        <a:effectLst/>
      </c:spPr>
    </c:plotArea>
    <c:legend>
      <c:legendPos val="r"/>
      <c:layout>
        <c:manualLayout>
          <c:xMode val="edge"/>
          <c:yMode val="edge"/>
          <c:x val="0.88978442960903525"/>
          <c:y val="7.0772570829463685E-2"/>
          <c:w val="9.7693039695974107E-2"/>
          <c:h val="0.16552637316743085"/>
        </c:manualLayout>
      </c:layout>
      <c:overlay val="0"/>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266553224847057"/>
          <c:y val="6.0692262154730621E-2"/>
          <c:w val="0.62300840504282873"/>
          <c:h val="0.78792978066739094"/>
        </c:manualLayout>
      </c:layout>
      <c:barChart>
        <c:barDir val="bar"/>
        <c:grouping val="percentStacked"/>
        <c:varyColors val="0"/>
        <c:ser>
          <c:idx val="0"/>
          <c:order val="0"/>
          <c:tx>
            <c:strRef>
              <c:f>Taul1!$A$18</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Taul1!$B$17:$Z$17</c:f>
              <c:strCache>
                <c:ptCount val="22"/>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AMMATTI </c:v>
                </c:pt>
                <c:pt idx="16">
                  <c:v>Johtavassa asemassa oleva/yrittäjä, n=64</c:v>
                </c:pt>
                <c:pt idx="17">
                  <c:v>Toimihenkilö, n=213</c:v>
                </c:pt>
                <c:pt idx="18">
                  <c:v>Työväestö, n=279</c:v>
                </c:pt>
                <c:pt idx="19">
                  <c:v>Lomautettuna/työtön, n=67</c:v>
                </c:pt>
                <c:pt idx="20">
                  <c:v>Opiskelija/koululainen, n=95</c:v>
                </c:pt>
                <c:pt idx="21">
                  <c:v>Eläkeläinen, n=246</c:v>
                </c:pt>
              </c:strCache>
              <c:extLst/>
            </c:strRef>
          </c:cat>
          <c:val>
            <c:numRef>
              <c:f>Taul1!$B$18:$Z$18</c:f>
              <c:numCache>
                <c:formatCode>General</c:formatCode>
                <c:ptCount val="22"/>
                <c:pt idx="0" formatCode="0%">
                  <c:v>0.377</c:v>
                </c:pt>
                <c:pt idx="2" formatCode="0%">
                  <c:v>0.35899999999999999</c:v>
                </c:pt>
                <c:pt idx="3" formatCode="0%">
                  <c:v>0.39500000000000002</c:v>
                </c:pt>
                <c:pt idx="5" formatCode="0%">
                  <c:v>0.38900000000000001</c:v>
                </c:pt>
                <c:pt idx="6" formatCode="0%">
                  <c:v>0.34100000000000003</c:v>
                </c:pt>
                <c:pt idx="7" formatCode="0%">
                  <c:v>0.38300000000000001</c:v>
                </c:pt>
                <c:pt idx="8" formatCode="0%">
                  <c:v>0.34899999999999998</c:v>
                </c:pt>
                <c:pt idx="9" formatCode="0%">
                  <c:v>0.40300000000000002</c:v>
                </c:pt>
                <c:pt idx="11" formatCode="0%">
                  <c:v>0.26500000000000001</c:v>
                </c:pt>
                <c:pt idx="12" formatCode="0%">
                  <c:v>0.433</c:v>
                </c:pt>
                <c:pt idx="13" formatCode="0%">
                  <c:v>0.39100000000000001</c:v>
                </c:pt>
                <c:pt idx="14" formatCode="0%">
                  <c:v>0.52100000000000002</c:v>
                </c:pt>
                <c:pt idx="16" formatCode="0%">
                  <c:v>0.51100000000000001</c:v>
                </c:pt>
                <c:pt idx="17" formatCode="0%">
                  <c:v>0.48599999999999999</c:v>
                </c:pt>
                <c:pt idx="18" formatCode="0%">
                  <c:v>0.29699999999999999</c:v>
                </c:pt>
                <c:pt idx="19" formatCode="0%">
                  <c:v>0.218</c:v>
                </c:pt>
                <c:pt idx="20" formatCode="0%">
                  <c:v>0.33500000000000002</c:v>
                </c:pt>
                <c:pt idx="21" formatCode="0%">
                  <c:v>0.4</c:v>
                </c:pt>
              </c:numCache>
              <c:extLst/>
            </c:numRef>
          </c:val>
          <c:extLst>
            <c:ext xmlns:c16="http://schemas.microsoft.com/office/drawing/2014/chart" uri="{C3380CC4-5D6E-409C-BE32-E72D297353CC}">
              <c16:uniqueId val="{00000000-D326-4EC6-96DF-7784C0A84B65}"/>
            </c:ext>
          </c:extLst>
        </c:ser>
        <c:ser>
          <c:idx val="1"/>
          <c:order val="1"/>
          <c:tx>
            <c:strRef>
              <c:f>Taul1!$A$19</c:f>
              <c:strCache>
                <c:ptCount val="1"/>
                <c:pt idx="0">
                  <c:v>En osaa sanoa</c:v>
                </c:pt>
              </c:strCache>
            </c:strRef>
          </c:tx>
          <c:spPr>
            <a:solidFill>
              <a:srgbClr val="FFFFFF">
                <a:lumMod val="9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Taul1!$B$17:$Z$17</c:f>
              <c:strCache>
                <c:ptCount val="22"/>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AMMATTI </c:v>
                </c:pt>
                <c:pt idx="16">
                  <c:v>Johtavassa asemassa oleva/yrittäjä, n=64</c:v>
                </c:pt>
                <c:pt idx="17">
                  <c:v>Toimihenkilö, n=213</c:v>
                </c:pt>
                <c:pt idx="18">
                  <c:v>Työväestö, n=279</c:v>
                </c:pt>
                <c:pt idx="19">
                  <c:v>Lomautettuna/työtön, n=67</c:v>
                </c:pt>
                <c:pt idx="20">
                  <c:v>Opiskelija/koululainen, n=95</c:v>
                </c:pt>
                <c:pt idx="21">
                  <c:v>Eläkeläinen, n=246</c:v>
                </c:pt>
              </c:strCache>
              <c:extLst/>
            </c:strRef>
          </c:cat>
          <c:val>
            <c:numRef>
              <c:f>Taul1!$B$19:$Z$19</c:f>
              <c:numCache>
                <c:formatCode>General</c:formatCode>
                <c:ptCount val="22"/>
                <c:pt idx="0" formatCode="0%">
                  <c:v>0.30399999999999999</c:v>
                </c:pt>
                <c:pt idx="2" formatCode="0%">
                  <c:v>0.27600000000000002</c:v>
                </c:pt>
                <c:pt idx="3" formatCode="0%">
                  <c:v>0.33300000000000002</c:v>
                </c:pt>
                <c:pt idx="5" formatCode="0%">
                  <c:v>0.33200000000000002</c:v>
                </c:pt>
                <c:pt idx="6" formatCode="0%">
                  <c:v>0.33100000000000002</c:v>
                </c:pt>
                <c:pt idx="7" formatCode="0%">
                  <c:v>0.34399999999999997</c:v>
                </c:pt>
                <c:pt idx="8" formatCode="0%">
                  <c:v>0.26800000000000002</c:v>
                </c:pt>
                <c:pt idx="9" formatCode="0%">
                  <c:v>0.27300000000000002</c:v>
                </c:pt>
                <c:pt idx="11" formatCode="0%">
                  <c:v>0.374</c:v>
                </c:pt>
                <c:pt idx="12" formatCode="0%">
                  <c:v>0.22900000000000001</c:v>
                </c:pt>
                <c:pt idx="13" formatCode="0%">
                  <c:v>0.28699999999999998</c:v>
                </c:pt>
                <c:pt idx="14" formatCode="0%">
                  <c:v>0.23100000000000001</c:v>
                </c:pt>
                <c:pt idx="16" formatCode="0%">
                  <c:v>0.23799999999999999</c:v>
                </c:pt>
                <c:pt idx="17" formatCode="0%">
                  <c:v>0.23499999999999999</c:v>
                </c:pt>
                <c:pt idx="18" formatCode="0%">
                  <c:v>0.37</c:v>
                </c:pt>
                <c:pt idx="19" formatCode="0%">
                  <c:v>0.42099999999999999</c:v>
                </c:pt>
                <c:pt idx="20" formatCode="0%">
                  <c:v>0.39100000000000001</c:v>
                </c:pt>
                <c:pt idx="21" formatCode="0%">
                  <c:v>0.26800000000000002</c:v>
                </c:pt>
              </c:numCache>
              <c:extLst/>
            </c:numRef>
          </c:val>
          <c:extLst>
            <c:ext xmlns:c16="http://schemas.microsoft.com/office/drawing/2014/chart" uri="{C3380CC4-5D6E-409C-BE32-E72D297353CC}">
              <c16:uniqueId val="{00000001-D326-4EC6-96DF-7784C0A84B65}"/>
            </c:ext>
          </c:extLst>
        </c:ser>
        <c:ser>
          <c:idx val="2"/>
          <c:order val="2"/>
          <c:tx>
            <c:strRef>
              <c:f>Taul1!$A$20</c:f>
              <c:strCache>
                <c:ptCount val="1"/>
                <c:pt idx="0">
                  <c:v>Ei</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Taul1!$B$17:$Z$17</c:f>
              <c:strCache>
                <c:ptCount val="22"/>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AMMATTI </c:v>
                </c:pt>
                <c:pt idx="16">
                  <c:v>Johtavassa asemassa oleva/yrittäjä, n=64</c:v>
                </c:pt>
                <c:pt idx="17">
                  <c:v>Toimihenkilö, n=213</c:v>
                </c:pt>
                <c:pt idx="18">
                  <c:v>Työväestö, n=279</c:v>
                </c:pt>
                <c:pt idx="19">
                  <c:v>Lomautettuna/työtön, n=67</c:v>
                </c:pt>
                <c:pt idx="20">
                  <c:v>Opiskelija/koululainen, n=95</c:v>
                </c:pt>
                <c:pt idx="21">
                  <c:v>Eläkeläinen, n=246</c:v>
                </c:pt>
              </c:strCache>
              <c:extLst/>
            </c:strRef>
          </c:cat>
          <c:val>
            <c:numRef>
              <c:f>Taul1!$B$20:$Z$20</c:f>
              <c:numCache>
                <c:formatCode>General</c:formatCode>
                <c:ptCount val="22"/>
                <c:pt idx="0" formatCode="0%">
                  <c:v>0.31900000000000001</c:v>
                </c:pt>
                <c:pt idx="2" formatCode="0%">
                  <c:v>0.36499999999999999</c:v>
                </c:pt>
                <c:pt idx="3" formatCode="0%">
                  <c:v>0.27300000000000002</c:v>
                </c:pt>
                <c:pt idx="5" formatCode="0%">
                  <c:v>0.27900000000000003</c:v>
                </c:pt>
                <c:pt idx="6" formatCode="0%">
                  <c:v>0.32900000000000001</c:v>
                </c:pt>
                <c:pt idx="7" formatCode="0%">
                  <c:v>0.27400000000000002</c:v>
                </c:pt>
                <c:pt idx="8" formatCode="0%">
                  <c:v>0.38300000000000001</c:v>
                </c:pt>
                <c:pt idx="9" formatCode="0%">
                  <c:v>0.32400000000000001</c:v>
                </c:pt>
                <c:pt idx="11" formatCode="0%">
                  <c:v>0.36199999999999999</c:v>
                </c:pt>
                <c:pt idx="12" formatCode="0%">
                  <c:v>0.33900000000000002</c:v>
                </c:pt>
                <c:pt idx="13" formatCode="0%">
                  <c:v>0.32300000000000001</c:v>
                </c:pt>
                <c:pt idx="14" formatCode="0%">
                  <c:v>0.247</c:v>
                </c:pt>
                <c:pt idx="16" formatCode="0%">
                  <c:v>0.251</c:v>
                </c:pt>
                <c:pt idx="17" formatCode="0%">
                  <c:v>0.28000000000000003</c:v>
                </c:pt>
                <c:pt idx="18" formatCode="0%">
                  <c:v>0.33300000000000002</c:v>
                </c:pt>
                <c:pt idx="19" formatCode="0%">
                  <c:v>0.36099999999999999</c:v>
                </c:pt>
                <c:pt idx="20" formatCode="0%">
                  <c:v>0.27300000000000002</c:v>
                </c:pt>
                <c:pt idx="21" formatCode="0%">
                  <c:v>0.33100000000000002</c:v>
                </c:pt>
              </c:numCache>
              <c:extLst/>
            </c:numRef>
          </c:val>
          <c:extLst>
            <c:ext xmlns:c16="http://schemas.microsoft.com/office/drawing/2014/chart" uri="{C3380CC4-5D6E-409C-BE32-E72D297353CC}">
              <c16:uniqueId val="{00000002-D326-4EC6-96DF-7784C0A84B65}"/>
            </c:ext>
          </c:extLst>
        </c:ser>
        <c:dLbls>
          <c:showLegendKey val="0"/>
          <c:showVal val="0"/>
          <c:showCatName val="0"/>
          <c:showSerName val="0"/>
          <c:showPercent val="0"/>
          <c:showBubbleSize val="0"/>
        </c:dLbls>
        <c:gapWidth val="50"/>
        <c:overlap val="100"/>
        <c:axId val="141443840"/>
        <c:axId val="141445376"/>
      </c:barChart>
      <c:catAx>
        <c:axId val="141443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1445376"/>
        <c:crosses val="autoZero"/>
        <c:auto val="1"/>
        <c:lblAlgn val="ctr"/>
        <c:lblOffset val="100"/>
        <c:noMultiLvlLbl val="0"/>
      </c:catAx>
      <c:valAx>
        <c:axId val="141445376"/>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1443840"/>
        <c:crosses val="autoZero"/>
        <c:crossBetween val="between"/>
        <c:majorUnit val="0.2"/>
      </c:valAx>
      <c:spPr>
        <a:noFill/>
        <a:ln>
          <a:noFill/>
        </a:ln>
        <a:effectLst/>
      </c:spPr>
    </c:plotArea>
    <c:legend>
      <c:legendPos val="b"/>
      <c:layout>
        <c:manualLayout>
          <c:xMode val="edge"/>
          <c:yMode val="edge"/>
          <c:x val="0.25975307505226114"/>
          <c:y val="0.90708845015633632"/>
          <c:w val="0.71101410018283684"/>
          <c:h val="4.6964932177295665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8309308641621423"/>
          <c:h val="0.75357119602585154"/>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sx="1000" sy="1000" algn="tr" rotWithShape="0">
                <a:prstClr val="black"/>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2016, n=1000</c:v>
                </c:pt>
                <c:pt idx="1">
                  <c:v>2018, n=1000</c:v>
                </c:pt>
                <c:pt idx="2">
                  <c:v>2020, n=1000</c:v>
                </c:pt>
                <c:pt idx="3">
                  <c:v>2022, n=1000</c:v>
                </c:pt>
              </c:strCache>
            </c:strRef>
          </c:cat>
          <c:val>
            <c:numRef>
              <c:f>Taul1!$B$2:$B$5</c:f>
              <c:numCache>
                <c:formatCode>General</c:formatCode>
                <c:ptCount val="4"/>
                <c:pt idx="0">
                  <c:v>40</c:v>
                </c:pt>
                <c:pt idx="1">
                  <c:v>46</c:v>
                </c:pt>
                <c:pt idx="2">
                  <c:v>40</c:v>
                </c:pt>
                <c:pt idx="3">
                  <c:v>38</c:v>
                </c:pt>
              </c:numCache>
            </c:numRef>
          </c:val>
          <c:extLst>
            <c:ext xmlns:c16="http://schemas.microsoft.com/office/drawing/2014/chart" uri="{C3380CC4-5D6E-409C-BE32-E72D297353CC}">
              <c16:uniqueId val="{00000000-2E69-4BE1-A00E-CE961DC75AD9}"/>
            </c:ext>
          </c:extLst>
        </c:ser>
        <c:ser>
          <c:idx val="1"/>
          <c:order val="1"/>
          <c:tx>
            <c:strRef>
              <c:f>Taul1!$C$1</c:f>
              <c:strCache>
                <c:ptCount val="1"/>
                <c:pt idx="0">
                  <c:v>En osaa sanoa</c:v>
                </c:pt>
              </c:strCache>
            </c:strRef>
          </c:tx>
          <c:spPr>
            <a:solidFill>
              <a:srgbClr val="FFFFFF">
                <a:lumMod val="95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Taul1!$A$2:$A$5</c:f>
              <c:strCache>
                <c:ptCount val="4"/>
                <c:pt idx="0">
                  <c:v>2016, n=1000</c:v>
                </c:pt>
                <c:pt idx="1">
                  <c:v>2018, n=1000</c:v>
                </c:pt>
                <c:pt idx="2">
                  <c:v>2020, n=1000</c:v>
                </c:pt>
                <c:pt idx="3">
                  <c:v>2022, n=1000</c:v>
                </c:pt>
              </c:strCache>
            </c:strRef>
          </c:cat>
          <c:val>
            <c:numRef>
              <c:f>Taul1!$C$2:$C$5</c:f>
              <c:numCache>
                <c:formatCode>General</c:formatCode>
                <c:ptCount val="4"/>
                <c:pt idx="0">
                  <c:v>35</c:v>
                </c:pt>
                <c:pt idx="1">
                  <c:v>31</c:v>
                </c:pt>
                <c:pt idx="2">
                  <c:v>33</c:v>
                </c:pt>
                <c:pt idx="3">
                  <c:v>30</c:v>
                </c:pt>
              </c:numCache>
            </c:numRef>
          </c:val>
          <c:extLst>
            <c:ext xmlns:c16="http://schemas.microsoft.com/office/drawing/2014/chart" uri="{C3380CC4-5D6E-409C-BE32-E72D297353CC}">
              <c16:uniqueId val="{00000000-0515-4F8B-818D-8EDC4E3BC408}"/>
            </c:ext>
          </c:extLst>
        </c:ser>
        <c:ser>
          <c:idx val="2"/>
          <c:order val="2"/>
          <c:tx>
            <c:strRef>
              <c:f>Taul1!$D$1</c:f>
              <c:strCache>
                <c:ptCount val="1"/>
                <c:pt idx="0">
                  <c:v>En</c:v>
                </c:pt>
              </c:strCache>
            </c:strRef>
          </c:tx>
          <c:spPr>
            <a:solidFill>
              <a:srgbClr val="E6007E">
                <a:lumMod val="60000"/>
                <a:lumOff val="4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Taul1!$A$2:$A$5</c:f>
              <c:strCache>
                <c:ptCount val="4"/>
                <c:pt idx="0">
                  <c:v>2016, n=1000</c:v>
                </c:pt>
                <c:pt idx="1">
                  <c:v>2018, n=1000</c:v>
                </c:pt>
                <c:pt idx="2">
                  <c:v>2020, n=1000</c:v>
                </c:pt>
                <c:pt idx="3">
                  <c:v>2022, n=1000</c:v>
                </c:pt>
              </c:strCache>
            </c:strRef>
          </c:cat>
          <c:val>
            <c:numRef>
              <c:f>Taul1!$D$2:$D$5</c:f>
              <c:numCache>
                <c:formatCode>General</c:formatCode>
                <c:ptCount val="4"/>
                <c:pt idx="0">
                  <c:v>25</c:v>
                </c:pt>
                <c:pt idx="1">
                  <c:v>23</c:v>
                </c:pt>
                <c:pt idx="2">
                  <c:v>27</c:v>
                </c:pt>
                <c:pt idx="3">
                  <c:v>32</c:v>
                </c:pt>
              </c:numCache>
            </c:numRef>
          </c:val>
          <c:extLst>
            <c:ext xmlns:c16="http://schemas.microsoft.com/office/drawing/2014/chart" uri="{C3380CC4-5D6E-409C-BE32-E72D297353CC}">
              <c16:uniqueId val="{00000001-0515-4F8B-818D-8EDC4E3BC408}"/>
            </c:ext>
          </c:extLst>
        </c:ser>
        <c:dLbls>
          <c:showLegendKey val="0"/>
          <c:showVal val="0"/>
          <c:showCatName val="0"/>
          <c:showSerName val="0"/>
          <c:showPercent val="0"/>
          <c:showBubbleSize val="0"/>
        </c:dLbls>
        <c:gapWidth val="30"/>
        <c:overlap val="100"/>
        <c:axId val="141052544"/>
        <c:axId val="141058432"/>
      </c:barChart>
      <c:catAx>
        <c:axId val="141052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1058432"/>
        <c:crosses val="autoZero"/>
        <c:auto val="1"/>
        <c:lblAlgn val="ctr"/>
        <c:lblOffset val="100"/>
        <c:noMultiLvlLbl val="0"/>
      </c:catAx>
      <c:valAx>
        <c:axId val="14105843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1052544"/>
        <c:crosses val="autoZero"/>
        <c:crossBetween val="between"/>
        <c:majorUnit val="0.2"/>
      </c:valAx>
      <c:spPr>
        <a:noFill/>
        <a:ln>
          <a:noFill/>
        </a:ln>
        <a:effectLst/>
      </c:spPr>
    </c:plotArea>
    <c:legend>
      <c:legendPos val="b"/>
      <c:layout>
        <c:manualLayout>
          <c:xMode val="edge"/>
          <c:yMode val="edge"/>
          <c:x val="0.48043261567676293"/>
          <c:y val="0.92083184241039084"/>
          <c:w val="0.41143656197309375"/>
          <c:h val="6.520333213039009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7987150190143246"/>
          <c:h val="0.75357119602585154"/>
        </c:manualLayout>
      </c:layout>
      <c:barChart>
        <c:barDir val="bar"/>
        <c:grouping val="percentStacked"/>
        <c:varyColors val="0"/>
        <c:ser>
          <c:idx val="0"/>
          <c:order val="0"/>
          <c:tx>
            <c:strRef>
              <c:f>Taul1!$B$2</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A307-4D32-9FDD-E3CB6BDB0EC9}"/>
                </c:ext>
              </c:extLst>
            </c:dLbl>
            <c:dLbl>
              <c:idx val="6"/>
              <c:delete val="1"/>
              <c:extLst>
                <c:ext xmlns:c15="http://schemas.microsoft.com/office/drawing/2012/chart" uri="{CE6537A1-D6FC-4f65-9D91-7224C49458BB}"/>
                <c:ext xmlns:c16="http://schemas.microsoft.com/office/drawing/2014/chart" uri="{C3380CC4-5D6E-409C-BE32-E72D297353CC}">
                  <c16:uniqueId val="{00000001-A307-4D32-9FDD-E3CB6BDB0EC9}"/>
                </c:ext>
              </c:extLst>
            </c:dLbl>
            <c:dLbl>
              <c:idx val="7"/>
              <c:delete val="1"/>
              <c:extLst>
                <c:ext xmlns:c15="http://schemas.microsoft.com/office/drawing/2012/chart" uri="{CE6537A1-D6FC-4f65-9D91-7224C49458BB}"/>
                <c:ext xmlns:c16="http://schemas.microsoft.com/office/drawing/2014/chart" uri="{C3380CC4-5D6E-409C-BE32-E72D297353CC}">
                  <c16:uniqueId val="{00000000-A307-4D32-9FDD-E3CB6BDB0EC9}"/>
                </c:ext>
              </c:extLst>
            </c:dLbl>
            <c:dLbl>
              <c:idx val="8"/>
              <c:delete val="1"/>
              <c:extLst>
                <c:ext xmlns:c15="http://schemas.microsoft.com/office/drawing/2012/chart" uri="{CE6537A1-D6FC-4f65-9D91-7224C49458BB}"/>
                <c:ext xmlns:c16="http://schemas.microsoft.com/office/drawing/2014/chart" uri="{C3380CC4-5D6E-409C-BE32-E72D297353CC}">
                  <c16:uniqueId val="{00000000-854E-4F64-9E8D-12A158460B61}"/>
                </c:ext>
              </c:extLst>
            </c:dLbl>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Taul1!$A$3:$A$11</c:f>
              <c:strCache>
                <c:ptCount val="9"/>
                <c:pt idx="0">
                  <c:v>Internetissä</c:v>
                </c:pt>
                <c:pt idx="1">
                  <c:v>Puhelinsoitolla</c:v>
                </c:pt>
                <c:pt idx="2">
                  <c:v>Vakuutusyhtiön konttorissa</c:v>
                </c:pt>
                <c:pt idx="3">
                  <c:v>Älypuhelinsovelluksella</c:v>
                </c:pt>
                <c:pt idx="4">
                  <c:v>Vakuutusyhtiön asiamiehen kanssa</c:v>
                </c:pt>
                <c:pt idx="5">
                  <c:v>Pankissa</c:v>
                </c:pt>
                <c:pt idx="6">
                  <c:v>Autoliikkeessä, matkatoimistossa, kaupassa, postissa</c:v>
                </c:pt>
                <c:pt idx="7">
                  <c:v>Vakuutusmeklarin kanssa</c:v>
                </c:pt>
                <c:pt idx="8">
                  <c:v>Muualla, missä?</c:v>
                </c:pt>
              </c:strCache>
            </c:strRef>
          </c:cat>
          <c:val>
            <c:numRef>
              <c:f>Taul1!$B$3:$B$11</c:f>
              <c:numCache>
                <c:formatCode>0%</c:formatCode>
                <c:ptCount val="9"/>
                <c:pt idx="0">
                  <c:v>0.57099999999999995</c:v>
                </c:pt>
                <c:pt idx="1">
                  <c:v>0.186</c:v>
                </c:pt>
                <c:pt idx="2">
                  <c:v>0.123</c:v>
                </c:pt>
                <c:pt idx="3">
                  <c:v>5.7000000000000002E-2</c:v>
                </c:pt>
                <c:pt idx="4">
                  <c:v>3.6999999999999998E-2</c:v>
                </c:pt>
                <c:pt idx="5">
                  <c:v>1.6E-2</c:v>
                </c:pt>
                <c:pt idx="6">
                  <c:v>5.0000000000000001E-3</c:v>
                </c:pt>
                <c:pt idx="8">
                  <c:v>5.0000000000000001E-3</c:v>
                </c:pt>
              </c:numCache>
            </c:numRef>
          </c:val>
          <c:extLst>
            <c:ext xmlns:c16="http://schemas.microsoft.com/office/drawing/2014/chart" uri="{C3380CC4-5D6E-409C-BE32-E72D297353CC}">
              <c16:uniqueId val="{00000000-F2F2-4E93-A727-67C8F4F5D94A}"/>
            </c:ext>
          </c:extLst>
        </c:ser>
        <c:ser>
          <c:idx val="1"/>
          <c:order val="1"/>
          <c:tx>
            <c:strRef>
              <c:f>Taul1!$C$2</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Taul1!$A$3:$A$11</c:f>
              <c:strCache>
                <c:ptCount val="9"/>
                <c:pt idx="0">
                  <c:v>Internetissä</c:v>
                </c:pt>
                <c:pt idx="1">
                  <c:v>Puhelinsoitolla</c:v>
                </c:pt>
                <c:pt idx="2">
                  <c:v>Vakuutusyhtiön konttorissa</c:v>
                </c:pt>
                <c:pt idx="3">
                  <c:v>Älypuhelinsovelluksella</c:v>
                </c:pt>
                <c:pt idx="4">
                  <c:v>Vakuutusyhtiön asiamiehen kanssa</c:v>
                </c:pt>
                <c:pt idx="5">
                  <c:v>Pankissa</c:v>
                </c:pt>
                <c:pt idx="6">
                  <c:v>Autoliikkeessä, matkatoimistossa, kaupassa, postissa</c:v>
                </c:pt>
                <c:pt idx="7">
                  <c:v>Vakuutusmeklarin kanssa</c:v>
                </c:pt>
                <c:pt idx="8">
                  <c:v>Muualla, missä?</c:v>
                </c:pt>
              </c:strCache>
            </c:strRef>
          </c:cat>
          <c:val>
            <c:numRef>
              <c:f>Taul1!$C$3:$C$11</c:f>
              <c:numCache>
                <c:formatCode>0%</c:formatCode>
                <c:ptCount val="9"/>
                <c:pt idx="0">
                  <c:v>0.34699999999999998</c:v>
                </c:pt>
                <c:pt idx="1">
                  <c:v>0.64600000000000002</c:v>
                </c:pt>
                <c:pt idx="2">
                  <c:v>0.30499999999999999</c:v>
                </c:pt>
                <c:pt idx="3">
                  <c:v>0.46700000000000003</c:v>
                </c:pt>
                <c:pt idx="4">
                  <c:v>0.44900000000000001</c:v>
                </c:pt>
                <c:pt idx="5">
                  <c:v>0.27200000000000002</c:v>
                </c:pt>
                <c:pt idx="6">
                  <c:v>0.28799999999999998</c:v>
                </c:pt>
                <c:pt idx="7">
                  <c:v>8.5999999999999993E-2</c:v>
                </c:pt>
                <c:pt idx="8">
                  <c:v>4.8000000000000001E-2</c:v>
                </c:pt>
              </c:numCache>
            </c:numRef>
          </c:val>
          <c:extLst>
            <c:ext xmlns:c16="http://schemas.microsoft.com/office/drawing/2014/chart" uri="{C3380CC4-5D6E-409C-BE32-E72D297353CC}">
              <c16:uniqueId val="{00000001-F2F2-4E93-A727-67C8F4F5D94A}"/>
            </c:ext>
          </c:extLst>
        </c:ser>
        <c:ser>
          <c:idx val="2"/>
          <c:order val="2"/>
          <c:tx>
            <c:strRef>
              <c:f>Taul1!$D$2</c:f>
              <c:strCache>
                <c:ptCount val="1"/>
                <c:pt idx="0">
                  <c:v>En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Taul1!$A$3:$A$11</c:f>
              <c:strCache>
                <c:ptCount val="9"/>
                <c:pt idx="0">
                  <c:v>Internetissä</c:v>
                </c:pt>
                <c:pt idx="1">
                  <c:v>Puhelinsoitolla</c:v>
                </c:pt>
                <c:pt idx="2">
                  <c:v>Vakuutusyhtiön konttorissa</c:v>
                </c:pt>
                <c:pt idx="3">
                  <c:v>Älypuhelinsovelluksella</c:v>
                </c:pt>
                <c:pt idx="4">
                  <c:v>Vakuutusyhtiön asiamiehen kanssa</c:v>
                </c:pt>
                <c:pt idx="5">
                  <c:v>Pankissa</c:v>
                </c:pt>
                <c:pt idx="6">
                  <c:v>Autoliikkeessä, matkatoimistossa, kaupassa, postissa</c:v>
                </c:pt>
                <c:pt idx="7">
                  <c:v>Vakuutusmeklarin kanssa</c:v>
                </c:pt>
                <c:pt idx="8">
                  <c:v>Muualla, missä?</c:v>
                </c:pt>
              </c:strCache>
            </c:strRef>
          </c:cat>
          <c:val>
            <c:numRef>
              <c:f>Taul1!$D$3:$D$11</c:f>
              <c:numCache>
                <c:formatCode>0%</c:formatCode>
                <c:ptCount val="9"/>
                <c:pt idx="0">
                  <c:v>8.2000000000000003E-2</c:v>
                </c:pt>
                <c:pt idx="1">
                  <c:v>0.16800000000000001</c:v>
                </c:pt>
                <c:pt idx="2">
                  <c:v>0.57199999999999995</c:v>
                </c:pt>
                <c:pt idx="3">
                  <c:v>0.47599999999999998</c:v>
                </c:pt>
                <c:pt idx="4">
                  <c:v>0.51400000000000001</c:v>
                </c:pt>
                <c:pt idx="5">
                  <c:v>0.71199999999999997</c:v>
                </c:pt>
                <c:pt idx="6">
                  <c:v>0.70699999999999996</c:v>
                </c:pt>
                <c:pt idx="7">
                  <c:v>0.91400000000000003</c:v>
                </c:pt>
                <c:pt idx="8">
                  <c:v>0.94699999999999995</c:v>
                </c:pt>
              </c:numCache>
            </c:numRef>
          </c:val>
          <c:extLst>
            <c:ext xmlns:c16="http://schemas.microsoft.com/office/drawing/2014/chart" uri="{C3380CC4-5D6E-409C-BE32-E72D297353CC}">
              <c16:uniqueId val="{00000002-F2F2-4E93-A727-67C8F4F5D94A}"/>
            </c:ext>
          </c:extLst>
        </c:ser>
        <c:dLbls>
          <c:showLegendKey val="0"/>
          <c:showVal val="0"/>
          <c:showCatName val="0"/>
          <c:showSerName val="0"/>
          <c:showPercent val="0"/>
          <c:showBubbleSize val="0"/>
        </c:dLbls>
        <c:gapWidth val="50"/>
        <c:overlap val="100"/>
        <c:axId val="43587456"/>
        <c:axId val="43588992"/>
      </c:barChart>
      <c:catAx>
        <c:axId val="43587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588992"/>
        <c:crosses val="autoZero"/>
        <c:auto val="1"/>
        <c:lblAlgn val="ctr"/>
        <c:lblOffset val="100"/>
        <c:noMultiLvlLbl val="0"/>
      </c:catAx>
      <c:valAx>
        <c:axId val="4358899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587456"/>
        <c:crosses val="autoZero"/>
        <c:crossBetween val="between"/>
        <c:majorUnit val="0.2"/>
      </c:valAx>
      <c:spPr>
        <a:noFill/>
        <a:ln>
          <a:noFill/>
        </a:ln>
        <a:effectLst/>
      </c:spPr>
    </c:plotArea>
    <c:legend>
      <c:legendPos val="b"/>
      <c:layout>
        <c:manualLayout>
          <c:xMode val="edge"/>
          <c:yMode val="edge"/>
          <c:x val="0.4546599249280337"/>
          <c:y val="0.89427883795547258"/>
          <c:w val="0.54534006044149153"/>
          <c:h val="0.10572115586939076"/>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11046267914831"/>
          <c:y val="6.0052484470009E-2"/>
          <c:w val="0.48411016855101874"/>
          <c:h val="0.75420679215707831"/>
        </c:manualLayout>
      </c:layout>
      <c:barChart>
        <c:barDir val="bar"/>
        <c:grouping val="percentStacked"/>
        <c:varyColors val="0"/>
        <c:ser>
          <c:idx val="0"/>
          <c:order val="0"/>
          <c:tx>
            <c:strRef>
              <c:f>Taul1!$B$1</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Taul1!$A$2:$A$22</c:f>
              <c:strCache>
                <c:ptCount val="16"/>
                <c:pt idx="0">
                  <c:v>Internetissä, tietokoneella*</c:v>
                </c:pt>
                <c:pt idx="1">
                  <c:v>2010, n=994</c:v>
                </c:pt>
                <c:pt idx="2">
                  <c:v>2012, n=1026</c:v>
                </c:pt>
                <c:pt idx="3">
                  <c:v>2014, n=1000</c:v>
                </c:pt>
                <c:pt idx="4">
                  <c:v>2016, n=1000</c:v>
                </c:pt>
                <c:pt idx="5">
                  <c:v>2018, n=1000</c:v>
                </c:pt>
                <c:pt idx="6">
                  <c:v>2020, n=1000</c:v>
                </c:pt>
                <c:pt idx="7">
                  <c:v>2022, n=1000</c:v>
                </c:pt>
                <c:pt idx="8">
                  <c:v>Vakuutusyhtiön konttorissa</c:v>
                </c:pt>
                <c:pt idx="9">
                  <c:v>2010, n=994</c:v>
                </c:pt>
                <c:pt idx="10">
                  <c:v>2012, n=1026</c:v>
                </c:pt>
                <c:pt idx="11">
                  <c:v>2014, n=1000</c:v>
                </c:pt>
                <c:pt idx="12">
                  <c:v>2016, n=1000</c:v>
                </c:pt>
                <c:pt idx="13">
                  <c:v>2018, n=1000</c:v>
                </c:pt>
                <c:pt idx="14">
                  <c:v>2020, n=1000</c:v>
                </c:pt>
                <c:pt idx="15">
                  <c:v>2022, n=1000</c:v>
                </c:pt>
              </c:strCache>
              <c:extLst/>
            </c:strRef>
          </c:cat>
          <c:val>
            <c:numRef>
              <c:f>Taul1!$B$2:$B$22</c:f>
              <c:numCache>
                <c:formatCode>0%</c:formatCode>
                <c:ptCount val="16"/>
                <c:pt idx="1">
                  <c:v>0.23</c:v>
                </c:pt>
                <c:pt idx="2">
                  <c:v>0.25</c:v>
                </c:pt>
                <c:pt idx="3">
                  <c:v>0.48</c:v>
                </c:pt>
                <c:pt idx="4">
                  <c:v>0.57999999999999996</c:v>
                </c:pt>
                <c:pt idx="5">
                  <c:v>0.57999999999999996</c:v>
                </c:pt>
                <c:pt idx="6">
                  <c:v>0.59499999999999997</c:v>
                </c:pt>
                <c:pt idx="7">
                  <c:v>0.57099999999999995</c:v>
                </c:pt>
                <c:pt idx="9">
                  <c:v>0.38</c:v>
                </c:pt>
                <c:pt idx="10">
                  <c:v>0.36</c:v>
                </c:pt>
                <c:pt idx="11">
                  <c:v>0.2</c:v>
                </c:pt>
                <c:pt idx="12">
                  <c:v>0.19</c:v>
                </c:pt>
                <c:pt idx="13">
                  <c:v>0.19</c:v>
                </c:pt>
                <c:pt idx="14">
                  <c:v>0.13</c:v>
                </c:pt>
                <c:pt idx="15">
                  <c:v>0.123</c:v>
                </c:pt>
              </c:numCache>
              <c:extLst/>
            </c:numRef>
          </c:val>
          <c:extLst>
            <c:ext xmlns:c16="http://schemas.microsoft.com/office/drawing/2014/chart" uri="{C3380CC4-5D6E-409C-BE32-E72D297353CC}">
              <c16:uniqueId val="{00000000-7B8C-4DFE-8D43-5E42F7D2273C}"/>
            </c:ext>
          </c:extLst>
        </c:ser>
        <c:ser>
          <c:idx val="1"/>
          <c:order val="1"/>
          <c:tx>
            <c:strRef>
              <c:f>Taul1!$C$1</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Taul1!$A$2:$A$22</c:f>
              <c:strCache>
                <c:ptCount val="16"/>
                <c:pt idx="0">
                  <c:v>Internetissä, tietokoneella*</c:v>
                </c:pt>
                <c:pt idx="1">
                  <c:v>2010, n=994</c:v>
                </c:pt>
                <c:pt idx="2">
                  <c:v>2012, n=1026</c:v>
                </c:pt>
                <c:pt idx="3">
                  <c:v>2014, n=1000</c:v>
                </c:pt>
                <c:pt idx="4">
                  <c:v>2016, n=1000</c:v>
                </c:pt>
                <c:pt idx="5">
                  <c:v>2018, n=1000</c:v>
                </c:pt>
                <c:pt idx="6">
                  <c:v>2020, n=1000</c:v>
                </c:pt>
                <c:pt idx="7">
                  <c:v>2022, n=1000</c:v>
                </c:pt>
                <c:pt idx="8">
                  <c:v>Vakuutusyhtiön konttorissa</c:v>
                </c:pt>
                <c:pt idx="9">
                  <c:v>2010, n=994</c:v>
                </c:pt>
                <c:pt idx="10">
                  <c:v>2012, n=1026</c:v>
                </c:pt>
                <c:pt idx="11">
                  <c:v>2014, n=1000</c:v>
                </c:pt>
                <c:pt idx="12">
                  <c:v>2016, n=1000</c:v>
                </c:pt>
                <c:pt idx="13">
                  <c:v>2018, n=1000</c:v>
                </c:pt>
                <c:pt idx="14">
                  <c:v>2020, n=1000</c:v>
                </c:pt>
                <c:pt idx="15">
                  <c:v>2022, n=1000</c:v>
                </c:pt>
              </c:strCache>
              <c:extLst/>
            </c:strRef>
          </c:cat>
          <c:val>
            <c:numRef>
              <c:f>Taul1!$C$2:$C$22</c:f>
              <c:numCache>
                <c:formatCode>0%</c:formatCode>
                <c:ptCount val="16"/>
                <c:pt idx="1">
                  <c:v>0.24</c:v>
                </c:pt>
                <c:pt idx="2">
                  <c:v>0.24</c:v>
                </c:pt>
                <c:pt idx="3">
                  <c:v>0.37</c:v>
                </c:pt>
                <c:pt idx="4">
                  <c:v>0.3</c:v>
                </c:pt>
                <c:pt idx="5">
                  <c:v>0.31</c:v>
                </c:pt>
                <c:pt idx="6">
                  <c:v>0.33</c:v>
                </c:pt>
                <c:pt idx="7">
                  <c:v>0.34699999999999998</c:v>
                </c:pt>
                <c:pt idx="9">
                  <c:v>0.26</c:v>
                </c:pt>
                <c:pt idx="10">
                  <c:v>0.28999999999999998</c:v>
                </c:pt>
                <c:pt idx="11">
                  <c:v>0.46</c:v>
                </c:pt>
                <c:pt idx="12">
                  <c:v>0.45</c:v>
                </c:pt>
                <c:pt idx="13">
                  <c:v>0.45</c:v>
                </c:pt>
                <c:pt idx="14">
                  <c:v>0.35199999999999998</c:v>
                </c:pt>
                <c:pt idx="15">
                  <c:v>0.30499999999999999</c:v>
                </c:pt>
              </c:numCache>
              <c:extLst/>
            </c:numRef>
          </c:val>
          <c:extLst>
            <c:ext xmlns:c16="http://schemas.microsoft.com/office/drawing/2014/chart" uri="{C3380CC4-5D6E-409C-BE32-E72D297353CC}">
              <c16:uniqueId val="{00000001-7B8C-4DFE-8D43-5E42F7D2273C}"/>
            </c:ext>
          </c:extLst>
        </c:ser>
        <c:ser>
          <c:idx val="2"/>
          <c:order val="2"/>
          <c:tx>
            <c:strRef>
              <c:f>Taul1!$D$1</c:f>
              <c:strCache>
                <c:ptCount val="1"/>
                <c:pt idx="0">
                  <c:v>En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Taul1!$A$2:$A$22</c:f>
              <c:strCache>
                <c:ptCount val="16"/>
                <c:pt idx="0">
                  <c:v>Internetissä, tietokoneella*</c:v>
                </c:pt>
                <c:pt idx="1">
                  <c:v>2010, n=994</c:v>
                </c:pt>
                <c:pt idx="2">
                  <c:v>2012, n=1026</c:v>
                </c:pt>
                <c:pt idx="3">
                  <c:v>2014, n=1000</c:v>
                </c:pt>
                <c:pt idx="4">
                  <c:v>2016, n=1000</c:v>
                </c:pt>
                <c:pt idx="5">
                  <c:v>2018, n=1000</c:v>
                </c:pt>
                <c:pt idx="6">
                  <c:v>2020, n=1000</c:v>
                </c:pt>
                <c:pt idx="7">
                  <c:v>2022, n=1000</c:v>
                </c:pt>
                <c:pt idx="8">
                  <c:v>Vakuutusyhtiön konttorissa</c:v>
                </c:pt>
                <c:pt idx="9">
                  <c:v>2010, n=994</c:v>
                </c:pt>
                <c:pt idx="10">
                  <c:v>2012, n=1026</c:v>
                </c:pt>
                <c:pt idx="11">
                  <c:v>2014, n=1000</c:v>
                </c:pt>
                <c:pt idx="12">
                  <c:v>2016, n=1000</c:v>
                </c:pt>
                <c:pt idx="13">
                  <c:v>2018, n=1000</c:v>
                </c:pt>
                <c:pt idx="14">
                  <c:v>2020, n=1000</c:v>
                </c:pt>
                <c:pt idx="15">
                  <c:v>2022, n=1000</c:v>
                </c:pt>
              </c:strCache>
              <c:extLst/>
            </c:strRef>
          </c:cat>
          <c:val>
            <c:numRef>
              <c:f>Taul1!$D$2:$D$22</c:f>
              <c:numCache>
                <c:formatCode>0%</c:formatCode>
                <c:ptCount val="16"/>
                <c:pt idx="1">
                  <c:v>0.49</c:v>
                </c:pt>
                <c:pt idx="2">
                  <c:v>0.47</c:v>
                </c:pt>
                <c:pt idx="3">
                  <c:v>0.14000000000000001</c:v>
                </c:pt>
                <c:pt idx="4">
                  <c:v>0.1</c:v>
                </c:pt>
                <c:pt idx="5">
                  <c:v>0.1</c:v>
                </c:pt>
                <c:pt idx="6">
                  <c:v>8.1000000000000003E-2</c:v>
                </c:pt>
                <c:pt idx="7">
                  <c:v>8.2000000000000003E-2</c:v>
                </c:pt>
                <c:pt idx="9">
                  <c:v>0.32</c:v>
                </c:pt>
                <c:pt idx="10">
                  <c:v>0.33</c:v>
                </c:pt>
                <c:pt idx="11">
                  <c:v>0.32</c:v>
                </c:pt>
                <c:pt idx="12">
                  <c:v>0.34</c:v>
                </c:pt>
                <c:pt idx="13">
                  <c:v>0.34</c:v>
                </c:pt>
                <c:pt idx="14">
                  <c:v>0.52700000000000002</c:v>
                </c:pt>
                <c:pt idx="15">
                  <c:v>0.57199999999999995</c:v>
                </c:pt>
              </c:numCache>
              <c:extLst/>
            </c:numRef>
          </c:val>
          <c:extLst>
            <c:ext xmlns:c16="http://schemas.microsoft.com/office/drawing/2014/chart" uri="{C3380CC4-5D6E-409C-BE32-E72D297353CC}">
              <c16:uniqueId val="{00000002-7B8C-4DFE-8D43-5E42F7D2273C}"/>
            </c:ext>
          </c:extLst>
        </c:ser>
        <c:ser>
          <c:idx val="3"/>
          <c:order val="3"/>
          <c:tx>
            <c:strRef>
              <c:f>Taul1!$E$1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Taul1!$A$2:$A$22</c:f>
              <c:strCache>
                <c:ptCount val="16"/>
                <c:pt idx="0">
                  <c:v>Internetissä, tietokoneella*</c:v>
                </c:pt>
                <c:pt idx="1">
                  <c:v>2010, n=994</c:v>
                </c:pt>
                <c:pt idx="2">
                  <c:v>2012, n=1026</c:v>
                </c:pt>
                <c:pt idx="3">
                  <c:v>2014, n=1000</c:v>
                </c:pt>
                <c:pt idx="4">
                  <c:v>2016, n=1000</c:v>
                </c:pt>
                <c:pt idx="5">
                  <c:v>2018, n=1000</c:v>
                </c:pt>
                <c:pt idx="6">
                  <c:v>2020, n=1000</c:v>
                </c:pt>
                <c:pt idx="7">
                  <c:v>2022, n=1000</c:v>
                </c:pt>
                <c:pt idx="8">
                  <c:v>Vakuutusyhtiön konttorissa</c:v>
                </c:pt>
                <c:pt idx="9">
                  <c:v>2010, n=994</c:v>
                </c:pt>
                <c:pt idx="10">
                  <c:v>2012, n=1026</c:v>
                </c:pt>
                <c:pt idx="11">
                  <c:v>2014, n=1000</c:v>
                </c:pt>
                <c:pt idx="12">
                  <c:v>2016, n=1000</c:v>
                </c:pt>
                <c:pt idx="13">
                  <c:v>2018, n=1000</c:v>
                </c:pt>
                <c:pt idx="14">
                  <c:v>2020, n=1000</c:v>
                </c:pt>
                <c:pt idx="15">
                  <c:v>2022, n=1000</c:v>
                </c:pt>
              </c:strCache>
              <c:extLst/>
            </c:strRef>
          </c:cat>
          <c:val>
            <c:numRef>
              <c:f>Taul1!$E$2:$E$22</c:f>
              <c:numCache>
                <c:formatCode>0%</c:formatCode>
                <c:ptCount val="16"/>
                <c:pt idx="1">
                  <c:v>0.24</c:v>
                </c:pt>
                <c:pt idx="2">
                  <c:v>0.24</c:v>
                </c:pt>
                <c:pt idx="3">
                  <c:v>0.37</c:v>
                </c:pt>
                <c:pt idx="4">
                  <c:v>0.3</c:v>
                </c:pt>
                <c:pt idx="5">
                  <c:v>0.31</c:v>
                </c:pt>
                <c:pt idx="9">
                  <c:v>0.26</c:v>
                </c:pt>
                <c:pt idx="10">
                  <c:v>0.28999999999999998</c:v>
                </c:pt>
                <c:pt idx="11">
                  <c:v>0.46</c:v>
                </c:pt>
                <c:pt idx="12">
                  <c:v>0.45</c:v>
                </c:pt>
                <c:pt idx="13">
                  <c:v>0.45</c:v>
                </c:pt>
              </c:numCache>
              <c:extLst/>
            </c:numRef>
          </c:val>
          <c:extLst>
            <c:ext xmlns:c16="http://schemas.microsoft.com/office/drawing/2014/chart" uri="{C3380CC4-5D6E-409C-BE32-E72D297353CC}">
              <c16:uniqueId val="{00000003-7B8C-4DFE-8D43-5E42F7D2273C}"/>
            </c:ext>
          </c:extLst>
        </c:ser>
        <c:dLbls>
          <c:showLegendKey val="0"/>
          <c:showVal val="0"/>
          <c:showCatName val="0"/>
          <c:showSerName val="0"/>
          <c:showPercent val="0"/>
          <c:showBubbleSize val="0"/>
        </c:dLbls>
        <c:gapWidth val="50"/>
        <c:overlap val="100"/>
        <c:axId val="43951232"/>
        <c:axId val="43952768"/>
      </c:barChart>
      <c:catAx>
        <c:axId val="43951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952768"/>
        <c:crosses val="autoZero"/>
        <c:auto val="1"/>
        <c:lblAlgn val="ctr"/>
        <c:lblOffset val="100"/>
        <c:noMultiLvlLbl val="0"/>
      </c:catAx>
      <c:valAx>
        <c:axId val="4395276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951232"/>
        <c:crosses val="autoZero"/>
        <c:crossBetween val="between"/>
        <c:majorUnit val="0.2"/>
      </c:valAx>
      <c:spPr>
        <a:noFill/>
        <a:ln>
          <a:noFill/>
        </a:ln>
        <a:effectLst/>
      </c:spPr>
    </c:plotArea>
    <c:legend>
      <c:legendPos val="b"/>
      <c:layout>
        <c:manualLayout>
          <c:xMode val="edge"/>
          <c:yMode val="edge"/>
          <c:x val="0.44483474095860404"/>
          <c:y val="0.89502379766354434"/>
          <c:w val="0.55516525904139602"/>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3"/>
                <c:pt idx="0">
                  <c:v>Puhelinsoitolla</c:v>
                </c:pt>
                <c:pt idx="1">
                  <c:v>2016, n=1000</c:v>
                </c:pt>
                <c:pt idx="2">
                  <c:v>2018, n=1000</c:v>
                </c:pt>
                <c:pt idx="3">
                  <c:v>2020, n=1000</c:v>
                </c:pt>
                <c:pt idx="4">
                  <c:v>2022, n=1000</c:v>
                </c:pt>
                <c:pt idx="5">
                  <c:v>Vakuutusyhtiön asiamiehen kanssa</c:v>
                </c:pt>
                <c:pt idx="6">
                  <c:v>2010, n=994</c:v>
                </c:pt>
                <c:pt idx="7">
                  <c:v>2012, n=1026</c:v>
                </c:pt>
                <c:pt idx="8">
                  <c:v>2014, n=1000</c:v>
                </c:pt>
                <c:pt idx="9">
                  <c:v>2016, n=1000</c:v>
                </c:pt>
                <c:pt idx="10">
                  <c:v>2018, n=1000</c:v>
                </c:pt>
                <c:pt idx="11">
                  <c:v>2020, n=1000</c:v>
                </c:pt>
                <c:pt idx="12">
                  <c:v>2022, n=1000</c:v>
                </c:pt>
              </c:strCache>
              <c:extLst/>
            </c:strRef>
          </c:cat>
          <c:val>
            <c:numRef>
              <c:f>Taul1!$B$2:$B$27</c:f>
              <c:numCache>
                <c:formatCode>0%</c:formatCode>
                <c:ptCount val="13"/>
                <c:pt idx="1">
                  <c:v>0.16</c:v>
                </c:pt>
                <c:pt idx="2">
                  <c:v>0.17</c:v>
                </c:pt>
                <c:pt idx="3">
                  <c:v>0.05</c:v>
                </c:pt>
                <c:pt idx="4">
                  <c:v>0.19</c:v>
                </c:pt>
                <c:pt idx="6">
                  <c:v>0.14000000000000001</c:v>
                </c:pt>
                <c:pt idx="7">
                  <c:v>0.14000000000000001</c:v>
                </c:pt>
                <c:pt idx="8">
                  <c:v>0.1</c:v>
                </c:pt>
                <c:pt idx="9">
                  <c:v>0.11</c:v>
                </c:pt>
                <c:pt idx="10">
                  <c:v>0.11</c:v>
                </c:pt>
                <c:pt idx="11">
                  <c:v>0.05</c:v>
                </c:pt>
                <c:pt idx="12">
                  <c:v>0.04</c:v>
                </c:pt>
              </c:numCache>
              <c:extLst/>
            </c:numRef>
          </c:val>
          <c:extLst>
            <c:ext xmlns:c16="http://schemas.microsoft.com/office/drawing/2014/chart" uri="{C3380CC4-5D6E-409C-BE32-E72D297353CC}">
              <c16:uniqueId val="{00000000-156C-4137-8648-E5B636C0B89B}"/>
            </c:ext>
          </c:extLst>
        </c:ser>
        <c:ser>
          <c:idx val="1"/>
          <c:order val="1"/>
          <c:tx>
            <c:strRef>
              <c:f>Taul1!$C$1</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6-784F-4F07-BE33-07EAB5F89848}"/>
                </c:ext>
              </c:extLst>
            </c:dLbl>
            <c:dLbl>
              <c:idx val="8"/>
              <c:delete val="1"/>
              <c:extLst>
                <c:ext xmlns:c15="http://schemas.microsoft.com/office/drawing/2012/chart" uri="{CE6537A1-D6FC-4f65-9D91-7224C49458BB}"/>
                <c:ext xmlns:c16="http://schemas.microsoft.com/office/drawing/2014/chart" uri="{C3380CC4-5D6E-409C-BE32-E72D297353CC}">
                  <c16:uniqueId val="{00000006-1648-4931-9CD5-F1756D2DF86F}"/>
                </c:ext>
              </c:extLst>
            </c:dLbl>
            <c:dLbl>
              <c:idx val="11"/>
              <c:delete val="1"/>
              <c:extLst>
                <c:ext xmlns:c15="http://schemas.microsoft.com/office/drawing/2012/chart" uri="{CE6537A1-D6FC-4f65-9D91-7224C49458BB}"/>
                <c:ext xmlns:c16="http://schemas.microsoft.com/office/drawing/2014/chart" uri="{C3380CC4-5D6E-409C-BE32-E72D297353CC}">
                  <c16:uniqueId val="{00000002-784F-4F07-BE33-07EAB5F89848}"/>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3"/>
                <c:pt idx="0">
                  <c:v>Puhelinsoitolla</c:v>
                </c:pt>
                <c:pt idx="1">
                  <c:v>2016, n=1000</c:v>
                </c:pt>
                <c:pt idx="2">
                  <c:v>2018, n=1000</c:v>
                </c:pt>
                <c:pt idx="3">
                  <c:v>2020, n=1000</c:v>
                </c:pt>
                <c:pt idx="4">
                  <c:v>2022, n=1000</c:v>
                </c:pt>
                <c:pt idx="5">
                  <c:v>Vakuutusyhtiön asiamiehen kanssa</c:v>
                </c:pt>
                <c:pt idx="6">
                  <c:v>2010, n=994</c:v>
                </c:pt>
                <c:pt idx="7">
                  <c:v>2012, n=1026</c:v>
                </c:pt>
                <c:pt idx="8">
                  <c:v>2014, n=1000</c:v>
                </c:pt>
                <c:pt idx="9">
                  <c:v>2016, n=1000</c:v>
                </c:pt>
                <c:pt idx="10">
                  <c:v>2018, n=1000</c:v>
                </c:pt>
                <c:pt idx="11">
                  <c:v>2020, n=1000</c:v>
                </c:pt>
                <c:pt idx="12">
                  <c:v>2022, n=1000</c:v>
                </c:pt>
              </c:strCache>
              <c:extLst/>
            </c:strRef>
          </c:cat>
          <c:val>
            <c:numRef>
              <c:f>Taul1!$C$2:$C$27</c:f>
              <c:numCache>
                <c:formatCode>0%</c:formatCode>
                <c:ptCount val="13"/>
                <c:pt idx="1">
                  <c:v>0.27</c:v>
                </c:pt>
                <c:pt idx="2">
                  <c:v>0.26</c:v>
                </c:pt>
                <c:pt idx="3">
                  <c:v>0.41</c:v>
                </c:pt>
                <c:pt idx="4">
                  <c:v>0.65</c:v>
                </c:pt>
                <c:pt idx="6">
                  <c:v>0.28999999999999998</c:v>
                </c:pt>
                <c:pt idx="7">
                  <c:v>0.3</c:v>
                </c:pt>
                <c:pt idx="8">
                  <c:v>0.34</c:v>
                </c:pt>
                <c:pt idx="9">
                  <c:v>0.37</c:v>
                </c:pt>
                <c:pt idx="10">
                  <c:v>0.41</c:v>
                </c:pt>
                <c:pt idx="11">
                  <c:v>0.42</c:v>
                </c:pt>
                <c:pt idx="12">
                  <c:v>0.45</c:v>
                </c:pt>
              </c:numCache>
              <c:extLst/>
            </c:numRef>
          </c:val>
          <c:extLst>
            <c:ext xmlns:c16="http://schemas.microsoft.com/office/drawing/2014/chart" uri="{C3380CC4-5D6E-409C-BE32-E72D297353CC}">
              <c16:uniqueId val="{00000001-156C-4137-8648-E5B636C0B89B}"/>
            </c:ext>
          </c:extLst>
        </c:ser>
        <c:ser>
          <c:idx val="2"/>
          <c:order val="2"/>
          <c:tx>
            <c:strRef>
              <c:f>Taul1!$D$1</c:f>
              <c:strCache>
                <c:ptCount val="1"/>
                <c:pt idx="0">
                  <c:v>En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5-784F-4F07-BE33-07EAB5F89848}"/>
                </c:ext>
              </c:extLst>
            </c:dLbl>
            <c:dLbl>
              <c:idx val="8"/>
              <c:delete val="1"/>
              <c:extLst>
                <c:ext xmlns:c15="http://schemas.microsoft.com/office/drawing/2012/chart" uri="{CE6537A1-D6FC-4f65-9D91-7224C49458BB}"/>
                <c:ext xmlns:c16="http://schemas.microsoft.com/office/drawing/2014/chart" uri="{C3380CC4-5D6E-409C-BE32-E72D297353CC}">
                  <c16:uniqueId val="{00000005-1648-4931-9CD5-F1756D2DF86F}"/>
                </c:ext>
              </c:extLst>
            </c:dLbl>
            <c:dLbl>
              <c:idx val="11"/>
              <c:delete val="1"/>
              <c:extLst>
                <c:ext xmlns:c15="http://schemas.microsoft.com/office/drawing/2012/chart" uri="{CE6537A1-D6FC-4f65-9D91-7224C49458BB}"/>
                <c:ext xmlns:c16="http://schemas.microsoft.com/office/drawing/2014/chart" uri="{C3380CC4-5D6E-409C-BE32-E72D297353CC}">
                  <c16:uniqueId val="{00000001-784F-4F07-BE33-07EAB5F89848}"/>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3"/>
                <c:pt idx="0">
                  <c:v>Puhelinsoitolla</c:v>
                </c:pt>
                <c:pt idx="1">
                  <c:v>2016, n=1000</c:v>
                </c:pt>
                <c:pt idx="2">
                  <c:v>2018, n=1000</c:v>
                </c:pt>
                <c:pt idx="3">
                  <c:v>2020, n=1000</c:v>
                </c:pt>
                <c:pt idx="4">
                  <c:v>2022, n=1000</c:v>
                </c:pt>
                <c:pt idx="5">
                  <c:v>Vakuutusyhtiön asiamiehen kanssa</c:v>
                </c:pt>
                <c:pt idx="6">
                  <c:v>2010, n=994</c:v>
                </c:pt>
                <c:pt idx="7">
                  <c:v>2012, n=1026</c:v>
                </c:pt>
                <c:pt idx="8">
                  <c:v>2014, n=1000</c:v>
                </c:pt>
                <c:pt idx="9">
                  <c:v>2016, n=1000</c:v>
                </c:pt>
                <c:pt idx="10">
                  <c:v>2018, n=1000</c:v>
                </c:pt>
                <c:pt idx="11">
                  <c:v>2020, n=1000</c:v>
                </c:pt>
                <c:pt idx="12">
                  <c:v>2022, n=1000</c:v>
                </c:pt>
              </c:strCache>
              <c:extLst/>
            </c:strRef>
          </c:cat>
          <c:val>
            <c:numRef>
              <c:f>Taul1!$D$2:$D$27</c:f>
              <c:numCache>
                <c:formatCode>0%</c:formatCode>
                <c:ptCount val="13"/>
                <c:pt idx="1">
                  <c:v>0.54</c:v>
                </c:pt>
                <c:pt idx="2">
                  <c:v>0.53</c:v>
                </c:pt>
                <c:pt idx="3">
                  <c:v>0.55000000000000004</c:v>
                </c:pt>
                <c:pt idx="4">
                  <c:v>0.17</c:v>
                </c:pt>
                <c:pt idx="6">
                  <c:v>0.53</c:v>
                </c:pt>
                <c:pt idx="7">
                  <c:v>0.51</c:v>
                </c:pt>
                <c:pt idx="8">
                  <c:v>0.52</c:v>
                </c:pt>
                <c:pt idx="9">
                  <c:v>0.47</c:v>
                </c:pt>
                <c:pt idx="10">
                  <c:v>0.42</c:v>
                </c:pt>
                <c:pt idx="11">
                  <c:v>0.55000000000000004</c:v>
                </c:pt>
                <c:pt idx="12">
                  <c:v>0.51</c:v>
                </c:pt>
              </c:numCache>
              <c:extLst/>
            </c:numRef>
          </c:val>
          <c:extLst>
            <c:ext xmlns:c16="http://schemas.microsoft.com/office/drawing/2014/chart" uri="{C3380CC4-5D6E-409C-BE32-E72D297353CC}">
              <c16:uniqueId val="{00000002-156C-4137-8648-E5B636C0B89B}"/>
            </c:ext>
          </c:extLst>
        </c:ser>
        <c:ser>
          <c:idx val="3"/>
          <c:order val="3"/>
          <c:tx>
            <c:strRef>
              <c:f>Taul1!$E$1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21DB-4F74-BEA0-61306616A7CE}"/>
                </c:ext>
              </c:extLst>
            </c:dLbl>
            <c:dLbl>
              <c:idx val="7"/>
              <c:delete val="1"/>
              <c:extLst>
                <c:ext xmlns:c15="http://schemas.microsoft.com/office/drawing/2012/chart" uri="{CE6537A1-D6FC-4f65-9D91-7224C49458BB}"/>
                <c:ext xmlns:c16="http://schemas.microsoft.com/office/drawing/2014/chart" uri="{C3380CC4-5D6E-409C-BE32-E72D297353CC}">
                  <c16:uniqueId val="{00000004-784F-4F07-BE33-07EAB5F89848}"/>
                </c:ext>
              </c:extLst>
            </c:dLbl>
            <c:dLbl>
              <c:idx val="8"/>
              <c:delete val="1"/>
              <c:extLst>
                <c:ext xmlns:c15="http://schemas.microsoft.com/office/drawing/2012/chart" uri="{CE6537A1-D6FC-4f65-9D91-7224C49458BB}"/>
                <c:ext xmlns:c16="http://schemas.microsoft.com/office/drawing/2014/chart" uri="{C3380CC4-5D6E-409C-BE32-E72D297353CC}">
                  <c16:uniqueId val="{00000004-1648-4931-9CD5-F1756D2DF86F}"/>
                </c:ext>
              </c:extLst>
            </c:dLbl>
            <c:dLbl>
              <c:idx val="11"/>
              <c:delete val="1"/>
              <c:extLst>
                <c:ext xmlns:c15="http://schemas.microsoft.com/office/drawing/2012/chart" uri="{CE6537A1-D6FC-4f65-9D91-7224C49458BB}"/>
                <c:ext xmlns:c16="http://schemas.microsoft.com/office/drawing/2014/chart" uri="{C3380CC4-5D6E-409C-BE32-E72D297353CC}">
                  <c16:uniqueId val="{00000000-784F-4F07-BE33-07EAB5F89848}"/>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3"/>
                <c:pt idx="0">
                  <c:v>Puhelinsoitolla</c:v>
                </c:pt>
                <c:pt idx="1">
                  <c:v>2016, n=1000</c:v>
                </c:pt>
                <c:pt idx="2">
                  <c:v>2018, n=1000</c:v>
                </c:pt>
                <c:pt idx="3">
                  <c:v>2020, n=1000</c:v>
                </c:pt>
                <c:pt idx="4">
                  <c:v>2022, n=1000</c:v>
                </c:pt>
                <c:pt idx="5">
                  <c:v>Vakuutusyhtiön asiamiehen kanssa</c:v>
                </c:pt>
                <c:pt idx="6">
                  <c:v>2010, n=994</c:v>
                </c:pt>
                <c:pt idx="7">
                  <c:v>2012, n=1026</c:v>
                </c:pt>
                <c:pt idx="8">
                  <c:v>2014, n=1000</c:v>
                </c:pt>
                <c:pt idx="9">
                  <c:v>2016, n=1000</c:v>
                </c:pt>
                <c:pt idx="10">
                  <c:v>2018, n=1000</c:v>
                </c:pt>
                <c:pt idx="11">
                  <c:v>2020, n=1000</c:v>
                </c:pt>
                <c:pt idx="12">
                  <c:v>2022, n=1000</c:v>
                </c:pt>
              </c:strCache>
              <c:extLst/>
            </c:strRef>
          </c:cat>
          <c:val>
            <c:numRef>
              <c:f>Taul1!$E$2:$E$27</c:f>
              <c:numCache>
                <c:formatCode>0%</c:formatCode>
                <c:ptCount val="13"/>
                <c:pt idx="1">
                  <c:v>0.27</c:v>
                </c:pt>
                <c:pt idx="2">
                  <c:v>0.26</c:v>
                </c:pt>
                <c:pt idx="6">
                  <c:v>0.05</c:v>
                </c:pt>
                <c:pt idx="7">
                  <c:v>0.05</c:v>
                </c:pt>
                <c:pt idx="8">
                  <c:v>0.04</c:v>
                </c:pt>
                <c:pt idx="9">
                  <c:v>0.06</c:v>
                </c:pt>
                <c:pt idx="10">
                  <c:v>0.05</c:v>
                </c:pt>
                <c:pt idx="11">
                  <c:v>0</c:v>
                </c:pt>
              </c:numCache>
              <c:extLst/>
            </c:numRef>
          </c:val>
          <c:extLst>
            <c:ext xmlns:c16="http://schemas.microsoft.com/office/drawing/2014/chart" uri="{C3380CC4-5D6E-409C-BE32-E72D297353CC}">
              <c16:uniqueId val="{00000003-156C-4137-8648-E5B636C0B89B}"/>
            </c:ext>
          </c:extLst>
        </c:ser>
        <c:dLbls>
          <c:showLegendKey val="0"/>
          <c:showVal val="0"/>
          <c:showCatName val="0"/>
          <c:showSerName val="0"/>
          <c:showPercent val="0"/>
          <c:showBubbleSize val="0"/>
        </c:dLbls>
        <c:gapWidth val="50"/>
        <c:overlap val="100"/>
        <c:axId val="44057344"/>
        <c:axId val="44058880"/>
      </c:barChart>
      <c:catAx>
        <c:axId val="4405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4058880"/>
        <c:crosses val="autoZero"/>
        <c:auto val="1"/>
        <c:lblAlgn val="ctr"/>
        <c:lblOffset val="100"/>
        <c:noMultiLvlLbl val="0"/>
      </c:catAx>
      <c:valAx>
        <c:axId val="4405888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4057344"/>
        <c:crosses val="autoZero"/>
        <c:crossBetween val="between"/>
        <c:majorUnit val="0.2"/>
      </c:valAx>
      <c:spPr>
        <a:noFill/>
        <a:ln>
          <a:noFill/>
        </a:ln>
        <a:effectLst/>
      </c:spPr>
    </c:plotArea>
    <c:legend>
      <c:legendPos val="b"/>
      <c:layout>
        <c:manualLayout>
          <c:xMode val="edge"/>
          <c:yMode val="edge"/>
          <c:x val="0.44483474095860404"/>
          <c:y val="0.89502379766354434"/>
          <c:w val="0.44035885385646384"/>
          <c:h val="5.2429033628173208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8514-4060-8FF2-2BDE3F7CDDE8}"/>
                </c:ext>
              </c:extLst>
            </c:dLbl>
            <c:dLbl>
              <c:idx val="5"/>
              <c:delete val="1"/>
              <c:extLst>
                <c:ext xmlns:c15="http://schemas.microsoft.com/office/drawing/2012/chart" uri="{CE6537A1-D6FC-4f65-9D91-7224C49458BB}"/>
                <c:ext xmlns:c16="http://schemas.microsoft.com/office/drawing/2014/chart" uri="{C3380CC4-5D6E-409C-BE32-E72D297353CC}">
                  <c16:uniqueId val="{00000008-8514-4060-8FF2-2BDE3F7CDDE8}"/>
                </c:ext>
              </c:extLst>
            </c:dLbl>
            <c:dLbl>
              <c:idx val="11"/>
              <c:delete val="1"/>
              <c:extLst>
                <c:ext xmlns:c15="http://schemas.microsoft.com/office/drawing/2012/chart" uri="{CE6537A1-D6FC-4f65-9D91-7224C49458BB}"/>
                <c:ext xmlns:c16="http://schemas.microsoft.com/office/drawing/2014/chart" uri="{C3380CC4-5D6E-409C-BE32-E72D297353CC}">
                  <c16:uniqueId val="{00000006-8514-4060-8FF2-2BDE3F7CDDE8}"/>
                </c:ext>
              </c:extLst>
            </c:dLbl>
            <c:dLbl>
              <c:idx val="12"/>
              <c:delete val="1"/>
              <c:extLst>
                <c:ext xmlns:c15="http://schemas.microsoft.com/office/drawing/2012/chart" uri="{CE6537A1-D6FC-4f65-9D91-7224C49458BB}"/>
                <c:ext xmlns:c16="http://schemas.microsoft.com/office/drawing/2014/chart" uri="{C3380CC4-5D6E-409C-BE32-E72D297353CC}">
                  <c16:uniqueId val="{00000007-8514-4060-8FF2-2BDE3F7CDDE8}"/>
                </c:ext>
              </c:extLst>
            </c:dLbl>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3"/>
                <c:pt idx="0">
                  <c:v>Älypuhelinsovelluksella*</c:v>
                </c:pt>
                <c:pt idx="1">
                  <c:v>2016, n=1000</c:v>
                </c:pt>
                <c:pt idx="2">
                  <c:v>2018, n=1000</c:v>
                </c:pt>
                <c:pt idx="3">
                  <c:v>2020, n=1000</c:v>
                </c:pt>
                <c:pt idx="4">
                  <c:v>2022, n=1000</c:v>
                </c:pt>
                <c:pt idx="5">
                  <c:v>Pankissa</c:v>
                </c:pt>
                <c:pt idx="6">
                  <c:v>2010, n=994</c:v>
                </c:pt>
                <c:pt idx="7">
                  <c:v>2012, n=1026</c:v>
                </c:pt>
                <c:pt idx="8">
                  <c:v>2014, n=1000</c:v>
                </c:pt>
                <c:pt idx="9">
                  <c:v>2016, n=1000</c:v>
                </c:pt>
                <c:pt idx="10">
                  <c:v>2018, n=1000</c:v>
                </c:pt>
                <c:pt idx="11">
                  <c:v>2020, n=1000</c:v>
                </c:pt>
                <c:pt idx="12">
                  <c:v>2022, n=1000</c:v>
                </c:pt>
              </c:strCache>
              <c:extLst/>
            </c:strRef>
          </c:cat>
          <c:val>
            <c:numRef>
              <c:f>Taul1!$B$2:$B$27</c:f>
              <c:numCache>
                <c:formatCode>0%</c:formatCode>
                <c:ptCount val="13"/>
                <c:pt idx="0">
                  <c:v>0</c:v>
                </c:pt>
                <c:pt idx="1">
                  <c:v>0.04</c:v>
                </c:pt>
                <c:pt idx="2">
                  <c:v>0.08</c:v>
                </c:pt>
                <c:pt idx="3">
                  <c:v>0.05</c:v>
                </c:pt>
                <c:pt idx="4">
                  <c:v>0.06</c:v>
                </c:pt>
                <c:pt idx="5">
                  <c:v>0</c:v>
                </c:pt>
                <c:pt idx="6">
                  <c:v>0.08</c:v>
                </c:pt>
                <c:pt idx="7">
                  <c:v>7.0000000000000007E-2</c:v>
                </c:pt>
                <c:pt idx="8">
                  <c:v>0.05</c:v>
                </c:pt>
                <c:pt idx="9">
                  <c:v>0.05</c:v>
                </c:pt>
                <c:pt idx="10">
                  <c:v>0.06</c:v>
                </c:pt>
                <c:pt idx="11">
                  <c:v>0.01</c:v>
                </c:pt>
                <c:pt idx="12">
                  <c:v>0.02</c:v>
                </c:pt>
              </c:numCache>
              <c:extLst/>
            </c:numRef>
          </c:val>
          <c:extLst>
            <c:ext xmlns:c16="http://schemas.microsoft.com/office/drawing/2014/chart" uri="{C3380CC4-5D6E-409C-BE32-E72D297353CC}">
              <c16:uniqueId val="{00000000-156C-4137-8648-E5B636C0B89B}"/>
            </c:ext>
          </c:extLst>
        </c:ser>
        <c:ser>
          <c:idx val="1"/>
          <c:order val="1"/>
          <c:tx>
            <c:strRef>
              <c:f>Taul1!$C$1</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1648-4931-9CD5-F1756D2DF86F}"/>
                </c:ext>
              </c:extLst>
            </c:dLbl>
            <c:dLbl>
              <c:idx val="5"/>
              <c:delete val="1"/>
              <c:extLst>
                <c:ext xmlns:c15="http://schemas.microsoft.com/office/drawing/2012/chart" uri="{CE6537A1-D6FC-4f65-9D91-7224C49458BB}"/>
                <c:ext xmlns:c16="http://schemas.microsoft.com/office/drawing/2014/chart" uri="{C3380CC4-5D6E-409C-BE32-E72D297353CC}">
                  <c16:uniqueId val="{00000003-8514-4060-8FF2-2BDE3F7CDDE8}"/>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3"/>
                <c:pt idx="0">
                  <c:v>Älypuhelinsovelluksella*</c:v>
                </c:pt>
                <c:pt idx="1">
                  <c:v>2016, n=1000</c:v>
                </c:pt>
                <c:pt idx="2">
                  <c:v>2018, n=1000</c:v>
                </c:pt>
                <c:pt idx="3">
                  <c:v>2020, n=1000</c:v>
                </c:pt>
                <c:pt idx="4">
                  <c:v>2022, n=1000</c:v>
                </c:pt>
                <c:pt idx="5">
                  <c:v>Pankissa</c:v>
                </c:pt>
                <c:pt idx="6">
                  <c:v>2010, n=994</c:v>
                </c:pt>
                <c:pt idx="7">
                  <c:v>2012, n=1026</c:v>
                </c:pt>
                <c:pt idx="8">
                  <c:v>2014, n=1000</c:v>
                </c:pt>
                <c:pt idx="9">
                  <c:v>2016, n=1000</c:v>
                </c:pt>
                <c:pt idx="10">
                  <c:v>2018, n=1000</c:v>
                </c:pt>
                <c:pt idx="11">
                  <c:v>2020, n=1000</c:v>
                </c:pt>
                <c:pt idx="12">
                  <c:v>2022, n=1000</c:v>
                </c:pt>
              </c:strCache>
              <c:extLst/>
            </c:strRef>
          </c:cat>
          <c:val>
            <c:numRef>
              <c:f>Taul1!$C$2:$C$27</c:f>
              <c:numCache>
                <c:formatCode>0%</c:formatCode>
                <c:ptCount val="13"/>
                <c:pt idx="0">
                  <c:v>0</c:v>
                </c:pt>
                <c:pt idx="1">
                  <c:v>0.14000000000000001</c:v>
                </c:pt>
                <c:pt idx="2">
                  <c:v>0.17</c:v>
                </c:pt>
                <c:pt idx="3">
                  <c:v>0.41</c:v>
                </c:pt>
                <c:pt idx="4">
                  <c:v>0.47</c:v>
                </c:pt>
                <c:pt idx="5">
                  <c:v>0</c:v>
                </c:pt>
                <c:pt idx="6">
                  <c:v>0.17</c:v>
                </c:pt>
                <c:pt idx="7">
                  <c:v>0.22</c:v>
                </c:pt>
                <c:pt idx="8">
                  <c:v>0.24</c:v>
                </c:pt>
                <c:pt idx="9">
                  <c:v>0.26</c:v>
                </c:pt>
                <c:pt idx="10">
                  <c:v>0.26</c:v>
                </c:pt>
                <c:pt idx="11">
                  <c:v>0.28999999999999998</c:v>
                </c:pt>
                <c:pt idx="12">
                  <c:v>0.27</c:v>
                </c:pt>
              </c:numCache>
              <c:extLst/>
            </c:numRef>
          </c:val>
          <c:extLst>
            <c:ext xmlns:c16="http://schemas.microsoft.com/office/drawing/2014/chart" uri="{C3380CC4-5D6E-409C-BE32-E72D297353CC}">
              <c16:uniqueId val="{00000001-156C-4137-8648-E5B636C0B89B}"/>
            </c:ext>
          </c:extLst>
        </c:ser>
        <c:ser>
          <c:idx val="2"/>
          <c:order val="2"/>
          <c:tx>
            <c:strRef>
              <c:f>Taul1!$D$1</c:f>
              <c:strCache>
                <c:ptCount val="1"/>
                <c:pt idx="0">
                  <c:v>En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1648-4931-9CD5-F1756D2DF86F}"/>
                </c:ext>
              </c:extLst>
            </c:dLbl>
            <c:dLbl>
              <c:idx val="5"/>
              <c:delete val="1"/>
              <c:extLst>
                <c:ext xmlns:c15="http://schemas.microsoft.com/office/drawing/2012/chart" uri="{CE6537A1-D6FC-4f65-9D91-7224C49458BB}"/>
                <c:ext xmlns:c16="http://schemas.microsoft.com/office/drawing/2014/chart" uri="{C3380CC4-5D6E-409C-BE32-E72D297353CC}">
                  <c16:uniqueId val="{00000002-8514-4060-8FF2-2BDE3F7CDDE8}"/>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3"/>
                <c:pt idx="0">
                  <c:v>Älypuhelinsovelluksella*</c:v>
                </c:pt>
                <c:pt idx="1">
                  <c:v>2016, n=1000</c:v>
                </c:pt>
                <c:pt idx="2">
                  <c:v>2018, n=1000</c:v>
                </c:pt>
                <c:pt idx="3">
                  <c:v>2020, n=1000</c:v>
                </c:pt>
                <c:pt idx="4">
                  <c:v>2022, n=1000</c:v>
                </c:pt>
                <c:pt idx="5">
                  <c:v>Pankissa</c:v>
                </c:pt>
                <c:pt idx="6">
                  <c:v>2010, n=994</c:v>
                </c:pt>
                <c:pt idx="7">
                  <c:v>2012, n=1026</c:v>
                </c:pt>
                <c:pt idx="8">
                  <c:v>2014, n=1000</c:v>
                </c:pt>
                <c:pt idx="9">
                  <c:v>2016, n=1000</c:v>
                </c:pt>
                <c:pt idx="10">
                  <c:v>2018, n=1000</c:v>
                </c:pt>
                <c:pt idx="11">
                  <c:v>2020, n=1000</c:v>
                </c:pt>
                <c:pt idx="12">
                  <c:v>2022, n=1000</c:v>
                </c:pt>
              </c:strCache>
              <c:extLst/>
            </c:strRef>
          </c:cat>
          <c:val>
            <c:numRef>
              <c:f>Taul1!$D$2:$D$27</c:f>
              <c:numCache>
                <c:formatCode>0%</c:formatCode>
                <c:ptCount val="13"/>
                <c:pt idx="0">
                  <c:v>0</c:v>
                </c:pt>
                <c:pt idx="1">
                  <c:v>0.79</c:v>
                </c:pt>
                <c:pt idx="2">
                  <c:v>0.72</c:v>
                </c:pt>
                <c:pt idx="3">
                  <c:v>0.55000000000000004</c:v>
                </c:pt>
                <c:pt idx="4">
                  <c:v>0.48</c:v>
                </c:pt>
                <c:pt idx="5">
                  <c:v>0</c:v>
                </c:pt>
                <c:pt idx="6">
                  <c:v>0.71</c:v>
                </c:pt>
                <c:pt idx="7">
                  <c:v>0.67</c:v>
                </c:pt>
                <c:pt idx="8">
                  <c:v>0.69</c:v>
                </c:pt>
                <c:pt idx="9">
                  <c:v>0.64</c:v>
                </c:pt>
                <c:pt idx="10">
                  <c:v>0.64</c:v>
                </c:pt>
                <c:pt idx="11">
                  <c:v>0.7</c:v>
                </c:pt>
                <c:pt idx="12">
                  <c:v>0.71</c:v>
                </c:pt>
              </c:numCache>
              <c:extLst/>
            </c:numRef>
          </c:val>
          <c:extLst>
            <c:ext xmlns:c16="http://schemas.microsoft.com/office/drawing/2014/chart" uri="{C3380CC4-5D6E-409C-BE32-E72D297353CC}">
              <c16:uniqueId val="{00000002-156C-4137-8648-E5B636C0B89B}"/>
            </c:ext>
          </c:extLst>
        </c:ser>
        <c:ser>
          <c:idx val="3"/>
          <c:order val="3"/>
          <c:tx>
            <c:strRef>
              <c:f>Taul1!$E$1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1648-4931-9CD5-F1756D2DF86F}"/>
                </c:ext>
              </c:extLst>
            </c:dLbl>
            <c:dLbl>
              <c:idx val="3"/>
              <c:delete val="1"/>
              <c:extLst>
                <c:ext xmlns:c15="http://schemas.microsoft.com/office/drawing/2012/chart" uri="{CE6537A1-D6FC-4f65-9D91-7224C49458BB}"/>
                <c:ext xmlns:c16="http://schemas.microsoft.com/office/drawing/2014/chart" uri="{C3380CC4-5D6E-409C-BE32-E72D297353CC}">
                  <c16:uniqueId val="{00000004-8514-4060-8FF2-2BDE3F7CDDE8}"/>
                </c:ext>
              </c:extLst>
            </c:dLbl>
            <c:dLbl>
              <c:idx val="5"/>
              <c:delete val="1"/>
              <c:extLst>
                <c:ext xmlns:c15="http://schemas.microsoft.com/office/drawing/2012/chart" uri="{CE6537A1-D6FC-4f65-9D91-7224C49458BB}"/>
                <c:ext xmlns:c16="http://schemas.microsoft.com/office/drawing/2014/chart" uri="{C3380CC4-5D6E-409C-BE32-E72D297353CC}">
                  <c16:uniqueId val="{00000001-8514-4060-8FF2-2BDE3F7CDDE8}"/>
                </c:ext>
              </c:extLst>
            </c:dLbl>
            <c:dLbl>
              <c:idx val="11"/>
              <c:delete val="1"/>
              <c:extLst>
                <c:ext xmlns:c15="http://schemas.microsoft.com/office/drawing/2012/chart" uri="{CE6537A1-D6FC-4f65-9D91-7224C49458BB}"/>
                <c:ext xmlns:c16="http://schemas.microsoft.com/office/drawing/2014/chart" uri="{C3380CC4-5D6E-409C-BE32-E72D297353CC}">
                  <c16:uniqueId val="{00000005-8514-4060-8FF2-2BDE3F7CDDE8}"/>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3"/>
                <c:pt idx="0">
                  <c:v>Älypuhelinsovelluksella*</c:v>
                </c:pt>
                <c:pt idx="1">
                  <c:v>2016, n=1000</c:v>
                </c:pt>
                <c:pt idx="2">
                  <c:v>2018, n=1000</c:v>
                </c:pt>
                <c:pt idx="3">
                  <c:v>2020, n=1000</c:v>
                </c:pt>
                <c:pt idx="4">
                  <c:v>2022, n=1000</c:v>
                </c:pt>
                <c:pt idx="5">
                  <c:v>Pankissa</c:v>
                </c:pt>
                <c:pt idx="6">
                  <c:v>2010, n=994</c:v>
                </c:pt>
                <c:pt idx="7">
                  <c:v>2012, n=1026</c:v>
                </c:pt>
                <c:pt idx="8">
                  <c:v>2014, n=1000</c:v>
                </c:pt>
                <c:pt idx="9">
                  <c:v>2016, n=1000</c:v>
                </c:pt>
                <c:pt idx="10">
                  <c:v>2018, n=1000</c:v>
                </c:pt>
                <c:pt idx="11">
                  <c:v>2020, n=1000</c:v>
                </c:pt>
                <c:pt idx="12">
                  <c:v>2022, n=1000</c:v>
                </c:pt>
              </c:strCache>
              <c:extLst/>
            </c:strRef>
          </c:cat>
          <c:val>
            <c:numRef>
              <c:f>Taul1!$E$2:$E$27</c:f>
              <c:numCache>
                <c:formatCode>0%</c:formatCode>
                <c:ptCount val="13"/>
                <c:pt idx="0">
                  <c:v>0</c:v>
                </c:pt>
                <c:pt idx="1">
                  <c:v>0.03</c:v>
                </c:pt>
                <c:pt idx="2">
                  <c:v>0.04</c:v>
                </c:pt>
                <c:pt idx="3">
                  <c:v>0</c:v>
                </c:pt>
                <c:pt idx="5">
                  <c:v>0</c:v>
                </c:pt>
                <c:pt idx="6">
                  <c:v>0.04</c:v>
                </c:pt>
                <c:pt idx="7">
                  <c:v>0.04</c:v>
                </c:pt>
                <c:pt idx="8">
                  <c:v>0.03</c:v>
                </c:pt>
                <c:pt idx="9">
                  <c:v>0.05</c:v>
                </c:pt>
                <c:pt idx="10">
                  <c:v>0.03</c:v>
                </c:pt>
                <c:pt idx="11">
                  <c:v>0</c:v>
                </c:pt>
              </c:numCache>
              <c:extLst/>
            </c:numRef>
          </c:val>
          <c:extLst>
            <c:ext xmlns:c16="http://schemas.microsoft.com/office/drawing/2014/chart" uri="{C3380CC4-5D6E-409C-BE32-E72D297353CC}">
              <c16:uniqueId val="{00000003-156C-4137-8648-E5B636C0B89B}"/>
            </c:ext>
          </c:extLst>
        </c:ser>
        <c:dLbls>
          <c:showLegendKey val="0"/>
          <c:showVal val="0"/>
          <c:showCatName val="0"/>
          <c:showSerName val="0"/>
          <c:showPercent val="0"/>
          <c:showBubbleSize val="0"/>
        </c:dLbls>
        <c:gapWidth val="50"/>
        <c:overlap val="100"/>
        <c:axId val="44057344"/>
        <c:axId val="44058880"/>
      </c:barChart>
      <c:catAx>
        <c:axId val="4405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4058880"/>
        <c:crosses val="autoZero"/>
        <c:auto val="1"/>
        <c:lblAlgn val="ctr"/>
        <c:lblOffset val="100"/>
        <c:noMultiLvlLbl val="0"/>
      </c:catAx>
      <c:valAx>
        <c:axId val="4405888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4057344"/>
        <c:crosses val="autoZero"/>
        <c:crossBetween val="between"/>
        <c:majorUnit val="0.2"/>
      </c:valAx>
      <c:spPr>
        <a:noFill/>
        <a:ln>
          <a:noFill/>
        </a:ln>
        <a:effectLst/>
      </c:spPr>
    </c:plotArea>
    <c:legend>
      <c:legendPos val="b"/>
      <c:layout>
        <c:manualLayout>
          <c:xMode val="edge"/>
          <c:yMode val="edge"/>
          <c:x val="0.44483474095860404"/>
          <c:y val="0.89502379766354434"/>
          <c:w val="0.44035885385646384"/>
          <c:h val="5.2429033628173208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6-8514-4060-8FF2-2BDE3F7CDDE8}"/>
                </c:ext>
              </c:extLst>
            </c:dLbl>
            <c:dLbl>
              <c:idx val="12"/>
              <c:delete val="1"/>
              <c:extLst>
                <c:ext xmlns:c15="http://schemas.microsoft.com/office/drawing/2012/chart" uri="{CE6537A1-D6FC-4f65-9D91-7224C49458BB}"/>
                <c:ext xmlns:c16="http://schemas.microsoft.com/office/drawing/2014/chart" uri="{C3380CC4-5D6E-409C-BE32-E72D297353CC}">
                  <c16:uniqueId val="{00000007-8514-4060-8FF2-2BDE3F7CDDE8}"/>
                </c:ext>
              </c:extLst>
            </c:dLbl>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3"/>
                <c:pt idx="0">
                  <c:v>Älypuhelinsovelluksella*</c:v>
                </c:pt>
                <c:pt idx="1">
                  <c:v>2016, n=1000</c:v>
                </c:pt>
                <c:pt idx="2">
                  <c:v>2018, n=1000</c:v>
                </c:pt>
                <c:pt idx="3">
                  <c:v>2020, n=1000</c:v>
                </c:pt>
                <c:pt idx="4">
                  <c:v>2022, n=1000</c:v>
                </c:pt>
                <c:pt idx="5">
                  <c:v>Pankissa</c:v>
                </c:pt>
                <c:pt idx="6">
                  <c:v>2010, n=994</c:v>
                </c:pt>
                <c:pt idx="7">
                  <c:v>2012, n=1026</c:v>
                </c:pt>
                <c:pt idx="8">
                  <c:v>2014, n=1000</c:v>
                </c:pt>
                <c:pt idx="9">
                  <c:v>2016, n=1000</c:v>
                </c:pt>
                <c:pt idx="10">
                  <c:v>2018, n=1000</c:v>
                </c:pt>
                <c:pt idx="11">
                  <c:v>2020, n=1000</c:v>
                </c:pt>
                <c:pt idx="12">
                  <c:v>2022, n=1000</c:v>
                </c:pt>
              </c:strCache>
              <c:extLst/>
            </c:strRef>
          </c:cat>
          <c:val>
            <c:numRef>
              <c:f>Taul1!$B$2:$B$27</c:f>
              <c:numCache>
                <c:formatCode>0%</c:formatCode>
                <c:ptCount val="13"/>
                <c:pt idx="0">
                  <c:v>0</c:v>
                </c:pt>
                <c:pt idx="1">
                  <c:v>0.04</c:v>
                </c:pt>
                <c:pt idx="2">
                  <c:v>0.08</c:v>
                </c:pt>
                <c:pt idx="3">
                  <c:v>0.05</c:v>
                </c:pt>
                <c:pt idx="4">
                  <c:v>0.06</c:v>
                </c:pt>
                <c:pt idx="5">
                  <c:v>0</c:v>
                </c:pt>
                <c:pt idx="6">
                  <c:v>0.08</c:v>
                </c:pt>
                <c:pt idx="7">
                  <c:v>7.0000000000000007E-2</c:v>
                </c:pt>
                <c:pt idx="8">
                  <c:v>0.05</c:v>
                </c:pt>
                <c:pt idx="9">
                  <c:v>0.05</c:v>
                </c:pt>
                <c:pt idx="10">
                  <c:v>0.06</c:v>
                </c:pt>
                <c:pt idx="11">
                  <c:v>0.01</c:v>
                </c:pt>
                <c:pt idx="12">
                  <c:v>0.02</c:v>
                </c:pt>
              </c:numCache>
              <c:extLst/>
            </c:numRef>
          </c:val>
          <c:extLst>
            <c:ext xmlns:c16="http://schemas.microsoft.com/office/drawing/2014/chart" uri="{C3380CC4-5D6E-409C-BE32-E72D297353CC}">
              <c16:uniqueId val="{00000000-156C-4137-8648-E5B636C0B89B}"/>
            </c:ext>
          </c:extLst>
        </c:ser>
        <c:ser>
          <c:idx val="1"/>
          <c:order val="1"/>
          <c:tx>
            <c:strRef>
              <c:f>Taul1!$C$1</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1648-4931-9CD5-F1756D2DF86F}"/>
                </c:ext>
              </c:extLst>
            </c:dLbl>
            <c:dLbl>
              <c:idx val="5"/>
              <c:delete val="1"/>
              <c:extLst>
                <c:ext xmlns:c15="http://schemas.microsoft.com/office/drawing/2012/chart" uri="{CE6537A1-D6FC-4f65-9D91-7224C49458BB}"/>
                <c:ext xmlns:c16="http://schemas.microsoft.com/office/drawing/2014/chart" uri="{C3380CC4-5D6E-409C-BE32-E72D297353CC}">
                  <c16:uniqueId val="{00000003-8514-4060-8FF2-2BDE3F7CDDE8}"/>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3"/>
                <c:pt idx="0">
                  <c:v>Älypuhelinsovelluksella*</c:v>
                </c:pt>
                <c:pt idx="1">
                  <c:v>2016, n=1000</c:v>
                </c:pt>
                <c:pt idx="2">
                  <c:v>2018, n=1000</c:v>
                </c:pt>
                <c:pt idx="3">
                  <c:v>2020, n=1000</c:v>
                </c:pt>
                <c:pt idx="4">
                  <c:v>2022, n=1000</c:v>
                </c:pt>
                <c:pt idx="5">
                  <c:v>Pankissa</c:v>
                </c:pt>
                <c:pt idx="6">
                  <c:v>2010, n=994</c:v>
                </c:pt>
                <c:pt idx="7">
                  <c:v>2012, n=1026</c:v>
                </c:pt>
                <c:pt idx="8">
                  <c:v>2014, n=1000</c:v>
                </c:pt>
                <c:pt idx="9">
                  <c:v>2016, n=1000</c:v>
                </c:pt>
                <c:pt idx="10">
                  <c:v>2018, n=1000</c:v>
                </c:pt>
                <c:pt idx="11">
                  <c:v>2020, n=1000</c:v>
                </c:pt>
                <c:pt idx="12">
                  <c:v>2022, n=1000</c:v>
                </c:pt>
              </c:strCache>
              <c:extLst/>
            </c:strRef>
          </c:cat>
          <c:val>
            <c:numRef>
              <c:f>Taul1!$C$2:$C$27</c:f>
              <c:numCache>
                <c:formatCode>0%</c:formatCode>
                <c:ptCount val="13"/>
                <c:pt idx="0">
                  <c:v>0</c:v>
                </c:pt>
                <c:pt idx="1">
                  <c:v>0.14000000000000001</c:v>
                </c:pt>
                <c:pt idx="2">
                  <c:v>0.17</c:v>
                </c:pt>
                <c:pt idx="3">
                  <c:v>0.41</c:v>
                </c:pt>
                <c:pt idx="4">
                  <c:v>0.47</c:v>
                </c:pt>
                <c:pt idx="5">
                  <c:v>0</c:v>
                </c:pt>
                <c:pt idx="6">
                  <c:v>0.17</c:v>
                </c:pt>
                <c:pt idx="7">
                  <c:v>0.22</c:v>
                </c:pt>
                <c:pt idx="8">
                  <c:v>0.24</c:v>
                </c:pt>
                <c:pt idx="9">
                  <c:v>0.26</c:v>
                </c:pt>
                <c:pt idx="10">
                  <c:v>0.26</c:v>
                </c:pt>
                <c:pt idx="11">
                  <c:v>0.28999999999999998</c:v>
                </c:pt>
                <c:pt idx="12">
                  <c:v>0.27</c:v>
                </c:pt>
              </c:numCache>
              <c:extLst/>
            </c:numRef>
          </c:val>
          <c:extLst>
            <c:ext xmlns:c16="http://schemas.microsoft.com/office/drawing/2014/chart" uri="{C3380CC4-5D6E-409C-BE32-E72D297353CC}">
              <c16:uniqueId val="{00000001-156C-4137-8648-E5B636C0B89B}"/>
            </c:ext>
          </c:extLst>
        </c:ser>
        <c:ser>
          <c:idx val="2"/>
          <c:order val="2"/>
          <c:tx>
            <c:strRef>
              <c:f>Taul1!$D$1</c:f>
              <c:strCache>
                <c:ptCount val="1"/>
                <c:pt idx="0">
                  <c:v>En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1648-4931-9CD5-F1756D2DF86F}"/>
                </c:ext>
              </c:extLst>
            </c:dLbl>
            <c:dLbl>
              <c:idx val="5"/>
              <c:delete val="1"/>
              <c:extLst>
                <c:ext xmlns:c15="http://schemas.microsoft.com/office/drawing/2012/chart" uri="{CE6537A1-D6FC-4f65-9D91-7224C49458BB}"/>
                <c:ext xmlns:c16="http://schemas.microsoft.com/office/drawing/2014/chart" uri="{C3380CC4-5D6E-409C-BE32-E72D297353CC}">
                  <c16:uniqueId val="{00000002-8514-4060-8FF2-2BDE3F7CDDE8}"/>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3"/>
                <c:pt idx="0">
                  <c:v>Älypuhelinsovelluksella*</c:v>
                </c:pt>
                <c:pt idx="1">
                  <c:v>2016, n=1000</c:v>
                </c:pt>
                <c:pt idx="2">
                  <c:v>2018, n=1000</c:v>
                </c:pt>
                <c:pt idx="3">
                  <c:v>2020, n=1000</c:v>
                </c:pt>
                <c:pt idx="4">
                  <c:v>2022, n=1000</c:v>
                </c:pt>
                <c:pt idx="5">
                  <c:v>Pankissa</c:v>
                </c:pt>
                <c:pt idx="6">
                  <c:v>2010, n=994</c:v>
                </c:pt>
                <c:pt idx="7">
                  <c:v>2012, n=1026</c:v>
                </c:pt>
                <c:pt idx="8">
                  <c:v>2014, n=1000</c:v>
                </c:pt>
                <c:pt idx="9">
                  <c:v>2016, n=1000</c:v>
                </c:pt>
                <c:pt idx="10">
                  <c:v>2018, n=1000</c:v>
                </c:pt>
                <c:pt idx="11">
                  <c:v>2020, n=1000</c:v>
                </c:pt>
                <c:pt idx="12">
                  <c:v>2022, n=1000</c:v>
                </c:pt>
              </c:strCache>
              <c:extLst/>
            </c:strRef>
          </c:cat>
          <c:val>
            <c:numRef>
              <c:f>Taul1!$D$2:$D$27</c:f>
              <c:numCache>
                <c:formatCode>0%</c:formatCode>
                <c:ptCount val="13"/>
                <c:pt idx="0">
                  <c:v>0</c:v>
                </c:pt>
                <c:pt idx="1">
                  <c:v>0.79</c:v>
                </c:pt>
                <c:pt idx="2">
                  <c:v>0.72</c:v>
                </c:pt>
                <c:pt idx="3">
                  <c:v>0.55000000000000004</c:v>
                </c:pt>
                <c:pt idx="4">
                  <c:v>0.48</c:v>
                </c:pt>
                <c:pt idx="5">
                  <c:v>0</c:v>
                </c:pt>
                <c:pt idx="6">
                  <c:v>0.71</c:v>
                </c:pt>
                <c:pt idx="7">
                  <c:v>0.67</c:v>
                </c:pt>
                <c:pt idx="8">
                  <c:v>0.69</c:v>
                </c:pt>
                <c:pt idx="9">
                  <c:v>0.64</c:v>
                </c:pt>
                <c:pt idx="10">
                  <c:v>0.64</c:v>
                </c:pt>
                <c:pt idx="11">
                  <c:v>0.7</c:v>
                </c:pt>
                <c:pt idx="12">
                  <c:v>0.71</c:v>
                </c:pt>
              </c:numCache>
              <c:extLst/>
            </c:numRef>
          </c:val>
          <c:extLst>
            <c:ext xmlns:c16="http://schemas.microsoft.com/office/drawing/2014/chart" uri="{C3380CC4-5D6E-409C-BE32-E72D297353CC}">
              <c16:uniqueId val="{00000002-156C-4137-8648-E5B636C0B89B}"/>
            </c:ext>
          </c:extLst>
        </c:ser>
        <c:ser>
          <c:idx val="3"/>
          <c:order val="3"/>
          <c:tx>
            <c:strRef>
              <c:f>Taul1!$E$1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1648-4931-9CD5-F1756D2DF86F}"/>
                </c:ext>
              </c:extLst>
            </c:dLbl>
            <c:dLbl>
              <c:idx val="3"/>
              <c:delete val="1"/>
              <c:extLst>
                <c:ext xmlns:c15="http://schemas.microsoft.com/office/drawing/2012/chart" uri="{CE6537A1-D6FC-4f65-9D91-7224C49458BB}"/>
                <c:ext xmlns:c16="http://schemas.microsoft.com/office/drawing/2014/chart" uri="{C3380CC4-5D6E-409C-BE32-E72D297353CC}">
                  <c16:uniqueId val="{00000004-8514-4060-8FF2-2BDE3F7CDDE8}"/>
                </c:ext>
              </c:extLst>
            </c:dLbl>
            <c:dLbl>
              <c:idx val="5"/>
              <c:delete val="1"/>
              <c:extLst>
                <c:ext xmlns:c15="http://schemas.microsoft.com/office/drawing/2012/chart" uri="{CE6537A1-D6FC-4f65-9D91-7224C49458BB}"/>
                <c:ext xmlns:c16="http://schemas.microsoft.com/office/drawing/2014/chart" uri="{C3380CC4-5D6E-409C-BE32-E72D297353CC}">
                  <c16:uniqueId val="{00000001-8514-4060-8FF2-2BDE3F7CDDE8}"/>
                </c:ext>
              </c:extLst>
            </c:dLbl>
            <c:dLbl>
              <c:idx val="11"/>
              <c:delete val="1"/>
              <c:extLst>
                <c:ext xmlns:c15="http://schemas.microsoft.com/office/drawing/2012/chart" uri="{CE6537A1-D6FC-4f65-9D91-7224C49458BB}"/>
                <c:ext xmlns:c16="http://schemas.microsoft.com/office/drawing/2014/chart" uri="{C3380CC4-5D6E-409C-BE32-E72D297353CC}">
                  <c16:uniqueId val="{00000005-8514-4060-8FF2-2BDE3F7CDDE8}"/>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13"/>
                <c:pt idx="0">
                  <c:v>Älypuhelinsovelluksella*</c:v>
                </c:pt>
                <c:pt idx="1">
                  <c:v>2016, n=1000</c:v>
                </c:pt>
                <c:pt idx="2">
                  <c:v>2018, n=1000</c:v>
                </c:pt>
                <c:pt idx="3">
                  <c:v>2020, n=1000</c:v>
                </c:pt>
                <c:pt idx="4">
                  <c:v>2022, n=1000</c:v>
                </c:pt>
                <c:pt idx="5">
                  <c:v>Pankissa</c:v>
                </c:pt>
                <c:pt idx="6">
                  <c:v>2010, n=994</c:v>
                </c:pt>
                <c:pt idx="7">
                  <c:v>2012, n=1026</c:v>
                </c:pt>
                <c:pt idx="8">
                  <c:v>2014, n=1000</c:v>
                </c:pt>
                <c:pt idx="9">
                  <c:v>2016, n=1000</c:v>
                </c:pt>
                <c:pt idx="10">
                  <c:v>2018, n=1000</c:v>
                </c:pt>
                <c:pt idx="11">
                  <c:v>2020, n=1000</c:v>
                </c:pt>
                <c:pt idx="12">
                  <c:v>2022, n=1000</c:v>
                </c:pt>
              </c:strCache>
              <c:extLst/>
            </c:strRef>
          </c:cat>
          <c:val>
            <c:numRef>
              <c:f>Taul1!$E$2:$E$27</c:f>
              <c:numCache>
                <c:formatCode>0%</c:formatCode>
                <c:ptCount val="13"/>
                <c:pt idx="0">
                  <c:v>0</c:v>
                </c:pt>
                <c:pt idx="1">
                  <c:v>0.03</c:v>
                </c:pt>
                <c:pt idx="2">
                  <c:v>0.04</c:v>
                </c:pt>
                <c:pt idx="3">
                  <c:v>0</c:v>
                </c:pt>
                <c:pt idx="5">
                  <c:v>0</c:v>
                </c:pt>
                <c:pt idx="6">
                  <c:v>0.04</c:v>
                </c:pt>
                <c:pt idx="7">
                  <c:v>0.04</c:v>
                </c:pt>
                <c:pt idx="8">
                  <c:v>0.03</c:v>
                </c:pt>
                <c:pt idx="9">
                  <c:v>0.05</c:v>
                </c:pt>
                <c:pt idx="10">
                  <c:v>0.03</c:v>
                </c:pt>
                <c:pt idx="11">
                  <c:v>0</c:v>
                </c:pt>
              </c:numCache>
              <c:extLst/>
            </c:numRef>
          </c:val>
          <c:extLst>
            <c:ext xmlns:c16="http://schemas.microsoft.com/office/drawing/2014/chart" uri="{C3380CC4-5D6E-409C-BE32-E72D297353CC}">
              <c16:uniqueId val="{00000003-156C-4137-8648-E5B636C0B89B}"/>
            </c:ext>
          </c:extLst>
        </c:ser>
        <c:dLbls>
          <c:showLegendKey val="0"/>
          <c:showVal val="0"/>
          <c:showCatName val="0"/>
          <c:showSerName val="0"/>
          <c:showPercent val="0"/>
          <c:showBubbleSize val="0"/>
        </c:dLbls>
        <c:gapWidth val="50"/>
        <c:overlap val="100"/>
        <c:axId val="44057344"/>
        <c:axId val="44058880"/>
      </c:barChart>
      <c:catAx>
        <c:axId val="4405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4058880"/>
        <c:crosses val="autoZero"/>
        <c:auto val="1"/>
        <c:lblAlgn val="ctr"/>
        <c:lblOffset val="100"/>
        <c:noMultiLvlLbl val="0"/>
      </c:catAx>
      <c:valAx>
        <c:axId val="4405888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4057344"/>
        <c:crosses val="autoZero"/>
        <c:crossBetween val="between"/>
        <c:majorUnit val="0.2"/>
      </c:valAx>
      <c:spPr>
        <a:noFill/>
        <a:ln>
          <a:noFill/>
        </a:ln>
        <a:effectLst/>
      </c:spPr>
    </c:plotArea>
    <c:legend>
      <c:legendPos val="b"/>
      <c:layout>
        <c:manualLayout>
          <c:xMode val="edge"/>
          <c:yMode val="edge"/>
          <c:x val="0.44483474095860404"/>
          <c:y val="0.89502379766354434"/>
          <c:w val="0.3775132892346541"/>
          <c:h val="4.6903532854898504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C50F-4C5A-B9E6-4891C3406C2C}"/>
                </c:ext>
              </c:extLst>
            </c:dLbl>
            <c:dLbl>
              <c:idx val="4"/>
              <c:delete val="1"/>
              <c:extLst>
                <c:ext xmlns:c15="http://schemas.microsoft.com/office/drawing/2012/chart" uri="{CE6537A1-D6FC-4f65-9D91-7224C49458BB}"/>
                <c:ext xmlns:c16="http://schemas.microsoft.com/office/drawing/2014/chart" uri="{C3380CC4-5D6E-409C-BE32-E72D297353CC}">
                  <c16:uniqueId val="{00000001-C50F-4C5A-B9E6-4891C3406C2C}"/>
                </c:ext>
              </c:extLst>
            </c:dLbl>
            <c:dLbl>
              <c:idx val="5"/>
              <c:delete val="1"/>
              <c:extLst>
                <c:ext xmlns:c15="http://schemas.microsoft.com/office/drawing/2012/chart" uri="{CE6537A1-D6FC-4f65-9D91-7224C49458BB}"/>
                <c:ext xmlns:c16="http://schemas.microsoft.com/office/drawing/2014/chart" uri="{C3380CC4-5D6E-409C-BE32-E72D297353CC}">
                  <c16:uniqueId val="{00000000-C50F-4C5A-B9E6-4891C3406C2C}"/>
                </c:ext>
              </c:extLst>
            </c:dLbl>
            <c:dLbl>
              <c:idx val="6"/>
              <c:delete val="1"/>
              <c:extLst>
                <c:ext xmlns:c15="http://schemas.microsoft.com/office/drawing/2012/chart" uri="{CE6537A1-D6FC-4f65-9D91-7224C49458BB}"/>
                <c:ext xmlns:c16="http://schemas.microsoft.com/office/drawing/2014/chart" uri="{C3380CC4-5D6E-409C-BE32-E72D297353CC}">
                  <c16:uniqueId val="{00000004-BADA-448D-BE8D-08DA11C45C76}"/>
                </c:ext>
              </c:extLst>
            </c:dLbl>
            <c:dLbl>
              <c:idx val="7"/>
              <c:delete val="1"/>
              <c:extLst>
                <c:ext xmlns:c15="http://schemas.microsoft.com/office/drawing/2012/chart" uri="{CE6537A1-D6FC-4f65-9D91-7224C49458BB}"/>
                <c:ext xmlns:c16="http://schemas.microsoft.com/office/drawing/2014/chart" uri="{C3380CC4-5D6E-409C-BE32-E72D297353CC}">
                  <c16:uniqueId val="{00000003-BADA-448D-BE8D-08DA11C45C76}"/>
                </c:ext>
              </c:extLst>
            </c:dLbl>
            <c:dLbl>
              <c:idx val="8"/>
              <c:delete val="1"/>
              <c:extLst>
                <c:ext xmlns:c15="http://schemas.microsoft.com/office/drawing/2012/chart" uri="{CE6537A1-D6FC-4f65-9D91-7224C49458BB}"/>
                <c:ext xmlns:c16="http://schemas.microsoft.com/office/drawing/2014/chart" uri="{C3380CC4-5D6E-409C-BE32-E72D297353CC}">
                  <c16:uniqueId val="{00000003-C50F-4C5A-B9E6-4891C3406C2C}"/>
                </c:ext>
              </c:extLst>
            </c:dLbl>
            <c:dLbl>
              <c:idx val="14"/>
              <c:delete val="1"/>
              <c:extLst>
                <c:ext xmlns:c15="http://schemas.microsoft.com/office/drawing/2012/chart" uri="{CE6537A1-D6FC-4f65-9D91-7224C49458BB}"/>
                <c:ext xmlns:c16="http://schemas.microsoft.com/office/drawing/2014/chart" uri="{C3380CC4-5D6E-409C-BE32-E72D297353CC}">
                  <c16:uniqueId val="{00000006-BADA-448D-BE8D-08DA11C45C76}"/>
                </c:ext>
              </c:extLst>
            </c:dLbl>
            <c:dLbl>
              <c:idx val="15"/>
              <c:delete val="1"/>
              <c:extLst>
                <c:ext xmlns:c15="http://schemas.microsoft.com/office/drawing/2012/chart" uri="{CE6537A1-D6FC-4f65-9D91-7224C49458BB}"/>
                <c:ext xmlns:c16="http://schemas.microsoft.com/office/drawing/2014/chart" uri="{C3380CC4-5D6E-409C-BE32-E72D297353CC}">
                  <c16:uniqueId val="{00000005-BADA-448D-BE8D-08DA11C45C76}"/>
                </c:ext>
              </c:extLst>
            </c:dLbl>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Autoliikkeessä, matkatoimistossa, kaupassa, postissa</c:v>
                </c:pt>
                <c:pt idx="1">
                  <c:v>2010, n=994</c:v>
                </c:pt>
                <c:pt idx="2">
                  <c:v>2012, n=1026</c:v>
                </c:pt>
                <c:pt idx="3">
                  <c:v>2014, n=1000</c:v>
                </c:pt>
                <c:pt idx="4">
                  <c:v>2016, n=1000</c:v>
                </c:pt>
                <c:pt idx="5">
                  <c:v>2018, n=1000</c:v>
                </c:pt>
                <c:pt idx="6">
                  <c:v>2020, n=1000</c:v>
                </c:pt>
                <c:pt idx="7">
                  <c:v>2022, n=1000</c:v>
                </c:pt>
                <c:pt idx="8">
                  <c:v>Vakuutusmeklarin kanssa</c:v>
                </c:pt>
                <c:pt idx="9">
                  <c:v>2010, n=994</c:v>
                </c:pt>
                <c:pt idx="10">
                  <c:v>2012, n=1026</c:v>
                </c:pt>
                <c:pt idx="11">
                  <c:v>2014, n=1000</c:v>
                </c:pt>
                <c:pt idx="12">
                  <c:v>2016, n=1000</c:v>
                </c:pt>
                <c:pt idx="13">
                  <c:v>2018, n=1000</c:v>
                </c:pt>
                <c:pt idx="14">
                  <c:v>2020, n=1000</c:v>
                </c:pt>
                <c:pt idx="15">
                  <c:v>2022, n=1000</c:v>
                </c:pt>
              </c:strCache>
            </c:strRef>
          </c:cat>
          <c:val>
            <c:numRef>
              <c:f>Taul1!$B$2:$B$17</c:f>
              <c:numCache>
                <c:formatCode>0%</c:formatCode>
                <c:ptCount val="16"/>
                <c:pt idx="1">
                  <c:v>0.04</c:v>
                </c:pt>
                <c:pt idx="2">
                  <c:v>0.02</c:v>
                </c:pt>
                <c:pt idx="3">
                  <c:v>0.01</c:v>
                </c:pt>
                <c:pt idx="4">
                  <c:v>0.02</c:v>
                </c:pt>
                <c:pt idx="5">
                  <c:v>0.01</c:v>
                </c:pt>
                <c:pt idx="6">
                  <c:v>0</c:v>
                </c:pt>
                <c:pt idx="7">
                  <c:v>0.01</c:v>
                </c:pt>
                <c:pt idx="8">
                  <c:v>0</c:v>
                </c:pt>
                <c:pt idx="9">
                  <c:v>0.01</c:v>
                </c:pt>
                <c:pt idx="10">
                  <c:v>0.01</c:v>
                </c:pt>
                <c:pt idx="11">
                  <c:v>0</c:v>
                </c:pt>
                <c:pt idx="12">
                  <c:v>0</c:v>
                </c:pt>
                <c:pt idx="13">
                  <c:v>0.01</c:v>
                </c:pt>
                <c:pt idx="14">
                  <c:v>0</c:v>
                </c:pt>
                <c:pt idx="15">
                  <c:v>0</c:v>
                </c:pt>
              </c:numCache>
            </c:numRef>
          </c:val>
          <c:extLst>
            <c:ext xmlns:c16="http://schemas.microsoft.com/office/drawing/2014/chart" uri="{C3380CC4-5D6E-409C-BE32-E72D297353CC}">
              <c16:uniqueId val="{00000000-D8CF-4C97-9F40-DD3D5E92FFDF}"/>
            </c:ext>
          </c:extLst>
        </c:ser>
        <c:ser>
          <c:idx val="1"/>
          <c:order val="1"/>
          <c:tx>
            <c:strRef>
              <c:f>Taul1!$C$1</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2-BADA-448D-BE8D-08DA11C45C76}"/>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Autoliikkeessä, matkatoimistossa, kaupassa, postissa</c:v>
                </c:pt>
                <c:pt idx="1">
                  <c:v>2010, n=994</c:v>
                </c:pt>
                <c:pt idx="2">
                  <c:v>2012, n=1026</c:v>
                </c:pt>
                <c:pt idx="3">
                  <c:v>2014, n=1000</c:v>
                </c:pt>
                <c:pt idx="4">
                  <c:v>2016, n=1000</c:v>
                </c:pt>
                <c:pt idx="5">
                  <c:v>2018, n=1000</c:v>
                </c:pt>
                <c:pt idx="6">
                  <c:v>2020, n=1000</c:v>
                </c:pt>
                <c:pt idx="7">
                  <c:v>2022, n=1000</c:v>
                </c:pt>
                <c:pt idx="8">
                  <c:v>Vakuutusmeklarin kanssa</c:v>
                </c:pt>
                <c:pt idx="9">
                  <c:v>2010, n=994</c:v>
                </c:pt>
                <c:pt idx="10">
                  <c:v>2012, n=1026</c:v>
                </c:pt>
                <c:pt idx="11">
                  <c:v>2014, n=1000</c:v>
                </c:pt>
                <c:pt idx="12">
                  <c:v>2016, n=1000</c:v>
                </c:pt>
                <c:pt idx="13">
                  <c:v>2018, n=1000</c:v>
                </c:pt>
                <c:pt idx="14">
                  <c:v>2020, n=1000</c:v>
                </c:pt>
                <c:pt idx="15">
                  <c:v>2022, n=1000</c:v>
                </c:pt>
              </c:strCache>
            </c:strRef>
          </c:cat>
          <c:val>
            <c:numRef>
              <c:f>Taul1!$C$2:$C$17</c:f>
              <c:numCache>
                <c:formatCode>0%</c:formatCode>
                <c:ptCount val="16"/>
                <c:pt idx="1">
                  <c:v>0.2</c:v>
                </c:pt>
                <c:pt idx="2">
                  <c:v>0.19</c:v>
                </c:pt>
                <c:pt idx="3">
                  <c:v>0.18</c:v>
                </c:pt>
                <c:pt idx="4">
                  <c:v>0.24</c:v>
                </c:pt>
                <c:pt idx="5">
                  <c:v>0.2</c:v>
                </c:pt>
                <c:pt idx="6">
                  <c:v>0.27</c:v>
                </c:pt>
                <c:pt idx="7">
                  <c:v>0.28999999999999998</c:v>
                </c:pt>
                <c:pt idx="8">
                  <c:v>0</c:v>
                </c:pt>
                <c:pt idx="9">
                  <c:v>0.02</c:v>
                </c:pt>
                <c:pt idx="10">
                  <c:v>0.04</c:v>
                </c:pt>
                <c:pt idx="11">
                  <c:v>0.02</c:v>
                </c:pt>
                <c:pt idx="12">
                  <c:v>0.03</c:v>
                </c:pt>
                <c:pt idx="13">
                  <c:v>0.04</c:v>
                </c:pt>
                <c:pt idx="14">
                  <c:v>0.08</c:v>
                </c:pt>
                <c:pt idx="15">
                  <c:v>0.09</c:v>
                </c:pt>
              </c:numCache>
            </c:numRef>
          </c:val>
          <c:extLst>
            <c:ext xmlns:c16="http://schemas.microsoft.com/office/drawing/2014/chart" uri="{C3380CC4-5D6E-409C-BE32-E72D297353CC}">
              <c16:uniqueId val="{00000001-D8CF-4C97-9F40-DD3D5E92FFDF}"/>
            </c:ext>
          </c:extLst>
        </c:ser>
        <c:ser>
          <c:idx val="2"/>
          <c:order val="2"/>
          <c:tx>
            <c:strRef>
              <c:f>Taul1!$D$1</c:f>
              <c:strCache>
                <c:ptCount val="1"/>
                <c:pt idx="0">
                  <c:v>En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0-ECD9-42AC-BEE7-32EB0FBA4C2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Autoliikkeessä, matkatoimistossa, kaupassa, postissa</c:v>
                </c:pt>
                <c:pt idx="1">
                  <c:v>2010, n=994</c:v>
                </c:pt>
                <c:pt idx="2">
                  <c:v>2012, n=1026</c:v>
                </c:pt>
                <c:pt idx="3">
                  <c:v>2014, n=1000</c:v>
                </c:pt>
                <c:pt idx="4">
                  <c:v>2016, n=1000</c:v>
                </c:pt>
                <c:pt idx="5">
                  <c:v>2018, n=1000</c:v>
                </c:pt>
                <c:pt idx="6">
                  <c:v>2020, n=1000</c:v>
                </c:pt>
                <c:pt idx="7">
                  <c:v>2022, n=1000</c:v>
                </c:pt>
                <c:pt idx="8">
                  <c:v>Vakuutusmeklarin kanssa</c:v>
                </c:pt>
                <c:pt idx="9">
                  <c:v>2010, n=994</c:v>
                </c:pt>
                <c:pt idx="10">
                  <c:v>2012, n=1026</c:v>
                </c:pt>
                <c:pt idx="11">
                  <c:v>2014, n=1000</c:v>
                </c:pt>
                <c:pt idx="12">
                  <c:v>2016, n=1000</c:v>
                </c:pt>
                <c:pt idx="13">
                  <c:v>2018, n=1000</c:v>
                </c:pt>
                <c:pt idx="14">
                  <c:v>2020, n=1000</c:v>
                </c:pt>
                <c:pt idx="15">
                  <c:v>2022, n=1000</c:v>
                </c:pt>
              </c:strCache>
            </c:strRef>
          </c:cat>
          <c:val>
            <c:numRef>
              <c:f>Taul1!$D$2:$D$17</c:f>
              <c:numCache>
                <c:formatCode>0%</c:formatCode>
                <c:ptCount val="16"/>
                <c:pt idx="1">
                  <c:v>0.71</c:v>
                </c:pt>
                <c:pt idx="2">
                  <c:v>0.75</c:v>
                </c:pt>
                <c:pt idx="3">
                  <c:v>0.78</c:v>
                </c:pt>
                <c:pt idx="4">
                  <c:v>0.7</c:v>
                </c:pt>
                <c:pt idx="5">
                  <c:v>0.75</c:v>
                </c:pt>
                <c:pt idx="6">
                  <c:v>0.74</c:v>
                </c:pt>
                <c:pt idx="7">
                  <c:v>0.71</c:v>
                </c:pt>
                <c:pt idx="8">
                  <c:v>0</c:v>
                </c:pt>
                <c:pt idx="9">
                  <c:v>0.91</c:v>
                </c:pt>
                <c:pt idx="10">
                  <c:v>0.89</c:v>
                </c:pt>
                <c:pt idx="11">
                  <c:v>0.94</c:v>
                </c:pt>
                <c:pt idx="12">
                  <c:v>0.9</c:v>
                </c:pt>
                <c:pt idx="13">
                  <c:v>0.91</c:v>
                </c:pt>
                <c:pt idx="14">
                  <c:v>0.92</c:v>
                </c:pt>
                <c:pt idx="15">
                  <c:v>0.91</c:v>
                </c:pt>
              </c:numCache>
            </c:numRef>
          </c:val>
          <c:extLst>
            <c:ext xmlns:c16="http://schemas.microsoft.com/office/drawing/2014/chart" uri="{C3380CC4-5D6E-409C-BE32-E72D297353CC}">
              <c16:uniqueId val="{00000002-D8CF-4C97-9F40-DD3D5E92FFDF}"/>
            </c:ext>
          </c:extLst>
        </c:ser>
        <c:ser>
          <c:idx val="3"/>
          <c:order val="3"/>
          <c:tx>
            <c:strRef>
              <c:f>Taul1!$E$1</c:f>
              <c:strCache>
                <c:ptCount val="1"/>
                <c:pt idx="0">
                  <c:v>En osaa sanoa</c:v>
                </c:pt>
              </c:strCache>
            </c:strRef>
          </c:tx>
          <c:spPr>
            <a:solidFill>
              <a:sysClr val="window" lastClr="FFFFFF">
                <a:lumMod val="75000"/>
              </a:sysClr>
            </a:solidFill>
            <a:ln>
              <a:noFill/>
            </a:ln>
            <a:effectLst>
              <a:outerShdw blurRad="50800" dist="38100" dir="8100000" algn="tr" rotWithShape="0">
                <a:prstClr val="black">
                  <a:alpha val="40000"/>
                </a:prstClr>
              </a:outerShdw>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B366-4FED-AF83-FCA5B3A40A30}"/>
                </c:ext>
              </c:extLst>
            </c:dLbl>
            <c:dLbl>
              <c:idx val="8"/>
              <c:delete val="1"/>
              <c:extLst>
                <c:ext xmlns:c15="http://schemas.microsoft.com/office/drawing/2012/chart" uri="{CE6537A1-D6FC-4f65-9D91-7224C49458BB}"/>
                <c:ext xmlns:c16="http://schemas.microsoft.com/office/drawing/2014/chart" uri="{C3380CC4-5D6E-409C-BE32-E72D297353CC}">
                  <c16:uniqueId val="{00000001-BADA-448D-BE8D-08DA11C45C76}"/>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Autoliikkeessä, matkatoimistossa, kaupassa, postissa</c:v>
                </c:pt>
                <c:pt idx="1">
                  <c:v>2010, n=994</c:v>
                </c:pt>
                <c:pt idx="2">
                  <c:v>2012, n=1026</c:v>
                </c:pt>
                <c:pt idx="3">
                  <c:v>2014, n=1000</c:v>
                </c:pt>
                <c:pt idx="4">
                  <c:v>2016, n=1000</c:v>
                </c:pt>
                <c:pt idx="5">
                  <c:v>2018, n=1000</c:v>
                </c:pt>
                <c:pt idx="6">
                  <c:v>2020, n=1000</c:v>
                </c:pt>
                <c:pt idx="7">
                  <c:v>2022, n=1000</c:v>
                </c:pt>
                <c:pt idx="8">
                  <c:v>Vakuutusmeklarin kanssa</c:v>
                </c:pt>
                <c:pt idx="9">
                  <c:v>2010, n=994</c:v>
                </c:pt>
                <c:pt idx="10">
                  <c:v>2012, n=1026</c:v>
                </c:pt>
                <c:pt idx="11">
                  <c:v>2014, n=1000</c:v>
                </c:pt>
                <c:pt idx="12">
                  <c:v>2016, n=1000</c:v>
                </c:pt>
                <c:pt idx="13">
                  <c:v>2018, n=1000</c:v>
                </c:pt>
                <c:pt idx="14">
                  <c:v>2020, n=1000</c:v>
                </c:pt>
                <c:pt idx="15">
                  <c:v>2022, n=1000</c:v>
                </c:pt>
              </c:strCache>
            </c:strRef>
          </c:cat>
          <c:val>
            <c:numRef>
              <c:f>Taul1!$E$2:$E$17</c:f>
              <c:numCache>
                <c:formatCode>0%</c:formatCode>
                <c:ptCount val="16"/>
                <c:pt idx="1">
                  <c:v>0.04</c:v>
                </c:pt>
                <c:pt idx="2">
                  <c:v>0.04</c:v>
                </c:pt>
                <c:pt idx="3">
                  <c:v>0.02</c:v>
                </c:pt>
                <c:pt idx="4">
                  <c:v>0.05</c:v>
                </c:pt>
                <c:pt idx="5">
                  <c:v>0.04</c:v>
                </c:pt>
                <c:pt idx="6">
                  <c:v>0</c:v>
                </c:pt>
                <c:pt idx="8">
                  <c:v>0</c:v>
                </c:pt>
                <c:pt idx="9">
                  <c:v>7.0000000000000007E-2</c:v>
                </c:pt>
                <c:pt idx="10">
                  <c:v>7.0000000000000007E-2</c:v>
                </c:pt>
                <c:pt idx="11">
                  <c:v>0.04</c:v>
                </c:pt>
                <c:pt idx="12">
                  <c:v>0.06</c:v>
                </c:pt>
                <c:pt idx="13">
                  <c:v>0.05</c:v>
                </c:pt>
                <c:pt idx="14">
                  <c:v>0</c:v>
                </c:pt>
              </c:numCache>
            </c:numRef>
          </c:val>
          <c:extLst>
            <c:ext xmlns:c16="http://schemas.microsoft.com/office/drawing/2014/chart" uri="{C3380CC4-5D6E-409C-BE32-E72D297353CC}">
              <c16:uniqueId val="{00000003-D8CF-4C97-9F40-DD3D5E92FFDF}"/>
            </c:ext>
          </c:extLst>
        </c:ser>
        <c:dLbls>
          <c:showLegendKey val="0"/>
          <c:showVal val="0"/>
          <c:showCatName val="0"/>
          <c:showSerName val="0"/>
          <c:showPercent val="0"/>
          <c:showBubbleSize val="0"/>
        </c:dLbls>
        <c:gapWidth val="50"/>
        <c:overlap val="100"/>
        <c:axId val="44843392"/>
        <c:axId val="44844928"/>
      </c:barChart>
      <c:catAx>
        <c:axId val="44843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4844928"/>
        <c:crosses val="autoZero"/>
        <c:auto val="1"/>
        <c:lblAlgn val="ctr"/>
        <c:lblOffset val="100"/>
        <c:noMultiLvlLbl val="0"/>
      </c:catAx>
      <c:valAx>
        <c:axId val="4484492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4843392"/>
        <c:crosses val="autoZero"/>
        <c:crossBetween val="between"/>
        <c:majorUnit val="0.2"/>
      </c:valAx>
      <c:spPr>
        <a:noFill/>
        <a:ln>
          <a:noFill/>
        </a:ln>
        <a:effectLst/>
      </c:spPr>
    </c:plotArea>
    <c:legend>
      <c:legendPos val="b"/>
      <c:layout>
        <c:manualLayout>
          <c:xMode val="edge"/>
          <c:yMode val="edge"/>
          <c:x val="0.44483474095860404"/>
          <c:y val="0.89502379766354434"/>
          <c:w val="0.55516525904139602"/>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72554120670934"/>
          <c:y val="6.4761448489862747E-2"/>
          <c:w val="0.35949042064775538"/>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Taul1!$A$2:$A$67</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extLst/>
            </c:strRef>
          </c:cat>
          <c:val>
            <c:numRef>
              <c:f>Taul1!$B$2:$B$67</c:f>
              <c:numCache>
                <c:formatCode>General</c:formatCode>
                <c:ptCount val="21"/>
                <c:pt idx="0" formatCode="0%">
                  <c:v>0.3</c:v>
                </c:pt>
                <c:pt idx="2" formatCode="0%">
                  <c:v>0.27800000000000002</c:v>
                </c:pt>
                <c:pt idx="3" formatCode="0%">
                  <c:v>0.32200000000000001</c:v>
                </c:pt>
                <c:pt idx="5" formatCode="0%">
                  <c:v>0.28000000000000003</c:v>
                </c:pt>
                <c:pt idx="6" formatCode="0%">
                  <c:v>0.35099999999999998</c:v>
                </c:pt>
                <c:pt idx="7" formatCode="0%">
                  <c:v>0.40400000000000003</c:v>
                </c:pt>
                <c:pt idx="8" formatCode="0%">
                  <c:v>0.33600000000000002</c:v>
                </c:pt>
                <c:pt idx="9" formatCode="0%">
                  <c:v>0.21</c:v>
                </c:pt>
                <c:pt idx="11" formatCode="0%">
                  <c:v>0.193</c:v>
                </c:pt>
                <c:pt idx="12" formatCode="0%">
                  <c:v>0.32</c:v>
                </c:pt>
                <c:pt idx="13" formatCode="0%">
                  <c:v>0.374</c:v>
                </c:pt>
                <c:pt idx="14" formatCode="0%">
                  <c:v>0.40500000000000003</c:v>
                </c:pt>
                <c:pt idx="16" formatCode="0%">
                  <c:v>0.311</c:v>
                </c:pt>
                <c:pt idx="17" formatCode="0%">
                  <c:v>0.29699999999999999</c:v>
                </c:pt>
                <c:pt idx="18" formatCode="0%">
                  <c:v>0.3</c:v>
                </c:pt>
                <c:pt idx="19" formatCode="0%">
                  <c:v>0.27900000000000003</c:v>
                </c:pt>
                <c:pt idx="20" formatCode="0%">
                  <c:v>0.317</c:v>
                </c:pt>
              </c:numCache>
              <c:extLst/>
            </c:numRef>
          </c:val>
          <c:extLst>
            <c:ext xmlns:c16="http://schemas.microsoft.com/office/drawing/2014/chart" uri="{C3380CC4-5D6E-409C-BE32-E72D297353CC}">
              <c16:uniqueId val="{00000000-9513-46B5-A60A-E30D0A1B5DDA}"/>
            </c:ext>
          </c:extLst>
        </c:ser>
        <c:dLbls>
          <c:showLegendKey val="0"/>
          <c:showVal val="0"/>
          <c:showCatName val="0"/>
          <c:showSerName val="0"/>
          <c:showPercent val="0"/>
          <c:showBubbleSize val="0"/>
        </c:dLbls>
        <c:gapWidth val="30"/>
        <c:axId val="337988608"/>
        <c:axId val="338760832"/>
        <c:extLst>
          <c:ext xmlns:c15="http://schemas.microsoft.com/office/drawing/2012/chart" uri="{02D57815-91ED-43cb-92C2-25804820EDAC}">
            <c15:filteredBarSeries>
              <c15:ser>
                <c:idx val="1"/>
                <c:order val="1"/>
                <c:tx>
                  <c:strRef>
                    <c:extLst>
                      <c:ext uri="{02D57815-91ED-43cb-92C2-25804820EDAC}">
                        <c15:formulaRef>
                          <c15:sqref>Taul1!$C$1</c15:sqref>
                        </c15:formulaRef>
                      </c:ext>
                    </c:extLst>
                    <c:strCache>
                      <c:ptCount val="1"/>
                      <c:pt idx="0">
                        <c:v>Ei</c:v>
                      </c:pt>
                    </c:strCache>
                  </c:strRef>
                </c:tx>
                <c:invertIfNegative val="0"/>
                <c:cat>
                  <c:strRef>
                    <c:extLst>
                      <c:ext uri="{02D57815-91ED-43cb-92C2-25804820EDAC}">
                        <c15:formulaRef>
                          <c15:sqref>Taul1!$A$2:$A$67</c15:sqref>
                        </c15:formulaRef>
                      </c:ext>
                    </c:extLst>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strRef>
                </c:cat>
                <c:val>
                  <c:numRef>
                    <c:extLst>
                      <c:ext uri="{02D57815-91ED-43cb-92C2-25804820EDAC}">
                        <c15:formulaRef>
                          <c15:sqref>Taul1!$C$2:$C$67</c15:sqref>
                        </c15:formulaRef>
                      </c:ext>
                    </c:extLst>
                    <c:numCache>
                      <c:formatCode>General</c:formatCode>
                      <c:ptCount val="21"/>
                      <c:pt idx="0" formatCode="0%">
                        <c:v>0.7</c:v>
                      </c:pt>
                      <c:pt idx="2" formatCode="0%">
                        <c:v>0.72199999999999998</c:v>
                      </c:pt>
                      <c:pt idx="3" formatCode="0%">
                        <c:v>0.67800000000000005</c:v>
                      </c:pt>
                      <c:pt idx="5" formatCode="0%">
                        <c:v>0.72</c:v>
                      </c:pt>
                      <c:pt idx="6" formatCode="0%">
                        <c:v>0.64900000000000002</c:v>
                      </c:pt>
                      <c:pt idx="7" formatCode="0%">
                        <c:v>0.59599999999999997</c:v>
                      </c:pt>
                      <c:pt idx="8" formatCode="0%">
                        <c:v>0.66400000000000003</c:v>
                      </c:pt>
                      <c:pt idx="9" formatCode="0%">
                        <c:v>0.79</c:v>
                      </c:pt>
                      <c:pt idx="11" formatCode="0%">
                        <c:v>0.80700000000000005</c:v>
                      </c:pt>
                      <c:pt idx="12" formatCode="0%">
                        <c:v>0.68</c:v>
                      </c:pt>
                      <c:pt idx="13" formatCode="0%">
                        <c:v>0.626</c:v>
                      </c:pt>
                      <c:pt idx="14" formatCode="0%">
                        <c:v>0.59499999999999997</c:v>
                      </c:pt>
                      <c:pt idx="16" formatCode="0%">
                        <c:v>0.68899999999999995</c:v>
                      </c:pt>
                      <c:pt idx="17" formatCode="0%">
                        <c:v>0.70299999999999996</c:v>
                      </c:pt>
                      <c:pt idx="18" formatCode="0%">
                        <c:v>0.7</c:v>
                      </c:pt>
                      <c:pt idx="19" formatCode="0%">
                        <c:v>0.72099999999999997</c:v>
                      </c:pt>
                      <c:pt idx="20" formatCode="0%">
                        <c:v>0.68300000000000005</c:v>
                      </c:pt>
                    </c:numCache>
                  </c:numRef>
                </c:val>
                <c:extLst>
                  <c:ext xmlns:c16="http://schemas.microsoft.com/office/drawing/2014/chart" uri="{C3380CC4-5D6E-409C-BE32-E72D297353CC}">
                    <c16:uniqueId val="{00000000-B5A6-4A1E-8804-8E25EB7DF4E8}"/>
                  </c:ext>
                </c:extLst>
              </c15:ser>
            </c15:filteredBarSeries>
          </c:ext>
        </c:extLst>
      </c:barChart>
      <c:catAx>
        <c:axId val="337988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latin typeface="Calibri" panose="020F0502020204030204" pitchFamily="34" charset="0"/>
                <a:cs typeface="Calibri" panose="020F0502020204030204" pitchFamily="34" charset="0"/>
              </a:defRPr>
            </a:pPr>
            <a:endParaRPr lang="fi-FI"/>
          </a:p>
        </c:txPr>
        <c:crossAx val="338760832"/>
        <c:crosses val="autoZero"/>
        <c:auto val="1"/>
        <c:lblAlgn val="ctr"/>
        <c:lblOffset val="100"/>
        <c:noMultiLvlLbl val="0"/>
      </c:catAx>
      <c:valAx>
        <c:axId val="338760832"/>
        <c:scaling>
          <c:orientation val="minMax"/>
          <c:max val="0.60000000000000009"/>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337988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494146551835051"/>
          <c:y val="6.2300069473524483E-2"/>
          <c:w val="0.39768057649066468"/>
          <c:h val="0.86088628623689456"/>
        </c:manualLayout>
      </c:layout>
      <c:barChart>
        <c:barDir val="bar"/>
        <c:grouping val="clustered"/>
        <c:varyColors val="0"/>
        <c:ser>
          <c:idx val="0"/>
          <c:order val="0"/>
          <c:tx>
            <c:strRef>
              <c:f>Taul1!$A$2</c:f>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Taul1!$B$1:$BO$1</c:f>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extLst/>
            </c:strRef>
          </c:cat>
          <c:val>
            <c:numRef>
              <c:f>Taul1!$B$2:$BO$2</c:f>
              <c:numCache>
                <c:formatCode>General</c:formatCode>
                <c:ptCount val="22"/>
                <c:pt idx="0" formatCode="0%">
                  <c:v>0.876</c:v>
                </c:pt>
                <c:pt idx="2" formatCode="0%">
                  <c:v>0.877</c:v>
                </c:pt>
                <c:pt idx="3" formatCode="0%">
                  <c:v>0.91800000000000004</c:v>
                </c:pt>
                <c:pt idx="4" formatCode="0%">
                  <c:v>0.88500000000000001</c:v>
                </c:pt>
                <c:pt idx="5" formatCode="0%">
                  <c:v>0.80800000000000005</c:v>
                </c:pt>
                <c:pt idx="6" formatCode="0%">
                  <c:v>0.77800000000000002</c:v>
                </c:pt>
                <c:pt idx="7" formatCode="0%">
                  <c:v>0.91100000000000003</c:v>
                </c:pt>
                <c:pt idx="9" formatCode="0%">
                  <c:v>0.84</c:v>
                </c:pt>
                <c:pt idx="10" formatCode="0%">
                  <c:v>0.85699999999999998</c:v>
                </c:pt>
                <c:pt idx="11" formatCode="0%">
                  <c:v>0.90700000000000003</c:v>
                </c:pt>
                <c:pt idx="12" formatCode="0%">
                  <c:v>0.92300000000000004</c:v>
                </c:pt>
                <c:pt idx="14" formatCode="0%">
                  <c:v>0.54100000000000004</c:v>
                </c:pt>
                <c:pt idx="15" formatCode="0%">
                  <c:v>0.84899999999999998</c:v>
                </c:pt>
                <c:pt idx="16" formatCode="0%">
                  <c:v>0.875</c:v>
                </c:pt>
                <c:pt idx="17" formatCode="0%">
                  <c:v>0.91800000000000004</c:v>
                </c:pt>
                <c:pt idx="18" formatCode="0%">
                  <c:v>0.82199999999999995</c:v>
                </c:pt>
                <c:pt idx="19" formatCode="0%">
                  <c:v>0.92700000000000005</c:v>
                </c:pt>
                <c:pt idx="20" formatCode="0%">
                  <c:v>0.77700000000000002</c:v>
                </c:pt>
                <c:pt idx="21" formatCode="0%">
                  <c:v>0.73599999999999999</c:v>
                </c:pt>
              </c:numCache>
              <c:extLst/>
            </c:numRef>
          </c:val>
          <c:extLst>
            <c:ext xmlns:c16="http://schemas.microsoft.com/office/drawing/2014/chart" uri="{C3380CC4-5D6E-409C-BE32-E72D297353CC}">
              <c16:uniqueId val="{00000000-865F-4AEF-BF68-6B3FCEF76323}"/>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1"/>
                <c:order val="1"/>
                <c:tx>
                  <c:strRef>
                    <c:extLst>
                      <c:ext uri="{02D57815-91ED-43cb-92C2-25804820EDAC}">
                        <c15:formulaRef>
                          <c15:sqref>Taul1!$A$3</c15:sqref>
                        </c15:formulaRef>
                      </c:ext>
                    </c:extLst>
                    <c:strCache>
                      <c:ptCount val="1"/>
                      <c:pt idx="0">
                        <c:v>Vapaaehtoinen autovakuutus (kasko)</c:v>
                      </c:pt>
                    </c:strCache>
                  </c:strRef>
                </c:tx>
                <c:invertIfNegative val="0"/>
                <c:cat>
                  <c:strRef>
                    <c:extLst>
                      <c:ex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c:ext uri="{02D57815-91ED-43cb-92C2-25804820EDAC}">
                        <c15:formulaRef>
                          <c15:sqref>Taul1!$B$3:$BO$3</c15:sqref>
                        </c15:formulaRef>
                      </c:ext>
                    </c:extLst>
                    <c:numCache>
                      <c:formatCode>General</c:formatCode>
                      <c:ptCount val="22"/>
                      <c:pt idx="0" formatCode="0%">
                        <c:v>0.55500000000000005</c:v>
                      </c:pt>
                      <c:pt idx="2" formatCode="0%">
                        <c:v>0.64700000000000002</c:v>
                      </c:pt>
                      <c:pt idx="3" formatCode="0%">
                        <c:v>0.66500000000000004</c:v>
                      </c:pt>
                      <c:pt idx="4" formatCode="0%">
                        <c:v>0.57199999999999995</c:v>
                      </c:pt>
                      <c:pt idx="5" formatCode="0%">
                        <c:v>0.28899999999999998</c:v>
                      </c:pt>
                      <c:pt idx="6" formatCode="0%">
                        <c:v>0.23200000000000001</c:v>
                      </c:pt>
                      <c:pt idx="7" formatCode="0%">
                        <c:v>0.64</c:v>
                      </c:pt>
                      <c:pt idx="9" formatCode="0%">
                        <c:v>0.51500000000000001</c:v>
                      </c:pt>
                      <c:pt idx="10" formatCode="0%">
                        <c:v>0.51100000000000001</c:v>
                      </c:pt>
                      <c:pt idx="11" formatCode="0%">
                        <c:v>0.61399999999999999</c:v>
                      </c:pt>
                      <c:pt idx="12" formatCode="0%">
                        <c:v>0.60599999999999998</c:v>
                      </c:pt>
                      <c:pt idx="14" formatCode="0%">
                        <c:v>0.17699999999999999</c:v>
                      </c:pt>
                      <c:pt idx="15" formatCode="0%">
                        <c:v>0.40200000000000002</c:v>
                      </c:pt>
                      <c:pt idx="16" formatCode="0%">
                        <c:v>0.53100000000000003</c:v>
                      </c:pt>
                      <c:pt idx="17" formatCode="0%">
                        <c:v>0.69499999999999995</c:v>
                      </c:pt>
                      <c:pt idx="18" formatCode="0%">
                        <c:v>0.64900000000000002</c:v>
                      </c:pt>
                      <c:pt idx="19" formatCode="0%">
                        <c:v>0.75900000000000001</c:v>
                      </c:pt>
                      <c:pt idx="20" formatCode="0%">
                        <c:v>0.48899999999999999</c:v>
                      </c:pt>
                      <c:pt idx="21" formatCode="0%">
                        <c:v>0.29199999999999998</c:v>
                      </c:pt>
                    </c:numCache>
                  </c:numRef>
                </c:val>
                <c:extLst>
                  <c:ext xmlns:c16="http://schemas.microsoft.com/office/drawing/2014/chart" uri="{C3380CC4-5D6E-409C-BE32-E72D297353CC}">
                    <c16:uniqueId val="{00000001-865F-4AEF-BF68-6B3FCEF7632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2"/>
                      <c:pt idx="0" formatCode="0%">
                        <c:v>0.44900000000000001</c:v>
                      </c:pt>
                      <c:pt idx="2" formatCode="0%">
                        <c:v>0.55500000000000005</c:v>
                      </c:pt>
                      <c:pt idx="3" formatCode="0%">
                        <c:v>0.51400000000000001</c:v>
                      </c:pt>
                      <c:pt idx="4" formatCode="0%">
                        <c:v>0.497</c:v>
                      </c:pt>
                      <c:pt idx="5" formatCode="0%">
                        <c:v>0.28699999999999998</c:v>
                      </c:pt>
                      <c:pt idx="6" formatCode="0%">
                        <c:v>0.246</c:v>
                      </c:pt>
                      <c:pt idx="7" formatCode="0%">
                        <c:v>0.45700000000000002</c:v>
                      </c:pt>
                      <c:pt idx="9" formatCode="0%">
                        <c:v>0.374</c:v>
                      </c:pt>
                      <c:pt idx="10" formatCode="0%">
                        <c:v>0.40400000000000003</c:v>
                      </c:pt>
                      <c:pt idx="11" formatCode="0%">
                        <c:v>0.55100000000000005</c:v>
                      </c:pt>
                      <c:pt idx="12" formatCode="0%">
                        <c:v>0.52</c:v>
                      </c:pt>
                      <c:pt idx="14" formatCode="0%">
                        <c:v>0.1</c:v>
                      </c:pt>
                      <c:pt idx="15" formatCode="0%">
                        <c:v>0.39300000000000002</c:v>
                      </c:pt>
                      <c:pt idx="16" formatCode="0%">
                        <c:v>0.39400000000000002</c:v>
                      </c:pt>
                      <c:pt idx="17" formatCode="0%">
                        <c:v>0.58399999999999996</c:v>
                      </c:pt>
                      <c:pt idx="18" formatCode="0%">
                        <c:v>0.497</c:v>
                      </c:pt>
                      <c:pt idx="19" formatCode="0%">
                        <c:v>0.51800000000000002</c:v>
                      </c:pt>
                      <c:pt idx="20" formatCode="0%">
                        <c:v>0.48599999999999999</c:v>
                      </c:pt>
                      <c:pt idx="21" formatCode="0%">
                        <c:v>0.33800000000000002</c:v>
                      </c:pt>
                    </c:numCache>
                  </c:numRef>
                </c:val>
                <c:extLst xmlns:c15="http://schemas.microsoft.com/office/drawing/2012/chart">
                  <c:ext xmlns:c16="http://schemas.microsoft.com/office/drawing/2014/chart" uri="{C3380CC4-5D6E-409C-BE32-E72D297353CC}">
                    <c16:uniqueId val="{00000002-865F-4AEF-BF68-6B3FCEF7632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2"/>
                      <c:pt idx="0" formatCode="0%">
                        <c:v>0.433</c:v>
                      </c:pt>
                      <c:pt idx="2" formatCode="0%">
                        <c:v>0.47199999999999998</c:v>
                      </c:pt>
                      <c:pt idx="3" formatCode="0%">
                        <c:v>0.53</c:v>
                      </c:pt>
                      <c:pt idx="4" formatCode="0%">
                        <c:v>0.42299999999999999</c:v>
                      </c:pt>
                      <c:pt idx="5" formatCode="0%">
                        <c:v>0.32600000000000001</c:v>
                      </c:pt>
                      <c:pt idx="6" formatCode="0%">
                        <c:v>0.28299999999999997</c:v>
                      </c:pt>
                      <c:pt idx="7" formatCode="0%">
                        <c:v>0.45100000000000001</c:v>
                      </c:pt>
                      <c:pt idx="9" formatCode="0%">
                        <c:v>0.28499999999999998</c:v>
                      </c:pt>
                      <c:pt idx="10" formatCode="0%">
                        <c:v>0.39600000000000002</c:v>
                      </c:pt>
                      <c:pt idx="11" formatCode="0%">
                        <c:v>0.58499999999999996</c:v>
                      </c:pt>
                      <c:pt idx="12" formatCode="0%">
                        <c:v>0.56399999999999995</c:v>
                      </c:pt>
                      <c:pt idx="14" formatCode="0%">
                        <c:v>0.22700000000000001</c:v>
                      </c:pt>
                      <c:pt idx="15" formatCode="0%">
                        <c:v>0.40899999999999997</c:v>
                      </c:pt>
                      <c:pt idx="16" formatCode="0%">
                        <c:v>0.41199999999999998</c:v>
                      </c:pt>
                      <c:pt idx="17" formatCode="0%">
                        <c:v>0.46899999999999997</c:v>
                      </c:pt>
                      <c:pt idx="18" formatCode="0%">
                        <c:v>0.40300000000000002</c:v>
                      </c:pt>
                      <c:pt idx="19" formatCode="0%">
                        <c:v>0.53600000000000003</c:v>
                      </c:pt>
                      <c:pt idx="20" formatCode="0%">
                        <c:v>0.25</c:v>
                      </c:pt>
                      <c:pt idx="21" formatCode="0%">
                        <c:v>0.29199999999999998</c:v>
                      </c:pt>
                    </c:numCache>
                  </c:numRef>
                </c:val>
                <c:extLst xmlns:c15="http://schemas.microsoft.com/office/drawing/2012/chart">
                  <c:ext xmlns:c16="http://schemas.microsoft.com/office/drawing/2014/chart" uri="{C3380CC4-5D6E-409C-BE32-E72D297353CC}">
                    <c16:uniqueId val="{00000003-865F-4AEF-BF68-6B3FCEF7632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2"/>
                      <c:pt idx="0" formatCode="0%">
                        <c:v>0.29699999999999999</c:v>
                      </c:pt>
                      <c:pt idx="2" formatCode="0%">
                        <c:v>0.48599999999999999</c:v>
                      </c:pt>
                      <c:pt idx="3" formatCode="0%">
                        <c:v>0.33400000000000002</c:v>
                      </c:pt>
                      <c:pt idx="4" formatCode="0%">
                        <c:v>0.35199999999999998</c:v>
                      </c:pt>
                      <c:pt idx="5" formatCode="0%">
                        <c:v>0.155</c:v>
                      </c:pt>
                      <c:pt idx="6" formatCode="0%">
                        <c:v>0.23799999999999999</c:v>
                      </c:pt>
                      <c:pt idx="7" formatCode="0%">
                        <c:v>0.215</c:v>
                      </c:pt>
                      <c:pt idx="9" formatCode="0%">
                        <c:v>0.29599999999999999</c:v>
                      </c:pt>
                      <c:pt idx="10" formatCode="0%">
                        <c:v>0.217</c:v>
                      </c:pt>
                      <c:pt idx="11" formatCode="0%">
                        <c:v>0.35799999999999998</c:v>
                      </c:pt>
                      <c:pt idx="12" formatCode="0%">
                        <c:v>0.318</c:v>
                      </c:pt>
                      <c:pt idx="14" formatCode="0%">
                        <c:v>0.124</c:v>
                      </c:pt>
                      <c:pt idx="15" formatCode="0%">
                        <c:v>0.20499999999999999</c:v>
                      </c:pt>
                      <c:pt idx="16" formatCode="0%">
                        <c:v>0.25600000000000001</c:v>
                      </c:pt>
                      <c:pt idx="17" formatCode="0%">
                        <c:v>0.49399999999999999</c:v>
                      </c:pt>
                      <c:pt idx="18" formatCode="0%">
                        <c:v>0.35399999999999998</c:v>
                      </c:pt>
                      <c:pt idx="19" formatCode="0%">
                        <c:v>0.28999999999999998</c:v>
                      </c:pt>
                      <c:pt idx="20" formatCode="0%">
                        <c:v>0.33600000000000002</c:v>
                      </c:pt>
                      <c:pt idx="21" formatCode="0%">
                        <c:v>0.187</c:v>
                      </c:pt>
                    </c:numCache>
                  </c:numRef>
                </c:val>
                <c:extLst xmlns:c15="http://schemas.microsoft.com/office/drawing/2012/chart">
                  <c:ext xmlns:c16="http://schemas.microsoft.com/office/drawing/2014/chart" uri="{C3380CC4-5D6E-409C-BE32-E72D297353CC}">
                    <c16:uniqueId val="{00000004-865F-4AEF-BF68-6B3FCEF7632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2"/>
                      <c:pt idx="0" formatCode="0%">
                        <c:v>0.22</c:v>
                      </c:pt>
                      <c:pt idx="2" formatCode="0%">
                        <c:v>0.28999999999999998</c:v>
                      </c:pt>
                      <c:pt idx="3" formatCode="0%">
                        <c:v>0.29199999999999998</c:v>
                      </c:pt>
                      <c:pt idx="4" formatCode="0%">
                        <c:v>0.26200000000000001</c:v>
                      </c:pt>
                      <c:pt idx="5" formatCode="0%">
                        <c:v>0.20399999999999999</c:v>
                      </c:pt>
                      <c:pt idx="6" formatCode="0%">
                        <c:v>0.127</c:v>
                      </c:pt>
                      <c:pt idx="7" formatCode="0%">
                        <c:v>0.107</c:v>
                      </c:pt>
                      <c:pt idx="9" formatCode="0%">
                        <c:v>0.187</c:v>
                      </c:pt>
                      <c:pt idx="10" formatCode="0%">
                        <c:v>0.18099999999999999</c:v>
                      </c:pt>
                      <c:pt idx="11" formatCode="0%">
                        <c:v>0.28999999999999998</c:v>
                      </c:pt>
                      <c:pt idx="12" formatCode="0%">
                        <c:v>0.245</c:v>
                      </c:pt>
                      <c:pt idx="14" formatCode="0%">
                        <c:v>0.125</c:v>
                      </c:pt>
                      <c:pt idx="15" formatCode="0%">
                        <c:v>0.16600000000000001</c:v>
                      </c:pt>
                      <c:pt idx="16" formatCode="0%">
                        <c:v>0.16300000000000001</c:v>
                      </c:pt>
                      <c:pt idx="17" formatCode="0%">
                        <c:v>0.42099999999999999</c:v>
                      </c:pt>
                      <c:pt idx="18" formatCode="0%">
                        <c:v>0.17799999999999999</c:v>
                      </c:pt>
                      <c:pt idx="19" formatCode="0%">
                        <c:v>0.15</c:v>
                      </c:pt>
                      <c:pt idx="20" formatCode="0%">
                        <c:v>0.36499999999999999</c:v>
                      </c:pt>
                      <c:pt idx="21" formatCode="0%">
                        <c:v>0.29199999999999998</c:v>
                      </c:pt>
                    </c:numCache>
                  </c:numRef>
                </c:val>
                <c:extLst xmlns:c15="http://schemas.microsoft.com/office/drawing/2012/chart">
                  <c:ext xmlns:c16="http://schemas.microsoft.com/office/drawing/2014/chart" uri="{C3380CC4-5D6E-409C-BE32-E72D297353CC}">
                    <c16:uniqueId val="{00000005-865F-4AEF-BF68-6B3FCEF7632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2"/>
                      <c:pt idx="0" formatCode="0%">
                        <c:v>0.11</c:v>
                      </c:pt>
                      <c:pt idx="2" formatCode="0%">
                        <c:v>0.108</c:v>
                      </c:pt>
                      <c:pt idx="3" formatCode="0%">
                        <c:v>0.129</c:v>
                      </c:pt>
                      <c:pt idx="4" formatCode="0%">
                        <c:v>0.151</c:v>
                      </c:pt>
                      <c:pt idx="5" formatCode="0%">
                        <c:v>4.9000000000000002E-2</c:v>
                      </c:pt>
                      <c:pt idx="6" formatCode="0%">
                        <c:v>0.13800000000000001</c:v>
                      </c:pt>
                      <c:pt idx="7" formatCode="0%">
                        <c:v>0.05</c:v>
                      </c:pt>
                      <c:pt idx="9" formatCode="0%">
                        <c:v>0.11600000000000001</c:v>
                      </c:pt>
                      <c:pt idx="10" formatCode="0%">
                        <c:v>0.10299999999999999</c:v>
                      </c:pt>
                      <c:pt idx="11" formatCode="0%">
                        <c:v>0.121</c:v>
                      </c:pt>
                      <c:pt idx="12" formatCode="0%">
                        <c:v>9.8000000000000004E-2</c:v>
                      </c:pt>
                      <c:pt idx="14" formatCode="0%">
                        <c:v>0.19400000000000001</c:v>
                      </c:pt>
                      <c:pt idx="15" formatCode="0%">
                        <c:v>5.3999999999999999E-2</c:v>
                      </c:pt>
                      <c:pt idx="16" formatCode="0%">
                        <c:v>0.13600000000000001</c:v>
                      </c:pt>
                      <c:pt idx="17" formatCode="0%">
                        <c:v>0.182</c:v>
                      </c:pt>
                      <c:pt idx="18" formatCode="0%">
                        <c:v>0.14299999999999999</c:v>
                      </c:pt>
                      <c:pt idx="19" formatCode="0%">
                        <c:v>6.7000000000000004E-2</c:v>
                      </c:pt>
                      <c:pt idx="20" formatCode="0%">
                        <c:v>0.112</c:v>
                      </c:pt>
                    </c:numCache>
                  </c:numRef>
                </c:val>
                <c:extLst xmlns:c15="http://schemas.microsoft.com/office/drawing/2012/chart">
                  <c:ext xmlns:c16="http://schemas.microsoft.com/office/drawing/2014/chart" uri="{C3380CC4-5D6E-409C-BE32-E72D297353CC}">
                    <c16:uniqueId val="{00000006-865F-4AEF-BF68-6B3FCEF76323}"/>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2"/>
                      <c:pt idx="0" formatCode="0%">
                        <c:v>9.2999999999999999E-2</c:v>
                      </c:pt>
                      <c:pt idx="2" formatCode="0%">
                        <c:v>0.313</c:v>
                      </c:pt>
                      <c:pt idx="3" formatCode="0%">
                        <c:v>0.11</c:v>
                      </c:pt>
                      <c:pt idx="4" formatCode="0%">
                        <c:v>8.1000000000000003E-2</c:v>
                      </c:pt>
                      <c:pt idx="5" formatCode="0%">
                        <c:v>0.06</c:v>
                      </c:pt>
                      <c:pt idx="6" formatCode="0%">
                        <c:v>1.0999999999999999E-2</c:v>
                      </c:pt>
                      <c:pt idx="7" formatCode="0%">
                        <c:v>7.4999999999999997E-2</c:v>
                      </c:pt>
                      <c:pt idx="9" formatCode="0%">
                        <c:v>6.9000000000000006E-2</c:v>
                      </c:pt>
                      <c:pt idx="10" formatCode="0%">
                        <c:v>9.2999999999999999E-2</c:v>
                      </c:pt>
                      <c:pt idx="11" formatCode="0%">
                        <c:v>0.111</c:v>
                      </c:pt>
                      <c:pt idx="12" formatCode="0%">
                        <c:v>0.113</c:v>
                      </c:pt>
                      <c:pt idx="14" formatCode="0%">
                        <c:v>4.8000000000000001E-2</c:v>
                      </c:pt>
                      <c:pt idx="15" formatCode="0%">
                        <c:v>5.5E-2</c:v>
                      </c:pt>
                      <c:pt idx="16" formatCode="0%">
                        <c:v>6.5000000000000002E-2</c:v>
                      </c:pt>
                      <c:pt idx="17" formatCode="0%">
                        <c:v>0.10299999999999999</c:v>
                      </c:pt>
                      <c:pt idx="18" formatCode="0%">
                        <c:v>0.315</c:v>
                      </c:pt>
                      <c:pt idx="19" formatCode="0%">
                        <c:v>0.14499999999999999</c:v>
                      </c:pt>
                      <c:pt idx="20" formatCode="0%">
                        <c:v>0.156</c:v>
                      </c:pt>
                    </c:numCache>
                  </c:numRef>
                </c:val>
                <c:extLst xmlns:c15="http://schemas.microsoft.com/office/drawing/2012/chart">
                  <c:ext xmlns:c16="http://schemas.microsoft.com/office/drawing/2014/chart" uri="{C3380CC4-5D6E-409C-BE32-E72D297353CC}">
                    <c16:uniqueId val="{00000007-865F-4AEF-BF68-6B3FCEF76323}"/>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2"/>
                      <c:pt idx="0" formatCode="0%">
                        <c:v>7.5999999999999998E-2</c:v>
                      </c:pt>
                      <c:pt idx="2" formatCode="0%">
                        <c:v>0.14199999999999999</c:v>
                      </c:pt>
                      <c:pt idx="3" formatCode="0%">
                        <c:v>8.4000000000000005E-2</c:v>
                      </c:pt>
                      <c:pt idx="4" formatCode="0%">
                        <c:v>9.5000000000000001E-2</c:v>
                      </c:pt>
                      <c:pt idx="5" formatCode="0%">
                        <c:v>5.3999999999999999E-2</c:v>
                      </c:pt>
                      <c:pt idx="6" formatCode="0%">
                        <c:v>3.4000000000000002E-2</c:v>
                      </c:pt>
                      <c:pt idx="7" formatCode="0%">
                        <c:v>4.9000000000000002E-2</c:v>
                      </c:pt>
                      <c:pt idx="9" formatCode="0%">
                        <c:v>7.8E-2</c:v>
                      </c:pt>
                      <c:pt idx="10" formatCode="0%">
                        <c:v>6.0999999999999999E-2</c:v>
                      </c:pt>
                      <c:pt idx="11" formatCode="0%">
                        <c:v>8.8999999999999996E-2</c:v>
                      </c:pt>
                      <c:pt idx="12" formatCode="0%">
                        <c:v>7.2999999999999995E-2</c:v>
                      </c:pt>
                      <c:pt idx="15" formatCode="0%">
                        <c:v>7.0999999999999994E-2</c:v>
                      </c:pt>
                      <c:pt idx="16" formatCode="0%">
                        <c:v>8.3000000000000004E-2</c:v>
                      </c:pt>
                      <c:pt idx="17" formatCode="0%">
                        <c:v>0.114</c:v>
                      </c:pt>
                      <c:pt idx="18" formatCode="0%">
                        <c:v>7.3999999999999996E-2</c:v>
                      </c:pt>
                      <c:pt idx="19" formatCode="0%">
                        <c:v>5.0999999999999997E-2</c:v>
                      </c:pt>
                      <c:pt idx="20" formatCode="0%">
                        <c:v>6.3E-2</c:v>
                      </c:pt>
                    </c:numCache>
                  </c:numRef>
                </c:val>
                <c:extLst xmlns:c15="http://schemas.microsoft.com/office/drawing/2012/chart">
                  <c:ext xmlns:c16="http://schemas.microsoft.com/office/drawing/2014/chart" uri="{C3380CC4-5D6E-409C-BE32-E72D297353CC}">
                    <c16:uniqueId val="{00000008-865F-4AEF-BF68-6B3FCEF76323}"/>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2"/>
                      <c:pt idx="0" formatCode="0%">
                        <c:v>7.4999999999999997E-2</c:v>
                      </c:pt>
                      <c:pt idx="2" formatCode="0%">
                        <c:v>7.6999999999999999E-2</c:v>
                      </c:pt>
                      <c:pt idx="3" formatCode="0%">
                        <c:v>9.5000000000000001E-2</c:v>
                      </c:pt>
                      <c:pt idx="4" formatCode="0%">
                        <c:v>9.4E-2</c:v>
                      </c:pt>
                      <c:pt idx="5" formatCode="0%">
                        <c:v>5.2999999999999999E-2</c:v>
                      </c:pt>
                      <c:pt idx="6" formatCode="0%">
                        <c:v>0.15</c:v>
                      </c:pt>
                      <c:pt idx="7" formatCode="0%">
                        <c:v>1.7000000000000001E-2</c:v>
                      </c:pt>
                      <c:pt idx="9" formatCode="0%">
                        <c:v>6.9000000000000006E-2</c:v>
                      </c:pt>
                      <c:pt idx="10" formatCode="0%">
                        <c:v>5.6000000000000001E-2</c:v>
                      </c:pt>
                      <c:pt idx="11" formatCode="0%">
                        <c:v>8.7999999999999995E-2</c:v>
                      </c:pt>
                      <c:pt idx="12" formatCode="0%">
                        <c:v>9.1999999999999998E-2</c:v>
                      </c:pt>
                      <c:pt idx="14" formatCode="0%">
                        <c:v>0.08</c:v>
                      </c:pt>
                      <c:pt idx="15" formatCode="0%">
                        <c:v>7.4999999999999997E-2</c:v>
                      </c:pt>
                      <c:pt idx="16" formatCode="0%">
                        <c:v>0.05</c:v>
                      </c:pt>
                      <c:pt idx="17" formatCode="0%">
                        <c:v>0.13500000000000001</c:v>
                      </c:pt>
                      <c:pt idx="18" formatCode="0%">
                        <c:v>4.2000000000000003E-2</c:v>
                      </c:pt>
                      <c:pt idx="19" formatCode="0%">
                        <c:v>2.5000000000000001E-2</c:v>
                      </c:pt>
                      <c:pt idx="20" formatCode="0%">
                        <c:v>0.17399999999999999</c:v>
                      </c:pt>
                      <c:pt idx="21" formatCode="0%">
                        <c:v>0.104</c:v>
                      </c:pt>
                    </c:numCache>
                  </c:numRef>
                </c:val>
                <c:extLst xmlns:c15="http://schemas.microsoft.com/office/drawing/2012/chart">
                  <c:ext xmlns:c16="http://schemas.microsoft.com/office/drawing/2014/chart" uri="{C3380CC4-5D6E-409C-BE32-E72D297353CC}">
                    <c16:uniqueId val="{00000009-865F-4AEF-BF68-6B3FCEF76323}"/>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2"/>
                      <c:pt idx="0" formatCode="0%">
                        <c:v>7.0999999999999994E-2</c:v>
                      </c:pt>
                      <c:pt idx="2" formatCode="0%">
                        <c:v>0.10299999999999999</c:v>
                      </c:pt>
                      <c:pt idx="3" formatCode="0%">
                        <c:v>7.5999999999999998E-2</c:v>
                      </c:pt>
                      <c:pt idx="4" formatCode="0%">
                        <c:v>0.14099999999999999</c:v>
                      </c:pt>
                      <c:pt idx="5" formatCode="0%">
                        <c:v>3.2000000000000001E-2</c:v>
                      </c:pt>
                      <c:pt idx="6" formatCode="0%">
                        <c:v>8.9999999999999993E-3</c:v>
                      </c:pt>
                      <c:pt idx="7" formatCode="0%">
                        <c:v>2.1999999999999999E-2</c:v>
                      </c:pt>
                      <c:pt idx="9" formatCode="0%">
                        <c:v>8.7999999999999995E-2</c:v>
                      </c:pt>
                      <c:pt idx="10" formatCode="0%">
                        <c:v>7.4999999999999997E-2</c:v>
                      </c:pt>
                      <c:pt idx="11" formatCode="0%">
                        <c:v>7.9000000000000001E-2</c:v>
                      </c:pt>
                      <c:pt idx="12" formatCode="0%">
                        <c:v>3.2000000000000001E-2</c:v>
                      </c:pt>
                      <c:pt idx="15" formatCode="0%">
                        <c:v>5.8999999999999997E-2</c:v>
                      </c:pt>
                      <c:pt idx="16" formatCode="0%">
                        <c:v>6.2E-2</c:v>
                      </c:pt>
                      <c:pt idx="17" formatCode="0%">
                        <c:v>0.13400000000000001</c:v>
                      </c:pt>
                      <c:pt idx="18" formatCode="0%">
                        <c:v>0.129</c:v>
                      </c:pt>
                      <c:pt idx="19" formatCode="0%">
                        <c:v>4.2000000000000003E-2</c:v>
                      </c:pt>
                      <c:pt idx="20" formatCode="0%">
                        <c:v>9.2999999999999999E-2</c:v>
                      </c:pt>
                    </c:numCache>
                  </c:numRef>
                </c:val>
                <c:extLst xmlns:c15="http://schemas.microsoft.com/office/drawing/2012/chart">
                  <c:ext xmlns:c16="http://schemas.microsoft.com/office/drawing/2014/chart" uri="{C3380CC4-5D6E-409C-BE32-E72D297353CC}">
                    <c16:uniqueId val="{0000000A-865F-4AEF-BF68-6B3FCEF76323}"/>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2"/>
                      <c:pt idx="0" formatCode="0%">
                        <c:v>5.7000000000000002E-2</c:v>
                      </c:pt>
                      <c:pt idx="2" formatCode="0%">
                        <c:v>0.124</c:v>
                      </c:pt>
                      <c:pt idx="3" formatCode="0%">
                        <c:v>4.4999999999999998E-2</c:v>
                      </c:pt>
                      <c:pt idx="4" formatCode="0%">
                        <c:v>7.3999999999999996E-2</c:v>
                      </c:pt>
                      <c:pt idx="5" formatCode="0%">
                        <c:v>9.0999999999999998E-2</c:v>
                      </c:pt>
                      <c:pt idx="6" formatCode="0%">
                        <c:v>4.1000000000000002E-2</c:v>
                      </c:pt>
                      <c:pt idx="7" formatCode="0%">
                        <c:v>2.9000000000000001E-2</c:v>
                      </c:pt>
                      <c:pt idx="9" formatCode="0%">
                        <c:v>7.0000000000000007E-2</c:v>
                      </c:pt>
                      <c:pt idx="10" formatCode="0%">
                        <c:v>4.3999999999999997E-2</c:v>
                      </c:pt>
                      <c:pt idx="11" formatCode="0%">
                        <c:v>6.3E-2</c:v>
                      </c:pt>
                      <c:pt idx="12" formatCode="0%">
                        <c:v>4.4999999999999998E-2</c:v>
                      </c:pt>
                      <c:pt idx="14" formatCode="0%">
                        <c:v>6.5000000000000002E-2</c:v>
                      </c:pt>
                      <c:pt idx="15" formatCode="0%">
                        <c:v>6.5000000000000002E-2</c:v>
                      </c:pt>
                      <c:pt idx="16" formatCode="0%">
                        <c:v>6.5000000000000002E-2</c:v>
                      </c:pt>
                      <c:pt idx="17" formatCode="0%">
                        <c:v>5.0999999999999997E-2</c:v>
                      </c:pt>
                      <c:pt idx="18" formatCode="0%">
                        <c:v>5.0999999999999997E-2</c:v>
                      </c:pt>
                      <c:pt idx="19" formatCode="0%">
                        <c:v>2.5999999999999999E-2</c:v>
                      </c:pt>
                      <c:pt idx="20" formatCode="0%">
                        <c:v>7.4999999999999997E-2</c:v>
                      </c:pt>
                      <c:pt idx="21" formatCode="0%">
                        <c:v>0.104</c:v>
                      </c:pt>
                    </c:numCache>
                  </c:numRef>
                </c:val>
                <c:extLst xmlns:c15="http://schemas.microsoft.com/office/drawing/2012/chart">
                  <c:ext xmlns:c16="http://schemas.microsoft.com/office/drawing/2014/chart" uri="{C3380CC4-5D6E-409C-BE32-E72D297353CC}">
                    <c16:uniqueId val="{0000000B-865F-4AEF-BF68-6B3FCEF76323}"/>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2"/>
                      <c:pt idx="0" formatCode="0%">
                        <c:v>4.9000000000000002E-2</c:v>
                      </c:pt>
                      <c:pt idx="2" formatCode="0%">
                        <c:v>0.106</c:v>
                      </c:pt>
                      <c:pt idx="3" formatCode="0%">
                        <c:v>5.8999999999999997E-2</c:v>
                      </c:pt>
                      <c:pt idx="4" formatCode="0%">
                        <c:v>3.9E-2</c:v>
                      </c:pt>
                      <c:pt idx="5" formatCode="0%">
                        <c:v>4.2999999999999997E-2</c:v>
                      </c:pt>
                      <c:pt idx="6" formatCode="0%">
                        <c:v>1.2E-2</c:v>
                      </c:pt>
                      <c:pt idx="7" formatCode="0%">
                        <c:v>5.8000000000000003E-2</c:v>
                      </c:pt>
                      <c:pt idx="9" formatCode="0%">
                        <c:v>4.1000000000000002E-2</c:v>
                      </c:pt>
                      <c:pt idx="10" formatCode="0%">
                        <c:v>4.2999999999999997E-2</c:v>
                      </c:pt>
                      <c:pt idx="11" formatCode="0%">
                        <c:v>6.4000000000000001E-2</c:v>
                      </c:pt>
                      <c:pt idx="12" formatCode="0%">
                        <c:v>5.1999999999999998E-2</c:v>
                      </c:pt>
                      <c:pt idx="14" formatCode="0%">
                        <c:v>0.06</c:v>
                      </c:pt>
                      <c:pt idx="15" formatCode="0%">
                        <c:v>4.1000000000000002E-2</c:v>
                      </c:pt>
                      <c:pt idx="16" formatCode="0%">
                        <c:v>4.2999999999999997E-2</c:v>
                      </c:pt>
                      <c:pt idx="17" formatCode="0%">
                        <c:v>4.4999999999999998E-2</c:v>
                      </c:pt>
                      <c:pt idx="18" formatCode="0%">
                        <c:v>9.7000000000000003E-2</c:v>
                      </c:pt>
                      <c:pt idx="19" formatCode="0%">
                        <c:v>8.2000000000000003E-2</c:v>
                      </c:pt>
                    </c:numCache>
                  </c:numRef>
                </c:val>
                <c:extLst xmlns:c15="http://schemas.microsoft.com/office/drawing/2012/chart">
                  <c:ext xmlns:c16="http://schemas.microsoft.com/office/drawing/2014/chart" uri="{C3380CC4-5D6E-409C-BE32-E72D297353CC}">
                    <c16:uniqueId val="{0000000C-865F-4AEF-BF68-6B3FCEF76323}"/>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2"/>
                      <c:pt idx="0" formatCode="0%">
                        <c:v>4.8000000000000001E-2</c:v>
                      </c:pt>
                      <c:pt idx="2" formatCode="0%">
                        <c:v>7.0999999999999994E-2</c:v>
                      </c:pt>
                      <c:pt idx="3" formatCode="0%">
                        <c:v>5.1999999999999998E-2</c:v>
                      </c:pt>
                      <c:pt idx="4" formatCode="0%">
                        <c:v>2.4E-2</c:v>
                      </c:pt>
                      <c:pt idx="5" formatCode="0%">
                        <c:v>1.4E-2</c:v>
                      </c:pt>
                      <c:pt idx="7" formatCode="0%">
                        <c:v>0.09</c:v>
                      </c:pt>
                      <c:pt idx="9" formatCode="0%">
                        <c:v>0.03</c:v>
                      </c:pt>
                      <c:pt idx="10" formatCode="0%">
                        <c:v>5.3999999999999999E-2</c:v>
                      </c:pt>
                      <c:pt idx="11" formatCode="0%">
                        <c:v>5.7000000000000002E-2</c:v>
                      </c:pt>
                      <c:pt idx="12" formatCode="0%">
                        <c:v>6.4000000000000001E-2</c:v>
                      </c:pt>
                      <c:pt idx="14" formatCode="0%">
                        <c:v>3.6999999999999998E-2</c:v>
                      </c:pt>
                      <c:pt idx="15" formatCode="0%">
                        <c:v>2.8000000000000001E-2</c:v>
                      </c:pt>
                      <c:pt idx="16" formatCode="0%">
                        <c:v>4.5999999999999999E-2</c:v>
                      </c:pt>
                      <c:pt idx="17" formatCode="0%">
                        <c:v>4.1000000000000002E-2</c:v>
                      </c:pt>
                      <c:pt idx="18" formatCode="0%">
                        <c:v>4.4999999999999998E-2</c:v>
                      </c:pt>
                      <c:pt idx="19" formatCode="0%">
                        <c:v>0.112</c:v>
                      </c:pt>
                    </c:numCache>
                  </c:numRef>
                </c:val>
                <c:extLst xmlns:c15="http://schemas.microsoft.com/office/drawing/2012/chart">
                  <c:ext xmlns:c16="http://schemas.microsoft.com/office/drawing/2014/chart" uri="{C3380CC4-5D6E-409C-BE32-E72D297353CC}">
                    <c16:uniqueId val="{0000000D-865F-4AEF-BF68-6B3FCEF76323}"/>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2"/>
                      <c:pt idx="0" formatCode="0%">
                        <c:v>3.7999999999999999E-2</c:v>
                      </c:pt>
                      <c:pt idx="2" formatCode="0%">
                        <c:v>7.0000000000000007E-2</c:v>
                      </c:pt>
                      <c:pt idx="3" formatCode="0%">
                        <c:v>3.1E-2</c:v>
                      </c:pt>
                      <c:pt idx="4" formatCode="0%">
                        <c:v>8.0000000000000002E-3</c:v>
                      </c:pt>
                      <c:pt idx="6" formatCode="0%">
                        <c:v>1.2999999999999999E-2</c:v>
                      </c:pt>
                      <c:pt idx="7" formatCode="0%">
                        <c:v>7.1999999999999995E-2</c:v>
                      </c:pt>
                      <c:pt idx="9" formatCode="0%">
                        <c:v>4.2000000000000003E-2</c:v>
                      </c:pt>
                      <c:pt idx="10" formatCode="0%">
                        <c:v>3.4000000000000002E-2</c:v>
                      </c:pt>
                      <c:pt idx="11" formatCode="0%">
                        <c:v>3.1E-2</c:v>
                      </c:pt>
                      <c:pt idx="12" formatCode="0%">
                        <c:v>4.3999999999999997E-2</c:v>
                      </c:pt>
                      <c:pt idx="14" formatCode="0%">
                        <c:v>3.2000000000000001E-2</c:v>
                      </c:pt>
                      <c:pt idx="15" formatCode="0%">
                        <c:v>2.4E-2</c:v>
                      </c:pt>
                      <c:pt idx="16" formatCode="0%">
                        <c:v>3.2000000000000001E-2</c:v>
                      </c:pt>
                      <c:pt idx="17" formatCode="0%">
                        <c:v>3.9E-2</c:v>
                      </c:pt>
                      <c:pt idx="18" formatCode="0%">
                        <c:v>2.1000000000000001E-2</c:v>
                      </c:pt>
                      <c:pt idx="19" formatCode="0%">
                        <c:v>8.2000000000000003E-2</c:v>
                      </c:pt>
                    </c:numCache>
                  </c:numRef>
                </c:val>
                <c:extLst xmlns:c15="http://schemas.microsoft.com/office/drawing/2012/chart">
                  <c:ext xmlns:c16="http://schemas.microsoft.com/office/drawing/2014/chart" uri="{C3380CC4-5D6E-409C-BE32-E72D297353CC}">
                    <c16:uniqueId val="{0000000E-865F-4AEF-BF68-6B3FCEF76323}"/>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2"/>
                      <c:pt idx="0" formatCode="0%">
                        <c:v>1.2E-2</c:v>
                      </c:pt>
                      <c:pt idx="2" formatCode="0%">
                        <c:v>1.6E-2</c:v>
                      </c:pt>
                      <c:pt idx="3" formatCode="0%">
                        <c:v>2.3E-2</c:v>
                      </c:pt>
                      <c:pt idx="4" formatCode="0%">
                        <c:v>1.6E-2</c:v>
                      </c:pt>
                      <c:pt idx="7" formatCode="0%">
                        <c:v>7.0000000000000001E-3</c:v>
                      </c:pt>
                      <c:pt idx="9" formatCode="0%">
                        <c:v>7.0000000000000001E-3</c:v>
                      </c:pt>
                      <c:pt idx="10" formatCode="0%">
                        <c:v>4.0000000000000001E-3</c:v>
                      </c:pt>
                      <c:pt idx="11" formatCode="0%">
                        <c:v>2.1000000000000001E-2</c:v>
                      </c:pt>
                      <c:pt idx="12" formatCode="0%">
                        <c:v>0.02</c:v>
                      </c:pt>
                      <c:pt idx="14" formatCode="0%">
                        <c:v>3.5000000000000003E-2</c:v>
                      </c:pt>
                      <c:pt idx="15" formatCode="0%">
                        <c:v>8.0000000000000002E-3</c:v>
                      </c:pt>
                      <c:pt idx="16" formatCode="0%">
                        <c:v>1.6E-2</c:v>
                      </c:pt>
                      <c:pt idx="17" formatCode="0%">
                        <c:v>1.2999999999999999E-2</c:v>
                      </c:pt>
                      <c:pt idx="19" formatCode="0%">
                        <c:v>1.4999999999999999E-2</c:v>
                      </c:pt>
                    </c:numCache>
                  </c:numRef>
                </c:val>
                <c:extLst xmlns:c15="http://schemas.microsoft.com/office/drawing/2012/chart">
                  <c:ext xmlns:c16="http://schemas.microsoft.com/office/drawing/2014/chart" uri="{C3380CC4-5D6E-409C-BE32-E72D297353CC}">
                    <c16:uniqueId val="{0000000F-865F-4AEF-BF68-6B3FCEF76323}"/>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2"/>
                      <c:pt idx="0" formatCode="0%">
                        <c:v>4.9000000000000002E-2</c:v>
                      </c:pt>
                      <c:pt idx="2" formatCode="0%">
                        <c:v>2.7E-2</c:v>
                      </c:pt>
                      <c:pt idx="3" formatCode="0%">
                        <c:v>1.2999999999999999E-2</c:v>
                      </c:pt>
                      <c:pt idx="4" formatCode="0%">
                        <c:v>4.4999999999999998E-2</c:v>
                      </c:pt>
                      <c:pt idx="5" formatCode="0%">
                        <c:v>0.11</c:v>
                      </c:pt>
                      <c:pt idx="6" formatCode="0%">
                        <c:v>0.112</c:v>
                      </c:pt>
                      <c:pt idx="7" formatCode="0%">
                        <c:v>4.8000000000000001E-2</c:v>
                      </c:pt>
                      <c:pt idx="9" formatCode="0%">
                        <c:v>7.1999999999999995E-2</c:v>
                      </c:pt>
                      <c:pt idx="10" formatCode="0%">
                        <c:v>5.1999999999999998E-2</c:v>
                      </c:pt>
                      <c:pt idx="11" formatCode="0%">
                        <c:v>3.6999999999999998E-2</c:v>
                      </c:pt>
                      <c:pt idx="12" formatCode="0%">
                        <c:v>2.1000000000000001E-2</c:v>
                      </c:pt>
                      <c:pt idx="14" formatCode="0%">
                        <c:v>9.9000000000000005E-2</c:v>
                      </c:pt>
                      <c:pt idx="15" formatCode="0%">
                        <c:v>6.9000000000000006E-2</c:v>
                      </c:pt>
                      <c:pt idx="16" formatCode="0%">
                        <c:v>4.2000000000000003E-2</c:v>
                      </c:pt>
                      <c:pt idx="17" formatCode="0%">
                        <c:v>4.2000000000000003E-2</c:v>
                      </c:pt>
                      <c:pt idx="18" formatCode="0%">
                        <c:v>0.125</c:v>
                      </c:pt>
                      <c:pt idx="19" formatCode="0%">
                        <c:v>5.6000000000000001E-2</c:v>
                      </c:pt>
                      <c:pt idx="20" formatCode="0%">
                        <c:v>0.152</c:v>
                      </c:pt>
                      <c:pt idx="21" formatCode="0%">
                        <c:v>0.26400000000000001</c:v>
                      </c:pt>
                    </c:numCache>
                  </c:numRef>
                </c:val>
                <c:extLst xmlns:c15="http://schemas.microsoft.com/office/drawing/2012/chart">
                  <c:ext xmlns:c16="http://schemas.microsoft.com/office/drawing/2014/chart" uri="{C3380CC4-5D6E-409C-BE32-E72D297353CC}">
                    <c16:uniqueId val="{00000010-865F-4AEF-BF68-6B3FCEF76323}"/>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2"/>
                      <c:pt idx="0" formatCode="0%">
                        <c:v>3.6280000000000001</c:v>
                      </c:pt>
                      <c:pt idx="2" formatCode="0%">
                        <c:v>4.4530000000000003</c:v>
                      </c:pt>
                      <c:pt idx="3" formatCode="0%">
                        <c:v>4.1429999999999998</c:v>
                      </c:pt>
                      <c:pt idx="4" formatCode="0%">
                        <c:v>3.73</c:v>
                      </c:pt>
                      <c:pt idx="5" formatCode="0%">
                        <c:v>2.4900000000000002</c:v>
                      </c:pt>
                      <c:pt idx="6" formatCode="0%">
                        <c:v>3.0720000000000001</c:v>
                      </c:pt>
                      <c:pt idx="7" formatCode="0%">
                        <c:v>3.5249999999999999</c:v>
                      </c:pt>
                      <c:pt idx="9" formatCode="0%">
                        <c:v>3.2389999999999999</c:v>
                      </c:pt>
                      <c:pt idx="10" formatCode="0%">
                        <c:v>3.4089999999999998</c:v>
                      </c:pt>
                      <c:pt idx="11" formatCode="0%">
                        <c:v>3.968</c:v>
                      </c:pt>
                      <c:pt idx="12" formatCode="0%">
                        <c:v>4.1280000000000001</c:v>
                      </c:pt>
                      <c:pt idx="14" formatCode="0%">
                        <c:v>3.5169999999999999</c:v>
                      </c:pt>
                      <c:pt idx="15" formatCode="0%">
                        <c:v>2.6190000000000002</c:v>
                      </c:pt>
                      <c:pt idx="16" formatCode="0%">
                        <c:v>3.669</c:v>
                      </c:pt>
                      <c:pt idx="17" formatCode="0%">
                        <c:v>4.8090000000000002</c:v>
                      </c:pt>
                      <c:pt idx="18" formatCode="0%">
                        <c:v>5.117</c:v>
                      </c:pt>
                      <c:pt idx="19" formatCode="0%">
                        <c:v>4.2069999999999999</c:v>
                      </c:pt>
                      <c:pt idx="20" formatCode="0%">
                        <c:v>3.3690000000000002</c:v>
                      </c:pt>
                      <c:pt idx="21" formatCode="0%">
                        <c:v>3.2690000000000001</c:v>
                      </c:pt>
                    </c:numCache>
                  </c:numRef>
                </c:val>
                <c:extLst xmlns:c15="http://schemas.microsoft.com/office/drawing/2012/chart">
                  <c:ext xmlns:c16="http://schemas.microsoft.com/office/drawing/2014/chart" uri="{C3380CC4-5D6E-409C-BE32-E72D297353CC}">
                    <c16:uniqueId val="{00000011-865F-4AEF-BF68-6B3FCEF76323}"/>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72554120670934"/>
          <c:y val="6.4761448489862747E-2"/>
          <c:w val="0.35949042064775538"/>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Taul1!$A$2:$A$67</c:f>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extLst/>
            </c:strRef>
          </c:cat>
          <c:val>
            <c:numRef>
              <c:f>Taul1!$B$2:$B$67</c:f>
              <c:numCache>
                <c:formatCode>General</c:formatCode>
                <c:ptCount val="21"/>
                <c:pt idx="0" formatCode="0%">
                  <c:v>0.3</c:v>
                </c:pt>
                <c:pt idx="2" formatCode="0%">
                  <c:v>0.41599999999999998</c:v>
                </c:pt>
                <c:pt idx="3" formatCode="0%">
                  <c:v>0.33600000000000002</c:v>
                </c:pt>
                <c:pt idx="4" formatCode="0%">
                  <c:v>0.34799999999999998</c:v>
                </c:pt>
                <c:pt idx="5" formatCode="0%">
                  <c:v>0.30499999999999999</c:v>
                </c:pt>
                <c:pt idx="6" formatCode="0%">
                  <c:v>0.22800000000000001</c:v>
                </c:pt>
                <c:pt idx="7" formatCode="0%">
                  <c:v>0.20899999999999999</c:v>
                </c:pt>
                <c:pt idx="9" formatCode="0%">
                  <c:v>0.28699999999999998</c:v>
                </c:pt>
                <c:pt idx="10" formatCode="0%">
                  <c:v>0.23400000000000001</c:v>
                </c:pt>
                <c:pt idx="11" formatCode="0%">
                  <c:v>0.33700000000000002</c:v>
                </c:pt>
                <c:pt idx="12" formatCode="0%">
                  <c:v>0.35199999999999998</c:v>
                </c:pt>
                <c:pt idx="14" formatCode="0%">
                  <c:v>0.17499999999999999</c:v>
                </c:pt>
                <c:pt idx="15" formatCode="0%">
                  <c:v>0.21199999999999999</c:v>
                </c:pt>
                <c:pt idx="16" formatCode="0%">
                  <c:v>0.26</c:v>
                </c:pt>
                <c:pt idx="17" formatCode="0%">
                  <c:v>0.47899999999999998</c:v>
                </c:pt>
                <c:pt idx="18" formatCode="0%">
                  <c:v>0.38600000000000001</c:v>
                </c:pt>
                <c:pt idx="19" formatCode="0%">
                  <c:v>0.29199999999999998</c:v>
                </c:pt>
                <c:pt idx="20" formatCode="0%">
                  <c:v>0.39100000000000001</c:v>
                </c:pt>
              </c:numCache>
              <c:extLst/>
            </c:numRef>
          </c:val>
          <c:extLst>
            <c:ext xmlns:c16="http://schemas.microsoft.com/office/drawing/2014/chart" uri="{C3380CC4-5D6E-409C-BE32-E72D297353CC}">
              <c16:uniqueId val="{00000000-CC1D-41BB-9523-F4C722AA0660}"/>
            </c:ext>
          </c:extLst>
        </c:ser>
        <c:dLbls>
          <c:showLegendKey val="0"/>
          <c:showVal val="0"/>
          <c:showCatName val="0"/>
          <c:showSerName val="0"/>
          <c:showPercent val="0"/>
          <c:showBubbleSize val="0"/>
        </c:dLbls>
        <c:gapWidth val="30"/>
        <c:axId val="337988608"/>
        <c:axId val="338760832"/>
        <c:extLst>
          <c:ext xmlns:c15="http://schemas.microsoft.com/office/drawing/2012/chart" uri="{02D57815-91ED-43cb-92C2-25804820EDAC}">
            <c15:filteredBarSeries>
              <c15:ser>
                <c:idx val="1"/>
                <c:order val="1"/>
                <c:tx>
                  <c:strRef>
                    <c:extLst>
                      <c:ext uri="{02D57815-91ED-43cb-92C2-25804820EDAC}">
                        <c15:formulaRef>
                          <c15:sqref>Taul1!$C$1</c15:sqref>
                        </c15:formulaRef>
                      </c:ext>
                    </c:extLst>
                    <c:strCache>
                      <c:ptCount val="1"/>
                      <c:pt idx="0">
                        <c:v>Ei</c:v>
                      </c:pt>
                    </c:strCache>
                  </c:strRef>
                </c:tx>
                <c:invertIfNegative val="0"/>
                <c:cat>
                  <c:strRef>
                    <c:extLst>
                      <c:ext uri="{02D57815-91ED-43cb-92C2-25804820EDAC}">
                        <c15:formulaRef>
                          <c15:sqref>Taul1!$A$2:$A$67</c15:sqref>
                        </c15:formulaRef>
                      </c:ext>
                    </c:extLst>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strRef>
                </c:cat>
                <c:val>
                  <c:numRef>
                    <c:extLst>
                      <c:ext uri="{02D57815-91ED-43cb-92C2-25804820EDAC}">
                        <c15:formulaRef>
                          <c15:sqref>Taul1!$C$2:$C$67</c15:sqref>
                        </c15:formulaRef>
                      </c:ext>
                    </c:extLst>
                    <c:numCache>
                      <c:formatCode>General</c:formatCode>
                      <c:ptCount val="21"/>
                      <c:pt idx="0" formatCode="0%">
                        <c:v>0.7</c:v>
                      </c:pt>
                      <c:pt idx="2" formatCode="0%">
                        <c:v>0.58399999999999996</c:v>
                      </c:pt>
                      <c:pt idx="3" formatCode="0%">
                        <c:v>0.66400000000000003</c:v>
                      </c:pt>
                      <c:pt idx="4" formatCode="0%">
                        <c:v>0.65200000000000002</c:v>
                      </c:pt>
                      <c:pt idx="5" formatCode="0%">
                        <c:v>0.69499999999999995</c:v>
                      </c:pt>
                      <c:pt idx="6" formatCode="0%">
                        <c:v>0.77200000000000002</c:v>
                      </c:pt>
                      <c:pt idx="7" formatCode="0%">
                        <c:v>0.79100000000000004</c:v>
                      </c:pt>
                      <c:pt idx="9" formatCode="0%">
                        <c:v>0.71299999999999997</c:v>
                      </c:pt>
                      <c:pt idx="10" formatCode="0%">
                        <c:v>0.76600000000000001</c:v>
                      </c:pt>
                      <c:pt idx="11" formatCode="0%">
                        <c:v>0.66300000000000003</c:v>
                      </c:pt>
                      <c:pt idx="12" formatCode="0%">
                        <c:v>0.64800000000000002</c:v>
                      </c:pt>
                      <c:pt idx="14" formatCode="0%">
                        <c:v>0.82499999999999996</c:v>
                      </c:pt>
                      <c:pt idx="15" formatCode="0%">
                        <c:v>0.78800000000000003</c:v>
                      </c:pt>
                      <c:pt idx="16" formatCode="0%">
                        <c:v>0.74</c:v>
                      </c:pt>
                      <c:pt idx="17" formatCode="0%">
                        <c:v>0.52100000000000002</c:v>
                      </c:pt>
                      <c:pt idx="18" formatCode="0%">
                        <c:v>0.61399999999999999</c:v>
                      </c:pt>
                      <c:pt idx="19" formatCode="0%">
                        <c:v>0.70799999999999996</c:v>
                      </c:pt>
                      <c:pt idx="20" formatCode="0%">
                        <c:v>0.60899999999999999</c:v>
                      </c:pt>
                    </c:numCache>
                  </c:numRef>
                </c:val>
                <c:extLst>
                  <c:ext xmlns:c16="http://schemas.microsoft.com/office/drawing/2014/chart" uri="{C3380CC4-5D6E-409C-BE32-E72D297353CC}">
                    <c16:uniqueId val="{00000001-CC1D-41BB-9523-F4C722AA0660}"/>
                  </c:ext>
                </c:extLst>
              </c15:ser>
            </c15:filteredBarSeries>
          </c:ext>
        </c:extLst>
      </c:barChart>
      <c:catAx>
        <c:axId val="337988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338760832"/>
        <c:crosses val="autoZero"/>
        <c:auto val="1"/>
        <c:lblAlgn val="ctr"/>
        <c:lblOffset val="100"/>
        <c:noMultiLvlLbl val="0"/>
      </c:catAx>
      <c:valAx>
        <c:axId val="338760832"/>
        <c:scaling>
          <c:orientation val="minMax"/>
          <c:max val="0.60000000000000009"/>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337988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730308598618929"/>
          <c:y val="6.0692262154730621E-2"/>
          <c:w val="0.69837098052574931"/>
          <c:h val="0.75357119602585154"/>
        </c:manualLayout>
      </c:layout>
      <c:barChart>
        <c:barDir val="bar"/>
        <c:grouping val="cluster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2010, n=994</c:v>
                </c:pt>
                <c:pt idx="1">
                  <c:v>2012, n=1026</c:v>
                </c:pt>
                <c:pt idx="2">
                  <c:v>2014, n=1000</c:v>
                </c:pt>
                <c:pt idx="3">
                  <c:v>2016, n=1000</c:v>
                </c:pt>
                <c:pt idx="4">
                  <c:v>2018, n=1000</c:v>
                </c:pt>
                <c:pt idx="5">
                  <c:v>2020, n=1000</c:v>
                </c:pt>
                <c:pt idx="6">
                  <c:v>2022, n=1000</c:v>
                </c:pt>
              </c:strCache>
            </c:strRef>
          </c:cat>
          <c:val>
            <c:numRef>
              <c:f>Taul1!$B$2:$B$8</c:f>
              <c:numCache>
                <c:formatCode>0%</c:formatCode>
                <c:ptCount val="7"/>
                <c:pt idx="0">
                  <c:v>0.22</c:v>
                </c:pt>
                <c:pt idx="1">
                  <c:v>0.24</c:v>
                </c:pt>
                <c:pt idx="2">
                  <c:v>0.33</c:v>
                </c:pt>
                <c:pt idx="3">
                  <c:v>0.32</c:v>
                </c:pt>
                <c:pt idx="4">
                  <c:v>0.28000000000000003</c:v>
                </c:pt>
                <c:pt idx="5">
                  <c:v>0.31</c:v>
                </c:pt>
                <c:pt idx="6">
                  <c:v>0.3</c:v>
                </c:pt>
              </c:numCache>
            </c:numRef>
          </c:val>
          <c:extLst>
            <c:ext xmlns:c16="http://schemas.microsoft.com/office/drawing/2014/chart" uri="{C3380CC4-5D6E-409C-BE32-E72D297353CC}">
              <c16:uniqueId val="{00000000-9997-4BC5-A70D-1C0AC576815C}"/>
            </c:ext>
          </c:extLst>
        </c:ser>
        <c:dLbls>
          <c:showLegendKey val="0"/>
          <c:showVal val="0"/>
          <c:showCatName val="0"/>
          <c:showSerName val="0"/>
          <c:showPercent val="0"/>
          <c:showBubbleSize val="0"/>
        </c:dLbls>
        <c:gapWidth val="50"/>
        <c:axId val="336786944"/>
        <c:axId val="336788864"/>
        <c:extLst>
          <c:ext xmlns:c15="http://schemas.microsoft.com/office/drawing/2012/chart" uri="{02D57815-91ED-43cb-92C2-25804820EDAC}">
            <c15:filteredBarSeries>
              <c15:ser>
                <c:idx val="1"/>
                <c:order val="1"/>
                <c:tx>
                  <c:strRef>
                    <c:extLst>
                      <c:ext uri="{02D57815-91ED-43cb-92C2-25804820EDAC}">
                        <c15:formulaRef>
                          <c15:sqref>Taul1!$C$1</c15:sqref>
                        </c15:formulaRef>
                      </c:ext>
                    </c:extLst>
                    <c:strCache>
                      <c:ptCount val="1"/>
                      <c:pt idx="0">
                        <c:v>Ei</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Taul1!$A$2:$A$8</c15:sqref>
                        </c15:formulaRef>
                      </c:ext>
                    </c:extLst>
                    <c:strCache>
                      <c:ptCount val="7"/>
                      <c:pt idx="0">
                        <c:v>2010, n=994</c:v>
                      </c:pt>
                      <c:pt idx="1">
                        <c:v>2012, n=1026</c:v>
                      </c:pt>
                      <c:pt idx="2">
                        <c:v>2014, n=1000</c:v>
                      </c:pt>
                      <c:pt idx="3">
                        <c:v>2016, n=1000</c:v>
                      </c:pt>
                      <c:pt idx="4">
                        <c:v>2018, n=1000</c:v>
                      </c:pt>
                      <c:pt idx="5">
                        <c:v>2020, n=1000</c:v>
                      </c:pt>
                      <c:pt idx="6">
                        <c:v>2022, n=1000</c:v>
                      </c:pt>
                    </c:strCache>
                  </c:strRef>
                </c:cat>
                <c:val>
                  <c:numRef>
                    <c:extLst>
                      <c:ext uri="{02D57815-91ED-43cb-92C2-25804820EDAC}">
                        <c15:formulaRef>
                          <c15:sqref>Taul1!$C$2:$C$8</c15:sqref>
                        </c15:formulaRef>
                      </c:ext>
                    </c:extLst>
                    <c:numCache>
                      <c:formatCode>0%</c:formatCode>
                      <c:ptCount val="7"/>
                      <c:pt idx="0">
                        <c:v>0.78</c:v>
                      </c:pt>
                      <c:pt idx="1">
                        <c:v>0.76</c:v>
                      </c:pt>
                      <c:pt idx="2">
                        <c:v>0.67</c:v>
                      </c:pt>
                      <c:pt idx="3">
                        <c:v>0.68</c:v>
                      </c:pt>
                      <c:pt idx="4">
                        <c:v>0.72</c:v>
                      </c:pt>
                      <c:pt idx="5">
                        <c:v>0.69</c:v>
                      </c:pt>
                      <c:pt idx="6">
                        <c:v>0.7</c:v>
                      </c:pt>
                    </c:numCache>
                  </c:numRef>
                </c:val>
                <c:extLst>
                  <c:ext xmlns:c16="http://schemas.microsoft.com/office/drawing/2014/chart" uri="{C3380CC4-5D6E-409C-BE32-E72D297353CC}">
                    <c16:uniqueId val="{00000001-9997-4BC5-A70D-1C0AC576815C}"/>
                  </c:ext>
                </c:extLst>
              </c15:ser>
            </c15:filteredBarSeries>
          </c:ext>
        </c:extLst>
      </c:barChart>
      <c:catAx>
        <c:axId val="336786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336788864"/>
        <c:crosses val="autoZero"/>
        <c:auto val="1"/>
        <c:lblAlgn val="ctr"/>
        <c:lblOffset val="100"/>
        <c:noMultiLvlLbl val="0"/>
      </c:catAx>
      <c:valAx>
        <c:axId val="336788864"/>
        <c:scaling>
          <c:orientation val="minMax"/>
          <c:max val="0.60000000000000009"/>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336786944"/>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156243082354473"/>
          <c:y val="6.2300069473524483E-2"/>
          <c:w val="0.40988541144336771"/>
          <c:h val="0.86088628623689456"/>
        </c:manualLayout>
      </c:layout>
      <c:barChart>
        <c:barDir val="bar"/>
        <c:grouping val="clustered"/>
        <c:varyColors val="0"/>
        <c:ser>
          <c:idx val="0"/>
          <c:order val="0"/>
          <c:tx>
            <c:strRef>
              <c:f>Taul1!$B$3</c:f>
              <c:strCache>
                <c:ptCount val="1"/>
                <c:pt idx="0">
                  <c:v>2020, n=307</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Taul1!$A$4:$A$13</c:f>
              <c:strCache>
                <c:ptCount val="10"/>
                <c:pt idx="0">
                  <c:v>Kotivakuutus</c:v>
                </c:pt>
                <c:pt idx="1">
                  <c:v>Autovakuutus (kasko)</c:v>
                </c:pt>
                <c:pt idx="2">
                  <c:v>Sairauskuluvakuutus</c:v>
                </c:pt>
                <c:pt idx="3">
                  <c:v>Vapaa-ajan tapaturmavakuutus</c:v>
                </c:pt>
                <c:pt idx="4">
                  <c:v>Liikennevakuutus (henkilövahingossa)</c:v>
                </c:pt>
                <c:pt idx="5">
                  <c:v>Lemmikkieläinvakuutus</c:v>
                </c:pt>
                <c:pt idx="6">
                  <c:v>Matkavakuutus</c:v>
                </c:pt>
                <c:pt idx="7">
                  <c:v>Työtapaturmavakuutus</c:v>
                </c:pt>
                <c:pt idx="8">
                  <c:v>Urheiluvakuutus (lajikohtainen lisenssi)</c:v>
                </c:pt>
                <c:pt idx="9">
                  <c:v>Muu, mikä?</c:v>
                </c:pt>
              </c:strCache>
            </c:strRef>
          </c:cat>
          <c:val>
            <c:numRef>
              <c:f>Taul1!$B$4:$B$13</c:f>
              <c:numCache>
                <c:formatCode>0%</c:formatCode>
                <c:ptCount val="10"/>
                <c:pt idx="0">
                  <c:v>0.26800000000000002</c:v>
                </c:pt>
                <c:pt idx="1">
                  <c:v>0.214</c:v>
                </c:pt>
                <c:pt idx="2">
                  <c:v>0.14499999999999999</c:v>
                </c:pt>
                <c:pt idx="3">
                  <c:v>7.9000000000000001E-2</c:v>
                </c:pt>
                <c:pt idx="4">
                  <c:v>2.3E-2</c:v>
                </c:pt>
                <c:pt idx="5">
                  <c:v>4.8000000000000001E-2</c:v>
                </c:pt>
                <c:pt idx="6">
                  <c:v>0.11799999999999999</c:v>
                </c:pt>
                <c:pt idx="7">
                  <c:v>4.3999999999999997E-2</c:v>
                </c:pt>
                <c:pt idx="8">
                  <c:v>2.9000000000000001E-2</c:v>
                </c:pt>
                <c:pt idx="9">
                  <c:v>0.03</c:v>
                </c:pt>
              </c:numCache>
            </c:numRef>
          </c:val>
          <c:extLst>
            <c:ext xmlns:c16="http://schemas.microsoft.com/office/drawing/2014/chart" uri="{C3380CC4-5D6E-409C-BE32-E72D297353CC}">
              <c16:uniqueId val="{00000000-39D6-448E-A81F-DDB0F5C82BB9}"/>
            </c:ext>
          </c:extLst>
        </c:ser>
        <c:ser>
          <c:idx val="1"/>
          <c:order val="1"/>
          <c:tx>
            <c:strRef>
              <c:f>Taul1!$C$3</c:f>
              <c:strCache>
                <c:ptCount val="1"/>
                <c:pt idx="0">
                  <c:v>2022, n=300</c:v>
                </c:pt>
              </c:strCache>
            </c:strRef>
          </c:tx>
          <c:spPr>
            <a:solidFill>
              <a:srgbClr val="EE2C9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Taul1!$A$4:$A$13</c:f>
              <c:strCache>
                <c:ptCount val="10"/>
                <c:pt idx="0">
                  <c:v>Kotivakuutus</c:v>
                </c:pt>
                <c:pt idx="1">
                  <c:v>Autovakuutus (kasko)</c:v>
                </c:pt>
                <c:pt idx="2">
                  <c:v>Sairauskuluvakuutus</c:v>
                </c:pt>
                <c:pt idx="3">
                  <c:v>Vapaa-ajan tapaturmavakuutus</c:v>
                </c:pt>
                <c:pt idx="4">
                  <c:v>Liikennevakuutus (henkilövahingossa)</c:v>
                </c:pt>
                <c:pt idx="5">
                  <c:v>Lemmikkieläinvakuutus</c:v>
                </c:pt>
                <c:pt idx="6">
                  <c:v>Matkavakuutus</c:v>
                </c:pt>
                <c:pt idx="7">
                  <c:v>Työtapaturmavakuutus</c:v>
                </c:pt>
                <c:pt idx="8">
                  <c:v>Urheiluvakuutus (lajikohtainen lisenssi)</c:v>
                </c:pt>
                <c:pt idx="9">
                  <c:v>Muu, mikä?</c:v>
                </c:pt>
              </c:strCache>
            </c:strRef>
          </c:cat>
          <c:val>
            <c:numRef>
              <c:f>Taul1!$C$4:$C$13</c:f>
              <c:numCache>
                <c:formatCode>0%</c:formatCode>
                <c:ptCount val="10"/>
                <c:pt idx="0">
                  <c:v>0.24</c:v>
                </c:pt>
                <c:pt idx="1">
                  <c:v>0.221</c:v>
                </c:pt>
                <c:pt idx="2">
                  <c:v>0.16</c:v>
                </c:pt>
                <c:pt idx="3">
                  <c:v>9.8000000000000004E-2</c:v>
                </c:pt>
                <c:pt idx="4">
                  <c:v>6.8000000000000005E-2</c:v>
                </c:pt>
                <c:pt idx="5">
                  <c:v>5.0999999999999997E-2</c:v>
                </c:pt>
                <c:pt idx="6">
                  <c:v>4.9000000000000002E-2</c:v>
                </c:pt>
                <c:pt idx="7">
                  <c:v>0.04</c:v>
                </c:pt>
                <c:pt idx="8">
                  <c:v>1.7999999999999999E-2</c:v>
                </c:pt>
                <c:pt idx="9">
                  <c:v>5.5E-2</c:v>
                </c:pt>
              </c:numCache>
            </c:numRef>
          </c:val>
          <c:extLst xmlns:c15="http://schemas.microsoft.com/office/drawing/2012/chart">
            <c:ext xmlns:c16="http://schemas.microsoft.com/office/drawing/2014/chart" uri="{C3380CC4-5D6E-409C-BE32-E72D297353CC}">
              <c16:uniqueId val="{00000001-39D6-448E-A81F-DDB0F5C82BB9}"/>
            </c:ext>
          </c:extLst>
        </c:ser>
        <c:dLbls>
          <c:showLegendKey val="0"/>
          <c:showVal val="0"/>
          <c:showCatName val="0"/>
          <c:showSerName val="0"/>
          <c:showPercent val="0"/>
          <c:showBubbleSize val="0"/>
        </c:dLbls>
        <c:gapWidth val="30"/>
        <c:axId val="337988608"/>
        <c:axId val="338760832"/>
        <c:extLst/>
      </c:barChart>
      <c:catAx>
        <c:axId val="337988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338760832"/>
        <c:crosses val="autoZero"/>
        <c:auto val="1"/>
        <c:lblAlgn val="ctr"/>
        <c:lblOffset val="100"/>
        <c:noMultiLvlLbl val="0"/>
      </c:catAx>
      <c:valAx>
        <c:axId val="338760832"/>
        <c:scaling>
          <c:orientation val="minMax"/>
          <c:max val="0.60000000000000009"/>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337988608"/>
        <c:crosses val="autoZero"/>
        <c:crossBetween val="between"/>
        <c:majorUnit val="0.2"/>
      </c:valAx>
      <c:spPr>
        <a:noFill/>
        <a:ln>
          <a:noFill/>
        </a:ln>
        <a:effectLst/>
      </c:spPr>
    </c:plotArea>
    <c:legend>
      <c:legendPos val="r"/>
      <c:layout>
        <c:manualLayout>
          <c:xMode val="edge"/>
          <c:yMode val="edge"/>
          <c:x val="0.78671399268582121"/>
          <c:y val="6.5567870563152358E-2"/>
          <c:w val="0.17580366125611868"/>
          <c:h val="0.10093163940122822"/>
        </c:manualLayout>
      </c:layout>
      <c:overlay val="0"/>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24180113661623"/>
          <c:y val="6.5684601420094649E-2"/>
          <c:w val="0.51197676537803283"/>
          <c:h val="0.73134845140609106"/>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Korvaus vastasi sattunutta vahinkoa</c:v>
                </c:pt>
                <c:pt idx="2">
                  <c:v>Sain hyvää palvelua vakuutusyhtiöstä vahinkotilanteessa </c:v>
                </c:pt>
                <c:pt idx="3">
                  <c:v>Korvaushakemukseni käsiteltiin viivytyksettä</c:v>
                </c:pt>
                <c:pt idx="4">
                  <c:v>Käytössä olevat valitus- ja muutoksenhakukeinot ilmoitettiin selvästi</c:v>
                </c:pt>
              </c:strCache>
            </c:strRef>
          </c:cat>
          <c:val>
            <c:numRef>
              <c:f>Taul1!$B$2:$B$6</c:f>
              <c:numCache>
                <c:formatCode>0%</c:formatCode>
                <c:ptCount val="5"/>
                <c:pt idx="0">
                  <c:v>0.754</c:v>
                </c:pt>
                <c:pt idx="1">
                  <c:v>0.68700000000000006</c:v>
                </c:pt>
                <c:pt idx="2">
                  <c:v>0.66100000000000003</c:v>
                </c:pt>
                <c:pt idx="3">
                  <c:v>0.63300000000000001</c:v>
                </c:pt>
                <c:pt idx="4">
                  <c:v>0.46100000000000002</c:v>
                </c:pt>
              </c:numCache>
            </c:numRef>
          </c:val>
          <c:extLst>
            <c:ext xmlns:c16="http://schemas.microsoft.com/office/drawing/2014/chart" uri="{C3380CC4-5D6E-409C-BE32-E72D297353CC}">
              <c16:uniqueId val="{00000000-139C-450C-B703-0023C5269054}"/>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Korvaus vastasi sattunutta vahinkoa</c:v>
                </c:pt>
                <c:pt idx="2">
                  <c:v>Sain hyvää palvelua vakuutusyhtiöstä vahinkotilanteessa </c:v>
                </c:pt>
                <c:pt idx="3">
                  <c:v>Korvaushakemukseni käsiteltiin viivytyksettä</c:v>
                </c:pt>
                <c:pt idx="4">
                  <c:v>Käytössä olevat valitus- ja muutoksenhakukeinot ilmoitettiin selvästi</c:v>
                </c:pt>
              </c:strCache>
            </c:strRef>
          </c:cat>
          <c:val>
            <c:numRef>
              <c:f>Taul1!$C$2:$C$6</c:f>
              <c:numCache>
                <c:formatCode>0%</c:formatCode>
                <c:ptCount val="5"/>
                <c:pt idx="0">
                  <c:v>0.121</c:v>
                </c:pt>
                <c:pt idx="1">
                  <c:v>0.17</c:v>
                </c:pt>
                <c:pt idx="2">
                  <c:v>0.20699999999999999</c:v>
                </c:pt>
                <c:pt idx="3">
                  <c:v>0.2</c:v>
                </c:pt>
                <c:pt idx="4">
                  <c:v>0.25600000000000001</c:v>
                </c:pt>
              </c:numCache>
            </c:numRef>
          </c:val>
          <c:extLst>
            <c:ext xmlns:c16="http://schemas.microsoft.com/office/drawing/2014/chart" uri="{C3380CC4-5D6E-409C-BE32-E72D297353CC}">
              <c16:uniqueId val="{00000001-139C-450C-B703-0023C5269054}"/>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Korvaus vastasi sattunutta vahinkoa</c:v>
                </c:pt>
                <c:pt idx="2">
                  <c:v>Sain hyvää palvelua vakuutusyhtiöstä vahinkotilanteessa </c:v>
                </c:pt>
                <c:pt idx="3">
                  <c:v>Korvaushakemukseni käsiteltiin viivytyksettä</c:v>
                </c:pt>
                <c:pt idx="4">
                  <c:v>Käytössä olevat valitus- ja muutoksenhakukeinot ilmoitettiin selvästi</c:v>
                </c:pt>
              </c:strCache>
            </c:strRef>
          </c:cat>
          <c:val>
            <c:numRef>
              <c:f>Taul1!$D$2:$D$6</c:f>
              <c:numCache>
                <c:formatCode>0%</c:formatCode>
                <c:ptCount val="5"/>
                <c:pt idx="0">
                  <c:v>5.5E-2</c:v>
                </c:pt>
                <c:pt idx="1">
                  <c:v>4.8000000000000001E-2</c:v>
                </c:pt>
                <c:pt idx="2">
                  <c:v>6.6000000000000003E-2</c:v>
                </c:pt>
                <c:pt idx="3">
                  <c:v>7.2999999999999995E-2</c:v>
                </c:pt>
                <c:pt idx="4">
                  <c:v>5.7000000000000002E-2</c:v>
                </c:pt>
              </c:numCache>
            </c:numRef>
          </c:val>
          <c:extLst>
            <c:ext xmlns:c16="http://schemas.microsoft.com/office/drawing/2014/chart" uri="{C3380CC4-5D6E-409C-BE32-E72D297353CC}">
              <c16:uniqueId val="{00000002-139C-450C-B703-0023C5269054}"/>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Korvaus vastasi sattunutta vahinkoa</c:v>
                </c:pt>
                <c:pt idx="2">
                  <c:v>Sain hyvää palvelua vakuutusyhtiöstä vahinkotilanteessa </c:v>
                </c:pt>
                <c:pt idx="3">
                  <c:v>Korvaushakemukseni käsiteltiin viivytyksettä</c:v>
                </c:pt>
                <c:pt idx="4">
                  <c:v>Käytössä olevat valitus- ja muutoksenhakukeinot ilmoitettiin selvästi</c:v>
                </c:pt>
              </c:strCache>
            </c:strRef>
          </c:cat>
          <c:val>
            <c:numRef>
              <c:f>Taul1!$E$2:$E$6</c:f>
              <c:numCache>
                <c:formatCode>0%</c:formatCode>
                <c:ptCount val="5"/>
                <c:pt idx="0">
                  <c:v>3.5999999999999997E-2</c:v>
                </c:pt>
                <c:pt idx="1">
                  <c:v>0.08</c:v>
                </c:pt>
                <c:pt idx="2">
                  <c:v>5.7000000000000002E-2</c:v>
                </c:pt>
                <c:pt idx="3">
                  <c:v>7.8E-2</c:v>
                </c:pt>
                <c:pt idx="4">
                  <c:v>4.2999999999999997E-2</c:v>
                </c:pt>
              </c:numCache>
            </c:numRef>
          </c:val>
          <c:extLst>
            <c:ext xmlns:c16="http://schemas.microsoft.com/office/drawing/2014/chart" uri="{C3380CC4-5D6E-409C-BE32-E72D297353CC}">
              <c16:uniqueId val="{00000003-139C-450C-B703-0023C5269054}"/>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AAB8-4BC0-BBC0-DBAAEFD9C189}"/>
                </c:ext>
              </c:extLst>
            </c:dLbl>
            <c:dLbl>
              <c:idx val="3"/>
              <c:delete val="1"/>
              <c:extLst>
                <c:ext xmlns:c15="http://schemas.microsoft.com/office/drawing/2012/chart" uri="{CE6537A1-D6FC-4f65-9D91-7224C49458BB}"/>
                <c:ext xmlns:c16="http://schemas.microsoft.com/office/drawing/2014/chart" uri="{C3380CC4-5D6E-409C-BE32-E72D297353CC}">
                  <c16:uniqueId val="{00000001-AAB8-4BC0-BBC0-DBAAEFD9C189}"/>
                </c:ext>
              </c:extLst>
            </c:dLbl>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Korvaus vastasi sattunutta vahinkoa</c:v>
                </c:pt>
                <c:pt idx="2">
                  <c:v>Sain hyvää palvelua vakuutusyhtiöstä vahinkotilanteessa </c:v>
                </c:pt>
                <c:pt idx="3">
                  <c:v>Korvaushakemukseni käsiteltiin viivytyksettä</c:v>
                </c:pt>
                <c:pt idx="4">
                  <c:v>Käytössä olevat valitus- ja muutoksenhakukeinot ilmoitettiin selvästi</c:v>
                </c:pt>
              </c:strCache>
            </c:strRef>
          </c:cat>
          <c:val>
            <c:numRef>
              <c:f>Taul1!$F$2:$F$6</c:f>
              <c:numCache>
                <c:formatCode>0%</c:formatCode>
                <c:ptCount val="5"/>
                <c:pt idx="0">
                  <c:v>3.4000000000000002E-2</c:v>
                </c:pt>
                <c:pt idx="1">
                  <c:v>1.4999999999999999E-2</c:v>
                </c:pt>
                <c:pt idx="2">
                  <c:v>0.01</c:v>
                </c:pt>
                <c:pt idx="3">
                  <c:v>1.4999999999999999E-2</c:v>
                </c:pt>
                <c:pt idx="4">
                  <c:v>0.184</c:v>
                </c:pt>
              </c:numCache>
            </c:numRef>
          </c:val>
          <c:extLst>
            <c:ext xmlns:c16="http://schemas.microsoft.com/office/drawing/2014/chart" uri="{C3380CC4-5D6E-409C-BE32-E72D297353CC}">
              <c16:uniqueId val="{00000004-139C-450C-B703-0023C5269054}"/>
            </c:ext>
          </c:extLst>
        </c:ser>
        <c:dLbls>
          <c:showLegendKey val="0"/>
          <c:showVal val="0"/>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47447554992802943"/>
          <c:y val="0.89427891668807125"/>
          <c:w val="0.52439977138027472"/>
          <c:h val="0.10572115586939076"/>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rgbClr val="040B16"/>
          </a:solidFill>
          <a:latin typeface="Calibri" panose="020F0502020204030204" pitchFamily="34" charset="0"/>
          <a:cs typeface="Calibri" panose="020F0502020204030204" pitchFamily="34" charset="0"/>
        </a:defRPr>
      </a:pPr>
      <a:endParaRPr lang="fi-FI"/>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143755104069889"/>
          <c:y val="5.5441099312475831E-2"/>
          <c:w val="0.56188474231178931"/>
          <c:h val="0.78908893516358425"/>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Korvaus oli vakuutusehtojen mukainen</c:v>
                </c:pt>
                <c:pt idx="1">
                  <c:v>2010, n=201</c:v>
                </c:pt>
                <c:pt idx="2">
                  <c:v>2012, n=210</c:v>
                </c:pt>
                <c:pt idx="3">
                  <c:v>2014, n=333</c:v>
                </c:pt>
                <c:pt idx="4">
                  <c:v>2016, n=234</c:v>
                </c:pt>
                <c:pt idx="5">
                  <c:v>2018, n=283</c:v>
                </c:pt>
                <c:pt idx="6">
                  <c:v>2020, n=307</c:v>
                </c:pt>
                <c:pt idx="7">
                  <c:v>2022, n=300</c:v>
                </c:pt>
                <c:pt idx="8">
                  <c:v>Sain hyvää palvelua vakuutusyhtiöstä vahinkotilanteessa</c:v>
                </c:pt>
                <c:pt idx="9">
                  <c:v>2010, n=201</c:v>
                </c:pt>
                <c:pt idx="10">
                  <c:v>2012, n=210</c:v>
                </c:pt>
                <c:pt idx="11">
                  <c:v>2014, n=333</c:v>
                </c:pt>
                <c:pt idx="12">
                  <c:v>2016, n=234</c:v>
                </c:pt>
                <c:pt idx="13">
                  <c:v>2018, n=283</c:v>
                </c:pt>
                <c:pt idx="14">
                  <c:v>2020, n=307</c:v>
                </c:pt>
                <c:pt idx="15">
                  <c:v>2022, n=300</c:v>
                </c:pt>
              </c:strCache>
            </c:strRef>
          </c:cat>
          <c:val>
            <c:numRef>
              <c:f>Taul1!$B$2:$B$17</c:f>
              <c:numCache>
                <c:formatCode>0%</c:formatCode>
                <c:ptCount val="16"/>
                <c:pt idx="1">
                  <c:v>0.7</c:v>
                </c:pt>
                <c:pt idx="2">
                  <c:v>0.72</c:v>
                </c:pt>
                <c:pt idx="3">
                  <c:v>0.79</c:v>
                </c:pt>
                <c:pt idx="4">
                  <c:v>0.75</c:v>
                </c:pt>
                <c:pt idx="5">
                  <c:v>0.75</c:v>
                </c:pt>
                <c:pt idx="6">
                  <c:v>0.70499999999999996</c:v>
                </c:pt>
                <c:pt idx="7">
                  <c:v>0.754</c:v>
                </c:pt>
                <c:pt idx="9">
                  <c:v>0.71</c:v>
                </c:pt>
                <c:pt idx="10">
                  <c:v>0.59</c:v>
                </c:pt>
                <c:pt idx="11">
                  <c:v>0.72</c:v>
                </c:pt>
                <c:pt idx="12">
                  <c:v>0.65</c:v>
                </c:pt>
                <c:pt idx="13">
                  <c:v>0.69</c:v>
                </c:pt>
                <c:pt idx="14">
                  <c:v>0.63900000000000001</c:v>
                </c:pt>
                <c:pt idx="15">
                  <c:v>0.66100000000000003</c:v>
                </c:pt>
              </c:numCache>
            </c:numRef>
          </c:val>
          <c:extLst>
            <c:ext xmlns:c16="http://schemas.microsoft.com/office/drawing/2014/chart" uri="{C3380CC4-5D6E-409C-BE32-E72D297353CC}">
              <c16:uniqueId val="{00000000-CDB2-4785-8599-5244143AA4CE}"/>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Korvaus oli vakuutusehtojen mukainen</c:v>
                </c:pt>
                <c:pt idx="1">
                  <c:v>2010, n=201</c:v>
                </c:pt>
                <c:pt idx="2">
                  <c:v>2012, n=210</c:v>
                </c:pt>
                <c:pt idx="3">
                  <c:v>2014, n=333</c:v>
                </c:pt>
                <c:pt idx="4">
                  <c:v>2016, n=234</c:v>
                </c:pt>
                <c:pt idx="5">
                  <c:v>2018, n=283</c:v>
                </c:pt>
                <c:pt idx="6">
                  <c:v>2020, n=307</c:v>
                </c:pt>
                <c:pt idx="7">
                  <c:v>2022, n=300</c:v>
                </c:pt>
                <c:pt idx="8">
                  <c:v>Sain hyvää palvelua vakuutusyhtiöstä vahinkotilanteessa</c:v>
                </c:pt>
                <c:pt idx="9">
                  <c:v>2010, n=201</c:v>
                </c:pt>
                <c:pt idx="10">
                  <c:v>2012, n=210</c:v>
                </c:pt>
                <c:pt idx="11">
                  <c:v>2014, n=333</c:v>
                </c:pt>
                <c:pt idx="12">
                  <c:v>2016, n=234</c:v>
                </c:pt>
                <c:pt idx="13">
                  <c:v>2018, n=283</c:v>
                </c:pt>
                <c:pt idx="14">
                  <c:v>2020, n=307</c:v>
                </c:pt>
                <c:pt idx="15">
                  <c:v>2022, n=300</c:v>
                </c:pt>
              </c:strCache>
            </c:strRef>
          </c:cat>
          <c:val>
            <c:numRef>
              <c:f>Taul1!$C$2:$C$17</c:f>
              <c:numCache>
                <c:formatCode>0%</c:formatCode>
                <c:ptCount val="16"/>
                <c:pt idx="1">
                  <c:v>0.14000000000000001</c:v>
                </c:pt>
                <c:pt idx="2">
                  <c:v>0.16</c:v>
                </c:pt>
                <c:pt idx="3">
                  <c:v>0.09</c:v>
                </c:pt>
                <c:pt idx="4">
                  <c:v>0.12</c:v>
                </c:pt>
                <c:pt idx="5">
                  <c:v>0.14000000000000001</c:v>
                </c:pt>
                <c:pt idx="6">
                  <c:v>0.14899999999999999</c:v>
                </c:pt>
                <c:pt idx="7">
                  <c:v>0.121</c:v>
                </c:pt>
                <c:pt idx="9">
                  <c:v>0.14000000000000001</c:v>
                </c:pt>
                <c:pt idx="10">
                  <c:v>0.28000000000000003</c:v>
                </c:pt>
                <c:pt idx="11">
                  <c:v>0.17</c:v>
                </c:pt>
                <c:pt idx="12">
                  <c:v>0.21</c:v>
                </c:pt>
                <c:pt idx="13">
                  <c:v>0.2</c:v>
                </c:pt>
                <c:pt idx="14">
                  <c:v>0.187</c:v>
                </c:pt>
                <c:pt idx="15">
                  <c:v>0.20699999999999999</c:v>
                </c:pt>
              </c:numCache>
            </c:numRef>
          </c:val>
          <c:extLst>
            <c:ext xmlns:c16="http://schemas.microsoft.com/office/drawing/2014/chart" uri="{C3380CC4-5D6E-409C-BE32-E72D297353CC}">
              <c16:uniqueId val="{00000001-CDB2-4785-8599-5244143AA4CE}"/>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Korvaus oli vakuutusehtojen mukainen</c:v>
                </c:pt>
                <c:pt idx="1">
                  <c:v>2010, n=201</c:v>
                </c:pt>
                <c:pt idx="2">
                  <c:v>2012, n=210</c:v>
                </c:pt>
                <c:pt idx="3">
                  <c:v>2014, n=333</c:v>
                </c:pt>
                <c:pt idx="4">
                  <c:v>2016, n=234</c:v>
                </c:pt>
                <c:pt idx="5">
                  <c:v>2018, n=283</c:v>
                </c:pt>
                <c:pt idx="6">
                  <c:v>2020, n=307</c:v>
                </c:pt>
                <c:pt idx="7">
                  <c:v>2022, n=300</c:v>
                </c:pt>
                <c:pt idx="8">
                  <c:v>Sain hyvää palvelua vakuutusyhtiöstä vahinkotilanteessa</c:v>
                </c:pt>
                <c:pt idx="9">
                  <c:v>2010, n=201</c:v>
                </c:pt>
                <c:pt idx="10">
                  <c:v>2012, n=210</c:v>
                </c:pt>
                <c:pt idx="11">
                  <c:v>2014, n=333</c:v>
                </c:pt>
                <c:pt idx="12">
                  <c:v>2016, n=234</c:v>
                </c:pt>
                <c:pt idx="13">
                  <c:v>2018, n=283</c:v>
                </c:pt>
                <c:pt idx="14">
                  <c:v>2020, n=307</c:v>
                </c:pt>
                <c:pt idx="15">
                  <c:v>2022, n=300</c:v>
                </c:pt>
              </c:strCache>
            </c:strRef>
          </c:cat>
          <c:val>
            <c:numRef>
              <c:f>Taul1!$D$2:$D$17</c:f>
              <c:numCache>
                <c:formatCode>0%</c:formatCode>
                <c:ptCount val="16"/>
                <c:pt idx="1">
                  <c:v>7.0000000000000007E-2</c:v>
                </c:pt>
                <c:pt idx="2">
                  <c:v>0.02</c:v>
                </c:pt>
                <c:pt idx="3">
                  <c:v>0.05</c:v>
                </c:pt>
                <c:pt idx="4">
                  <c:v>0.04</c:v>
                </c:pt>
                <c:pt idx="5">
                  <c:v>0.04</c:v>
                </c:pt>
                <c:pt idx="6">
                  <c:v>5.8999999999999997E-2</c:v>
                </c:pt>
                <c:pt idx="7">
                  <c:v>5.5E-2</c:v>
                </c:pt>
                <c:pt idx="9">
                  <c:v>0.08</c:v>
                </c:pt>
                <c:pt idx="10">
                  <c:v>0.04</c:v>
                </c:pt>
                <c:pt idx="11">
                  <c:v>0.03</c:v>
                </c:pt>
                <c:pt idx="12">
                  <c:v>7.0000000000000007E-2</c:v>
                </c:pt>
                <c:pt idx="13">
                  <c:v>0.04</c:v>
                </c:pt>
                <c:pt idx="14">
                  <c:v>8.3000000000000004E-2</c:v>
                </c:pt>
                <c:pt idx="15">
                  <c:v>6.6000000000000003E-2</c:v>
                </c:pt>
              </c:numCache>
            </c:numRef>
          </c:val>
          <c:extLst>
            <c:ext xmlns:c16="http://schemas.microsoft.com/office/drawing/2014/chart" uri="{C3380CC4-5D6E-409C-BE32-E72D297353CC}">
              <c16:uniqueId val="{00000002-CDB2-4785-8599-5244143AA4CE}"/>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Korvaus oli vakuutusehtojen mukainen</c:v>
                </c:pt>
                <c:pt idx="1">
                  <c:v>2010, n=201</c:v>
                </c:pt>
                <c:pt idx="2">
                  <c:v>2012, n=210</c:v>
                </c:pt>
                <c:pt idx="3">
                  <c:v>2014, n=333</c:v>
                </c:pt>
                <c:pt idx="4">
                  <c:v>2016, n=234</c:v>
                </c:pt>
                <c:pt idx="5">
                  <c:v>2018, n=283</c:v>
                </c:pt>
                <c:pt idx="6">
                  <c:v>2020, n=307</c:v>
                </c:pt>
                <c:pt idx="7">
                  <c:v>2022, n=300</c:v>
                </c:pt>
                <c:pt idx="8">
                  <c:v>Sain hyvää palvelua vakuutusyhtiöstä vahinkotilanteessa</c:v>
                </c:pt>
                <c:pt idx="9">
                  <c:v>2010, n=201</c:v>
                </c:pt>
                <c:pt idx="10">
                  <c:v>2012, n=210</c:v>
                </c:pt>
                <c:pt idx="11">
                  <c:v>2014, n=333</c:v>
                </c:pt>
                <c:pt idx="12">
                  <c:v>2016, n=234</c:v>
                </c:pt>
                <c:pt idx="13">
                  <c:v>2018, n=283</c:v>
                </c:pt>
                <c:pt idx="14">
                  <c:v>2020, n=307</c:v>
                </c:pt>
                <c:pt idx="15">
                  <c:v>2022, n=300</c:v>
                </c:pt>
              </c:strCache>
            </c:strRef>
          </c:cat>
          <c:val>
            <c:numRef>
              <c:f>Taul1!$E$2:$E$17</c:f>
              <c:numCache>
                <c:formatCode>0%</c:formatCode>
                <c:ptCount val="16"/>
                <c:pt idx="1">
                  <c:v>0.04</c:v>
                </c:pt>
                <c:pt idx="2">
                  <c:v>0.05</c:v>
                </c:pt>
                <c:pt idx="3">
                  <c:v>0.03</c:v>
                </c:pt>
                <c:pt idx="4">
                  <c:v>0.02</c:v>
                </c:pt>
                <c:pt idx="5">
                  <c:v>0.02</c:v>
                </c:pt>
                <c:pt idx="6">
                  <c:v>4.4999999999999998E-2</c:v>
                </c:pt>
                <c:pt idx="7">
                  <c:v>3.5999999999999997E-2</c:v>
                </c:pt>
                <c:pt idx="9">
                  <c:v>0.03</c:v>
                </c:pt>
                <c:pt idx="10">
                  <c:v>0.05</c:v>
                </c:pt>
                <c:pt idx="11">
                  <c:v>0.04</c:v>
                </c:pt>
                <c:pt idx="12">
                  <c:v>0.04</c:v>
                </c:pt>
                <c:pt idx="13">
                  <c:v>0.02</c:v>
                </c:pt>
                <c:pt idx="14">
                  <c:v>6.3E-2</c:v>
                </c:pt>
                <c:pt idx="15">
                  <c:v>5.7000000000000002E-2</c:v>
                </c:pt>
              </c:numCache>
            </c:numRef>
          </c:val>
          <c:extLst>
            <c:ext xmlns:c16="http://schemas.microsoft.com/office/drawing/2014/chart" uri="{C3380CC4-5D6E-409C-BE32-E72D297353CC}">
              <c16:uniqueId val="{00000003-CDB2-4785-8599-5244143AA4CE}"/>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Korvaus oli vakuutusehtojen mukainen</c:v>
                </c:pt>
                <c:pt idx="1">
                  <c:v>2010, n=201</c:v>
                </c:pt>
                <c:pt idx="2">
                  <c:v>2012, n=210</c:v>
                </c:pt>
                <c:pt idx="3">
                  <c:v>2014, n=333</c:v>
                </c:pt>
                <c:pt idx="4">
                  <c:v>2016, n=234</c:v>
                </c:pt>
                <c:pt idx="5">
                  <c:v>2018, n=283</c:v>
                </c:pt>
                <c:pt idx="6">
                  <c:v>2020, n=307</c:v>
                </c:pt>
                <c:pt idx="7">
                  <c:v>2022, n=300</c:v>
                </c:pt>
                <c:pt idx="8">
                  <c:v>Sain hyvää palvelua vakuutusyhtiöstä vahinkotilanteessa</c:v>
                </c:pt>
                <c:pt idx="9">
                  <c:v>2010, n=201</c:v>
                </c:pt>
                <c:pt idx="10">
                  <c:v>2012, n=210</c:v>
                </c:pt>
                <c:pt idx="11">
                  <c:v>2014, n=333</c:v>
                </c:pt>
                <c:pt idx="12">
                  <c:v>2016, n=234</c:v>
                </c:pt>
                <c:pt idx="13">
                  <c:v>2018, n=283</c:v>
                </c:pt>
                <c:pt idx="14">
                  <c:v>2020, n=307</c:v>
                </c:pt>
                <c:pt idx="15">
                  <c:v>2022, n=300</c:v>
                </c:pt>
              </c:strCache>
            </c:strRef>
          </c:cat>
          <c:val>
            <c:numRef>
              <c:f>Taul1!$F$2:$F$17</c:f>
              <c:numCache>
                <c:formatCode>0%</c:formatCode>
                <c:ptCount val="16"/>
                <c:pt idx="1">
                  <c:v>0.05</c:v>
                </c:pt>
                <c:pt idx="2">
                  <c:v>0.05</c:v>
                </c:pt>
                <c:pt idx="3">
                  <c:v>0.05</c:v>
                </c:pt>
                <c:pt idx="4">
                  <c:v>7.0000000000000007E-2</c:v>
                </c:pt>
                <c:pt idx="5">
                  <c:v>0.05</c:v>
                </c:pt>
                <c:pt idx="6">
                  <c:v>4.2000000000000003E-2</c:v>
                </c:pt>
                <c:pt idx="7">
                  <c:v>3.4000000000000002E-2</c:v>
                </c:pt>
                <c:pt idx="9">
                  <c:v>0.04</c:v>
                </c:pt>
                <c:pt idx="10">
                  <c:v>0.04</c:v>
                </c:pt>
                <c:pt idx="11">
                  <c:v>0.04</c:v>
                </c:pt>
                <c:pt idx="12">
                  <c:v>0.03</c:v>
                </c:pt>
                <c:pt idx="13">
                  <c:v>0.04</c:v>
                </c:pt>
                <c:pt idx="14">
                  <c:v>2.7E-2</c:v>
                </c:pt>
                <c:pt idx="15">
                  <c:v>0.01</c:v>
                </c:pt>
              </c:numCache>
            </c:numRef>
          </c:val>
          <c:extLst>
            <c:ext xmlns:c16="http://schemas.microsoft.com/office/drawing/2014/chart" uri="{C3380CC4-5D6E-409C-BE32-E72D297353CC}">
              <c16:uniqueId val="{00000004-CDB2-4785-8599-5244143AA4CE}"/>
            </c:ext>
          </c:extLst>
        </c:ser>
        <c:dLbls>
          <c:showLegendKey val="0"/>
          <c:showVal val="0"/>
          <c:showCatName val="0"/>
          <c:showSerName val="0"/>
          <c:showPercent val="0"/>
          <c:showBubbleSize val="0"/>
        </c:dLbls>
        <c:gapWidth val="50"/>
        <c:overlap val="100"/>
        <c:axId val="43322752"/>
        <c:axId val="43328640"/>
      </c:barChart>
      <c:catAx>
        <c:axId val="43322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328640"/>
        <c:crosses val="autoZero"/>
        <c:auto val="1"/>
        <c:lblAlgn val="ctr"/>
        <c:lblOffset val="100"/>
        <c:noMultiLvlLbl val="0"/>
      </c:catAx>
      <c:valAx>
        <c:axId val="4332864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322752"/>
        <c:crosses val="autoZero"/>
        <c:crossBetween val="between"/>
        <c:majorUnit val="0.2"/>
      </c:valAx>
      <c:spPr>
        <a:noFill/>
        <a:ln>
          <a:noFill/>
        </a:ln>
        <a:effectLst/>
      </c:spPr>
    </c:plotArea>
    <c:legend>
      <c:legendPos val="b"/>
      <c:layout>
        <c:manualLayout>
          <c:xMode val="edge"/>
          <c:yMode val="edge"/>
          <c:x val="0.4045753720049669"/>
          <c:y val="0.91808041509248983"/>
          <c:w val="0.59542462799503315"/>
          <c:h val="8.1919584907510112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143755104069889"/>
          <c:y val="5.5441099312475831E-2"/>
          <c:w val="0.56188474231178931"/>
          <c:h val="0.78908893516358425"/>
        </c:manualLayout>
      </c:layout>
      <c:barChart>
        <c:barDir val="bar"/>
        <c:grouping val="percentStacked"/>
        <c:varyColors val="0"/>
        <c:ser>
          <c:idx val="0"/>
          <c:order val="0"/>
          <c:tx>
            <c:strRef>
              <c:f>Taul1!$B$19</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Taul1!$A$20:$A$35</c:f>
              <c:strCache>
                <c:ptCount val="16"/>
                <c:pt idx="0">
                  <c:v>Korvaus vastasi sattunutta vahinkoa</c:v>
                </c:pt>
                <c:pt idx="1">
                  <c:v>2010, n=201</c:v>
                </c:pt>
                <c:pt idx="2">
                  <c:v>2012, n=210</c:v>
                </c:pt>
                <c:pt idx="3">
                  <c:v>2014, n=333</c:v>
                </c:pt>
                <c:pt idx="4">
                  <c:v>2016, n=234</c:v>
                </c:pt>
                <c:pt idx="5">
                  <c:v>2018, n=283</c:v>
                </c:pt>
                <c:pt idx="6">
                  <c:v>2020, n=307</c:v>
                </c:pt>
                <c:pt idx="7">
                  <c:v>2022, n=300</c:v>
                </c:pt>
                <c:pt idx="8">
                  <c:v>Korvaushakemukseni käsiteltiin viivytyksettä</c:v>
                </c:pt>
                <c:pt idx="9">
                  <c:v>2010, n=201</c:v>
                </c:pt>
                <c:pt idx="10">
                  <c:v>2012, n=210</c:v>
                </c:pt>
                <c:pt idx="11">
                  <c:v>2014, n=333</c:v>
                </c:pt>
                <c:pt idx="12">
                  <c:v>2016, n=234</c:v>
                </c:pt>
                <c:pt idx="13">
                  <c:v>2018, n=283</c:v>
                </c:pt>
                <c:pt idx="14">
                  <c:v>2020, n=307</c:v>
                </c:pt>
                <c:pt idx="15">
                  <c:v>2022, n=300</c:v>
                </c:pt>
              </c:strCache>
            </c:strRef>
          </c:cat>
          <c:val>
            <c:numRef>
              <c:f>Taul1!$B$20:$B$35</c:f>
              <c:numCache>
                <c:formatCode>0%</c:formatCode>
                <c:ptCount val="16"/>
                <c:pt idx="1">
                  <c:v>0.68</c:v>
                </c:pt>
                <c:pt idx="2">
                  <c:v>0.68</c:v>
                </c:pt>
                <c:pt idx="3">
                  <c:v>0.7</c:v>
                </c:pt>
                <c:pt idx="4">
                  <c:v>0.7</c:v>
                </c:pt>
                <c:pt idx="5">
                  <c:v>0.69</c:v>
                </c:pt>
                <c:pt idx="6">
                  <c:v>0.64200000000000002</c:v>
                </c:pt>
                <c:pt idx="7">
                  <c:v>0.68700000000000006</c:v>
                </c:pt>
                <c:pt idx="9">
                  <c:v>0.67</c:v>
                </c:pt>
                <c:pt idx="10">
                  <c:v>0.68</c:v>
                </c:pt>
                <c:pt idx="11">
                  <c:v>0.71</c:v>
                </c:pt>
                <c:pt idx="12">
                  <c:v>0.69</c:v>
                </c:pt>
                <c:pt idx="13">
                  <c:v>0.67</c:v>
                </c:pt>
                <c:pt idx="14">
                  <c:v>0.63100000000000001</c:v>
                </c:pt>
                <c:pt idx="15">
                  <c:v>0.63300000000000001</c:v>
                </c:pt>
              </c:numCache>
            </c:numRef>
          </c:val>
          <c:extLst>
            <c:ext xmlns:c16="http://schemas.microsoft.com/office/drawing/2014/chart" uri="{C3380CC4-5D6E-409C-BE32-E72D297353CC}">
              <c16:uniqueId val="{00000000-CDB2-4785-8599-5244143AA4CE}"/>
            </c:ext>
          </c:extLst>
        </c:ser>
        <c:ser>
          <c:idx val="1"/>
          <c:order val="1"/>
          <c:tx>
            <c:strRef>
              <c:f>Taul1!$C$19</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Taul1!$A$20:$A$35</c:f>
              <c:strCache>
                <c:ptCount val="16"/>
                <c:pt idx="0">
                  <c:v>Korvaus vastasi sattunutta vahinkoa</c:v>
                </c:pt>
                <c:pt idx="1">
                  <c:v>2010, n=201</c:v>
                </c:pt>
                <c:pt idx="2">
                  <c:v>2012, n=210</c:v>
                </c:pt>
                <c:pt idx="3">
                  <c:v>2014, n=333</c:v>
                </c:pt>
                <c:pt idx="4">
                  <c:v>2016, n=234</c:v>
                </c:pt>
                <c:pt idx="5">
                  <c:v>2018, n=283</c:v>
                </c:pt>
                <c:pt idx="6">
                  <c:v>2020, n=307</c:v>
                </c:pt>
                <c:pt idx="7">
                  <c:v>2022, n=300</c:v>
                </c:pt>
                <c:pt idx="8">
                  <c:v>Korvaushakemukseni käsiteltiin viivytyksettä</c:v>
                </c:pt>
                <c:pt idx="9">
                  <c:v>2010, n=201</c:v>
                </c:pt>
                <c:pt idx="10">
                  <c:v>2012, n=210</c:v>
                </c:pt>
                <c:pt idx="11">
                  <c:v>2014, n=333</c:v>
                </c:pt>
                <c:pt idx="12">
                  <c:v>2016, n=234</c:v>
                </c:pt>
                <c:pt idx="13">
                  <c:v>2018, n=283</c:v>
                </c:pt>
                <c:pt idx="14">
                  <c:v>2020, n=307</c:v>
                </c:pt>
                <c:pt idx="15">
                  <c:v>2022, n=300</c:v>
                </c:pt>
              </c:strCache>
            </c:strRef>
          </c:cat>
          <c:val>
            <c:numRef>
              <c:f>Taul1!$C$20:$C$35</c:f>
              <c:numCache>
                <c:formatCode>0%</c:formatCode>
                <c:ptCount val="16"/>
                <c:pt idx="1">
                  <c:v>0.14000000000000001</c:v>
                </c:pt>
                <c:pt idx="2">
                  <c:v>0.14000000000000001</c:v>
                </c:pt>
                <c:pt idx="3">
                  <c:v>0.14000000000000001</c:v>
                </c:pt>
                <c:pt idx="4">
                  <c:v>0.13</c:v>
                </c:pt>
                <c:pt idx="5">
                  <c:v>0.16</c:v>
                </c:pt>
                <c:pt idx="6">
                  <c:v>0.16400000000000001</c:v>
                </c:pt>
                <c:pt idx="7">
                  <c:v>0.17</c:v>
                </c:pt>
                <c:pt idx="9">
                  <c:v>0.17</c:v>
                </c:pt>
                <c:pt idx="10">
                  <c:v>0.19</c:v>
                </c:pt>
                <c:pt idx="11">
                  <c:v>0.16</c:v>
                </c:pt>
                <c:pt idx="12">
                  <c:v>0.14000000000000001</c:v>
                </c:pt>
                <c:pt idx="13">
                  <c:v>0.19</c:v>
                </c:pt>
                <c:pt idx="14">
                  <c:v>0.19600000000000001</c:v>
                </c:pt>
                <c:pt idx="15">
                  <c:v>0.2</c:v>
                </c:pt>
              </c:numCache>
            </c:numRef>
          </c:val>
          <c:extLst>
            <c:ext xmlns:c16="http://schemas.microsoft.com/office/drawing/2014/chart" uri="{C3380CC4-5D6E-409C-BE32-E72D297353CC}">
              <c16:uniqueId val="{00000001-CDB2-4785-8599-5244143AA4CE}"/>
            </c:ext>
          </c:extLst>
        </c:ser>
        <c:ser>
          <c:idx val="2"/>
          <c:order val="2"/>
          <c:tx>
            <c:strRef>
              <c:f>Taul1!$D$19</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Taul1!$A$20:$A$35</c:f>
              <c:strCache>
                <c:ptCount val="16"/>
                <c:pt idx="0">
                  <c:v>Korvaus vastasi sattunutta vahinkoa</c:v>
                </c:pt>
                <c:pt idx="1">
                  <c:v>2010, n=201</c:v>
                </c:pt>
                <c:pt idx="2">
                  <c:v>2012, n=210</c:v>
                </c:pt>
                <c:pt idx="3">
                  <c:v>2014, n=333</c:v>
                </c:pt>
                <c:pt idx="4">
                  <c:v>2016, n=234</c:v>
                </c:pt>
                <c:pt idx="5">
                  <c:v>2018, n=283</c:v>
                </c:pt>
                <c:pt idx="6">
                  <c:v>2020, n=307</c:v>
                </c:pt>
                <c:pt idx="7">
                  <c:v>2022, n=300</c:v>
                </c:pt>
                <c:pt idx="8">
                  <c:v>Korvaushakemukseni käsiteltiin viivytyksettä</c:v>
                </c:pt>
                <c:pt idx="9">
                  <c:v>2010, n=201</c:v>
                </c:pt>
                <c:pt idx="10">
                  <c:v>2012, n=210</c:v>
                </c:pt>
                <c:pt idx="11">
                  <c:v>2014, n=333</c:v>
                </c:pt>
                <c:pt idx="12">
                  <c:v>2016, n=234</c:v>
                </c:pt>
                <c:pt idx="13">
                  <c:v>2018, n=283</c:v>
                </c:pt>
                <c:pt idx="14">
                  <c:v>2020, n=307</c:v>
                </c:pt>
                <c:pt idx="15">
                  <c:v>2022, n=300</c:v>
                </c:pt>
              </c:strCache>
            </c:strRef>
          </c:cat>
          <c:val>
            <c:numRef>
              <c:f>Taul1!$D$20:$D$35</c:f>
              <c:numCache>
                <c:formatCode>0%</c:formatCode>
                <c:ptCount val="16"/>
                <c:pt idx="1">
                  <c:v>0.04</c:v>
                </c:pt>
                <c:pt idx="2">
                  <c:v>0.04</c:v>
                </c:pt>
                <c:pt idx="3">
                  <c:v>0.05</c:v>
                </c:pt>
                <c:pt idx="4">
                  <c:v>0.04</c:v>
                </c:pt>
                <c:pt idx="5">
                  <c:v>0.05</c:v>
                </c:pt>
                <c:pt idx="6">
                  <c:v>6.5000000000000002E-2</c:v>
                </c:pt>
                <c:pt idx="7">
                  <c:v>4.8000000000000001E-2</c:v>
                </c:pt>
                <c:pt idx="9">
                  <c:v>0.05</c:v>
                </c:pt>
                <c:pt idx="10">
                  <c:v>0.03</c:v>
                </c:pt>
                <c:pt idx="11">
                  <c:v>0.06</c:v>
                </c:pt>
                <c:pt idx="12">
                  <c:v>0.06</c:v>
                </c:pt>
                <c:pt idx="13">
                  <c:v>0.05</c:v>
                </c:pt>
                <c:pt idx="14">
                  <c:v>8.5999999999999993E-2</c:v>
                </c:pt>
                <c:pt idx="15">
                  <c:v>7.2999999999999995E-2</c:v>
                </c:pt>
              </c:numCache>
            </c:numRef>
          </c:val>
          <c:extLst>
            <c:ext xmlns:c16="http://schemas.microsoft.com/office/drawing/2014/chart" uri="{C3380CC4-5D6E-409C-BE32-E72D297353CC}">
              <c16:uniqueId val="{00000002-CDB2-4785-8599-5244143AA4CE}"/>
            </c:ext>
          </c:extLst>
        </c:ser>
        <c:ser>
          <c:idx val="3"/>
          <c:order val="3"/>
          <c:tx>
            <c:strRef>
              <c:f>Taul1!$E$19</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Taul1!$A$20:$A$35</c:f>
              <c:strCache>
                <c:ptCount val="16"/>
                <c:pt idx="0">
                  <c:v>Korvaus vastasi sattunutta vahinkoa</c:v>
                </c:pt>
                <c:pt idx="1">
                  <c:v>2010, n=201</c:v>
                </c:pt>
                <c:pt idx="2">
                  <c:v>2012, n=210</c:v>
                </c:pt>
                <c:pt idx="3">
                  <c:v>2014, n=333</c:v>
                </c:pt>
                <c:pt idx="4">
                  <c:v>2016, n=234</c:v>
                </c:pt>
                <c:pt idx="5">
                  <c:v>2018, n=283</c:v>
                </c:pt>
                <c:pt idx="6">
                  <c:v>2020, n=307</c:v>
                </c:pt>
                <c:pt idx="7">
                  <c:v>2022, n=300</c:v>
                </c:pt>
                <c:pt idx="8">
                  <c:v>Korvaushakemukseni käsiteltiin viivytyksettä</c:v>
                </c:pt>
                <c:pt idx="9">
                  <c:v>2010, n=201</c:v>
                </c:pt>
                <c:pt idx="10">
                  <c:v>2012, n=210</c:v>
                </c:pt>
                <c:pt idx="11">
                  <c:v>2014, n=333</c:v>
                </c:pt>
                <c:pt idx="12">
                  <c:v>2016, n=234</c:v>
                </c:pt>
                <c:pt idx="13">
                  <c:v>2018, n=283</c:v>
                </c:pt>
                <c:pt idx="14">
                  <c:v>2020, n=307</c:v>
                </c:pt>
                <c:pt idx="15">
                  <c:v>2022, n=300</c:v>
                </c:pt>
              </c:strCache>
            </c:strRef>
          </c:cat>
          <c:val>
            <c:numRef>
              <c:f>Taul1!$E$20:$E$35</c:f>
              <c:numCache>
                <c:formatCode>0%</c:formatCode>
                <c:ptCount val="16"/>
                <c:pt idx="1">
                  <c:v>0.08</c:v>
                </c:pt>
                <c:pt idx="2">
                  <c:v>7.0000000000000007E-2</c:v>
                </c:pt>
                <c:pt idx="3">
                  <c:v>0.06</c:v>
                </c:pt>
                <c:pt idx="4">
                  <c:v>0.06</c:v>
                </c:pt>
                <c:pt idx="5">
                  <c:v>0.05</c:v>
                </c:pt>
                <c:pt idx="6">
                  <c:v>8.6999999999999994E-2</c:v>
                </c:pt>
                <c:pt idx="7">
                  <c:v>0.08</c:v>
                </c:pt>
                <c:pt idx="9">
                  <c:v>0.05</c:v>
                </c:pt>
                <c:pt idx="10">
                  <c:v>0.05</c:v>
                </c:pt>
                <c:pt idx="11">
                  <c:v>0.04</c:v>
                </c:pt>
                <c:pt idx="12">
                  <c:v>0.06</c:v>
                </c:pt>
                <c:pt idx="13">
                  <c:v>0.06</c:v>
                </c:pt>
                <c:pt idx="14">
                  <c:v>5.7000000000000002E-2</c:v>
                </c:pt>
                <c:pt idx="15">
                  <c:v>7.8E-2</c:v>
                </c:pt>
              </c:numCache>
            </c:numRef>
          </c:val>
          <c:extLst>
            <c:ext xmlns:c16="http://schemas.microsoft.com/office/drawing/2014/chart" uri="{C3380CC4-5D6E-409C-BE32-E72D297353CC}">
              <c16:uniqueId val="{00000003-CDB2-4785-8599-5244143AA4CE}"/>
            </c:ext>
          </c:extLst>
        </c:ser>
        <c:ser>
          <c:idx val="4"/>
          <c:order val="4"/>
          <c:tx>
            <c:strRef>
              <c:f>Taul1!$F$19</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Taul1!$A$20:$A$35</c:f>
              <c:strCache>
                <c:ptCount val="16"/>
                <c:pt idx="0">
                  <c:v>Korvaus vastasi sattunutta vahinkoa</c:v>
                </c:pt>
                <c:pt idx="1">
                  <c:v>2010, n=201</c:v>
                </c:pt>
                <c:pt idx="2">
                  <c:v>2012, n=210</c:v>
                </c:pt>
                <c:pt idx="3">
                  <c:v>2014, n=333</c:v>
                </c:pt>
                <c:pt idx="4">
                  <c:v>2016, n=234</c:v>
                </c:pt>
                <c:pt idx="5">
                  <c:v>2018, n=283</c:v>
                </c:pt>
                <c:pt idx="6">
                  <c:v>2020, n=307</c:v>
                </c:pt>
                <c:pt idx="7">
                  <c:v>2022, n=300</c:v>
                </c:pt>
                <c:pt idx="8">
                  <c:v>Korvaushakemukseni käsiteltiin viivytyksettä</c:v>
                </c:pt>
                <c:pt idx="9">
                  <c:v>2010, n=201</c:v>
                </c:pt>
                <c:pt idx="10">
                  <c:v>2012, n=210</c:v>
                </c:pt>
                <c:pt idx="11">
                  <c:v>2014, n=333</c:v>
                </c:pt>
                <c:pt idx="12">
                  <c:v>2016, n=234</c:v>
                </c:pt>
                <c:pt idx="13">
                  <c:v>2018, n=283</c:v>
                </c:pt>
                <c:pt idx="14">
                  <c:v>2020, n=307</c:v>
                </c:pt>
                <c:pt idx="15">
                  <c:v>2022, n=300</c:v>
                </c:pt>
              </c:strCache>
            </c:strRef>
          </c:cat>
          <c:val>
            <c:numRef>
              <c:f>Taul1!$F$20:$F$35</c:f>
              <c:numCache>
                <c:formatCode>0%</c:formatCode>
                <c:ptCount val="16"/>
                <c:pt idx="1">
                  <c:v>0.06</c:v>
                </c:pt>
                <c:pt idx="2">
                  <c:v>7.0000000000000007E-2</c:v>
                </c:pt>
                <c:pt idx="3">
                  <c:v>0.04</c:v>
                </c:pt>
                <c:pt idx="4">
                  <c:v>7.0000000000000007E-2</c:v>
                </c:pt>
                <c:pt idx="5">
                  <c:v>0.05</c:v>
                </c:pt>
                <c:pt idx="6">
                  <c:v>4.2000000000000003E-2</c:v>
                </c:pt>
                <c:pt idx="7">
                  <c:v>1.4999999999999999E-2</c:v>
                </c:pt>
                <c:pt idx="9">
                  <c:v>0.06</c:v>
                </c:pt>
                <c:pt idx="10">
                  <c:v>0.05</c:v>
                </c:pt>
                <c:pt idx="11">
                  <c:v>0.04</c:v>
                </c:pt>
                <c:pt idx="12">
                  <c:v>0.04</c:v>
                </c:pt>
                <c:pt idx="13">
                  <c:v>0.03</c:v>
                </c:pt>
                <c:pt idx="14">
                  <c:v>0.03</c:v>
                </c:pt>
                <c:pt idx="15">
                  <c:v>1.4999999999999999E-2</c:v>
                </c:pt>
              </c:numCache>
            </c:numRef>
          </c:val>
          <c:extLst>
            <c:ext xmlns:c16="http://schemas.microsoft.com/office/drawing/2014/chart" uri="{C3380CC4-5D6E-409C-BE32-E72D297353CC}">
              <c16:uniqueId val="{00000004-CDB2-4785-8599-5244143AA4CE}"/>
            </c:ext>
          </c:extLst>
        </c:ser>
        <c:dLbls>
          <c:showLegendKey val="0"/>
          <c:showVal val="0"/>
          <c:showCatName val="0"/>
          <c:showSerName val="0"/>
          <c:showPercent val="0"/>
          <c:showBubbleSize val="0"/>
        </c:dLbls>
        <c:gapWidth val="50"/>
        <c:overlap val="100"/>
        <c:axId val="43322752"/>
        <c:axId val="43328640"/>
      </c:barChart>
      <c:catAx>
        <c:axId val="43322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328640"/>
        <c:crosses val="autoZero"/>
        <c:auto val="1"/>
        <c:lblAlgn val="ctr"/>
        <c:lblOffset val="100"/>
        <c:noMultiLvlLbl val="0"/>
      </c:catAx>
      <c:valAx>
        <c:axId val="4332864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322752"/>
        <c:crosses val="autoZero"/>
        <c:crossBetween val="between"/>
        <c:majorUnit val="0.2"/>
      </c:valAx>
      <c:spPr>
        <a:noFill/>
        <a:ln>
          <a:noFill/>
        </a:ln>
        <a:effectLst/>
      </c:spPr>
    </c:plotArea>
    <c:legend>
      <c:legendPos val="b"/>
      <c:layout>
        <c:manualLayout>
          <c:xMode val="edge"/>
          <c:yMode val="edge"/>
          <c:x val="0.4045753720049669"/>
          <c:y val="0.91808041509248983"/>
          <c:w val="0.59542462799503315"/>
          <c:h val="8.1919584907510112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7525493948080759"/>
        </c:manualLayout>
      </c:layout>
      <c:barChart>
        <c:barDir val="bar"/>
        <c:grouping val="percentStacked"/>
        <c:varyColors val="0"/>
        <c:ser>
          <c:idx val="0"/>
          <c:order val="0"/>
          <c:tx>
            <c:strRef>
              <c:f>Taul1!$B$33</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Taul1!$A$34:$A$41</c:f>
              <c:strCache>
                <c:ptCount val="8"/>
                <c:pt idx="0">
                  <c:v>Käytössä olevat valitus- ja muutoksenhakukeinot ilmoitettiin selvästi</c:v>
                </c:pt>
                <c:pt idx="1">
                  <c:v>2010, n=201</c:v>
                </c:pt>
                <c:pt idx="2">
                  <c:v>2012, n=210</c:v>
                </c:pt>
                <c:pt idx="3">
                  <c:v>2014, n=333</c:v>
                </c:pt>
                <c:pt idx="4">
                  <c:v>2016, n=234</c:v>
                </c:pt>
                <c:pt idx="5">
                  <c:v>2018, n=283</c:v>
                </c:pt>
                <c:pt idx="6">
                  <c:v>2020, n=307</c:v>
                </c:pt>
                <c:pt idx="7">
                  <c:v>2022, n=300</c:v>
                </c:pt>
              </c:strCache>
            </c:strRef>
          </c:cat>
          <c:val>
            <c:numRef>
              <c:f>Taul1!$B$34:$B$41</c:f>
              <c:numCache>
                <c:formatCode>0%</c:formatCode>
                <c:ptCount val="8"/>
                <c:pt idx="1">
                  <c:v>0.51</c:v>
                </c:pt>
                <c:pt idx="2">
                  <c:v>0.46</c:v>
                </c:pt>
                <c:pt idx="3">
                  <c:v>0.49</c:v>
                </c:pt>
                <c:pt idx="4">
                  <c:v>0.48</c:v>
                </c:pt>
                <c:pt idx="5">
                  <c:v>0.48</c:v>
                </c:pt>
                <c:pt idx="6">
                  <c:v>0.48199999999999998</c:v>
                </c:pt>
                <c:pt idx="7">
                  <c:v>0.46</c:v>
                </c:pt>
              </c:numCache>
            </c:numRef>
          </c:val>
          <c:extLst>
            <c:ext xmlns:c16="http://schemas.microsoft.com/office/drawing/2014/chart" uri="{C3380CC4-5D6E-409C-BE32-E72D297353CC}">
              <c16:uniqueId val="{00000000-CDB2-4785-8599-5244143AA4CE}"/>
            </c:ext>
          </c:extLst>
        </c:ser>
        <c:ser>
          <c:idx val="1"/>
          <c:order val="1"/>
          <c:tx>
            <c:strRef>
              <c:f>Taul1!$C$33</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Taul1!$A$34:$A$41</c:f>
              <c:strCache>
                <c:ptCount val="8"/>
                <c:pt idx="0">
                  <c:v>Käytössä olevat valitus- ja muutoksenhakukeinot ilmoitettiin selvästi</c:v>
                </c:pt>
                <c:pt idx="1">
                  <c:v>2010, n=201</c:v>
                </c:pt>
                <c:pt idx="2">
                  <c:v>2012, n=210</c:v>
                </c:pt>
                <c:pt idx="3">
                  <c:v>2014, n=333</c:v>
                </c:pt>
                <c:pt idx="4">
                  <c:v>2016, n=234</c:v>
                </c:pt>
                <c:pt idx="5">
                  <c:v>2018, n=283</c:v>
                </c:pt>
                <c:pt idx="6">
                  <c:v>2020, n=307</c:v>
                </c:pt>
                <c:pt idx="7">
                  <c:v>2022, n=300</c:v>
                </c:pt>
              </c:strCache>
            </c:strRef>
          </c:cat>
          <c:val>
            <c:numRef>
              <c:f>Taul1!$C$34:$C$41</c:f>
              <c:numCache>
                <c:formatCode>0%</c:formatCode>
                <c:ptCount val="8"/>
                <c:pt idx="1">
                  <c:v>0.23</c:v>
                </c:pt>
                <c:pt idx="2">
                  <c:v>0.26</c:v>
                </c:pt>
                <c:pt idx="3">
                  <c:v>0.19</c:v>
                </c:pt>
                <c:pt idx="4">
                  <c:v>0.18</c:v>
                </c:pt>
                <c:pt idx="5">
                  <c:v>0.15</c:v>
                </c:pt>
                <c:pt idx="6">
                  <c:v>0.223</c:v>
                </c:pt>
                <c:pt idx="7">
                  <c:v>0.26</c:v>
                </c:pt>
              </c:numCache>
            </c:numRef>
          </c:val>
          <c:extLst>
            <c:ext xmlns:c16="http://schemas.microsoft.com/office/drawing/2014/chart" uri="{C3380CC4-5D6E-409C-BE32-E72D297353CC}">
              <c16:uniqueId val="{00000001-CDB2-4785-8599-5244143AA4CE}"/>
            </c:ext>
          </c:extLst>
        </c:ser>
        <c:ser>
          <c:idx val="2"/>
          <c:order val="2"/>
          <c:tx>
            <c:strRef>
              <c:f>Taul1!$D$33</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Taul1!$A$34:$A$41</c:f>
              <c:strCache>
                <c:ptCount val="8"/>
                <c:pt idx="0">
                  <c:v>Käytössä olevat valitus- ja muutoksenhakukeinot ilmoitettiin selvästi</c:v>
                </c:pt>
                <c:pt idx="1">
                  <c:v>2010, n=201</c:v>
                </c:pt>
                <c:pt idx="2">
                  <c:v>2012, n=210</c:v>
                </c:pt>
                <c:pt idx="3">
                  <c:v>2014, n=333</c:v>
                </c:pt>
                <c:pt idx="4">
                  <c:v>2016, n=234</c:v>
                </c:pt>
                <c:pt idx="5">
                  <c:v>2018, n=283</c:v>
                </c:pt>
                <c:pt idx="6">
                  <c:v>2020, n=307</c:v>
                </c:pt>
                <c:pt idx="7">
                  <c:v>2022, n=300</c:v>
                </c:pt>
              </c:strCache>
            </c:strRef>
          </c:cat>
          <c:val>
            <c:numRef>
              <c:f>Taul1!$D$34:$D$41</c:f>
              <c:numCache>
                <c:formatCode>0%</c:formatCode>
                <c:ptCount val="8"/>
                <c:pt idx="1">
                  <c:v>0.12</c:v>
                </c:pt>
                <c:pt idx="2">
                  <c:v>0.13</c:v>
                </c:pt>
                <c:pt idx="3">
                  <c:v>0.08</c:v>
                </c:pt>
                <c:pt idx="4">
                  <c:v>0.08</c:v>
                </c:pt>
                <c:pt idx="5">
                  <c:v>0.08</c:v>
                </c:pt>
                <c:pt idx="6">
                  <c:v>6.6000000000000003E-2</c:v>
                </c:pt>
                <c:pt idx="7">
                  <c:v>0.06</c:v>
                </c:pt>
              </c:numCache>
            </c:numRef>
          </c:val>
          <c:extLst>
            <c:ext xmlns:c16="http://schemas.microsoft.com/office/drawing/2014/chart" uri="{C3380CC4-5D6E-409C-BE32-E72D297353CC}">
              <c16:uniqueId val="{00000002-CDB2-4785-8599-5244143AA4CE}"/>
            </c:ext>
          </c:extLst>
        </c:ser>
        <c:ser>
          <c:idx val="3"/>
          <c:order val="3"/>
          <c:tx>
            <c:strRef>
              <c:f>Taul1!$E$33</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Taul1!$A$34:$A$41</c:f>
              <c:strCache>
                <c:ptCount val="8"/>
                <c:pt idx="0">
                  <c:v>Käytössä olevat valitus- ja muutoksenhakukeinot ilmoitettiin selvästi</c:v>
                </c:pt>
                <c:pt idx="1">
                  <c:v>2010, n=201</c:v>
                </c:pt>
                <c:pt idx="2">
                  <c:v>2012, n=210</c:v>
                </c:pt>
                <c:pt idx="3">
                  <c:v>2014, n=333</c:v>
                </c:pt>
                <c:pt idx="4">
                  <c:v>2016, n=234</c:v>
                </c:pt>
                <c:pt idx="5">
                  <c:v>2018, n=283</c:v>
                </c:pt>
                <c:pt idx="6">
                  <c:v>2020, n=307</c:v>
                </c:pt>
                <c:pt idx="7">
                  <c:v>2022, n=300</c:v>
                </c:pt>
              </c:strCache>
            </c:strRef>
          </c:cat>
          <c:val>
            <c:numRef>
              <c:f>Taul1!$E$34:$E$41</c:f>
              <c:numCache>
                <c:formatCode>0%</c:formatCode>
                <c:ptCount val="8"/>
                <c:pt idx="1">
                  <c:v>0.05</c:v>
                </c:pt>
                <c:pt idx="2">
                  <c:v>7.0000000000000007E-2</c:v>
                </c:pt>
                <c:pt idx="3">
                  <c:v>0.05</c:v>
                </c:pt>
                <c:pt idx="4">
                  <c:v>0.03</c:v>
                </c:pt>
                <c:pt idx="5">
                  <c:v>0.04</c:v>
                </c:pt>
                <c:pt idx="6">
                  <c:v>4.5999999999999999E-2</c:v>
                </c:pt>
                <c:pt idx="7">
                  <c:v>0.04</c:v>
                </c:pt>
              </c:numCache>
            </c:numRef>
          </c:val>
          <c:extLst>
            <c:ext xmlns:c16="http://schemas.microsoft.com/office/drawing/2014/chart" uri="{C3380CC4-5D6E-409C-BE32-E72D297353CC}">
              <c16:uniqueId val="{00000003-CDB2-4785-8599-5244143AA4CE}"/>
            </c:ext>
          </c:extLst>
        </c:ser>
        <c:ser>
          <c:idx val="4"/>
          <c:order val="4"/>
          <c:tx>
            <c:strRef>
              <c:f>Taul1!$F$33</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Taul1!$A$34:$A$41</c:f>
              <c:strCache>
                <c:ptCount val="8"/>
                <c:pt idx="0">
                  <c:v>Käytössä olevat valitus- ja muutoksenhakukeinot ilmoitettiin selvästi</c:v>
                </c:pt>
                <c:pt idx="1">
                  <c:v>2010, n=201</c:v>
                </c:pt>
                <c:pt idx="2">
                  <c:v>2012, n=210</c:v>
                </c:pt>
                <c:pt idx="3">
                  <c:v>2014, n=333</c:v>
                </c:pt>
                <c:pt idx="4">
                  <c:v>2016, n=234</c:v>
                </c:pt>
                <c:pt idx="5">
                  <c:v>2018, n=283</c:v>
                </c:pt>
                <c:pt idx="6">
                  <c:v>2020, n=307</c:v>
                </c:pt>
                <c:pt idx="7">
                  <c:v>2022, n=300</c:v>
                </c:pt>
              </c:strCache>
            </c:strRef>
          </c:cat>
          <c:val>
            <c:numRef>
              <c:f>Taul1!$F$34:$F$41</c:f>
              <c:numCache>
                <c:formatCode>0%</c:formatCode>
                <c:ptCount val="8"/>
                <c:pt idx="1">
                  <c:v>0.1</c:v>
                </c:pt>
                <c:pt idx="2">
                  <c:v>0.09</c:v>
                </c:pt>
                <c:pt idx="3">
                  <c:v>0.19</c:v>
                </c:pt>
                <c:pt idx="4">
                  <c:v>0.23</c:v>
                </c:pt>
                <c:pt idx="5">
                  <c:v>0.25</c:v>
                </c:pt>
                <c:pt idx="6">
                  <c:v>0.183</c:v>
                </c:pt>
                <c:pt idx="7">
                  <c:v>0.183</c:v>
                </c:pt>
              </c:numCache>
            </c:numRef>
          </c:val>
          <c:extLst>
            <c:ext xmlns:c16="http://schemas.microsoft.com/office/drawing/2014/chart" uri="{C3380CC4-5D6E-409C-BE32-E72D297353CC}">
              <c16:uniqueId val="{00000004-CDB2-4785-8599-5244143AA4CE}"/>
            </c:ext>
          </c:extLst>
        </c:ser>
        <c:dLbls>
          <c:showLegendKey val="0"/>
          <c:showVal val="0"/>
          <c:showCatName val="0"/>
          <c:showSerName val="0"/>
          <c:showPercent val="0"/>
          <c:showBubbleSize val="0"/>
        </c:dLbls>
        <c:gapWidth val="50"/>
        <c:overlap val="100"/>
        <c:axId val="43322752"/>
        <c:axId val="43328640"/>
      </c:barChart>
      <c:catAx>
        <c:axId val="43322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328640"/>
        <c:crosses val="autoZero"/>
        <c:auto val="1"/>
        <c:lblAlgn val="ctr"/>
        <c:lblOffset val="100"/>
        <c:noMultiLvlLbl val="0"/>
      </c:catAx>
      <c:valAx>
        <c:axId val="4332864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322752"/>
        <c:crosses val="autoZero"/>
        <c:crossBetween val="between"/>
        <c:majorUnit val="0.2"/>
      </c:valAx>
      <c:spPr>
        <a:noFill/>
        <a:ln>
          <a:noFill/>
        </a:ln>
        <a:effectLst/>
      </c:spPr>
    </c:plotArea>
    <c:legend>
      <c:legendPos val="b"/>
      <c:layout>
        <c:manualLayout>
          <c:xMode val="edge"/>
          <c:yMode val="edge"/>
          <c:x val="0.48349370271473352"/>
          <c:y val="0.89502379766354434"/>
          <c:w val="0.51650629728526654"/>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702827410806152"/>
          <c:y val="6.005237924383925E-2"/>
          <c:w val="0.56858157397640197"/>
          <c:h val="0.75420679215707831"/>
        </c:manualLayout>
      </c:layout>
      <c:barChart>
        <c:barDir val="bar"/>
        <c:grouping val="percentStacked"/>
        <c:varyColors val="0"/>
        <c:ser>
          <c:idx val="0"/>
          <c:order val="0"/>
          <c:tx>
            <c:strRef>
              <c:f>Taul1!$A$17</c:f>
              <c:strCache>
                <c:ptCount val="1"/>
                <c:pt idx="0">
                  <c:v>Kyllä</c:v>
                </c:pt>
              </c:strCache>
            </c:strRef>
          </c:tx>
          <c:spPr>
            <a:solidFill>
              <a:schemeClr val="tx2"/>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Taul1!$B$16:$AO$16</c:f>
              <c:strCache>
                <c:ptCount val="19"/>
                <c:pt idx="0">
                  <c:v>Kaikki vastaaajat, n=300</c:v>
                </c:pt>
                <c:pt idx="1">
                  <c:v>SUKUPUOLI</c:v>
                </c:pt>
                <c:pt idx="2">
                  <c:v>Mies, n=139</c:v>
                </c:pt>
                <c:pt idx="3">
                  <c:v>Nainen, n=162</c:v>
                </c:pt>
                <c:pt idx="4">
                  <c:v>IKÄRYHMÄ</c:v>
                </c:pt>
                <c:pt idx="5">
                  <c:v>18-29 -vuotias, n=53</c:v>
                </c:pt>
                <c:pt idx="6">
                  <c:v>30-39 -vuotias, n=60</c:v>
                </c:pt>
                <c:pt idx="7">
                  <c:v>40-49 -vuotias, n=64</c:v>
                </c:pt>
                <c:pt idx="8">
                  <c:v>50-59 -vuotias, n=59</c:v>
                </c:pt>
                <c:pt idx="9">
                  <c:v>60-79 -vuotias, n=64</c:v>
                </c:pt>
                <c:pt idx="10">
                  <c:v>TALOUDEN BRUTTOTULOT VUODESSA</c:v>
                </c:pt>
                <c:pt idx="11">
                  <c:v>Alle 30.000 €/vuodessa, n=50</c:v>
                </c:pt>
                <c:pt idx="12">
                  <c:v>30.001-50.000 €/vuodessa, n=74</c:v>
                </c:pt>
                <c:pt idx="13">
                  <c:v>50.001-70.000 €/vuodessa, n=63</c:v>
                </c:pt>
                <c:pt idx="14">
                  <c:v>AMMATTI </c:v>
                </c:pt>
                <c:pt idx="15">
                  <c:v>Johtavassa asemassa oleva/yrittäjä, n=26</c:v>
                </c:pt>
                <c:pt idx="16">
                  <c:v>Toimihenkilö, n=72</c:v>
                </c:pt>
                <c:pt idx="17">
                  <c:v>Työväestö, n=97</c:v>
                </c:pt>
                <c:pt idx="18">
                  <c:v>Lomautettuna/työtön, n=20</c:v>
                </c:pt>
              </c:strCache>
              <c:extLst/>
            </c:strRef>
          </c:cat>
          <c:val>
            <c:numRef>
              <c:f>Taul1!$B$17:$AO$17</c:f>
              <c:numCache>
                <c:formatCode>General</c:formatCode>
                <c:ptCount val="19"/>
                <c:pt idx="0" formatCode="0%">
                  <c:v>6.9000000000000006E-2</c:v>
                </c:pt>
                <c:pt idx="2" formatCode="0%">
                  <c:v>6.6000000000000003E-2</c:v>
                </c:pt>
                <c:pt idx="3" formatCode="0%">
                  <c:v>7.0000000000000007E-2</c:v>
                </c:pt>
                <c:pt idx="5" formatCode="0%">
                  <c:v>0.15</c:v>
                </c:pt>
                <c:pt idx="6" formatCode="0%">
                  <c:v>1.4E-2</c:v>
                </c:pt>
                <c:pt idx="7" formatCode="0%">
                  <c:v>0.09</c:v>
                </c:pt>
                <c:pt idx="8" formatCode="0%">
                  <c:v>1.7000000000000001E-2</c:v>
                </c:pt>
                <c:pt idx="9" formatCode="0%">
                  <c:v>7.8E-2</c:v>
                </c:pt>
                <c:pt idx="11" formatCode="0%">
                  <c:v>8.7999999999999995E-2</c:v>
                </c:pt>
                <c:pt idx="12" formatCode="0%">
                  <c:v>6.7000000000000004E-2</c:v>
                </c:pt>
                <c:pt idx="13" formatCode="0%">
                  <c:v>6.4000000000000001E-2</c:v>
                </c:pt>
                <c:pt idx="15" formatCode="0%">
                  <c:v>6.9000000000000006E-2</c:v>
                </c:pt>
                <c:pt idx="16" formatCode="0%">
                  <c:v>8.5000000000000006E-2</c:v>
                </c:pt>
                <c:pt idx="17" formatCode="0%">
                  <c:v>3.5000000000000003E-2</c:v>
                </c:pt>
                <c:pt idx="18" formatCode="0%">
                  <c:v>0.112</c:v>
                </c:pt>
              </c:numCache>
              <c:extLst/>
            </c:numRef>
          </c:val>
          <c:extLst>
            <c:ext xmlns:c16="http://schemas.microsoft.com/office/drawing/2014/chart" uri="{C3380CC4-5D6E-409C-BE32-E72D297353CC}">
              <c16:uniqueId val="{00000000-9E6C-4138-9AC6-E204B31D09BB}"/>
            </c:ext>
          </c:extLst>
        </c:ser>
        <c:ser>
          <c:idx val="1"/>
          <c:order val="1"/>
          <c:tx>
            <c:strRef>
              <c:f>Taul1!$A$18</c:f>
              <c:strCache>
                <c:ptCount val="1"/>
                <c:pt idx="0">
                  <c:v>Hakemuksen käsittely on vielä kesken</c:v>
                </c:pt>
              </c:strCache>
            </c:strRef>
          </c:tx>
          <c:spPr>
            <a:solidFill>
              <a:srgbClr val="FFFFFF">
                <a:lumMod val="9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Taul1!$B$16:$AO$16</c:f>
              <c:strCache>
                <c:ptCount val="19"/>
                <c:pt idx="0">
                  <c:v>Kaikki vastaaajat, n=300</c:v>
                </c:pt>
                <c:pt idx="1">
                  <c:v>SUKUPUOLI</c:v>
                </c:pt>
                <c:pt idx="2">
                  <c:v>Mies, n=139</c:v>
                </c:pt>
                <c:pt idx="3">
                  <c:v>Nainen, n=162</c:v>
                </c:pt>
                <c:pt idx="4">
                  <c:v>IKÄRYHMÄ</c:v>
                </c:pt>
                <c:pt idx="5">
                  <c:v>18-29 -vuotias, n=53</c:v>
                </c:pt>
                <c:pt idx="6">
                  <c:v>30-39 -vuotias, n=60</c:v>
                </c:pt>
                <c:pt idx="7">
                  <c:v>40-49 -vuotias, n=64</c:v>
                </c:pt>
                <c:pt idx="8">
                  <c:v>50-59 -vuotias, n=59</c:v>
                </c:pt>
                <c:pt idx="9">
                  <c:v>60-79 -vuotias, n=64</c:v>
                </c:pt>
                <c:pt idx="10">
                  <c:v>TALOUDEN BRUTTOTULOT VUODESSA</c:v>
                </c:pt>
                <c:pt idx="11">
                  <c:v>Alle 30.000 €/vuodessa, n=50</c:v>
                </c:pt>
                <c:pt idx="12">
                  <c:v>30.001-50.000 €/vuodessa, n=74</c:v>
                </c:pt>
                <c:pt idx="13">
                  <c:v>50.001-70.000 €/vuodessa, n=63</c:v>
                </c:pt>
                <c:pt idx="14">
                  <c:v>AMMATTI </c:v>
                </c:pt>
                <c:pt idx="15">
                  <c:v>Johtavassa asemassa oleva/yrittäjä, n=26</c:v>
                </c:pt>
                <c:pt idx="16">
                  <c:v>Toimihenkilö, n=72</c:v>
                </c:pt>
                <c:pt idx="17">
                  <c:v>Työväestö, n=97</c:v>
                </c:pt>
                <c:pt idx="18">
                  <c:v>Lomautettuna/työtön, n=20</c:v>
                </c:pt>
              </c:strCache>
              <c:extLst/>
            </c:strRef>
          </c:cat>
          <c:val>
            <c:numRef>
              <c:f>Taul1!$B$18:$AO$18</c:f>
              <c:numCache>
                <c:formatCode>General</c:formatCode>
                <c:ptCount val="19"/>
                <c:pt idx="0" formatCode="0%">
                  <c:v>6.3E-2</c:v>
                </c:pt>
                <c:pt idx="2" formatCode="0%">
                  <c:v>7.4999999999999997E-2</c:v>
                </c:pt>
                <c:pt idx="3" formatCode="0%">
                  <c:v>5.1999999999999998E-2</c:v>
                </c:pt>
                <c:pt idx="5" formatCode="0%">
                  <c:v>9.8000000000000004E-2</c:v>
                </c:pt>
                <c:pt idx="6" formatCode="0%">
                  <c:v>6.2E-2</c:v>
                </c:pt>
                <c:pt idx="7" formatCode="0%">
                  <c:v>3.6999999999999998E-2</c:v>
                </c:pt>
                <c:pt idx="8" formatCode="0%">
                  <c:v>0.112</c:v>
                </c:pt>
                <c:pt idx="9" formatCode="0%">
                  <c:v>1.4E-2</c:v>
                </c:pt>
                <c:pt idx="11" formatCode="0%">
                  <c:v>0.109</c:v>
                </c:pt>
                <c:pt idx="12" formatCode="0%">
                  <c:v>4.8000000000000001E-2</c:v>
                </c:pt>
                <c:pt idx="13" formatCode="0%">
                  <c:v>1.7000000000000001E-2</c:v>
                </c:pt>
                <c:pt idx="15" formatCode="0%">
                  <c:v>0.19600000000000001</c:v>
                </c:pt>
                <c:pt idx="16" formatCode="0%">
                  <c:v>5.7000000000000002E-2</c:v>
                </c:pt>
                <c:pt idx="17" formatCode="0%">
                  <c:v>4.3999999999999997E-2</c:v>
                </c:pt>
                <c:pt idx="18" formatCode="0%">
                  <c:v>5.1999999999999998E-2</c:v>
                </c:pt>
              </c:numCache>
              <c:extLst/>
            </c:numRef>
          </c:val>
          <c:extLst>
            <c:ext xmlns:c16="http://schemas.microsoft.com/office/drawing/2014/chart" uri="{C3380CC4-5D6E-409C-BE32-E72D297353CC}">
              <c16:uniqueId val="{00000001-9E6C-4138-9AC6-E204B31D09BB}"/>
            </c:ext>
          </c:extLst>
        </c:ser>
        <c:ser>
          <c:idx val="2"/>
          <c:order val="2"/>
          <c:tx>
            <c:strRef>
              <c:f>Taul1!$A$19</c:f>
              <c:strCache>
                <c:ptCount val="1"/>
                <c:pt idx="0">
                  <c:v>Ei</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Taul1!$B$16:$AO$16</c:f>
              <c:strCache>
                <c:ptCount val="19"/>
                <c:pt idx="0">
                  <c:v>Kaikki vastaaajat, n=300</c:v>
                </c:pt>
                <c:pt idx="1">
                  <c:v>SUKUPUOLI</c:v>
                </c:pt>
                <c:pt idx="2">
                  <c:v>Mies, n=139</c:v>
                </c:pt>
                <c:pt idx="3">
                  <c:v>Nainen, n=162</c:v>
                </c:pt>
                <c:pt idx="4">
                  <c:v>IKÄRYHMÄ</c:v>
                </c:pt>
                <c:pt idx="5">
                  <c:v>18-29 -vuotias, n=53</c:v>
                </c:pt>
                <c:pt idx="6">
                  <c:v>30-39 -vuotias, n=60</c:v>
                </c:pt>
                <c:pt idx="7">
                  <c:v>40-49 -vuotias, n=64</c:v>
                </c:pt>
                <c:pt idx="8">
                  <c:v>50-59 -vuotias, n=59</c:v>
                </c:pt>
                <c:pt idx="9">
                  <c:v>60-79 -vuotias, n=64</c:v>
                </c:pt>
                <c:pt idx="10">
                  <c:v>TALOUDEN BRUTTOTULOT VUODESSA</c:v>
                </c:pt>
                <c:pt idx="11">
                  <c:v>Alle 30.000 €/vuodessa, n=50</c:v>
                </c:pt>
                <c:pt idx="12">
                  <c:v>30.001-50.000 €/vuodessa, n=74</c:v>
                </c:pt>
                <c:pt idx="13">
                  <c:v>50.001-70.000 €/vuodessa, n=63</c:v>
                </c:pt>
                <c:pt idx="14">
                  <c:v>AMMATTI </c:v>
                </c:pt>
                <c:pt idx="15">
                  <c:v>Johtavassa asemassa oleva/yrittäjä, n=26</c:v>
                </c:pt>
                <c:pt idx="16">
                  <c:v>Toimihenkilö, n=72</c:v>
                </c:pt>
                <c:pt idx="17">
                  <c:v>Työväestö, n=97</c:v>
                </c:pt>
                <c:pt idx="18">
                  <c:v>Lomautettuna/työtön, n=20</c:v>
                </c:pt>
              </c:strCache>
              <c:extLst/>
            </c:strRef>
          </c:cat>
          <c:val>
            <c:numRef>
              <c:f>Taul1!$B$19:$AO$19</c:f>
              <c:numCache>
                <c:formatCode>General</c:formatCode>
                <c:ptCount val="19"/>
                <c:pt idx="0" formatCode="0%">
                  <c:v>0.86899999999999999</c:v>
                </c:pt>
                <c:pt idx="2" formatCode="0%">
                  <c:v>0.85899999999999999</c:v>
                </c:pt>
                <c:pt idx="3" formatCode="0%">
                  <c:v>0.877</c:v>
                </c:pt>
                <c:pt idx="5" formatCode="0%">
                  <c:v>0.752</c:v>
                </c:pt>
                <c:pt idx="6" formatCode="0%">
                  <c:v>0.92400000000000004</c:v>
                </c:pt>
                <c:pt idx="7" formatCode="0%">
                  <c:v>0.873</c:v>
                </c:pt>
                <c:pt idx="8" formatCode="0%">
                  <c:v>0.871</c:v>
                </c:pt>
                <c:pt idx="9" formatCode="0%">
                  <c:v>0.90800000000000003</c:v>
                </c:pt>
                <c:pt idx="11" formatCode="0%">
                  <c:v>0.80300000000000005</c:v>
                </c:pt>
                <c:pt idx="12" formatCode="0%">
                  <c:v>0.88500000000000001</c:v>
                </c:pt>
                <c:pt idx="13" formatCode="0%">
                  <c:v>0.91900000000000004</c:v>
                </c:pt>
                <c:pt idx="15" formatCode="0%">
                  <c:v>0.73499999999999999</c:v>
                </c:pt>
                <c:pt idx="16" formatCode="0%">
                  <c:v>0.85799999999999998</c:v>
                </c:pt>
                <c:pt idx="17" formatCode="0%">
                  <c:v>0.92200000000000004</c:v>
                </c:pt>
                <c:pt idx="18" formatCode="0%">
                  <c:v>0.83599999999999997</c:v>
                </c:pt>
              </c:numCache>
              <c:extLst/>
            </c:numRef>
          </c:val>
          <c:extLst>
            <c:ext xmlns:c16="http://schemas.microsoft.com/office/drawing/2014/chart" uri="{C3380CC4-5D6E-409C-BE32-E72D297353CC}">
              <c16:uniqueId val="{00000002-9E6C-4138-9AC6-E204B31D09BB}"/>
            </c:ext>
          </c:extLst>
        </c:ser>
        <c:dLbls>
          <c:showLegendKey val="0"/>
          <c:showVal val="0"/>
          <c:showCatName val="0"/>
          <c:showSerName val="0"/>
          <c:showPercent val="0"/>
          <c:showBubbleSize val="0"/>
        </c:dLbls>
        <c:gapWidth val="30"/>
        <c:overlap val="100"/>
        <c:axId val="43559936"/>
        <c:axId val="43565824"/>
      </c:barChart>
      <c:catAx>
        <c:axId val="43559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565824"/>
        <c:crosses val="autoZero"/>
        <c:auto val="1"/>
        <c:lblAlgn val="ctr"/>
        <c:lblOffset val="100"/>
        <c:noMultiLvlLbl val="0"/>
      </c:catAx>
      <c:valAx>
        <c:axId val="43565824"/>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559936"/>
        <c:crosses val="autoZero"/>
        <c:crossBetween val="between"/>
        <c:majorUnit val="0.2"/>
      </c:valAx>
      <c:spPr>
        <a:noFill/>
        <a:ln>
          <a:noFill/>
        </a:ln>
        <a:effectLst/>
      </c:spPr>
    </c:plotArea>
    <c:legend>
      <c:legendPos val="b"/>
      <c:layout>
        <c:manualLayout>
          <c:xMode val="edge"/>
          <c:yMode val="edge"/>
          <c:x val="0.3043534691347638"/>
          <c:y val="0.89502379766354434"/>
          <c:w val="0.69519666975142869"/>
          <c:h val="5.3053186060075821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588676838471365"/>
          <c:y val="6.005237924383925E-2"/>
          <c:w val="0.56972307969974989"/>
          <c:h val="0.75420679215707831"/>
        </c:manualLayout>
      </c:layout>
      <c:barChart>
        <c:barDir val="bar"/>
        <c:grouping val="percentStacked"/>
        <c:varyColors val="0"/>
        <c:ser>
          <c:idx val="0"/>
          <c:order val="0"/>
          <c:tx>
            <c:strRef>
              <c:f>Taul1!$B$1</c:f>
              <c:strCache>
                <c:ptCount val="1"/>
                <c:pt idx="0">
                  <c:v>Kyllä</c:v>
                </c:pt>
              </c:strCache>
            </c:strRef>
          </c:tx>
          <c:spPr>
            <a:solidFill>
              <a:schemeClr val="tx2"/>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2010, n=201</c:v>
                </c:pt>
                <c:pt idx="1">
                  <c:v>2012, n=210</c:v>
                </c:pt>
                <c:pt idx="2">
                  <c:v>2014, n=333</c:v>
                </c:pt>
                <c:pt idx="3">
                  <c:v>2016, n=324</c:v>
                </c:pt>
                <c:pt idx="4">
                  <c:v>2018, n=283</c:v>
                </c:pt>
                <c:pt idx="5">
                  <c:v>2020, n=307</c:v>
                </c:pt>
                <c:pt idx="6">
                  <c:v>2022, n=300</c:v>
                </c:pt>
              </c:strCache>
            </c:strRef>
          </c:cat>
          <c:val>
            <c:numRef>
              <c:f>Taul1!$B$2:$B$8</c:f>
              <c:numCache>
                <c:formatCode>General</c:formatCode>
                <c:ptCount val="7"/>
                <c:pt idx="0">
                  <c:v>6</c:v>
                </c:pt>
                <c:pt idx="1">
                  <c:v>13</c:v>
                </c:pt>
                <c:pt idx="2">
                  <c:v>5</c:v>
                </c:pt>
                <c:pt idx="3">
                  <c:v>7</c:v>
                </c:pt>
                <c:pt idx="4">
                  <c:v>6</c:v>
                </c:pt>
                <c:pt idx="5">
                  <c:v>7</c:v>
                </c:pt>
                <c:pt idx="6">
                  <c:v>7</c:v>
                </c:pt>
              </c:numCache>
            </c:numRef>
          </c:val>
          <c:extLst>
            <c:ext xmlns:c16="http://schemas.microsoft.com/office/drawing/2014/chart" uri="{C3380CC4-5D6E-409C-BE32-E72D297353CC}">
              <c16:uniqueId val="{00000000-6E68-4D8E-8B53-3D763B2C4AF5}"/>
            </c:ext>
          </c:extLst>
        </c:ser>
        <c:ser>
          <c:idx val="1"/>
          <c:order val="1"/>
          <c:tx>
            <c:strRef>
              <c:f>Taul1!$C$1</c:f>
              <c:strCache>
                <c:ptCount val="1"/>
                <c:pt idx="0">
                  <c:v>Hakemuksen käsittely on vielä kesken</c:v>
                </c:pt>
              </c:strCache>
            </c:strRef>
          </c:tx>
          <c:spPr>
            <a:solidFill>
              <a:srgbClr val="FFFFFF">
                <a:lumMod val="9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2010, n=201</c:v>
                </c:pt>
                <c:pt idx="1">
                  <c:v>2012, n=210</c:v>
                </c:pt>
                <c:pt idx="2">
                  <c:v>2014, n=333</c:v>
                </c:pt>
                <c:pt idx="3">
                  <c:v>2016, n=324</c:v>
                </c:pt>
                <c:pt idx="4">
                  <c:v>2018, n=283</c:v>
                </c:pt>
                <c:pt idx="5">
                  <c:v>2020, n=307</c:v>
                </c:pt>
                <c:pt idx="6">
                  <c:v>2022, n=300</c:v>
                </c:pt>
              </c:strCache>
            </c:strRef>
          </c:cat>
          <c:val>
            <c:numRef>
              <c:f>Taul1!$C$2:$C$8</c:f>
              <c:numCache>
                <c:formatCode>General</c:formatCode>
                <c:ptCount val="7"/>
                <c:pt idx="2">
                  <c:v>4</c:v>
                </c:pt>
                <c:pt idx="3">
                  <c:v>6</c:v>
                </c:pt>
                <c:pt idx="4">
                  <c:v>4</c:v>
                </c:pt>
                <c:pt idx="5">
                  <c:v>5</c:v>
                </c:pt>
                <c:pt idx="6">
                  <c:v>6</c:v>
                </c:pt>
              </c:numCache>
            </c:numRef>
          </c:val>
          <c:extLst>
            <c:ext xmlns:c16="http://schemas.microsoft.com/office/drawing/2014/chart" uri="{C3380CC4-5D6E-409C-BE32-E72D297353CC}">
              <c16:uniqueId val="{00000001-6E68-4D8E-8B53-3D763B2C4AF5}"/>
            </c:ext>
          </c:extLst>
        </c:ser>
        <c:ser>
          <c:idx val="2"/>
          <c:order val="2"/>
          <c:tx>
            <c:strRef>
              <c:f>Taul1!$D$1</c:f>
              <c:strCache>
                <c:ptCount val="1"/>
                <c:pt idx="0">
                  <c:v>Ei</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2010, n=201</c:v>
                </c:pt>
                <c:pt idx="1">
                  <c:v>2012, n=210</c:v>
                </c:pt>
                <c:pt idx="2">
                  <c:v>2014, n=333</c:v>
                </c:pt>
                <c:pt idx="3">
                  <c:v>2016, n=324</c:v>
                </c:pt>
                <c:pt idx="4">
                  <c:v>2018, n=283</c:v>
                </c:pt>
                <c:pt idx="5">
                  <c:v>2020, n=307</c:v>
                </c:pt>
                <c:pt idx="6">
                  <c:v>2022, n=300</c:v>
                </c:pt>
              </c:strCache>
            </c:strRef>
          </c:cat>
          <c:val>
            <c:numRef>
              <c:f>Taul1!$D$2:$D$8</c:f>
              <c:numCache>
                <c:formatCode>General</c:formatCode>
                <c:ptCount val="7"/>
                <c:pt idx="0">
                  <c:v>94</c:v>
                </c:pt>
                <c:pt idx="1">
                  <c:v>87</c:v>
                </c:pt>
                <c:pt idx="2">
                  <c:v>90</c:v>
                </c:pt>
                <c:pt idx="3">
                  <c:v>85</c:v>
                </c:pt>
                <c:pt idx="4">
                  <c:v>88</c:v>
                </c:pt>
                <c:pt idx="5">
                  <c:v>88</c:v>
                </c:pt>
                <c:pt idx="6">
                  <c:v>87</c:v>
                </c:pt>
              </c:numCache>
            </c:numRef>
          </c:val>
          <c:extLst>
            <c:ext xmlns:c16="http://schemas.microsoft.com/office/drawing/2014/chart" uri="{C3380CC4-5D6E-409C-BE32-E72D297353CC}">
              <c16:uniqueId val="{00000002-6E68-4D8E-8B53-3D763B2C4AF5}"/>
            </c:ext>
          </c:extLst>
        </c:ser>
        <c:ser>
          <c:idx val="3"/>
          <c:order val="3"/>
          <c:tx>
            <c:strRef>
              <c:f>Taul1!$E$1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2010, n=201</c:v>
                </c:pt>
                <c:pt idx="1">
                  <c:v>2012, n=210</c:v>
                </c:pt>
                <c:pt idx="2">
                  <c:v>2014, n=333</c:v>
                </c:pt>
                <c:pt idx="3">
                  <c:v>2016, n=324</c:v>
                </c:pt>
                <c:pt idx="4">
                  <c:v>2018, n=283</c:v>
                </c:pt>
                <c:pt idx="5">
                  <c:v>2020, n=307</c:v>
                </c:pt>
                <c:pt idx="6">
                  <c:v>2022, n=300</c:v>
                </c:pt>
              </c:strCache>
            </c:strRef>
          </c:cat>
          <c:val>
            <c:numRef>
              <c:f>Taul1!$E$2:$E$8</c:f>
              <c:numCache>
                <c:formatCode>General</c:formatCode>
                <c:ptCount val="7"/>
                <c:pt idx="2">
                  <c:v>1</c:v>
                </c:pt>
                <c:pt idx="3">
                  <c:v>2</c:v>
                </c:pt>
                <c:pt idx="4">
                  <c:v>2</c:v>
                </c:pt>
              </c:numCache>
            </c:numRef>
          </c:val>
          <c:extLst>
            <c:ext xmlns:c16="http://schemas.microsoft.com/office/drawing/2014/chart" uri="{C3380CC4-5D6E-409C-BE32-E72D297353CC}">
              <c16:uniqueId val="{00000003-6E68-4D8E-8B53-3D763B2C4AF5}"/>
            </c:ext>
          </c:extLst>
        </c:ser>
        <c:dLbls>
          <c:showLegendKey val="0"/>
          <c:showVal val="0"/>
          <c:showCatName val="0"/>
          <c:showSerName val="0"/>
          <c:showPercent val="0"/>
          <c:showBubbleSize val="0"/>
        </c:dLbls>
        <c:gapWidth val="30"/>
        <c:overlap val="100"/>
        <c:axId val="43559936"/>
        <c:axId val="43565824"/>
      </c:barChart>
      <c:catAx>
        <c:axId val="43559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565824"/>
        <c:crosses val="autoZero"/>
        <c:auto val="1"/>
        <c:lblAlgn val="ctr"/>
        <c:lblOffset val="100"/>
        <c:noMultiLvlLbl val="0"/>
      </c:catAx>
      <c:valAx>
        <c:axId val="43565824"/>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559936"/>
        <c:crosses val="autoZero"/>
        <c:crossBetween val="between"/>
        <c:majorUnit val="0.2"/>
      </c:valAx>
      <c:spPr>
        <a:noFill/>
        <a:ln>
          <a:noFill/>
        </a:ln>
        <a:effectLst/>
      </c:spPr>
    </c:plotArea>
    <c:legend>
      <c:legendPos val="b"/>
      <c:layout>
        <c:manualLayout>
          <c:xMode val="edge"/>
          <c:yMode val="edge"/>
          <c:x val="0.37626832970568208"/>
          <c:y val="0.89502379766354434"/>
          <c:w val="0.62373167029431797"/>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48371739782297"/>
          <c:y val="6.0155650267229126E-2"/>
          <c:w val="0.50138999659408323"/>
          <c:h val="0.73134845140609106"/>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Nykyinen vakuutusturvani on riittävä kattamaan omat ja perheeni riskit</c:v>
                </c:pt>
                <c:pt idx="1">
                  <c:v>Vakuutusyhtiöt pyrkivät vakuutusehtoihin vetoamalla vapautumaan korvausten maksusta</c:v>
                </c:pt>
                <c:pt idx="2">
                  <c:v>Tiedän, mitä ottamani vakuutukset korvaavat </c:v>
                </c:pt>
                <c:pt idx="3">
                  <c:v>Vakuutusyhtiöiden mobiilipalvelut vastaavat tarpeitani </c:v>
                </c:pt>
                <c:pt idx="4">
                  <c:v>Vakuutusyhtiöiden verkkopalvelut ovat kattavia ja helppokäyttöisiä</c:v>
                </c:pt>
                <c:pt idx="5">
                  <c:v>Vakuutustuotteiden ja vakuutusmaksujen vertailu on helppoa</c:v>
                </c:pt>
                <c:pt idx="6">
                  <c:v>On hyväksyttävää liioitella vahingon määrää korvaushakemuksessa</c:v>
                </c:pt>
              </c:strCache>
            </c:strRef>
          </c:cat>
          <c:val>
            <c:numRef>
              <c:f>Taul1!$B$2:$B$8</c:f>
              <c:numCache>
                <c:formatCode>0%</c:formatCode>
                <c:ptCount val="7"/>
                <c:pt idx="0">
                  <c:v>0.28899999999999998</c:v>
                </c:pt>
                <c:pt idx="1">
                  <c:v>0.28799999999999998</c:v>
                </c:pt>
                <c:pt idx="2">
                  <c:v>0.17299999999999999</c:v>
                </c:pt>
                <c:pt idx="3">
                  <c:v>0.124</c:v>
                </c:pt>
                <c:pt idx="4">
                  <c:v>0.123</c:v>
                </c:pt>
                <c:pt idx="5">
                  <c:v>5.3999999999999999E-2</c:v>
                </c:pt>
                <c:pt idx="6">
                  <c:v>3.6999999999999998E-2</c:v>
                </c:pt>
              </c:numCache>
            </c:numRef>
          </c:val>
          <c:extLst>
            <c:ext xmlns:c16="http://schemas.microsoft.com/office/drawing/2014/chart" uri="{C3380CC4-5D6E-409C-BE32-E72D297353CC}">
              <c16:uniqueId val="{00000000-139C-450C-B703-0023C5269054}"/>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Nykyinen vakuutusturvani on riittävä kattamaan omat ja perheeni riskit</c:v>
                </c:pt>
                <c:pt idx="1">
                  <c:v>Vakuutusyhtiöt pyrkivät vakuutusehtoihin vetoamalla vapautumaan korvausten maksusta</c:v>
                </c:pt>
                <c:pt idx="2">
                  <c:v>Tiedän, mitä ottamani vakuutukset korvaavat </c:v>
                </c:pt>
                <c:pt idx="3">
                  <c:v>Vakuutusyhtiöiden mobiilipalvelut vastaavat tarpeitani </c:v>
                </c:pt>
                <c:pt idx="4">
                  <c:v>Vakuutusyhtiöiden verkkopalvelut ovat kattavia ja helppokäyttöisiä</c:v>
                </c:pt>
                <c:pt idx="5">
                  <c:v>Vakuutustuotteiden ja vakuutusmaksujen vertailu on helppoa</c:v>
                </c:pt>
                <c:pt idx="6">
                  <c:v>On hyväksyttävää liioitella vahingon määrää korvaushakemuksessa</c:v>
                </c:pt>
              </c:strCache>
            </c:strRef>
          </c:cat>
          <c:val>
            <c:numRef>
              <c:f>Taul1!$C$2:$C$8</c:f>
              <c:numCache>
                <c:formatCode>0%</c:formatCode>
                <c:ptCount val="7"/>
                <c:pt idx="0">
                  <c:v>0.45900000000000002</c:v>
                </c:pt>
                <c:pt idx="1">
                  <c:v>0.44400000000000001</c:v>
                </c:pt>
                <c:pt idx="2">
                  <c:v>0.53700000000000003</c:v>
                </c:pt>
                <c:pt idx="3">
                  <c:v>0.35199999999999998</c:v>
                </c:pt>
                <c:pt idx="4">
                  <c:v>0.51200000000000001</c:v>
                </c:pt>
                <c:pt idx="5">
                  <c:v>0.23499999999999999</c:v>
                </c:pt>
                <c:pt idx="6">
                  <c:v>0.124</c:v>
                </c:pt>
              </c:numCache>
            </c:numRef>
          </c:val>
          <c:extLst>
            <c:ext xmlns:c16="http://schemas.microsoft.com/office/drawing/2014/chart" uri="{C3380CC4-5D6E-409C-BE32-E72D297353CC}">
              <c16:uniqueId val="{00000001-139C-450C-B703-0023C5269054}"/>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Nykyinen vakuutusturvani on riittävä kattamaan omat ja perheeni riskit</c:v>
                </c:pt>
                <c:pt idx="1">
                  <c:v>Vakuutusyhtiöt pyrkivät vakuutusehtoihin vetoamalla vapautumaan korvausten maksusta</c:v>
                </c:pt>
                <c:pt idx="2">
                  <c:v>Tiedän, mitä ottamani vakuutukset korvaavat </c:v>
                </c:pt>
                <c:pt idx="3">
                  <c:v>Vakuutusyhtiöiden mobiilipalvelut vastaavat tarpeitani </c:v>
                </c:pt>
                <c:pt idx="4">
                  <c:v>Vakuutusyhtiöiden verkkopalvelut ovat kattavia ja helppokäyttöisiä</c:v>
                </c:pt>
                <c:pt idx="5">
                  <c:v>Vakuutustuotteiden ja vakuutusmaksujen vertailu on helppoa</c:v>
                </c:pt>
                <c:pt idx="6">
                  <c:v>On hyväksyttävää liioitella vahingon määrää korvaushakemuksessa</c:v>
                </c:pt>
              </c:strCache>
            </c:strRef>
          </c:cat>
          <c:val>
            <c:numRef>
              <c:f>Taul1!$D$2:$D$8</c:f>
              <c:numCache>
                <c:formatCode>0%</c:formatCode>
                <c:ptCount val="7"/>
                <c:pt idx="0">
                  <c:v>0.127</c:v>
                </c:pt>
                <c:pt idx="1">
                  <c:v>0.13200000000000001</c:v>
                </c:pt>
                <c:pt idx="2">
                  <c:v>0.19600000000000001</c:v>
                </c:pt>
                <c:pt idx="3">
                  <c:v>0.157</c:v>
                </c:pt>
                <c:pt idx="4">
                  <c:v>0.19500000000000001</c:v>
                </c:pt>
                <c:pt idx="5">
                  <c:v>0.32800000000000001</c:v>
                </c:pt>
                <c:pt idx="6">
                  <c:v>0.23899999999999999</c:v>
                </c:pt>
              </c:numCache>
            </c:numRef>
          </c:val>
          <c:extLst>
            <c:ext xmlns:c16="http://schemas.microsoft.com/office/drawing/2014/chart" uri="{C3380CC4-5D6E-409C-BE32-E72D297353CC}">
              <c16:uniqueId val="{00000002-139C-450C-B703-0023C5269054}"/>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Nykyinen vakuutusturvani on riittävä kattamaan omat ja perheeni riskit</c:v>
                </c:pt>
                <c:pt idx="1">
                  <c:v>Vakuutusyhtiöt pyrkivät vakuutusehtoihin vetoamalla vapautumaan korvausten maksusta</c:v>
                </c:pt>
                <c:pt idx="2">
                  <c:v>Tiedän, mitä ottamani vakuutukset korvaavat </c:v>
                </c:pt>
                <c:pt idx="3">
                  <c:v>Vakuutusyhtiöiden mobiilipalvelut vastaavat tarpeitani </c:v>
                </c:pt>
                <c:pt idx="4">
                  <c:v>Vakuutusyhtiöiden verkkopalvelut ovat kattavia ja helppokäyttöisiä</c:v>
                </c:pt>
                <c:pt idx="5">
                  <c:v>Vakuutustuotteiden ja vakuutusmaksujen vertailu on helppoa</c:v>
                </c:pt>
                <c:pt idx="6">
                  <c:v>On hyväksyttävää liioitella vahingon määrää korvaushakemuksessa</c:v>
                </c:pt>
              </c:strCache>
            </c:strRef>
          </c:cat>
          <c:val>
            <c:numRef>
              <c:f>Taul1!$E$2:$E$8</c:f>
              <c:numCache>
                <c:formatCode>0%</c:formatCode>
                <c:ptCount val="7"/>
                <c:pt idx="0">
                  <c:v>3.9E-2</c:v>
                </c:pt>
                <c:pt idx="1">
                  <c:v>3.3000000000000002E-2</c:v>
                </c:pt>
                <c:pt idx="2">
                  <c:v>4.5999999999999999E-2</c:v>
                </c:pt>
                <c:pt idx="3">
                  <c:v>5.3999999999999999E-2</c:v>
                </c:pt>
                <c:pt idx="4">
                  <c:v>5.2999999999999999E-2</c:v>
                </c:pt>
                <c:pt idx="5">
                  <c:v>0.28999999999999998</c:v>
                </c:pt>
                <c:pt idx="6">
                  <c:v>0.52900000000000003</c:v>
                </c:pt>
              </c:numCache>
            </c:numRef>
          </c:val>
          <c:extLst>
            <c:ext xmlns:c16="http://schemas.microsoft.com/office/drawing/2014/chart" uri="{C3380CC4-5D6E-409C-BE32-E72D297353CC}">
              <c16:uniqueId val="{00000003-139C-450C-B703-0023C5269054}"/>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Nykyinen vakuutusturvani on riittävä kattamaan omat ja perheeni riskit</c:v>
                </c:pt>
                <c:pt idx="1">
                  <c:v>Vakuutusyhtiöt pyrkivät vakuutusehtoihin vetoamalla vapautumaan korvausten maksusta</c:v>
                </c:pt>
                <c:pt idx="2">
                  <c:v>Tiedän, mitä ottamani vakuutukset korvaavat </c:v>
                </c:pt>
                <c:pt idx="3">
                  <c:v>Vakuutusyhtiöiden mobiilipalvelut vastaavat tarpeitani </c:v>
                </c:pt>
                <c:pt idx="4">
                  <c:v>Vakuutusyhtiöiden verkkopalvelut ovat kattavia ja helppokäyttöisiä</c:v>
                </c:pt>
                <c:pt idx="5">
                  <c:v>Vakuutustuotteiden ja vakuutusmaksujen vertailu on helppoa</c:v>
                </c:pt>
                <c:pt idx="6">
                  <c:v>On hyväksyttävää liioitella vahingon määrää korvaushakemuksessa</c:v>
                </c:pt>
              </c:strCache>
            </c:strRef>
          </c:cat>
          <c:val>
            <c:numRef>
              <c:f>Taul1!$F$2:$F$8</c:f>
              <c:numCache>
                <c:formatCode>0%</c:formatCode>
                <c:ptCount val="7"/>
                <c:pt idx="0">
                  <c:v>8.5000000000000006E-2</c:v>
                </c:pt>
                <c:pt idx="1">
                  <c:v>0.10199999999999999</c:v>
                </c:pt>
                <c:pt idx="2">
                  <c:v>4.8000000000000001E-2</c:v>
                </c:pt>
                <c:pt idx="3">
                  <c:v>0.313</c:v>
                </c:pt>
                <c:pt idx="4">
                  <c:v>0.11600000000000001</c:v>
                </c:pt>
                <c:pt idx="5">
                  <c:v>9.2999999999999999E-2</c:v>
                </c:pt>
                <c:pt idx="6">
                  <c:v>7.1999999999999995E-2</c:v>
                </c:pt>
              </c:numCache>
            </c:numRef>
          </c:val>
          <c:extLst>
            <c:ext xmlns:c16="http://schemas.microsoft.com/office/drawing/2014/chart" uri="{C3380CC4-5D6E-409C-BE32-E72D297353CC}">
              <c16:uniqueId val="{00000004-139C-450C-B703-0023C5269054}"/>
            </c:ext>
          </c:extLst>
        </c:ser>
        <c:dLbls>
          <c:showLegendKey val="0"/>
          <c:showVal val="0"/>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46772747777785445"/>
          <c:y val="0.89427891668807125"/>
          <c:w val="0.52439977138027472"/>
          <c:h val="0.10572115586939076"/>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rgbClr val="040B16"/>
          </a:solidFill>
          <a:latin typeface="Calibri" panose="020F0502020204030204" pitchFamily="34" charset="0"/>
          <a:cs typeface="Calibri" panose="020F050202020403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48443169283231691"/>
          <c:h val="0.86088628623689456"/>
        </c:manualLayout>
      </c:layout>
      <c:barChart>
        <c:barDir val="bar"/>
        <c:grouping val="clustered"/>
        <c:varyColors val="0"/>
        <c:ser>
          <c:idx val="0"/>
          <c:order val="0"/>
          <c:tx>
            <c:strRef>
              <c:f>Taul1!$B$1</c:f>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2010, n=994</c:v>
                </c:pt>
                <c:pt idx="1">
                  <c:v>2012, n=1026</c:v>
                </c:pt>
                <c:pt idx="2">
                  <c:v>2014, n=1000</c:v>
                </c:pt>
                <c:pt idx="3">
                  <c:v>2016, n=1000</c:v>
                </c:pt>
                <c:pt idx="4">
                  <c:v>2018, n=1000</c:v>
                </c:pt>
                <c:pt idx="5">
                  <c:v>2020, n=1000</c:v>
                </c:pt>
                <c:pt idx="6">
                  <c:v>2022, n=1000</c:v>
                </c:pt>
              </c:strCache>
            </c:strRef>
          </c:cat>
          <c:val>
            <c:numRef>
              <c:f>Taul1!$B$2:$B$8</c:f>
              <c:numCache>
                <c:formatCode>0%</c:formatCode>
                <c:ptCount val="7"/>
                <c:pt idx="0">
                  <c:v>0.83</c:v>
                </c:pt>
                <c:pt idx="1">
                  <c:v>0.86</c:v>
                </c:pt>
                <c:pt idx="2">
                  <c:v>0.95</c:v>
                </c:pt>
                <c:pt idx="3">
                  <c:v>0.92</c:v>
                </c:pt>
                <c:pt idx="4">
                  <c:v>0.93</c:v>
                </c:pt>
                <c:pt idx="5">
                  <c:v>0.88</c:v>
                </c:pt>
                <c:pt idx="6">
                  <c:v>0.88</c:v>
                </c:pt>
              </c:numCache>
            </c:numRef>
          </c:val>
          <c:extLst>
            <c:ext xmlns:c16="http://schemas.microsoft.com/office/drawing/2014/chart" uri="{C3380CC4-5D6E-409C-BE32-E72D297353CC}">
              <c16:uniqueId val="{00000000-0CB2-4CAB-BEBF-81D369F26D3B}"/>
            </c:ext>
          </c:extLst>
        </c:ser>
        <c:dLbls>
          <c:showLegendKey val="0"/>
          <c:showVal val="0"/>
          <c:showCatName val="0"/>
          <c:showSerName val="0"/>
          <c:showPercent val="0"/>
          <c:showBubbleSize val="0"/>
        </c:dLbls>
        <c:gapWidth val="30"/>
        <c:axId val="142872576"/>
        <c:axId val="142874112"/>
      </c:barChart>
      <c:catAx>
        <c:axId val="142872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874112"/>
        <c:crosses val="autoZero"/>
        <c:auto val="1"/>
        <c:lblAlgn val="ctr"/>
        <c:lblOffset val="100"/>
        <c:noMultiLvlLbl val="0"/>
      </c:catAx>
      <c:valAx>
        <c:axId val="142874112"/>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87257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39326981672467"/>
          <c:y val="6.005237924383925E-2"/>
          <c:w val="0.59103492696923265"/>
          <c:h val="0.74327572760922656"/>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Taul1!$A$2:$A$24</c:f>
              <c:strCache>
                <c:ptCount val="15"/>
                <c:pt idx="0">
                  <c:v>Vakuutusyhtiöt pyrkivät vakuutusehtoihin </c:v>
                </c:pt>
                <c:pt idx="1">
                  <c:v>vetoamalla vapautumaan korvausten maksusta</c:v>
                </c:pt>
                <c:pt idx="2">
                  <c:v>2010, n=994</c:v>
                </c:pt>
                <c:pt idx="3">
                  <c:v>2012, n=1026</c:v>
                </c:pt>
                <c:pt idx="4">
                  <c:v>2014, n=1000</c:v>
                </c:pt>
                <c:pt idx="5">
                  <c:v>2016, n=1000</c:v>
                </c:pt>
                <c:pt idx="6">
                  <c:v>2018, n=1000</c:v>
                </c:pt>
                <c:pt idx="7">
                  <c:v>2020, n=1000</c:v>
                </c:pt>
                <c:pt idx="8">
                  <c:v>2022, n=1000</c:v>
                </c:pt>
                <c:pt idx="9">
                  <c:v>Vakuutusyhtiöiden verkkopalvelut ovat </c:v>
                </c:pt>
                <c:pt idx="10">
                  <c:v>kattavia ja helppokäyttöisiä*</c:v>
                </c:pt>
                <c:pt idx="11">
                  <c:v>2016, n=1000</c:v>
                </c:pt>
                <c:pt idx="12">
                  <c:v>2018, n=1000</c:v>
                </c:pt>
                <c:pt idx="13">
                  <c:v>2020, n=1000</c:v>
                </c:pt>
                <c:pt idx="14">
                  <c:v>2022, n=1000</c:v>
                </c:pt>
              </c:strCache>
              <c:extLst/>
            </c:strRef>
          </c:cat>
          <c:val>
            <c:numRef>
              <c:f>Taul1!$B$2:$B$24</c:f>
              <c:numCache>
                <c:formatCode>General</c:formatCode>
                <c:ptCount val="15"/>
                <c:pt idx="2">
                  <c:v>40</c:v>
                </c:pt>
                <c:pt idx="3">
                  <c:v>36</c:v>
                </c:pt>
                <c:pt idx="4">
                  <c:v>35</c:v>
                </c:pt>
                <c:pt idx="5">
                  <c:v>34</c:v>
                </c:pt>
                <c:pt idx="6">
                  <c:v>31</c:v>
                </c:pt>
                <c:pt idx="7" formatCode="0">
                  <c:v>29</c:v>
                </c:pt>
                <c:pt idx="8" formatCode="0">
                  <c:v>28.799999999999997</c:v>
                </c:pt>
                <c:pt idx="11">
                  <c:v>11</c:v>
                </c:pt>
                <c:pt idx="12">
                  <c:v>12</c:v>
                </c:pt>
                <c:pt idx="13" formatCode="0">
                  <c:v>14</c:v>
                </c:pt>
                <c:pt idx="14" formatCode="0">
                  <c:v>12.3</c:v>
                </c:pt>
              </c:numCache>
              <c:extLst/>
            </c:numRef>
          </c:val>
          <c:extLst>
            <c:ext xmlns:c16="http://schemas.microsoft.com/office/drawing/2014/chart" uri="{C3380CC4-5D6E-409C-BE32-E72D297353CC}">
              <c16:uniqueId val="{00000000-DEF9-43E4-92F1-3DCD5272FB04}"/>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Taul1!$A$2:$A$24</c:f>
              <c:strCache>
                <c:ptCount val="15"/>
                <c:pt idx="0">
                  <c:v>Vakuutusyhtiöt pyrkivät vakuutusehtoihin </c:v>
                </c:pt>
                <c:pt idx="1">
                  <c:v>vetoamalla vapautumaan korvausten maksusta</c:v>
                </c:pt>
                <c:pt idx="2">
                  <c:v>2010, n=994</c:v>
                </c:pt>
                <c:pt idx="3">
                  <c:v>2012, n=1026</c:v>
                </c:pt>
                <c:pt idx="4">
                  <c:v>2014, n=1000</c:v>
                </c:pt>
                <c:pt idx="5">
                  <c:v>2016, n=1000</c:v>
                </c:pt>
                <c:pt idx="6">
                  <c:v>2018, n=1000</c:v>
                </c:pt>
                <c:pt idx="7">
                  <c:v>2020, n=1000</c:v>
                </c:pt>
                <c:pt idx="8">
                  <c:v>2022, n=1000</c:v>
                </c:pt>
                <c:pt idx="9">
                  <c:v>Vakuutusyhtiöiden verkkopalvelut ovat </c:v>
                </c:pt>
                <c:pt idx="10">
                  <c:v>kattavia ja helppokäyttöisiä*</c:v>
                </c:pt>
                <c:pt idx="11">
                  <c:v>2016, n=1000</c:v>
                </c:pt>
                <c:pt idx="12">
                  <c:v>2018, n=1000</c:v>
                </c:pt>
                <c:pt idx="13">
                  <c:v>2020, n=1000</c:v>
                </c:pt>
                <c:pt idx="14">
                  <c:v>2022, n=1000</c:v>
                </c:pt>
              </c:strCache>
              <c:extLst/>
            </c:strRef>
          </c:cat>
          <c:val>
            <c:numRef>
              <c:f>Taul1!$C$2:$C$24</c:f>
              <c:numCache>
                <c:formatCode>General</c:formatCode>
                <c:ptCount val="15"/>
                <c:pt idx="2">
                  <c:v>36</c:v>
                </c:pt>
                <c:pt idx="3">
                  <c:v>42</c:v>
                </c:pt>
                <c:pt idx="4">
                  <c:v>39</c:v>
                </c:pt>
                <c:pt idx="5">
                  <c:v>41</c:v>
                </c:pt>
                <c:pt idx="6">
                  <c:v>41</c:v>
                </c:pt>
                <c:pt idx="7" formatCode="0">
                  <c:v>45</c:v>
                </c:pt>
                <c:pt idx="8" formatCode="0">
                  <c:v>44.4</c:v>
                </c:pt>
                <c:pt idx="11">
                  <c:v>46</c:v>
                </c:pt>
                <c:pt idx="12">
                  <c:v>43</c:v>
                </c:pt>
                <c:pt idx="13" formatCode="0">
                  <c:v>51</c:v>
                </c:pt>
                <c:pt idx="14" formatCode="0">
                  <c:v>51.2</c:v>
                </c:pt>
              </c:numCache>
              <c:extLst/>
            </c:numRef>
          </c:val>
          <c:extLst>
            <c:ext xmlns:c16="http://schemas.microsoft.com/office/drawing/2014/chart" uri="{C3380CC4-5D6E-409C-BE32-E72D297353CC}">
              <c16:uniqueId val="{00000001-DEF9-43E4-92F1-3DCD5272FB04}"/>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Taul1!$A$2:$A$24</c:f>
              <c:strCache>
                <c:ptCount val="15"/>
                <c:pt idx="0">
                  <c:v>Vakuutusyhtiöt pyrkivät vakuutusehtoihin </c:v>
                </c:pt>
                <c:pt idx="1">
                  <c:v>vetoamalla vapautumaan korvausten maksusta</c:v>
                </c:pt>
                <c:pt idx="2">
                  <c:v>2010, n=994</c:v>
                </c:pt>
                <c:pt idx="3">
                  <c:v>2012, n=1026</c:v>
                </c:pt>
                <c:pt idx="4">
                  <c:v>2014, n=1000</c:v>
                </c:pt>
                <c:pt idx="5">
                  <c:v>2016, n=1000</c:v>
                </c:pt>
                <c:pt idx="6">
                  <c:v>2018, n=1000</c:v>
                </c:pt>
                <c:pt idx="7">
                  <c:v>2020, n=1000</c:v>
                </c:pt>
                <c:pt idx="8">
                  <c:v>2022, n=1000</c:v>
                </c:pt>
                <c:pt idx="9">
                  <c:v>Vakuutusyhtiöiden verkkopalvelut ovat </c:v>
                </c:pt>
                <c:pt idx="10">
                  <c:v>kattavia ja helppokäyttöisiä*</c:v>
                </c:pt>
                <c:pt idx="11">
                  <c:v>2016, n=1000</c:v>
                </c:pt>
                <c:pt idx="12">
                  <c:v>2018, n=1000</c:v>
                </c:pt>
                <c:pt idx="13">
                  <c:v>2020, n=1000</c:v>
                </c:pt>
                <c:pt idx="14">
                  <c:v>2022, n=1000</c:v>
                </c:pt>
              </c:strCache>
              <c:extLst/>
            </c:strRef>
          </c:cat>
          <c:val>
            <c:numRef>
              <c:f>Taul1!$D$2:$D$24</c:f>
              <c:numCache>
                <c:formatCode>General</c:formatCode>
                <c:ptCount val="15"/>
                <c:pt idx="2">
                  <c:v>13</c:v>
                </c:pt>
                <c:pt idx="3">
                  <c:v>12</c:v>
                </c:pt>
                <c:pt idx="4">
                  <c:v>11</c:v>
                </c:pt>
                <c:pt idx="5">
                  <c:v>12</c:v>
                </c:pt>
                <c:pt idx="6">
                  <c:v>13</c:v>
                </c:pt>
                <c:pt idx="7" formatCode="0">
                  <c:v>12</c:v>
                </c:pt>
                <c:pt idx="8" formatCode="0">
                  <c:v>13.200000000000001</c:v>
                </c:pt>
                <c:pt idx="11">
                  <c:v>22</c:v>
                </c:pt>
                <c:pt idx="12">
                  <c:v>24</c:v>
                </c:pt>
                <c:pt idx="13" formatCode="0">
                  <c:v>18</c:v>
                </c:pt>
                <c:pt idx="14" formatCode="0">
                  <c:v>19.5</c:v>
                </c:pt>
              </c:numCache>
              <c:extLst/>
            </c:numRef>
          </c:val>
          <c:extLst>
            <c:ext xmlns:c16="http://schemas.microsoft.com/office/drawing/2014/chart" uri="{C3380CC4-5D6E-409C-BE32-E72D297353CC}">
              <c16:uniqueId val="{00000002-DEF9-43E4-92F1-3DCD5272FB04}"/>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Taul1!$A$2:$A$24</c:f>
              <c:strCache>
                <c:ptCount val="15"/>
                <c:pt idx="0">
                  <c:v>Vakuutusyhtiöt pyrkivät vakuutusehtoihin </c:v>
                </c:pt>
                <c:pt idx="1">
                  <c:v>vetoamalla vapautumaan korvausten maksusta</c:v>
                </c:pt>
                <c:pt idx="2">
                  <c:v>2010, n=994</c:v>
                </c:pt>
                <c:pt idx="3">
                  <c:v>2012, n=1026</c:v>
                </c:pt>
                <c:pt idx="4">
                  <c:v>2014, n=1000</c:v>
                </c:pt>
                <c:pt idx="5">
                  <c:v>2016, n=1000</c:v>
                </c:pt>
                <c:pt idx="6">
                  <c:v>2018, n=1000</c:v>
                </c:pt>
                <c:pt idx="7">
                  <c:v>2020, n=1000</c:v>
                </c:pt>
                <c:pt idx="8">
                  <c:v>2022, n=1000</c:v>
                </c:pt>
                <c:pt idx="9">
                  <c:v>Vakuutusyhtiöiden verkkopalvelut ovat </c:v>
                </c:pt>
                <c:pt idx="10">
                  <c:v>kattavia ja helppokäyttöisiä*</c:v>
                </c:pt>
                <c:pt idx="11">
                  <c:v>2016, n=1000</c:v>
                </c:pt>
                <c:pt idx="12">
                  <c:v>2018, n=1000</c:v>
                </c:pt>
                <c:pt idx="13">
                  <c:v>2020, n=1000</c:v>
                </c:pt>
                <c:pt idx="14">
                  <c:v>2022, n=1000</c:v>
                </c:pt>
              </c:strCache>
              <c:extLst/>
            </c:strRef>
          </c:cat>
          <c:val>
            <c:numRef>
              <c:f>Taul1!$E$2:$E$24</c:f>
              <c:numCache>
                <c:formatCode>General</c:formatCode>
                <c:ptCount val="15"/>
                <c:pt idx="2">
                  <c:v>6</c:v>
                </c:pt>
                <c:pt idx="3">
                  <c:v>5</c:v>
                </c:pt>
                <c:pt idx="4">
                  <c:v>3</c:v>
                </c:pt>
                <c:pt idx="5">
                  <c:v>2</c:v>
                </c:pt>
                <c:pt idx="6">
                  <c:v>3</c:v>
                </c:pt>
                <c:pt idx="7" formatCode="0">
                  <c:v>2</c:v>
                </c:pt>
                <c:pt idx="8" formatCode="0">
                  <c:v>3.3000000000000003</c:v>
                </c:pt>
                <c:pt idx="11">
                  <c:v>6</c:v>
                </c:pt>
                <c:pt idx="12">
                  <c:v>6</c:v>
                </c:pt>
                <c:pt idx="13" formatCode="0">
                  <c:v>4</c:v>
                </c:pt>
                <c:pt idx="14" formatCode="0">
                  <c:v>5.3</c:v>
                </c:pt>
              </c:numCache>
              <c:extLst/>
            </c:numRef>
          </c:val>
          <c:extLst>
            <c:ext xmlns:c16="http://schemas.microsoft.com/office/drawing/2014/chart" uri="{C3380CC4-5D6E-409C-BE32-E72D297353CC}">
              <c16:uniqueId val="{00000003-DEF9-43E4-92F1-3DCD5272FB04}"/>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Taul1!$A$2:$A$24</c:f>
              <c:strCache>
                <c:ptCount val="15"/>
                <c:pt idx="0">
                  <c:v>Vakuutusyhtiöt pyrkivät vakuutusehtoihin </c:v>
                </c:pt>
                <c:pt idx="1">
                  <c:v>vetoamalla vapautumaan korvausten maksusta</c:v>
                </c:pt>
                <c:pt idx="2">
                  <c:v>2010, n=994</c:v>
                </c:pt>
                <c:pt idx="3">
                  <c:v>2012, n=1026</c:v>
                </c:pt>
                <c:pt idx="4">
                  <c:v>2014, n=1000</c:v>
                </c:pt>
                <c:pt idx="5">
                  <c:v>2016, n=1000</c:v>
                </c:pt>
                <c:pt idx="6">
                  <c:v>2018, n=1000</c:v>
                </c:pt>
                <c:pt idx="7">
                  <c:v>2020, n=1000</c:v>
                </c:pt>
                <c:pt idx="8">
                  <c:v>2022, n=1000</c:v>
                </c:pt>
                <c:pt idx="9">
                  <c:v>Vakuutusyhtiöiden verkkopalvelut ovat </c:v>
                </c:pt>
                <c:pt idx="10">
                  <c:v>kattavia ja helppokäyttöisiä*</c:v>
                </c:pt>
                <c:pt idx="11">
                  <c:v>2016, n=1000</c:v>
                </c:pt>
                <c:pt idx="12">
                  <c:v>2018, n=1000</c:v>
                </c:pt>
                <c:pt idx="13">
                  <c:v>2020, n=1000</c:v>
                </c:pt>
                <c:pt idx="14">
                  <c:v>2022, n=1000</c:v>
                </c:pt>
              </c:strCache>
              <c:extLst/>
            </c:strRef>
          </c:cat>
          <c:val>
            <c:numRef>
              <c:f>Taul1!$F$2:$F$24</c:f>
              <c:numCache>
                <c:formatCode>General</c:formatCode>
                <c:ptCount val="15"/>
                <c:pt idx="2">
                  <c:v>6</c:v>
                </c:pt>
                <c:pt idx="3">
                  <c:v>4</c:v>
                </c:pt>
                <c:pt idx="4">
                  <c:v>12</c:v>
                </c:pt>
                <c:pt idx="5">
                  <c:v>12</c:v>
                </c:pt>
                <c:pt idx="6">
                  <c:v>11</c:v>
                </c:pt>
                <c:pt idx="7" formatCode="0">
                  <c:v>12</c:v>
                </c:pt>
                <c:pt idx="8" formatCode="0">
                  <c:v>10.199999999999999</c:v>
                </c:pt>
                <c:pt idx="11">
                  <c:v>15</c:v>
                </c:pt>
                <c:pt idx="12">
                  <c:v>16</c:v>
                </c:pt>
                <c:pt idx="13" formatCode="0">
                  <c:v>14</c:v>
                </c:pt>
                <c:pt idx="14" formatCode="0">
                  <c:v>11.600000000000001</c:v>
                </c:pt>
              </c:numCache>
              <c:extLst/>
            </c:numRef>
          </c:val>
          <c:extLst>
            <c:ext xmlns:c16="http://schemas.microsoft.com/office/drawing/2014/chart" uri="{C3380CC4-5D6E-409C-BE32-E72D297353CC}">
              <c16:uniqueId val="{00000004-DEF9-43E4-92F1-3DCD5272FB04}"/>
            </c:ext>
          </c:extLst>
        </c:ser>
        <c:dLbls>
          <c:showLegendKey val="0"/>
          <c:showVal val="0"/>
          <c:showCatName val="0"/>
          <c:showSerName val="0"/>
          <c:showPercent val="0"/>
          <c:showBubbleSize val="0"/>
        </c:dLbls>
        <c:gapWidth val="50"/>
        <c:overlap val="100"/>
        <c:axId val="194450944"/>
        <c:axId val="220667904"/>
      </c:barChart>
      <c:catAx>
        <c:axId val="194450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20667904"/>
        <c:crosses val="autoZero"/>
        <c:auto val="1"/>
        <c:lblAlgn val="ctr"/>
        <c:lblOffset val="100"/>
        <c:noMultiLvlLbl val="0"/>
      </c:catAx>
      <c:valAx>
        <c:axId val="220667904"/>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94450944"/>
        <c:crosses val="autoZero"/>
        <c:crossBetween val="between"/>
        <c:majorUnit val="0.2"/>
      </c:valAx>
      <c:spPr>
        <a:noFill/>
        <a:ln>
          <a:noFill/>
        </a:ln>
        <a:effectLst/>
      </c:spPr>
    </c:plotArea>
    <c:legend>
      <c:legendPos val="b"/>
      <c:layout>
        <c:manualLayout>
          <c:xMode val="edge"/>
          <c:yMode val="edge"/>
          <c:x val="0.37930036604731454"/>
          <c:y val="0.8920940738359997"/>
          <c:w val="0.62069963183531618"/>
          <c:h val="4.8522916813815591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rgbClr val="040B16"/>
          </a:solidFill>
          <a:latin typeface="Calibri" panose="020F0502020204030204" pitchFamily="34" charset="0"/>
          <a:cs typeface="Calibri" panose="020F0502020204030204" pitchFamily="34" charset="0"/>
        </a:defRPr>
      </a:pPr>
      <a:endParaRPr lang="fi-FI"/>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39326981672467"/>
          <c:y val="6.005237924383925E-2"/>
          <c:w val="0.59103492696923265"/>
          <c:h val="0.74327572760922656"/>
        </c:manualLayout>
      </c:layout>
      <c:barChart>
        <c:barDir val="bar"/>
        <c:grouping val="percentStacked"/>
        <c:varyColors val="0"/>
        <c:ser>
          <c:idx val="0"/>
          <c:order val="0"/>
          <c:tx>
            <c:strRef>
              <c:f>Taul1!$B$18</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Taul1!$A$19:$A$53</c:f>
              <c:strCache>
                <c:ptCount val="15"/>
                <c:pt idx="0">
                  <c:v>Tiedän, mitä ottamani vakuutukset korvaavat</c:v>
                </c:pt>
                <c:pt idx="1">
                  <c:v>2010, n=994</c:v>
                </c:pt>
                <c:pt idx="2">
                  <c:v>2012, n=1026</c:v>
                </c:pt>
                <c:pt idx="3">
                  <c:v>2014, n=1000</c:v>
                </c:pt>
                <c:pt idx="4">
                  <c:v>2016, n=1000</c:v>
                </c:pt>
                <c:pt idx="5">
                  <c:v>2018, n=1000</c:v>
                </c:pt>
                <c:pt idx="6">
                  <c:v>2020, n=1000</c:v>
                </c:pt>
                <c:pt idx="7">
                  <c:v>2022, n=1000</c:v>
                </c:pt>
                <c:pt idx="8">
                  <c:v>Vakuutustuotteiden ja vakuutusmaksujen vertailu on helppoa</c:v>
                </c:pt>
                <c:pt idx="9">
                  <c:v>2010, n=994</c:v>
                </c:pt>
                <c:pt idx="10">
                  <c:v>2012, n=1026</c:v>
                </c:pt>
                <c:pt idx="11">
                  <c:v>2014, n=1000</c:v>
                </c:pt>
                <c:pt idx="12">
                  <c:v>2016, n=1000</c:v>
                </c:pt>
                <c:pt idx="13">
                  <c:v>2018, n=1000</c:v>
                </c:pt>
                <c:pt idx="14">
                  <c:v>2020, n=1000</c:v>
                </c:pt>
              </c:strCache>
              <c:extLst/>
            </c:strRef>
          </c:cat>
          <c:val>
            <c:numRef>
              <c:f>Taul1!$B$19:$B$53</c:f>
              <c:numCache>
                <c:formatCode>General</c:formatCode>
                <c:ptCount val="15"/>
                <c:pt idx="1">
                  <c:v>21</c:v>
                </c:pt>
                <c:pt idx="2">
                  <c:v>16</c:v>
                </c:pt>
                <c:pt idx="3">
                  <c:v>13</c:v>
                </c:pt>
                <c:pt idx="4">
                  <c:v>15</c:v>
                </c:pt>
                <c:pt idx="5">
                  <c:v>18</c:v>
                </c:pt>
                <c:pt idx="6">
                  <c:v>18</c:v>
                </c:pt>
                <c:pt idx="7" formatCode="0">
                  <c:v>17.299999999999997</c:v>
                </c:pt>
                <c:pt idx="9">
                  <c:v>7</c:v>
                </c:pt>
                <c:pt idx="10">
                  <c:v>5</c:v>
                </c:pt>
                <c:pt idx="11">
                  <c:v>2</c:v>
                </c:pt>
                <c:pt idx="12">
                  <c:v>3</c:v>
                </c:pt>
                <c:pt idx="13">
                  <c:v>4</c:v>
                </c:pt>
                <c:pt idx="14">
                  <c:v>5</c:v>
                </c:pt>
              </c:numCache>
              <c:extLst/>
            </c:numRef>
          </c:val>
          <c:extLst>
            <c:ext xmlns:c16="http://schemas.microsoft.com/office/drawing/2014/chart" uri="{C3380CC4-5D6E-409C-BE32-E72D297353CC}">
              <c16:uniqueId val="{00000000-DEF9-43E4-92F1-3DCD5272FB04}"/>
            </c:ext>
          </c:extLst>
        </c:ser>
        <c:ser>
          <c:idx val="1"/>
          <c:order val="1"/>
          <c:tx>
            <c:strRef>
              <c:f>Taul1!$C$18</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Taul1!$A$19:$A$53</c:f>
              <c:strCache>
                <c:ptCount val="15"/>
                <c:pt idx="0">
                  <c:v>Tiedän, mitä ottamani vakuutukset korvaavat</c:v>
                </c:pt>
                <c:pt idx="1">
                  <c:v>2010, n=994</c:v>
                </c:pt>
                <c:pt idx="2">
                  <c:v>2012, n=1026</c:v>
                </c:pt>
                <c:pt idx="3">
                  <c:v>2014, n=1000</c:v>
                </c:pt>
                <c:pt idx="4">
                  <c:v>2016, n=1000</c:v>
                </c:pt>
                <c:pt idx="5">
                  <c:v>2018, n=1000</c:v>
                </c:pt>
                <c:pt idx="6">
                  <c:v>2020, n=1000</c:v>
                </c:pt>
                <c:pt idx="7">
                  <c:v>2022, n=1000</c:v>
                </c:pt>
                <c:pt idx="8">
                  <c:v>Vakuutustuotteiden ja vakuutusmaksujen vertailu on helppoa</c:v>
                </c:pt>
                <c:pt idx="9">
                  <c:v>2010, n=994</c:v>
                </c:pt>
                <c:pt idx="10">
                  <c:v>2012, n=1026</c:v>
                </c:pt>
                <c:pt idx="11">
                  <c:v>2014, n=1000</c:v>
                </c:pt>
                <c:pt idx="12">
                  <c:v>2016, n=1000</c:v>
                </c:pt>
                <c:pt idx="13">
                  <c:v>2018, n=1000</c:v>
                </c:pt>
                <c:pt idx="14">
                  <c:v>2020, n=1000</c:v>
                </c:pt>
              </c:strCache>
              <c:extLst/>
            </c:strRef>
          </c:cat>
          <c:val>
            <c:numRef>
              <c:f>Taul1!$C$19:$C$53</c:f>
              <c:numCache>
                <c:formatCode>General</c:formatCode>
                <c:ptCount val="15"/>
                <c:pt idx="1">
                  <c:v>47</c:v>
                </c:pt>
                <c:pt idx="2">
                  <c:v>50</c:v>
                </c:pt>
                <c:pt idx="3">
                  <c:v>51</c:v>
                </c:pt>
                <c:pt idx="4">
                  <c:v>49</c:v>
                </c:pt>
                <c:pt idx="5">
                  <c:v>47</c:v>
                </c:pt>
                <c:pt idx="6">
                  <c:v>50</c:v>
                </c:pt>
                <c:pt idx="7" formatCode="0">
                  <c:v>53.7</c:v>
                </c:pt>
                <c:pt idx="9">
                  <c:v>19</c:v>
                </c:pt>
                <c:pt idx="10">
                  <c:v>18</c:v>
                </c:pt>
                <c:pt idx="11">
                  <c:v>14</c:v>
                </c:pt>
                <c:pt idx="12">
                  <c:v>20</c:v>
                </c:pt>
                <c:pt idx="13">
                  <c:v>21</c:v>
                </c:pt>
                <c:pt idx="14">
                  <c:v>25</c:v>
                </c:pt>
              </c:numCache>
              <c:extLst/>
            </c:numRef>
          </c:val>
          <c:extLst>
            <c:ext xmlns:c16="http://schemas.microsoft.com/office/drawing/2014/chart" uri="{C3380CC4-5D6E-409C-BE32-E72D297353CC}">
              <c16:uniqueId val="{00000001-DEF9-43E4-92F1-3DCD5272FB04}"/>
            </c:ext>
          </c:extLst>
        </c:ser>
        <c:ser>
          <c:idx val="2"/>
          <c:order val="2"/>
          <c:tx>
            <c:strRef>
              <c:f>Taul1!$D$18</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Taul1!$A$19:$A$53</c:f>
              <c:strCache>
                <c:ptCount val="15"/>
                <c:pt idx="0">
                  <c:v>Tiedän, mitä ottamani vakuutukset korvaavat</c:v>
                </c:pt>
                <c:pt idx="1">
                  <c:v>2010, n=994</c:v>
                </c:pt>
                <c:pt idx="2">
                  <c:v>2012, n=1026</c:v>
                </c:pt>
                <c:pt idx="3">
                  <c:v>2014, n=1000</c:v>
                </c:pt>
                <c:pt idx="4">
                  <c:v>2016, n=1000</c:v>
                </c:pt>
                <c:pt idx="5">
                  <c:v>2018, n=1000</c:v>
                </c:pt>
                <c:pt idx="6">
                  <c:v>2020, n=1000</c:v>
                </c:pt>
                <c:pt idx="7">
                  <c:v>2022, n=1000</c:v>
                </c:pt>
                <c:pt idx="8">
                  <c:v>Vakuutustuotteiden ja vakuutusmaksujen vertailu on helppoa</c:v>
                </c:pt>
                <c:pt idx="9">
                  <c:v>2010, n=994</c:v>
                </c:pt>
                <c:pt idx="10">
                  <c:v>2012, n=1026</c:v>
                </c:pt>
                <c:pt idx="11">
                  <c:v>2014, n=1000</c:v>
                </c:pt>
                <c:pt idx="12">
                  <c:v>2016, n=1000</c:v>
                </c:pt>
                <c:pt idx="13">
                  <c:v>2018, n=1000</c:v>
                </c:pt>
                <c:pt idx="14">
                  <c:v>2020, n=1000</c:v>
                </c:pt>
              </c:strCache>
              <c:extLst/>
            </c:strRef>
          </c:cat>
          <c:val>
            <c:numRef>
              <c:f>Taul1!$D$19:$D$53</c:f>
              <c:numCache>
                <c:formatCode>General</c:formatCode>
                <c:ptCount val="15"/>
                <c:pt idx="1">
                  <c:v>21</c:v>
                </c:pt>
                <c:pt idx="2">
                  <c:v>25</c:v>
                </c:pt>
                <c:pt idx="3">
                  <c:v>27</c:v>
                </c:pt>
                <c:pt idx="4">
                  <c:v>26</c:v>
                </c:pt>
                <c:pt idx="5">
                  <c:v>27</c:v>
                </c:pt>
                <c:pt idx="6">
                  <c:v>23</c:v>
                </c:pt>
                <c:pt idx="7" formatCode="0">
                  <c:v>19.600000000000001</c:v>
                </c:pt>
                <c:pt idx="9">
                  <c:v>41</c:v>
                </c:pt>
                <c:pt idx="10">
                  <c:v>44</c:v>
                </c:pt>
                <c:pt idx="11">
                  <c:v>41</c:v>
                </c:pt>
                <c:pt idx="12">
                  <c:v>36</c:v>
                </c:pt>
                <c:pt idx="13">
                  <c:v>35</c:v>
                </c:pt>
                <c:pt idx="14">
                  <c:v>31</c:v>
                </c:pt>
              </c:numCache>
              <c:extLst/>
            </c:numRef>
          </c:val>
          <c:extLst>
            <c:ext xmlns:c16="http://schemas.microsoft.com/office/drawing/2014/chart" uri="{C3380CC4-5D6E-409C-BE32-E72D297353CC}">
              <c16:uniqueId val="{00000002-DEF9-43E4-92F1-3DCD5272FB04}"/>
            </c:ext>
          </c:extLst>
        </c:ser>
        <c:ser>
          <c:idx val="3"/>
          <c:order val="3"/>
          <c:tx>
            <c:strRef>
              <c:f>Taul1!$E$18</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Taul1!$A$19:$A$53</c:f>
              <c:strCache>
                <c:ptCount val="15"/>
                <c:pt idx="0">
                  <c:v>Tiedän, mitä ottamani vakuutukset korvaavat</c:v>
                </c:pt>
                <c:pt idx="1">
                  <c:v>2010, n=994</c:v>
                </c:pt>
                <c:pt idx="2">
                  <c:v>2012, n=1026</c:v>
                </c:pt>
                <c:pt idx="3">
                  <c:v>2014, n=1000</c:v>
                </c:pt>
                <c:pt idx="4">
                  <c:v>2016, n=1000</c:v>
                </c:pt>
                <c:pt idx="5">
                  <c:v>2018, n=1000</c:v>
                </c:pt>
                <c:pt idx="6">
                  <c:v>2020, n=1000</c:v>
                </c:pt>
                <c:pt idx="7">
                  <c:v>2022, n=1000</c:v>
                </c:pt>
                <c:pt idx="8">
                  <c:v>Vakuutustuotteiden ja vakuutusmaksujen vertailu on helppoa</c:v>
                </c:pt>
                <c:pt idx="9">
                  <c:v>2010, n=994</c:v>
                </c:pt>
                <c:pt idx="10">
                  <c:v>2012, n=1026</c:v>
                </c:pt>
                <c:pt idx="11">
                  <c:v>2014, n=1000</c:v>
                </c:pt>
                <c:pt idx="12">
                  <c:v>2016, n=1000</c:v>
                </c:pt>
                <c:pt idx="13">
                  <c:v>2018, n=1000</c:v>
                </c:pt>
                <c:pt idx="14">
                  <c:v>2020, n=1000</c:v>
                </c:pt>
              </c:strCache>
              <c:extLst/>
            </c:strRef>
          </c:cat>
          <c:val>
            <c:numRef>
              <c:f>Taul1!$E$19:$E$53</c:f>
              <c:numCache>
                <c:formatCode>General</c:formatCode>
                <c:ptCount val="15"/>
                <c:pt idx="1">
                  <c:v>7</c:v>
                </c:pt>
                <c:pt idx="2">
                  <c:v>7</c:v>
                </c:pt>
                <c:pt idx="3">
                  <c:v>8</c:v>
                </c:pt>
                <c:pt idx="4">
                  <c:v>7</c:v>
                </c:pt>
                <c:pt idx="5">
                  <c:v>5</c:v>
                </c:pt>
                <c:pt idx="6">
                  <c:v>4</c:v>
                </c:pt>
                <c:pt idx="7" formatCode="0">
                  <c:v>4.5999999999999996</c:v>
                </c:pt>
                <c:pt idx="9">
                  <c:v>27</c:v>
                </c:pt>
                <c:pt idx="10">
                  <c:v>29</c:v>
                </c:pt>
                <c:pt idx="11">
                  <c:v>40</c:v>
                </c:pt>
                <c:pt idx="12">
                  <c:v>34</c:v>
                </c:pt>
                <c:pt idx="13">
                  <c:v>33</c:v>
                </c:pt>
                <c:pt idx="14">
                  <c:v>29</c:v>
                </c:pt>
              </c:numCache>
              <c:extLst/>
            </c:numRef>
          </c:val>
          <c:extLst>
            <c:ext xmlns:c16="http://schemas.microsoft.com/office/drawing/2014/chart" uri="{C3380CC4-5D6E-409C-BE32-E72D297353CC}">
              <c16:uniqueId val="{00000003-DEF9-43E4-92F1-3DCD5272FB04}"/>
            </c:ext>
          </c:extLst>
        </c:ser>
        <c:ser>
          <c:idx val="4"/>
          <c:order val="4"/>
          <c:tx>
            <c:strRef>
              <c:f>Taul1!$F$18</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Taul1!$A$19:$A$53</c:f>
              <c:strCache>
                <c:ptCount val="15"/>
                <c:pt idx="0">
                  <c:v>Tiedän, mitä ottamani vakuutukset korvaavat</c:v>
                </c:pt>
                <c:pt idx="1">
                  <c:v>2010, n=994</c:v>
                </c:pt>
                <c:pt idx="2">
                  <c:v>2012, n=1026</c:v>
                </c:pt>
                <c:pt idx="3">
                  <c:v>2014, n=1000</c:v>
                </c:pt>
                <c:pt idx="4">
                  <c:v>2016, n=1000</c:v>
                </c:pt>
                <c:pt idx="5">
                  <c:v>2018, n=1000</c:v>
                </c:pt>
                <c:pt idx="6">
                  <c:v>2020, n=1000</c:v>
                </c:pt>
                <c:pt idx="7">
                  <c:v>2022, n=1000</c:v>
                </c:pt>
                <c:pt idx="8">
                  <c:v>Vakuutustuotteiden ja vakuutusmaksujen vertailu on helppoa</c:v>
                </c:pt>
                <c:pt idx="9">
                  <c:v>2010, n=994</c:v>
                </c:pt>
                <c:pt idx="10">
                  <c:v>2012, n=1026</c:v>
                </c:pt>
                <c:pt idx="11">
                  <c:v>2014, n=1000</c:v>
                </c:pt>
                <c:pt idx="12">
                  <c:v>2016, n=1000</c:v>
                </c:pt>
                <c:pt idx="13">
                  <c:v>2018, n=1000</c:v>
                </c:pt>
                <c:pt idx="14">
                  <c:v>2020, n=1000</c:v>
                </c:pt>
              </c:strCache>
              <c:extLst/>
            </c:strRef>
          </c:cat>
          <c:val>
            <c:numRef>
              <c:f>Taul1!$F$19:$F$53</c:f>
              <c:numCache>
                <c:formatCode>General</c:formatCode>
                <c:ptCount val="15"/>
                <c:pt idx="1">
                  <c:v>5</c:v>
                </c:pt>
                <c:pt idx="2">
                  <c:v>2</c:v>
                </c:pt>
                <c:pt idx="3">
                  <c:v>2</c:v>
                </c:pt>
                <c:pt idx="4">
                  <c:v>3</c:v>
                </c:pt>
                <c:pt idx="5">
                  <c:v>3</c:v>
                </c:pt>
                <c:pt idx="6">
                  <c:v>5</c:v>
                </c:pt>
                <c:pt idx="7" formatCode="0">
                  <c:v>4.8</c:v>
                </c:pt>
                <c:pt idx="9">
                  <c:v>6</c:v>
                </c:pt>
                <c:pt idx="10">
                  <c:v>4</c:v>
                </c:pt>
                <c:pt idx="11">
                  <c:v>3</c:v>
                </c:pt>
                <c:pt idx="12">
                  <c:v>7</c:v>
                </c:pt>
                <c:pt idx="13">
                  <c:v>7</c:v>
                </c:pt>
                <c:pt idx="14">
                  <c:v>10</c:v>
                </c:pt>
              </c:numCache>
              <c:extLst/>
            </c:numRef>
          </c:val>
          <c:extLst>
            <c:ext xmlns:c16="http://schemas.microsoft.com/office/drawing/2014/chart" uri="{C3380CC4-5D6E-409C-BE32-E72D297353CC}">
              <c16:uniqueId val="{00000004-DEF9-43E4-92F1-3DCD5272FB04}"/>
            </c:ext>
          </c:extLst>
        </c:ser>
        <c:dLbls>
          <c:showLegendKey val="0"/>
          <c:showVal val="0"/>
          <c:showCatName val="0"/>
          <c:showSerName val="0"/>
          <c:showPercent val="0"/>
          <c:showBubbleSize val="0"/>
        </c:dLbls>
        <c:gapWidth val="50"/>
        <c:overlap val="100"/>
        <c:axId val="194450944"/>
        <c:axId val="220667904"/>
      </c:barChart>
      <c:catAx>
        <c:axId val="194450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20667904"/>
        <c:crosses val="autoZero"/>
        <c:auto val="1"/>
        <c:lblAlgn val="ctr"/>
        <c:lblOffset val="100"/>
        <c:noMultiLvlLbl val="0"/>
      </c:catAx>
      <c:valAx>
        <c:axId val="220667904"/>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94450944"/>
        <c:crosses val="autoZero"/>
        <c:crossBetween val="between"/>
        <c:majorUnit val="0.2"/>
      </c:valAx>
      <c:spPr>
        <a:noFill/>
        <a:ln>
          <a:noFill/>
        </a:ln>
        <a:effectLst/>
      </c:spPr>
    </c:plotArea>
    <c:legend>
      <c:legendPos val="b"/>
      <c:layout>
        <c:manualLayout>
          <c:xMode val="edge"/>
          <c:yMode val="edge"/>
          <c:x val="0.37930036604731454"/>
          <c:y val="0.8920940738359997"/>
          <c:w val="0.62069963183531618"/>
          <c:h val="4.8522916813815591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rgbClr val="040B16"/>
          </a:solidFill>
          <a:latin typeface="Calibri" panose="020F0502020204030204" pitchFamily="34" charset="0"/>
          <a:cs typeface="Calibri" panose="020F0502020204030204" pitchFamily="34" charset="0"/>
        </a:defRPr>
      </a:pPr>
      <a:endParaRPr lang="fi-FI"/>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39326981672467"/>
          <c:y val="6.005237924383925E-2"/>
          <c:w val="0.59103492696923265"/>
          <c:h val="0.74327572760922656"/>
        </c:manualLayout>
      </c:layout>
      <c:barChart>
        <c:barDir val="bar"/>
        <c:grouping val="percentStacked"/>
        <c:varyColors val="0"/>
        <c:ser>
          <c:idx val="0"/>
          <c:order val="0"/>
          <c:tx>
            <c:strRef>
              <c:f>Taul1!$B$18</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Taul1!$A$19:$A$53</c:f>
              <c:strCache>
                <c:ptCount val="16"/>
                <c:pt idx="0">
                  <c:v>Vakuutusyhtiöiden mobiilipalvelut vastaavat tarpeitani*</c:v>
                </c:pt>
                <c:pt idx="1">
                  <c:v>2016, n=1000</c:v>
                </c:pt>
                <c:pt idx="2">
                  <c:v>2018, n=1000</c:v>
                </c:pt>
                <c:pt idx="3">
                  <c:v>2020, n=1000</c:v>
                </c:pt>
                <c:pt idx="4">
                  <c:v>2022, n=1000</c:v>
                </c:pt>
                <c:pt idx="5">
                  <c:v>On hyväksyttävää liioitella vahingon määrää korvaushakemuksessa</c:v>
                </c:pt>
                <c:pt idx="6">
                  <c:v>2010, n=994</c:v>
                </c:pt>
                <c:pt idx="7">
                  <c:v>2012, n=1026</c:v>
                </c:pt>
                <c:pt idx="8">
                  <c:v>2014, n=1000</c:v>
                </c:pt>
                <c:pt idx="9">
                  <c:v>2016, n=1000</c:v>
                </c:pt>
                <c:pt idx="10">
                  <c:v>2018, n=1000</c:v>
                </c:pt>
                <c:pt idx="11">
                  <c:v>2020, n=1000</c:v>
                </c:pt>
                <c:pt idx="12">
                  <c:v>2022, n=1000</c:v>
                </c:pt>
                <c:pt idx="13">
                  <c:v>Nykyinen vakuutusturvani on riittävä kattamaan omat ja perheeni riskit **</c:v>
                </c:pt>
                <c:pt idx="14">
                  <c:v>2020, n=1000</c:v>
                </c:pt>
                <c:pt idx="15">
                  <c:v>2022, n=1000</c:v>
                </c:pt>
              </c:strCache>
              <c:extLst/>
            </c:strRef>
          </c:cat>
          <c:val>
            <c:numRef>
              <c:f>Taul1!$B$19:$B$53</c:f>
              <c:numCache>
                <c:formatCode>General</c:formatCode>
                <c:ptCount val="16"/>
                <c:pt idx="1">
                  <c:v>5</c:v>
                </c:pt>
                <c:pt idx="2">
                  <c:v>7</c:v>
                </c:pt>
                <c:pt idx="3">
                  <c:v>12</c:v>
                </c:pt>
                <c:pt idx="4">
                  <c:v>12</c:v>
                </c:pt>
                <c:pt idx="6">
                  <c:v>6</c:v>
                </c:pt>
                <c:pt idx="7">
                  <c:v>4</c:v>
                </c:pt>
                <c:pt idx="8">
                  <c:v>3</c:v>
                </c:pt>
                <c:pt idx="9">
                  <c:v>3</c:v>
                </c:pt>
                <c:pt idx="10">
                  <c:v>3</c:v>
                </c:pt>
                <c:pt idx="11">
                  <c:v>4</c:v>
                </c:pt>
                <c:pt idx="12">
                  <c:v>4</c:v>
                </c:pt>
                <c:pt idx="14">
                  <c:v>30</c:v>
                </c:pt>
                <c:pt idx="15">
                  <c:v>29</c:v>
                </c:pt>
              </c:numCache>
              <c:extLst/>
            </c:numRef>
          </c:val>
          <c:extLst>
            <c:ext xmlns:c16="http://schemas.microsoft.com/office/drawing/2014/chart" uri="{C3380CC4-5D6E-409C-BE32-E72D297353CC}">
              <c16:uniqueId val="{00000000-DEF9-43E4-92F1-3DCD5272FB04}"/>
            </c:ext>
          </c:extLst>
        </c:ser>
        <c:ser>
          <c:idx val="1"/>
          <c:order val="1"/>
          <c:tx>
            <c:strRef>
              <c:f>Taul1!$C$18</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Taul1!$A$19:$A$53</c:f>
              <c:strCache>
                <c:ptCount val="16"/>
                <c:pt idx="0">
                  <c:v>Vakuutusyhtiöiden mobiilipalvelut vastaavat tarpeitani*</c:v>
                </c:pt>
                <c:pt idx="1">
                  <c:v>2016, n=1000</c:v>
                </c:pt>
                <c:pt idx="2">
                  <c:v>2018, n=1000</c:v>
                </c:pt>
                <c:pt idx="3">
                  <c:v>2020, n=1000</c:v>
                </c:pt>
                <c:pt idx="4">
                  <c:v>2022, n=1000</c:v>
                </c:pt>
                <c:pt idx="5">
                  <c:v>On hyväksyttävää liioitella vahingon määrää korvaushakemuksessa</c:v>
                </c:pt>
                <c:pt idx="6">
                  <c:v>2010, n=994</c:v>
                </c:pt>
                <c:pt idx="7">
                  <c:v>2012, n=1026</c:v>
                </c:pt>
                <c:pt idx="8">
                  <c:v>2014, n=1000</c:v>
                </c:pt>
                <c:pt idx="9">
                  <c:v>2016, n=1000</c:v>
                </c:pt>
                <c:pt idx="10">
                  <c:v>2018, n=1000</c:v>
                </c:pt>
                <c:pt idx="11">
                  <c:v>2020, n=1000</c:v>
                </c:pt>
                <c:pt idx="12">
                  <c:v>2022, n=1000</c:v>
                </c:pt>
                <c:pt idx="13">
                  <c:v>Nykyinen vakuutusturvani on riittävä kattamaan omat ja perheeni riskit **</c:v>
                </c:pt>
                <c:pt idx="14">
                  <c:v>2020, n=1000</c:v>
                </c:pt>
                <c:pt idx="15">
                  <c:v>2022, n=1000</c:v>
                </c:pt>
              </c:strCache>
              <c:extLst/>
            </c:strRef>
          </c:cat>
          <c:val>
            <c:numRef>
              <c:f>Taul1!$C$19:$C$53</c:f>
              <c:numCache>
                <c:formatCode>General</c:formatCode>
                <c:ptCount val="16"/>
                <c:pt idx="1">
                  <c:v>18</c:v>
                </c:pt>
                <c:pt idx="2">
                  <c:v>21</c:v>
                </c:pt>
                <c:pt idx="3">
                  <c:v>33</c:v>
                </c:pt>
                <c:pt idx="4">
                  <c:v>35</c:v>
                </c:pt>
                <c:pt idx="6">
                  <c:v>13</c:v>
                </c:pt>
                <c:pt idx="7">
                  <c:v>11</c:v>
                </c:pt>
                <c:pt idx="8">
                  <c:v>8</c:v>
                </c:pt>
                <c:pt idx="9">
                  <c:v>9</c:v>
                </c:pt>
                <c:pt idx="10">
                  <c:v>8</c:v>
                </c:pt>
                <c:pt idx="11">
                  <c:v>11</c:v>
                </c:pt>
                <c:pt idx="12">
                  <c:v>12</c:v>
                </c:pt>
                <c:pt idx="14">
                  <c:v>48</c:v>
                </c:pt>
                <c:pt idx="15">
                  <c:v>46</c:v>
                </c:pt>
              </c:numCache>
              <c:extLst/>
            </c:numRef>
          </c:val>
          <c:extLst>
            <c:ext xmlns:c16="http://schemas.microsoft.com/office/drawing/2014/chart" uri="{C3380CC4-5D6E-409C-BE32-E72D297353CC}">
              <c16:uniqueId val="{00000001-DEF9-43E4-92F1-3DCD5272FB04}"/>
            </c:ext>
          </c:extLst>
        </c:ser>
        <c:ser>
          <c:idx val="2"/>
          <c:order val="2"/>
          <c:tx>
            <c:strRef>
              <c:f>Taul1!$D$18</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Taul1!$A$19:$A$53</c:f>
              <c:strCache>
                <c:ptCount val="16"/>
                <c:pt idx="0">
                  <c:v>Vakuutusyhtiöiden mobiilipalvelut vastaavat tarpeitani*</c:v>
                </c:pt>
                <c:pt idx="1">
                  <c:v>2016, n=1000</c:v>
                </c:pt>
                <c:pt idx="2">
                  <c:v>2018, n=1000</c:v>
                </c:pt>
                <c:pt idx="3">
                  <c:v>2020, n=1000</c:v>
                </c:pt>
                <c:pt idx="4">
                  <c:v>2022, n=1000</c:v>
                </c:pt>
                <c:pt idx="5">
                  <c:v>On hyväksyttävää liioitella vahingon määrää korvaushakemuksessa</c:v>
                </c:pt>
                <c:pt idx="6">
                  <c:v>2010, n=994</c:v>
                </c:pt>
                <c:pt idx="7">
                  <c:v>2012, n=1026</c:v>
                </c:pt>
                <c:pt idx="8">
                  <c:v>2014, n=1000</c:v>
                </c:pt>
                <c:pt idx="9">
                  <c:v>2016, n=1000</c:v>
                </c:pt>
                <c:pt idx="10">
                  <c:v>2018, n=1000</c:v>
                </c:pt>
                <c:pt idx="11">
                  <c:v>2020, n=1000</c:v>
                </c:pt>
                <c:pt idx="12">
                  <c:v>2022, n=1000</c:v>
                </c:pt>
                <c:pt idx="13">
                  <c:v>Nykyinen vakuutusturvani on riittävä kattamaan omat ja perheeni riskit **</c:v>
                </c:pt>
                <c:pt idx="14">
                  <c:v>2020, n=1000</c:v>
                </c:pt>
                <c:pt idx="15">
                  <c:v>2022, n=1000</c:v>
                </c:pt>
              </c:strCache>
              <c:extLst/>
            </c:strRef>
          </c:cat>
          <c:val>
            <c:numRef>
              <c:f>Taul1!$D$19:$D$53</c:f>
              <c:numCache>
                <c:formatCode>General</c:formatCode>
                <c:ptCount val="16"/>
                <c:pt idx="1">
                  <c:v>10</c:v>
                </c:pt>
                <c:pt idx="2">
                  <c:v>12</c:v>
                </c:pt>
                <c:pt idx="3">
                  <c:v>15</c:v>
                </c:pt>
                <c:pt idx="4">
                  <c:v>16</c:v>
                </c:pt>
                <c:pt idx="6">
                  <c:v>26</c:v>
                </c:pt>
                <c:pt idx="7">
                  <c:v>27</c:v>
                </c:pt>
                <c:pt idx="8">
                  <c:v>23</c:v>
                </c:pt>
                <c:pt idx="9">
                  <c:v>26</c:v>
                </c:pt>
                <c:pt idx="10">
                  <c:v>23</c:v>
                </c:pt>
                <c:pt idx="11">
                  <c:v>21</c:v>
                </c:pt>
                <c:pt idx="12">
                  <c:v>24</c:v>
                </c:pt>
                <c:pt idx="14">
                  <c:v>10</c:v>
                </c:pt>
                <c:pt idx="15">
                  <c:v>13</c:v>
                </c:pt>
              </c:numCache>
              <c:extLst/>
            </c:numRef>
          </c:val>
          <c:extLst>
            <c:ext xmlns:c16="http://schemas.microsoft.com/office/drawing/2014/chart" uri="{C3380CC4-5D6E-409C-BE32-E72D297353CC}">
              <c16:uniqueId val="{00000002-DEF9-43E4-92F1-3DCD5272FB04}"/>
            </c:ext>
          </c:extLst>
        </c:ser>
        <c:ser>
          <c:idx val="3"/>
          <c:order val="3"/>
          <c:tx>
            <c:strRef>
              <c:f>Taul1!$E$18</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Taul1!$A$19:$A$53</c:f>
              <c:strCache>
                <c:ptCount val="16"/>
                <c:pt idx="0">
                  <c:v>Vakuutusyhtiöiden mobiilipalvelut vastaavat tarpeitani*</c:v>
                </c:pt>
                <c:pt idx="1">
                  <c:v>2016, n=1000</c:v>
                </c:pt>
                <c:pt idx="2">
                  <c:v>2018, n=1000</c:v>
                </c:pt>
                <c:pt idx="3">
                  <c:v>2020, n=1000</c:v>
                </c:pt>
                <c:pt idx="4">
                  <c:v>2022, n=1000</c:v>
                </c:pt>
                <c:pt idx="5">
                  <c:v>On hyväksyttävää liioitella vahingon määrää korvaushakemuksessa</c:v>
                </c:pt>
                <c:pt idx="6">
                  <c:v>2010, n=994</c:v>
                </c:pt>
                <c:pt idx="7">
                  <c:v>2012, n=1026</c:v>
                </c:pt>
                <c:pt idx="8">
                  <c:v>2014, n=1000</c:v>
                </c:pt>
                <c:pt idx="9">
                  <c:v>2016, n=1000</c:v>
                </c:pt>
                <c:pt idx="10">
                  <c:v>2018, n=1000</c:v>
                </c:pt>
                <c:pt idx="11">
                  <c:v>2020, n=1000</c:v>
                </c:pt>
                <c:pt idx="12">
                  <c:v>2022, n=1000</c:v>
                </c:pt>
                <c:pt idx="13">
                  <c:v>Nykyinen vakuutusturvani on riittävä kattamaan omat ja perheeni riskit **</c:v>
                </c:pt>
                <c:pt idx="14">
                  <c:v>2020, n=1000</c:v>
                </c:pt>
                <c:pt idx="15">
                  <c:v>2022, n=1000</c:v>
                </c:pt>
              </c:strCache>
              <c:extLst/>
            </c:strRef>
          </c:cat>
          <c:val>
            <c:numRef>
              <c:f>Taul1!$E$19:$E$53</c:f>
              <c:numCache>
                <c:formatCode>General</c:formatCode>
                <c:ptCount val="16"/>
                <c:pt idx="1">
                  <c:v>7</c:v>
                </c:pt>
                <c:pt idx="2">
                  <c:v>8</c:v>
                </c:pt>
                <c:pt idx="3">
                  <c:v>4</c:v>
                </c:pt>
                <c:pt idx="4">
                  <c:v>5</c:v>
                </c:pt>
                <c:pt idx="6">
                  <c:v>52</c:v>
                </c:pt>
                <c:pt idx="7">
                  <c:v>55</c:v>
                </c:pt>
                <c:pt idx="8">
                  <c:v>60</c:v>
                </c:pt>
                <c:pt idx="9">
                  <c:v>54</c:v>
                </c:pt>
                <c:pt idx="10">
                  <c:v>58</c:v>
                </c:pt>
                <c:pt idx="11">
                  <c:v>57</c:v>
                </c:pt>
                <c:pt idx="12">
                  <c:v>53</c:v>
                </c:pt>
                <c:pt idx="14">
                  <c:v>3</c:v>
                </c:pt>
                <c:pt idx="15">
                  <c:v>4</c:v>
                </c:pt>
              </c:numCache>
              <c:extLst/>
            </c:numRef>
          </c:val>
          <c:extLst>
            <c:ext xmlns:c16="http://schemas.microsoft.com/office/drawing/2014/chart" uri="{C3380CC4-5D6E-409C-BE32-E72D297353CC}">
              <c16:uniqueId val="{00000003-DEF9-43E4-92F1-3DCD5272FB04}"/>
            </c:ext>
          </c:extLst>
        </c:ser>
        <c:ser>
          <c:idx val="4"/>
          <c:order val="4"/>
          <c:tx>
            <c:strRef>
              <c:f>Taul1!$F$18</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Taul1!$A$19:$A$53</c:f>
              <c:strCache>
                <c:ptCount val="16"/>
                <c:pt idx="0">
                  <c:v>Vakuutusyhtiöiden mobiilipalvelut vastaavat tarpeitani*</c:v>
                </c:pt>
                <c:pt idx="1">
                  <c:v>2016, n=1000</c:v>
                </c:pt>
                <c:pt idx="2">
                  <c:v>2018, n=1000</c:v>
                </c:pt>
                <c:pt idx="3">
                  <c:v>2020, n=1000</c:v>
                </c:pt>
                <c:pt idx="4">
                  <c:v>2022, n=1000</c:v>
                </c:pt>
                <c:pt idx="5">
                  <c:v>On hyväksyttävää liioitella vahingon määrää korvaushakemuksessa</c:v>
                </c:pt>
                <c:pt idx="6">
                  <c:v>2010, n=994</c:v>
                </c:pt>
                <c:pt idx="7">
                  <c:v>2012, n=1026</c:v>
                </c:pt>
                <c:pt idx="8">
                  <c:v>2014, n=1000</c:v>
                </c:pt>
                <c:pt idx="9">
                  <c:v>2016, n=1000</c:v>
                </c:pt>
                <c:pt idx="10">
                  <c:v>2018, n=1000</c:v>
                </c:pt>
                <c:pt idx="11">
                  <c:v>2020, n=1000</c:v>
                </c:pt>
                <c:pt idx="12">
                  <c:v>2022, n=1000</c:v>
                </c:pt>
                <c:pt idx="13">
                  <c:v>Nykyinen vakuutusturvani on riittävä kattamaan omat ja perheeni riskit **</c:v>
                </c:pt>
                <c:pt idx="14">
                  <c:v>2020, n=1000</c:v>
                </c:pt>
                <c:pt idx="15">
                  <c:v>2022, n=1000</c:v>
                </c:pt>
              </c:strCache>
              <c:extLst/>
            </c:strRef>
          </c:cat>
          <c:val>
            <c:numRef>
              <c:f>Taul1!$F$19:$F$53</c:f>
              <c:numCache>
                <c:formatCode>General</c:formatCode>
                <c:ptCount val="16"/>
                <c:pt idx="1">
                  <c:v>60</c:v>
                </c:pt>
                <c:pt idx="2">
                  <c:v>52</c:v>
                </c:pt>
                <c:pt idx="3">
                  <c:v>36</c:v>
                </c:pt>
                <c:pt idx="4">
                  <c:v>32</c:v>
                </c:pt>
                <c:pt idx="6">
                  <c:v>3</c:v>
                </c:pt>
                <c:pt idx="7">
                  <c:v>3</c:v>
                </c:pt>
                <c:pt idx="8">
                  <c:v>6</c:v>
                </c:pt>
                <c:pt idx="9">
                  <c:v>8</c:v>
                </c:pt>
                <c:pt idx="10">
                  <c:v>8</c:v>
                </c:pt>
                <c:pt idx="11">
                  <c:v>7</c:v>
                </c:pt>
                <c:pt idx="12">
                  <c:v>7</c:v>
                </c:pt>
                <c:pt idx="14">
                  <c:v>9</c:v>
                </c:pt>
                <c:pt idx="15">
                  <c:v>8</c:v>
                </c:pt>
              </c:numCache>
              <c:extLst/>
            </c:numRef>
          </c:val>
          <c:extLst>
            <c:ext xmlns:c16="http://schemas.microsoft.com/office/drawing/2014/chart" uri="{C3380CC4-5D6E-409C-BE32-E72D297353CC}">
              <c16:uniqueId val="{00000004-DEF9-43E4-92F1-3DCD5272FB04}"/>
            </c:ext>
          </c:extLst>
        </c:ser>
        <c:dLbls>
          <c:showLegendKey val="0"/>
          <c:showVal val="0"/>
          <c:showCatName val="0"/>
          <c:showSerName val="0"/>
          <c:showPercent val="0"/>
          <c:showBubbleSize val="0"/>
        </c:dLbls>
        <c:gapWidth val="50"/>
        <c:overlap val="100"/>
        <c:axId val="194450944"/>
        <c:axId val="220667904"/>
      </c:barChart>
      <c:catAx>
        <c:axId val="194450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20667904"/>
        <c:crosses val="autoZero"/>
        <c:auto val="1"/>
        <c:lblAlgn val="ctr"/>
        <c:lblOffset val="100"/>
        <c:noMultiLvlLbl val="0"/>
      </c:catAx>
      <c:valAx>
        <c:axId val="220667904"/>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94450944"/>
        <c:crosses val="autoZero"/>
        <c:crossBetween val="between"/>
        <c:majorUnit val="0.2"/>
      </c:valAx>
      <c:spPr>
        <a:noFill/>
        <a:ln>
          <a:noFill/>
        </a:ln>
        <a:effectLst/>
      </c:spPr>
    </c:plotArea>
    <c:legend>
      <c:legendPos val="b"/>
      <c:layout>
        <c:manualLayout>
          <c:xMode val="edge"/>
          <c:yMode val="edge"/>
          <c:x val="0.37930036604731454"/>
          <c:y val="0.8920940738359997"/>
          <c:w val="0.62069963183531618"/>
          <c:h val="4.8522916813815591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solidFill>
            <a:srgbClr val="040B16"/>
          </a:solidFill>
          <a:latin typeface="Calibri" panose="020F0502020204030204" pitchFamily="34" charset="0"/>
          <a:cs typeface="Calibri" panose="020F0502020204030204" pitchFamily="34" charset="0"/>
        </a:defRPr>
      </a:pPr>
      <a:endParaRPr lang="fi-FI"/>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98681032111993"/>
          <c:y val="6.2300069473524483E-2"/>
          <c:w val="0.3819341060049547"/>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Taul1!$A$2:$A$67</c:f>
              <c:strCache>
                <c:ptCount val="20"/>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Länsi-Suomi, n=249</c:v>
                </c:pt>
                <c:pt idx="17">
                  <c:v>Helsinki-Uusimaa, n=325</c:v>
                </c:pt>
                <c:pt idx="18">
                  <c:v>Etelä-Suomi, n=197</c:v>
                </c:pt>
                <c:pt idx="19">
                  <c:v>Pohjois- ja Itä-Suomi, n=229</c:v>
                </c:pt>
              </c:strCache>
              <c:extLst/>
            </c:strRef>
          </c:cat>
          <c:val>
            <c:numRef>
              <c:f>Taul1!$B$2:$B$67</c:f>
              <c:numCache>
                <c:formatCode>General</c:formatCode>
                <c:ptCount val="20"/>
                <c:pt idx="0" formatCode="0%">
                  <c:v>0.155</c:v>
                </c:pt>
                <c:pt idx="2" formatCode="0%">
                  <c:v>0.17799999999999999</c:v>
                </c:pt>
                <c:pt idx="3" formatCode="0%">
                  <c:v>0.13200000000000001</c:v>
                </c:pt>
                <c:pt idx="5" formatCode="0%">
                  <c:v>0.16800000000000001</c:v>
                </c:pt>
                <c:pt idx="6" formatCode="0%">
                  <c:v>0.16900000000000001</c:v>
                </c:pt>
                <c:pt idx="7" formatCode="0%">
                  <c:v>0.188</c:v>
                </c:pt>
                <c:pt idx="8" formatCode="0%">
                  <c:v>0.156</c:v>
                </c:pt>
                <c:pt idx="9" formatCode="0%">
                  <c:v>0.121</c:v>
                </c:pt>
                <c:pt idx="11" formatCode="0%">
                  <c:v>0.14599999999999999</c:v>
                </c:pt>
                <c:pt idx="12" formatCode="0%">
                  <c:v>0.158</c:v>
                </c:pt>
                <c:pt idx="13" formatCode="0%">
                  <c:v>0.188</c:v>
                </c:pt>
                <c:pt idx="14" formatCode="0%">
                  <c:v>0.21199999999999999</c:v>
                </c:pt>
                <c:pt idx="16" formatCode="0%">
                  <c:v>0.17799999999999999</c:v>
                </c:pt>
                <c:pt idx="17" formatCode="0%">
                  <c:v>0.154</c:v>
                </c:pt>
                <c:pt idx="18" formatCode="0%">
                  <c:v>0.108</c:v>
                </c:pt>
                <c:pt idx="19" formatCode="0%">
                  <c:v>0.14899999999999999</c:v>
                </c:pt>
              </c:numCache>
              <c:extLst/>
            </c:numRef>
          </c:val>
          <c:extLst>
            <c:ext xmlns:c16="http://schemas.microsoft.com/office/drawing/2014/chart" uri="{C3380CC4-5D6E-409C-BE32-E72D297353CC}">
              <c16:uniqueId val="{00000000-D0F2-4B5F-ABF7-A4C39D8C72ED}"/>
            </c:ext>
          </c:extLst>
        </c:ser>
        <c:dLbls>
          <c:showLegendKey val="0"/>
          <c:showVal val="0"/>
          <c:showCatName val="0"/>
          <c:showSerName val="0"/>
          <c:showPercent val="0"/>
          <c:showBubbleSize val="0"/>
        </c:dLbls>
        <c:gapWidth val="30"/>
        <c:axId val="264782592"/>
        <c:axId val="264784128"/>
      </c:barChart>
      <c:catAx>
        <c:axId val="264782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100">
                <a:latin typeface="Calibri" panose="020F0502020204030204" pitchFamily="34" charset="0"/>
                <a:cs typeface="Calibri" panose="020F0502020204030204" pitchFamily="34" charset="0"/>
              </a:defRPr>
            </a:pPr>
            <a:endParaRPr lang="fi-FI"/>
          </a:p>
        </c:txPr>
        <c:crossAx val="264784128"/>
        <c:crosses val="autoZero"/>
        <c:auto val="1"/>
        <c:lblAlgn val="ctr"/>
        <c:lblOffset val="100"/>
        <c:noMultiLvlLbl val="0"/>
      </c:catAx>
      <c:valAx>
        <c:axId val="264784128"/>
        <c:scaling>
          <c:orientation val="minMax"/>
          <c:max val="0.4"/>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26478259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665946155593337"/>
          <c:y val="6.2300069473524483E-2"/>
          <c:w val="0.35226149078035657"/>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Taul1!$A$2:$A$67</c:f>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extLst/>
            </c:strRef>
          </c:cat>
          <c:val>
            <c:numRef>
              <c:f>Taul1!$B$2:$B$67</c:f>
              <c:numCache>
                <c:formatCode>General</c:formatCode>
                <c:ptCount val="21"/>
                <c:pt idx="0" formatCode="0%">
                  <c:v>0.155</c:v>
                </c:pt>
                <c:pt idx="2" formatCode="0%">
                  <c:v>0.14399999999999999</c:v>
                </c:pt>
                <c:pt idx="3" formatCode="0%">
                  <c:v>0.17599999999999999</c:v>
                </c:pt>
                <c:pt idx="4" formatCode="0%">
                  <c:v>0.16200000000000001</c:v>
                </c:pt>
                <c:pt idx="5" formatCode="0%">
                  <c:v>0.16300000000000001</c:v>
                </c:pt>
                <c:pt idx="6" formatCode="0%">
                  <c:v>0.14599999999999999</c:v>
                </c:pt>
                <c:pt idx="7" formatCode="0%">
                  <c:v>0.13400000000000001</c:v>
                </c:pt>
                <c:pt idx="9" formatCode="0%">
                  <c:v>0.157</c:v>
                </c:pt>
                <c:pt idx="10" formatCode="0%">
                  <c:v>0.14499999999999999</c:v>
                </c:pt>
                <c:pt idx="11" formatCode="0%">
                  <c:v>0.17799999999999999</c:v>
                </c:pt>
                <c:pt idx="12" formatCode="0%">
                  <c:v>0.13900000000000001</c:v>
                </c:pt>
                <c:pt idx="14" formatCode="0%">
                  <c:v>0.13200000000000001</c:v>
                </c:pt>
                <c:pt idx="15" formatCode="0%">
                  <c:v>0.17299999999999999</c:v>
                </c:pt>
                <c:pt idx="16" formatCode="0%">
                  <c:v>0.122</c:v>
                </c:pt>
                <c:pt idx="17" formatCode="0%">
                  <c:v>0.19800000000000001</c:v>
                </c:pt>
                <c:pt idx="18" formatCode="0%">
                  <c:v>0.15</c:v>
                </c:pt>
                <c:pt idx="19" formatCode="0%">
                  <c:v>0.125</c:v>
                </c:pt>
                <c:pt idx="20" formatCode="0%">
                  <c:v>0.13</c:v>
                </c:pt>
              </c:numCache>
              <c:extLst/>
            </c:numRef>
          </c:val>
          <c:extLst>
            <c:ext xmlns:c16="http://schemas.microsoft.com/office/drawing/2014/chart" uri="{C3380CC4-5D6E-409C-BE32-E72D297353CC}">
              <c16:uniqueId val="{00000000-4AD3-4135-A2F8-03EE948D0E82}"/>
            </c:ext>
          </c:extLst>
        </c:ser>
        <c:dLbls>
          <c:showLegendKey val="0"/>
          <c:showVal val="0"/>
          <c:showCatName val="0"/>
          <c:showSerName val="0"/>
          <c:showPercent val="0"/>
          <c:showBubbleSize val="0"/>
        </c:dLbls>
        <c:gapWidth val="30"/>
        <c:axId val="264782592"/>
        <c:axId val="264784128"/>
      </c:barChart>
      <c:catAx>
        <c:axId val="264782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100">
                <a:latin typeface="Calibri" panose="020F0502020204030204" pitchFamily="34" charset="0"/>
                <a:cs typeface="Calibri" panose="020F0502020204030204" pitchFamily="34" charset="0"/>
              </a:defRPr>
            </a:pPr>
            <a:endParaRPr lang="fi-FI"/>
          </a:p>
        </c:txPr>
        <c:crossAx val="264784128"/>
        <c:crosses val="autoZero"/>
        <c:auto val="1"/>
        <c:lblAlgn val="ctr"/>
        <c:lblOffset val="100"/>
        <c:noMultiLvlLbl val="0"/>
      </c:catAx>
      <c:valAx>
        <c:axId val="264784128"/>
        <c:scaling>
          <c:orientation val="minMax"/>
          <c:max val="0.4"/>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26478259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54416797266089"/>
          <c:y val="6.0692262154730621E-2"/>
          <c:w val="0.57651902391693644"/>
          <c:h val="0.76777950814353391"/>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2010, n=994</c:v>
                </c:pt>
                <c:pt idx="1">
                  <c:v>2012, n=1026</c:v>
                </c:pt>
                <c:pt idx="2">
                  <c:v>2014, n=1000</c:v>
                </c:pt>
                <c:pt idx="3">
                  <c:v>2016, n=1000</c:v>
                </c:pt>
                <c:pt idx="4">
                  <c:v>2018, n=1000</c:v>
                </c:pt>
                <c:pt idx="5">
                  <c:v>2020, n=1000</c:v>
                </c:pt>
                <c:pt idx="6">
                  <c:v>2022, n=1000</c:v>
                </c:pt>
              </c:strCache>
            </c:strRef>
          </c:cat>
          <c:val>
            <c:numRef>
              <c:f>Taul1!$B$2:$B$8</c:f>
              <c:numCache>
                <c:formatCode>General</c:formatCode>
                <c:ptCount val="7"/>
                <c:pt idx="0">
                  <c:v>25</c:v>
                </c:pt>
                <c:pt idx="1">
                  <c:v>27</c:v>
                </c:pt>
                <c:pt idx="2">
                  <c:v>19</c:v>
                </c:pt>
                <c:pt idx="3">
                  <c:v>17</c:v>
                </c:pt>
                <c:pt idx="4">
                  <c:v>15</c:v>
                </c:pt>
                <c:pt idx="5">
                  <c:v>15</c:v>
                </c:pt>
                <c:pt idx="6">
                  <c:v>16</c:v>
                </c:pt>
              </c:numCache>
            </c:numRef>
          </c:val>
          <c:extLst>
            <c:ext xmlns:c16="http://schemas.microsoft.com/office/drawing/2014/chart" uri="{C3380CC4-5D6E-409C-BE32-E72D297353CC}">
              <c16:uniqueId val="{00000000-FC85-4B33-BD90-4F4063FC84D7}"/>
            </c:ext>
          </c:extLst>
        </c:ser>
        <c:ser>
          <c:idx val="1"/>
          <c:order val="1"/>
          <c:tx>
            <c:strRef>
              <c:f>Taul1!$C$1</c:f>
              <c:strCache>
                <c:ptCount val="1"/>
                <c:pt idx="0">
                  <c:v>En osaa sanoa</c:v>
                </c:pt>
              </c:strCache>
            </c:strRef>
          </c:tx>
          <c:spPr>
            <a:solidFill>
              <a:srgbClr val="FFFFFF">
                <a:lumMod val="8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2010, n=994</c:v>
                </c:pt>
                <c:pt idx="1">
                  <c:v>2012, n=1026</c:v>
                </c:pt>
                <c:pt idx="2">
                  <c:v>2014, n=1000</c:v>
                </c:pt>
                <c:pt idx="3">
                  <c:v>2016, n=1000</c:v>
                </c:pt>
                <c:pt idx="4">
                  <c:v>2018, n=1000</c:v>
                </c:pt>
                <c:pt idx="5">
                  <c:v>2020, n=1000</c:v>
                </c:pt>
                <c:pt idx="6">
                  <c:v>2022, n=1000</c:v>
                </c:pt>
              </c:strCache>
            </c:strRef>
          </c:cat>
          <c:val>
            <c:numRef>
              <c:f>Taul1!$C$2:$C$8</c:f>
              <c:numCache>
                <c:formatCode>General</c:formatCode>
                <c:ptCount val="7"/>
                <c:pt idx="0">
                  <c:v>3</c:v>
                </c:pt>
                <c:pt idx="1">
                  <c:v>2</c:v>
                </c:pt>
                <c:pt idx="2">
                  <c:v>11</c:v>
                </c:pt>
                <c:pt idx="3">
                  <c:v>13</c:v>
                </c:pt>
                <c:pt idx="4">
                  <c:v>11</c:v>
                </c:pt>
                <c:pt idx="5">
                  <c:v>12</c:v>
                </c:pt>
                <c:pt idx="6">
                  <c:v>11</c:v>
                </c:pt>
              </c:numCache>
            </c:numRef>
          </c:val>
          <c:extLst>
            <c:ext xmlns:c16="http://schemas.microsoft.com/office/drawing/2014/chart" uri="{C3380CC4-5D6E-409C-BE32-E72D297353CC}">
              <c16:uniqueId val="{00000001-FC85-4B33-BD90-4F4063FC84D7}"/>
            </c:ext>
          </c:extLst>
        </c:ser>
        <c:ser>
          <c:idx val="2"/>
          <c:order val="2"/>
          <c:tx>
            <c:strRef>
              <c:f>Taul1!$D$1</c:f>
              <c:strCache>
                <c:ptCount val="1"/>
                <c:pt idx="0">
                  <c:v>En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2010, n=994</c:v>
                </c:pt>
                <c:pt idx="1">
                  <c:v>2012, n=1026</c:v>
                </c:pt>
                <c:pt idx="2">
                  <c:v>2014, n=1000</c:v>
                </c:pt>
                <c:pt idx="3">
                  <c:v>2016, n=1000</c:v>
                </c:pt>
                <c:pt idx="4">
                  <c:v>2018, n=1000</c:v>
                </c:pt>
                <c:pt idx="5">
                  <c:v>2020, n=1000</c:v>
                </c:pt>
                <c:pt idx="6">
                  <c:v>2022, n=1000</c:v>
                </c:pt>
              </c:strCache>
            </c:strRef>
          </c:cat>
          <c:val>
            <c:numRef>
              <c:f>Taul1!$D$2:$D$8</c:f>
              <c:numCache>
                <c:formatCode>General</c:formatCode>
                <c:ptCount val="7"/>
                <c:pt idx="0">
                  <c:v>72</c:v>
                </c:pt>
                <c:pt idx="1">
                  <c:v>71</c:v>
                </c:pt>
                <c:pt idx="2">
                  <c:v>70</c:v>
                </c:pt>
                <c:pt idx="3">
                  <c:v>70</c:v>
                </c:pt>
                <c:pt idx="4">
                  <c:v>74</c:v>
                </c:pt>
                <c:pt idx="5">
                  <c:v>73</c:v>
                </c:pt>
                <c:pt idx="6">
                  <c:v>73</c:v>
                </c:pt>
              </c:numCache>
            </c:numRef>
          </c:val>
          <c:extLst>
            <c:ext xmlns:c16="http://schemas.microsoft.com/office/drawing/2014/chart" uri="{C3380CC4-5D6E-409C-BE32-E72D297353CC}">
              <c16:uniqueId val="{00000002-FC85-4B33-BD90-4F4063FC84D7}"/>
            </c:ext>
          </c:extLst>
        </c:ser>
        <c:dLbls>
          <c:showLegendKey val="0"/>
          <c:showVal val="0"/>
          <c:showCatName val="0"/>
          <c:showSerName val="0"/>
          <c:showPercent val="0"/>
          <c:showBubbleSize val="0"/>
        </c:dLbls>
        <c:gapWidth val="50"/>
        <c:overlap val="100"/>
        <c:axId val="259440000"/>
        <c:axId val="261785088"/>
      </c:barChart>
      <c:catAx>
        <c:axId val="259440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61785088"/>
        <c:crosses val="autoZero"/>
        <c:auto val="1"/>
        <c:lblAlgn val="ctr"/>
        <c:lblOffset val="100"/>
        <c:noMultiLvlLbl val="0"/>
      </c:catAx>
      <c:valAx>
        <c:axId val="26178508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259440000"/>
        <c:crosses val="autoZero"/>
        <c:crossBetween val="between"/>
        <c:majorUnit val="0.2"/>
      </c:valAx>
      <c:spPr>
        <a:noFill/>
        <a:ln>
          <a:noFill/>
        </a:ln>
        <a:effectLst/>
      </c:spPr>
    </c:plotArea>
    <c:legend>
      <c:legendPos val="b"/>
      <c:layout>
        <c:manualLayout>
          <c:xMode val="edge"/>
          <c:yMode val="edge"/>
          <c:x val="0.34633417123071031"/>
          <c:y val="0.89715119891225625"/>
          <c:w val="0.61822842969153169"/>
          <c:h val="7.2063953423327276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72040504628189"/>
          <c:y val="5.9788247607738307E-2"/>
          <c:w val="0.34775722613347987"/>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Taul1!$A$2:$A$67</c:f>
              <c:strCache>
                <c:ptCount val="21"/>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ASUINPAIKKA</c:v>
                </c:pt>
                <c:pt idx="16">
                  <c:v>Pääkaupunkiseutu, n=231</c:v>
                </c:pt>
                <c:pt idx="17">
                  <c:v>Tampere/Turku n=132</c:v>
                </c:pt>
                <c:pt idx="18">
                  <c:v>Muu yli 50.000 asukkaan kaupunki, n=274</c:v>
                </c:pt>
                <c:pt idx="19">
                  <c:v>Alle 50.000 asukkaan kaupunki, n=207</c:v>
                </c:pt>
                <c:pt idx="20">
                  <c:v>Maalaiskunta, n=156</c:v>
                </c:pt>
              </c:strCache>
              <c:extLst/>
            </c:strRef>
          </c:cat>
          <c:val>
            <c:numRef>
              <c:f>Taul1!$B$2:$B$67</c:f>
              <c:numCache>
                <c:formatCode>General</c:formatCode>
                <c:ptCount val="21"/>
                <c:pt idx="0" formatCode="0%">
                  <c:v>0.33100000000000002</c:v>
                </c:pt>
                <c:pt idx="2" formatCode="0%">
                  <c:v>0.36899999999999999</c:v>
                </c:pt>
                <c:pt idx="3" formatCode="0%">
                  <c:v>0.29299999999999998</c:v>
                </c:pt>
                <c:pt idx="5" formatCode="0%">
                  <c:v>0.25800000000000001</c:v>
                </c:pt>
                <c:pt idx="6" formatCode="0%">
                  <c:v>0.28499999999999998</c:v>
                </c:pt>
                <c:pt idx="7" formatCode="0%">
                  <c:v>0.35099999999999998</c:v>
                </c:pt>
                <c:pt idx="8" formatCode="0%">
                  <c:v>0.38</c:v>
                </c:pt>
                <c:pt idx="9" formatCode="0%">
                  <c:v>0.36399999999999999</c:v>
                </c:pt>
                <c:pt idx="11" formatCode="0%">
                  <c:v>0.28100000000000003</c:v>
                </c:pt>
                <c:pt idx="12" formatCode="0%">
                  <c:v>0.35199999999999998</c:v>
                </c:pt>
                <c:pt idx="13" formatCode="0%">
                  <c:v>0.38400000000000001</c:v>
                </c:pt>
                <c:pt idx="14" formatCode="0%">
                  <c:v>0.37</c:v>
                </c:pt>
                <c:pt idx="16" formatCode="0%">
                  <c:v>0.28599999999999998</c:v>
                </c:pt>
                <c:pt idx="17" formatCode="0%">
                  <c:v>0.24399999999999999</c:v>
                </c:pt>
                <c:pt idx="18" formatCode="0%">
                  <c:v>0.372</c:v>
                </c:pt>
                <c:pt idx="19" formatCode="0%">
                  <c:v>0.35299999999999998</c:v>
                </c:pt>
                <c:pt idx="20" formatCode="0%">
                  <c:v>0.37</c:v>
                </c:pt>
              </c:numCache>
              <c:extLst/>
            </c:numRef>
          </c:val>
          <c:extLst>
            <c:ext xmlns:c16="http://schemas.microsoft.com/office/drawing/2014/chart" uri="{C3380CC4-5D6E-409C-BE32-E72D297353CC}">
              <c16:uniqueId val="{00000000-5383-4E60-94F0-DB2B1FD59814}"/>
            </c:ext>
          </c:extLst>
        </c:ser>
        <c:dLbls>
          <c:showLegendKey val="0"/>
          <c:showVal val="0"/>
          <c:showCatName val="0"/>
          <c:showSerName val="0"/>
          <c:showPercent val="0"/>
          <c:showBubbleSize val="0"/>
        </c:dLbls>
        <c:gapWidth val="30"/>
        <c:axId val="328869760"/>
        <c:axId val="334954880"/>
      </c:barChart>
      <c:catAx>
        <c:axId val="328869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latin typeface="Calibri" panose="020F0502020204030204" pitchFamily="34" charset="0"/>
                <a:cs typeface="Calibri" panose="020F0502020204030204" pitchFamily="34" charset="0"/>
              </a:defRPr>
            </a:pPr>
            <a:endParaRPr lang="fi-FI"/>
          </a:p>
        </c:txPr>
        <c:crossAx val="334954880"/>
        <c:crosses val="autoZero"/>
        <c:auto val="1"/>
        <c:lblAlgn val="ctr"/>
        <c:lblOffset val="100"/>
        <c:noMultiLvlLbl val="0"/>
      </c:catAx>
      <c:valAx>
        <c:axId val="334954880"/>
        <c:scaling>
          <c:orientation val="minMax"/>
          <c:max val="0.60000000000000009"/>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3288697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72040504628189"/>
          <c:y val="5.9788247607738307E-2"/>
          <c:w val="0.34775722613347987"/>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Taul1!$A$2:$A$67</c:f>
              <c:strCache>
                <c:ptCount val="21"/>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strCache>
              <c:extLst/>
            </c:strRef>
          </c:cat>
          <c:val>
            <c:numRef>
              <c:f>Taul1!$B$2:$B$67</c:f>
              <c:numCache>
                <c:formatCode>General</c:formatCode>
                <c:ptCount val="21"/>
                <c:pt idx="0" formatCode="0%">
                  <c:v>0.33100000000000002</c:v>
                </c:pt>
                <c:pt idx="2" formatCode="0%">
                  <c:v>0.39700000000000002</c:v>
                </c:pt>
                <c:pt idx="3" formatCode="0%">
                  <c:v>0.28699999999999998</c:v>
                </c:pt>
                <c:pt idx="4" formatCode="0%">
                  <c:v>0.372</c:v>
                </c:pt>
                <c:pt idx="5" formatCode="0%">
                  <c:v>0.20300000000000001</c:v>
                </c:pt>
                <c:pt idx="6" formatCode="0%">
                  <c:v>0.254</c:v>
                </c:pt>
                <c:pt idx="7" formatCode="0%">
                  <c:v>0.36599999999999999</c:v>
                </c:pt>
                <c:pt idx="9" formatCode="0%">
                  <c:v>0.35499999999999998</c:v>
                </c:pt>
                <c:pt idx="10" formatCode="0%">
                  <c:v>0.29899999999999999</c:v>
                </c:pt>
                <c:pt idx="11" formatCode="0%">
                  <c:v>0.34200000000000003</c:v>
                </c:pt>
                <c:pt idx="12" formatCode="0%">
                  <c:v>0.314</c:v>
                </c:pt>
                <c:pt idx="14" formatCode="0%">
                  <c:v>0.15</c:v>
                </c:pt>
                <c:pt idx="15" formatCode="0%">
                  <c:v>0.32100000000000001</c:v>
                </c:pt>
                <c:pt idx="16" formatCode="0%">
                  <c:v>0.33800000000000002</c:v>
                </c:pt>
                <c:pt idx="17" formatCode="0%">
                  <c:v>0.371</c:v>
                </c:pt>
                <c:pt idx="18" formatCode="0%">
                  <c:v>0.21099999999999999</c:v>
                </c:pt>
                <c:pt idx="19" formatCode="0%">
                  <c:v>0.379</c:v>
                </c:pt>
                <c:pt idx="20" formatCode="0%">
                  <c:v>0.218</c:v>
                </c:pt>
              </c:numCache>
              <c:extLst/>
            </c:numRef>
          </c:val>
          <c:extLst>
            <c:ext xmlns:c16="http://schemas.microsoft.com/office/drawing/2014/chart" uri="{C3380CC4-5D6E-409C-BE32-E72D297353CC}">
              <c16:uniqueId val="{00000000-3F50-4EB0-9349-2D18A354567C}"/>
            </c:ext>
          </c:extLst>
        </c:ser>
        <c:dLbls>
          <c:showLegendKey val="0"/>
          <c:showVal val="0"/>
          <c:showCatName val="0"/>
          <c:showSerName val="0"/>
          <c:showPercent val="0"/>
          <c:showBubbleSize val="0"/>
        </c:dLbls>
        <c:gapWidth val="30"/>
        <c:axId val="328869760"/>
        <c:axId val="334954880"/>
      </c:barChart>
      <c:catAx>
        <c:axId val="328869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latin typeface="Calibri" panose="020F0502020204030204" pitchFamily="34" charset="0"/>
                <a:cs typeface="Calibri" panose="020F0502020204030204" pitchFamily="34" charset="0"/>
              </a:defRPr>
            </a:pPr>
            <a:endParaRPr lang="fi-FI"/>
          </a:p>
        </c:txPr>
        <c:crossAx val="334954880"/>
        <c:crosses val="autoZero"/>
        <c:auto val="1"/>
        <c:lblAlgn val="ctr"/>
        <c:lblOffset val="100"/>
        <c:noMultiLvlLbl val="0"/>
      </c:catAx>
      <c:valAx>
        <c:axId val="334954880"/>
        <c:scaling>
          <c:orientation val="minMax"/>
          <c:max val="0.60000000000000009"/>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3288697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80826092712650455"/>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2018, n=1000</c:v>
                </c:pt>
                <c:pt idx="1">
                  <c:v>2020, n=1000</c:v>
                </c:pt>
                <c:pt idx="2">
                  <c:v>2022, n=1000</c:v>
                </c:pt>
                <c:pt idx="4">
                  <c:v>2018, n=328</c:v>
                </c:pt>
                <c:pt idx="5">
                  <c:v>2020, n=403</c:v>
                </c:pt>
                <c:pt idx="6">
                  <c:v>2022, n=331</c:v>
                </c:pt>
              </c:strCache>
            </c:strRef>
          </c:cat>
          <c:val>
            <c:numRef>
              <c:f>Taul1!$B$2:$B$8</c:f>
              <c:numCache>
                <c:formatCode>General</c:formatCode>
                <c:ptCount val="7"/>
                <c:pt idx="0">
                  <c:v>33</c:v>
                </c:pt>
                <c:pt idx="1">
                  <c:v>40</c:v>
                </c:pt>
                <c:pt idx="2">
                  <c:v>33</c:v>
                </c:pt>
                <c:pt idx="4">
                  <c:v>88</c:v>
                </c:pt>
                <c:pt idx="5">
                  <c:v>97</c:v>
                </c:pt>
                <c:pt idx="6">
                  <c:v>97</c:v>
                </c:pt>
              </c:numCache>
            </c:numRef>
          </c:val>
          <c:extLst>
            <c:ext xmlns:c16="http://schemas.microsoft.com/office/drawing/2014/chart" uri="{C3380CC4-5D6E-409C-BE32-E72D297353CC}">
              <c16:uniqueId val="{00000000-94BF-48A9-A616-17C45AA36581}"/>
            </c:ext>
          </c:extLst>
        </c:ser>
        <c:ser>
          <c:idx val="1"/>
          <c:order val="1"/>
          <c:tx>
            <c:strRef>
              <c:f>Taul1!$C$1</c:f>
              <c:strCache>
                <c:ptCount val="1"/>
                <c:pt idx="0">
                  <c:v>En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2018, n=1000</c:v>
                </c:pt>
                <c:pt idx="1">
                  <c:v>2020, n=1000</c:v>
                </c:pt>
                <c:pt idx="2">
                  <c:v>2022, n=1000</c:v>
                </c:pt>
                <c:pt idx="4">
                  <c:v>2018, n=328</c:v>
                </c:pt>
                <c:pt idx="5">
                  <c:v>2020, n=403</c:v>
                </c:pt>
                <c:pt idx="6">
                  <c:v>2022, n=331</c:v>
                </c:pt>
              </c:strCache>
            </c:strRef>
          </c:cat>
          <c:val>
            <c:numRef>
              <c:f>Taul1!$C$2:$C$8</c:f>
              <c:numCache>
                <c:formatCode>General</c:formatCode>
                <c:ptCount val="7"/>
                <c:pt idx="0">
                  <c:v>41</c:v>
                </c:pt>
                <c:pt idx="1">
                  <c:v>60</c:v>
                </c:pt>
                <c:pt idx="2">
                  <c:v>67</c:v>
                </c:pt>
                <c:pt idx="4">
                  <c:v>2</c:v>
                </c:pt>
                <c:pt idx="5">
                  <c:v>3</c:v>
                </c:pt>
                <c:pt idx="6">
                  <c:v>3</c:v>
                </c:pt>
              </c:numCache>
            </c:numRef>
          </c:val>
          <c:extLst>
            <c:ext xmlns:c16="http://schemas.microsoft.com/office/drawing/2014/chart" uri="{C3380CC4-5D6E-409C-BE32-E72D297353CC}">
              <c16:uniqueId val="{00000001-94BF-48A9-A616-17C45AA36581}"/>
            </c:ext>
          </c:extLst>
        </c:ser>
        <c:ser>
          <c:idx val="2"/>
          <c:order val="2"/>
          <c:tx>
            <c:strRef>
              <c:f>Taul1!$D$1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2018, n=1000</c:v>
                </c:pt>
                <c:pt idx="1">
                  <c:v>2020, n=1000</c:v>
                </c:pt>
                <c:pt idx="2">
                  <c:v>2022, n=1000</c:v>
                </c:pt>
                <c:pt idx="4">
                  <c:v>2018, n=328</c:v>
                </c:pt>
                <c:pt idx="5">
                  <c:v>2020, n=403</c:v>
                </c:pt>
                <c:pt idx="6">
                  <c:v>2022, n=331</c:v>
                </c:pt>
              </c:strCache>
            </c:strRef>
          </c:cat>
          <c:val>
            <c:numRef>
              <c:f>Taul1!$D$2:$D$8</c:f>
              <c:numCache>
                <c:formatCode>General</c:formatCode>
                <c:ptCount val="7"/>
                <c:pt idx="0">
                  <c:v>26</c:v>
                </c:pt>
                <c:pt idx="4">
                  <c:v>9</c:v>
                </c:pt>
              </c:numCache>
            </c:numRef>
          </c:val>
          <c:extLst>
            <c:ext xmlns:c16="http://schemas.microsoft.com/office/drawing/2014/chart" uri="{C3380CC4-5D6E-409C-BE32-E72D297353CC}">
              <c16:uniqueId val="{00000002-94BF-48A9-A616-17C45AA36581}"/>
            </c:ext>
          </c:extLst>
        </c:ser>
        <c:dLbls>
          <c:showLegendKey val="0"/>
          <c:showVal val="0"/>
          <c:showCatName val="0"/>
          <c:showSerName val="0"/>
          <c:showPercent val="0"/>
          <c:showBubbleSize val="0"/>
        </c:dLbls>
        <c:gapWidth val="50"/>
        <c:overlap val="100"/>
        <c:axId val="279533824"/>
        <c:axId val="279610880"/>
      </c:barChart>
      <c:catAx>
        <c:axId val="279533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79610880"/>
        <c:crosses val="autoZero"/>
        <c:auto val="1"/>
        <c:lblAlgn val="ctr"/>
        <c:lblOffset val="100"/>
        <c:noMultiLvlLbl val="0"/>
      </c:catAx>
      <c:valAx>
        <c:axId val="27961088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279533824"/>
        <c:crosses val="autoZero"/>
        <c:crossBetween val="between"/>
        <c:majorUnit val="0.2"/>
      </c:valAx>
      <c:spPr>
        <a:noFill/>
        <a:ln>
          <a:noFill/>
        </a:ln>
        <a:effectLst/>
      </c:spPr>
    </c:plotArea>
    <c:legend>
      <c:legendPos val="b"/>
      <c:layout>
        <c:manualLayout>
          <c:xMode val="edge"/>
          <c:yMode val="edge"/>
          <c:x val="0.36348977519459119"/>
          <c:y val="0.94804220139650419"/>
          <c:w val="0.63651022480540886"/>
          <c:h val="4.7137948106149803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401213047200023"/>
          <c:y val="6.2300069473524483E-2"/>
          <c:w val="0.43375552214849611"/>
          <c:h val="0.86088628623689456"/>
        </c:manualLayout>
      </c:layout>
      <c:barChart>
        <c:barDir val="bar"/>
        <c:grouping val="clustered"/>
        <c:varyColors val="0"/>
        <c:ser>
          <c:idx val="5"/>
          <c:order val="5"/>
          <c:tx>
            <c:strRef>
              <c:f>Taul1!$A$7</c:f>
              <c:strCache>
                <c:ptCount val="1"/>
                <c:pt idx="0">
                  <c:v>Sairauskuluvakuutus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extLst/>
            </c:strRef>
          </c:cat>
          <c:val>
            <c:numRef>
              <c:f>Taul1!$B$7:$BO$7</c:f>
              <c:numCache>
                <c:formatCode>General</c:formatCode>
                <c:ptCount val="24"/>
                <c:pt idx="0" formatCode="0%">
                  <c:v>0.22</c:v>
                </c:pt>
                <c:pt idx="2" formatCode="0%">
                  <c:v>0.20899999999999999</c:v>
                </c:pt>
                <c:pt idx="3" formatCode="0%">
                  <c:v>0.23</c:v>
                </c:pt>
                <c:pt idx="5" formatCode="0%">
                  <c:v>0.21299999999999999</c:v>
                </c:pt>
                <c:pt idx="6" formatCode="0%">
                  <c:v>0.34399999999999997</c:v>
                </c:pt>
                <c:pt idx="7" formatCode="0%">
                  <c:v>0.32</c:v>
                </c:pt>
                <c:pt idx="8" formatCode="0%">
                  <c:v>0.19900000000000001</c:v>
                </c:pt>
                <c:pt idx="9" formatCode="0%">
                  <c:v>0.114</c:v>
                </c:pt>
                <c:pt idx="11" formatCode="0%">
                  <c:v>0.13200000000000001</c:v>
                </c:pt>
                <c:pt idx="12" formatCode="0%">
                  <c:v>0.22500000000000001</c:v>
                </c:pt>
                <c:pt idx="13" formatCode="0%">
                  <c:v>0.26200000000000001</c:v>
                </c:pt>
                <c:pt idx="14" formatCode="0%">
                  <c:v>0.29899999999999999</c:v>
                </c:pt>
                <c:pt idx="16" formatCode="0%">
                  <c:v>0.26</c:v>
                </c:pt>
                <c:pt idx="17" formatCode="0%">
                  <c:v>0.153</c:v>
                </c:pt>
                <c:pt idx="19" formatCode="0%">
                  <c:v>0.21099999999999999</c:v>
                </c:pt>
                <c:pt idx="20" formatCode="0%">
                  <c:v>0.20699999999999999</c:v>
                </c:pt>
                <c:pt idx="21" formatCode="0%">
                  <c:v>0.20799999999999999</c:v>
                </c:pt>
                <c:pt idx="22" formatCode="0%">
                  <c:v>0.22800000000000001</c:v>
                </c:pt>
                <c:pt idx="23" formatCode="0%">
                  <c:v>0.253</c:v>
                </c:pt>
              </c:numCache>
              <c:extLst/>
            </c:numRef>
          </c:val>
          <c:extLst xmlns:c15="http://schemas.microsoft.com/office/drawing/2012/chart">
            <c:ext xmlns:c16="http://schemas.microsoft.com/office/drawing/2014/chart" uri="{C3380CC4-5D6E-409C-BE32-E72D297353CC}">
              <c16:uniqueId val="{00000005-9FA7-42A0-9EEB-5E017010896D}"/>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c:ext uri="{02D57815-91ED-43cb-92C2-25804820EDAC}">
                        <c15:formulaRef>
                          <c15:sqref>Taul1!$B$2:$BO$2</c15:sqref>
                        </c15:formulaRef>
                      </c:ext>
                    </c:extLst>
                    <c:numCache>
                      <c:formatCode>General</c:formatCode>
                      <c:ptCount val="24"/>
                      <c:pt idx="0" formatCode="0%">
                        <c:v>0.876</c:v>
                      </c:pt>
                      <c:pt idx="2" formatCode="0%">
                        <c:v>0.84799999999999998</c:v>
                      </c:pt>
                      <c:pt idx="3" formatCode="0%">
                        <c:v>0.90400000000000003</c:v>
                      </c:pt>
                      <c:pt idx="5" formatCode="0%">
                        <c:v>0.82</c:v>
                      </c:pt>
                      <c:pt idx="6" formatCode="0%">
                        <c:v>0.9</c:v>
                      </c:pt>
                      <c:pt idx="7" formatCode="0%">
                        <c:v>0.84199999999999997</c:v>
                      </c:pt>
                      <c:pt idx="8" formatCode="0%">
                        <c:v>0.872</c:v>
                      </c:pt>
                      <c:pt idx="9" formatCode="0%">
                        <c:v>0.91700000000000004</c:v>
                      </c:pt>
                      <c:pt idx="11" formatCode="0%">
                        <c:v>0.78100000000000003</c:v>
                      </c:pt>
                      <c:pt idx="12" formatCode="0%">
                        <c:v>0.92100000000000004</c:v>
                      </c:pt>
                      <c:pt idx="13" formatCode="0%">
                        <c:v>0.93200000000000005</c:v>
                      </c:pt>
                      <c:pt idx="14" formatCode="0%">
                        <c:v>0.94499999999999995</c:v>
                      </c:pt>
                      <c:pt idx="16" formatCode="0%">
                        <c:v>0.90600000000000003</c:v>
                      </c:pt>
                      <c:pt idx="17" formatCode="0%">
                        <c:v>0.82399999999999995</c:v>
                      </c:pt>
                      <c:pt idx="19" formatCode="0%">
                        <c:v>0.90600000000000003</c:v>
                      </c:pt>
                      <c:pt idx="20" formatCode="0%">
                        <c:v>0.86799999999999999</c:v>
                      </c:pt>
                      <c:pt idx="21" formatCode="0%">
                        <c:v>0.88200000000000001</c:v>
                      </c:pt>
                      <c:pt idx="22" formatCode="0%">
                        <c:v>0.86599999999999999</c:v>
                      </c:pt>
                      <c:pt idx="23" formatCode="0%">
                        <c:v>0.84099999999999997</c:v>
                      </c:pt>
                    </c:numCache>
                  </c:numRef>
                </c:val>
                <c:extLst>
                  <c:ext xmlns:c16="http://schemas.microsoft.com/office/drawing/2014/chart" uri="{C3380CC4-5D6E-409C-BE32-E72D297353CC}">
                    <c16:uniqueId val="{00000000-9FA7-42A0-9EEB-5E017010896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4"/>
                      <c:pt idx="0" formatCode="0%">
                        <c:v>0.55500000000000005</c:v>
                      </c:pt>
                      <c:pt idx="2" formatCode="0%">
                        <c:v>0.55900000000000005</c:v>
                      </c:pt>
                      <c:pt idx="3" formatCode="0%">
                        <c:v>0.55100000000000005</c:v>
                      </c:pt>
                      <c:pt idx="5" formatCode="0%">
                        <c:v>0.32400000000000001</c:v>
                      </c:pt>
                      <c:pt idx="6" formatCode="0%">
                        <c:v>0.55500000000000005</c:v>
                      </c:pt>
                      <c:pt idx="7" formatCode="0%">
                        <c:v>0.58099999999999996</c:v>
                      </c:pt>
                      <c:pt idx="8" formatCode="0%">
                        <c:v>0.56499999999999995</c:v>
                      </c:pt>
                      <c:pt idx="9" formatCode="0%">
                        <c:v>0.68100000000000005</c:v>
                      </c:pt>
                      <c:pt idx="11" formatCode="0%">
                        <c:v>0.314</c:v>
                      </c:pt>
                      <c:pt idx="12" formatCode="0%">
                        <c:v>0.58599999999999997</c:v>
                      </c:pt>
                      <c:pt idx="13" formatCode="0%">
                        <c:v>0.71</c:v>
                      </c:pt>
                      <c:pt idx="14" formatCode="0%">
                        <c:v>0.76900000000000002</c:v>
                      </c:pt>
                      <c:pt idx="16" formatCode="0%">
                        <c:v>0.71</c:v>
                      </c:pt>
                      <c:pt idx="17" formatCode="0%">
                        <c:v>0.32</c:v>
                      </c:pt>
                      <c:pt idx="19" formatCode="0%">
                        <c:v>0.41899999999999998</c:v>
                      </c:pt>
                      <c:pt idx="20" formatCode="0%">
                        <c:v>0.44</c:v>
                      </c:pt>
                      <c:pt idx="21" formatCode="0%">
                        <c:v>0.60299999999999998</c:v>
                      </c:pt>
                      <c:pt idx="22" formatCode="0%">
                        <c:v>0.63900000000000001</c:v>
                      </c:pt>
                      <c:pt idx="23" formatCode="0%">
                        <c:v>0.65700000000000003</c:v>
                      </c:pt>
                    </c:numCache>
                  </c:numRef>
                </c:val>
                <c:extLst xmlns:c15="http://schemas.microsoft.com/office/drawing/2012/chart">
                  <c:ext xmlns:c16="http://schemas.microsoft.com/office/drawing/2014/chart" uri="{C3380CC4-5D6E-409C-BE32-E72D297353CC}">
                    <c16:uniqueId val="{00000001-9FA7-42A0-9EEB-5E017010896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4"/>
                      <c:pt idx="0" formatCode="0%">
                        <c:v>0.44900000000000001</c:v>
                      </c:pt>
                      <c:pt idx="2" formatCode="0%">
                        <c:v>0.443</c:v>
                      </c:pt>
                      <c:pt idx="3" formatCode="0%">
                        <c:v>0.45500000000000002</c:v>
                      </c:pt>
                      <c:pt idx="5" formatCode="0%">
                        <c:v>0.32200000000000001</c:v>
                      </c:pt>
                      <c:pt idx="6" formatCode="0%">
                        <c:v>0.48199999999999998</c:v>
                      </c:pt>
                      <c:pt idx="7" formatCode="0%">
                        <c:v>0.497</c:v>
                      </c:pt>
                      <c:pt idx="8" formatCode="0%">
                        <c:v>0.441</c:v>
                      </c:pt>
                      <c:pt idx="9" formatCode="0%">
                        <c:v>0.49</c:v>
                      </c:pt>
                      <c:pt idx="11" formatCode="0%">
                        <c:v>0.25700000000000001</c:v>
                      </c:pt>
                      <c:pt idx="12" formatCode="0%">
                        <c:v>0.53100000000000003</c:v>
                      </c:pt>
                      <c:pt idx="13" formatCode="0%">
                        <c:v>0.53400000000000003</c:v>
                      </c:pt>
                      <c:pt idx="14" formatCode="0%">
                        <c:v>0.58799999999999997</c:v>
                      </c:pt>
                      <c:pt idx="16" formatCode="0%">
                        <c:v>0.52300000000000002</c:v>
                      </c:pt>
                      <c:pt idx="17" formatCode="0%">
                        <c:v>0.32600000000000001</c:v>
                      </c:pt>
                      <c:pt idx="19" formatCode="0%">
                        <c:v>0.40300000000000002</c:v>
                      </c:pt>
                      <c:pt idx="20" formatCode="0%">
                        <c:v>0.38500000000000001</c:v>
                      </c:pt>
                      <c:pt idx="21" formatCode="0%">
                        <c:v>0.46100000000000002</c:v>
                      </c:pt>
                      <c:pt idx="22" formatCode="0%">
                        <c:v>0.49199999999999999</c:v>
                      </c:pt>
                      <c:pt idx="23" formatCode="0%">
                        <c:v>0.495</c:v>
                      </c:pt>
                    </c:numCache>
                  </c:numRef>
                </c:val>
                <c:extLst xmlns:c15="http://schemas.microsoft.com/office/drawing/2012/chart">
                  <c:ext xmlns:c16="http://schemas.microsoft.com/office/drawing/2014/chart" uri="{C3380CC4-5D6E-409C-BE32-E72D297353CC}">
                    <c16:uniqueId val="{00000002-9FA7-42A0-9EEB-5E017010896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4"/>
                      <c:pt idx="0" formatCode="0%">
                        <c:v>0.433</c:v>
                      </c:pt>
                      <c:pt idx="2" formatCode="0%">
                        <c:v>0.434</c:v>
                      </c:pt>
                      <c:pt idx="3" formatCode="0%">
                        <c:v>0.432</c:v>
                      </c:pt>
                      <c:pt idx="5" formatCode="0%">
                        <c:v>0.34300000000000003</c:v>
                      </c:pt>
                      <c:pt idx="6" formatCode="0%">
                        <c:v>0.45500000000000002</c:v>
                      </c:pt>
                      <c:pt idx="7" formatCode="0%">
                        <c:v>0.44500000000000001</c:v>
                      </c:pt>
                      <c:pt idx="8" formatCode="0%">
                        <c:v>0.39400000000000002</c:v>
                      </c:pt>
                      <c:pt idx="9" formatCode="0%">
                        <c:v>0.49299999999999999</c:v>
                      </c:pt>
                      <c:pt idx="11" formatCode="0%">
                        <c:v>0.27500000000000002</c:v>
                      </c:pt>
                      <c:pt idx="12" formatCode="0%">
                        <c:v>0.45100000000000001</c:v>
                      </c:pt>
                      <c:pt idx="13" formatCode="0%">
                        <c:v>0.499</c:v>
                      </c:pt>
                      <c:pt idx="14" formatCode="0%">
                        <c:v>0.61099999999999999</c:v>
                      </c:pt>
                      <c:pt idx="16" formatCode="0%">
                        <c:v>0.49099999999999999</c:v>
                      </c:pt>
                      <c:pt idx="17" formatCode="0%">
                        <c:v>0.34100000000000003</c:v>
                      </c:pt>
                      <c:pt idx="19" formatCode="0%">
                        <c:v>0.505</c:v>
                      </c:pt>
                      <c:pt idx="20" formatCode="0%">
                        <c:v>0.39200000000000002</c:v>
                      </c:pt>
                      <c:pt idx="21" formatCode="0%">
                        <c:v>0.40899999999999997</c:v>
                      </c:pt>
                      <c:pt idx="22" formatCode="0%">
                        <c:v>0.441</c:v>
                      </c:pt>
                      <c:pt idx="23" formatCode="0%">
                        <c:v>0.39300000000000002</c:v>
                      </c:pt>
                    </c:numCache>
                  </c:numRef>
                </c:val>
                <c:extLst xmlns:c15="http://schemas.microsoft.com/office/drawing/2012/chart">
                  <c:ext xmlns:c16="http://schemas.microsoft.com/office/drawing/2014/chart" uri="{C3380CC4-5D6E-409C-BE32-E72D297353CC}">
                    <c16:uniqueId val="{00000003-9FA7-42A0-9EEB-5E017010896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4"/>
                      <c:pt idx="0" formatCode="0%">
                        <c:v>0.29699999999999999</c:v>
                      </c:pt>
                      <c:pt idx="2" formatCode="0%">
                        <c:v>0.32</c:v>
                      </c:pt>
                      <c:pt idx="3" formatCode="0%">
                        <c:v>0.27400000000000002</c:v>
                      </c:pt>
                      <c:pt idx="5" formatCode="0%">
                        <c:v>0.27100000000000002</c:v>
                      </c:pt>
                      <c:pt idx="6" formatCode="0%">
                        <c:v>0.41699999999999998</c:v>
                      </c:pt>
                      <c:pt idx="7" formatCode="0%">
                        <c:v>0.30599999999999999</c:v>
                      </c:pt>
                      <c:pt idx="8" formatCode="0%">
                        <c:v>0.32700000000000001</c:v>
                      </c:pt>
                      <c:pt idx="9" formatCode="0%">
                        <c:v>0.223</c:v>
                      </c:pt>
                      <c:pt idx="11" formatCode="0%">
                        <c:v>0.17799999999999999</c:v>
                      </c:pt>
                      <c:pt idx="12" formatCode="0%">
                        <c:v>0.26</c:v>
                      </c:pt>
                      <c:pt idx="13" formatCode="0%">
                        <c:v>0.35399999999999998</c:v>
                      </c:pt>
                      <c:pt idx="14" formatCode="0%">
                        <c:v>0.48899999999999999</c:v>
                      </c:pt>
                      <c:pt idx="16" formatCode="0%">
                        <c:v>0.35599999999999998</c:v>
                      </c:pt>
                      <c:pt idx="17" formatCode="0%">
                        <c:v>0.19900000000000001</c:v>
                      </c:pt>
                      <c:pt idx="19" formatCode="0%">
                        <c:v>0.246</c:v>
                      </c:pt>
                      <c:pt idx="20" formatCode="0%">
                        <c:v>0.20599999999999999</c:v>
                      </c:pt>
                      <c:pt idx="21" formatCode="0%">
                        <c:v>0.32500000000000001</c:v>
                      </c:pt>
                      <c:pt idx="22" formatCode="0%">
                        <c:v>0.34799999999999998</c:v>
                      </c:pt>
                      <c:pt idx="23" formatCode="0%">
                        <c:v>0.33100000000000002</c:v>
                      </c:pt>
                    </c:numCache>
                  </c:numRef>
                </c:val>
                <c:extLst xmlns:c15="http://schemas.microsoft.com/office/drawing/2012/chart">
                  <c:ext xmlns:c16="http://schemas.microsoft.com/office/drawing/2014/chart" uri="{C3380CC4-5D6E-409C-BE32-E72D297353CC}">
                    <c16:uniqueId val="{00000004-9FA7-42A0-9EEB-5E017010896D}"/>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4"/>
                      <c:pt idx="0" formatCode="0%">
                        <c:v>0.11</c:v>
                      </c:pt>
                      <c:pt idx="2" formatCode="0%">
                        <c:v>0.10199999999999999</c:v>
                      </c:pt>
                      <c:pt idx="3" formatCode="0%">
                        <c:v>0.11799999999999999</c:v>
                      </c:pt>
                      <c:pt idx="5" formatCode="0%">
                        <c:v>0.127</c:v>
                      </c:pt>
                      <c:pt idx="6" formatCode="0%">
                        <c:v>0.156</c:v>
                      </c:pt>
                      <c:pt idx="7" formatCode="0%">
                        <c:v>0.16600000000000001</c:v>
                      </c:pt>
                      <c:pt idx="8" formatCode="0%">
                        <c:v>9.0999999999999998E-2</c:v>
                      </c:pt>
                      <c:pt idx="9" formatCode="0%">
                        <c:v>5.6000000000000001E-2</c:v>
                      </c:pt>
                      <c:pt idx="11" formatCode="0%">
                        <c:v>8.4000000000000005E-2</c:v>
                      </c:pt>
                      <c:pt idx="12" formatCode="0%">
                        <c:v>6.7000000000000004E-2</c:v>
                      </c:pt>
                      <c:pt idx="13" formatCode="0%">
                        <c:v>0.14799999999999999</c:v>
                      </c:pt>
                      <c:pt idx="14" formatCode="0%">
                        <c:v>0.16300000000000001</c:v>
                      </c:pt>
                      <c:pt idx="16" formatCode="0%">
                        <c:v>0.12</c:v>
                      </c:pt>
                      <c:pt idx="17" formatCode="0%">
                        <c:v>8.7999999999999995E-2</c:v>
                      </c:pt>
                      <c:pt idx="19" formatCode="0%">
                        <c:v>0.109</c:v>
                      </c:pt>
                      <c:pt idx="20" formatCode="0%">
                        <c:v>7.3999999999999996E-2</c:v>
                      </c:pt>
                      <c:pt idx="21" formatCode="0%">
                        <c:v>0.108</c:v>
                      </c:pt>
                      <c:pt idx="22" formatCode="0%">
                        <c:v>9.9000000000000005E-2</c:v>
                      </c:pt>
                      <c:pt idx="23" formatCode="0%">
                        <c:v>0.16</c:v>
                      </c:pt>
                    </c:numCache>
                  </c:numRef>
                </c:val>
                <c:extLst xmlns:c15="http://schemas.microsoft.com/office/drawing/2012/chart">
                  <c:ext xmlns:c16="http://schemas.microsoft.com/office/drawing/2014/chart" uri="{C3380CC4-5D6E-409C-BE32-E72D297353CC}">
                    <c16:uniqueId val="{00000006-9FA7-42A0-9EEB-5E017010896D}"/>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4"/>
                      <c:pt idx="0" formatCode="0%">
                        <c:v>9.2999999999999999E-2</c:v>
                      </c:pt>
                      <c:pt idx="2" formatCode="0%">
                        <c:v>9.8000000000000004E-2</c:v>
                      </c:pt>
                      <c:pt idx="3" formatCode="0%">
                        <c:v>8.7999999999999995E-2</c:v>
                      </c:pt>
                      <c:pt idx="6" formatCode="0%">
                        <c:v>5.1999999999999998E-2</c:v>
                      </c:pt>
                      <c:pt idx="7" formatCode="0%">
                        <c:v>0.152</c:v>
                      </c:pt>
                      <c:pt idx="8" formatCode="0%">
                        <c:v>0.157</c:v>
                      </c:pt>
                      <c:pt idx="9" formatCode="0%">
                        <c:v>0.105</c:v>
                      </c:pt>
                      <c:pt idx="11" formatCode="0%">
                        <c:v>3.4000000000000002E-2</c:v>
                      </c:pt>
                      <c:pt idx="12" formatCode="0%">
                        <c:v>7.0000000000000007E-2</c:v>
                      </c:pt>
                      <c:pt idx="13" formatCode="0%">
                        <c:v>0.106</c:v>
                      </c:pt>
                      <c:pt idx="14" formatCode="0%">
                        <c:v>0.183</c:v>
                      </c:pt>
                      <c:pt idx="16" formatCode="0%">
                        <c:v>0.121</c:v>
                      </c:pt>
                      <c:pt idx="17" formatCode="0%">
                        <c:v>0.05</c:v>
                      </c:pt>
                      <c:pt idx="19" formatCode="0%">
                        <c:v>7.2999999999999995E-2</c:v>
                      </c:pt>
                      <c:pt idx="20" formatCode="0%">
                        <c:v>7.5999999999999998E-2</c:v>
                      </c:pt>
                      <c:pt idx="21" formatCode="0%">
                        <c:v>8.4000000000000005E-2</c:v>
                      </c:pt>
                      <c:pt idx="22" formatCode="0%">
                        <c:v>8.8999999999999996E-2</c:v>
                      </c:pt>
                      <c:pt idx="23" formatCode="0%">
                        <c:v>0.157</c:v>
                      </c:pt>
                    </c:numCache>
                  </c:numRef>
                </c:val>
                <c:extLst xmlns:c15="http://schemas.microsoft.com/office/drawing/2012/chart">
                  <c:ext xmlns:c16="http://schemas.microsoft.com/office/drawing/2014/chart" uri="{C3380CC4-5D6E-409C-BE32-E72D297353CC}">
                    <c16:uniqueId val="{00000007-9FA7-42A0-9EEB-5E017010896D}"/>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4"/>
                      <c:pt idx="0" formatCode="0%">
                        <c:v>7.5999999999999998E-2</c:v>
                      </c:pt>
                      <c:pt idx="2" formatCode="0%">
                        <c:v>6.5000000000000002E-2</c:v>
                      </c:pt>
                      <c:pt idx="3" formatCode="0%">
                        <c:v>8.5999999999999993E-2</c:v>
                      </c:pt>
                      <c:pt idx="5" formatCode="0%">
                        <c:v>7.0000000000000007E-2</c:v>
                      </c:pt>
                      <c:pt idx="6" formatCode="0%">
                        <c:v>0.13600000000000001</c:v>
                      </c:pt>
                      <c:pt idx="7" formatCode="0%">
                        <c:v>9.1999999999999998E-2</c:v>
                      </c:pt>
                      <c:pt idx="8" formatCode="0%">
                        <c:v>0.06</c:v>
                      </c:pt>
                      <c:pt idx="9" formatCode="0%">
                        <c:v>4.5999999999999999E-2</c:v>
                      </c:pt>
                      <c:pt idx="11" formatCode="0%">
                        <c:v>4.2999999999999997E-2</c:v>
                      </c:pt>
                      <c:pt idx="12" formatCode="0%">
                        <c:v>7.5999999999999998E-2</c:v>
                      </c:pt>
                      <c:pt idx="13" formatCode="0%">
                        <c:v>5.8000000000000003E-2</c:v>
                      </c:pt>
                      <c:pt idx="14" formatCode="0%">
                        <c:v>0.17299999999999999</c:v>
                      </c:pt>
                      <c:pt idx="16" formatCode="0%">
                        <c:v>0.1</c:v>
                      </c:pt>
                      <c:pt idx="17" formatCode="0%">
                        <c:v>3.7999999999999999E-2</c:v>
                      </c:pt>
                      <c:pt idx="19" formatCode="0%">
                        <c:v>4.5999999999999999E-2</c:v>
                      </c:pt>
                      <c:pt idx="20" formatCode="0%">
                        <c:v>6.2E-2</c:v>
                      </c:pt>
                      <c:pt idx="21" formatCode="0%">
                        <c:v>7.6999999999999999E-2</c:v>
                      </c:pt>
                      <c:pt idx="22" formatCode="0%">
                        <c:v>7.6999999999999999E-2</c:v>
                      </c:pt>
                      <c:pt idx="23" formatCode="0%">
                        <c:v>0.127</c:v>
                      </c:pt>
                    </c:numCache>
                  </c:numRef>
                </c:val>
                <c:extLst xmlns:c15="http://schemas.microsoft.com/office/drawing/2012/chart">
                  <c:ext xmlns:c16="http://schemas.microsoft.com/office/drawing/2014/chart" uri="{C3380CC4-5D6E-409C-BE32-E72D297353CC}">
                    <c16:uniqueId val="{00000008-9FA7-42A0-9EEB-5E017010896D}"/>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4"/>
                      <c:pt idx="0" formatCode="0%">
                        <c:v>7.4999999999999997E-2</c:v>
                      </c:pt>
                      <c:pt idx="2" formatCode="0%">
                        <c:v>8.7999999999999995E-2</c:v>
                      </c:pt>
                      <c:pt idx="3" formatCode="0%">
                        <c:v>6.2E-2</c:v>
                      </c:pt>
                      <c:pt idx="5" formatCode="0%">
                        <c:v>0.125</c:v>
                      </c:pt>
                      <c:pt idx="6" formatCode="0%">
                        <c:v>7.3999999999999996E-2</c:v>
                      </c:pt>
                      <c:pt idx="7" formatCode="0%">
                        <c:v>0.129</c:v>
                      </c:pt>
                      <c:pt idx="8" formatCode="0%">
                        <c:v>8.1000000000000003E-2</c:v>
                      </c:pt>
                      <c:pt idx="9" formatCode="0%">
                        <c:v>1.4E-2</c:v>
                      </c:pt>
                      <c:pt idx="11" formatCode="0%">
                        <c:v>5.8999999999999997E-2</c:v>
                      </c:pt>
                      <c:pt idx="12" formatCode="0%">
                        <c:v>5.7000000000000002E-2</c:v>
                      </c:pt>
                      <c:pt idx="13" formatCode="0%">
                        <c:v>0.11700000000000001</c:v>
                      </c:pt>
                      <c:pt idx="14" formatCode="0%">
                        <c:v>0.12</c:v>
                      </c:pt>
                      <c:pt idx="16" formatCode="0%">
                        <c:v>7.6999999999999999E-2</c:v>
                      </c:pt>
                      <c:pt idx="17" formatCode="0%">
                        <c:v>7.1999999999999995E-2</c:v>
                      </c:pt>
                      <c:pt idx="19" formatCode="0%">
                        <c:v>5.5E-2</c:v>
                      </c:pt>
                      <c:pt idx="20" formatCode="0%">
                        <c:v>8.5000000000000006E-2</c:v>
                      </c:pt>
                      <c:pt idx="21" formatCode="0%">
                        <c:v>0.112</c:v>
                      </c:pt>
                      <c:pt idx="22" formatCode="0%">
                        <c:v>6.0999999999999999E-2</c:v>
                      </c:pt>
                      <c:pt idx="23" formatCode="0%">
                        <c:v>5.1999999999999998E-2</c:v>
                      </c:pt>
                    </c:numCache>
                  </c:numRef>
                </c:val>
                <c:extLst xmlns:c15="http://schemas.microsoft.com/office/drawing/2012/chart">
                  <c:ext xmlns:c16="http://schemas.microsoft.com/office/drawing/2014/chart" uri="{C3380CC4-5D6E-409C-BE32-E72D297353CC}">
                    <c16:uniqueId val="{00000009-9FA7-42A0-9EEB-5E017010896D}"/>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4"/>
                      <c:pt idx="0" formatCode="0%">
                        <c:v>7.0999999999999994E-2</c:v>
                      </c:pt>
                      <c:pt idx="2" formatCode="0%">
                        <c:v>7.1999999999999995E-2</c:v>
                      </c:pt>
                      <c:pt idx="3" formatCode="0%">
                        <c:v>7.0000000000000007E-2</c:v>
                      </c:pt>
                      <c:pt idx="5" formatCode="0%">
                        <c:v>6.3E-2</c:v>
                      </c:pt>
                      <c:pt idx="6" formatCode="0%">
                        <c:v>0.11799999999999999</c:v>
                      </c:pt>
                      <c:pt idx="7" formatCode="0%">
                        <c:v>0.114</c:v>
                      </c:pt>
                      <c:pt idx="8" formatCode="0%">
                        <c:v>0.06</c:v>
                      </c:pt>
                      <c:pt idx="9" formatCode="0%">
                        <c:v>3.4000000000000002E-2</c:v>
                      </c:pt>
                      <c:pt idx="11" formatCode="0%">
                        <c:v>2.1999999999999999E-2</c:v>
                      </c:pt>
                      <c:pt idx="12" formatCode="0%">
                        <c:v>0.10199999999999999</c:v>
                      </c:pt>
                      <c:pt idx="13" formatCode="0%">
                        <c:v>0.114</c:v>
                      </c:pt>
                      <c:pt idx="14" formatCode="0%">
                        <c:v>0.09</c:v>
                      </c:pt>
                      <c:pt idx="16" formatCode="0%">
                        <c:v>9.7000000000000003E-2</c:v>
                      </c:pt>
                      <c:pt idx="17" formatCode="0%">
                        <c:v>2.5000000000000001E-2</c:v>
                      </c:pt>
                      <c:pt idx="19" formatCode="0%">
                        <c:v>3.6999999999999998E-2</c:v>
                      </c:pt>
                      <c:pt idx="20" formatCode="0%">
                        <c:v>6.7000000000000004E-2</c:v>
                      </c:pt>
                      <c:pt idx="21" formatCode="0%">
                        <c:v>7.3999999999999996E-2</c:v>
                      </c:pt>
                      <c:pt idx="22" formatCode="0%">
                        <c:v>8.6999999999999994E-2</c:v>
                      </c:pt>
                      <c:pt idx="23" formatCode="0%">
                        <c:v>9.8000000000000004E-2</c:v>
                      </c:pt>
                    </c:numCache>
                  </c:numRef>
                </c:val>
                <c:extLst xmlns:c15="http://schemas.microsoft.com/office/drawing/2012/chart">
                  <c:ext xmlns:c16="http://schemas.microsoft.com/office/drawing/2014/chart" uri="{C3380CC4-5D6E-409C-BE32-E72D297353CC}">
                    <c16:uniqueId val="{0000000A-9FA7-42A0-9EEB-5E017010896D}"/>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4"/>
                      <c:pt idx="0" formatCode="0%">
                        <c:v>5.7000000000000002E-2</c:v>
                      </c:pt>
                      <c:pt idx="2" formatCode="0%">
                        <c:v>6.6000000000000003E-2</c:v>
                      </c:pt>
                      <c:pt idx="3" formatCode="0%">
                        <c:v>4.9000000000000002E-2</c:v>
                      </c:pt>
                      <c:pt idx="5" formatCode="0%">
                        <c:v>7.3999999999999996E-2</c:v>
                      </c:pt>
                      <c:pt idx="6" formatCode="0%">
                        <c:v>6.5000000000000002E-2</c:v>
                      </c:pt>
                      <c:pt idx="7" formatCode="0%">
                        <c:v>6.9000000000000006E-2</c:v>
                      </c:pt>
                      <c:pt idx="8" formatCode="0%">
                        <c:v>4.9000000000000002E-2</c:v>
                      </c:pt>
                      <c:pt idx="9" formatCode="0%">
                        <c:v>4.1000000000000002E-2</c:v>
                      </c:pt>
                      <c:pt idx="11" formatCode="0%">
                        <c:v>5.7000000000000002E-2</c:v>
                      </c:pt>
                      <c:pt idx="12" formatCode="0%">
                        <c:v>6.9000000000000006E-2</c:v>
                      </c:pt>
                      <c:pt idx="13" formatCode="0%">
                        <c:v>7.5999999999999998E-2</c:v>
                      </c:pt>
                      <c:pt idx="14" formatCode="0%">
                        <c:v>3.5999999999999997E-2</c:v>
                      </c:pt>
                      <c:pt idx="16" formatCode="0%">
                        <c:v>5.8000000000000003E-2</c:v>
                      </c:pt>
                      <c:pt idx="17" formatCode="0%">
                        <c:v>5.3999999999999999E-2</c:v>
                      </c:pt>
                      <c:pt idx="19" formatCode="0%">
                        <c:v>4.7E-2</c:v>
                      </c:pt>
                      <c:pt idx="20" formatCode="0%">
                        <c:v>4.2999999999999997E-2</c:v>
                      </c:pt>
                      <c:pt idx="21" formatCode="0%">
                        <c:v>4.5999999999999999E-2</c:v>
                      </c:pt>
                      <c:pt idx="22" formatCode="0%">
                        <c:v>4.8000000000000001E-2</c:v>
                      </c:pt>
                      <c:pt idx="23" formatCode="0%">
                        <c:v>0.11700000000000001</c:v>
                      </c:pt>
                    </c:numCache>
                  </c:numRef>
                </c:val>
                <c:extLst xmlns:c15="http://schemas.microsoft.com/office/drawing/2012/chart">
                  <c:ext xmlns:c16="http://schemas.microsoft.com/office/drawing/2014/chart" uri="{C3380CC4-5D6E-409C-BE32-E72D297353CC}">
                    <c16:uniqueId val="{0000000B-9FA7-42A0-9EEB-5E017010896D}"/>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4"/>
                      <c:pt idx="0" formatCode="0%">
                        <c:v>4.9000000000000002E-2</c:v>
                      </c:pt>
                      <c:pt idx="2" formatCode="0%">
                        <c:v>6.3E-2</c:v>
                      </c:pt>
                      <c:pt idx="3" formatCode="0%">
                        <c:v>3.4000000000000002E-2</c:v>
                      </c:pt>
                      <c:pt idx="5" formatCode="0%">
                        <c:v>2.7E-2</c:v>
                      </c:pt>
                      <c:pt idx="6" formatCode="0%">
                        <c:v>1.4999999999999999E-2</c:v>
                      </c:pt>
                      <c:pt idx="7" formatCode="0%">
                        <c:v>4.8000000000000001E-2</c:v>
                      </c:pt>
                      <c:pt idx="8" formatCode="0%">
                        <c:v>7.4999999999999997E-2</c:v>
                      </c:pt>
                      <c:pt idx="9" formatCode="0%">
                        <c:v>6.7000000000000004E-2</c:v>
                      </c:pt>
                      <c:pt idx="11" formatCode="0%">
                        <c:v>1.7000000000000001E-2</c:v>
                      </c:pt>
                      <c:pt idx="12" formatCode="0%">
                        <c:v>0.05</c:v>
                      </c:pt>
                      <c:pt idx="13" formatCode="0%">
                        <c:v>4.4999999999999998E-2</c:v>
                      </c:pt>
                      <c:pt idx="14" formatCode="0%">
                        <c:v>7.4999999999999997E-2</c:v>
                      </c:pt>
                      <c:pt idx="16" formatCode="0%">
                        <c:v>6.9000000000000006E-2</c:v>
                      </c:pt>
                      <c:pt idx="17" formatCode="0%">
                        <c:v>1.9E-2</c:v>
                      </c:pt>
                      <c:pt idx="19" formatCode="0%">
                        <c:v>2.9000000000000001E-2</c:v>
                      </c:pt>
                      <c:pt idx="20" formatCode="0%">
                        <c:v>1.0999999999999999E-2</c:v>
                      </c:pt>
                      <c:pt idx="21" formatCode="0%">
                        <c:v>5.2999999999999999E-2</c:v>
                      </c:pt>
                      <c:pt idx="22" formatCode="0%">
                        <c:v>6.7000000000000004E-2</c:v>
                      </c:pt>
                      <c:pt idx="23" formatCode="0%">
                        <c:v>7.8E-2</c:v>
                      </c:pt>
                    </c:numCache>
                  </c:numRef>
                </c:val>
                <c:extLst xmlns:c15="http://schemas.microsoft.com/office/drawing/2012/chart">
                  <c:ext xmlns:c16="http://schemas.microsoft.com/office/drawing/2014/chart" uri="{C3380CC4-5D6E-409C-BE32-E72D297353CC}">
                    <c16:uniqueId val="{0000000C-9FA7-42A0-9EEB-5E017010896D}"/>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4"/>
                      <c:pt idx="0" formatCode="0%">
                        <c:v>4.8000000000000001E-2</c:v>
                      </c:pt>
                      <c:pt idx="2" formatCode="0%">
                        <c:v>5.2999999999999999E-2</c:v>
                      </c:pt>
                      <c:pt idx="3" formatCode="0%">
                        <c:v>4.3999999999999997E-2</c:v>
                      </c:pt>
                      <c:pt idx="5" formatCode="0%">
                        <c:v>1.2999999999999999E-2</c:v>
                      </c:pt>
                      <c:pt idx="6" formatCode="0%">
                        <c:v>1.4E-2</c:v>
                      </c:pt>
                      <c:pt idx="7" formatCode="0%">
                        <c:v>2.5999999999999999E-2</c:v>
                      </c:pt>
                      <c:pt idx="8" formatCode="0%">
                        <c:v>4.9000000000000002E-2</c:v>
                      </c:pt>
                      <c:pt idx="9" formatCode="0%">
                        <c:v>0.10100000000000001</c:v>
                      </c:pt>
                      <c:pt idx="12" formatCode="0%">
                        <c:v>5.7000000000000002E-2</c:v>
                      </c:pt>
                      <c:pt idx="13" formatCode="0%">
                        <c:v>6.0999999999999999E-2</c:v>
                      </c:pt>
                      <c:pt idx="14" formatCode="0%">
                        <c:v>0.10299999999999999</c:v>
                      </c:pt>
                      <c:pt idx="16" formatCode="0%">
                        <c:v>7.3999999999999996E-2</c:v>
                      </c:pt>
                      <c:pt idx="17" formatCode="0%">
                        <c:v>8.9999999999999993E-3</c:v>
                      </c:pt>
                      <c:pt idx="19" formatCode="0%">
                        <c:v>5.6000000000000001E-2</c:v>
                      </c:pt>
                      <c:pt idx="20" formatCode="0%">
                        <c:v>2.4E-2</c:v>
                      </c:pt>
                      <c:pt idx="21" formatCode="0%">
                        <c:v>6.3E-2</c:v>
                      </c:pt>
                      <c:pt idx="22" formatCode="0%">
                        <c:v>2.7E-2</c:v>
                      </c:pt>
                      <c:pt idx="23" formatCode="0%">
                        <c:v>5.8999999999999997E-2</c:v>
                      </c:pt>
                    </c:numCache>
                  </c:numRef>
                </c:val>
                <c:extLst xmlns:c15="http://schemas.microsoft.com/office/drawing/2012/chart">
                  <c:ext xmlns:c16="http://schemas.microsoft.com/office/drawing/2014/chart" uri="{C3380CC4-5D6E-409C-BE32-E72D297353CC}">
                    <c16:uniqueId val="{0000000D-9FA7-42A0-9EEB-5E017010896D}"/>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4"/>
                      <c:pt idx="0" formatCode="0%">
                        <c:v>3.7999999999999999E-2</c:v>
                      </c:pt>
                      <c:pt idx="2" formatCode="0%">
                        <c:v>4.3999999999999997E-2</c:v>
                      </c:pt>
                      <c:pt idx="3" formatCode="0%">
                        <c:v>3.2000000000000001E-2</c:v>
                      </c:pt>
                      <c:pt idx="5" formatCode="0%">
                        <c:v>1.0999999999999999E-2</c:v>
                      </c:pt>
                      <c:pt idx="6" formatCode="0%">
                        <c:v>1.7999999999999999E-2</c:v>
                      </c:pt>
                      <c:pt idx="7" formatCode="0%">
                        <c:v>1.0999999999999999E-2</c:v>
                      </c:pt>
                      <c:pt idx="8" formatCode="0%">
                        <c:v>5.0999999999999997E-2</c:v>
                      </c:pt>
                      <c:pt idx="9" formatCode="0%">
                        <c:v>7.2999999999999995E-2</c:v>
                      </c:pt>
                      <c:pt idx="11" formatCode="0%">
                        <c:v>2.5000000000000001E-2</c:v>
                      </c:pt>
                      <c:pt idx="12" formatCode="0%">
                        <c:v>3.3000000000000002E-2</c:v>
                      </c:pt>
                      <c:pt idx="13" formatCode="0%">
                        <c:v>4.4999999999999998E-2</c:v>
                      </c:pt>
                      <c:pt idx="14" formatCode="0%">
                        <c:v>5.1999999999999998E-2</c:v>
                      </c:pt>
                      <c:pt idx="16" formatCode="0%">
                        <c:v>6.0999999999999999E-2</c:v>
                      </c:pt>
                      <c:pt idx="17" formatCode="0%">
                        <c:v>6.0000000000000001E-3</c:v>
                      </c:pt>
                      <c:pt idx="19" formatCode="0%">
                        <c:v>1.7000000000000001E-2</c:v>
                      </c:pt>
                      <c:pt idx="20" formatCode="0%">
                        <c:v>2.5000000000000001E-2</c:v>
                      </c:pt>
                      <c:pt idx="21" formatCode="0%">
                        <c:v>2.9000000000000001E-2</c:v>
                      </c:pt>
                      <c:pt idx="22" formatCode="0%">
                        <c:v>5.1999999999999998E-2</c:v>
                      </c:pt>
                      <c:pt idx="23" formatCode="0%">
                        <c:v>7.9000000000000001E-2</c:v>
                      </c:pt>
                    </c:numCache>
                  </c:numRef>
                </c:val>
                <c:extLst xmlns:c15="http://schemas.microsoft.com/office/drawing/2012/chart">
                  <c:ext xmlns:c16="http://schemas.microsoft.com/office/drawing/2014/chart" uri="{C3380CC4-5D6E-409C-BE32-E72D297353CC}">
                    <c16:uniqueId val="{0000000E-9FA7-42A0-9EEB-5E017010896D}"/>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4"/>
                      <c:pt idx="0" formatCode="0%">
                        <c:v>1.2E-2</c:v>
                      </c:pt>
                      <c:pt idx="2" formatCode="0%">
                        <c:v>1.6E-2</c:v>
                      </c:pt>
                      <c:pt idx="3" formatCode="0%">
                        <c:v>8.9999999999999993E-3</c:v>
                      </c:pt>
                      <c:pt idx="6" formatCode="0%">
                        <c:v>3.4000000000000002E-2</c:v>
                      </c:pt>
                      <c:pt idx="7" formatCode="0%">
                        <c:v>1.2E-2</c:v>
                      </c:pt>
                      <c:pt idx="8" formatCode="0%">
                        <c:v>1.4999999999999999E-2</c:v>
                      </c:pt>
                      <c:pt idx="9" formatCode="0%">
                        <c:v>6.0000000000000001E-3</c:v>
                      </c:pt>
                      <c:pt idx="11" formatCode="0%">
                        <c:v>4.0000000000000001E-3</c:v>
                      </c:pt>
                      <c:pt idx="12" formatCode="0%">
                        <c:v>1.0999999999999999E-2</c:v>
                      </c:pt>
                      <c:pt idx="14" formatCode="0%">
                        <c:v>4.4999999999999998E-2</c:v>
                      </c:pt>
                      <c:pt idx="16" formatCode="0%">
                        <c:v>1.9E-2</c:v>
                      </c:pt>
                      <c:pt idx="19" formatCode="0%">
                        <c:v>1.2E-2</c:v>
                      </c:pt>
                      <c:pt idx="20" formatCode="0%">
                        <c:v>1.2999999999999999E-2</c:v>
                      </c:pt>
                      <c:pt idx="21" formatCode="0%">
                        <c:v>8.9999999999999993E-3</c:v>
                      </c:pt>
                      <c:pt idx="22" formatCode="0%">
                        <c:v>8.0000000000000002E-3</c:v>
                      </c:pt>
                      <c:pt idx="23" formatCode="0%">
                        <c:v>2.3E-2</c:v>
                      </c:pt>
                    </c:numCache>
                  </c:numRef>
                </c:val>
                <c:extLst xmlns:c15="http://schemas.microsoft.com/office/drawing/2012/chart">
                  <c:ext xmlns:c16="http://schemas.microsoft.com/office/drawing/2014/chart" uri="{C3380CC4-5D6E-409C-BE32-E72D297353CC}">
                    <c16:uniqueId val="{0000000F-9FA7-42A0-9EEB-5E017010896D}"/>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4"/>
                      <c:pt idx="0" formatCode="0%">
                        <c:v>4.9000000000000002E-2</c:v>
                      </c:pt>
                      <c:pt idx="2" formatCode="0%">
                        <c:v>5.2999999999999999E-2</c:v>
                      </c:pt>
                      <c:pt idx="3" formatCode="0%">
                        <c:v>4.4999999999999998E-2</c:v>
                      </c:pt>
                      <c:pt idx="5" formatCode="0%">
                        <c:v>6.5000000000000002E-2</c:v>
                      </c:pt>
                      <c:pt idx="6" formatCode="0%">
                        <c:v>4.5999999999999999E-2</c:v>
                      </c:pt>
                      <c:pt idx="7" formatCode="0%">
                        <c:v>5.2999999999999999E-2</c:v>
                      </c:pt>
                      <c:pt idx="8" formatCode="0%">
                        <c:v>4.7E-2</c:v>
                      </c:pt>
                      <c:pt idx="9" formatCode="0%">
                        <c:v>0.04</c:v>
                      </c:pt>
                      <c:pt idx="11" formatCode="0%">
                        <c:v>9.6000000000000002E-2</c:v>
                      </c:pt>
                      <c:pt idx="12" formatCode="0%">
                        <c:v>4.3999999999999997E-2</c:v>
                      </c:pt>
                      <c:pt idx="13" formatCode="0%">
                        <c:v>2.5999999999999999E-2</c:v>
                      </c:pt>
                      <c:pt idx="14" formatCode="0%">
                        <c:v>2.1000000000000001E-2</c:v>
                      </c:pt>
                      <c:pt idx="16" formatCode="0%">
                        <c:v>3.4000000000000002E-2</c:v>
                      </c:pt>
                      <c:pt idx="17" formatCode="0%">
                        <c:v>0.08</c:v>
                      </c:pt>
                      <c:pt idx="19" formatCode="0%">
                        <c:v>3.2000000000000001E-2</c:v>
                      </c:pt>
                      <c:pt idx="20" formatCode="0%">
                        <c:v>4.4999999999999998E-2</c:v>
                      </c:pt>
                      <c:pt idx="21" formatCode="0%">
                        <c:v>3.5999999999999997E-2</c:v>
                      </c:pt>
                      <c:pt idx="22" formatCode="0%">
                        <c:v>6.0999999999999999E-2</c:v>
                      </c:pt>
                      <c:pt idx="23" formatCode="0%">
                        <c:v>8.5000000000000006E-2</c:v>
                      </c:pt>
                    </c:numCache>
                  </c:numRef>
                </c:val>
                <c:extLst xmlns:c15="http://schemas.microsoft.com/office/drawing/2012/chart">
                  <c:ext xmlns:c16="http://schemas.microsoft.com/office/drawing/2014/chart" uri="{C3380CC4-5D6E-409C-BE32-E72D297353CC}">
                    <c16:uniqueId val="{00000010-9FA7-42A0-9EEB-5E017010896D}"/>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4"/>
                      <c:pt idx="0">
                        <c:v>Kaikki vastaajat, n=1000</c:v>
                      </c:pt>
                      <c:pt idx="1">
                        <c:v>SUKUPUOLI</c:v>
                      </c:pt>
                      <c:pt idx="2">
                        <c:v>Mies, n=499</c:v>
                      </c:pt>
                      <c:pt idx="3">
                        <c:v>Nainen, n=501</c:v>
                      </c:pt>
                      <c:pt idx="4">
                        <c:v>IKÄRYHMÄ</c:v>
                      </c:pt>
                      <c:pt idx="5">
                        <c:v>18-29 -vuotias, n=191</c:v>
                      </c:pt>
                      <c:pt idx="6">
                        <c:v>30-39 -vuotias, n=171</c:v>
                      </c:pt>
                      <c:pt idx="7">
                        <c:v>40-49 -vuotias, n=158</c:v>
                      </c:pt>
                      <c:pt idx="8">
                        <c:v>50-59 -vuotias, n=176</c:v>
                      </c:pt>
                      <c:pt idx="9">
                        <c:v>60-79 -vuotias, n=304</c:v>
                      </c:pt>
                      <c:pt idx="10">
                        <c:v>TALOUDEN BRUTTOTULOT VUODESSA</c:v>
                      </c:pt>
                      <c:pt idx="11">
                        <c:v>Alle 30.000 €/vuodessa, n=261</c:v>
                      </c:pt>
                      <c:pt idx="12">
                        <c:v>30.001-50.000 €/vuodessa, n=232</c:v>
                      </c:pt>
                      <c:pt idx="13">
                        <c:v>50.001-70.000 €/vuodessa, n=169</c:v>
                      </c:pt>
                      <c:pt idx="14">
                        <c:v>Yli 70.000 €/vuodessa, n=170</c:v>
                      </c:pt>
                      <c:pt idx="15">
                        <c:v>ASUMINEN</c:v>
                      </c:pt>
                      <c:pt idx="16">
                        <c:v>Omistusasunto, n=595</c:v>
                      </c:pt>
                      <c:pt idx="17">
                        <c:v>Vuokra-asunto, n=349</c:v>
                      </c:pt>
                      <c:pt idx="18">
                        <c:v>ASUINPAIKKA</c:v>
                      </c:pt>
                      <c:pt idx="19">
                        <c:v>Pääkaupunkiseutu, n=231</c:v>
                      </c:pt>
                      <c:pt idx="20">
                        <c:v>Tampere/Turku n=132</c:v>
                      </c:pt>
                      <c:pt idx="21">
                        <c:v>Muu yli 50.000 asukkaan kaupunki, n=274</c:v>
                      </c:pt>
                      <c:pt idx="22">
                        <c:v>Alle 50.000 asukkaan kaupunki, n=207</c:v>
                      </c:pt>
                      <c:pt idx="23">
                        <c:v>Maalaiskunta, n=156</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4"/>
                      <c:pt idx="0" formatCode="0%">
                        <c:v>3.6280000000000001</c:v>
                      </c:pt>
                      <c:pt idx="2" formatCode="0%">
                        <c:v>3.7360000000000002</c:v>
                      </c:pt>
                      <c:pt idx="3" formatCode="0%">
                        <c:v>3.5230000000000001</c:v>
                      </c:pt>
                      <c:pt idx="5" formatCode="0%">
                        <c:v>3.1970000000000001</c:v>
                      </c:pt>
                      <c:pt idx="6" formatCode="0%">
                        <c:v>3.5019999999999998</c:v>
                      </c:pt>
                      <c:pt idx="7" formatCode="0%">
                        <c:v>4.1059999999999999</c:v>
                      </c:pt>
                      <c:pt idx="8" formatCode="0%">
                        <c:v>3.9140000000000001</c:v>
                      </c:pt>
                      <c:pt idx="9" formatCode="0%">
                        <c:v>3.613</c:v>
                      </c:pt>
                      <c:pt idx="11" formatCode="0%">
                        <c:v>2.512</c:v>
                      </c:pt>
                      <c:pt idx="12" formatCode="0%">
                        <c:v>3.5339999999999998</c:v>
                      </c:pt>
                      <c:pt idx="13" formatCode="0%">
                        <c:v>4.0469999999999997</c:v>
                      </c:pt>
                      <c:pt idx="14" formatCode="0%">
                        <c:v>5.0209999999999999</c:v>
                      </c:pt>
                      <c:pt idx="16" formatCode="0%">
                        <c:v>4.1840000000000002</c:v>
                      </c:pt>
                      <c:pt idx="17" formatCode="0%">
                        <c:v>2.6659999999999999</c:v>
                      </c:pt>
                    </c:numCache>
                  </c:numRef>
                </c:val>
                <c:extLst xmlns:c15="http://schemas.microsoft.com/office/drawing/2012/chart">
                  <c:ext xmlns:c16="http://schemas.microsoft.com/office/drawing/2014/chart" uri="{C3380CC4-5D6E-409C-BE32-E72D297353CC}">
                    <c16:uniqueId val="{00000011-9FA7-42A0-9EEB-5E017010896D}"/>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0.5"/>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100">
          <a:latin typeface="Calibri" panose="020F0502020204030204" pitchFamily="34" charset="0"/>
          <a:cs typeface="Calibri" panose="020F0502020204030204" pitchFamily="34" charset="0"/>
        </a:defRPr>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281940989141927"/>
          <c:y val="6.2300069473524483E-2"/>
          <c:w val="0.37858207584828341"/>
          <c:h val="0.86088628623689456"/>
        </c:manualLayout>
      </c:layout>
      <c:barChart>
        <c:barDir val="bar"/>
        <c:grouping val="clustered"/>
        <c:varyColors val="0"/>
        <c:ser>
          <c:idx val="5"/>
          <c:order val="5"/>
          <c:tx>
            <c:strRef>
              <c:f>Taul1!$A$7</c:f>
              <c:strCache>
                <c:ptCount val="1"/>
                <c:pt idx="0">
                  <c:v>Sairauskuluvakuutus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extLst/>
            </c:strRef>
          </c:cat>
          <c:val>
            <c:numRef>
              <c:f>Taul1!$B$7:$BO$7</c:f>
              <c:numCache>
                <c:formatCode>General</c:formatCode>
                <c:ptCount val="22"/>
                <c:pt idx="0" formatCode="0%">
                  <c:v>0.22</c:v>
                </c:pt>
                <c:pt idx="2" formatCode="0%">
                  <c:v>0.28999999999999998</c:v>
                </c:pt>
                <c:pt idx="3" formatCode="0%">
                  <c:v>0.29199999999999998</c:v>
                </c:pt>
                <c:pt idx="4" formatCode="0%">
                  <c:v>0.26200000000000001</c:v>
                </c:pt>
                <c:pt idx="5" formatCode="0%">
                  <c:v>0.20399999999999999</c:v>
                </c:pt>
                <c:pt idx="6" formatCode="0%">
                  <c:v>0.127</c:v>
                </c:pt>
                <c:pt idx="7" formatCode="0%">
                  <c:v>0.107</c:v>
                </c:pt>
                <c:pt idx="9" formatCode="0%">
                  <c:v>0.187</c:v>
                </c:pt>
                <c:pt idx="10" formatCode="0%">
                  <c:v>0.18099999999999999</c:v>
                </c:pt>
                <c:pt idx="11" formatCode="0%">
                  <c:v>0.28999999999999998</c:v>
                </c:pt>
                <c:pt idx="12" formatCode="0%">
                  <c:v>0.245</c:v>
                </c:pt>
                <c:pt idx="14" formatCode="0%">
                  <c:v>0.125</c:v>
                </c:pt>
                <c:pt idx="15" formatCode="0%">
                  <c:v>0.16600000000000001</c:v>
                </c:pt>
                <c:pt idx="16" formatCode="0%">
                  <c:v>0.16300000000000001</c:v>
                </c:pt>
                <c:pt idx="17" formatCode="0%">
                  <c:v>0.42099999999999999</c:v>
                </c:pt>
                <c:pt idx="18" formatCode="0%">
                  <c:v>0.17799999999999999</c:v>
                </c:pt>
                <c:pt idx="19" formatCode="0%">
                  <c:v>0.15</c:v>
                </c:pt>
                <c:pt idx="20" formatCode="0%">
                  <c:v>0.36499999999999999</c:v>
                </c:pt>
                <c:pt idx="21" formatCode="0%">
                  <c:v>0.29199999999999998</c:v>
                </c:pt>
              </c:numCache>
              <c:extLst/>
            </c:numRef>
          </c:val>
          <c:extLst xmlns:c15="http://schemas.microsoft.com/office/drawing/2012/chart">
            <c:ext xmlns:c16="http://schemas.microsoft.com/office/drawing/2014/chart" uri="{C3380CC4-5D6E-409C-BE32-E72D297353CC}">
              <c16:uniqueId val="{00000000-771E-40E0-845F-EC563620C2C0}"/>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c:ext uri="{02D57815-91ED-43cb-92C2-25804820EDAC}">
                        <c15:formulaRef>
                          <c15:sqref>Taul1!$B$2:$BO$2</c15:sqref>
                        </c15:formulaRef>
                      </c:ext>
                    </c:extLst>
                    <c:numCache>
                      <c:formatCode>General</c:formatCode>
                      <c:ptCount val="22"/>
                      <c:pt idx="0" formatCode="0%">
                        <c:v>0.876</c:v>
                      </c:pt>
                      <c:pt idx="2" formatCode="0%">
                        <c:v>0.877</c:v>
                      </c:pt>
                      <c:pt idx="3" formatCode="0%">
                        <c:v>0.91800000000000004</c:v>
                      </c:pt>
                      <c:pt idx="4" formatCode="0%">
                        <c:v>0.88500000000000001</c:v>
                      </c:pt>
                      <c:pt idx="5" formatCode="0%">
                        <c:v>0.80800000000000005</c:v>
                      </c:pt>
                      <c:pt idx="6" formatCode="0%">
                        <c:v>0.77800000000000002</c:v>
                      </c:pt>
                      <c:pt idx="7" formatCode="0%">
                        <c:v>0.91100000000000003</c:v>
                      </c:pt>
                      <c:pt idx="9" formatCode="0%">
                        <c:v>0.84</c:v>
                      </c:pt>
                      <c:pt idx="10" formatCode="0%">
                        <c:v>0.85699999999999998</c:v>
                      </c:pt>
                      <c:pt idx="11" formatCode="0%">
                        <c:v>0.90700000000000003</c:v>
                      </c:pt>
                      <c:pt idx="12" formatCode="0%">
                        <c:v>0.92300000000000004</c:v>
                      </c:pt>
                      <c:pt idx="14" formatCode="0%">
                        <c:v>0.54100000000000004</c:v>
                      </c:pt>
                      <c:pt idx="15" formatCode="0%">
                        <c:v>0.84899999999999998</c:v>
                      </c:pt>
                      <c:pt idx="16" formatCode="0%">
                        <c:v>0.875</c:v>
                      </c:pt>
                      <c:pt idx="17" formatCode="0%">
                        <c:v>0.91800000000000004</c:v>
                      </c:pt>
                      <c:pt idx="18" formatCode="0%">
                        <c:v>0.82199999999999995</c:v>
                      </c:pt>
                      <c:pt idx="19" formatCode="0%">
                        <c:v>0.92700000000000005</c:v>
                      </c:pt>
                      <c:pt idx="20" formatCode="0%">
                        <c:v>0.77700000000000002</c:v>
                      </c:pt>
                      <c:pt idx="21" formatCode="0%">
                        <c:v>0.73599999999999999</c:v>
                      </c:pt>
                    </c:numCache>
                  </c:numRef>
                </c:val>
                <c:extLst>
                  <c:ext xmlns:c16="http://schemas.microsoft.com/office/drawing/2014/chart" uri="{C3380CC4-5D6E-409C-BE32-E72D297353CC}">
                    <c16:uniqueId val="{00000001-771E-40E0-845F-EC563620C2C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2"/>
                      <c:pt idx="0" formatCode="0%">
                        <c:v>0.55500000000000005</c:v>
                      </c:pt>
                      <c:pt idx="2" formatCode="0%">
                        <c:v>0.64700000000000002</c:v>
                      </c:pt>
                      <c:pt idx="3" formatCode="0%">
                        <c:v>0.66500000000000004</c:v>
                      </c:pt>
                      <c:pt idx="4" formatCode="0%">
                        <c:v>0.57199999999999995</c:v>
                      </c:pt>
                      <c:pt idx="5" formatCode="0%">
                        <c:v>0.28899999999999998</c:v>
                      </c:pt>
                      <c:pt idx="6" formatCode="0%">
                        <c:v>0.23200000000000001</c:v>
                      </c:pt>
                      <c:pt idx="7" formatCode="0%">
                        <c:v>0.64</c:v>
                      </c:pt>
                      <c:pt idx="9" formatCode="0%">
                        <c:v>0.51500000000000001</c:v>
                      </c:pt>
                      <c:pt idx="10" formatCode="0%">
                        <c:v>0.51100000000000001</c:v>
                      </c:pt>
                      <c:pt idx="11" formatCode="0%">
                        <c:v>0.61399999999999999</c:v>
                      </c:pt>
                      <c:pt idx="12" formatCode="0%">
                        <c:v>0.60599999999999998</c:v>
                      </c:pt>
                      <c:pt idx="14" formatCode="0%">
                        <c:v>0.17699999999999999</c:v>
                      </c:pt>
                      <c:pt idx="15" formatCode="0%">
                        <c:v>0.40200000000000002</c:v>
                      </c:pt>
                      <c:pt idx="16" formatCode="0%">
                        <c:v>0.53100000000000003</c:v>
                      </c:pt>
                      <c:pt idx="17" formatCode="0%">
                        <c:v>0.69499999999999995</c:v>
                      </c:pt>
                      <c:pt idx="18" formatCode="0%">
                        <c:v>0.64900000000000002</c:v>
                      </c:pt>
                      <c:pt idx="19" formatCode="0%">
                        <c:v>0.75900000000000001</c:v>
                      </c:pt>
                      <c:pt idx="20" formatCode="0%">
                        <c:v>0.48899999999999999</c:v>
                      </c:pt>
                      <c:pt idx="21" formatCode="0%">
                        <c:v>0.29199999999999998</c:v>
                      </c:pt>
                    </c:numCache>
                  </c:numRef>
                </c:val>
                <c:extLst xmlns:c15="http://schemas.microsoft.com/office/drawing/2012/chart">
                  <c:ext xmlns:c16="http://schemas.microsoft.com/office/drawing/2014/chart" uri="{C3380CC4-5D6E-409C-BE32-E72D297353CC}">
                    <c16:uniqueId val="{00000002-771E-40E0-845F-EC563620C2C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2"/>
                      <c:pt idx="0" formatCode="0%">
                        <c:v>0.44900000000000001</c:v>
                      </c:pt>
                      <c:pt idx="2" formatCode="0%">
                        <c:v>0.55500000000000005</c:v>
                      </c:pt>
                      <c:pt idx="3" formatCode="0%">
                        <c:v>0.51400000000000001</c:v>
                      </c:pt>
                      <c:pt idx="4" formatCode="0%">
                        <c:v>0.497</c:v>
                      </c:pt>
                      <c:pt idx="5" formatCode="0%">
                        <c:v>0.28699999999999998</c:v>
                      </c:pt>
                      <c:pt idx="6" formatCode="0%">
                        <c:v>0.246</c:v>
                      </c:pt>
                      <c:pt idx="7" formatCode="0%">
                        <c:v>0.45700000000000002</c:v>
                      </c:pt>
                      <c:pt idx="9" formatCode="0%">
                        <c:v>0.374</c:v>
                      </c:pt>
                      <c:pt idx="10" formatCode="0%">
                        <c:v>0.40400000000000003</c:v>
                      </c:pt>
                      <c:pt idx="11" formatCode="0%">
                        <c:v>0.55100000000000005</c:v>
                      </c:pt>
                      <c:pt idx="12" formatCode="0%">
                        <c:v>0.52</c:v>
                      </c:pt>
                      <c:pt idx="14" formatCode="0%">
                        <c:v>0.1</c:v>
                      </c:pt>
                      <c:pt idx="15" formatCode="0%">
                        <c:v>0.39300000000000002</c:v>
                      </c:pt>
                      <c:pt idx="16" formatCode="0%">
                        <c:v>0.39400000000000002</c:v>
                      </c:pt>
                      <c:pt idx="17" formatCode="0%">
                        <c:v>0.58399999999999996</c:v>
                      </c:pt>
                      <c:pt idx="18" formatCode="0%">
                        <c:v>0.497</c:v>
                      </c:pt>
                      <c:pt idx="19" formatCode="0%">
                        <c:v>0.51800000000000002</c:v>
                      </c:pt>
                      <c:pt idx="20" formatCode="0%">
                        <c:v>0.48599999999999999</c:v>
                      </c:pt>
                      <c:pt idx="21" formatCode="0%">
                        <c:v>0.33800000000000002</c:v>
                      </c:pt>
                    </c:numCache>
                  </c:numRef>
                </c:val>
                <c:extLst xmlns:c15="http://schemas.microsoft.com/office/drawing/2012/chart">
                  <c:ext xmlns:c16="http://schemas.microsoft.com/office/drawing/2014/chart" uri="{C3380CC4-5D6E-409C-BE32-E72D297353CC}">
                    <c16:uniqueId val="{00000003-771E-40E0-845F-EC563620C2C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2"/>
                      <c:pt idx="0" formatCode="0%">
                        <c:v>0.433</c:v>
                      </c:pt>
                      <c:pt idx="2" formatCode="0%">
                        <c:v>0.47199999999999998</c:v>
                      </c:pt>
                      <c:pt idx="3" formatCode="0%">
                        <c:v>0.53</c:v>
                      </c:pt>
                      <c:pt idx="4" formatCode="0%">
                        <c:v>0.42299999999999999</c:v>
                      </c:pt>
                      <c:pt idx="5" formatCode="0%">
                        <c:v>0.32600000000000001</c:v>
                      </c:pt>
                      <c:pt idx="6" formatCode="0%">
                        <c:v>0.28299999999999997</c:v>
                      </c:pt>
                      <c:pt idx="7" formatCode="0%">
                        <c:v>0.45100000000000001</c:v>
                      </c:pt>
                      <c:pt idx="9" formatCode="0%">
                        <c:v>0.28499999999999998</c:v>
                      </c:pt>
                      <c:pt idx="10" formatCode="0%">
                        <c:v>0.39600000000000002</c:v>
                      </c:pt>
                      <c:pt idx="11" formatCode="0%">
                        <c:v>0.58499999999999996</c:v>
                      </c:pt>
                      <c:pt idx="12" formatCode="0%">
                        <c:v>0.56399999999999995</c:v>
                      </c:pt>
                      <c:pt idx="14" formatCode="0%">
                        <c:v>0.22700000000000001</c:v>
                      </c:pt>
                      <c:pt idx="15" formatCode="0%">
                        <c:v>0.40899999999999997</c:v>
                      </c:pt>
                      <c:pt idx="16" formatCode="0%">
                        <c:v>0.41199999999999998</c:v>
                      </c:pt>
                      <c:pt idx="17" formatCode="0%">
                        <c:v>0.46899999999999997</c:v>
                      </c:pt>
                      <c:pt idx="18" formatCode="0%">
                        <c:v>0.40300000000000002</c:v>
                      </c:pt>
                      <c:pt idx="19" formatCode="0%">
                        <c:v>0.53600000000000003</c:v>
                      </c:pt>
                      <c:pt idx="20" formatCode="0%">
                        <c:v>0.25</c:v>
                      </c:pt>
                      <c:pt idx="21" formatCode="0%">
                        <c:v>0.29199999999999998</c:v>
                      </c:pt>
                    </c:numCache>
                  </c:numRef>
                </c:val>
                <c:extLst xmlns:c15="http://schemas.microsoft.com/office/drawing/2012/chart">
                  <c:ext xmlns:c16="http://schemas.microsoft.com/office/drawing/2014/chart" uri="{C3380CC4-5D6E-409C-BE32-E72D297353CC}">
                    <c16:uniqueId val="{00000004-771E-40E0-845F-EC563620C2C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2"/>
                      <c:pt idx="0" formatCode="0%">
                        <c:v>0.29699999999999999</c:v>
                      </c:pt>
                      <c:pt idx="2" formatCode="0%">
                        <c:v>0.48599999999999999</c:v>
                      </c:pt>
                      <c:pt idx="3" formatCode="0%">
                        <c:v>0.33400000000000002</c:v>
                      </c:pt>
                      <c:pt idx="4" formatCode="0%">
                        <c:v>0.35199999999999998</c:v>
                      </c:pt>
                      <c:pt idx="5" formatCode="0%">
                        <c:v>0.155</c:v>
                      </c:pt>
                      <c:pt idx="6" formatCode="0%">
                        <c:v>0.23799999999999999</c:v>
                      </c:pt>
                      <c:pt idx="7" formatCode="0%">
                        <c:v>0.215</c:v>
                      </c:pt>
                      <c:pt idx="9" formatCode="0%">
                        <c:v>0.29599999999999999</c:v>
                      </c:pt>
                      <c:pt idx="10" formatCode="0%">
                        <c:v>0.217</c:v>
                      </c:pt>
                      <c:pt idx="11" formatCode="0%">
                        <c:v>0.35799999999999998</c:v>
                      </c:pt>
                      <c:pt idx="12" formatCode="0%">
                        <c:v>0.318</c:v>
                      </c:pt>
                      <c:pt idx="14" formatCode="0%">
                        <c:v>0.124</c:v>
                      </c:pt>
                      <c:pt idx="15" formatCode="0%">
                        <c:v>0.20499999999999999</c:v>
                      </c:pt>
                      <c:pt idx="16" formatCode="0%">
                        <c:v>0.25600000000000001</c:v>
                      </c:pt>
                      <c:pt idx="17" formatCode="0%">
                        <c:v>0.49399999999999999</c:v>
                      </c:pt>
                      <c:pt idx="18" formatCode="0%">
                        <c:v>0.35399999999999998</c:v>
                      </c:pt>
                      <c:pt idx="19" formatCode="0%">
                        <c:v>0.28999999999999998</c:v>
                      </c:pt>
                      <c:pt idx="20" formatCode="0%">
                        <c:v>0.33600000000000002</c:v>
                      </c:pt>
                      <c:pt idx="21" formatCode="0%">
                        <c:v>0.187</c:v>
                      </c:pt>
                    </c:numCache>
                  </c:numRef>
                </c:val>
                <c:extLst xmlns:c15="http://schemas.microsoft.com/office/drawing/2012/chart">
                  <c:ext xmlns:c16="http://schemas.microsoft.com/office/drawing/2014/chart" uri="{C3380CC4-5D6E-409C-BE32-E72D297353CC}">
                    <c16:uniqueId val="{00000005-771E-40E0-845F-EC563620C2C0}"/>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2"/>
                      <c:pt idx="0" formatCode="0%">
                        <c:v>0.11</c:v>
                      </c:pt>
                      <c:pt idx="2" formatCode="0%">
                        <c:v>0.108</c:v>
                      </c:pt>
                      <c:pt idx="3" formatCode="0%">
                        <c:v>0.129</c:v>
                      </c:pt>
                      <c:pt idx="4" formatCode="0%">
                        <c:v>0.151</c:v>
                      </c:pt>
                      <c:pt idx="5" formatCode="0%">
                        <c:v>4.9000000000000002E-2</c:v>
                      </c:pt>
                      <c:pt idx="6" formatCode="0%">
                        <c:v>0.13800000000000001</c:v>
                      </c:pt>
                      <c:pt idx="7" formatCode="0%">
                        <c:v>0.05</c:v>
                      </c:pt>
                      <c:pt idx="9" formatCode="0%">
                        <c:v>0.11600000000000001</c:v>
                      </c:pt>
                      <c:pt idx="10" formatCode="0%">
                        <c:v>0.10299999999999999</c:v>
                      </c:pt>
                      <c:pt idx="11" formatCode="0%">
                        <c:v>0.121</c:v>
                      </c:pt>
                      <c:pt idx="12" formatCode="0%">
                        <c:v>9.8000000000000004E-2</c:v>
                      </c:pt>
                      <c:pt idx="14" formatCode="0%">
                        <c:v>0.19400000000000001</c:v>
                      </c:pt>
                      <c:pt idx="15" formatCode="0%">
                        <c:v>5.3999999999999999E-2</c:v>
                      </c:pt>
                      <c:pt idx="16" formatCode="0%">
                        <c:v>0.13600000000000001</c:v>
                      </c:pt>
                      <c:pt idx="17" formatCode="0%">
                        <c:v>0.182</c:v>
                      </c:pt>
                      <c:pt idx="18" formatCode="0%">
                        <c:v>0.14299999999999999</c:v>
                      </c:pt>
                      <c:pt idx="19" formatCode="0%">
                        <c:v>6.7000000000000004E-2</c:v>
                      </c:pt>
                      <c:pt idx="20" formatCode="0%">
                        <c:v>0.112</c:v>
                      </c:pt>
                    </c:numCache>
                  </c:numRef>
                </c:val>
                <c:extLst xmlns:c15="http://schemas.microsoft.com/office/drawing/2012/chart">
                  <c:ext xmlns:c16="http://schemas.microsoft.com/office/drawing/2014/chart" uri="{C3380CC4-5D6E-409C-BE32-E72D297353CC}">
                    <c16:uniqueId val="{00000006-771E-40E0-845F-EC563620C2C0}"/>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2"/>
                      <c:pt idx="0" formatCode="0%">
                        <c:v>9.2999999999999999E-2</c:v>
                      </c:pt>
                      <c:pt idx="2" formatCode="0%">
                        <c:v>0.313</c:v>
                      </c:pt>
                      <c:pt idx="3" formatCode="0%">
                        <c:v>0.11</c:v>
                      </c:pt>
                      <c:pt idx="4" formatCode="0%">
                        <c:v>8.1000000000000003E-2</c:v>
                      </c:pt>
                      <c:pt idx="5" formatCode="0%">
                        <c:v>0.06</c:v>
                      </c:pt>
                      <c:pt idx="6" formatCode="0%">
                        <c:v>1.0999999999999999E-2</c:v>
                      </c:pt>
                      <c:pt idx="7" formatCode="0%">
                        <c:v>7.4999999999999997E-2</c:v>
                      </c:pt>
                      <c:pt idx="9" formatCode="0%">
                        <c:v>6.9000000000000006E-2</c:v>
                      </c:pt>
                      <c:pt idx="10" formatCode="0%">
                        <c:v>9.2999999999999999E-2</c:v>
                      </c:pt>
                      <c:pt idx="11" formatCode="0%">
                        <c:v>0.111</c:v>
                      </c:pt>
                      <c:pt idx="12" formatCode="0%">
                        <c:v>0.113</c:v>
                      </c:pt>
                      <c:pt idx="14" formatCode="0%">
                        <c:v>4.8000000000000001E-2</c:v>
                      </c:pt>
                      <c:pt idx="15" formatCode="0%">
                        <c:v>5.5E-2</c:v>
                      </c:pt>
                      <c:pt idx="16" formatCode="0%">
                        <c:v>6.5000000000000002E-2</c:v>
                      </c:pt>
                      <c:pt idx="17" formatCode="0%">
                        <c:v>0.10299999999999999</c:v>
                      </c:pt>
                      <c:pt idx="18" formatCode="0%">
                        <c:v>0.315</c:v>
                      </c:pt>
                      <c:pt idx="19" formatCode="0%">
                        <c:v>0.14499999999999999</c:v>
                      </c:pt>
                      <c:pt idx="20" formatCode="0%">
                        <c:v>0.156</c:v>
                      </c:pt>
                    </c:numCache>
                  </c:numRef>
                </c:val>
                <c:extLst xmlns:c15="http://schemas.microsoft.com/office/drawing/2012/chart">
                  <c:ext xmlns:c16="http://schemas.microsoft.com/office/drawing/2014/chart" uri="{C3380CC4-5D6E-409C-BE32-E72D297353CC}">
                    <c16:uniqueId val="{00000007-771E-40E0-845F-EC563620C2C0}"/>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Vakavaan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2"/>
                      <c:pt idx="0" formatCode="0%">
                        <c:v>7.5999999999999998E-2</c:v>
                      </c:pt>
                      <c:pt idx="2" formatCode="0%">
                        <c:v>0.14199999999999999</c:v>
                      </c:pt>
                      <c:pt idx="3" formatCode="0%">
                        <c:v>8.4000000000000005E-2</c:v>
                      </c:pt>
                      <c:pt idx="4" formatCode="0%">
                        <c:v>9.5000000000000001E-2</c:v>
                      </c:pt>
                      <c:pt idx="5" formatCode="0%">
                        <c:v>5.3999999999999999E-2</c:v>
                      </c:pt>
                      <c:pt idx="6" formatCode="0%">
                        <c:v>3.4000000000000002E-2</c:v>
                      </c:pt>
                      <c:pt idx="7" formatCode="0%">
                        <c:v>4.9000000000000002E-2</c:v>
                      </c:pt>
                      <c:pt idx="9" formatCode="0%">
                        <c:v>7.8E-2</c:v>
                      </c:pt>
                      <c:pt idx="10" formatCode="0%">
                        <c:v>6.0999999999999999E-2</c:v>
                      </c:pt>
                      <c:pt idx="11" formatCode="0%">
                        <c:v>8.8999999999999996E-2</c:v>
                      </c:pt>
                      <c:pt idx="12" formatCode="0%">
                        <c:v>7.2999999999999995E-2</c:v>
                      </c:pt>
                      <c:pt idx="15" formatCode="0%">
                        <c:v>7.0999999999999994E-2</c:v>
                      </c:pt>
                      <c:pt idx="16" formatCode="0%">
                        <c:v>8.3000000000000004E-2</c:v>
                      </c:pt>
                      <c:pt idx="17" formatCode="0%">
                        <c:v>0.114</c:v>
                      </c:pt>
                      <c:pt idx="18" formatCode="0%">
                        <c:v>7.3999999999999996E-2</c:v>
                      </c:pt>
                      <c:pt idx="19" formatCode="0%">
                        <c:v>5.0999999999999997E-2</c:v>
                      </c:pt>
                      <c:pt idx="20" formatCode="0%">
                        <c:v>6.3E-2</c:v>
                      </c:pt>
                    </c:numCache>
                  </c:numRef>
                </c:val>
                <c:extLst xmlns:c15="http://schemas.microsoft.com/office/drawing/2012/chart">
                  <c:ext xmlns:c16="http://schemas.microsoft.com/office/drawing/2014/chart" uri="{C3380CC4-5D6E-409C-BE32-E72D297353CC}">
                    <c16:uniqueId val="{00000008-771E-40E0-845F-EC563620C2C0}"/>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2"/>
                      <c:pt idx="0" formatCode="0%">
                        <c:v>7.4999999999999997E-2</c:v>
                      </c:pt>
                      <c:pt idx="2" formatCode="0%">
                        <c:v>7.6999999999999999E-2</c:v>
                      </c:pt>
                      <c:pt idx="3" formatCode="0%">
                        <c:v>9.5000000000000001E-2</c:v>
                      </c:pt>
                      <c:pt idx="4" formatCode="0%">
                        <c:v>9.4E-2</c:v>
                      </c:pt>
                      <c:pt idx="5" formatCode="0%">
                        <c:v>5.2999999999999999E-2</c:v>
                      </c:pt>
                      <c:pt idx="6" formatCode="0%">
                        <c:v>0.15</c:v>
                      </c:pt>
                      <c:pt idx="7" formatCode="0%">
                        <c:v>1.7000000000000001E-2</c:v>
                      </c:pt>
                      <c:pt idx="9" formatCode="0%">
                        <c:v>6.9000000000000006E-2</c:v>
                      </c:pt>
                      <c:pt idx="10" formatCode="0%">
                        <c:v>5.6000000000000001E-2</c:v>
                      </c:pt>
                      <c:pt idx="11" formatCode="0%">
                        <c:v>8.7999999999999995E-2</c:v>
                      </c:pt>
                      <c:pt idx="12" formatCode="0%">
                        <c:v>9.1999999999999998E-2</c:v>
                      </c:pt>
                      <c:pt idx="14" formatCode="0%">
                        <c:v>0.08</c:v>
                      </c:pt>
                      <c:pt idx="15" formatCode="0%">
                        <c:v>7.4999999999999997E-2</c:v>
                      </c:pt>
                      <c:pt idx="16" formatCode="0%">
                        <c:v>0.05</c:v>
                      </c:pt>
                      <c:pt idx="17" formatCode="0%">
                        <c:v>0.13500000000000001</c:v>
                      </c:pt>
                      <c:pt idx="18" formatCode="0%">
                        <c:v>4.2000000000000003E-2</c:v>
                      </c:pt>
                      <c:pt idx="19" formatCode="0%">
                        <c:v>2.5000000000000001E-2</c:v>
                      </c:pt>
                      <c:pt idx="20" formatCode="0%">
                        <c:v>0.17399999999999999</c:v>
                      </c:pt>
                      <c:pt idx="21" formatCode="0%">
                        <c:v>0.104</c:v>
                      </c:pt>
                    </c:numCache>
                  </c:numRef>
                </c:val>
                <c:extLst xmlns:c15="http://schemas.microsoft.com/office/drawing/2012/chart">
                  <c:ext xmlns:c16="http://schemas.microsoft.com/office/drawing/2014/chart" uri="{C3380CC4-5D6E-409C-BE32-E72D297353CC}">
                    <c16:uniqueId val="{00000009-771E-40E0-845F-EC563620C2C0}"/>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2"/>
                      <c:pt idx="0" formatCode="0%">
                        <c:v>7.0999999999999994E-2</c:v>
                      </c:pt>
                      <c:pt idx="2" formatCode="0%">
                        <c:v>0.10299999999999999</c:v>
                      </c:pt>
                      <c:pt idx="3" formatCode="0%">
                        <c:v>7.5999999999999998E-2</c:v>
                      </c:pt>
                      <c:pt idx="4" formatCode="0%">
                        <c:v>0.14099999999999999</c:v>
                      </c:pt>
                      <c:pt idx="5" formatCode="0%">
                        <c:v>3.2000000000000001E-2</c:v>
                      </c:pt>
                      <c:pt idx="6" formatCode="0%">
                        <c:v>8.9999999999999993E-3</c:v>
                      </c:pt>
                      <c:pt idx="7" formatCode="0%">
                        <c:v>2.1999999999999999E-2</c:v>
                      </c:pt>
                      <c:pt idx="9" formatCode="0%">
                        <c:v>8.7999999999999995E-2</c:v>
                      </c:pt>
                      <c:pt idx="10" formatCode="0%">
                        <c:v>7.4999999999999997E-2</c:v>
                      </c:pt>
                      <c:pt idx="11" formatCode="0%">
                        <c:v>7.9000000000000001E-2</c:v>
                      </c:pt>
                      <c:pt idx="12" formatCode="0%">
                        <c:v>3.2000000000000001E-2</c:v>
                      </c:pt>
                      <c:pt idx="15" formatCode="0%">
                        <c:v>5.8999999999999997E-2</c:v>
                      </c:pt>
                      <c:pt idx="16" formatCode="0%">
                        <c:v>6.2E-2</c:v>
                      </c:pt>
                      <c:pt idx="17" formatCode="0%">
                        <c:v>0.13400000000000001</c:v>
                      </c:pt>
                      <c:pt idx="18" formatCode="0%">
                        <c:v>0.129</c:v>
                      </c:pt>
                      <c:pt idx="19" formatCode="0%">
                        <c:v>4.2000000000000003E-2</c:v>
                      </c:pt>
                      <c:pt idx="20" formatCode="0%">
                        <c:v>9.2999999999999999E-2</c:v>
                      </c:pt>
                    </c:numCache>
                  </c:numRef>
                </c:val>
                <c:extLst xmlns:c15="http://schemas.microsoft.com/office/drawing/2012/chart">
                  <c:ext xmlns:c16="http://schemas.microsoft.com/office/drawing/2014/chart" uri="{C3380CC4-5D6E-409C-BE32-E72D297353CC}">
                    <c16:uniqueId val="{0000000A-771E-40E0-845F-EC563620C2C0}"/>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2"/>
                      <c:pt idx="0" formatCode="0%">
                        <c:v>5.7000000000000002E-2</c:v>
                      </c:pt>
                      <c:pt idx="2" formatCode="0%">
                        <c:v>0.124</c:v>
                      </c:pt>
                      <c:pt idx="3" formatCode="0%">
                        <c:v>4.4999999999999998E-2</c:v>
                      </c:pt>
                      <c:pt idx="4" formatCode="0%">
                        <c:v>7.3999999999999996E-2</c:v>
                      </c:pt>
                      <c:pt idx="5" formatCode="0%">
                        <c:v>9.0999999999999998E-2</c:v>
                      </c:pt>
                      <c:pt idx="6" formatCode="0%">
                        <c:v>4.1000000000000002E-2</c:v>
                      </c:pt>
                      <c:pt idx="7" formatCode="0%">
                        <c:v>2.9000000000000001E-2</c:v>
                      </c:pt>
                      <c:pt idx="9" formatCode="0%">
                        <c:v>7.0000000000000007E-2</c:v>
                      </c:pt>
                      <c:pt idx="10" formatCode="0%">
                        <c:v>4.3999999999999997E-2</c:v>
                      </c:pt>
                      <c:pt idx="11" formatCode="0%">
                        <c:v>6.3E-2</c:v>
                      </c:pt>
                      <c:pt idx="12" formatCode="0%">
                        <c:v>4.4999999999999998E-2</c:v>
                      </c:pt>
                      <c:pt idx="14" formatCode="0%">
                        <c:v>6.5000000000000002E-2</c:v>
                      </c:pt>
                      <c:pt idx="15" formatCode="0%">
                        <c:v>6.5000000000000002E-2</c:v>
                      </c:pt>
                      <c:pt idx="16" formatCode="0%">
                        <c:v>6.5000000000000002E-2</c:v>
                      </c:pt>
                      <c:pt idx="17" formatCode="0%">
                        <c:v>5.0999999999999997E-2</c:v>
                      </c:pt>
                      <c:pt idx="18" formatCode="0%">
                        <c:v>5.0999999999999997E-2</c:v>
                      </c:pt>
                      <c:pt idx="19" formatCode="0%">
                        <c:v>2.5999999999999999E-2</c:v>
                      </c:pt>
                      <c:pt idx="20" formatCode="0%">
                        <c:v>7.4999999999999997E-2</c:v>
                      </c:pt>
                      <c:pt idx="21" formatCode="0%">
                        <c:v>0.104</c:v>
                      </c:pt>
                    </c:numCache>
                  </c:numRef>
                </c:val>
                <c:extLst xmlns:c15="http://schemas.microsoft.com/office/drawing/2012/chart">
                  <c:ext xmlns:c16="http://schemas.microsoft.com/office/drawing/2014/chart" uri="{C3380CC4-5D6E-409C-BE32-E72D297353CC}">
                    <c16:uniqueId val="{0000000B-771E-40E0-845F-EC563620C2C0}"/>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2"/>
                      <c:pt idx="0" formatCode="0%">
                        <c:v>4.9000000000000002E-2</c:v>
                      </c:pt>
                      <c:pt idx="2" formatCode="0%">
                        <c:v>0.106</c:v>
                      </c:pt>
                      <c:pt idx="3" formatCode="0%">
                        <c:v>5.8999999999999997E-2</c:v>
                      </c:pt>
                      <c:pt idx="4" formatCode="0%">
                        <c:v>3.9E-2</c:v>
                      </c:pt>
                      <c:pt idx="5" formatCode="0%">
                        <c:v>4.2999999999999997E-2</c:v>
                      </c:pt>
                      <c:pt idx="6" formatCode="0%">
                        <c:v>1.2E-2</c:v>
                      </c:pt>
                      <c:pt idx="7" formatCode="0%">
                        <c:v>5.8000000000000003E-2</c:v>
                      </c:pt>
                      <c:pt idx="9" formatCode="0%">
                        <c:v>4.1000000000000002E-2</c:v>
                      </c:pt>
                      <c:pt idx="10" formatCode="0%">
                        <c:v>4.2999999999999997E-2</c:v>
                      </c:pt>
                      <c:pt idx="11" formatCode="0%">
                        <c:v>6.4000000000000001E-2</c:v>
                      </c:pt>
                      <c:pt idx="12" formatCode="0%">
                        <c:v>5.1999999999999998E-2</c:v>
                      </c:pt>
                      <c:pt idx="14" formatCode="0%">
                        <c:v>0.06</c:v>
                      </c:pt>
                      <c:pt idx="15" formatCode="0%">
                        <c:v>4.1000000000000002E-2</c:v>
                      </c:pt>
                      <c:pt idx="16" formatCode="0%">
                        <c:v>4.2999999999999997E-2</c:v>
                      </c:pt>
                      <c:pt idx="17" formatCode="0%">
                        <c:v>4.4999999999999998E-2</c:v>
                      </c:pt>
                      <c:pt idx="18" formatCode="0%">
                        <c:v>9.7000000000000003E-2</c:v>
                      </c:pt>
                      <c:pt idx="19" formatCode="0%">
                        <c:v>8.2000000000000003E-2</c:v>
                      </c:pt>
                    </c:numCache>
                  </c:numRef>
                </c:val>
                <c:extLst xmlns:c15="http://schemas.microsoft.com/office/drawing/2012/chart">
                  <c:ext xmlns:c16="http://schemas.microsoft.com/office/drawing/2014/chart" uri="{C3380CC4-5D6E-409C-BE32-E72D297353CC}">
                    <c16:uniqueId val="{0000000C-771E-40E0-845F-EC563620C2C0}"/>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2"/>
                      <c:pt idx="0" formatCode="0%">
                        <c:v>4.8000000000000001E-2</c:v>
                      </c:pt>
                      <c:pt idx="2" formatCode="0%">
                        <c:v>7.0999999999999994E-2</c:v>
                      </c:pt>
                      <c:pt idx="3" formatCode="0%">
                        <c:v>5.1999999999999998E-2</c:v>
                      </c:pt>
                      <c:pt idx="4" formatCode="0%">
                        <c:v>2.4E-2</c:v>
                      </c:pt>
                      <c:pt idx="5" formatCode="0%">
                        <c:v>1.4E-2</c:v>
                      </c:pt>
                      <c:pt idx="7" formatCode="0%">
                        <c:v>0.09</c:v>
                      </c:pt>
                      <c:pt idx="9" formatCode="0%">
                        <c:v>0.03</c:v>
                      </c:pt>
                      <c:pt idx="10" formatCode="0%">
                        <c:v>5.3999999999999999E-2</c:v>
                      </c:pt>
                      <c:pt idx="11" formatCode="0%">
                        <c:v>5.7000000000000002E-2</c:v>
                      </c:pt>
                      <c:pt idx="12" formatCode="0%">
                        <c:v>6.4000000000000001E-2</c:v>
                      </c:pt>
                      <c:pt idx="14" formatCode="0%">
                        <c:v>3.6999999999999998E-2</c:v>
                      </c:pt>
                      <c:pt idx="15" formatCode="0%">
                        <c:v>2.8000000000000001E-2</c:v>
                      </c:pt>
                      <c:pt idx="16" formatCode="0%">
                        <c:v>4.5999999999999999E-2</c:v>
                      </c:pt>
                      <c:pt idx="17" formatCode="0%">
                        <c:v>4.1000000000000002E-2</c:v>
                      </c:pt>
                      <c:pt idx="18" formatCode="0%">
                        <c:v>4.4999999999999998E-2</c:v>
                      </c:pt>
                      <c:pt idx="19" formatCode="0%">
                        <c:v>0.112</c:v>
                      </c:pt>
                    </c:numCache>
                  </c:numRef>
                </c:val>
                <c:extLst xmlns:c15="http://schemas.microsoft.com/office/drawing/2012/chart">
                  <c:ext xmlns:c16="http://schemas.microsoft.com/office/drawing/2014/chart" uri="{C3380CC4-5D6E-409C-BE32-E72D297353CC}">
                    <c16:uniqueId val="{0000000D-771E-40E0-845F-EC563620C2C0}"/>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2"/>
                      <c:pt idx="0" formatCode="0%">
                        <c:v>3.7999999999999999E-2</c:v>
                      </c:pt>
                      <c:pt idx="2" formatCode="0%">
                        <c:v>7.0000000000000007E-2</c:v>
                      </c:pt>
                      <c:pt idx="3" formatCode="0%">
                        <c:v>3.1E-2</c:v>
                      </c:pt>
                      <c:pt idx="4" formatCode="0%">
                        <c:v>8.0000000000000002E-3</c:v>
                      </c:pt>
                      <c:pt idx="6" formatCode="0%">
                        <c:v>1.2999999999999999E-2</c:v>
                      </c:pt>
                      <c:pt idx="7" formatCode="0%">
                        <c:v>7.1999999999999995E-2</c:v>
                      </c:pt>
                      <c:pt idx="9" formatCode="0%">
                        <c:v>4.2000000000000003E-2</c:v>
                      </c:pt>
                      <c:pt idx="10" formatCode="0%">
                        <c:v>3.4000000000000002E-2</c:v>
                      </c:pt>
                      <c:pt idx="11" formatCode="0%">
                        <c:v>3.1E-2</c:v>
                      </c:pt>
                      <c:pt idx="12" formatCode="0%">
                        <c:v>4.3999999999999997E-2</c:v>
                      </c:pt>
                      <c:pt idx="14" formatCode="0%">
                        <c:v>3.2000000000000001E-2</c:v>
                      </c:pt>
                      <c:pt idx="15" formatCode="0%">
                        <c:v>2.4E-2</c:v>
                      </c:pt>
                      <c:pt idx="16" formatCode="0%">
                        <c:v>3.2000000000000001E-2</c:v>
                      </c:pt>
                      <c:pt idx="17" formatCode="0%">
                        <c:v>3.9E-2</c:v>
                      </c:pt>
                      <c:pt idx="18" formatCode="0%">
                        <c:v>2.1000000000000001E-2</c:v>
                      </c:pt>
                      <c:pt idx="19" formatCode="0%">
                        <c:v>8.2000000000000003E-2</c:v>
                      </c:pt>
                    </c:numCache>
                  </c:numRef>
                </c:val>
                <c:extLst xmlns:c15="http://schemas.microsoft.com/office/drawing/2012/chart">
                  <c:ext xmlns:c16="http://schemas.microsoft.com/office/drawing/2014/chart" uri="{C3380CC4-5D6E-409C-BE32-E72D297353CC}">
                    <c16:uniqueId val="{0000000E-771E-40E0-845F-EC563620C2C0}"/>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2"/>
                      <c:pt idx="0" formatCode="0%">
                        <c:v>1.2E-2</c:v>
                      </c:pt>
                      <c:pt idx="2" formatCode="0%">
                        <c:v>1.6E-2</c:v>
                      </c:pt>
                      <c:pt idx="3" formatCode="0%">
                        <c:v>2.3E-2</c:v>
                      </c:pt>
                      <c:pt idx="4" formatCode="0%">
                        <c:v>1.6E-2</c:v>
                      </c:pt>
                      <c:pt idx="7" formatCode="0%">
                        <c:v>7.0000000000000001E-3</c:v>
                      </c:pt>
                      <c:pt idx="9" formatCode="0%">
                        <c:v>7.0000000000000001E-3</c:v>
                      </c:pt>
                      <c:pt idx="10" formatCode="0%">
                        <c:v>4.0000000000000001E-3</c:v>
                      </c:pt>
                      <c:pt idx="11" formatCode="0%">
                        <c:v>2.1000000000000001E-2</c:v>
                      </c:pt>
                      <c:pt idx="12" formatCode="0%">
                        <c:v>0.02</c:v>
                      </c:pt>
                      <c:pt idx="14" formatCode="0%">
                        <c:v>3.5000000000000003E-2</c:v>
                      </c:pt>
                      <c:pt idx="15" formatCode="0%">
                        <c:v>8.0000000000000002E-3</c:v>
                      </c:pt>
                      <c:pt idx="16" formatCode="0%">
                        <c:v>1.6E-2</c:v>
                      </c:pt>
                      <c:pt idx="17" formatCode="0%">
                        <c:v>1.2999999999999999E-2</c:v>
                      </c:pt>
                      <c:pt idx="19" formatCode="0%">
                        <c:v>1.4999999999999999E-2</c:v>
                      </c:pt>
                    </c:numCache>
                  </c:numRef>
                </c:val>
                <c:extLst xmlns:c15="http://schemas.microsoft.com/office/drawing/2012/chart">
                  <c:ext xmlns:c16="http://schemas.microsoft.com/office/drawing/2014/chart" uri="{C3380CC4-5D6E-409C-BE32-E72D297353CC}">
                    <c16:uniqueId val="{0000000F-771E-40E0-845F-EC563620C2C0}"/>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 mikä?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2"/>
                      <c:pt idx="0" formatCode="0%">
                        <c:v>4.9000000000000002E-2</c:v>
                      </c:pt>
                      <c:pt idx="2" formatCode="0%">
                        <c:v>2.7E-2</c:v>
                      </c:pt>
                      <c:pt idx="3" formatCode="0%">
                        <c:v>1.2999999999999999E-2</c:v>
                      </c:pt>
                      <c:pt idx="4" formatCode="0%">
                        <c:v>4.4999999999999998E-2</c:v>
                      </c:pt>
                      <c:pt idx="5" formatCode="0%">
                        <c:v>0.11</c:v>
                      </c:pt>
                      <c:pt idx="6" formatCode="0%">
                        <c:v>0.112</c:v>
                      </c:pt>
                      <c:pt idx="7" formatCode="0%">
                        <c:v>4.8000000000000001E-2</c:v>
                      </c:pt>
                      <c:pt idx="9" formatCode="0%">
                        <c:v>7.1999999999999995E-2</c:v>
                      </c:pt>
                      <c:pt idx="10" formatCode="0%">
                        <c:v>5.1999999999999998E-2</c:v>
                      </c:pt>
                      <c:pt idx="11" formatCode="0%">
                        <c:v>3.6999999999999998E-2</c:v>
                      </c:pt>
                      <c:pt idx="12" formatCode="0%">
                        <c:v>2.1000000000000001E-2</c:v>
                      </c:pt>
                      <c:pt idx="14" formatCode="0%">
                        <c:v>9.9000000000000005E-2</c:v>
                      </c:pt>
                      <c:pt idx="15" formatCode="0%">
                        <c:v>6.9000000000000006E-2</c:v>
                      </c:pt>
                      <c:pt idx="16" formatCode="0%">
                        <c:v>4.2000000000000003E-2</c:v>
                      </c:pt>
                      <c:pt idx="17" formatCode="0%">
                        <c:v>4.2000000000000003E-2</c:v>
                      </c:pt>
                      <c:pt idx="18" formatCode="0%">
                        <c:v>0.125</c:v>
                      </c:pt>
                      <c:pt idx="19" formatCode="0%">
                        <c:v>5.6000000000000001E-2</c:v>
                      </c:pt>
                      <c:pt idx="20" formatCode="0%">
                        <c:v>0.152</c:v>
                      </c:pt>
                      <c:pt idx="21" formatCode="0%">
                        <c:v>0.26400000000000001</c:v>
                      </c:pt>
                    </c:numCache>
                  </c:numRef>
                </c:val>
                <c:extLst xmlns:c15="http://schemas.microsoft.com/office/drawing/2012/chart">
                  <c:ext xmlns:c16="http://schemas.microsoft.com/office/drawing/2014/chart" uri="{C3380CC4-5D6E-409C-BE32-E72D297353CC}">
                    <c16:uniqueId val="{00000010-771E-40E0-845F-EC563620C2C0}"/>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pt idx="0">
                        <c:v>TOTAL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2"/>
                      <c:pt idx="0">
                        <c:v>Kaikki vastaajat, n=1000</c:v>
                      </c:pt>
                      <c:pt idx="1">
                        <c:v>AMMATTI </c:v>
                      </c:pt>
                      <c:pt idx="2">
                        <c:v>Johtavassa asemassa oleva/yrittäjä, n=64</c:v>
                      </c:pt>
                      <c:pt idx="3">
                        <c:v>Toimihenkilö, n=213</c:v>
                      </c:pt>
                      <c:pt idx="4">
                        <c:v>Työväestö, n=279</c:v>
                      </c:pt>
                      <c:pt idx="5">
                        <c:v>Lomautettuna/työtön, n=67</c:v>
                      </c:pt>
                      <c:pt idx="6">
                        <c:v>Opiskelija/koululainen, n=95</c:v>
                      </c:pt>
                      <c:pt idx="7">
                        <c:v>Eläkeläinen, n=246</c:v>
                      </c:pt>
                      <c:pt idx="8">
                        <c:v>KOULUTUS</c:v>
                      </c:pt>
                      <c:pt idx="9">
                        <c:v>Perus/keski/ammatti/kansakoulu, n=357</c:v>
                      </c:pt>
                      <c:pt idx="10">
                        <c:v>Ylioppilas/opisto, n=214</c:v>
                      </c:pt>
                      <c:pt idx="11">
                        <c:v>Ammattikorkeakoulu, n=206</c:v>
                      </c:pt>
                      <c:pt idx="12">
                        <c:v>Yliopisto/korkeakoulu, n=223</c:v>
                      </c:pt>
                      <c:pt idx="13">
                        <c:v>PERHETILANNE</c:v>
                      </c:pt>
                      <c:pt idx="14">
                        <c:v>Asun vanhempien luona, n=32</c:v>
                      </c:pt>
                      <c:pt idx="15">
                        <c:v>Yksin omassa taloudessa, n=317</c:v>
                      </c:pt>
                      <c:pt idx="16">
                        <c:v>Avo/avioliitto, ei lapsia, n=230</c:v>
                      </c:pt>
                      <c:pt idx="17">
                        <c:v>Avo/avioliitto, alle 18-vuotiaita lapsia, n=184</c:v>
                      </c:pt>
                      <c:pt idx="18">
                        <c:v>Avo/avioliitto, yli 18-vuotiaita lapsia, n=42</c:v>
                      </c:pt>
                      <c:pt idx="19">
                        <c:v>Avo/avioliitto, lapset muuttaneet pois, n=163</c:v>
                      </c:pt>
                      <c:pt idx="20">
                        <c:v>Yksinhuoltaja, alle 18-vuotiaita lapsia, n=40</c:v>
                      </c:pt>
                      <c:pt idx="21">
                        <c:v>Yksinhuoltaja, yli 18-vuotiaita lapsia, n=9</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2"/>
                      <c:pt idx="0" formatCode="0%">
                        <c:v>3.6280000000000001</c:v>
                      </c:pt>
                      <c:pt idx="2" formatCode="0%">
                        <c:v>4.4530000000000003</c:v>
                      </c:pt>
                      <c:pt idx="3" formatCode="0%">
                        <c:v>4.1429999999999998</c:v>
                      </c:pt>
                      <c:pt idx="4" formatCode="0%">
                        <c:v>3.73</c:v>
                      </c:pt>
                      <c:pt idx="5" formatCode="0%">
                        <c:v>2.4900000000000002</c:v>
                      </c:pt>
                      <c:pt idx="6" formatCode="0%">
                        <c:v>3.0720000000000001</c:v>
                      </c:pt>
                      <c:pt idx="7" formatCode="0%">
                        <c:v>3.5249999999999999</c:v>
                      </c:pt>
                      <c:pt idx="9" formatCode="0%">
                        <c:v>3.2389999999999999</c:v>
                      </c:pt>
                      <c:pt idx="10" formatCode="0%">
                        <c:v>3.4089999999999998</c:v>
                      </c:pt>
                      <c:pt idx="11" formatCode="0%">
                        <c:v>3.968</c:v>
                      </c:pt>
                      <c:pt idx="12" formatCode="0%">
                        <c:v>4.1280000000000001</c:v>
                      </c:pt>
                      <c:pt idx="14" formatCode="0%">
                        <c:v>3.5169999999999999</c:v>
                      </c:pt>
                      <c:pt idx="15" formatCode="0%">
                        <c:v>2.6190000000000002</c:v>
                      </c:pt>
                      <c:pt idx="16" formatCode="0%">
                        <c:v>3.669</c:v>
                      </c:pt>
                      <c:pt idx="17" formatCode="0%">
                        <c:v>4.8090000000000002</c:v>
                      </c:pt>
                      <c:pt idx="18" formatCode="0%">
                        <c:v>5.117</c:v>
                      </c:pt>
                      <c:pt idx="19" formatCode="0%">
                        <c:v>4.2069999999999999</c:v>
                      </c:pt>
                      <c:pt idx="20" formatCode="0%">
                        <c:v>3.3690000000000002</c:v>
                      </c:pt>
                      <c:pt idx="21" formatCode="0%">
                        <c:v>3.2690000000000001</c:v>
                      </c:pt>
                    </c:numCache>
                  </c:numRef>
                </c:val>
                <c:extLst xmlns:c15="http://schemas.microsoft.com/office/drawing/2012/chart">
                  <c:ext xmlns:c16="http://schemas.microsoft.com/office/drawing/2014/chart" uri="{C3380CC4-5D6E-409C-BE32-E72D297353CC}">
                    <c16:uniqueId val="{00000011-771E-40E0-845F-EC563620C2C0}"/>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0.5"/>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0AD01B6E-BB80-4A74-813A-75F6813DC435}" type="datetimeFigureOut">
              <a:rPr lang="fi-FI" smtClean="0"/>
              <a:t>31.5.2022</a:t>
            </a:fld>
            <a:endParaRPr lang="fi-FI"/>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ECE32C72-D63B-4D18-BCD4-360AAB83F98D}" type="slidenum">
              <a:rPr lang="fi-FI" smtClean="0"/>
              <a:t>‹#›</a:t>
            </a:fld>
            <a:endParaRPr lang="fi-FI"/>
          </a:p>
        </p:txBody>
      </p:sp>
    </p:spTree>
    <p:extLst>
      <p:ext uri="{BB962C8B-B14F-4D97-AF65-F5344CB8AC3E}">
        <p14:creationId xmlns:p14="http://schemas.microsoft.com/office/powerpoint/2010/main" val="1963697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D69C558D-566C-411D-AC4D-5E6E86DA2F98}" type="datetimeFigureOut">
              <a:rPr lang="fi-FI" smtClean="0"/>
              <a:t>31.5.2022</a:t>
            </a:fld>
            <a:endParaRPr lang="fi-FI"/>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4E6EE6E6-BD35-44D0-9806-EEC7ACE9CE60}" type="slidenum">
              <a:rPr lang="fi-FI" smtClean="0"/>
              <a:t>‹#›</a:t>
            </a:fld>
            <a:endParaRPr lang="fi-FI"/>
          </a:p>
        </p:txBody>
      </p:sp>
    </p:spTree>
    <p:extLst>
      <p:ext uri="{BB962C8B-B14F-4D97-AF65-F5344CB8AC3E}">
        <p14:creationId xmlns:p14="http://schemas.microsoft.com/office/powerpoint/2010/main" val="145550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27</a:t>
            </a:fld>
            <a:endParaRPr lang="fi-FI"/>
          </a:p>
        </p:txBody>
      </p:sp>
    </p:spTree>
    <p:extLst>
      <p:ext uri="{BB962C8B-B14F-4D97-AF65-F5344CB8AC3E}">
        <p14:creationId xmlns:p14="http://schemas.microsoft.com/office/powerpoint/2010/main" val="2477232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69</a:t>
            </a:fld>
            <a:endParaRPr lang="fi-FI"/>
          </a:p>
        </p:txBody>
      </p:sp>
    </p:spTree>
    <p:extLst>
      <p:ext uri="{BB962C8B-B14F-4D97-AF65-F5344CB8AC3E}">
        <p14:creationId xmlns:p14="http://schemas.microsoft.com/office/powerpoint/2010/main" val="3813075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70</a:t>
            </a:fld>
            <a:endParaRPr lang="fi-FI"/>
          </a:p>
        </p:txBody>
      </p:sp>
    </p:spTree>
    <p:extLst>
      <p:ext uri="{BB962C8B-B14F-4D97-AF65-F5344CB8AC3E}">
        <p14:creationId xmlns:p14="http://schemas.microsoft.com/office/powerpoint/2010/main" val="3529285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75</a:t>
            </a:fld>
            <a:endParaRPr lang="fi-FI"/>
          </a:p>
        </p:txBody>
      </p:sp>
    </p:spTree>
    <p:extLst>
      <p:ext uri="{BB962C8B-B14F-4D97-AF65-F5344CB8AC3E}">
        <p14:creationId xmlns:p14="http://schemas.microsoft.com/office/powerpoint/2010/main" val="2178430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76</a:t>
            </a:fld>
            <a:endParaRPr lang="fi-FI"/>
          </a:p>
        </p:txBody>
      </p:sp>
    </p:spTree>
    <p:extLst>
      <p:ext uri="{BB962C8B-B14F-4D97-AF65-F5344CB8AC3E}">
        <p14:creationId xmlns:p14="http://schemas.microsoft.com/office/powerpoint/2010/main" val="258014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77</a:t>
            </a:fld>
            <a:endParaRPr lang="fi-FI"/>
          </a:p>
        </p:txBody>
      </p:sp>
    </p:spTree>
    <p:extLst>
      <p:ext uri="{BB962C8B-B14F-4D97-AF65-F5344CB8AC3E}">
        <p14:creationId xmlns:p14="http://schemas.microsoft.com/office/powerpoint/2010/main" val="827946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78</a:t>
            </a:fld>
            <a:endParaRPr lang="fi-FI"/>
          </a:p>
        </p:txBody>
      </p:sp>
    </p:spTree>
    <p:extLst>
      <p:ext uri="{BB962C8B-B14F-4D97-AF65-F5344CB8AC3E}">
        <p14:creationId xmlns:p14="http://schemas.microsoft.com/office/powerpoint/2010/main" val="526075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83</a:t>
            </a:fld>
            <a:endParaRPr lang="fi-FI"/>
          </a:p>
        </p:txBody>
      </p:sp>
    </p:spTree>
    <p:extLst>
      <p:ext uri="{BB962C8B-B14F-4D97-AF65-F5344CB8AC3E}">
        <p14:creationId xmlns:p14="http://schemas.microsoft.com/office/powerpoint/2010/main" val="230320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85</a:t>
            </a:fld>
            <a:endParaRPr lang="fi-FI"/>
          </a:p>
        </p:txBody>
      </p:sp>
    </p:spTree>
    <p:extLst>
      <p:ext uri="{BB962C8B-B14F-4D97-AF65-F5344CB8AC3E}">
        <p14:creationId xmlns:p14="http://schemas.microsoft.com/office/powerpoint/2010/main" val="3391744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86</a:t>
            </a:fld>
            <a:endParaRPr lang="fi-FI"/>
          </a:p>
        </p:txBody>
      </p:sp>
    </p:spTree>
    <p:extLst>
      <p:ext uri="{BB962C8B-B14F-4D97-AF65-F5344CB8AC3E}">
        <p14:creationId xmlns:p14="http://schemas.microsoft.com/office/powerpoint/2010/main" val="906949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108</a:t>
            </a:fld>
            <a:endParaRPr lang="fi-FI"/>
          </a:p>
        </p:txBody>
      </p:sp>
    </p:spTree>
    <p:extLst>
      <p:ext uri="{BB962C8B-B14F-4D97-AF65-F5344CB8AC3E}">
        <p14:creationId xmlns:p14="http://schemas.microsoft.com/office/powerpoint/2010/main" val="70919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31</a:t>
            </a:fld>
            <a:endParaRPr lang="fi-FI"/>
          </a:p>
        </p:txBody>
      </p:sp>
    </p:spTree>
    <p:extLst>
      <p:ext uri="{BB962C8B-B14F-4D97-AF65-F5344CB8AC3E}">
        <p14:creationId xmlns:p14="http://schemas.microsoft.com/office/powerpoint/2010/main" val="200530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109</a:t>
            </a:fld>
            <a:endParaRPr lang="fi-FI"/>
          </a:p>
        </p:txBody>
      </p:sp>
    </p:spTree>
    <p:extLst>
      <p:ext uri="{BB962C8B-B14F-4D97-AF65-F5344CB8AC3E}">
        <p14:creationId xmlns:p14="http://schemas.microsoft.com/office/powerpoint/2010/main" val="753834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110</a:t>
            </a:fld>
            <a:endParaRPr lang="fi-FI"/>
          </a:p>
        </p:txBody>
      </p:sp>
    </p:spTree>
    <p:extLst>
      <p:ext uri="{BB962C8B-B14F-4D97-AF65-F5344CB8AC3E}">
        <p14:creationId xmlns:p14="http://schemas.microsoft.com/office/powerpoint/2010/main" val="844615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118</a:t>
            </a:fld>
            <a:endParaRPr lang="fi-FI"/>
          </a:p>
        </p:txBody>
      </p:sp>
    </p:spTree>
    <p:extLst>
      <p:ext uri="{BB962C8B-B14F-4D97-AF65-F5344CB8AC3E}">
        <p14:creationId xmlns:p14="http://schemas.microsoft.com/office/powerpoint/2010/main" val="700623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119</a:t>
            </a:fld>
            <a:endParaRPr lang="fi-FI"/>
          </a:p>
        </p:txBody>
      </p:sp>
    </p:spTree>
    <p:extLst>
      <p:ext uri="{BB962C8B-B14F-4D97-AF65-F5344CB8AC3E}">
        <p14:creationId xmlns:p14="http://schemas.microsoft.com/office/powerpoint/2010/main" val="1617370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132</a:t>
            </a:fld>
            <a:endParaRPr lang="fi-FI"/>
          </a:p>
        </p:txBody>
      </p:sp>
    </p:spTree>
    <p:extLst>
      <p:ext uri="{BB962C8B-B14F-4D97-AF65-F5344CB8AC3E}">
        <p14:creationId xmlns:p14="http://schemas.microsoft.com/office/powerpoint/2010/main" val="3942529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138</a:t>
            </a:fld>
            <a:endParaRPr lang="fi-FI"/>
          </a:p>
        </p:txBody>
      </p:sp>
    </p:spTree>
    <p:extLst>
      <p:ext uri="{BB962C8B-B14F-4D97-AF65-F5344CB8AC3E}">
        <p14:creationId xmlns:p14="http://schemas.microsoft.com/office/powerpoint/2010/main" val="137222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33</a:t>
            </a:fld>
            <a:endParaRPr lang="fi-FI"/>
          </a:p>
        </p:txBody>
      </p:sp>
    </p:spTree>
    <p:extLst>
      <p:ext uri="{BB962C8B-B14F-4D97-AF65-F5344CB8AC3E}">
        <p14:creationId xmlns:p14="http://schemas.microsoft.com/office/powerpoint/2010/main" val="368001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34</a:t>
            </a:fld>
            <a:endParaRPr lang="fi-FI"/>
          </a:p>
        </p:txBody>
      </p:sp>
    </p:spTree>
    <p:extLst>
      <p:ext uri="{BB962C8B-B14F-4D97-AF65-F5344CB8AC3E}">
        <p14:creationId xmlns:p14="http://schemas.microsoft.com/office/powerpoint/2010/main" val="111089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43</a:t>
            </a:fld>
            <a:endParaRPr lang="fi-FI"/>
          </a:p>
        </p:txBody>
      </p:sp>
    </p:spTree>
    <p:extLst>
      <p:ext uri="{BB962C8B-B14F-4D97-AF65-F5344CB8AC3E}">
        <p14:creationId xmlns:p14="http://schemas.microsoft.com/office/powerpoint/2010/main" val="105251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46</a:t>
            </a:fld>
            <a:endParaRPr lang="fi-FI"/>
          </a:p>
        </p:txBody>
      </p:sp>
    </p:spTree>
    <p:extLst>
      <p:ext uri="{BB962C8B-B14F-4D97-AF65-F5344CB8AC3E}">
        <p14:creationId xmlns:p14="http://schemas.microsoft.com/office/powerpoint/2010/main" val="2570070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50</a:t>
            </a:fld>
            <a:endParaRPr lang="fi-FI"/>
          </a:p>
        </p:txBody>
      </p:sp>
    </p:spTree>
    <p:extLst>
      <p:ext uri="{BB962C8B-B14F-4D97-AF65-F5344CB8AC3E}">
        <p14:creationId xmlns:p14="http://schemas.microsoft.com/office/powerpoint/2010/main" val="725984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51</a:t>
            </a:fld>
            <a:endParaRPr lang="fi-FI"/>
          </a:p>
        </p:txBody>
      </p:sp>
    </p:spTree>
    <p:extLst>
      <p:ext uri="{BB962C8B-B14F-4D97-AF65-F5344CB8AC3E}">
        <p14:creationId xmlns:p14="http://schemas.microsoft.com/office/powerpoint/2010/main" val="208973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E6EE6E6-BD35-44D0-9806-EEC7ACE9CE60}" type="slidenum">
              <a:rPr lang="fi-FI" smtClean="0"/>
              <a:t>58</a:t>
            </a:fld>
            <a:endParaRPr lang="fi-FI"/>
          </a:p>
        </p:txBody>
      </p:sp>
    </p:spTree>
    <p:extLst>
      <p:ext uri="{BB962C8B-B14F-4D97-AF65-F5344CB8AC3E}">
        <p14:creationId xmlns:p14="http://schemas.microsoft.com/office/powerpoint/2010/main" val="3107974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Kuvallinen_Otsikkodia">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1"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1" y="-54591"/>
            <a:ext cx="12269335" cy="7011049"/>
          </a:xfrm>
          <a:prstGeom prst="rect">
            <a:avLst/>
          </a:prstGeom>
        </p:spPr>
      </p:pic>
      <p:pic>
        <p:nvPicPr>
          <p:cNvPr id="10"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tl">
                    <a:srgbClr val="000000">
                      <a:alpha val="43137"/>
                    </a:srgbClr>
                  </a:outerShdw>
                </a:effectLst>
              </a:defRPr>
            </a:lvl1pPr>
          </a:lstStyle>
          <a:p>
            <a:r>
              <a:rPr lang="fi-FI" dirty="0"/>
              <a:t>Lisää otsikko tähän</a:t>
            </a:r>
            <a:endParaRPr lang="en-US" dirty="0"/>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lnSpc>
                <a:spcPct val="100000"/>
              </a:lnSpc>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alaotsikko tähän</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dirty="0"/>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baseline="0">
                <a:solidFill>
                  <a:schemeClr val="bg1"/>
                </a:solidFill>
                <a:latin typeface="Merriweather Sans" panose="0200050306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dirty="0" err="1"/>
              <a:t>Tilaisuus</a:t>
            </a:r>
            <a:r>
              <a:rPr lang="en-US" dirty="0"/>
              <a:t> ja </a:t>
            </a:r>
            <a:r>
              <a:rPr lang="en-US" dirty="0" err="1"/>
              <a:t>päiväys</a:t>
            </a:r>
            <a:endParaRPr lang="en-US" dirty="0"/>
          </a:p>
        </p:txBody>
      </p:sp>
    </p:spTree>
    <p:extLst>
      <p:ext uri="{BB962C8B-B14F-4D97-AF65-F5344CB8AC3E}">
        <p14:creationId xmlns:p14="http://schemas.microsoft.com/office/powerpoint/2010/main" val="138181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_sisältökohdetta_Ei_tasakokoise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873218"/>
          </a:xfrm>
        </p:spPr>
        <p:txBody>
          <a:bodyPr>
            <a:normAutofit/>
          </a:bodyPr>
          <a:lstStyle>
            <a:lvl1pPr>
              <a:lnSpc>
                <a:spcPct val="100000"/>
              </a:lnSpc>
              <a:defRPr sz="2300"/>
            </a:lvl1pPr>
            <a:lvl2pPr>
              <a:lnSpc>
                <a:spcPct val="100000"/>
              </a:lnSpc>
              <a:defRPr sz="2300" i="0"/>
            </a:lvl2pPr>
            <a:lvl3pPr>
              <a:lnSpc>
                <a:spcPct val="100000"/>
              </a:lnSpc>
              <a:defRPr sz="2300" i="0"/>
            </a:lvl3pPr>
            <a:lvl4pPr>
              <a:lnSpc>
                <a:spcPct val="100000"/>
              </a:lnSpc>
              <a:defRPr sz="2300" i="0"/>
            </a:lvl4pPr>
            <a:lvl5pPr>
              <a:lnSpc>
                <a:spcPct val="100000"/>
              </a:lnSpc>
              <a:defRPr sz="2300" i="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dirty="0"/>
          </a:p>
        </p:txBody>
      </p:sp>
      <p:sp>
        <p:nvSpPr>
          <p:cNvPr id="11" name="Text Placeholder 2"/>
          <p:cNvSpPr>
            <a:spLocks noGrp="1"/>
          </p:cNvSpPr>
          <p:nvPr>
            <p:ph idx="13"/>
          </p:nvPr>
        </p:nvSpPr>
        <p:spPr>
          <a:xfrm>
            <a:off x="748992" y="1814474"/>
            <a:ext cx="4090637" cy="3898554"/>
          </a:xfrm>
          <a:prstGeom prst="rect">
            <a:avLst/>
          </a:prstGeom>
        </p:spPr>
        <p:txBody>
          <a:bodyPr vert="horz" lIns="91440" tIns="45720" rIns="91440" bIns="45720" rtlCol="0">
            <a:normAutofit/>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lnSpc>
                <a:spcPct val="100000"/>
              </a:lnSpc>
              <a:buNone/>
              <a:defRPr sz="3600" b="1">
                <a:solidFill>
                  <a:srgbClr val="040B16"/>
                </a:solidFill>
              </a:defRPr>
            </a:lvl1pPr>
          </a:lstStyle>
          <a:p>
            <a:pPr lvl="0"/>
            <a:r>
              <a:rPr lang="fi-FI" dirty="0"/>
              <a:t>Muokkaa tekstin perustyylejä napsauttamalla</a:t>
            </a:r>
          </a:p>
        </p:txBody>
      </p:sp>
    </p:spTree>
    <p:extLst>
      <p:ext uri="{BB962C8B-B14F-4D97-AF65-F5344CB8AC3E}">
        <p14:creationId xmlns:p14="http://schemas.microsoft.com/office/powerpoint/2010/main" val="393328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ko-sivun-kuv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dirty="0"/>
          </a:p>
        </p:txBody>
      </p:sp>
      <p:sp>
        <p:nvSpPr>
          <p:cNvPr id="6" name="Kuvan paikkamerkki 5"/>
          <p:cNvSpPr>
            <a:spLocks noGrp="1"/>
          </p:cNvSpPr>
          <p:nvPr>
            <p:ph type="pic" sz="quarter" idx="13"/>
          </p:nvPr>
        </p:nvSpPr>
        <p:spPr>
          <a:xfrm>
            <a:off x="0" y="0"/>
            <a:ext cx="12192000" cy="6858000"/>
          </a:xfrm>
        </p:spPr>
        <p:txBody>
          <a:bodyPr/>
          <a:lstStyle>
            <a:lvl1pPr marL="0" indent="0">
              <a:buFontTx/>
              <a:buNone/>
              <a:defRPr/>
            </a:lvl1pPr>
          </a:lstStyle>
          <a:p>
            <a:r>
              <a:rPr lang="fi-FI"/>
              <a:t>Lisää kuva napsauttamalla kuvaketta</a:t>
            </a:r>
            <a:endParaRPr lang="fi-FI" dirty="0"/>
          </a:p>
        </p:txBody>
      </p:sp>
    </p:spTree>
    <p:extLst>
      <p:ext uri="{BB962C8B-B14F-4D97-AF65-F5344CB8AC3E}">
        <p14:creationId xmlns:p14="http://schemas.microsoft.com/office/powerpoint/2010/main" val="394634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40B1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Vertical Text Placeholder 2"/>
          <p:cNvSpPr>
            <a:spLocks noGrp="1"/>
          </p:cNvSpPr>
          <p:nvPr>
            <p:ph type="body" orient="vert" idx="1"/>
          </p:nvPr>
        </p:nvSpPr>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1851608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388561"/>
          </a:xfrm>
        </p:spPr>
        <p:txBody>
          <a:bodyPr vert="eaVert"/>
          <a:lstStyle>
            <a:lvl1pPr>
              <a:defRPr>
                <a:solidFill>
                  <a:srgbClr val="040B1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Vertical Text Placeholder 2"/>
          <p:cNvSpPr>
            <a:spLocks noGrp="1"/>
          </p:cNvSpPr>
          <p:nvPr>
            <p:ph type="body" orient="vert" idx="1"/>
          </p:nvPr>
        </p:nvSpPr>
        <p:spPr>
          <a:xfrm>
            <a:off x="838200" y="365125"/>
            <a:ext cx="7734300" cy="5388561"/>
          </a:xfrm>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2156773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iitosdia_valkoinen">
    <p:bg>
      <p:bgPr>
        <a:solidFill>
          <a:schemeClr val="bg1"/>
        </a:solidFill>
        <a:effectLst/>
      </p:bgPr>
    </p:bg>
    <p:spTree>
      <p:nvGrpSpPr>
        <p:cNvPr id="1" name=""/>
        <p:cNvGrpSpPr/>
        <p:nvPr/>
      </p:nvGrpSpPr>
      <p:grpSpPr>
        <a:xfrm>
          <a:off x="0" y="0"/>
          <a:ext cx="0" cy="0"/>
          <a:chOff x="0" y="0"/>
          <a:chExt cx="0" cy="0"/>
        </a:xfrm>
      </p:grpSpPr>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dirty="0" err="1">
                <a:solidFill>
                  <a:schemeClr val="accent1"/>
                </a:solidFill>
                <a:latin typeface="+mj-lt"/>
                <a:ea typeface="Merriweather Sans" charset="0"/>
                <a:cs typeface="Merriweather Sans" charset="0"/>
              </a:rPr>
              <a:t>Finanssiala</a:t>
            </a:r>
            <a:r>
              <a:rPr lang="en-US" sz="3600" b="1" baseline="0" dirty="0">
                <a:solidFill>
                  <a:schemeClr val="accent1"/>
                </a:solidFill>
                <a:latin typeface="+mj-lt"/>
                <a:ea typeface="Merriweather Sans" charset="0"/>
                <a:cs typeface="Merriweather Sans" charset="0"/>
              </a:rPr>
              <a:t> -  </a:t>
            </a:r>
            <a:r>
              <a:rPr lang="en-US" sz="3600" b="1" baseline="0" dirty="0" err="1">
                <a:solidFill>
                  <a:schemeClr val="accent1"/>
                </a:solidFill>
                <a:latin typeface="+mj-lt"/>
                <a:ea typeface="Merriweather Sans" charset="0"/>
                <a:cs typeface="Merriweather Sans" charset="0"/>
              </a:rPr>
              <a:t>uudistuvan</a:t>
            </a:r>
            <a:r>
              <a:rPr lang="en-US" sz="3600" b="1" baseline="0" dirty="0">
                <a:solidFill>
                  <a:schemeClr val="accent1"/>
                </a:solidFill>
                <a:latin typeface="+mj-lt"/>
                <a:ea typeface="Merriweather Sans" charset="0"/>
                <a:cs typeface="Merriweather Sans" charset="0"/>
              </a:rPr>
              <a:t> </a:t>
            </a:r>
            <a:r>
              <a:rPr lang="en-US" sz="3600" b="1" baseline="0" dirty="0" err="1">
                <a:solidFill>
                  <a:schemeClr val="accent1"/>
                </a:solidFill>
                <a:latin typeface="+mj-lt"/>
                <a:ea typeface="Merriweather Sans" charset="0"/>
                <a:cs typeface="Merriweather Sans" charset="0"/>
              </a:rPr>
              <a:t>alan</a:t>
            </a:r>
            <a:r>
              <a:rPr lang="en-US" sz="3600" b="1" baseline="0" dirty="0">
                <a:solidFill>
                  <a:schemeClr val="accent1"/>
                </a:solidFill>
                <a:latin typeface="+mj-lt"/>
                <a:ea typeface="Merriweather Sans" charset="0"/>
                <a:cs typeface="Merriweather Sans" charset="0"/>
              </a:rPr>
              <a:t> </a:t>
            </a:r>
            <a:r>
              <a:rPr lang="en-US" sz="3600" b="1" baseline="0" dirty="0" err="1">
                <a:solidFill>
                  <a:schemeClr val="accent1"/>
                </a:solidFill>
                <a:latin typeface="+mj-lt"/>
                <a:ea typeface="Merriweather Sans" charset="0"/>
                <a:cs typeface="Merriweather Sans" charset="0"/>
              </a:rPr>
              <a:t>ääni</a:t>
            </a:r>
            <a:endParaRPr lang="en-US" sz="3600" b="1" dirty="0">
              <a:solidFill>
                <a:schemeClr val="accent1"/>
              </a:solidFill>
              <a:latin typeface="+mj-lt"/>
              <a:ea typeface="Merriweather Sans" charset="0"/>
              <a:cs typeface="Merriweather Sans" charset="0"/>
            </a:endParaRPr>
          </a:p>
        </p:txBody>
      </p:sp>
      <p:sp>
        <p:nvSpPr>
          <p:cNvPr id="9" name="TextBox 6"/>
          <p:cNvSpPr txBox="1"/>
          <p:nvPr userDrawn="1"/>
        </p:nvSpPr>
        <p:spPr>
          <a:xfrm>
            <a:off x="4425647" y="5007324"/>
            <a:ext cx="3333898" cy="369332"/>
          </a:xfrm>
          <a:prstGeom prst="rect">
            <a:avLst/>
          </a:prstGeom>
          <a:noFill/>
        </p:spPr>
        <p:txBody>
          <a:bodyPr wrap="square" rtlCol="0">
            <a:spAutoFit/>
          </a:bodyPr>
          <a:lstStyle/>
          <a:p>
            <a:pPr algn="ctr"/>
            <a:r>
              <a:rPr lang="en-US" sz="1800" b="1" spc="0" dirty="0">
                <a:solidFill>
                  <a:schemeClr val="accent1"/>
                </a:solidFill>
                <a:latin typeface="+mj-lt"/>
                <a:ea typeface="Merriweather Sans" charset="0"/>
                <a:cs typeface="Merriweather Sans" charset="0"/>
              </a:rPr>
              <a:t>WWW.FINANSSIALA.FI</a:t>
            </a:r>
            <a:endParaRPr lang="en-US" sz="1800" spc="0" dirty="0">
              <a:solidFill>
                <a:schemeClr val="accent1"/>
              </a:solidFill>
              <a:latin typeface="+mj-lt"/>
            </a:endParaRPr>
          </a:p>
        </p:txBody>
      </p:sp>
      <p:sp>
        <p:nvSpPr>
          <p:cNvPr id="10" name="Tekstin paikkamerkki 2"/>
          <p:cNvSpPr>
            <a:spLocks noGrp="1"/>
          </p:cNvSpPr>
          <p:nvPr>
            <p:ph type="body" sz="quarter" idx="16" hasCustomPrompt="1"/>
          </p:nvPr>
        </p:nvSpPr>
        <p:spPr>
          <a:xfrm>
            <a:off x="3773933" y="2756164"/>
            <a:ext cx="4637327" cy="2111258"/>
          </a:xfrm>
        </p:spPr>
        <p:txBody>
          <a:bodyPr>
            <a:normAutofit/>
          </a:bodyPr>
          <a:lstStyle>
            <a:lvl1pPr marL="0" indent="0" algn="ctr">
              <a:lnSpc>
                <a:spcPct val="100000"/>
              </a:lnSpc>
              <a:buFontTx/>
              <a:buNone/>
              <a:defRPr sz="1800" b="1" i="1" baseline="0">
                <a:solidFill>
                  <a:schemeClr val="accent1"/>
                </a:solidFill>
              </a:defRPr>
            </a:lvl1pPr>
          </a:lstStyle>
          <a:p>
            <a:pPr lvl="0"/>
            <a:r>
              <a:rPr lang="fi-FI" dirty="0"/>
              <a:t>ETUNIMI SUKUNIMI</a:t>
            </a:r>
            <a:br>
              <a:rPr lang="fi-FI" dirty="0"/>
            </a:br>
            <a:r>
              <a:rPr lang="fi-FI" dirty="0"/>
              <a:t>Titteli</a:t>
            </a:r>
            <a:br>
              <a:rPr lang="fi-FI" dirty="0"/>
            </a:br>
            <a:r>
              <a:rPr lang="fi-FI" dirty="0"/>
              <a:t>etunimi.sukunimi@finanssiala.fi </a:t>
            </a:r>
            <a:br>
              <a:rPr lang="fi-FI" dirty="0"/>
            </a:br>
            <a:r>
              <a:rPr lang="fi-FI" dirty="0"/>
              <a:t>+358 20 793 XXXX</a:t>
            </a:r>
            <a:br>
              <a:rPr lang="fi-FI" dirty="0"/>
            </a:br>
            <a:r>
              <a:rPr lang="fi-FI" dirty="0" err="1"/>
              <a:t>Twitter.käyttäjätunnus</a:t>
            </a:r>
            <a:endParaRPr lang="fi-FI" dirty="0"/>
          </a:p>
        </p:txBody>
      </p:sp>
    </p:spTree>
    <p:extLst>
      <p:ext uri="{BB962C8B-B14F-4D97-AF65-F5344CB8AC3E}">
        <p14:creationId xmlns:p14="http://schemas.microsoft.com/office/powerpoint/2010/main" val="9681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iitosdia">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dirty="0" err="1">
                <a:solidFill>
                  <a:schemeClr val="bg1"/>
                </a:solidFill>
                <a:latin typeface="+mj-lt"/>
                <a:ea typeface="Merriweather Sans" charset="0"/>
                <a:cs typeface="Merriweather Sans" charset="0"/>
              </a:rPr>
              <a:t>Finanssiala</a:t>
            </a:r>
            <a:r>
              <a:rPr lang="en-US" sz="3600" b="1" baseline="0" dirty="0">
                <a:solidFill>
                  <a:schemeClr val="bg1"/>
                </a:solidFill>
                <a:latin typeface="+mj-lt"/>
                <a:ea typeface="Merriweather Sans" charset="0"/>
                <a:cs typeface="Merriweather Sans" charset="0"/>
              </a:rPr>
              <a:t> -  </a:t>
            </a:r>
            <a:r>
              <a:rPr lang="en-US" sz="3600" b="1" baseline="0" dirty="0" err="1">
                <a:solidFill>
                  <a:schemeClr val="bg1"/>
                </a:solidFill>
                <a:latin typeface="+mj-lt"/>
                <a:ea typeface="Merriweather Sans" charset="0"/>
                <a:cs typeface="Merriweather Sans" charset="0"/>
              </a:rPr>
              <a:t>uudistuvan</a:t>
            </a:r>
            <a:r>
              <a:rPr lang="en-US" sz="3600" b="1" baseline="0" dirty="0">
                <a:solidFill>
                  <a:schemeClr val="bg1"/>
                </a:solidFill>
                <a:latin typeface="+mj-lt"/>
                <a:ea typeface="Merriweather Sans" charset="0"/>
                <a:cs typeface="Merriweather Sans" charset="0"/>
              </a:rPr>
              <a:t> </a:t>
            </a:r>
            <a:r>
              <a:rPr lang="en-US" sz="3600" b="1" baseline="0" dirty="0" err="1">
                <a:solidFill>
                  <a:schemeClr val="bg1"/>
                </a:solidFill>
                <a:latin typeface="+mj-lt"/>
                <a:ea typeface="Merriweather Sans" charset="0"/>
                <a:cs typeface="Merriweather Sans" charset="0"/>
              </a:rPr>
              <a:t>alan</a:t>
            </a:r>
            <a:r>
              <a:rPr lang="en-US" sz="3600" b="1" baseline="0" dirty="0">
                <a:solidFill>
                  <a:schemeClr val="bg1"/>
                </a:solidFill>
                <a:latin typeface="+mj-lt"/>
                <a:ea typeface="Merriweather Sans" charset="0"/>
                <a:cs typeface="Merriweather Sans" charset="0"/>
              </a:rPr>
              <a:t> </a:t>
            </a:r>
            <a:r>
              <a:rPr lang="en-US" sz="3600" b="1" baseline="0" dirty="0" err="1">
                <a:solidFill>
                  <a:schemeClr val="bg1"/>
                </a:solidFill>
                <a:latin typeface="+mj-lt"/>
                <a:ea typeface="Merriweather Sans" charset="0"/>
                <a:cs typeface="Merriweather Sans" charset="0"/>
              </a:rPr>
              <a:t>ääni</a:t>
            </a:r>
            <a:endParaRPr lang="en-US" sz="3600" b="1" dirty="0">
              <a:solidFill>
                <a:schemeClr val="bg1"/>
              </a:solidFill>
              <a:latin typeface="+mj-lt"/>
              <a:ea typeface="Merriweather Sans" charset="0"/>
              <a:cs typeface="Merriweather Sans" charset="0"/>
            </a:endParaRPr>
          </a:p>
        </p:txBody>
      </p:sp>
      <p:sp>
        <p:nvSpPr>
          <p:cNvPr id="3" name="Tekstin paikkamerkki 2"/>
          <p:cNvSpPr>
            <a:spLocks noGrp="1"/>
          </p:cNvSpPr>
          <p:nvPr>
            <p:ph type="body" sz="quarter" idx="15" hasCustomPrompt="1"/>
          </p:nvPr>
        </p:nvSpPr>
        <p:spPr>
          <a:xfrm>
            <a:off x="3773933" y="2756164"/>
            <a:ext cx="4637327" cy="2067725"/>
          </a:xfrm>
        </p:spPr>
        <p:txBody>
          <a:bodyPr>
            <a:normAutofit/>
          </a:bodyPr>
          <a:lstStyle>
            <a:lvl1pPr marL="0" indent="0" algn="ctr">
              <a:lnSpc>
                <a:spcPct val="100000"/>
              </a:lnSpc>
              <a:buFontTx/>
              <a:buNone/>
              <a:defRPr sz="1800" b="1" i="1" baseline="0">
                <a:solidFill>
                  <a:schemeClr val="bg1"/>
                </a:solidFill>
              </a:defRPr>
            </a:lvl1pPr>
          </a:lstStyle>
          <a:p>
            <a:pPr lvl="0"/>
            <a:r>
              <a:rPr lang="fi-FI" dirty="0"/>
              <a:t>ETUNIMI SUKUNIMI</a:t>
            </a:r>
            <a:br>
              <a:rPr lang="fi-FI" dirty="0"/>
            </a:br>
            <a:r>
              <a:rPr lang="fi-FI" dirty="0"/>
              <a:t>Titteli</a:t>
            </a:r>
            <a:br>
              <a:rPr lang="fi-FI" dirty="0"/>
            </a:br>
            <a:r>
              <a:rPr lang="fi-FI" dirty="0"/>
              <a:t>etunimi.sukunimi@finanssiala.fi </a:t>
            </a:r>
            <a:br>
              <a:rPr lang="fi-FI" dirty="0"/>
            </a:br>
            <a:r>
              <a:rPr lang="fi-FI" dirty="0"/>
              <a:t>+358 20 793 XXXX</a:t>
            </a:r>
            <a:br>
              <a:rPr lang="fi-FI" dirty="0"/>
            </a:br>
            <a:r>
              <a:rPr lang="fi-FI" dirty="0" err="1"/>
              <a:t>Twitter.käyttäjätunnus</a:t>
            </a:r>
            <a:endParaRPr lang="fi-FI" dirty="0"/>
          </a:p>
        </p:txBody>
      </p:sp>
      <p:sp>
        <p:nvSpPr>
          <p:cNvPr id="7" name="TextBox 6"/>
          <p:cNvSpPr txBox="1"/>
          <p:nvPr userDrawn="1"/>
        </p:nvSpPr>
        <p:spPr>
          <a:xfrm>
            <a:off x="4646320" y="5008757"/>
            <a:ext cx="2892552" cy="369332"/>
          </a:xfrm>
          <a:prstGeom prst="rect">
            <a:avLst/>
          </a:prstGeom>
          <a:noFill/>
        </p:spPr>
        <p:txBody>
          <a:bodyPr wrap="square" rtlCol="0">
            <a:spAutoFit/>
          </a:bodyPr>
          <a:lstStyle/>
          <a:p>
            <a:pPr algn="ctr"/>
            <a:r>
              <a:rPr lang="en-US" sz="1800" b="1" dirty="0">
                <a:solidFill>
                  <a:schemeClr val="bg1"/>
                </a:solidFill>
                <a:latin typeface="+mj-lt"/>
                <a:ea typeface="Merriweather Sans" charset="0"/>
                <a:cs typeface="Merriweather Sans" charset="0"/>
              </a:rPr>
              <a:t>WWW.FINANSSIALA.FI</a:t>
            </a:r>
            <a:endParaRPr lang="en-US" sz="1800" dirty="0">
              <a:latin typeface="+mj-lt"/>
            </a:endParaRPr>
          </a:p>
        </p:txBody>
      </p:sp>
    </p:spTree>
    <p:extLst>
      <p:ext uri="{BB962C8B-B14F-4D97-AF65-F5344CB8AC3E}">
        <p14:creationId xmlns:p14="http://schemas.microsoft.com/office/powerpoint/2010/main" val="419421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ctr" rotWithShape="0">
                    <a:srgbClr val="000000">
                      <a:alpha val="43000"/>
                    </a:srgbClr>
                  </a:outerShdw>
                </a:effectLst>
              </a:defRPr>
            </a:lvl1pPr>
          </a:lstStyle>
          <a:p>
            <a:r>
              <a:rPr lang="fi-FI" dirty="0"/>
              <a:t>Lisää otsikko tähän</a:t>
            </a:r>
            <a:endParaRPr lang="en-US" dirty="0"/>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buNone/>
              <a:defRPr sz="2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alaotsikko tähän</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dirty="0"/>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dirty="0" err="1"/>
              <a:t>Tilaisuus</a:t>
            </a:r>
            <a:r>
              <a:rPr lang="en-US" dirty="0"/>
              <a:t> ja </a:t>
            </a:r>
            <a:r>
              <a:rPr lang="en-US" dirty="0" err="1"/>
              <a:t>päiväys</a:t>
            </a:r>
            <a:endParaRPr lang="en-US" dirty="0"/>
          </a:p>
        </p:txBody>
      </p:sp>
      <p:pic>
        <p:nvPicPr>
          <p:cNvPr id="10"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310090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Väliotsikkodia">
    <p:bg>
      <p:bgPr>
        <a:solidFill>
          <a:schemeClr val="tx1"/>
        </a:solidFill>
        <a:effectLst/>
      </p:bgPr>
    </p:bg>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748992" y="2459865"/>
            <a:ext cx="10515600" cy="1325563"/>
          </a:xfrm>
        </p:spPr>
        <p:txBody>
          <a:bodyPr/>
          <a:lstStyle>
            <a:lvl1pPr>
              <a:lnSpc>
                <a:spcPct val="100000"/>
              </a:lnSpc>
              <a:defRPr baseline="0">
                <a:solidFill>
                  <a:schemeClr val="bg1"/>
                </a:solidFill>
              </a:defRPr>
            </a:lvl1pPr>
          </a:lstStyle>
          <a:p>
            <a:r>
              <a:rPr lang="fi-FI" dirty="0"/>
              <a:t>Väliotsikko tähän </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51029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a:solidFill>
                  <a:schemeClr val="tx2"/>
                </a:solidFill>
              </a:defRPr>
            </a:lvl1pPr>
            <a:lvl2pPr>
              <a:lnSpc>
                <a:spcPct val="100000"/>
              </a:lnSpc>
              <a:defRPr i="0">
                <a:solidFill>
                  <a:schemeClr val="tx2"/>
                </a:solidFill>
              </a:defRPr>
            </a:lvl2pPr>
            <a:lvl3pPr>
              <a:lnSpc>
                <a:spcPct val="100000"/>
              </a:lnSpc>
              <a:defRPr i="0">
                <a:solidFill>
                  <a:schemeClr val="tx2"/>
                </a:solidFill>
              </a:defRPr>
            </a:lvl3pPr>
            <a:lvl4pPr>
              <a:lnSpc>
                <a:spcPct val="100000"/>
              </a:lnSpc>
              <a:defRPr i="0">
                <a:solidFill>
                  <a:schemeClr val="tx2"/>
                </a:solidFill>
              </a:defRPr>
            </a:lvl4pPr>
            <a:lvl5pPr>
              <a:lnSpc>
                <a:spcPct val="100000"/>
              </a:lnSpc>
              <a:defRPr i="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0" name="Title 9"/>
          <p:cNvSpPr>
            <a:spLocks noGrp="1"/>
          </p:cNvSpPr>
          <p:nvPr>
            <p:ph type="title"/>
          </p:nvPr>
        </p:nvSpPr>
        <p:spPr/>
        <p:txBody>
          <a:bodyPr/>
          <a:lstStyle>
            <a:lvl1pPr>
              <a:defRPr>
                <a:solidFill>
                  <a:srgbClr val="040B16"/>
                </a:solidFill>
              </a:defRPr>
            </a:lvl1pPr>
          </a:lstStyle>
          <a:p>
            <a:r>
              <a:rPr lang="en-US" dirty="0"/>
              <a:t>Click to edit Master title style</a:t>
            </a:r>
            <a:endParaRPr lang="fi-FI" dirty="0"/>
          </a:p>
        </p:txBody>
      </p:sp>
      <p:pic>
        <p:nvPicPr>
          <p:cNvPr id="11" name="Kuva 8">
            <a:extLst>
              <a:ext uri="{FF2B5EF4-FFF2-40B4-BE49-F238E27FC236}">
                <a16:creationId xmlns:a16="http://schemas.microsoft.com/office/drawing/2014/main" id="{B75DF467-1B1B-4E1F-9B1F-11400164AE44}"/>
              </a:ext>
            </a:extLst>
          </p:cNvPr>
          <p:cNvPicPr>
            <a:picLocks noChangeAspect="1"/>
          </p:cNvPicPr>
          <p:nvPr userDrawn="1"/>
        </p:nvPicPr>
        <p:blipFill>
          <a:blip r:embed="rId2"/>
          <a:stretch>
            <a:fillRect/>
          </a:stretch>
        </p:blipFill>
        <p:spPr>
          <a:xfrm>
            <a:off x="221379" y="6124020"/>
            <a:ext cx="2829829" cy="550355"/>
          </a:xfrm>
          <a:prstGeom prst="rect">
            <a:avLst/>
          </a:prstGeom>
        </p:spPr>
      </p:pic>
    </p:spTree>
    <p:extLst>
      <p:ext uri="{BB962C8B-B14F-4D97-AF65-F5344CB8AC3E}">
        <p14:creationId xmlns:p14="http://schemas.microsoft.com/office/powerpoint/2010/main" val="3009785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solidFill>
                  <a:srgbClr val="040B1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Picture Placeholder 2"/>
          <p:cNvSpPr>
            <a:spLocks noGrp="1"/>
          </p:cNvSpPr>
          <p:nvPr>
            <p:ph type="pic" idx="1"/>
          </p:nvPr>
        </p:nvSpPr>
        <p:spPr>
          <a:xfrm>
            <a:off x="4325257" y="1709271"/>
            <a:ext cx="7030131" cy="39740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761732" y="1709271"/>
            <a:ext cx="2924898" cy="3974077"/>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297345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ommentti_tai_lainaus">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444"/>
            <a:ext cx="12192000" cy="7107444"/>
          </a:xfrm>
          <a:prstGeom prst="rect">
            <a:avLst/>
          </a:prstGeom>
        </p:spPr>
      </p:pic>
      <p:sp>
        <p:nvSpPr>
          <p:cNvPr id="2" name="Title 1"/>
          <p:cNvSpPr>
            <a:spLocks noGrp="1"/>
          </p:cNvSpPr>
          <p:nvPr>
            <p:ph type="title" hasCustomPrompt="1"/>
          </p:nvPr>
        </p:nvSpPr>
        <p:spPr>
          <a:xfrm>
            <a:off x="1930400" y="2827339"/>
            <a:ext cx="8297333" cy="1293106"/>
          </a:xfrm>
          <a:effectLst>
            <a:outerShdw blurRad="50800" dist="38100" dir="2700000" algn="tl" rotWithShape="0">
              <a:prstClr val="black">
                <a:alpha val="40000"/>
              </a:prstClr>
            </a:outerShdw>
          </a:effectLst>
        </p:spPr>
        <p:txBody>
          <a:bodyPr anchor="b">
            <a:normAutofit/>
          </a:bodyPr>
          <a:lstStyle>
            <a:lvl1pPr algn="ctr">
              <a:lnSpc>
                <a:spcPct val="100000"/>
              </a:lnSpc>
              <a:defRPr sz="4400">
                <a:solidFill>
                  <a:schemeClr val="bg1"/>
                </a:solidFill>
                <a:effectLst>
                  <a:outerShdw blurRad="38100" dist="38100" dir="2700000" algn="ctr" rotWithShape="0">
                    <a:srgbClr val="000000">
                      <a:alpha val="43000"/>
                    </a:srgbClr>
                  </a:outerShdw>
                </a:effectLst>
              </a:defRPr>
            </a:lvl1pPr>
          </a:lstStyle>
          <a:p>
            <a:r>
              <a:rPr lang="fi-FI" dirty="0"/>
              <a:t>”Lainaus”</a:t>
            </a:r>
            <a:endParaRPr lang="en-US" dirty="0"/>
          </a:p>
        </p:txBody>
      </p:sp>
      <p:sp>
        <p:nvSpPr>
          <p:cNvPr id="3" name="Text Placeholder 2"/>
          <p:cNvSpPr>
            <a:spLocks noGrp="1"/>
          </p:cNvSpPr>
          <p:nvPr>
            <p:ph type="body" idx="1" hasCustomPrompt="1"/>
          </p:nvPr>
        </p:nvSpPr>
        <p:spPr>
          <a:xfrm>
            <a:off x="1930400" y="4459112"/>
            <a:ext cx="8297333" cy="737177"/>
          </a:xfrm>
        </p:spPr>
        <p:txBody>
          <a:bodyPr>
            <a:normAutofit/>
          </a:bodyPr>
          <a:lstStyle>
            <a:lvl1pPr marL="0" indent="0" algn="ctr">
              <a:buNone/>
              <a:defRPr sz="2300" b="1" baseline="0">
                <a:solidFill>
                  <a:schemeClr val="bg1"/>
                </a:solidFill>
                <a:effectLst>
                  <a:outerShdw blurRad="38100" dist="38100" dir="2700000" algn="tl">
                    <a:srgbClr val="000000">
                      <a:alpha val="43137"/>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 Keneltä lainattu</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dirty="0"/>
          </a:p>
        </p:txBody>
      </p:sp>
      <p:pic>
        <p:nvPicPr>
          <p:cNvPr id="8"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125692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40B1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sz="half" idx="1"/>
          </p:nvPr>
        </p:nvSpPr>
        <p:spPr>
          <a:xfrm>
            <a:off x="838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269068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40B1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167061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40B16"/>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358283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dirty="0" err="1"/>
              <a:t>Ensimmäinen</a:t>
            </a:r>
            <a:r>
              <a:rPr lang="en-US" dirty="0"/>
              <a:t> </a:t>
            </a:r>
            <a:r>
              <a:rPr lang="en-US" dirty="0" err="1"/>
              <a:t>taso</a:t>
            </a:r>
            <a:endParaRPr lang="en-US" dirty="0"/>
          </a:p>
          <a:p>
            <a:pPr lvl="1"/>
            <a:r>
              <a:rPr lang="en-US" dirty="0" err="1"/>
              <a:t>Toinen</a:t>
            </a:r>
            <a:r>
              <a:rPr lang="en-US" dirty="0"/>
              <a:t> </a:t>
            </a:r>
            <a:r>
              <a:rPr lang="en-US" dirty="0" err="1"/>
              <a:t>taso</a:t>
            </a:r>
            <a:endParaRPr lang="en-US" dirty="0"/>
          </a:p>
          <a:p>
            <a:pPr lvl="2"/>
            <a:r>
              <a:rPr lang="en-US" dirty="0" err="1"/>
              <a:t>Kolmas</a:t>
            </a:r>
            <a:r>
              <a:rPr lang="en-US" dirty="0"/>
              <a:t> </a:t>
            </a:r>
            <a:r>
              <a:rPr lang="en-US" dirty="0" err="1"/>
              <a:t>taso</a:t>
            </a:r>
            <a:endParaRPr lang="en-US" dirty="0"/>
          </a:p>
          <a:p>
            <a:pPr lvl="3"/>
            <a:r>
              <a:rPr lang="en-US" dirty="0" err="1"/>
              <a:t>Neljäs</a:t>
            </a:r>
            <a:r>
              <a:rPr lang="en-US" dirty="0"/>
              <a:t> </a:t>
            </a:r>
            <a:r>
              <a:rPr lang="en-US" dirty="0" err="1"/>
              <a:t>taso</a:t>
            </a:r>
            <a:endParaRPr lang="en-US" dirty="0"/>
          </a:p>
          <a:p>
            <a:pPr lvl="4"/>
            <a:r>
              <a:rPr lang="en-US" dirty="0" err="1"/>
              <a:t>Viides</a:t>
            </a:r>
            <a:r>
              <a:rPr lang="en-US" dirty="0"/>
              <a:t> </a:t>
            </a:r>
            <a:r>
              <a:rPr lang="en-US" dirty="0" err="1"/>
              <a:t>taso</a:t>
            </a:r>
            <a:endParaRPr lang="en-US" dirty="0"/>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dirty="0"/>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dirty="0"/>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dirty="0"/>
          </a:p>
        </p:txBody>
      </p:sp>
      <p:pic>
        <p:nvPicPr>
          <p:cNvPr id="9"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397404423"/>
      </p:ext>
    </p:extLst>
  </p:cSld>
  <p:clrMap bg1="lt1" tx1="dk1" bg2="lt2" tx2="dk2" accent1="accent1" accent2="accent2" accent3="accent3" accent4="accent4" accent5="accent5" accent6="accent6" hlink="hlink" folHlink="folHlink"/>
  <p:sldLayoutIdLst>
    <p:sldLayoutId id="2147483813" r:id="rId1"/>
    <p:sldLayoutId id="2147483798" r:id="rId2"/>
    <p:sldLayoutId id="2147483817" r:id="rId3"/>
    <p:sldLayoutId id="2147483799" r:id="rId4"/>
    <p:sldLayoutId id="2147483806" r:id="rId5"/>
    <p:sldLayoutId id="2147483800" r:id="rId6"/>
    <p:sldLayoutId id="2147483801" r:id="rId7"/>
    <p:sldLayoutId id="2147483802" r:id="rId8"/>
    <p:sldLayoutId id="2147483803" r:id="rId9"/>
    <p:sldLayoutId id="2147483809" r:id="rId10"/>
    <p:sldLayoutId id="2147483804" r:id="rId11"/>
    <p:sldLayoutId id="2147483807" r:id="rId12"/>
    <p:sldLayoutId id="2147483808" r:id="rId13"/>
    <p:sldLayoutId id="2147483815" r:id="rId14"/>
    <p:sldLayoutId id="2147483816" r:id="rId15"/>
  </p:sldLayoutIdLst>
  <p:hf hdr="0" ftr="0" dt="0"/>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100000"/>
        </a:lnSpc>
        <a:spcBef>
          <a:spcPts val="1000"/>
        </a:spcBef>
        <a:buFont typeface="Arial"/>
        <a:buChar char="•"/>
        <a:defRPr sz="2300" b="0" i="0" kern="1200" baseline="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100000"/>
        </a:lnSpc>
        <a:spcBef>
          <a:spcPts val="500"/>
        </a:spcBef>
        <a:buFont typeface="Arial"/>
        <a:buChar char="•"/>
        <a:defRPr sz="2300" b="0" i="0" kern="1200" baseline="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62.xml"/></Relationships>
</file>

<file path=ppt/slides/_rels/slide1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hyperlink" Target="mailto:marjo.lapatto@finanssiala.fi"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hyperlink" Target="mailto:kimmo.koivisto@finanssiala.f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20.xml"/></Relationships>
</file>

<file path=ppt/slides/_rels/slide4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7.xml"/></Relationships>
</file>

<file path=ppt/slides/_rels/slide5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29.xml"/></Relationships>
</file>

<file path=ppt/slides/_rels/slide5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solidFill>
                  <a:prstClr val="white"/>
                </a:solidFill>
                <a:latin typeface="Calibri"/>
                <a:cs typeface="Arial" pitchFamily="34" charset="0"/>
              </a:rPr>
              <a:t>Vakuutustutkimus 2022</a:t>
            </a:r>
            <a:endParaRPr lang="fi-FI" dirty="0"/>
          </a:p>
        </p:txBody>
      </p:sp>
      <p:sp>
        <p:nvSpPr>
          <p:cNvPr id="3" name="Alaotsikko 2"/>
          <p:cNvSpPr>
            <a:spLocks noGrp="1"/>
          </p:cNvSpPr>
          <p:nvPr>
            <p:ph type="subTitle" idx="1"/>
          </p:nvPr>
        </p:nvSpPr>
        <p:spPr/>
        <p:txBody>
          <a:bodyPr>
            <a:normAutofit lnSpcReduction="10000"/>
          </a:bodyPr>
          <a:lstStyle/>
          <a:p>
            <a:r>
              <a:rPr lang="fi-FI" dirty="0"/>
              <a:t>Finanssiala ry</a:t>
            </a:r>
          </a:p>
        </p:txBody>
      </p:sp>
      <p:sp>
        <p:nvSpPr>
          <p:cNvPr id="4" name="Tekstin paikkamerkki 3"/>
          <p:cNvSpPr>
            <a:spLocks noGrp="1"/>
          </p:cNvSpPr>
          <p:nvPr>
            <p:ph type="body" sz="quarter" idx="13"/>
          </p:nvPr>
        </p:nvSpPr>
        <p:spPr/>
        <p:txBody>
          <a:bodyPr>
            <a:noAutofit/>
          </a:bodyPr>
          <a:lstStyle/>
          <a:p>
            <a:endParaRPr lang="fi-FI" dirty="0"/>
          </a:p>
        </p:txBody>
      </p:sp>
      <p:sp>
        <p:nvSpPr>
          <p:cNvPr id="5" name="Tekstin paikkamerkki 4"/>
          <p:cNvSpPr>
            <a:spLocks noGrp="1"/>
          </p:cNvSpPr>
          <p:nvPr>
            <p:ph type="body" sz="quarter" idx="14"/>
          </p:nvPr>
        </p:nvSpPr>
        <p:spPr/>
        <p:txBody>
          <a:bodyPr/>
          <a:lstStyle/>
          <a:p>
            <a:endParaRPr lang="fi-FI" dirty="0"/>
          </a:p>
        </p:txBody>
      </p:sp>
      <p:sp>
        <p:nvSpPr>
          <p:cNvPr id="6" name="Slide Number Placeholder 5"/>
          <p:cNvSpPr>
            <a:spLocks noGrp="1"/>
          </p:cNvSpPr>
          <p:nvPr>
            <p:ph type="sldNum" sz="quarter" idx="12"/>
          </p:nvPr>
        </p:nvSpPr>
        <p:spPr/>
        <p:txBody>
          <a:bodyPr/>
          <a:lstStyle/>
          <a:p>
            <a:fld id="{FFC254BE-F317-D644-A658-DB860BDC17F5}" type="slidenum">
              <a:rPr lang="en-US" smtClean="0"/>
              <a:t>1</a:t>
            </a:fld>
            <a:endParaRPr lang="en-US" dirty="0"/>
          </a:p>
        </p:txBody>
      </p:sp>
    </p:spTree>
    <p:extLst>
      <p:ext uri="{BB962C8B-B14F-4D97-AF65-F5344CB8AC3E}">
        <p14:creationId xmlns:p14="http://schemas.microsoft.com/office/powerpoint/2010/main" val="161077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2997B-3E29-4B18-BAF1-47193305D542}"/>
              </a:ext>
            </a:extLst>
          </p:cNvPr>
          <p:cNvSpPr>
            <a:spLocks noGrp="1"/>
          </p:cNvSpPr>
          <p:nvPr>
            <p:ph type="title"/>
          </p:nvPr>
        </p:nvSpPr>
        <p:spPr/>
        <p:txBody>
          <a:bodyPr>
            <a:normAutofit/>
          </a:bodyPr>
          <a:lstStyle/>
          <a:p>
            <a:pPr defTabSz="1219170"/>
            <a:r>
              <a:rPr lang="fi-FI" dirty="0">
                <a:solidFill>
                  <a:prstClr val="white"/>
                </a:solidFill>
                <a:latin typeface="Calibri"/>
                <a:cs typeface="Arial" pitchFamily="34" charset="0"/>
              </a:rPr>
              <a:t>Johdanto</a:t>
            </a:r>
            <a:endParaRPr lang="fi-FI" dirty="0"/>
          </a:p>
        </p:txBody>
      </p:sp>
      <p:sp>
        <p:nvSpPr>
          <p:cNvPr id="3" name="Slide Number Placeholder 2"/>
          <p:cNvSpPr>
            <a:spLocks noGrp="1"/>
          </p:cNvSpPr>
          <p:nvPr>
            <p:ph type="sldNum" sz="quarter" idx="12"/>
          </p:nvPr>
        </p:nvSpPr>
        <p:spPr/>
        <p:txBody>
          <a:bodyPr/>
          <a:lstStyle/>
          <a:p>
            <a:fld id="{FFC254BE-F317-D644-A658-DB860BDC17F5}" type="slidenum">
              <a:rPr lang="en-US" smtClean="0"/>
              <a:t>10</a:t>
            </a:fld>
            <a:endParaRPr lang="en-US" dirty="0"/>
          </a:p>
        </p:txBody>
      </p:sp>
    </p:spTree>
    <p:extLst>
      <p:ext uri="{BB962C8B-B14F-4D97-AF65-F5344CB8AC3E}">
        <p14:creationId xmlns:p14="http://schemas.microsoft.com/office/powerpoint/2010/main" val="29053151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Vakuutusasioiden hoito</a:t>
            </a:r>
            <a:endParaRPr lang="fi-FI" sz="3200" b="1" dirty="0">
              <a:solidFill>
                <a:srgbClr val="040B16"/>
              </a:solidFill>
              <a:latin typeface="Calibri"/>
            </a:endParaRPr>
          </a:p>
        </p:txBody>
      </p:sp>
      <p:sp>
        <p:nvSpPr>
          <p:cNvPr id="9" name="Tekstiruutu 8"/>
          <p:cNvSpPr txBox="1"/>
          <p:nvPr/>
        </p:nvSpPr>
        <p:spPr>
          <a:xfrm>
            <a:off x="570062" y="902841"/>
            <a:ext cx="11094557" cy="784830"/>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Missä hoidatte tällä hetkellä vakuutusasioitanne? </a:t>
            </a:r>
          </a:p>
          <a:p>
            <a:pPr defTabSz="1219170"/>
            <a:r>
              <a:rPr lang="fi-FI" sz="1500" dirty="0">
                <a:solidFill>
                  <a:prstClr val="black"/>
                </a:solidFill>
                <a:latin typeface="Calibri"/>
              </a:rPr>
              <a:t>Kaikki vastaajat, n=1000. </a:t>
            </a:r>
            <a:r>
              <a:rPr lang="fi-FI" sz="1500" dirty="0">
                <a:solidFill>
                  <a:prstClr val="black"/>
                </a:solidFill>
                <a:latin typeface="Calibri"/>
                <a:cs typeface="Arial" pitchFamily="34" charset="0"/>
              </a:rPr>
              <a:t>Tavallisimmin vastanneiden osuus %</a:t>
            </a:r>
            <a:endParaRPr lang="fi-FI" sz="1500" dirty="0">
              <a:solidFill>
                <a:prstClr val="black"/>
              </a:solidFill>
              <a:latin typeface="Calibri"/>
            </a:endParaRPr>
          </a:p>
          <a:p>
            <a:pPr defTabSz="1219170"/>
            <a:endParaRPr lang="fi-FI" sz="1500" dirty="0">
              <a:solidFill>
                <a:prstClr val="black"/>
              </a:solidFill>
              <a:latin typeface="Calibri"/>
            </a:endParaRPr>
          </a:p>
        </p:txBody>
      </p:sp>
      <p:pic>
        <p:nvPicPr>
          <p:cNvPr id="3" name="Picture 2">
            <a:extLst>
              <a:ext uri="{FF2B5EF4-FFF2-40B4-BE49-F238E27FC236}">
                <a16:creationId xmlns:a16="http://schemas.microsoft.com/office/drawing/2014/main" id="{F444FFF3-D2C3-41CC-8E43-6661F11A36FD}"/>
              </a:ext>
            </a:extLst>
          </p:cNvPr>
          <p:cNvPicPr>
            <a:picLocks noChangeAspect="1"/>
          </p:cNvPicPr>
          <p:nvPr/>
        </p:nvPicPr>
        <p:blipFill>
          <a:blip r:embed="rId2"/>
          <a:stretch>
            <a:fillRect/>
          </a:stretch>
        </p:blipFill>
        <p:spPr>
          <a:xfrm>
            <a:off x="527382" y="2218657"/>
            <a:ext cx="11379935" cy="3789879"/>
          </a:xfrm>
          <a:prstGeom prst="rect">
            <a:avLst/>
          </a:prstGeom>
        </p:spPr>
      </p:pic>
    </p:spTree>
    <p:extLst>
      <p:ext uri="{BB962C8B-B14F-4D97-AF65-F5344CB8AC3E}">
        <p14:creationId xmlns:p14="http://schemas.microsoft.com/office/powerpoint/2010/main" val="13834715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940950469"/>
              </p:ext>
            </p:extLst>
          </p:nvPr>
        </p:nvGraphicFramePr>
        <p:xfrm>
          <a:off x="224972" y="1161143"/>
          <a:ext cx="11125656" cy="5508171"/>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p:cNvSpPr txBox="1"/>
          <p:nvPr/>
        </p:nvSpPr>
        <p:spPr>
          <a:xfrm>
            <a:off x="527382" y="5119623"/>
            <a:ext cx="3598944" cy="830995"/>
          </a:xfrm>
          <a:prstGeom prst="rect">
            <a:avLst/>
          </a:prstGeom>
          <a:noFill/>
        </p:spPr>
        <p:txBody>
          <a:bodyPr wrap="square" lIns="91439" tIns="45719" rIns="91439" bIns="45719" rtlCol="0">
            <a:spAutoFit/>
          </a:bodyPr>
          <a:lstStyle/>
          <a:p>
            <a:pPr defTabSz="1219170"/>
            <a:r>
              <a:rPr lang="fi-FI" sz="1200" dirty="0">
                <a:solidFill>
                  <a:prstClr val="black"/>
                </a:solidFill>
                <a:latin typeface="Calibri"/>
              </a:rPr>
              <a:t>* 2010-2014 ja 2020  pelkkä internetissä</a:t>
            </a:r>
          </a:p>
          <a:p>
            <a:pPr defTabSz="1219170"/>
            <a:r>
              <a:rPr lang="fi-FI" sz="1200" dirty="0">
                <a:solidFill>
                  <a:prstClr val="black"/>
                </a:solidFill>
                <a:latin typeface="Calibri"/>
              </a:rPr>
              <a:t>* 2016-2018 eriteltynä </a:t>
            </a:r>
          </a:p>
          <a:p>
            <a:pPr defTabSz="1219170"/>
            <a:r>
              <a:rPr lang="fi-FI" sz="1200" dirty="0">
                <a:solidFill>
                  <a:prstClr val="black"/>
                </a:solidFill>
                <a:latin typeface="Calibri"/>
              </a:rPr>
              <a:t>internetissä tietokoneella/matkapuhelimella</a:t>
            </a:r>
          </a:p>
          <a:p>
            <a:pPr defTabSz="1219170"/>
            <a:endParaRPr lang="fi-FI" sz="1200" dirty="0">
              <a:solidFill>
                <a:prstClr val="black"/>
              </a:solidFill>
              <a:latin typeface="Calibri"/>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Vakuutusasioiden hoito 1/5</a:t>
            </a:r>
            <a:endParaRPr lang="fi-FI" sz="3200" b="1" dirty="0">
              <a:solidFill>
                <a:srgbClr val="040B16"/>
              </a:solidFill>
              <a:latin typeface="Calibri"/>
            </a:endParaRPr>
          </a:p>
        </p:txBody>
      </p:sp>
      <p:sp>
        <p:nvSpPr>
          <p:cNvPr id="9" name="Tekstiruutu 8"/>
          <p:cNvSpPr txBox="1"/>
          <p:nvPr/>
        </p:nvSpPr>
        <p:spPr>
          <a:xfrm>
            <a:off x="570062" y="902841"/>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Missä hoidatte tällä hetkellä vakuutusasioitanne?</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
        <p:nvSpPr>
          <p:cNvPr id="2" name="TextBox 1"/>
          <p:cNvSpPr txBox="1"/>
          <p:nvPr/>
        </p:nvSpPr>
        <p:spPr>
          <a:xfrm>
            <a:off x="570062" y="1795443"/>
            <a:ext cx="2981405" cy="1200329"/>
          </a:xfrm>
          <a:prstGeom prst="rect">
            <a:avLst/>
          </a:prstGeom>
          <a:noFill/>
        </p:spPr>
        <p:txBody>
          <a:bodyPr wrap="square" rtlCol="0">
            <a:spAutoFit/>
          </a:bodyPr>
          <a:lstStyle/>
          <a:p>
            <a:r>
              <a:rPr lang="fi-FI" dirty="0" err="1">
                <a:solidFill>
                  <a:srgbClr val="040B16"/>
                </a:solidFill>
              </a:rPr>
              <a:t>Huom</a:t>
            </a:r>
            <a:r>
              <a:rPr lang="fi-FI" dirty="0">
                <a:solidFill>
                  <a:srgbClr val="040B16"/>
                </a:solidFill>
              </a:rPr>
              <a:t>! 2020 ja 2022 tutkimuksissa vastaajilla ei ollut vaihtoehtoa ”en osaa sanoa”</a:t>
            </a:r>
          </a:p>
        </p:txBody>
      </p:sp>
    </p:spTree>
    <p:extLst>
      <p:ext uri="{BB962C8B-B14F-4D97-AF65-F5344CB8AC3E}">
        <p14:creationId xmlns:p14="http://schemas.microsoft.com/office/powerpoint/2010/main" val="34694791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760366094"/>
              </p:ext>
            </p:extLst>
          </p:nvPr>
        </p:nvGraphicFramePr>
        <p:xfrm>
          <a:off x="232230" y="1146629"/>
          <a:ext cx="11118398" cy="555171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Vakuutusasioiden hoito 2/5</a:t>
            </a:r>
            <a:endParaRPr lang="fi-FI" sz="3200" b="1" dirty="0">
              <a:solidFill>
                <a:srgbClr val="040B16"/>
              </a:solidFill>
              <a:latin typeface="Calibri"/>
            </a:endParaRPr>
          </a:p>
        </p:txBody>
      </p:sp>
      <p:sp>
        <p:nvSpPr>
          <p:cNvPr id="9" name="Tekstiruutu 8"/>
          <p:cNvSpPr txBox="1"/>
          <p:nvPr/>
        </p:nvSpPr>
        <p:spPr>
          <a:xfrm>
            <a:off x="570062" y="932723"/>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Missä hoidatte tällä hetkellä vakuutusasioitanne?</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
        <p:nvSpPr>
          <p:cNvPr id="11" name="TextBox 10"/>
          <p:cNvSpPr txBox="1"/>
          <p:nvPr/>
        </p:nvSpPr>
        <p:spPr>
          <a:xfrm>
            <a:off x="623392" y="1836484"/>
            <a:ext cx="2981405" cy="1200329"/>
          </a:xfrm>
          <a:prstGeom prst="rect">
            <a:avLst/>
          </a:prstGeom>
          <a:noFill/>
        </p:spPr>
        <p:txBody>
          <a:bodyPr wrap="square" rtlCol="0">
            <a:spAutoFit/>
          </a:bodyPr>
          <a:lstStyle/>
          <a:p>
            <a:r>
              <a:rPr lang="fi-FI" dirty="0" err="1">
                <a:solidFill>
                  <a:srgbClr val="040B16"/>
                </a:solidFill>
              </a:rPr>
              <a:t>Huom</a:t>
            </a:r>
            <a:r>
              <a:rPr lang="fi-FI" dirty="0">
                <a:solidFill>
                  <a:srgbClr val="040B16"/>
                </a:solidFill>
              </a:rPr>
              <a:t>! 2020 ja 2022 tutkimuksissa vastaajilla ei ollut vaihtoehtoa ”en osaa sanoa”</a:t>
            </a:r>
          </a:p>
        </p:txBody>
      </p:sp>
    </p:spTree>
    <p:extLst>
      <p:ext uri="{BB962C8B-B14F-4D97-AF65-F5344CB8AC3E}">
        <p14:creationId xmlns:p14="http://schemas.microsoft.com/office/powerpoint/2010/main" val="42188387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981113570"/>
              </p:ext>
            </p:extLst>
          </p:nvPr>
        </p:nvGraphicFramePr>
        <p:xfrm>
          <a:off x="232230" y="1146629"/>
          <a:ext cx="11118398" cy="555171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Vakuutusasioiden hoito 3/5</a:t>
            </a:r>
            <a:endParaRPr lang="fi-FI" sz="3200" b="1" dirty="0">
              <a:solidFill>
                <a:srgbClr val="040B16"/>
              </a:solidFill>
              <a:latin typeface="Calibri"/>
            </a:endParaRPr>
          </a:p>
        </p:txBody>
      </p:sp>
      <p:sp>
        <p:nvSpPr>
          <p:cNvPr id="10" name="Tekstiruutu 9"/>
          <p:cNvSpPr txBox="1"/>
          <p:nvPr/>
        </p:nvSpPr>
        <p:spPr>
          <a:xfrm>
            <a:off x="5513993" y="1501194"/>
            <a:ext cx="2848855" cy="276997"/>
          </a:xfrm>
          <a:prstGeom prst="rect">
            <a:avLst/>
          </a:prstGeom>
          <a:noFill/>
        </p:spPr>
        <p:txBody>
          <a:bodyPr wrap="none" lIns="91439" tIns="45719" rIns="91439" bIns="45719" rtlCol="0">
            <a:spAutoFit/>
          </a:bodyPr>
          <a:lstStyle/>
          <a:p>
            <a:pPr defTabSz="1219170"/>
            <a:r>
              <a:rPr lang="fi-FI" sz="1200" dirty="0">
                <a:solidFill>
                  <a:prstClr val="black"/>
                </a:solidFill>
                <a:latin typeface="Calibri"/>
              </a:rPr>
              <a:t>* Älypuhelinsovellus ei mukana 2010-2014</a:t>
            </a:r>
          </a:p>
        </p:txBody>
      </p:sp>
      <p:sp>
        <p:nvSpPr>
          <p:cNvPr id="11" name="TextBox 10"/>
          <p:cNvSpPr txBox="1"/>
          <p:nvPr/>
        </p:nvSpPr>
        <p:spPr>
          <a:xfrm>
            <a:off x="623392" y="1836484"/>
            <a:ext cx="2981405" cy="1200329"/>
          </a:xfrm>
          <a:prstGeom prst="rect">
            <a:avLst/>
          </a:prstGeom>
          <a:noFill/>
        </p:spPr>
        <p:txBody>
          <a:bodyPr wrap="square" rtlCol="0">
            <a:spAutoFit/>
          </a:bodyPr>
          <a:lstStyle/>
          <a:p>
            <a:r>
              <a:rPr lang="fi-FI" dirty="0" err="1">
                <a:solidFill>
                  <a:srgbClr val="040B16"/>
                </a:solidFill>
              </a:rPr>
              <a:t>Huom</a:t>
            </a:r>
            <a:r>
              <a:rPr lang="fi-FI" dirty="0">
                <a:solidFill>
                  <a:srgbClr val="040B16"/>
                </a:solidFill>
              </a:rPr>
              <a:t>! 2020 ja 2022 tutkimuksissa vastaajilla ei ollut vaihtoehtoa ”en osaa sanoa”</a:t>
            </a:r>
          </a:p>
        </p:txBody>
      </p:sp>
      <p:sp>
        <p:nvSpPr>
          <p:cNvPr id="12" name="Tekstiruutu 8">
            <a:extLst>
              <a:ext uri="{FF2B5EF4-FFF2-40B4-BE49-F238E27FC236}">
                <a16:creationId xmlns:a16="http://schemas.microsoft.com/office/drawing/2014/main" id="{169F6D1B-2FB2-4F97-BA53-C315F23A43AF}"/>
              </a:ext>
            </a:extLst>
          </p:cNvPr>
          <p:cNvSpPr txBox="1"/>
          <p:nvPr/>
        </p:nvSpPr>
        <p:spPr>
          <a:xfrm>
            <a:off x="570062" y="932723"/>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Missä hoidatte tällä hetkellä vakuutusasioitanne?</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Tree>
    <p:extLst>
      <p:ext uri="{BB962C8B-B14F-4D97-AF65-F5344CB8AC3E}">
        <p14:creationId xmlns:p14="http://schemas.microsoft.com/office/powerpoint/2010/main" val="2660194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08549965"/>
              </p:ext>
            </p:extLst>
          </p:nvPr>
        </p:nvGraphicFramePr>
        <p:xfrm>
          <a:off x="258189" y="1144689"/>
          <a:ext cx="11118398" cy="555171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Vakuutusasioiden hoito 4/5</a:t>
            </a:r>
            <a:endParaRPr lang="fi-FI" sz="3200" b="1" dirty="0">
              <a:solidFill>
                <a:srgbClr val="040B16"/>
              </a:solidFill>
              <a:latin typeface="Calibri"/>
            </a:endParaRPr>
          </a:p>
        </p:txBody>
      </p:sp>
      <p:sp>
        <p:nvSpPr>
          <p:cNvPr id="10" name="Tekstiruutu 9"/>
          <p:cNvSpPr txBox="1"/>
          <p:nvPr/>
        </p:nvSpPr>
        <p:spPr>
          <a:xfrm>
            <a:off x="5513993" y="1501194"/>
            <a:ext cx="2848855" cy="276997"/>
          </a:xfrm>
          <a:prstGeom prst="rect">
            <a:avLst/>
          </a:prstGeom>
          <a:noFill/>
        </p:spPr>
        <p:txBody>
          <a:bodyPr wrap="none" lIns="91439" tIns="45719" rIns="91439" bIns="45719" rtlCol="0">
            <a:spAutoFit/>
          </a:bodyPr>
          <a:lstStyle/>
          <a:p>
            <a:pPr defTabSz="1219170"/>
            <a:r>
              <a:rPr lang="fi-FI" sz="1200" dirty="0">
                <a:solidFill>
                  <a:prstClr val="black"/>
                </a:solidFill>
                <a:latin typeface="Calibri"/>
              </a:rPr>
              <a:t>* Älypuhelinsovellus ei mukana 2010-2014</a:t>
            </a:r>
          </a:p>
        </p:txBody>
      </p:sp>
      <p:sp>
        <p:nvSpPr>
          <p:cNvPr id="11" name="TextBox 10"/>
          <p:cNvSpPr txBox="1"/>
          <p:nvPr/>
        </p:nvSpPr>
        <p:spPr>
          <a:xfrm>
            <a:off x="623392" y="1836484"/>
            <a:ext cx="2981405" cy="1200329"/>
          </a:xfrm>
          <a:prstGeom prst="rect">
            <a:avLst/>
          </a:prstGeom>
          <a:noFill/>
        </p:spPr>
        <p:txBody>
          <a:bodyPr wrap="square" rtlCol="0">
            <a:spAutoFit/>
          </a:bodyPr>
          <a:lstStyle/>
          <a:p>
            <a:r>
              <a:rPr lang="fi-FI" dirty="0" err="1">
                <a:solidFill>
                  <a:srgbClr val="040B16"/>
                </a:solidFill>
              </a:rPr>
              <a:t>Huom</a:t>
            </a:r>
            <a:r>
              <a:rPr lang="fi-FI" dirty="0">
                <a:solidFill>
                  <a:srgbClr val="040B16"/>
                </a:solidFill>
              </a:rPr>
              <a:t>! 2020 ja 2022 tutkimuksissa vastaajilla ei ollut vaihtoehtoa ”en osaa sanoa”</a:t>
            </a:r>
          </a:p>
        </p:txBody>
      </p:sp>
      <p:sp>
        <p:nvSpPr>
          <p:cNvPr id="12" name="Tekstiruutu 8">
            <a:extLst>
              <a:ext uri="{FF2B5EF4-FFF2-40B4-BE49-F238E27FC236}">
                <a16:creationId xmlns:a16="http://schemas.microsoft.com/office/drawing/2014/main" id="{F36FA488-1CF8-4336-B347-A4312AA2AFE6}"/>
              </a:ext>
            </a:extLst>
          </p:cNvPr>
          <p:cNvSpPr txBox="1"/>
          <p:nvPr/>
        </p:nvSpPr>
        <p:spPr>
          <a:xfrm>
            <a:off x="570062" y="932723"/>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Missä hoidatte tällä hetkellä vakuutusasioitanne?</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Tree>
    <p:extLst>
      <p:ext uri="{BB962C8B-B14F-4D97-AF65-F5344CB8AC3E}">
        <p14:creationId xmlns:p14="http://schemas.microsoft.com/office/powerpoint/2010/main" val="5884263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338925390"/>
              </p:ext>
            </p:extLst>
          </p:nvPr>
        </p:nvGraphicFramePr>
        <p:xfrm>
          <a:off x="218061" y="1144985"/>
          <a:ext cx="11158526" cy="5517136"/>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64343"/>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Vakuutusasioiden hoito 5/5</a:t>
            </a:r>
            <a:endParaRPr lang="fi-FI" sz="3200" b="1" dirty="0">
              <a:solidFill>
                <a:srgbClr val="040B16"/>
              </a:solidFill>
              <a:latin typeface="Calibri"/>
            </a:endParaRPr>
          </a:p>
        </p:txBody>
      </p:sp>
      <p:sp>
        <p:nvSpPr>
          <p:cNvPr id="6" name="TextBox 5"/>
          <p:cNvSpPr txBox="1"/>
          <p:nvPr/>
        </p:nvSpPr>
        <p:spPr>
          <a:xfrm>
            <a:off x="623392" y="1836484"/>
            <a:ext cx="2981405" cy="1200329"/>
          </a:xfrm>
          <a:prstGeom prst="rect">
            <a:avLst/>
          </a:prstGeom>
          <a:noFill/>
        </p:spPr>
        <p:txBody>
          <a:bodyPr wrap="square" rtlCol="0">
            <a:spAutoFit/>
          </a:bodyPr>
          <a:lstStyle/>
          <a:p>
            <a:r>
              <a:rPr lang="fi-FI" dirty="0" err="1">
                <a:solidFill>
                  <a:srgbClr val="040B16"/>
                </a:solidFill>
              </a:rPr>
              <a:t>Huom</a:t>
            </a:r>
            <a:r>
              <a:rPr lang="fi-FI" dirty="0">
                <a:solidFill>
                  <a:srgbClr val="040B16"/>
                </a:solidFill>
              </a:rPr>
              <a:t>! 2020 ja 2022 tutkimuksissa vastaajilla ei ollut vaihtoehtoa ”en osaa sanoa”</a:t>
            </a:r>
          </a:p>
        </p:txBody>
      </p:sp>
      <p:sp>
        <p:nvSpPr>
          <p:cNvPr id="10" name="Tekstiruutu 8">
            <a:extLst>
              <a:ext uri="{FF2B5EF4-FFF2-40B4-BE49-F238E27FC236}">
                <a16:creationId xmlns:a16="http://schemas.microsoft.com/office/drawing/2014/main" id="{826F46B1-2C0C-4F44-950B-9A5E48C56A36}"/>
              </a:ext>
            </a:extLst>
          </p:cNvPr>
          <p:cNvSpPr txBox="1"/>
          <p:nvPr/>
        </p:nvSpPr>
        <p:spPr>
          <a:xfrm>
            <a:off x="570062" y="932723"/>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Missä hoidatte tällä hetkellä vakuutusasioitanne?</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Tree>
    <p:extLst>
      <p:ext uri="{BB962C8B-B14F-4D97-AF65-F5344CB8AC3E}">
        <p14:creationId xmlns:p14="http://schemas.microsoft.com/office/powerpoint/2010/main" val="20053178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71A5D3-F180-4B47-A242-5F2BC7823F38}"/>
              </a:ext>
            </a:extLst>
          </p:cNvPr>
          <p:cNvSpPr>
            <a:spLocks noGrp="1"/>
          </p:cNvSpPr>
          <p:nvPr>
            <p:ph type="title"/>
          </p:nvPr>
        </p:nvSpPr>
        <p:spPr/>
        <p:txBody>
          <a:bodyPr/>
          <a:lstStyle/>
          <a:p>
            <a:r>
              <a:rPr lang="fi-FI" dirty="0">
                <a:solidFill>
                  <a:prstClr val="white"/>
                </a:solidFill>
                <a:latin typeface="Calibri"/>
              </a:rPr>
              <a:t>Korvausmenettely</a:t>
            </a:r>
            <a:endParaRPr lang="fi-FI" dirty="0"/>
          </a:p>
        </p:txBody>
      </p:sp>
      <p:sp>
        <p:nvSpPr>
          <p:cNvPr id="3" name="Slide Number Placeholder 2"/>
          <p:cNvSpPr>
            <a:spLocks noGrp="1"/>
          </p:cNvSpPr>
          <p:nvPr>
            <p:ph type="sldNum" sz="quarter" idx="12"/>
          </p:nvPr>
        </p:nvSpPr>
        <p:spPr/>
        <p:txBody>
          <a:bodyPr/>
          <a:lstStyle/>
          <a:p>
            <a:fld id="{FFC254BE-F317-D644-A658-DB860BDC17F5}" type="slidenum">
              <a:rPr lang="en-US" smtClean="0"/>
              <a:t>106</a:t>
            </a:fld>
            <a:endParaRPr lang="en-US" dirty="0"/>
          </a:p>
        </p:txBody>
      </p:sp>
    </p:spTree>
    <p:extLst>
      <p:ext uri="{BB962C8B-B14F-4D97-AF65-F5344CB8AC3E}">
        <p14:creationId xmlns:p14="http://schemas.microsoft.com/office/powerpoint/2010/main" val="29094201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397" y="1181775"/>
            <a:ext cx="10827465" cy="4585871"/>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Onko teille VIIMEKSI KULUNEEN VUODEN AIKANA sattunut vahinko, josta olette hakenut vakuutusyhtiöltä korvausta? </a:t>
            </a:r>
            <a:endParaRPr lang="fi-FI" sz="1600" dirty="0">
              <a:solidFill>
                <a:srgbClr val="040B16"/>
              </a:solidFill>
              <a:latin typeface="Calibri" panose="020F0502020204030204" pitchFamily="34" charset="0"/>
              <a:cs typeface="Calibri" panose="020F0502020204030204" pitchFamily="34" charset="0"/>
            </a:endParaRPr>
          </a:p>
          <a:p>
            <a:pPr marL="342900" lvl="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Kyllä</a:t>
            </a:r>
          </a:p>
          <a:p>
            <a:pPr marL="342900" lvl="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Ei</a:t>
            </a:r>
          </a:p>
          <a:p>
            <a:r>
              <a:rPr lang="fi-FI" dirty="0">
                <a:solidFill>
                  <a:srgbClr val="040B16"/>
                </a:solidFill>
                <a:latin typeface="Calibri" panose="020F0502020204030204" pitchFamily="34" charset="0"/>
                <a:cs typeface="Calibri" panose="020F0502020204030204" pitchFamily="34" charset="0"/>
              </a:rPr>
              <a:t> </a:t>
            </a:r>
          </a:p>
          <a:p>
            <a:r>
              <a:rPr lang="fi-FI" sz="2200" b="1" dirty="0">
                <a:solidFill>
                  <a:srgbClr val="040B16"/>
                </a:solidFill>
                <a:latin typeface="Calibri" panose="020F0502020204030204" pitchFamily="34" charset="0"/>
                <a:cs typeface="Calibri" panose="020F0502020204030204" pitchFamily="34" charset="0"/>
              </a:rPr>
              <a:t>Mistä vakuutuksesta olette hakenut korvausta VIIMEKSI SATTUNEESSA VAHINKOTAPAUKSESSA?</a:t>
            </a:r>
          </a:p>
          <a:p>
            <a:r>
              <a:rPr lang="fi-FI" sz="1400" dirty="0">
                <a:solidFill>
                  <a:srgbClr val="040B16"/>
                </a:solidFill>
                <a:latin typeface="Calibri" panose="020F0502020204030204" pitchFamily="34" charset="0"/>
                <a:cs typeface="Calibri" panose="020F0502020204030204" pitchFamily="34" charset="0"/>
              </a:rPr>
              <a:t>Vastausvaihtoehdot </a:t>
            </a:r>
          </a:p>
          <a:p>
            <a:pPr marL="342900" lvl="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Kotivakuutus</a:t>
            </a:r>
          </a:p>
          <a:p>
            <a:pPr marL="342900" lvl="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Liikennevakuutus (henkilövahingossa)</a:t>
            </a:r>
          </a:p>
          <a:p>
            <a:pPr marL="342900" lvl="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Autovakuutus (kasko)</a:t>
            </a:r>
          </a:p>
          <a:p>
            <a:pPr marL="342900" lvl="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Lemmikkieläinvakuutus</a:t>
            </a:r>
          </a:p>
          <a:p>
            <a:pPr marL="342900" lvl="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Sairauskuluvakuutus</a:t>
            </a:r>
          </a:p>
          <a:p>
            <a:pPr marL="342900" lvl="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Vapaa-ajan tapaturmavakuutus</a:t>
            </a:r>
          </a:p>
          <a:p>
            <a:pPr marL="342900" lvl="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Urheiluvakuutus (lajikohtainen lisenssi)</a:t>
            </a:r>
          </a:p>
          <a:p>
            <a:pPr marL="342900" lvl="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Matkavakuutus</a:t>
            </a:r>
          </a:p>
          <a:p>
            <a:pPr marL="342900" lvl="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Työtapaturmavakuutus</a:t>
            </a:r>
          </a:p>
          <a:p>
            <a:pPr marL="342900" lvl="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Muu, mikä? </a:t>
            </a:r>
          </a:p>
        </p:txBody>
      </p:sp>
    </p:spTree>
    <p:extLst>
      <p:ext uri="{BB962C8B-B14F-4D97-AF65-F5344CB8AC3E}">
        <p14:creationId xmlns:p14="http://schemas.microsoft.com/office/powerpoint/2010/main" val="32686956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70C622-8E13-44D3-A03A-80E32EF027F8}"/>
              </a:ext>
            </a:extLst>
          </p:cNvPr>
          <p:cNvPicPr>
            <a:picLocks noChangeAspect="1"/>
          </p:cNvPicPr>
          <p:nvPr/>
        </p:nvPicPr>
        <p:blipFill>
          <a:blip r:embed="rId3"/>
          <a:stretch>
            <a:fillRect/>
          </a:stretch>
        </p:blipFill>
        <p:spPr>
          <a:xfrm>
            <a:off x="878642" y="2720149"/>
            <a:ext cx="9190994" cy="3443286"/>
          </a:xfrm>
          <a:prstGeom prst="rect">
            <a:avLst/>
          </a:prstGeom>
        </p:spPr>
      </p:pic>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Hakenut vakuutusyhtiöltä korvausta</a:t>
            </a:r>
            <a:endParaRPr lang="fi-FI" sz="3200" b="1" dirty="0">
              <a:solidFill>
                <a:srgbClr val="040B16"/>
              </a:solidFill>
              <a:latin typeface="Calibri"/>
            </a:endParaRPr>
          </a:p>
        </p:txBody>
      </p:sp>
      <p:sp>
        <p:nvSpPr>
          <p:cNvPr id="13" name="Tekstiruutu 15">
            <a:extLst>
              <a:ext uri="{FF2B5EF4-FFF2-40B4-BE49-F238E27FC236}">
                <a16:creationId xmlns:a16="http://schemas.microsoft.com/office/drawing/2014/main" id="{3373DEAC-8391-4D81-A43C-3C224896041C}"/>
              </a:ext>
            </a:extLst>
          </p:cNvPr>
          <p:cNvSpPr txBox="1"/>
          <p:nvPr/>
        </p:nvSpPr>
        <p:spPr>
          <a:xfrm>
            <a:off x="623392" y="1178811"/>
            <a:ext cx="11094557" cy="1898468"/>
          </a:xfrm>
          <a:prstGeom prst="rect">
            <a:avLst/>
          </a:prstGeom>
          <a:noFill/>
        </p:spPr>
        <p:txBody>
          <a:bodyPr wrap="square" lIns="91440" tIns="45720" rIns="91440" bIns="45720" rtlCol="0">
            <a:spAutoFit/>
          </a:bodyPr>
          <a:lstStyle/>
          <a:p>
            <a:pPr defTabSz="1219170"/>
            <a:r>
              <a:rPr lang="fi-FI" sz="1467" dirty="0">
                <a:solidFill>
                  <a:prstClr val="black"/>
                </a:solidFill>
                <a:latin typeface="Calibri"/>
              </a:rPr>
              <a:t>Kaikista vastaajista 30 % on hakenut viimeisen vuoden aikana korvausta vakuutusyhtiöiltä (vuonna 2020 31 %). Eniten vahinkoja on tapahtunut lapsiperheille, joista jopa 48 % on hakenut korvausta vakuutusyhtiöltä. Useimmiten korvausta on haettu kotivakuutuksesta (24%) ja autovakuutuksesta (22%). </a:t>
            </a:r>
          </a:p>
          <a:p>
            <a:pPr defTabSz="1219170"/>
            <a:r>
              <a:rPr lang="fi-FI" sz="1467" dirty="0">
                <a:solidFill>
                  <a:prstClr val="black"/>
                </a:solidFill>
                <a:latin typeface="Calibri"/>
              </a:rPr>
              <a:t>Matkavakuutuksesta korvausta on haettu huomattavasti harvemmin kuin vuonna 2020, jolloin viimeksi matkavakuutuksesta korvausta hakeneita oli 12 %, nyt vastaava osuus oli 5 %.</a:t>
            </a:r>
          </a:p>
          <a:p>
            <a:pPr defTabSz="1219170"/>
            <a:endParaRPr lang="fi-FI" sz="1467" i="1" dirty="0">
              <a:solidFill>
                <a:prstClr val="black"/>
              </a:solidFill>
              <a:latin typeface="Calibri"/>
              <a:cs typeface="Arial" pitchFamily="34" charset="0"/>
            </a:endParaRPr>
          </a:p>
          <a:p>
            <a:pPr defTabSz="1219170"/>
            <a:r>
              <a:rPr lang="fi-FI" sz="1467" i="1" dirty="0">
                <a:solidFill>
                  <a:prstClr val="black"/>
                </a:solidFill>
                <a:latin typeface="Calibri"/>
                <a:cs typeface="Arial" pitchFamily="34" charset="0"/>
              </a:rPr>
              <a:t>Mistä vakuutuksesta olette hakenut korvausta viimeksi sattuneessa vahinkotapauksessa, </a:t>
            </a:r>
          </a:p>
          <a:p>
            <a:pPr defTabSz="1219170"/>
            <a:r>
              <a:rPr lang="fi-FI" sz="1467" dirty="0">
                <a:solidFill>
                  <a:prstClr val="black"/>
                </a:solidFill>
                <a:latin typeface="Calibri"/>
              </a:rPr>
              <a:t>hakeneet korvausta, n=300</a:t>
            </a:r>
          </a:p>
        </p:txBody>
      </p:sp>
    </p:spTree>
    <p:extLst>
      <p:ext uri="{BB962C8B-B14F-4D97-AF65-F5344CB8AC3E}">
        <p14:creationId xmlns:p14="http://schemas.microsoft.com/office/powerpoint/2010/main" val="8740741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573982300"/>
              </p:ext>
            </p:extLst>
          </p:nvPr>
        </p:nvGraphicFramePr>
        <p:xfrm>
          <a:off x="205371" y="1204657"/>
          <a:ext cx="6222035" cy="5159829"/>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Hakenut vakuutusyhtiöltä korvausta</a:t>
            </a:r>
            <a:endParaRPr lang="fi-FI" sz="3200" b="1" dirty="0">
              <a:solidFill>
                <a:srgbClr val="040B16"/>
              </a:solidFill>
              <a:latin typeface="Calibri"/>
            </a:endParaRPr>
          </a:p>
        </p:txBody>
      </p:sp>
      <p:sp>
        <p:nvSpPr>
          <p:cNvPr id="16" name="Tekstiruutu 15"/>
          <p:cNvSpPr txBox="1"/>
          <p:nvPr/>
        </p:nvSpPr>
        <p:spPr>
          <a:xfrm>
            <a:off x="570062" y="932724"/>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Onko teille viimeksi kuluneen vuoden aikana sattunut vahinko, josta olette hakenut vakuutusyhtiöltä korvausta?</a:t>
            </a:r>
            <a:endParaRPr lang="fi-FI" sz="1500" dirty="0">
              <a:solidFill>
                <a:prstClr val="black"/>
              </a:solidFill>
              <a:latin typeface="Calibri"/>
            </a:endParaRPr>
          </a:p>
          <a:p>
            <a:pPr defTabSz="1219170"/>
            <a:r>
              <a:rPr lang="fi-FI" sz="1500" dirty="0">
                <a:solidFill>
                  <a:prstClr val="black"/>
                </a:solidFill>
                <a:latin typeface="Calibri"/>
              </a:rPr>
              <a:t>Kaikki vastaajat, n=1000</a:t>
            </a:r>
          </a:p>
        </p:txBody>
      </p:sp>
      <p:graphicFrame>
        <p:nvGraphicFramePr>
          <p:cNvPr id="7" name="Sisällön paikkamerkki 7">
            <a:extLst>
              <a:ext uri="{FF2B5EF4-FFF2-40B4-BE49-F238E27FC236}">
                <a16:creationId xmlns:a16="http://schemas.microsoft.com/office/drawing/2014/main" id="{BACCAF43-8A87-4450-9327-63C16375AAE3}"/>
              </a:ext>
            </a:extLst>
          </p:cNvPr>
          <p:cNvGraphicFramePr>
            <a:graphicFrameLocks/>
          </p:cNvGraphicFramePr>
          <p:nvPr>
            <p:extLst>
              <p:ext uri="{D42A27DB-BD31-4B8C-83A1-F6EECF244321}">
                <p14:modId xmlns:p14="http://schemas.microsoft.com/office/powerpoint/2010/main" val="1999247714"/>
              </p:ext>
            </p:extLst>
          </p:nvPr>
        </p:nvGraphicFramePr>
        <p:xfrm>
          <a:off x="5443876" y="1204657"/>
          <a:ext cx="6222035" cy="51598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80950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31012" y="1163097"/>
            <a:ext cx="10811947" cy="4770535"/>
          </a:xfrm>
          <a:prstGeom prst="rect">
            <a:avLst/>
          </a:prstGeom>
          <a:noFill/>
        </p:spPr>
        <p:txBody>
          <a:bodyPr wrap="square" lIns="91439" tIns="45719" rIns="91439" bIns="45719" rtlCol="0">
            <a:spAutoFit/>
          </a:bodyPr>
          <a:lstStyle/>
          <a:p>
            <a:pPr defTabSz="1219170"/>
            <a:r>
              <a:rPr lang="fi-FI" sz="1600" dirty="0">
                <a:solidFill>
                  <a:srgbClr val="040B16"/>
                </a:solidFill>
                <a:latin typeface="Calibri" panose="020F0502020204030204" pitchFamily="34" charset="0"/>
                <a:cs typeface="Calibri" panose="020F0502020204030204" pitchFamily="34" charset="0"/>
              </a:rPr>
              <a:t>Kyseessä on seurantatutkimus, jonka avulla on tutkittu suomalaisten asennoitumista vakuutuksiin ja vakuutusyhtiöihin säännöllisesti vuodesta 2012 alkaen.</a:t>
            </a:r>
          </a:p>
          <a:p>
            <a:pPr defTabSz="1219170"/>
            <a:endParaRPr lang="fi-FI" sz="1600" dirty="0">
              <a:solidFill>
                <a:srgbClr val="040B16"/>
              </a:solidFill>
              <a:latin typeface="Calibri" panose="020F0502020204030204" pitchFamily="34" charset="0"/>
              <a:cs typeface="Calibri" panose="020F0502020204030204" pitchFamily="34" charset="0"/>
            </a:endParaRPr>
          </a:p>
          <a:p>
            <a:pPr defTabSz="1219170"/>
            <a:r>
              <a:rPr lang="fi-FI" sz="1600" dirty="0">
                <a:solidFill>
                  <a:srgbClr val="040B16"/>
                </a:solidFill>
                <a:latin typeface="Calibri" panose="020F0502020204030204" pitchFamily="34" charset="0"/>
                <a:cs typeface="Calibri" panose="020F0502020204030204" pitchFamily="34" charset="0"/>
              </a:rPr>
              <a:t>Tutkimuksen tavoitteena oli selvittää:</a:t>
            </a:r>
          </a:p>
          <a:p>
            <a:pPr marL="742950" lvl="1" indent="-285750" defTabSz="121917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Millaisia vakuutuksia suomalaisilla on</a:t>
            </a:r>
          </a:p>
          <a:p>
            <a:pPr marL="742928" lvl="1" indent="-285750" defTabSz="121917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Mielipiteitä vakuutuksista, vakuutusyhtiöistä ja niiden kanssa asioimisesta</a:t>
            </a:r>
          </a:p>
          <a:p>
            <a:pPr marL="742928" lvl="1" indent="-285750" defTabSz="121917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Riskitietoisuutta ja oman talouden riskienhallintaa</a:t>
            </a:r>
          </a:p>
          <a:p>
            <a:pPr marL="742928" lvl="1" indent="-285750" defTabSz="121917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Kokemuksia vakuutuksista ja korvauskäytännöstä</a:t>
            </a:r>
          </a:p>
          <a:p>
            <a:pPr marL="742928" lvl="1" indent="-285750" defTabSz="1219170">
              <a:buFont typeface="Arial" panose="020B0604020202020204" pitchFamily="34" charset="0"/>
              <a:buChar char="•"/>
            </a:pPr>
            <a:r>
              <a:rPr lang="fi-FI" sz="1600" dirty="0">
                <a:solidFill>
                  <a:srgbClr val="040B16"/>
                </a:solidFill>
                <a:latin typeface="Calibri" panose="020F0502020204030204" pitchFamily="34" charset="0"/>
                <a:ea typeface="Arial" panose="020B0604020202020204" pitchFamily="34" charset="0"/>
                <a:cs typeface="Calibri" panose="020F0502020204030204" pitchFamily="34" charset="0"/>
              </a:rPr>
              <a:t>Y</a:t>
            </a:r>
            <a:r>
              <a:rPr lang="fi-FI" sz="1600" dirty="0">
                <a:solidFill>
                  <a:srgbClr val="040B16"/>
                </a:solidFill>
                <a:effectLst/>
                <a:latin typeface="Calibri" panose="020F0502020204030204" pitchFamily="34" charset="0"/>
                <a:ea typeface="Arial" panose="020B0604020202020204" pitchFamily="34" charset="0"/>
                <a:cs typeface="Calibri" panose="020F0502020204030204" pitchFamily="34" charset="0"/>
              </a:rPr>
              <a:t>hteiskunnan tarjoamien lakisääteisten palvelujen ja etuuksien riittävyyttä ja niiden täydentämistä omilla vakuutuksilla</a:t>
            </a:r>
            <a:endParaRPr lang="fi-FI" sz="1600" dirty="0">
              <a:solidFill>
                <a:srgbClr val="040B16"/>
              </a:solidFill>
              <a:latin typeface="Calibri" panose="020F0502020204030204" pitchFamily="34" charset="0"/>
              <a:cs typeface="Calibri" panose="020F0502020204030204" pitchFamily="34" charset="0"/>
            </a:endParaRPr>
          </a:p>
          <a:p>
            <a:pPr marL="742928" lvl="1" indent="-285750" defTabSz="121917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Näkemystä yksilön ja yhteiskunnan vastuunjaosta</a:t>
            </a:r>
          </a:p>
          <a:p>
            <a:pPr marL="742928" lvl="1" indent="-285750" defTabSz="121917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Eläkeikään varautumista</a:t>
            </a:r>
          </a:p>
          <a:p>
            <a:pPr marL="742928" lvl="1" indent="-285750" defTabSz="121917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Vakuutusyhtiön kanssa asiointia</a:t>
            </a:r>
          </a:p>
          <a:p>
            <a:pPr marL="742928" lvl="1" indent="-285750" defTabSz="121917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Covid-19 vaikutusta vakuutusten ottoon</a:t>
            </a:r>
          </a:p>
          <a:p>
            <a:pPr marL="742928" lvl="1" indent="-285750" defTabSz="1219170">
              <a:buFont typeface="Arial" panose="020B0604020202020204" pitchFamily="34" charset="0"/>
              <a:buChar char="•"/>
            </a:pPr>
            <a:endParaRPr lang="fi-FI" sz="1600" dirty="0">
              <a:solidFill>
                <a:srgbClr val="040B16"/>
              </a:solidFill>
              <a:latin typeface="Calibri" panose="020F0502020204030204" pitchFamily="34" charset="0"/>
              <a:cs typeface="Calibri" panose="020F0502020204030204" pitchFamily="34" charset="0"/>
            </a:endParaRPr>
          </a:p>
          <a:p>
            <a:pPr defTabSz="1219170"/>
            <a:r>
              <a:rPr lang="fi-FI" sz="1600" dirty="0">
                <a:solidFill>
                  <a:srgbClr val="040B16"/>
                </a:solidFill>
                <a:latin typeface="Calibri" panose="020F0502020204030204" pitchFamily="34" charset="0"/>
                <a:cs typeface="Calibri" panose="020F0502020204030204" pitchFamily="34" charset="0"/>
              </a:rPr>
              <a:t>Tiedonkeruu:</a:t>
            </a:r>
          </a:p>
          <a:p>
            <a:pPr defTabSz="1219170"/>
            <a:r>
              <a:rPr lang="fi-FI" sz="1600" dirty="0">
                <a:solidFill>
                  <a:srgbClr val="040B16"/>
                </a:solidFill>
                <a:latin typeface="Calibri" panose="020F0502020204030204" pitchFamily="34" charset="0"/>
                <a:cs typeface="Calibri" panose="020F0502020204030204" pitchFamily="34" charset="0"/>
              </a:rPr>
              <a:t>Vuoden 2012 tiedonkeruu tehtiin henkilökohtaisin haastatteluin vastaajien kotona osana Taloustutkimuksen </a:t>
            </a:r>
            <a:r>
              <a:rPr lang="fi-FI" sz="1600" dirty="0" err="1">
                <a:solidFill>
                  <a:srgbClr val="040B16"/>
                </a:solidFill>
                <a:latin typeface="Calibri" panose="020F0502020204030204" pitchFamily="34" charset="0"/>
                <a:cs typeface="Calibri" panose="020F0502020204030204" pitchFamily="34" charset="0"/>
              </a:rPr>
              <a:t>Omnibus</a:t>
            </a:r>
            <a:r>
              <a:rPr lang="fi-FI" sz="1600" dirty="0">
                <a:solidFill>
                  <a:srgbClr val="040B16"/>
                </a:solidFill>
                <a:latin typeface="Calibri" panose="020F0502020204030204" pitchFamily="34" charset="0"/>
                <a:cs typeface="Calibri" panose="020F0502020204030204" pitchFamily="34" charset="0"/>
              </a:rPr>
              <a:t>-tutkimusta. Haastatteluja on tehty noin 1000 joka kierroksella. Vuosien 2014 -2018 tutkimukset on toteuttanut </a:t>
            </a:r>
            <a:r>
              <a:rPr lang="fi-FI" sz="1600" dirty="0" err="1">
                <a:solidFill>
                  <a:srgbClr val="040B16"/>
                </a:solidFill>
                <a:latin typeface="Calibri" panose="020F0502020204030204" pitchFamily="34" charset="0"/>
                <a:cs typeface="Calibri" panose="020F0502020204030204" pitchFamily="34" charset="0"/>
              </a:rPr>
              <a:t>IROResearch</a:t>
            </a:r>
            <a:r>
              <a:rPr lang="fi-FI" sz="1600" dirty="0">
                <a:solidFill>
                  <a:srgbClr val="040B16"/>
                </a:solidFill>
                <a:latin typeface="Calibri" panose="020F0502020204030204" pitchFamily="34" charset="0"/>
                <a:cs typeface="Calibri" panose="020F0502020204030204" pitchFamily="34" charset="0"/>
              </a:rPr>
              <a:t> Oy online tutkimuksena omassa tutkimuspaneelissaan. Vuoden 2020 ja 2022 tutkimuksen toteutti Norstat Finland Oy. Tutkimus toteutettiin Norstat Finland Oy:n PaneeliNet online tutkimuspaneelissa.</a:t>
            </a: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1041227" cy="584775"/>
          </a:xfrm>
          <a:prstGeom prst="rect">
            <a:avLst/>
          </a:prstGeom>
          <a:noFill/>
        </p:spPr>
        <p:txBody>
          <a:bodyPr wrap="square" rtlCol="0">
            <a:spAutoFit/>
          </a:bodyPr>
          <a:lstStyle/>
          <a:p>
            <a:pPr defTabSz="1219170"/>
            <a:r>
              <a:rPr lang="fi-FI" sz="3200" b="1" dirty="0">
                <a:solidFill>
                  <a:srgbClr val="040B16"/>
                </a:solidFill>
                <a:latin typeface="Calibri"/>
              </a:rPr>
              <a:t>JOHDANTO 1/2</a:t>
            </a:r>
          </a:p>
        </p:txBody>
      </p:sp>
    </p:spTree>
    <p:extLst>
      <p:ext uri="{BB962C8B-B14F-4D97-AF65-F5344CB8AC3E}">
        <p14:creationId xmlns:p14="http://schemas.microsoft.com/office/powerpoint/2010/main" val="23024100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914676598"/>
              </p:ext>
            </p:extLst>
          </p:nvPr>
        </p:nvGraphicFramePr>
        <p:xfrm>
          <a:off x="960124" y="1782777"/>
          <a:ext cx="5425438" cy="47185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iruutu 3"/>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Hakenut vakuutusyhtiöltä korvausta</a:t>
            </a:r>
            <a:endParaRPr lang="fi-FI" sz="3200" b="1" dirty="0">
              <a:solidFill>
                <a:srgbClr val="040B16"/>
              </a:solidFill>
              <a:latin typeface="Calibri"/>
            </a:endParaRPr>
          </a:p>
        </p:txBody>
      </p:sp>
      <p:sp>
        <p:nvSpPr>
          <p:cNvPr id="5" name="Tekstiruutu 4"/>
          <p:cNvSpPr txBox="1"/>
          <p:nvPr/>
        </p:nvSpPr>
        <p:spPr>
          <a:xfrm>
            <a:off x="570063" y="932724"/>
            <a:ext cx="5815498" cy="784830"/>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Onko teille viimeksi kuluneen vuoden aikana sattunut vahinko, josta olette hakenut vakuutusyhtiöltä korvausta? </a:t>
            </a:r>
            <a:endParaRPr lang="fi-FI" sz="1500" dirty="0">
              <a:solidFill>
                <a:prstClr val="black"/>
              </a:solidFill>
              <a:latin typeface="Calibri"/>
            </a:endParaRPr>
          </a:p>
          <a:p>
            <a:pPr defTabSz="1219170"/>
            <a:r>
              <a:rPr lang="fi-FI" sz="1500" dirty="0">
                <a:solidFill>
                  <a:prstClr val="black"/>
                </a:solidFill>
                <a:latin typeface="Calibri"/>
              </a:rPr>
              <a:t>Kaikki vastaajat. </a:t>
            </a:r>
            <a:r>
              <a:rPr lang="fi-FI" sz="1500" dirty="0">
                <a:solidFill>
                  <a:prstClr val="black"/>
                </a:solidFill>
                <a:latin typeface="Calibri"/>
                <a:cs typeface="Arial" pitchFamily="34" charset="0"/>
              </a:rPr>
              <a:t>Kyllä osuus vastanneista (%)</a:t>
            </a:r>
            <a:endParaRPr lang="fi-FI" sz="1500" dirty="0">
              <a:solidFill>
                <a:prstClr val="black"/>
              </a:solidFill>
              <a:latin typeface="Calibri"/>
            </a:endParaRP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7" name="Sisällön paikkamerkki 7">
            <a:extLst>
              <a:ext uri="{FF2B5EF4-FFF2-40B4-BE49-F238E27FC236}">
                <a16:creationId xmlns:a16="http://schemas.microsoft.com/office/drawing/2014/main" id="{8C8B430A-89EF-4604-9EF1-4320AAD33B43}"/>
              </a:ext>
            </a:extLst>
          </p:cNvPr>
          <p:cNvGraphicFramePr>
            <a:graphicFrameLocks/>
          </p:cNvGraphicFramePr>
          <p:nvPr>
            <p:extLst>
              <p:ext uri="{D42A27DB-BD31-4B8C-83A1-F6EECF244321}">
                <p14:modId xmlns:p14="http://schemas.microsoft.com/office/powerpoint/2010/main" val="3945741592"/>
              </p:ext>
            </p:extLst>
          </p:nvPr>
        </p:nvGraphicFramePr>
        <p:xfrm>
          <a:off x="5486403" y="1886034"/>
          <a:ext cx="6766557" cy="4063246"/>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iruutu 15">
            <a:extLst>
              <a:ext uri="{FF2B5EF4-FFF2-40B4-BE49-F238E27FC236}">
                <a16:creationId xmlns:a16="http://schemas.microsoft.com/office/drawing/2014/main" id="{B287C36A-3456-4B3A-8170-5BA0B3B34B96}"/>
              </a:ext>
            </a:extLst>
          </p:cNvPr>
          <p:cNvSpPr txBox="1"/>
          <p:nvPr/>
        </p:nvSpPr>
        <p:spPr>
          <a:xfrm>
            <a:off x="6294120" y="932724"/>
            <a:ext cx="5370499" cy="784830"/>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Mistä vakuutuksesta olette hakenut korvausta viimeksi sattuneessa vahinkotapauksessa?</a:t>
            </a:r>
            <a:endParaRPr lang="fi-FI" sz="1500" dirty="0">
              <a:solidFill>
                <a:prstClr val="black"/>
              </a:solidFill>
              <a:latin typeface="Calibri"/>
            </a:endParaRPr>
          </a:p>
          <a:p>
            <a:pPr defTabSz="1219170"/>
            <a:r>
              <a:rPr lang="fi-FI" sz="1500" dirty="0">
                <a:solidFill>
                  <a:prstClr val="black"/>
                </a:solidFill>
                <a:latin typeface="Calibri"/>
              </a:rPr>
              <a:t>Vastaajat, jotka ovat hakeneet korvausta (%)</a:t>
            </a:r>
          </a:p>
        </p:txBody>
      </p:sp>
    </p:spTree>
    <p:extLst>
      <p:ext uri="{BB962C8B-B14F-4D97-AF65-F5344CB8AC3E}">
        <p14:creationId xmlns:p14="http://schemas.microsoft.com/office/powerpoint/2010/main" val="34905746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Hakenut vakuutusyhtiöltä korvausta</a:t>
            </a:r>
            <a:endParaRPr lang="fi-FI" sz="3200" b="1" dirty="0">
              <a:solidFill>
                <a:srgbClr val="040B16"/>
              </a:solidFill>
              <a:latin typeface="Calibri"/>
            </a:endParaRPr>
          </a:p>
        </p:txBody>
      </p:sp>
      <p:sp>
        <p:nvSpPr>
          <p:cNvPr id="16" name="Tekstiruutu 15"/>
          <p:cNvSpPr txBox="1"/>
          <p:nvPr/>
        </p:nvSpPr>
        <p:spPr>
          <a:xfrm>
            <a:off x="570062" y="932724"/>
            <a:ext cx="11094557" cy="784830"/>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Mistä vakuutuksesta olette hakenut korvausta viimeksi sattuneessa vahinkotapauksessa?</a:t>
            </a:r>
            <a:endParaRPr lang="fi-FI" sz="1500" dirty="0">
              <a:solidFill>
                <a:prstClr val="black"/>
              </a:solidFill>
              <a:latin typeface="Calibri"/>
            </a:endParaRPr>
          </a:p>
          <a:p>
            <a:pPr defTabSz="1219170"/>
            <a:r>
              <a:rPr lang="fi-FI" sz="1500" dirty="0">
                <a:solidFill>
                  <a:prstClr val="black"/>
                </a:solidFill>
                <a:latin typeface="Calibri"/>
              </a:rPr>
              <a:t>Vastaajat, jotka ovat hakeneet korvausta, n=300</a:t>
            </a:r>
          </a:p>
          <a:p>
            <a:pPr defTabSz="1219170"/>
            <a:endParaRPr lang="fi-FI" sz="1500" dirty="0">
              <a:solidFill>
                <a:prstClr val="black"/>
              </a:solidFill>
              <a:latin typeface="Calibri"/>
            </a:endParaRPr>
          </a:p>
        </p:txBody>
      </p:sp>
      <p:pic>
        <p:nvPicPr>
          <p:cNvPr id="2" name="Picture 1">
            <a:extLst>
              <a:ext uri="{FF2B5EF4-FFF2-40B4-BE49-F238E27FC236}">
                <a16:creationId xmlns:a16="http://schemas.microsoft.com/office/drawing/2014/main" id="{46FA036A-EE89-4F46-A716-D7BDA398090C}"/>
              </a:ext>
            </a:extLst>
          </p:cNvPr>
          <p:cNvPicPr>
            <a:picLocks noChangeAspect="1"/>
          </p:cNvPicPr>
          <p:nvPr/>
        </p:nvPicPr>
        <p:blipFill>
          <a:blip r:embed="rId2"/>
          <a:stretch>
            <a:fillRect/>
          </a:stretch>
        </p:blipFill>
        <p:spPr>
          <a:xfrm>
            <a:off x="623392" y="1798321"/>
            <a:ext cx="11015880" cy="4126956"/>
          </a:xfrm>
          <a:prstGeom prst="rect">
            <a:avLst/>
          </a:prstGeom>
        </p:spPr>
      </p:pic>
    </p:spTree>
    <p:extLst>
      <p:ext uri="{BB962C8B-B14F-4D97-AF65-F5344CB8AC3E}">
        <p14:creationId xmlns:p14="http://schemas.microsoft.com/office/powerpoint/2010/main" val="4088927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1763" y="359771"/>
            <a:ext cx="10827465" cy="5878532"/>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Millaista oli mielestänne vakuutusyhtiön korvausmenettely?</a:t>
            </a:r>
          </a:p>
          <a:p>
            <a:endParaRPr lang="fi-FI" sz="1600" dirty="0">
              <a:solidFill>
                <a:srgbClr val="040B16"/>
              </a:solidFill>
              <a:latin typeface="Calibri" panose="020F0502020204030204" pitchFamily="34" charset="0"/>
              <a:cs typeface="Calibri" panose="020F0502020204030204" pitchFamily="34" charset="0"/>
            </a:endParaRPr>
          </a:p>
          <a:p>
            <a:r>
              <a:rPr lang="fi-FI" sz="1400" dirty="0">
                <a:solidFill>
                  <a:srgbClr val="040B16"/>
                </a:solidFill>
                <a:latin typeface="Calibri" panose="020F0502020204030204" pitchFamily="34" charset="0"/>
                <a:cs typeface="Calibri" panose="020F0502020204030204" pitchFamily="34" charset="0"/>
              </a:rPr>
              <a:t>Vastausvaihtoehdot</a:t>
            </a:r>
          </a:p>
          <a:p>
            <a:r>
              <a:rPr lang="fi-FI" sz="1400" dirty="0">
                <a:solidFill>
                  <a:srgbClr val="040B16"/>
                </a:solidFill>
                <a:latin typeface="Calibri" panose="020F0502020204030204" pitchFamily="34" charset="0"/>
                <a:cs typeface="Calibri" panose="020F0502020204030204" pitchFamily="34" charset="0"/>
              </a:rPr>
              <a:t>4= täysin samaa mieltä</a:t>
            </a:r>
          </a:p>
          <a:p>
            <a:r>
              <a:rPr lang="fi-FI" sz="1400" dirty="0">
                <a:solidFill>
                  <a:srgbClr val="040B16"/>
                </a:solidFill>
                <a:latin typeface="Calibri" panose="020F0502020204030204" pitchFamily="34" charset="0"/>
                <a:cs typeface="Calibri" panose="020F0502020204030204" pitchFamily="34" charset="0"/>
              </a:rPr>
              <a:t>3= osittain samaa mieltä</a:t>
            </a:r>
          </a:p>
          <a:p>
            <a:r>
              <a:rPr lang="fi-FI" sz="1400" dirty="0">
                <a:solidFill>
                  <a:srgbClr val="040B16"/>
                </a:solidFill>
                <a:latin typeface="Calibri" panose="020F0502020204030204" pitchFamily="34" charset="0"/>
                <a:cs typeface="Calibri" panose="020F0502020204030204" pitchFamily="34" charset="0"/>
              </a:rPr>
              <a:t>2= osittain eri mieltä</a:t>
            </a:r>
          </a:p>
          <a:p>
            <a:r>
              <a:rPr lang="fi-FI" sz="1400" dirty="0">
                <a:solidFill>
                  <a:srgbClr val="040B16"/>
                </a:solidFill>
                <a:latin typeface="Calibri" panose="020F0502020204030204" pitchFamily="34" charset="0"/>
                <a:cs typeface="Calibri" panose="020F0502020204030204" pitchFamily="34" charset="0"/>
              </a:rPr>
              <a:t>1= täysin eri mieltä</a:t>
            </a:r>
          </a:p>
          <a:p>
            <a:r>
              <a:rPr lang="fi-FI" sz="1400" dirty="0">
                <a:solidFill>
                  <a:srgbClr val="040B16"/>
                </a:solidFill>
                <a:latin typeface="Calibri" panose="020F0502020204030204" pitchFamily="34" charset="0"/>
                <a:cs typeface="Calibri" panose="020F0502020204030204" pitchFamily="34" charset="0"/>
              </a:rPr>
              <a:t>0= en osaa sanoa</a:t>
            </a:r>
          </a:p>
          <a:p>
            <a:pPr lvl="0"/>
            <a:endParaRPr lang="fi-FI" sz="1400" dirty="0">
              <a:solidFill>
                <a:srgbClr val="040B16"/>
              </a:solidFill>
              <a:latin typeface="Calibri" panose="020F0502020204030204" pitchFamily="34" charset="0"/>
              <a:cs typeface="Calibri" panose="020F0502020204030204" pitchFamily="34" charset="0"/>
            </a:endParaRPr>
          </a:p>
          <a:p>
            <a:pPr lvl="0"/>
            <a:r>
              <a:rPr lang="fi-FI" sz="1400" dirty="0">
                <a:solidFill>
                  <a:srgbClr val="040B16"/>
                </a:solidFill>
                <a:latin typeface="Calibri" panose="020F0502020204030204" pitchFamily="34" charset="0"/>
                <a:cs typeface="Calibri" panose="020F0502020204030204" pitchFamily="34" charset="0"/>
              </a:rPr>
              <a:t>Väittämät</a:t>
            </a:r>
          </a:p>
          <a:p>
            <a:pPr marL="34290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Sain hyvää palvelua vakuutusyhtiöstä vahinkotilanteessa</a:t>
            </a:r>
          </a:p>
          <a:p>
            <a:pPr marL="34290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Korvaus oli vakuutusehtojen mukainen</a:t>
            </a:r>
          </a:p>
          <a:p>
            <a:pPr marL="34290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Korvaus vastasi sattunutta vahinkoa</a:t>
            </a:r>
          </a:p>
          <a:p>
            <a:pPr marL="34290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Korvaushakemukseni käsiteltiin viivytyksettä</a:t>
            </a:r>
          </a:p>
          <a:p>
            <a:pPr marL="34290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Käytössä olevat valitus- ja muutoksenhakukeinot ilmoitettiin selvästi</a:t>
            </a:r>
          </a:p>
          <a:p>
            <a:pPr marL="342900" indent="-342900">
              <a:buFont typeface="+mj-lt"/>
              <a:buAutoNum type="arabicPeriod"/>
            </a:pPr>
            <a:endParaRPr lang="fi-FI" sz="2200" b="1" dirty="0">
              <a:solidFill>
                <a:srgbClr val="040B16"/>
              </a:solidFill>
              <a:latin typeface="Calibri" panose="020F0502020204030204" pitchFamily="34" charset="0"/>
              <a:cs typeface="Calibri" panose="020F0502020204030204" pitchFamily="34" charset="0"/>
            </a:endParaRPr>
          </a:p>
          <a:p>
            <a:r>
              <a:rPr lang="fi-FI" sz="2200" b="1" dirty="0">
                <a:solidFill>
                  <a:srgbClr val="040B16"/>
                </a:solidFill>
                <a:latin typeface="Calibri" panose="020F0502020204030204" pitchFamily="34" charset="0"/>
                <a:cs typeface="Calibri" panose="020F0502020204030204" pitchFamily="34" charset="0"/>
              </a:rPr>
              <a:t>Hylättiinkö korvaushakemuksenne?</a:t>
            </a:r>
          </a:p>
          <a:p>
            <a:endParaRPr lang="fi-FI" sz="1400" dirty="0">
              <a:solidFill>
                <a:srgbClr val="040B16"/>
              </a:solidFill>
              <a:latin typeface="Calibri" panose="020F0502020204030204" pitchFamily="34" charset="0"/>
              <a:cs typeface="Calibri" panose="020F0502020204030204" pitchFamily="34" charset="0"/>
            </a:endParaRPr>
          </a:p>
          <a:p>
            <a:r>
              <a:rPr lang="fi-FI" sz="1400" dirty="0">
                <a:solidFill>
                  <a:srgbClr val="040B16"/>
                </a:solidFill>
                <a:latin typeface="Calibri" panose="020F0502020204030204" pitchFamily="34" charset="0"/>
                <a:cs typeface="Calibri" panose="020F0502020204030204" pitchFamily="34" charset="0"/>
              </a:rPr>
              <a:t>Vastausvaihtoehdot</a:t>
            </a:r>
          </a:p>
          <a:p>
            <a:pPr marL="342900" lvl="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Kyllä</a:t>
            </a:r>
          </a:p>
          <a:p>
            <a:pPr marL="342900" lvl="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Ei</a:t>
            </a:r>
          </a:p>
          <a:p>
            <a:pPr marL="342900" lvl="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Hakemuksen käsittely on vielä kesken</a:t>
            </a:r>
          </a:p>
          <a:p>
            <a:pPr marL="342900" indent="-342900">
              <a:buFont typeface="+mj-lt"/>
              <a:buAutoNum type="arabicPeriod"/>
            </a:pPr>
            <a:endParaRPr lang="fi-FI" sz="1600" dirty="0">
              <a:solidFill>
                <a:srgbClr val="040B16"/>
              </a:solidFill>
              <a:latin typeface="Calibri" panose="020F0502020204030204" pitchFamily="34" charset="0"/>
              <a:cs typeface="Calibri" panose="020F0502020204030204" pitchFamily="34" charset="0"/>
            </a:endParaRPr>
          </a:p>
          <a:p>
            <a:pPr lvl="0"/>
            <a:endParaRPr lang="fi-FI" sz="1600" dirty="0">
              <a:solidFill>
                <a:srgbClr val="040B1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53268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8" y="1280622"/>
            <a:ext cx="10926777" cy="3293207"/>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Vakuutuskorvausta on hakenut 30 % vastaajista. Korvausten hakeminen oli  yleisempää 40 – 49 –vuotiailla, johtavassa asemassa olevilla, toimihenkilöillä ja korkeakoulututkinnon suorittaneilla. </a:t>
            </a:r>
          </a:p>
          <a:p>
            <a:pPr defTabSz="1219170"/>
            <a:endParaRPr lang="fi-FI" sz="1600" dirty="0">
              <a:solidFill>
                <a:prstClr val="black"/>
              </a:solidFill>
              <a:latin typeface="Calibri"/>
            </a:endParaRPr>
          </a:p>
          <a:p>
            <a:pPr defTabSz="1219170"/>
            <a:r>
              <a:rPr lang="fi-FI" sz="1600" dirty="0">
                <a:solidFill>
                  <a:prstClr val="black"/>
                </a:solidFill>
                <a:latin typeface="Calibri"/>
              </a:rPr>
              <a:t>Suurin osa, 87 % vastaajista, sai mielestään hyvää palvelua vakuutusyhtiössä vahinkotilanteessa, ja erittäin hyvänä palvelua piti 66 % vastanneista. Suuri osa oli myös sitä mieltä, että korvaus oli vakuutusehtojen mukainen 87 % ja korvaushakemus käsiteltiin viivytyksettä 83 % mielestä ja korvaus vastasi sattunutta vahinkoa 86 % kohdalla.</a:t>
            </a:r>
          </a:p>
          <a:p>
            <a:pPr defTabSz="1219170"/>
            <a:endParaRPr lang="fi-FI" sz="1600" dirty="0">
              <a:solidFill>
                <a:prstClr val="black"/>
              </a:solidFill>
              <a:latin typeface="Calibri"/>
            </a:endParaRPr>
          </a:p>
          <a:p>
            <a:pPr defTabSz="1219170"/>
            <a:r>
              <a:rPr lang="fi-FI" sz="1600" dirty="0">
                <a:solidFill>
                  <a:prstClr val="black"/>
                </a:solidFill>
                <a:latin typeface="Calibri"/>
              </a:rPr>
              <a:t>Käytössä olevista muutoksenhaku- ja valituskeinoista sen sijaan löytyy parannettavaa. </a:t>
            </a:r>
          </a:p>
          <a:p>
            <a:pPr defTabSz="1219170"/>
            <a:endParaRPr lang="fi-FI" sz="1600" dirty="0">
              <a:solidFill>
                <a:prstClr val="black"/>
              </a:solidFill>
              <a:latin typeface="Calibri"/>
            </a:endParaRPr>
          </a:p>
          <a:p>
            <a:pPr defTabSz="1219170"/>
            <a:r>
              <a:rPr lang="fi-FI" sz="1600" dirty="0">
                <a:solidFill>
                  <a:prstClr val="black"/>
                </a:solidFill>
                <a:latin typeface="Calibri"/>
              </a:rPr>
              <a:t>Kokonaisuutena korvausmenettelylle annettiin parempi arvosana, kuin vuonna 2020. arvosanat ovat varsin korkealla tasolla. Korvaushakemuksista hylättiin vain 7 %. Tämä on samalla tasolla kuin aikaisempina vuosina. </a:t>
            </a:r>
            <a:endParaRPr lang="fi-FI" sz="1600" dirty="0">
              <a:solidFill>
                <a:srgbClr val="C00000"/>
              </a:solidFill>
              <a:latin typeface="Calibri"/>
            </a:endParaRPr>
          </a:p>
          <a:p>
            <a:pPr defTabSz="1219170"/>
            <a:r>
              <a:rPr lang="fi-FI" sz="1600" dirty="0">
                <a:solidFill>
                  <a:prstClr val="black"/>
                </a:solidFill>
                <a:latin typeface="Calibri"/>
              </a:rPr>
              <a:t> </a:t>
            </a:r>
          </a:p>
          <a:p>
            <a:pPr marL="285737" indent="-285737" defTabSz="1219170">
              <a:buFont typeface="Arial" panose="020B0604020202020204" pitchFamily="34" charset="0"/>
              <a:buChar char="•"/>
            </a:pPr>
            <a:endParaRPr lang="fi-FI" sz="1600" dirty="0">
              <a:solidFill>
                <a:prstClr val="black"/>
              </a:solidFill>
              <a:latin typeface="Calibri"/>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Korvausmenettely</a:t>
            </a:r>
            <a:endParaRPr lang="fi-FI" sz="3200" b="1" dirty="0">
              <a:solidFill>
                <a:srgbClr val="040B16"/>
              </a:solidFill>
              <a:latin typeface="Calibri"/>
            </a:endParaRPr>
          </a:p>
        </p:txBody>
      </p:sp>
    </p:spTree>
    <p:extLst>
      <p:ext uri="{BB962C8B-B14F-4D97-AF65-F5344CB8AC3E}">
        <p14:creationId xmlns:p14="http://schemas.microsoft.com/office/powerpoint/2010/main" val="5676601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519698" y="387395"/>
            <a:ext cx="10849205" cy="584775"/>
          </a:xfrm>
          <a:prstGeom prst="rect">
            <a:avLst/>
          </a:prstGeom>
          <a:noFill/>
        </p:spPr>
        <p:txBody>
          <a:bodyPr wrap="square" rtlCol="0">
            <a:spAutoFit/>
          </a:bodyPr>
          <a:lstStyle/>
          <a:p>
            <a:r>
              <a:rPr lang="fi-FI" sz="3200" b="1" dirty="0">
                <a:solidFill>
                  <a:srgbClr val="040B16"/>
                </a:solidFill>
                <a:latin typeface="Calibri" panose="020F0502020204030204" pitchFamily="34" charset="0"/>
                <a:cs typeface="Calibri" panose="020F0502020204030204" pitchFamily="34" charset="0"/>
              </a:rPr>
              <a:t>Millaista oli mielestänne vakuutusyhtiön korvausmenettely?</a:t>
            </a:r>
          </a:p>
        </p:txBody>
      </p:sp>
      <p:graphicFrame>
        <p:nvGraphicFramePr>
          <p:cNvPr id="9" name="Sisällön paikkamerkki 7"/>
          <p:cNvGraphicFramePr>
            <a:graphicFrameLocks noGrp="1"/>
          </p:cNvGraphicFramePr>
          <p:nvPr>
            <p:ph idx="1"/>
            <p:extLst>
              <p:ext uri="{D42A27DB-BD31-4B8C-83A1-F6EECF244321}">
                <p14:modId xmlns:p14="http://schemas.microsoft.com/office/powerpoint/2010/main" val="1329294126"/>
              </p:ext>
            </p:extLst>
          </p:nvPr>
        </p:nvGraphicFramePr>
        <p:xfrm>
          <a:off x="0" y="1619249"/>
          <a:ext cx="11742058" cy="459406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4"/>
          <p:cNvSpPr txBox="1"/>
          <p:nvPr/>
        </p:nvSpPr>
        <p:spPr>
          <a:xfrm>
            <a:off x="519698" y="893654"/>
            <a:ext cx="10849205" cy="569387"/>
          </a:xfrm>
          <a:prstGeom prst="rect">
            <a:avLst/>
          </a:prstGeom>
          <a:noFill/>
        </p:spPr>
        <p:txBody>
          <a:bodyPr wrap="square" rtlCol="0">
            <a:spAutoFit/>
          </a:bodyPr>
          <a:lstStyle/>
          <a:p>
            <a:r>
              <a:rPr lang="fi-FI" sz="1500" dirty="0">
                <a:solidFill>
                  <a:srgbClr val="040B16"/>
                </a:solidFill>
                <a:latin typeface="Calibri" panose="020F0502020204030204" pitchFamily="34" charset="0"/>
                <a:cs typeface="Calibri" panose="020F0502020204030204" pitchFamily="34" charset="0"/>
              </a:rPr>
              <a:t>Millaista oli mielestänne vakuutusyhtiön korvausmenettely?</a:t>
            </a:r>
          </a:p>
          <a:p>
            <a:r>
              <a:rPr lang="fi-FI" sz="1500" dirty="0">
                <a:solidFill>
                  <a:prstClr val="black"/>
                </a:solidFill>
                <a:latin typeface="Calibri" panose="020F0502020204030204" pitchFamily="34" charset="0"/>
                <a:cs typeface="Calibri" panose="020F0502020204030204" pitchFamily="34" charset="0"/>
              </a:rPr>
              <a:t>Vastaajat, jotka ovat hakeneet korvausta, n=300</a:t>
            </a:r>
            <a:endParaRPr lang="fi-FI" sz="1500" dirty="0">
              <a:solidFill>
                <a:srgbClr val="040B1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24501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519698" y="387395"/>
            <a:ext cx="10849205" cy="584775"/>
          </a:xfrm>
          <a:prstGeom prst="rect">
            <a:avLst/>
          </a:prstGeom>
          <a:noFill/>
        </p:spPr>
        <p:txBody>
          <a:bodyPr wrap="square" rtlCol="0">
            <a:spAutoFit/>
          </a:bodyPr>
          <a:lstStyle/>
          <a:p>
            <a:r>
              <a:rPr lang="fi-FI" sz="3200" b="1" dirty="0">
                <a:solidFill>
                  <a:srgbClr val="040B16"/>
                </a:solidFill>
                <a:latin typeface="Calibri" panose="020F0502020204030204" pitchFamily="34" charset="0"/>
                <a:cs typeface="Calibri" panose="020F0502020204030204" pitchFamily="34" charset="0"/>
              </a:rPr>
              <a:t>Millaista oli mielestänne vakuutusyhtiön korvausmenettely?</a:t>
            </a:r>
          </a:p>
        </p:txBody>
      </p:sp>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4"/>
          <p:cNvSpPr txBox="1"/>
          <p:nvPr/>
        </p:nvSpPr>
        <p:spPr>
          <a:xfrm>
            <a:off x="519698" y="908720"/>
            <a:ext cx="10849205" cy="784830"/>
          </a:xfrm>
          <a:prstGeom prst="rect">
            <a:avLst/>
          </a:prstGeom>
          <a:noFill/>
        </p:spPr>
        <p:txBody>
          <a:bodyPr wrap="square" rtlCol="0">
            <a:spAutoFit/>
          </a:bodyPr>
          <a:lstStyle/>
          <a:p>
            <a:r>
              <a:rPr lang="fi-FI" sz="1500" dirty="0">
                <a:solidFill>
                  <a:srgbClr val="040B16"/>
                </a:solidFill>
                <a:latin typeface="Calibri" panose="020F0502020204030204" pitchFamily="34" charset="0"/>
                <a:cs typeface="Calibri" panose="020F0502020204030204" pitchFamily="34" charset="0"/>
              </a:rPr>
              <a:t>Millaista oli mielestänne vakuutusyhtiön korvausmenettely? </a:t>
            </a:r>
          </a:p>
          <a:p>
            <a:r>
              <a:rPr lang="fi-FI" sz="1500" dirty="0">
                <a:solidFill>
                  <a:prstClr val="black"/>
                </a:solidFill>
                <a:latin typeface="Calibri"/>
              </a:rPr>
              <a:t>Vastaajat, jotka ovat hakeneet korvausta, n=300. </a:t>
            </a:r>
            <a:r>
              <a:rPr lang="fi-FI" sz="1500" dirty="0">
                <a:solidFill>
                  <a:srgbClr val="040B16"/>
                </a:solidFill>
                <a:latin typeface="Calibri" panose="020F0502020204030204" pitchFamily="34" charset="0"/>
                <a:cs typeface="Calibri" panose="020F0502020204030204" pitchFamily="34" charset="0"/>
              </a:rPr>
              <a:t>Täysin samaa mieltä olevien osuus (%)</a:t>
            </a:r>
          </a:p>
          <a:p>
            <a:endParaRPr lang="fi-FI" sz="1500" dirty="0">
              <a:solidFill>
                <a:srgbClr val="040B16"/>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5369F47-915E-4ADB-AEDD-1FA7E9B2BA6C}"/>
              </a:ext>
            </a:extLst>
          </p:cNvPr>
          <p:cNvPicPr>
            <a:picLocks noChangeAspect="1"/>
          </p:cNvPicPr>
          <p:nvPr/>
        </p:nvPicPr>
        <p:blipFill>
          <a:blip r:embed="rId2"/>
          <a:stretch>
            <a:fillRect/>
          </a:stretch>
        </p:blipFill>
        <p:spPr>
          <a:xfrm>
            <a:off x="519698" y="2760649"/>
            <a:ext cx="11363325" cy="2781300"/>
          </a:xfrm>
          <a:prstGeom prst="rect">
            <a:avLst/>
          </a:prstGeom>
        </p:spPr>
      </p:pic>
    </p:spTree>
    <p:extLst>
      <p:ext uri="{BB962C8B-B14F-4D97-AF65-F5344CB8AC3E}">
        <p14:creationId xmlns:p14="http://schemas.microsoft.com/office/powerpoint/2010/main" val="27393836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951151220"/>
              </p:ext>
            </p:extLst>
          </p:nvPr>
        </p:nvGraphicFramePr>
        <p:xfrm>
          <a:off x="272703" y="1168401"/>
          <a:ext cx="11103884" cy="550817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vakuutusyhtiön korvausmenettelystä 1/3</a:t>
            </a:r>
            <a:endParaRPr lang="fi-FI" sz="3200" b="1" dirty="0">
              <a:solidFill>
                <a:srgbClr val="040B16"/>
              </a:solidFill>
              <a:latin typeface="Calibri"/>
            </a:endParaRPr>
          </a:p>
        </p:txBody>
      </p:sp>
      <p:sp>
        <p:nvSpPr>
          <p:cNvPr id="9" name="Tekstiruutu 8"/>
          <p:cNvSpPr txBox="1"/>
          <p:nvPr/>
        </p:nvSpPr>
        <p:spPr>
          <a:xfrm>
            <a:off x="535822" y="919081"/>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Millaista oli mielestänne vakuutusyhtiön korvausmenettely?</a:t>
            </a:r>
            <a:endParaRPr lang="fi-FI" sz="1500" dirty="0">
              <a:solidFill>
                <a:prstClr val="black"/>
              </a:solidFill>
              <a:latin typeface="Calibri"/>
            </a:endParaRPr>
          </a:p>
          <a:p>
            <a:pPr defTabSz="1219170"/>
            <a:r>
              <a:rPr lang="fi-FI" sz="1500" dirty="0">
                <a:solidFill>
                  <a:prstClr val="black"/>
                </a:solidFill>
                <a:latin typeface="Calibri"/>
              </a:rPr>
              <a:t>Vastaajat, jotka ovat hakeneet korvausta</a:t>
            </a:r>
          </a:p>
        </p:txBody>
      </p:sp>
    </p:spTree>
    <p:extLst>
      <p:ext uri="{BB962C8B-B14F-4D97-AF65-F5344CB8AC3E}">
        <p14:creationId xmlns:p14="http://schemas.microsoft.com/office/powerpoint/2010/main" val="39977812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752250338"/>
              </p:ext>
            </p:extLst>
          </p:nvPr>
        </p:nvGraphicFramePr>
        <p:xfrm>
          <a:off x="272703" y="1168401"/>
          <a:ext cx="11103884" cy="550817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vakuutusyhtiön korvausmenettelystä 2/3</a:t>
            </a:r>
            <a:endParaRPr lang="fi-FI" sz="3200" b="1" dirty="0">
              <a:solidFill>
                <a:srgbClr val="040B16"/>
              </a:solidFill>
              <a:latin typeface="Calibri"/>
            </a:endParaRPr>
          </a:p>
        </p:txBody>
      </p:sp>
      <p:sp>
        <p:nvSpPr>
          <p:cNvPr id="9" name="Tekstiruutu 8"/>
          <p:cNvSpPr txBox="1"/>
          <p:nvPr/>
        </p:nvSpPr>
        <p:spPr>
          <a:xfrm>
            <a:off x="535822" y="919081"/>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Millaista oli mielestänne vakuutusyhtiön korvausmenettely?</a:t>
            </a:r>
            <a:endParaRPr lang="fi-FI" sz="1500" dirty="0">
              <a:solidFill>
                <a:prstClr val="black"/>
              </a:solidFill>
              <a:latin typeface="Calibri"/>
            </a:endParaRPr>
          </a:p>
          <a:p>
            <a:pPr defTabSz="1219170"/>
            <a:r>
              <a:rPr lang="fi-FI" sz="1500" dirty="0">
                <a:solidFill>
                  <a:prstClr val="black"/>
                </a:solidFill>
                <a:latin typeface="Calibri"/>
              </a:rPr>
              <a:t>Vastaajat, jotka ovat hakeneet korvausta</a:t>
            </a:r>
          </a:p>
        </p:txBody>
      </p:sp>
    </p:spTree>
    <p:extLst>
      <p:ext uri="{BB962C8B-B14F-4D97-AF65-F5344CB8AC3E}">
        <p14:creationId xmlns:p14="http://schemas.microsoft.com/office/powerpoint/2010/main" val="14605891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216842242"/>
              </p:ext>
            </p:extLst>
          </p:nvPr>
        </p:nvGraphicFramePr>
        <p:xfrm>
          <a:off x="272703" y="1168401"/>
          <a:ext cx="11103884" cy="550817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vakuutusyhtiön korvausmenettelystä 3/3</a:t>
            </a:r>
            <a:endParaRPr lang="fi-FI" sz="3200" b="1" dirty="0">
              <a:solidFill>
                <a:srgbClr val="040B16"/>
              </a:solidFill>
              <a:latin typeface="Calibri"/>
            </a:endParaRPr>
          </a:p>
        </p:txBody>
      </p:sp>
      <p:sp>
        <p:nvSpPr>
          <p:cNvPr id="9" name="Tekstiruutu 8"/>
          <p:cNvSpPr txBox="1"/>
          <p:nvPr/>
        </p:nvSpPr>
        <p:spPr>
          <a:xfrm>
            <a:off x="533455" y="904714"/>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Millaista oli mielestänne vakuutusyhtiön korvausmenettely?</a:t>
            </a:r>
            <a:endParaRPr lang="fi-FI" sz="1500" dirty="0">
              <a:solidFill>
                <a:prstClr val="black"/>
              </a:solidFill>
              <a:latin typeface="Calibri"/>
            </a:endParaRPr>
          </a:p>
          <a:p>
            <a:pPr defTabSz="1219170"/>
            <a:r>
              <a:rPr lang="fi-FI" sz="1500" dirty="0">
                <a:solidFill>
                  <a:prstClr val="black"/>
                </a:solidFill>
                <a:latin typeface="Calibri"/>
              </a:rPr>
              <a:t>Vastaajat, jotka ovat hakeneet korvausta, n=300</a:t>
            </a:r>
          </a:p>
        </p:txBody>
      </p:sp>
    </p:spTree>
    <p:extLst>
      <p:ext uri="{BB962C8B-B14F-4D97-AF65-F5344CB8AC3E}">
        <p14:creationId xmlns:p14="http://schemas.microsoft.com/office/powerpoint/2010/main" val="4602440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isällön paikkamerkki 7"/>
          <p:cNvGraphicFramePr>
            <a:graphicFrameLocks/>
          </p:cNvGraphicFramePr>
          <p:nvPr>
            <p:extLst>
              <p:ext uri="{D42A27DB-BD31-4B8C-83A1-F6EECF244321}">
                <p14:modId xmlns:p14="http://schemas.microsoft.com/office/powerpoint/2010/main" val="2557957080"/>
              </p:ext>
            </p:extLst>
          </p:nvPr>
        </p:nvGraphicFramePr>
        <p:xfrm>
          <a:off x="132764" y="1375442"/>
          <a:ext cx="11125656" cy="548255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6"/>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Korvaushakemuksen hylkäys</a:t>
            </a:r>
            <a:endParaRPr lang="fi-FI" sz="3200" b="1" dirty="0">
              <a:solidFill>
                <a:srgbClr val="040B16"/>
              </a:solidFill>
              <a:latin typeface="Calibri"/>
            </a:endParaRPr>
          </a:p>
        </p:txBody>
      </p:sp>
      <p:sp>
        <p:nvSpPr>
          <p:cNvPr id="10" name="Tekstiruutu 8"/>
          <p:cNvSpPr txBox="1"/>
          <p:nvPr/>
        </p:nvSpPr>
        <p:spPr>
          <a:xfrm>
            <a:off x="570063" y="932723"/>
            <a:ext cx="8189736"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Hylättiinkö korvaushakemuksenne?</a:t>
            </a:r>
            <a:endParaRPr lang="fi-FI" sz="1500" dirty="0">
              <a:solidFill>
                <a:prstClr val="black"/>
              </a:solidFill>
              <a:latin typeface="Calibri"/>
            </a:endParaRPr>
          </a:p>
          <a:p>
            <a:pPr defTabSz="1219170"/>
            <a:r>
              <a:rPr lang="fi-FI" sz="1500" dirty="0">
                <a:solidFill>
                  <a:prstClr val="black"/>
                </a:solidFill>
                <a:latin typeface="Calibri"/>
              </a:rPr>
              <a:t>Vastaajat, jotka ovat hakeneet korvausta, n=300</a:t>
            </a:r>
          </a:p>
        </p:txBody>
      </p:sp>
    </p:spTree>
    <p:extLst>
      <p:ext uri="{BB962C8B-B14F-4D97-AF65-F5344CB8AC3E}">
        <p14:creationId xmlns:p14="http://schemas.microsoft.com/office/powerpoint/2010/main" val="2463646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274066"/>
            <a:ext cx="10811947" cy="5016756"/>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Tutkimuksen kohderyhmä:</a:t>
            </a:r>
          </a:p>
          <a:p>
            <a:pPr defTabSz="1219170"/>
            <a:r>
              <a:rPr lang="fi-FI" sz="1600" dirty="0">
                <a:solidFill>
                  <a:prstClr val="black"/>
                </a:solidFill>
                <a:latin typeface="Calibri"/>
              </a:rPr>
              <a:t>Kohderyhmään kuuluvat mannersuomalaiset 18-79-vuotiaat henkilöt. Otos muodostettiin kiintiöpoiminnalla, jossa vastaajat kiintiöintiin ikä- ja sukupuolen mukaisesti ja NUTS2 alueiden mukaisesti. Tarkemmat taustatiedot on esitetty graafisesti raportin alussa.</a:t>
            </a:r>
          </a:p>
          <a:p>
            <a:pPr defTabSz="1219170"/>
            <a:endParaRPr lang="fi-FI" sz="1600" dirty="0">
              <a:solidFill>
                <a:prstClr val="black"/>
              </a:solidFill>
              <a:latin typeface="Calibri"/>
            </a:endParaRPr>
          </a:p>
          <a:p>
            <a:pPr defTabSz="1219170"/>
            <a:r>
              <a:rPr lang="fi-FI" sz="1600" dirty="0">
                <a:solidFill>
                  <a:prstClr val="black"/>
                </a:solidFill>
                <a:latin typeface="Calibri"/>
              </a:rPr>
              <a:t>Tutkimuksen toteutus:</a:t>
            </a:r>
          </a:p>
          <a:p>
            <a:pPr defTabSz="1219170"/>
            <a:r>
              <a:rPr lang="fi-FI" sz="1600" dirty="0">
                <a:solidFill>
                  <a:prstClr val="black"/>
                </a:solidFill>
                <a:latin typeface="Calibri"/>
              </a:rPr>
              <a:t>Tutkimuksen vastausprosentti oli hyvä 41%. Norstat tutkii myös vastaajien tyytyväisyyttä tutkimuksen toteutukseen. Saadut tulokset ovat varsin keskiarvossa </a:t>
            </a:r>
            <a:r>
              <a:rPr lang="fi-FI" sz="1600" dirty="0" err="1">
                <a:solidFill>
                  <a:prstClr val="black"/>
                </a:solidFill>
                <a:latin typeface="Calibri"/>
              </a:rPr>
              <a:t>Norstatin</a:t>
            </a:r>
            <a:r>
              <a:rPr lang="fi-FI" sz="1600" dirty="0">
                <a:solidFill>
                  <a:prstClr val="black"/>
                </a:solidFill>
                <a:latin typeface="Calibri"/>
              </a:rPr>
              <a:t> muiden tutkimusten kanssa</a:t>
            </a:r>
          </a:p>
          <a:p>
            <a:pPr defTabSz="1219170"/>
            <a:endParaRPr lang="fi-FI" sz="1600" dirty="0">
              <a:solidFill>
                <a:prstClr val="black"/>
              </a:solidFill>
              <a:latin typeface="Calibri"/>
            </a:endParaRPr>
          </a:p>
          <a:p>
            <a:pPr defTabSz="1219170"/>
            <a:endParaRPr lang="fi-FI" sz="1600" dirty="0">
              <a:solidFill>
                <a:prstClr val="black"/>
              </a:solidFill>
              <a:latin typeface="Calibri"/>
            </a:endParaRPr>
          </a:p>
          <a:p>
            <a:pPr defTabSz="1219170"/>
            <a:endParaRPr lang="fi-FI" sz="1600" dirty="0">
              <a:solidFill>
                <a:prstClr val="black"/>
              </a:solidFill>
              <a:latin typeface="Calibri"/>
            </a:endParaRPr>
          </a:p>
          <a:p>
            <a:pPr defTabSz="1219170"/>
            <a:endParaRPr lang="fi-FI" sz="1600" dirty="0">
              <a:solidFill>
                <a:prstClr val="black"/>
              </a:solidFill>
              <a:latin typeface="Calibri"/>
            </a:endParaRPr>
          </a:p>
          <a:p>
            <a:pPr defTabSz="1219170"/>
            <a:endParaRPr lang="fi-FI" sz="1600" dirty="0">
              <a:solidFill>
                <a:prstClr val="black"/>
              </a:solidFill>
              <a:latin typeface="Calibri"/>
            </a:endParaRPr>
          </a:p>
          <a:p>
            <a:pPr defTabSz="1219170"/>
            <a:endParaRPr lang="fi-FI" sz="1600" dirty="0">
              <a:solidFill>
                <a:prstClr val="black"/>
              </a:solidFill>
              <a:latin typeface="Calibri"/>
            </a:endParaRPr>
          </a:p>
          <a:p>
            <a:pPr defTabSz="1219170"/>
            <a:endParaRPr lang="fi-FI" sz="1600" dirty="0">
              <a:solidFill>
                <a:prstClr val="black"/>
              </a:solidFill>
              <a:latin typeface="Calibri"/>
            </a:endParaRPr>
          </a:p>
          <a:p>
            <a:pPr defTabSz="1219170"/>
            <a:endParaRPr lang="fi-FI" sz="1600" dirty="0">
              <a:solidFill>
                <a:prstClr val="black"/>
              </a:solidFill>
              <a:latin typeface="Calibri"/>
            </a:endParaRPr>
          </a:p>
          <a:p>
            <a:pPr defTabSz="1219170"/>
            <a:r>
              <a:rPr lang="fi-FI" sz="1600" dirty="0">
                <a:solidFill>
                  <a:prstClr val="black"/>
                </a:solidFill>
                <a:latin typeface="Calibri"/>
              </a:rPr>
              <a:t>Tulokset on esitetty pääasiassa prosenttijakaumien ja keskiarvojen avulla ja ne on ristiintaulukoitu taustamuuttujittain. Tulosten atk-taulukoinnissa on käytetty khii</a:t>
            </a:r>
            <a:r>
              <a:rPr lang="fi-FI" sz="1600" baseline="30000" dirty="0">
                <a:solidFill>
                  <a:prstClr val="black"/>
                </a:solidFill>
                <a:latin typeface="Calibri"/>
              </a:rPr>
              <a:t>2</a:t>
            </a:r>
            <a:r>
              <a:rPr lang="fi-FI" sz="1600" dirty="0">
                <a:solidFill>
                  <a:prstClr val="black"/>
                </a:solidFill>
                <a:latin typeface="Calibri"/>
              </a:rPr>
              <a:t>- ja t-testiä, jotka testaavat kunkin taulukoidun taustamuuttujan kohdalla, poikkeaako tulos muista tilastollisesti merkittävästi.</a:t>
            </a:r>
            <a:r>
              <a:rPr lang="fi-FI" sz="1600" b="1" dirty="0">
                <a:solidFill>
                  <a:prstClr val="black"/>
                </a:solidFill>
                <a:latin typeface="Calibri"/>
              </a:rPr>
              <a:t> </a:t>
            </a:r>
          </a:p>
          <a:p>
            <a:pPr defTabSz="1219170"/>
            <a:endParaRPr lang="fi-FI" sz="1600" dirty="0">
              <a:solidFill>
                <a:prstClr val="black"/>
              </a:solidFill>
              <a:latin typeface="Calibri"/>
            </a:endParaRP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1041227" cy="584775"/>
          </a:xfrm>
          <a:prstGeom prst="rect">
            <a:avLst/>
          </a:prstGeom>
          <a:noFill/>
        </p:spPr>
        <p:txBody>
          <a:bodyPr wrap="square" rtlCol="0">
            <a:spAutoFit/>
          </a:bodyPr>
          <a:lstStyle/>
          <a:p>
            <a:pPr defTabSz="1219170"/>
            <a:r>
              <a:rPr lang="fi-FI" sz="3200" b="1" dirty="0">
                <a:solidFill>
                  <a:srgbClr val="040B16"/>
                </a:solidFill>
                <a:latin typeface="Calibri"/>
              </a:rPr>
              <a:t>JOHDANTO 2/2</a:t>
            </a:r>
          </a:p>
        </p:txBody>
      </p:sp>
      <p:pic>
        <p:nvPicPr>
          <p:cNvPr id="3" name="Picture 2">
            <a:extLst>
              <a:ext uri="{FF2B5EF4-FFF2-40B4-BE49-F238E27FC236}">
                <a16:creationId xmlns:a16="http://schemas.microsoft.com/office/drawing/2014/main" id="{171A888A-026C-49AF-B416-D652191D5C0A}"/>
              </a:ext>
            </a:extLst>
          </p:cNvPr>
          <p:cNvPicPr>
            <a:picLocks noChangeAspect="1"/>
          </p:cNvPicPr>
          <p:nvPr/>
        </p:nvPicPr>
        <p:blipFill>
          <a:blip r:embed="rId2"/>
          <a:stretch>
            <a:fillRect/>
          </a:stretch>
        </p:blipFill>
        <p:spPr>
          <a:xfrm>
            <a:off x="527381" y="3697759"/>
            <a:ext cx="3781454" cy="1429884"/>
          </a:xfrm>
          <a:prstGeom prst="rect">
            <a:avLst/>
          </a:prstGeom>
        </p:spPr>
      </p:pic>
      <p:pic>
        <p:nvPicPr>
          <p:cNvPr id="8" name="Picture 7">
            <a:extLst>
              <a:ext uri="{FF2B5EF4-FFF2-40B4-BE49-F238E27FC236}">
                <a16:creationId xmlns:a16="http://schemas.microsoft.com/office/drawing/2014/main" id="{A0A23719-9224-4761-BD3C-037374AC5AE3}"/>
              </a:ext>
            </a:extLst>
          </p:cNvPr>
          <p:cNvPicPr>
            <a:picLocks noChangeAspect="1"/>
          </p:cNvPicPr>
          <p:nvPr/>
        </p:nvPicPr>
        <p:blipFill>
          <a:blip r:embed="rId3"/>
          <a:stretch>
            <a:fillRect/>
          </a:stretch>
        </p:blipFill>
        <p:spPr>
          <a:xfrm>
            <a:off x="5132622" y="3505350"/>
            <a:ext cx="2896953" cy="1622293"/>
          </a:xfrm>
          <a:prstGeom prst="rect">
            <a:avLst/>
          </a:prstGeom>
        </p:spPr>
      </p:pic>
    </p:spTree>
    <p:extLst>
      <p:ext uri="{BB962C8B-B14F-4D97-AF65-F5344CB8AC3E}">
        <p14:creationId xmlns:p14="http://schemas.microsoft.com/office/powerpoint/2010/main" val="30927222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53171734"/>
              </p:ext>
            </p:extLst>
          </p:nvPr>
        </p:nvGraphicFramePr>
        <p:xfrm>
          <a:off x="224972" y="1175657"/>
          <a:ext cx="11125656" cy="54864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60"/>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Korvaushakemuksen hylkäys</a:t>
            </a:r>
            <a:endParaRPr lang="fi-FI" sz="3200" b="1" dirty="0">
              <a:solidFill>
                <a:srgbClr val="040B16"/>
              </a:solidFill>
              <a:latin typeface="Calibri"/>
            </a:endParaRPr>
          </a:p>
        </p:txBody>
      </p:sp>
      <p:sp>
        <p:nvSpPr>
          <p:cNvPr id="9" name="Tekstiruutu 8"/>
          <p:cNvSpPr txBox="1"/>
          <p:nvPr/>
        </p:nvSpPr>
        <p:spPr>
          <a:xfrm>
            <a:off x="570063" y="932723"/>
            <a:ext cx="8189736"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Hylättiinkö korvaushakemuksenne?</a:t>
            </a:r>
            <a:endParaRPr lang="fi-FI" sz="1500" dirty="0">
              <a:solidFill>
                <a:prstClr val="black"/>
              </a:solidFill>
              <a:latin typeface="Calibri"/>
            </a:endParaRPr>
          </a:p>
          <a:p>
            <a:pPr defTabSz="1219170"/>
            <a:r>
              <a:rPr lang="fi-FI" sz="1500" dirty="0">
                <a:solidFill>
                  <a:prstClr val="black"/>
                </a:solidFill>
                <a:latin typeface="Calibri"/>
              </a:rPr>
              <a:t>Vastaajat, jotka ovat hakeneet korvausta</a:t>
            </a:r>
          </a:p>
        </p:txBody>
      </p:sp>
    </p:spTree>
    <p:extLst>
      <p:ext uri="{BB962C8B-B14F-4D97-AF65-F5344CB8AC3E}">
        <p14:creationId xmlns:p14="http://schemas.microsoft.com/office/powerpoint/2010/main" val="24953833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D43179-BE1D-491F-A7B1-34E658110E07}"/>
              </a:ext>
            </a:extLst>
          </p:cNvPr>
          <p:cNvSpPr>
            <a:spLocks noGrp="1"/>
          </p:cNvSpPr>
          <p:nvPr>
            <p:ph type="title"/>
          </p:nvPr>
        </p:nvSpPr>
        <p:spPr/>
        <p:txBody>
          <a:bodyPr>
            <a:normAutofit/>
          </a:bodyPr>
          <a:lstStyle/>
          <a:p>
            <a:pPr defTabSz="1219170"/>
            <a:r>
              <a:rPr lang="fi-FI" dirty="0">
                <a:solidFill>
                  <a:prstClr val="white"/>
                </a:solidFill>
                <a:latin typeface="Calibri"/>
              </a:rPr>
              <a:t>Mielipiteet vakuutuksista ja vakuutusyhtiöistä</a:t>
            </a:r>
            <a:endParaRPr lang="fi-FI" dirty="0"/>
          </a:p>
        </p:txBody>
      </p:sp>
      <p:sp>
        <p:nvSpPr>
          <p:cNvPr id="3" name="Slide Number Placeholder 2"/>
          <p:cNvSpPr>
            <a:spLocks noGrp="1"/>
          </p:cNvSpPr>
          <p:nvPr>
            <p:ph type="sldNum" sz="quarter" idx="12"/>
          </p:nvPr>
        </p:nvSpPr>
        <p:spPr/>
        <p:txBody>
          <a:bodyPr/>
          <a:lstStyle/>
          <a:p>
            <a:fld id="{FFC254BE-F317-D644-A658-DB860BDC17F5}" type="slidenum">
              <a:rPr lang="en-US" smtClean="0"/>
              <a:t>121</a:t>
            </a:fld>
            <a:endParaRPr lang="en-US" dirty="0"/>
          </a:p>
        </p:txBody>
      </p:sp>
    </p:spTree>
    <p:extLst>
      <p:ext uri="{BB962C8B-B14F-4D97-AF65-F5344CB8AC3E}">
        <p14:creationId xmlns:p14="http://schemas.microsoft.com/office/powerpoint/2010/main" val="10407710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6511" y="853843"/>
            <a:ext cx="10827465" cy="4370427"/>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Mitä mieltä olette seuraavista vakuutuksiin ja vakuutusyhtiöihin liittyvistä väittämistä?</a:t>
            </a:r>
          </a:p>
          <a:p>
            <a:endParaRPr lang="fi-FI" sz="1600" dirty="0">
              <a:solidFill>
                <a:srgbClr val="040B16"/>
              </a:solidFill>
              <a:latin typeface="Calibri" panose="020F0502020204030204" pitchFamily="34" charset="0"/>
              <a:cs typeface="Calibri" panose="020F0502020204030204" pitchFamily="34" charset="0"/>
            </a:endParaRPr>
          </a:p>
          <a:p>
            <a:r>
              <a:rPr lang="fi-FI" sz="1600" dirty="0">
                <a:solidFill>
                  <a:srgbClr val="040B16"/>
                </a:solidFill>
                <a:latin typeface="Calibri" panose="020F0502020204030204" pitchFamily="34" charset="0"/>
                <a:cs typeface="Calibri" panose="020F0502020204030204" pitchFamily="34" charset="0"/>
              </a:rPr>
              <a:t>Vastausvaihtoehdot</a:t>
            </a:r>
          </a:p>
          <a:p>
            <a:r>
              <a:rPr lang="fi-FI" sz="1600" dirty="0">
                <a:solidFill>
                  <a:srgbClr val="040B16"/>
                </a:solidFill>
                <a:latin typeface="Calibri" panose="020F0502020204030204" pitchFamily="34" charset="0"/>
                <a:cs typeface="Calibri" panose="020F0502020204030204" pitchFamily="34" charset="0"/>
              </a:rPr>
              <a:t>4= täysin samaa mieltä</a:t>
            </a:r>
          </a:p>
          <a:p>
            <a:r>
              <a:rPr lang="fi-FI" sz="1600" dirty="0">
                <a:solidFill>
                  <a:srgbClr val="040B16"/>
                </a:solidFill>
                <a:latin typeface="Calibri" panose="020F0502020204030204" pitchFamily="34" charset="0"/>
                <a:cs typeface="Calibri" panose="020F0502020204030204" pitchFamily="34" charset="0"/>
              </a:rPr>
              <a:t>3= osittain samaa mieltä</a:t>
            </a:r>
          </a:p>
          <a:p>
            <a:r>
              <a:rPr lang="fi-FI" sz="1600" dirty="0">
                <a:solidFill>
                  <a:srgbClr val="040B16"/>
                </a:solidFill>
                <a:latin typeface="Calibri" panose="020F0502020204030204" pitchFamily="34" charset="0"/>
                <a:cs typeface="Calibri" panose="020F0502020204030204" pitchFamily="34" charset="0"/>
              </a:rPr>
              <a:t>2= osittain eri mieltä</a:t>
            </a:r>
          </a:p>
          <a:p>
            <a:r>
              <a:rPr lang="fi-FI" sz="1600" dirty="0">
                <a:solidFill>
                  <a:srgbClr val="040B16"/>
                </a:solidFill>
                <a:latin typeface="Calibri" panose="020F0502020204030204" pitchFamily="34" charset="0"/>
                <a:cs typeface="Calibri" panose="020F0502020204030204" pitchFamily="34" charset="0"/>
              </a:rPr>
              <a:t>1= täysin eri mieltä</a:t>
            </a:r>
          </a:p>
          <a:p>
            <a:r>
              <a:rPr lang="fi-FI" sz="1600" dirty="0">
                <a:solidFill>
                  <a:srgbClr val="040B16"/>
                </a:solidFill>
                <a:latin typeface="Calibri" panose="020F0502020204030204" pitchFamily="34" charset="0"/>
                <a:cs typeface="Calibri" panose="020F0502020204030204" pitchFamily="34" charset="0"/>
              </a:rPr>
              <a:t>0= en osaa sanoa</a:t>
            </a:r>
          </a:p>
          <a:p>
            <a:pPr lvl="0"/>
            <a:endParaRPr lang="fi-FI" sz="1600" dirty="0">
              <a:solidFill>
                <a:srgbClr val="040B16"/>
              </a:solidFill>
              <a:latin typeface="Calibri" panose="020F0502020204030204" pitchFamily="34" charset="0"/>
              <a:cs typeface="Calibri" panose="020F0502020204030204" pitchFamily="34" charset="0"/>
            </a:endParaRPr>
          </a:p>
          <a:p>
            <a:pPr lvl="0"/>
            <a:r>
              <a:rPr lang="fi-FI" sz="1600" dirty="0">
                <a:solidFill>
                  <a:srgbClr val="040B16"/>
                </a:solidFill>
                <a:latin typeface="Calibri" panose="020F0502020204030204" pitchFamily="34" charset="0"/>
                <a:cs typeface="Calibri" panose="020F0502020204030204" pitchFamily="34" charset="0"/>
              </a:rPr>
              <a:t>Väittämät</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Vakuutustuotteiden ja vakuutusmaksujen vertailu on helppoa</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Tiedän, mitä ottamani vakuutukset korvaavat</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Nykyinen vakuutusturvani on riittävä kattamaan omat ja perheeni riskit</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Vakuutusyhtiöt pyrkivät vakuutusehtoihin vetoamalla vapautumaan korvausten maksusta</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On hyväksyttävää liioitella vahingon määrää korvaushakemuksessa</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Vakuutusyhtiöiden verkkopalvelut ovat kattavia ja helppokäyttöisiä</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Vakuutusyhtiöiden mobiilipalvelut vastaavat tarpeitani</a:t>
            </a:r>
          </a:p>
        </p:txBody>
      </p:sp>
    </p:spTree>
    <p:extLst>
      <p:ext uri="{BB962C8B-B14F-4D97-AF65-F5344CB8AC3E}">
        <p14:creationId xmlns:p14="http://schemas.microsoft.com/office/powerpoint/2010/main" val="17094278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7" y="1391942"/>
            <a:ext cx="10826432" cy="4524313"/>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Vakuutusyhtiöiden korvaushalukkuuteen suhtaudutaan edelleen skeptisesti mutta vähemmän kuin aikaisempina vuosina. Peräti 73 % on sitä mieltä, että vakuutusyhtiöt pyrkivät vakuutusehtoihin vetoamalla vapautumaan korvausten maksusta. </a:t>
            </a:r>
          </a:p>
          <a:p>
            <a:pPr defTabSz="1219170"/>
            <a:endParaRPr lang="fi-FI" sz="1600" dirty="0">
              <a:solidFill>
                <a:prstClr val="black"/>
              </a:solidFill>
              <a:latin typeface="Calibri"/>
            </a:endParaRPr>
          </a:p>
          <a:p>
            <a:pPr defTabSz="1219170"/>
            <a:r>
              <a:rPr lang="fi-FI" sz="1600" dirty="0">
                <a:solidFill>
                  <a:prstClr val="black"/>
                </a:solidFill>
                <a:latin typeface="Calibri"/>
              </a:rPr>
              <a:t>Vastaajista 75 % pitää nykyistä vakuutusturvaa riittävänä karttamaan omat ja perheen riskit, 17 % pitää vakuutusturvaa liian alhaisena ja 9 % ei osaa sanoa. 71 % kertoo tietävänsä mitä vakuutukset korvaavat ja 25 % ei ole tietoinen vakuutusturvansa tasosta. </a:t>
            </a:r>
          </a:p>
          <a:p>
            <a:pPr defTabSz="1219170"/>
            <a:endParaRPr lang="fi-FI" sz="1600" dirty="0">
              <a:solidFill>
                <a:prstClr val="black"/>
              </a:solidFill>
              <a:latin typeface="Calibri"/>
            </a:endParaRPr>
          </a:p>
          <a:p>
            <a:pPr defTabSz="1219170"/>
            <a:r>
              <a:rPr lang="fi-FI" sz="1600" dirty="0">
                <a:solidFill>
                  <a:prstClr val="black"/>
                </a:solidFill>
                <a:latin typeface="Calibri"/>
              </a:rPr>
              <a:t>Enemmistö pitää vakuutusyhtiöiden verkkopalveluja melko kattavina ja helppokäyttöisinä. Huomioitavaa kuitenkin on että 31 % vastaajista eivät osanneet antaa vastausta.  Nuorimmat ikäryhmät olivat muita tyytyväisempiä vakuutusyhtiöiden verkkopalveluihin. Erityisesti tyytyväisyydessä mobiilipalveluiden oli suuria eroja ikäryhmien välillä. Nuoret olivat selkeästi tyytyväisempiä.</a:t>
            </a:r>
          </a:p>
          <a:p>
            <a:pPr defTabSz="1219170"/>
            <a:endParaRPr lang="fi-FI" sz="1600" dirty="0">
              <a:solidFill>
                <a:prstClr val="black"/>
              </a:solidFill>
              <a:latin typeface="Calibri"/>
            </a:endParaRPr>
          </a:p>
          <a:p>
            <a:pPr defTabSz="1219170"/>
            <a:r>
              <a:rPr lang="fi-FI" sz="1600" dirty="0">
                <a:solidFill>
                  <a:prstClr val="black"/>
                </a:solidFill>
                <a:latin typeface="Calibri"/>
              </a:rPr>
              <a:t>Vakuutustuotteiden turvan ja vakuutusmaksujen vertailua pidetään pikemminkin vaikeana kuin helppona, mutta hieman helpompana kuin kaksi vuotta sitten. Nuorempien ikäryhmien vastaajat tuntuvat ymmärtävän vakuutusturvaa ja niiden vertailua selvästi muita paremmin. </a:t>
            </a:r>
          </a:p>
          <a:p>
            <a:pPr defTabSz="1219170"/>
            <a:endParaRPr lang="fi-FI" sz="1600" dirty="0">
              <a:solidFill>
                <a:prstClr val="black"/>
              </a:solidFill>
              <a:latin typeface="Calibri"/>
            </a:endParaRPr>
          </a:p>
          <a:p>
            <a:pPr defTabSz="1219170"/>
            <a:r>
              <a:rPr lang="fi-FI" sz="1600" dirty="0">
                <a:solidFill>
                  <a:prstClr val="black"/>
                </a:solidFill>
                <a:latin typeface="Calibri"/>
              </a:rPr>
              <a:t>Vain 16% vastaajista on sitä mieltä, että on hyväksyttävää liioitella vahingon määrää korvaushakemuksessa. Nuorempien ja miesvastaajien mielestä se on hyväksyttävämpää kuin vanhempien ikäryhmien ja naisten mielestä.</a:t>
            </a:r>
          </a:p>
        </p:txBody>
      </p:sp>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kstiruutu 7"/>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vakuutuksista ja vakuutusyhtiöistä 1/2</a:t>
            </a:r>
            <a:endParaRPr lang="fi-FI" sz="3200" b="1" dirty="0">
              <a:solidFill>
                <a:srgbClr val="040B16"/>
              </a:solidFill>
              <a:latin typeface="Calibri"/>
            </a:endParaRPr>
          </a:p>
        </p:txBody>
      </p:sp>
    </p:spTree>
    <p:extLst>
      <p:ext uri="{BB962C8B-B14F-4D97-AF65-F5344CB8AC3E}">
        <p14:creationId xmlns:p14="http://schemas.microsoft.com/office/powerpoint/2010/main" val="19477781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38187" y="1376573"/>
            <a:ext cx="10926776" cy="1323437"/>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16 % vastaajista tuntee jonkun, joka on huijannut vakuutusyhtiötä. Miehet tuntevat naisia useammin tällaisen henkilön, samoin 40-49 –vuotiaat,  johtavassa asemassa olevat sekä yli 50 000 € vuodessa ansaitsevat. </a:t>
            </a:r>
          </a:p>
          <a:p>
            <a:pPr defTabSz="1219170"/>
            <a:endParaRPr lang="fi-FI" sz="1600" dirty="0">
              <a:solidFill>
                <a:prstClr val="black"/>
              </a:solidFill>
              <a:latin typeface="Calibri"/>
            </a:endParaRPr>
          </a:p>
          <a:p>
            <a:pPr defTabSz="1219170"/>
            <a:r>
              <a:rPr lang="fi-FI" sz="1600" dirty="0">
                <a:solidFill>
                  <a:prstClr val="black"/>
                </a:solidFill>
                <a:latin typeface="Calibri"/>
              </a:rPr>
              <a:t>Joka kolmas on vastaanottanut vakuutusyhtiön kotivakuutukseen liittyviä turvallisuusohjeita. 97 % on toiminut saatujen ohjeiden mukaisesti.</a:t>
            </a:r>
          </a:p>
        </p:txBody>
      </p:sp>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kstiruutu 7"/>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vakuutuksista ja vakuutusyhtiöistä 2/2</a:t>
            </a:r>
            <a:endParaRPr lang="fi-FI" sz="3200" b="1" dirty="0">
              <a:solidFill>
                <a:srgbClr val="040B16"/>
              </a:solidFill>
              <a:latin typeface="Calibri"/>
            </a:endParaRPr>
          </a:p>
        </p:txBody>
      </p:sp>
    </p:spTree>
    <p:extLst>
      <p:ext uri="{BB962C8B-B14F-4D97-AF65-F5344CB8AC3E}">
        <p14:creationId xmlns:p14="http://schemas.microsoft.com/office/powerpoint/2010/main" val="34698695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7"/>
          <p:cNvGraphicFramePr>
            <a:graphicFrameLocks noGrp="1"/>
          </p:cNvGraphicFramePr>
          <p:nvPr>
            <p:ph idx="1"/>
            <p:extLst>
              <p:ext uri="{D42A27DB-BD31-4B8C-83A1-F6EECF244321}">
                <p14:modId xmlns:p14="http://schemas.microsoft.com/office/powerpoint/2010/main" val="3783269626"/>
              </p:ext>
            </p:extLst>
          </p:nvPr>
        </p:nvGraphicFramePr>
        <p:xfrm>
          <a:off x="449944" y="1619249"/>
          <a:ext cx="11292114" cy="459406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5"/>
          <p:cNvSpPr txBox="1"/>
          <p:nvPr/>
        </p:nvSpPr>
        <p:spPr>
          <a:xfrm>
            <a:off x="551831" y="916915"/>
            <a:ext cx="8635573"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mieltä olette seuraavista vakuutuksiin ja vakuutusyhtiöihin liittyvistä väittämistä?</a:t>
            </a:r>
            <a:endParaRPr lang="fi-FI" sz="1500" dirty="0">
              <a:solidFill>
                <a:prstClr val="black"/>
              </a:solidFill>
              <a:latin typeface="Calibri"/>
            </a:endParaRPr>
          </a:p>
          <a:p>
            <a:pPr defTabSz="1219170"/>
            <a:r>
              <a:rPr lang="fi-FI" sz="1500" dirty="0">
                <a:solidFill>
                  <a:prstClr val="black"/>
                </a:solidFill>
                <a:latin typeface="Calibri"/>
              </a:rPr>
              <a:t>Kaikki vastaajat, n=1000</a:t>
            </a:r>
          </a:p>
        </p:txBody>
      </p:sp>
      <p:cxnSp>
        <p:nvCxnSpPr>
          <p:cNvPr id="6"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kstiruutu 4"/>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vakuutuksista ja vakuutusyhtiöistä</a:t>
            </a:r>
            <a:endParaRPr lang="fi-FI" sz="3200" b="1" dirty="0">
              <a:solidFill>
                <a:srgbClr val="040B16"/>
              </a:solidFill>
              <a:latin typeface="Calibri"/>
            </a:endParaRPr>
          </a:p>
        </p:txBody>
      </p:sp>
    </p:spTree>
    <p:extLst>
      <p:ext uri="{BB962C8B-B14F-4D97-AF65-F5344CB8AC3E}">
        <p14:creationId xmlns:p14="http://schemas.microsoft.com/office/powerpoint/2010/main" val="3291003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5"/>
          <p:cNvSpPr txBox="1"/>
          <p:nvPr/>
        </p:nvSpPr>
        <p:spPr>
          <a:xfrm>
            <a:off x="551831" y="927194"/>
            <a:ext cx="8635573"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mieltä olette seuraavista vakuutuksiin ja vakuutusyhtiöihin liittyvistä väittämistä?</a:t>
            </a:r>
            <a:endParaRPr lang="fi-FI" sz="1500" dirty="0">
              <a:solidFill>
                <a:prstClr val="black"/>
              </a:solidFill>
              <a:latin typeface="Calibri"/>
            </a:endParaRPr>
          </a:p>
          <a:p>
            <a:pPr defTabSz="1219170"/>
            <a:r>
              <a:rPr lang="fi-FI" sz="1500" dirty="0">
                <a:solidFill>
                  <a:srgbClr val="040B16"/>
                </a:solidFill>
                <a:latin typeface="Calibri" panose="020F0502020204030204" pitchFamily="34" charset="0"/>
                <a:cs typeface="Calibri" panose="020F0502020204030204" pitchFamily="34" charset="0"/>
              </a:rPr>
              <a:t>Kaikki </a:t>
            </a:r>
            <a:r>
              <a:rPr lang="fi-FI" sz="1500" dirty="0">
                <a:solidFill>
                  <a:prstClr val="black"/>
                </a:solidFill>
                <a:latin typeface="Calibri"/>
              </a:rPr>
              <a:t>vastaajat</a:t>
            </a:r>
          </a:p>
        </p:txBody>
      </p:sp>
      <p:cxnSp>
        <p:nvCxnSpPr>
          <p:cNvPr id="6"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kstiruutu 4"/>
          <p:cNvSpPr txBox="1"/>
          <p:nvPr/>
        </p:nvSpPr>
        <p:spPr>
          <a:xfrm>
            <a:off x="519887" y="37164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vakuutuksista ja vakuutusyhtiöistä</a:t>
            </a:r>
            <a:endParaRPr lang="fi-FI" sz="3200" b="1" dirty="0">
              <a:solidFill>
                <a:srgbClr val="040B16"/>
              </a:solidFill>
              <a:latin typeface="Calibri"/>
            </a:endParaRPr>
          </a:p>
        </p:txBody>
      </p:sp>
      <p:sp>
        <p:nvSpPr>
          <p:cNvPr id="3" name="TextBox 2">
            <a:extLst>
              <a:ext uri="{FF2B5EF4-FFF2-40B4-BE49-F238E27FC236}">
                <a16:creationId xmlns:a16="http://schemas.microsoft.com/office/drawing/2014/main" id="{56A22C19-1B34-40D9-ACEB-93A7E21F7F12}"/>
              </a:ext>
            </a:extLst>
          </p:cNvPr>
          <p:cNvSpPr txBox="1"/>
          <p:nvPr/>
        </p:nvSpPr>
        <p:spPr>
          <a:xfrm>
            <a:off x="216992" y="3141511"/>
            <a:ext cx="2877900" cy="276999"/>
          </a:xfrm>
          <a:prstGeom prst="rect">
            <a:avLst/>
          </a:prstGeom>
          <a:noFill/>
        </p:spPr>
        <p:txBody>
          <a:bodyPr wrap="square" rtlCol="0">
            <a:spAutoFit/>
          </a:bodyPr>
          <a:lstStyle/>
          <a:p>
            <a:r>
              <a:rPr lang="fi-FI" sz="1200" dirty="0">
                <a:solidFill>
                  <a:srgbClr val="040B16"/>
                </a:solidFill>
                <a:latin typeface="Calibri" panose="020F0502020204030204" pitchFamily="34" charset="0"/>
                <a:cs typeface="Calibri" panose="020F0502020204030204" pitchFamily="34" charset="0"/>
              </a:rPr>
              <a:t>Paljon tai melko paljon osuus (%)</a:t>
            </a:r>
          </a:p>
        </p:txBody>
      </p:sp>
      <p:pic>
        <p:nvPicPr>
          <p:cNvPr id="5" name="Picture 4">
            <a:extLst>
              <a:ext uri="{FF2B5EF4-FFF2-40B4-BE49-F238E27FC236}">
                <a16:creationId xmlns:a16="http://schemas.microsoft.com/office/drawing/2014/main" id="{26951A48-A499-41D6-A1F0-D39874603D57}"/>
              </a:ext>
            </a:extLst>
          </p:cNvPr>
          <p:cNvPicPr>
            <a:picLocks noChangeAspect="1"/>
          </p:cNvPicPr>
          <p:nvPr/>
        </p:nvPicPr>
        <p:blipFill>
          <a:blip r:embed="rId2"/>
          <a:stretch>
            <a:fillRect/>
          </a:stretch>
        </p:blipFill>
        <p:spPr>
          <a:xfrm>
            <a:off x="86105" y="2733354"/>
            <a:ext cx="12115800" cy="3143250"/>
          </a:xfrm>
          <a:prstGeom prst="rect">
            <a:avLst/>
          </a:prstGeom>
        </p:spPr>
      </p:pic>
    </p:spTree>
    <p:extLst>
      <p:ext uri="{BB962C8B-B14F-4D97-AF65-F5344CB8AC3E}">
        <p14:creationId xmlns:p14="http://schemas.microsoft.com/office/powerpoint/2010/main" val="27250339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642802451"/>
              </p:ext>
            </p:extLst>
          </p:nvPr>
        </p:nvGraphicFramePr>
        <p:xfrm>
          <a:off x="0" y="1190170"/>
          <a:ext cx="11350627" cy="54791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503985" y="395958"/>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vakuutuksista ja vakuutusyhtiöistä 1/3</a:t>
            </a:r>
            <a:endParaRPr lang="fi-FI" sz="3200" b="1" dirty="0">
              <a:solidFill>
                <a:srgbClr val="040B16"/>
              </a:solidFill>
              <a:latin typeface="Calibri"/>
            </a:endParaRPr>
          </a:p>
        </p:txBody>
      </p:sp>
      <p:sp>
        <p:nvSpPr>
          <p:cNvPr id="6" name="Tekstiruutu 5"/>
          <p:cNvSpPr txBox="1"/>
          <p:nvPr/>
        </p:nvSpPr>
        <p:spPr>
          <a:xfrm>
            <a:off x="551831" y="916915"/>
            <a:ext cx="8635573"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mieltä olette seuraavista vakuutuksiin ja vakuutusyhtiöihin liittyvistä väittämistä?</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3"/>
          <p:cNvSpPr txBox="1"/>
          <p:nvPr/>
        </p:nvSpPr>
        <p:spPr>
          <a:xfrm>
            <a:off x="9460654" y="1460782"/>
            <a:ext cx="1616723" cy="276997"/>
          </a:xfrm>
          <a:prstGeom prst="rect">
            <a:avLst/>
          </a:prstGeom>
          <a:noFill/>
        </p:spPr>
        <p:txBody>
          <a:bodyPr wrap="none" lIns="91439" tIns="45719" rIns="91439" bIns="45719" rtlCol="0">
            <a:spAutoFit/>
          </a:bodyPr>
          <a:lstStyle/>
          <a:p>
            <a:pPr defTabSz="1219170"/>
            <a:r>
              <a:rPr lang="fi-FI" sz="1200" dirty="0">
                <a:solidFill>
                  <a:prstClr val="black"/>
                </a:solidFill>
                <a:latin typeface="Calibri"/>
              </a:rPr>
              <a:t>*Ei mukana 2010-2014</a:t>
            </a:r>
          </a:p>
        </p:txBody>
      </p:sp>
    </p:spTree>
    <p:extLst>
      <p:ext uri="{BB962C8B-B14F-4D97-AF65-F5344CB8AC3E}">
        <p14:creationId xmlns:p14="http://schemas.microsoft.com/office/powerpoint/2010/main" val="29358907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92299784"/>
              </p:ext>
            </p:extLst>
          </p:nvPr>
        </p:nvGraphicFramePr>
        <p:xfrm>
          <a:off x="0" y="1190170"/>
          <a:ext cx="11350627" cy="54791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503985" y="395958"/>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vakuutuksista ja vakuutusyhtiöistä 2/3</a:t>
            </a:r>
            <a:endParaRPr lang="fi-FI" sz="3200" b="1" dirty="0">
              <a:solidFill>
                <a:srgbClr val="040B16"/>
              </a:solidFill>
              <a:latin typeface="Calibri"/>
            </a:endParaRPr>
          </a:p>
        </p:txBody>
      </p:sp>
      <p:sp>
        <p:nvSpPr>
          <p:cNvPr id="6" name="Tekstiruutu 5"/>
          <p:cNvSpPr txBox="1"/>
          <p:nvPr/>
        </p:nvSpPr>
        <p:spPr>
          <a:xfrm>
            <a:off x="551831" y="916915"/>
            <a:ext cx="8635573"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mieltä olette seuraavista vakuutuksiin ja vakuutusyhtiöihin liittyvistä väittämistä?</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3"/>
          <p:cNvSpPr txBox="1"/>
          <p:nvPr/>
        </p:nvSpPr>
        <p:spPr>
          <a:xfrm>
            <a:off x="9460654" y="1460782"/>
            <a:ext cx="1616723" cy="276997"/>
          </a:xfrm>
          <a:prstGeom prst="rect">
            <a:avLst/>
          </a:prstGeom>
          <a:noFill/>
        </p:spPr>
        <p:txBody>
          <a:bodyPr wrap="none" lIns="91439" tIns="45719" rIns="91439" bIns="45719" rtlCol="0">
            <a:spAutoFit/>
          </a:bodyPr>
          <a:lstStyle/>
          <a:p>
            <a:pPr defTabSz="1219170"/>
            <a:r>
              <a:rPr lang="fi-FI" sz="1200" dirty="0">
                <a:solidFill>
                  <a:prstClr val="black"/>
                </a:solidFill>
                <a:latin typeface="Calibri"/>
              </a:rPr>
              <a:t>*Ei mukana 2010-2014</a:t>
            </a:r>
          </a:p>
        </p:txBody>
      </p:sp>
    </p:spTree>
    <p:extLst>
      <p:ext uri="{BB962C8B-B14F-4D97-AF65-F5344CB8AC3E}">
        <p14:creationId xmlns:p14="http://schemas.microsoft.com/office/powerpoint/2010/main" val="15647687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50573149"/>
              </p:ext>
            </p:extLst>
          </p:nvPr>
        </p:nvGraphicFramePr>
        <p:xfrm>
          <a:off x="0" y="1190170"/>
          <a:ext cx="11350627" cy="54791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503985" y="395958"/>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vakuutuksista ja vakuutusyhtiöistä 3/3</a:t>
            </a:r>
            <a:endParaRPr lang="fi-FI" sz="3200" b="1" dirty="0">
              <a:solidFill>
                <a:srgbClr val="040B16"/>
              </a:solidFill>
              <a:latin typeface="Calibri"/>
            </a:endParaRPr>
          </a:p>
        </p:txBody>
      </p:sp>
      <p:sp>
        <p:nvSpPr>
          <p:cNvPr id="6" name="Tekstiruutu 5"/>
          <p:cNvSpPr txBox="1"/>
          <p:nvPr/>
        </p:nvSpPr>
        <p:spPr>
          <a:xfrm>
            <a:off x="551831" y="916915"/>
            <a:ext cx="8635573"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mieltä olette seuraavista vakuutuksiin ja vakuutusyhtiöihin liittyvistä väittämistä?</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3"/>
          <p:cNvSpPr txBox="1"/>
          <p:nvPr/>
        </p:nvSpPr>
        <p:spPr>
          <a:xfrm>
            <a:off x="9460654" y="1460782"/>
            <a:ext cx="1616723" cy="276997"/>
          </a:xfrm>
          <a:prstGeom prst="rect">
            <a:avLst/>
          </a:prstGeom>
          <a:noFill/>
        </p:spPr>
        <p:txBody>
          <a:bodyPr wrap="none" lIns="91439" tIns="45719" rIns="91439" bIns="45719" rtlCol="0">
            <a:spAutoFit/>
          </a:bodyPr>
          <a:lstStyle/>
          <a:p>
            <a:pPr defTabSz="1219170"/>
            <a:r>
              <a:rPr lang="fi-FI" sz="1200" dirty="0">
                <a:solidFill>
                  <a:prstClr val="black"/>
                </a:solidFill>
                <a:latin typeface="Calibri"/>
              </a:rPr>
              <a:t>*Ei mukana 2010-2014</a:t>
            </a:r>
          </a:p>
        </p:txBody>
      </p:sp>
    </p:spTree>
    <p:extLst>
      <p:ext uri="{BB962C8B-B14F-4D97-AF65-F5344CB8AC3E}">
        <p14:creationId xmlns:p14="http://schemas.microsoft.com/office/powerpoint/2010/main" val="247796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00634"/>
            <a:ext cx="10515600" cy="1325563"/>
          </a:xfrm>
        </p:spPr>
        <p:txBody>
          <a:bodyPr>
            <a:normAutofit/>
          </a:bodyPr>
          <a:lstStyle/>
          <a:p>
            <a:r>
              <a:rPr lang="fi-FI" sz="2200" dirty="0">
                <a:solidFill>
                  <a:srgbClr val="040B16"/>
                </a:solidFill>
                <a:latin typeface="Calibri" panose="020F0502020204030204" pitchFamily="34" charset="0"/>
                <a:cs typeface="Calibri" panose="020F0502020204030204" pitchFamily="34" charset="0"/>
              </a:rPr>
              <a:t>Yhteenveto tutkimuksen tuloksista</a:t>
            </a:r>
          </a:p>
        </p:txBody>
      </p:sp>
      <p:sp>
        <p:nvSpPr>
          <p:cNvPr id="3" name="Sisällön paikkamerkki 2"/>
          <p:cNvSpPr>
            <a:spLocks noGrp="1"/>
          </p:cNvSpPr>
          <p:nvPr>
            <p:ph idx="1"/>
          </p:nvPr>
        </p:nvSpPr>
        <p:spPr>
          <a:xfrm>
            <a:off x="838200" y="1294103"/>
            <a:ext cx="10515600" cy="4466618"/>
          </a:xfrm>
        </p:spPr>
        <p:txBody>
          <a:bodyPr>
            <a:noAutofit/>
          </a:bodyPr>
          <a:lstStyle/>
          <a:p>
            <a:pPr marL="0" indent="0">
              <a:buNone/>
            </a:pPr>
            <a:r>
              <a:rPr lang="fi-FI" sz="1400" dirty="0">
                <a:solidFill>
                  <a:srgbClr val="040B16"/>
                </a:solidFill>
                <a:latin typeface="Calibri" panose="020F0502020204030204" pitchFamily="34" charset="0"/>
                <a:cs typeface="Calibri" panose="020F0502020204030204" pitchFamily="34" charset="0"/>
              </a:rPr>
              <a:t>Suomalaiset ovat varsin tyytyväisiä vakuutusyhtiöihin ja vakuutusyhtiöiden tapaan toimia. Tyytyväisyys vakuutusmenettelyyn ja saatuun korvaukseen oli kasvussa.  Suomalaisten yleinen vakuutusturva on varsin kattava ja mitään merkittävää muutosta edelliseen vuoden 2020 tutkimukseen ei ole tapahtunut. Korona ei ole käytännössä vaikuttanut suomalaisten vakuutusturvaan. Vain 3% kertoi koronan vaikutuksista. Puolet vastaajista kertoi parantaneensa ja puolet heikentäneet vakuutusturvaansa. </a:t>
            </a:r>
          </a:p>
          <a:p>
            <a:pPr marL="0" indent="0">
              <a:buNone/>
            </a:pPr>
            <a:r>
              <a:rPr lang="fi-FI" sz="1400" dirty="0">
                <a:solidFill>
                  <a:srgbClr val="040B16"/>
                </a:solidFill>
                <a:latin typeface="Calibri" panose="020F0502020204030204" pitchFamily="34" charset="0"/>
                <a:cs typeface="Calibri" panose="020F0502020204030204" pitchFamily="34" charset="0"/>
              </a:rPr>
              <a:t>Eläkevakuuttaminen ja sijoitukset vakuutustuotteiden kautta on kuitenkin vähentynyt trendinomaisesti ja vapaaehtoisen eläkevakuutusten, säästöhenkivakuutusten suosio on laskenut. Sen sijaan vakavan sairauden vakuutus ja erilaiset ”kohdistetummat” vakuutukset, kuten lemmikkieläinvakuutuksen suosio on noussut.</a:t>
            </a:r>
          </a:p>
          <a:p>
            <a:pPr marL="0" indent="0">
              <a:buNone/>
            </a:pPr>
            <a:r>
              <a:rPr lang="fi-FI" sz="1400" dirty="0">
                <a:solidFill>
                  <a:srgbClr val="040B16"/>
                </a:solidFill>
                <a:latin typeface="Calibri" panose="020F0502020204030204" pitchFamily="34" charset="0"/>
                <a:cs typeface="Calibri" panose="020F0502020204030204" pitchFamily="34" charset="0"/>
              </a:rPr>
              <a:t>Tulevaisuuden riskeistä suurimpina nähdään oman tai lähimmäisen terveyteen liittyvä- ja tapaturman uhka. Koetut uhkat riippuvat usein vastaajan elämäntilanteesta. Sairauksiin liittyvät uhkat liittyvät usein vanhempiin ikäluokkiin, työhön ja työttömyyden uhka lomautus- tai työttömyysuhkan alla oleviin henkilöihin.</a:t>
            </a:r>
          </a:p>
          <a:p>
            <a:pPr marL="0" indent="0">
              <a:buNone/>
            </a:pPr>
            <a:r>
              <a:rPr lang="fi-FI" sz="1400" dirty="0">
                <a:solidFill>
                  <a:srgbClr val="040B16"/>
                </a:solidFill>
                <a:latin typeface="Calibri" panose="020F0502020204030204" pitchFamily="34" charset="0"/>
                <a:cs typeface="Calibri" panose="020F0502020204030204" pitchFamily="34" charset="0"/>
              </a:rPr>
              <a:t>Julkisen sektorin tarjoamaan turvaan ei täysin luoteta. </a:t>
            </a:r>
            <a:r>
              <a:rPr lang="fi-FI" sz="1400" dirty="0">
                <a:solidFill>
                  <a:prstClr val="black"/>
                </a:solidFill>
                <a:latin typeface="Calibri" panose="020F0502020204030204" pitchFamily="34" charset="0"/>
                <a:cs typeface="Calibri" panose="020F0502020204030204" pitchFamily="34" charset="0"/>
              </a:rPr>
              <a:t>Usko lakisääteisen sosiaaliturvan riittävyyteen riskitilanteessa on heikentynyt edellisestä vuoden 2020 tutkimuksesta. Usko sosiaaliturvan riittävyyteen on laskenut kaikilla muilla osa-alueilla paitsi työkyvyttömyyden kohdalla. </a:t>
            </a:r>
          </a:p>
          <a:p>
            <a:pPr marL="0" indent="0">
              <a:buNone/>
            </a:pPr>
            <a:r>
              <a:rPr lang="fi-FI" sz="1400" dirty="0">
                <a:solidFill>
                  <a:prstClr val="black"/>
                </a:solidFill>
                <a:latin typeface="Calibri" panose="020F0502020204030204" pitchFamily="34" charset="0"/>
                <a:cs typeface="Calibri" panose="020F0502020204030204" pitchFamily="34" charset="0"/>
              </a:rPr>
              <a:t>Yhteiskunnan ja yksilön vastuunjako nähdään erillisinä. Yhteiskunnan odotetaan huolehtivan yhteiskunnallisesta vastuustaan, mutta toisaalta vastaajien usko yhteiskunnan kykyyn hoitaa velvollisuutensa on heikentynyt. Vain 25% vastaajista uskoi pystyvänsä hankkimaan kaikki tarvitsemansa palvelut lakisääteisen eläkkeen turvin, jos elää yli 80-vuotiaaksi. Tässä on laskua edelliseen mittaukseen 6 % yksikköä. </a:t>
            </a:r>
          </a:p>
          <a:p>
            <a:pPr marL="0" indent="0">
              <a:buNone/>
            </a:pPr>
            <a:r>
              <a:rPr lang="fi-FI" sz="1400" dirty="0">
                <a:solidFill>
                  <a:prstClr val="black"/>
                </a:solidFill>
                <a:latin typeface="Calibri" panose="020F0502020204030204" pitchFamily="34" charset="0"/>
                <a:cs typeface="Calibri" panose="020F0502020204030204" pitchFamily="34" charset="0"/>
              </a:rPr>
              <a:t>73 % vastaajista uskoo että kansalaiset joutuvat tulevaisuudessa kustantamaan palveluja yhä enemmän itse esim. oman vakuutuksen turvin tai muuten niihin varautumalla.</a:t>
            </a:r>
          </a:p>
          <a:p>
            <a:endParaRPr lang="fi-FI" sz="1400" dirty="0">
              <a:solidFill>
                <a:srgbClr val="040B1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85042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841" y="2246637"/>
            <a:ext cx="10827465" cy="1692771"/>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Tunnen henkilön, joka on huijannut vakuutusyhtiötä</a:t>
            </a:r>
          </a:p>
          <a:p>
            <a:endParaRPr lang="fi-FI" sz="1600" dirty="0">
              <a:solidFill>
                <a:srgbClr val="040B16"/>
              </a:solidFill>
              <a:latin typeface="Calibri" panose="020F0502020204030204" pitchFamily="34" charset="0"/>
              <a:cs typeface="Calibri" panose="020F0502020204030204" pitchFamily="34" charset="0"/>
            </a:endParaRPr>
          </a:p>
          <a:p>
            <a:r>
              <a:rPr lang="fi-FI" sz="1600" dirty="0">
                <a:solidFill>
                  <a:srgbClr val="040B16"/>
                </a:solidFill>
                <a:latin typeface="Calibri" panose="020F0502020204030204" pitchFamily="34" charset="0"/>
                <a:cs typeface="Calibri" panose="020F0502020204030204" pitchFamily="34" charset="0"/>
              </a:rPr>
              <a:t>Vastausvaihtoehdot </a:t>
            </a: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Kyllä</a:t>
            </a: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En</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En osaa sanoa</a:t>
            </a:r>
          </a:p>
        </p:txBody>
      </p:sp>
    </p:spTree>
    <p:extLst>
      <p:ext uri="{BB962C8B-B14F-4D97-AF65-F5344CB8AC3E}">
        <p14:creationId xmlns:p14="http://schemas.microsoft.com/office/powerpoint/2010/main" val="254943647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500244158"/>
              </p:ext>
            </p:extLst>
          </p:nvPr>
        </p:nvGraphicFramePr>
        <p:xfrm>
          <a:off x="719403" y="1431940"/>
          <a:ext cx="5312563" cy="5034299"/>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kstiruutu 12"/>
          <p:cNvSpPr txBox="1"/>
          <p:nvPr/>
        </p:nvSpPr>
        <p:spPr>
          <a:xfrm>
            <a:off x="535333" y="460026"/>
            <a:ext cx="10849205" cy="523220"/>
          </a:xfrm>
          <a:prstGeom prst="rect">
            <a:avLst/>
          </a:prstGeom>
          <a:noFill/>
        </p:spPr>
        <p:txBody>
          <a:bodyPr wrap="square" rtlCol="0">
            <a:spAutoFit/>
          </a:bodyPr>
          <a:lstStyle/>
          <a:p>
            <a:r>
              <a:rPr lang="fi-FI" sz="2800" b="1" dirty="0">
                <a:solidFill>
                  <a:srgbClr val="040B16"/>
                </a:solidFill>
                <a:cs typeface="Arial" pitchFamily="34" charset="0"/>
              </a:rPr>
              <a:t>Tuntee vakuutusyhtiöitä huijanneen henkilön</a:t>
            </a:r>
            <a:endParaRPr lang="fi-FI" sz="2800" b="1" dirty="0">
              <a:solidFill>
                <a:srgbClr val="040B16"/>
              </a:solidFill>
            </a:endParaRPr>
          </a:p>
        </p:txBody>
      </p:sp>
      <p:sp>
        <p:nvSpPr>
          <p:cNvPr id="14" name="Tekstiruutu 13"/>
          <p:cNvSpPr txBox="1"/>
          <p:nvPr/>
        </p:nvSpPr>
        <p:spPr>
          <a:xfrm>
            <a:off x="570062" y="932723"/>
            <a:ext cx="11094557" cy="784830"/>
          </a:xfrm>
          <a:prstGeom prst="rect">
            <a:avLst/>
          </a:prstGeom>
          <a:noFill/>
        </p:spPr>
        <p:txBody>
          <a:bodyPr wrap="square" lIns="91440" tIns="45720" rIns="91440" bIns="45720" rtlCol="0">
            <a:spAutoFit/>
          </a:bodyPr>
          <a:lstStyle/>
          <a:p>
            <a:r>
              <a:rPr lang="fi-FI" sz="1500" dirty="0">
                <a:solidFill>
                  <a:srgbClr val="040B16"/>
                </a:solidFill>
                <a:latin typeface="Calibri" panose="020F0502020204030204" pitchFamily="34" charset="0"/>
                <a:cs typeface="Calibri" panose="020F0502020204030204" pitchFamily="34" charset="0"/>
              </a:rPr>
              <a:t>Tunnetko henkilön, joka on huijannut vakuutusyhtiötä? </a:t>
            </a:r>
          </a:p>
          <a:p>
            <a:r>
              <a:rPr lang="fi-FI" sz="1500" dirty="0">
                <a:solidFill>
                  <a:srgbClr val="040B16"/>
                </a:solidFill>
                <a:latin typeface="Calibri" panose="020F0502020204030204" pitchFamily="34" charset="0"/>
                <a:cs typeface="Calibri" panose="020F0502020204030204" pitchFamily="34" charset="0"/>
              </a:rPr>
              <a:t>Kaikki vastaajat. Kyllä vastanneiden osuus (%)</a:t>
            </a:r>
          </a:p>
          <a:p>
            <a:endParaRPr lang="fi-FI" sz="1500" dirty="0">
              <a:solidFill>
                <a:srgbClr val="040B16"/>
              </a:solidFill>
              <a:latin typeface="Calibri" panose="020F0502020204030204" pitchFamily="34" charset="0"/>
              <a:cs typeface="Calibri" panose="020F0502020204030204" pitchFamily="34" charset="0"/>
            </a:endParaRPr>
          </a:p>
        </p:txBody>
      </p:sp>
      <p:graphicFrame>
        <p:nvGraphicFramePr>
          <p:cNvPr id="9" name="Sisällön paikkamerkki 7">
            <a:extLst>
              <a:ext uri="{FF2B5EF4-FFF2-40B4-BE49-F238E27FC236}">
                <a16:creationId xmlns:a16="http://schemas.microsoft.com/office/drawing/2014/main" id="{95357959-A655-4E50-8D3B-43A6D9434A77}"/>
              </a:ext>
            </a:extLst>
          </p:cNvPr>
          <p:cNvGraphicFramePr>
            <a:graphicFrameLocks/>
          </p:cNvGraphicFramePr>
          <p:nvPr>
            <p:extLst>
              <p:ext uri="{D42A27DB-BD31-4B8C-83A1-F6EECF244321}">
                <p14:modId xmlns:p14="http://schemas.microsoft.com/office/powerpoint/2010/main" val="3145629845"/>
              </p:ext>
            </p:extLst>
          </p:nvPr>
        </p:nvGraphicFramePr>
        <p:xfrm>
          <a:off x="5821917" y="1431940"/>
          <a:ext cx="5992043" cy="50342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28844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527382" y="388463"/>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Tuntee vakuutusyhtiöitä huijanneen henkilön</a:t>
            </a:r>
            <a:endParaRPr lang="fi-FI" sz="3200" b="1" dirty="0">
              <a:solidFill>
                <a:srgbClr val="040B16"/>
              </a:solidFill>
              <a:latin typeface="Calibri"/>
            </a:endParaRPr>
          </a:p>
        </p:txBody>
      </p:sp>
      <p:sp>
        <p:nvSpPr>
          <p:cNvPr id="6" name="Tekstiruutu 5"/>
          <p:cNvSpPr txBox="1"/>
          <p:nvPr/>
        </p:nvSpPr>
        <p:spPr>
          <a:xfrm>
            <a:off x="570062" y="932723"/>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Tunnetko henkilön, joka on huijannut vakuutusyhtiötä?</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9" name="Sisällön paikkamerkki 7">
            <a:extLst>
              <a:ext uri="{FF2B5EF4-FFF2-40B4-BE49-F238E27FC236}">
                <a16:creationId xmlns:a16="http://schemas.microsoft.com/office/drawing/2014/main" id="{02EE92D2-66B0-4AD9-A160-97D8243707B3}"/>
              </a:ext>
            </a:extLst>
          </p:cNvPr>
          <p:cNvGraphicFramePr>
            <a:graphicFrameLocks noGrp="1"/>
          </p:cNvGraphicFramePr>
          <p:nvPr>
            <p:ph idx="1"/>
            <p:extLst>
              <p:ext uri="{D42A27DB-BD31-4B8C-83A1-F6EECF244321}">
                <p14:modId xmlns:p14="http://schemas.microsoft.com/office/powerpoint/2010/main" val="375883055"/>
              </p:ext>
            </p:extLst>
          </p:nvPr>
        </p:nvGraphicFramePr>
        <p:xfrm>
          <a:off x="864162" y="1204656"/>
          <a:ext cx="10512425" cy="53630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54734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398" y="1685785"/>
            <a:ext cx="10827465" cy="3293209"/>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Oletteko saaneet vakuutusyhtiöltänne kotivakuutukseen liittyviä turvallisuusohjeita?</a:t>
            </a:r>
          </a:p>
          <a:p>
            <a:r>
              <a:rPr lang="fi-FI" sz="1600" dirty="0">
                <a:solidFill>
                  <a:srgbClr val="040B16"/>
                </a:solidFill>
                <a:latin typeface="Calibri" panose="020F0502020204030204" pitchFamily="34" charset="0"/>
                <a:cs typeface="Calibri" panose="020F0502020204030204" pitchFamily="34" charset="0"/>
              </a:rPr>
              <a:t> </a:t>
            </a:r>
          </a:p>
          <a:p>
            <a:r>
              <a:rPr lang="fi-FI" sz="1600" dirty="0">
                <a:solidFill>
                  <a:srgbClr val="040B16"/>
                </a:solidFill>
                <a:latin typeface="Calibri" panose="020F0502020204030204" pitchFamily="34" charset="0"/>
                <a:cs typeface="Calibri" panose="020F0502020204030204" pitchFamily="34" charset="0"/>
              </a:rPr>
              <a:t>Vastausvaihtoehdot </a:t>
            </a: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Kyllä</a:t>
            </a: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En</a:t>
            </a:r>
          </a:p>
          <a:p>
            <a:r>
              <a:rPr lang="fi-FI" dirty="0">
                <a:solidFill>
                  <a:srgbClr val="040B16"/>
                </a:solidFill>
                <a:latin typeface="Calibri" panose="020F0502020204030204" pitchFamily="34" charset="0"/>
                <a:cs typeface="Calibri" panose="020F0502020204030204" pitchFamily="34" charset="0"/>
              </a:rPr>
              <a:t> </a:t>
            </a:r>
          </a:p>
          <a:p>
            <a:r>
              <a:rPr lang="fi-FI" dirty="0">
                <a:solidFill>
                  <a:srgbClr val="040B16"/>
                </a:solidFill>
                <a:latin typeface="Calibri" panose="020F0502020204030204" pitchFamily="34" charset="0"/>
                <a:cs typeface="Calibri" panose="020F0502020204030204" pitchFamily="34" charset="0"/>
              </a:rPr>
              <a:t> </a:t>
            </a:r>
          </a:p>
          <a:p>
            <a:r>
              <a:rPr lang="fi-FI" sz="2200" b="1" dirty="0">
                <a:solidFill>
                  <a:srgbClr val="040B16"/>
                </a:solidFill>
                <a:latin typeface="Calibri" panose="020F0502020204030204" pitchFamily="34" charset="0"/>
                <a:cs typeface="Calibri" panose="020F0502020204030204" pitchFamily="34" charset="0"/>
              </a:rPr>
              <a:t>Oletteko toimineet saatujen turvallisuusohjeiden mukaan?</a:t>
            </a:r>
          </a:p>
          <a:p>
            <a:endParaRPr lang="fi-FI" sz="1600" b="1" dirty="0">
              <a:solidFill>
                <a:srgbClr val="040B16"/>
              </a:solidFill>
              <a:latin typeface="Calibri" panose="020F0502020204030204" pitchFamily="34" charset="0"/>
              <a:cs typeface="Calibri" panose="020F0502020204030204" pitchFamily="34" charset="0"/>
            </a:endParaRPr>
          </a:p>
          <a:p>
            <a:r>
              <a:rPr lang="fi-FI" sz="1600" dirty="0">
                <a:solidFill>
                  <a:srgbClr val="040B16"/>
                </a:solidFill>
                <a:latin typeface="Calibri" panose="020F0502020204030204" pitchFamily="34" charset="0"/>
                <a:cs typeface="Calibri" panose="020F0502020204030204" pitchFamily="34" charset="0"/>
              </a:rPr>
              <a:t>Vastausvaihtoehdot </a:t>
            </a: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Kyllä</a:t>
            </a: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En</a:t>
            </a:r>
          </a:p>
        </p:txBody>
      </p:sp>
    </p:spTree>
    <p:extLst>
      <p:ext uri="{BB962C8B-B14F-4D97-AF65-F5344CB8AC3E}">
        <p14:creationId xmlns:p14="http://schemas.microsoft.com/office/powerpoint/2010/main" val="24679418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0" name="Sisällön paikkamerkki 7"/>
          <p:cNvGraphicFramePr>
            <a:graphicFrameLocks/>
          </p:cNvGraphicFramePr>
          <p:nvPr>
            <p:extLst>
              <p:ext uri="{D42A27DB-BD31-4B8C-83A1-F6EECF244321}">
                <p14:modId xmlns:p14="http://schemas.microsoft.com/office/powerpoint/2010/main" val="1402312490"/>
              </p:ext>
            </p:extLst>
          </p:nvPr>
        </p:nvGraphicFramePr>
        <p:xfrm>
          <a:off x="414406" y="1302878"/>
          <a:ext cx="5853223" cy="5056094"/>
        </p:xfrm>
        <a:graphic>
          <a:graphicData uri="http://schemas.openxmlformats.org/drawingml/2006/chart">
            <c:chart xmlns:c="http://schemas.openxmlformats.org/drawingml/2006/chart" xmlns:r="http://schemas.openxmlformats.org/officeDocument/2006/relationships" r:id="rId2"/>
          </a:graphicData>
        </a:graphic>
      </p:graphicFrame>
      <p:sp>
        <p:nvSpPr>
          <p:cNvPr id="15" name="Tekstiruutu 14"/>
          <p:cNvSpPr txBox="1"/>
          <p:nvPr/>
        </p:nvSpPr>
        <p:spPr>
          <a:xfrm>
            <a:off x="527381" y="419812"/>
            <a:ext cx="11329259" cy="492443"/>
          </a:xfrm>
          <a:prstGeom prst="rect">
            <a:avLst/>
          </a:prstGeom>
          <a:noFill/>
        </p:spPr>
        <p:txBody>
          <a:bodyPr wrap="square" rtlCol="0">
            <a:spAutoFit/>
          </a:bodyPr>
          <a:lstStyle/>
          <a:p>
            <a:r>
              <a:rPr lang="fi-FI" sz="2600" b="1" dirty="0">
                <a:solidFill>
                  <a:srgbClr val="040B16"/>
                </a:solidFill>
                <a:latin typeface="Calibri" panose="020F0502020204030204" pitchFamily="34" charset="0"/>
                <a:cs typeface="Calibri" panose="020F0502020204030204" pitchFamily="34" charset="0"/>
              </a:rPr>
              <a:t>Kotivakuutuksen turvallisuusohjeiden vastaanottaminen</a:t>
            </a:r>
          </a:p>
        </p:txBody>
      </p:sp>
      <p:sp>
        <p:nvSpPr>
          <p:cNvPr id="16" name="Tekstiruutu 15"/>
          <p:cNvSpPr txBox="1"/>
          <p:nvPr/>
        </p:nvSpPr>
        <p:spPr>
          <a:xfrm>
            <a:off x="562565" y="932723"/>
            <a:ext cx="11094557" cy="543867"/>
          </a:xfrm>
          <a:prstGeom prst="rect">
            <a:avLst/>
          </a:prstGeom>
          <a:noFill/>
        </p:spPr>
        <p:txBody>
          <a:bodyPr wrap="square" lIns="91440" tIns="45720" rIns="91440" bIns="45720" rtlCol="0">
            <a:spAutoFit/>
          </a:bodyPr>
          <a:lstStyle/>
          <a:p>
            <a:r>
              <a:rPr lang="fi-FI" sz="1467" i="1" dirty="0">
                <a:solidFill>
                  <a:srgbClr val="040B16"/>
                </a:solidFill>
                <a:latin typeface="Calibri" panose="020F0502020204030204" pitchFamily="34" charset="0"/>
                <a:cs typeface="Calibri" panose="020F0502020204030204" pitchFamily="34" charset="0"/>
              </a:rPr>
              <a:t>Oletteko vastaanottaneet vakuutusyhtiöltänne kotivakuutukseen liittyviä turvallisuusohjeita?</a:t>
            </a:r>
          </a:p>
          <a:p>
            <a:r>
              <a:rPr lang="fi-FI" sz="1467" dirty="0">
                <a:solidFill>
                  <a:srgbClr val="040B16"/>
                </a:solidFill>
                <a:latin typeface="Calibri" panose="020F0502020204030204" pitchFamily="34" charset="0"/>
                <a:cs typeface="Calibri" panose="020F0502020204030204" pitchFamily="34" charset="0"/>
              </a:rPr>
              <a:t>Kaikki vastaajat</a:t>
            </a:r>
          </a:p>
        </p:txBody>
      </p:sp>
      <p:graphicFrame>
        <p:nvGraphicFramePr>
          <p:cNvPr id="7" name="Sisällön paikkamerkki 7">
            <a:extLst>
              <a:ext uri="{FF2B5EF4-FFF2-40B4-BE49-F238E27FC236}">
                <a16:creationId xmlns:a16="http://schemas.microsoft.com/office/drawing/2014/main" id="{7977111A-1AD1-4449-93D2-65472AA439C8}"/>
              </a:ext>
            </a:extLst>
          </p:cNvPr>
          <p:cNvGraphicFramePr>
            <a:graphicFrameLocks/>
          </p:cNvGraphicFramePr>
          <p:nvPr>
            <p:extLst>
              <p:ext uri="{D42A27DB-BD31-4B8C-83A1-F6EECF244321}">
                <p14:modId xmlns:p14="http://schemas.microsoft.com/office/powerpoint/2010/main" val="2834687318"/>
              </p:ext>
            </p:extLst>
          </p:nvPr>
        </p:nvGraphicFramePr>
        <p:xfrm>
          <a:off x="5791201" y="1302878"/>
          <a:ext cx="6206028" cy="5056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290628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527381" y="475606"/>
            <a:ext cx="11463058" cy="430887"/>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Kotivakuutuksen turvallisuusohjeiden vastaanottaminen</a:t>
            </a:r>
          </a:p>
        </p:txBody>
      </p:sp>
      <p:sp>
        <p:nvSpPr>
          <p:cNvPr id="5" name="Tekstiruutu 4"/>
          <p:cNvSpPr txBox="1"/>
          <p:nvPr/>
        </p:nvSpPr>
        <p:spPr>
          <a:xfrm>
            <a:off x="570062" y="932723"/>
            <a:ext cx="11094557" cy="553998"/>
          </a:xfrm>
          <a:prstGeom prst="rect">
            <a:avLst/>
          </a:prstGeom>
          <a:noFill/>
        </p:spPr>
        <p:txBody>
          <a:bodyPr wrap="square" lIns="91440" tIns="45720" rIns="91440" bIns="45720" rtlCol="0">
            <a:spAutoFit/>
          </a:bodyPr>
          <a:lstStyle/>
          <a:p>
            <a:r>
              <a:rPr lang="fi-FI" sz="1500" dirty="0">
                <a:solidFill>
                  <a:srgbClr val="040B16"/>
                </a:solidFill>
                <a:latin typeface="Calibri" panose="020F0502020204030204" pitchFamily="34" charset="0"/>
                <a:cs typeface="Calibri" panose="020F0502020204030204" pitchFamily="34" charset="0"/>
              </a:rPr>
              <a:t>Oletteko vastaanottaneet vakuutusyhtiöltänne kotivakuutukseen liittyviä turvallisuusohjeita?</a:t>
            </a:r>
          </a:p>
          <a:p>
            <a:r>
              <a:rPr lang="fi-FI" sz="1500" dirty="0">
                <a:solidFill>
                  <a:srgbClr val="040B16"/>
                </a:solidFill>
                <a:latin typeface="Calibri" panose="020F0502020204030204" pitchFamily="34" charset="0"/>
                <a:cs typeface="Calibri" panose="020F0502020204030204" pitchFamily="34" charset="0"/>
              </a:rPr>
              <a:t>Kaikki vastaajat</a:t>
            </a: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9" name="Sisällön paikkamerkki 7"/>
          <p:cNvGraphicFramePr>
            <a:graphicFrameLocks noGrp="1"/>
          </p:cNvGraphicFramePr>
          <p:nvPr>
            <p:ph idx="1"/>
            <p:extLst>
              <p:ext uri="{D42A27DB-BD31-4B8C-83A1-F6EECF244321}">
                <p14:modId xmlns:p14="http://schemas.microsoft.com/office/powerpoint/2010/main" val="3460462415"/>
              </p:ext>
            </p:extLst>
          </p:nvPr>
        </p:nvGraphicFramePr>
        <p:xfrm>
          <a:off x="896434" y="1342322"/>
          <a:ext cx="10512425" cy="5269873"/>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iruutu 7"/>
          <p:cNvSpPr txBox="1"/>
          <p:nvPr/>
        </p:nvSpPr>
        <p:spPr>
          <a:xfrm>
            <a:off x="542371" y="3452910"/>
            <a:ext cx="10753195" cy="430887"/>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Onko toiminut turvallisuusohjeiden mukaan?</a:t>
            </a:r>
          </a:p>
        </p:txBody>
      </p:sp>
      <p:sp>
        <p:nvSpPr>
          <p:cNvPr id="11" name="Tekstiruutu 10"/>
          <p:cNvSpPr txBox="1"/>
          <p:nvPr/>
        </p:nvSpPr>
        <p:spPr>
          <a:xfrm>
            <a:off x="570062" y="3909053"/>
            <a:ext cx="11094557" cy="553998"/>
          </a:xfrm>
          <a:prstGeom prst="rect">
            <a:avLst/>
          </a:prstGeom>
          <a:noFill/>
        </p:spPr>
        <p:txBody>
          <a:bodyPr wrap="square" lIns="91440" tIns="45720" rIns="91440" bIns="45720" rtlCol="0">
            <a:spAutoFit/>
          </a:bodyPr>
          <a:lstStyle/>
          <a:p>
            <a:r>
              <a:rPr lang="fi-FI" sz="1500" dirty="0">
                <a:solidFill>
                  <a:srgbClr val="040B16"/>
                </a:solidFill>
                <a:latin typeface="Calibri" panose="020F0502020204030204" pitchFamily="34" charset="0"/>
                <a:cs typeface="Calibri" panose="020F0502020204030204" pitchFamily="34" charset="0"/>
              </a:rPr>
              <a:t>Oletteko toimineet saatujen turvallisuusohjeiden mukaan?</a:t>
            </a:r>
          </a:p>
          <a:p>
            <a:r>
              <a:rPr lang="fi-FI" sz="1500" dirty="0">
                <a:solidFill>
                  <a:srgbClr val="040B16"/>
                </a:solidFill>
                <a:latin typeface="Calibri" panose="020F0502020204030204" pitchFamily="34" charset="0"/>
                <a:cs typeface="Calibri" panose="020F0502020204030204" pitchFamily="34" charset="0"/>
              </a:rPr>
              <a:t>On vastaanottanut turvallisuusohjeita</a:t>
            </a:r>
          </a:p>
        </p:txBody>
      </p:sp>
      <p:cxnSp>
        <p:nvCxnSpPr>
          <p:cNvPr id="12" name="Suora yhdysviiva 11"/>
          <p:cNvCxnSpPr/>
          <p:nvPr/>
        </p:nvCxnSpPr>
        <p:spPr>
          <a:xfrm>
            <a:off x="623392" y="3885051"/>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1000" y="1702662"/>
            <a:ext cx="2886770" cy="1200329"/>
          </a:xfrm>
          <a:prstGeom prst="rect">
            <a:avLst/>
          </a:prstGeom>
          <a:noFill/>
          <a:ln>
            <a:solidFill>
              <a:srgbClr val="040B16"/>
            </a:solidFill>
          </a:ln>
        </p:spPr>
        <p:txBody>
          <a:bodyPr wrap="square" rtlCol="0">
            <a:spAutoFit/>
          </a:bodyPr>
          <a:lstStyle/>
          <a:p>
            <a:r>
              <a:rPr lang="fi-FI" dirty="0" err="1">
                <a:solidFill>
                  <a:srgbClr val="040B16"/>
                </a:solidFill>
                <a:latin typeface="Calibri" panose="020F0502020204030204" pitchFamily="34" charset="0"/>
                <a:cs typeface="Calibri" panose="020F0502020204030204" pitchFamily="34" charset="0"/>
              </a:rPr>
              <a:t>Huom</a:t>
            </a:r>
            <a:r>
              <a:rPr lang="fi-FI" dirty="0">
                <a:solidFill>
                  <a:srgbClr val="040B16"/>
                </a:solidFill>
                <a:latin typeface="Calibri" panose="020F0502020204030204" pitchFamily="34" charset="0"/>
                <a:cs typeface="Calibri" panose="020F0502020204030204" pitchFamily="34" charset="0"/>
              </a:rPr>
              <a:t>! </a:t>
            </a:r>
          </a:p>
          <a:p>
            <a:r>
              <a:rPr lang="fi-FI" dirty="0">
                <a:solidFill>
                  <a:srgbClr val="040B16"/>
                </a:solidFill>
                <a:latin typeface="Calibri" panose="020F0502020204030204" pitchFamily="34" charset="0"/>
                <a:cs typeface="Calibri" panose="020F0502020204030204" pitchFamily="34" charset="0"/>
              </a:rPr>
              <a:t>2020 ja 2022 tutkimuksissa ei ollut vaihtoehtoa en osaa sanoa.</a:t>
            </a:r>
          </a:p>
        </p:txBody>
      </p:sp>
    </p:spTree>
    <p:extLst>
      <p:ext uri="{BB962C8B-B14F-4D97-AF65-F5344CB8AC3E}">
        <p14:creationId xmlns:p14="http://schemas.microsoft.com/office/powerpoint/2010/main" val="23798085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398" y="878065"/>
            <a:ext cx="10827465" cy="3662541"/>
          </a:xfrm>
          <a:prstGeom prst="rect">
            <a:avLst/>
          </a:prstGeom>
          <a:noFill/>
        </p:spPr>
        <p:txBody>
          <a:bodyPr wrap="square" rtlCol="0">
            <a:spAutoFit/>
          </a:bodyPr>
          <a:lstStyle/>
          <a:p>
            <a:r>
              <a:rPr lang="fi-FI" sz="2200" b="1" i="0" u="none" strike="noStrike" dirty="0">
                <a:solidFill>
                  <a:srgbClr val="000000"/>
                </a:solidFill>
                <a:effectLst/>
                <a:latin typeface="Calibri" panose="020F0502020204030204" pitchFamily="34" charset="0"/>
                <a:cs typeface="Calibri" panose="020F0502020204030204" pitchFamily="34" charset="0"/>
              </a:rPr>
              <a:t>Oletteko koronapandemian takia muuttanut vakuutusturvaasi?</a:t>
            </a:r>
            <a:r>
              <a:rPr lang="fi-FI" sz="2200" dirty="0">
                <a:latin typeface="Calibri" panose="020F0502020204030204" pitchFamily="34" charset="0"/>
                <a:cs typeface="Calibri" panose="020F0502020204030204" pitchFamily="34" charset="0"/>
              </a:rPr>
              <a:t> </a:t>
            </a:r>
            <a:r>
              <a:rPr lang="fi-FI" sz="2200" dirty="0">
                <a:solidFill>
                  <a:srgbClr val="040B16"/>
                </a:solidFill>
                <a:latin typeface="Calibri" panose="020F0502020204030204" pitchFamily="34" charset="0"/>
                <a:cs typeface="Calibri" panose="020F0502020204030204" pitchFamily="34" charset="0"/>
              </a:rPr>
              <a:t> </a:t>
            </a:r>
          </a:p>
          <a:p>
            <a:endParaRPr lang="fi-FI" sz="2200" dirty="0">
              <a:solidFill>
                <a:srgbClr val="040B16"/>
              </a:solidFill>
              <a:latin typeface="Calibri" panose="020F0502020204030204" pitchFamily="34" charset="0"/>
              <a:cs typeface="Calibri" panose="020F0502020204030204" pitchFamily="34" charset="0"/>
            </a:endParaRPr>
          </a:p>
          <a:p>
            <a:r>
              <a:rPr lang="fi-FI" sz="1600" dirty="0">
                <a:solidFill>
                  <a:srgbClr val="040B16"/>
                </a:solidFill>
                <a:latin typeface="Calibri" panose="020F0502020204030204" pitchFamily="34" charset="0"/>
                <a:cs typeface="Calibri" panose="020F0502020204030204" pitchFamily="34" charset="0"/>
              </a:rPr>
              <a:t>Vastausvaihtoehdot </a:t>
            </a:r>
          </a:p>
          <a:p>
            <a:endParaRPr lang="fi-FI" sz="1600" dirty="0">
              <a:solidFill>
                <a:srgbClr val="040B16"/>
              </a:solidFill>
              <a:latin typeface="Calibri" panose="020F0502020204030204" pitchFamily="34" charset="0"/>
              <a:cs typeface="Calibri" panose="020F0502020204030204" pitchFamily="34" charset="0"/>
            </a:endParaRP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Kyllä</a:t>
            </a: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En</a:t>
            </a:r>
          </a:p>
          <a:p>
            <a:r>
              <a:rPr lang="fi-FI" sz="2200" dirty="0">
                <a:solidFill>
                  <a:srgbClr val="040B16"/>
                </a:solidFill>
                <a:latin typeface="Calibri" panose="020F0502020204030204" pitchFamily="34" charset="0"/>
                <a:cs typeface="Calibri" panose="020F0502020204030204" pitchFamily="34" charset="0"/>
              </a:rPr>
              <a:t> </a:t>
            </a:r>
          </a:p>
          <a:p>
            <a:r>
              <a:rPr lang="fi-FI" sz="2200" b="1" i="0" u="none" strike="noStrike" dirty="0">
                <a:solidFill>
                  <a:srgbClr val="000000"/>
                </a:solidFill>
                <a:effectLst/>
                <a:latin typeface="Calibri" panose="020F0502020204030204" pitchFamily="34" charset="0"/>
                <a:cs typeface="Calibri" panose="020F0502020204030204" pitchFamily="34" charset="0"/>
              </a:rPr>
              <a:t>Oletko parantanut tai heikentänyt vakuutusturvaasi, tai kumpaakin?</a:t>
            </a:r>
            <a:r>
              <a:rPr lang="fi-FI" sz="2200" dirty="0">
                <a:latin typeface="Calibri" panose="020F0502020204030204" pitchFamily="34" charset="0"/>
                <a:cs typeface="Calibri" panose="020F0502020204030204" pitchFamily="34" charset="0"/>
              </a:rPr>
              <a:t> </a:t>
            </a:r>
            <a:r>
              <a:rPr lang="fi-FI" sz="2200" b="1" dirty="0">
                <a:solidFill>
                  <a:srgbClr val="040B16"/>
                </a:solidFill>
                <a:latin typeface="Calibri" panose="020F0502020204030204" pitchFamily="34" charset="0"/>
                <a:cs typeface="Calibri" panose="020F0502020204030204" pitchFamily="34" charset="0"/>
              </a:rPr>
              <a:t>?</a:t>
            </a:r>
          </a:p>
          <a:p>
            <a:endParaRPr lang="fi-FI" sz="1600" b="1" dirty="0">
              <a:solidFill>
                <a:srgbClr val="040B16"/>
              </a:solidFill>
              <a:latin typeface="Calibri" panose="020F0502020204030204" pitchFamily="34" charset="0"/>
              <a:cs typeface="Calibri" panose="020F0502020204030204" pitchFamily="34" charset="0"/>
            </a:endParaRPr>
          </a:p>
          <a:p>
            <a:r>
              <a:rPr lang="fi-FI" sz="1600" dirty="0">
                <a:solidFill>
                  <a:srgbClr val="040B16"/>
                </a:solidFill>
                <a:latin typeface="Calibri" panose="020F0502020204030204" pitchFamily="34" charset="0"/>
                <a:cs typeface="Calibri" panose="020F0502020204030204" pitchFamily="34" charset="0"/>
              </a:rPr>
              <a:t>Vastausvaihtoehdot </a:t>
            </a: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Olen parantanut vakuutusturvaani (tai ottanut uuden vakuutuksen)</a:t>
            </a: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Olen heikentänyt vakuutusturvaani (tai irtisanonut vakuutuksen)</a:t>
            </a: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Olen sekä heikentänyt, että parantanut vakuutusturvaani</a:t>
            </a:r>
          </a:p>
        </p:txBody>
      </p:sp>
    </p:spTree>
    <p:extLst>
      <p:ext uri="{BB962C8B-B14F-4D97-AF65-F5344CB8AC3E}">
        <p14:creationId xmlns:p14="http://schemas.microsoft.com/office/powerpoint/2010/main" val="281844417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398" y="878065"/>
            <a:ext cx="10827465" cy="2739211"/>
          </a:xfrm>
          <a:prstGeom prst="rect">
            <a:avLst/>
          </a:prstGeom>
          <a:noFill/>
        </p:spPr>
        <p:txBody>
          <a:bodyPr wrap="square" rtlCol="0">
            <a:spAutoFit/>
          </a:bodyPr>
          <a:lstStyle/>
          <a:p>
            <a:r>
              <a:rPr lang="fi-FI" sz="2200" b="1" i="0" u="none" strike="noStrike" dirty="0">
                <a:solidFill>
                  <a:srgbClr val="000000"/>
                </a:solidFill>
                <a:effectLst/>
                <a:latin typeface="Calibri" panose="020F0502020204030204" pitchFamily="34" charset="0"/>
                <a:cs typeface="Calibri" panose="020F0502020204030204" pitchFamily="34" charset="0"/>
              </a:rPr>
              <a:t>Koronalla ei ole ollut merkittävää vaikutusta vakuutusturvaan. Vain 3% vastaajista kertoi sillä olleen vaikutusta vakuutusturvaan.</a:t>
            </a:r>
          </a:p>
          <a:p>
            <a:endParaRPr lang="fi-FI" sz="1600" b="1" dirty="0">
              <a:solidFill>
                <a:srgbClr val="040B16"/>
              </a:solidFill>
              <a:latin typeface="Calibri" panose="020F0502020204030204" pitchFamily="34" charset="0"/>
              <a:cs typeface="Calibri" panose="020F0502020204030204" pitchFamily="34" charset="0"/>
            </a:endParaRPr>
          </a:p>
          <a:p>
            <a:r>
              <a:rPr lang="fi-FI" sz="1600" b="1" dirty="0">
                <a:solidFill>
                  <a:srgbClr val="040B16"/>
                </a:solidFill>
                <a:latin typeface="Calibri" panose="020F0502020204030204" pitchFamily="34" charset="0"/>
                <a:cs typeface="Calibri" panose="020F0502020204030204" pitchFamily="34" charset="0"/>
              </a:rPr>
              <a:t>Heistä joiden vakuutusturvaan korona oli vaikuttanut kertoivat</a:t>
            </a:r>
          </a:p>
          <a:p>
            <a:pPr marL="285750"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Olen parantanut vakuutusturvaani (tai ottanut uuden vakuutuksen)		45%</a:t>
            </a:r>
          </a:p>
          <a:p>
            <a:pPr marL="285750"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Olen heikentänyt vakuutusturvaani (tai irtisanonut vakuutuksen)		40%</a:t>
            </a:r>
          </a:p>
          <a:p>
            <a:pPr marL="285750"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Olen sekä heikentänyt, että parantanut vakuutusturvaani			15%</a:t>
            </a:r>
          </a:p>
          <a:p>
            <a:pPr marL="285750" indent="-285750">
              <a:buFont typeface="Arial" panose="020B0604020202020204" pitchFamily="34" charset="0"/>
              <a:buChar char="•"/>
            </a:pPr>
            <a:endParaRPr lang="fi-FI" sz="1600" dirty="0">
              <a:solidFill>
                <a:srgbClr val="040B16"/>
              </a:solidFill>
              <a:latin typeface="Calibri" panose="020F0502020204030204" pitchFamily="34" charset="0"/>
              <a:cs typeface="Calibri" panose="020F0502020204030204" pitchFamily="34" charset="0"/>
            </a:endParaRPr>
          </a:p>
          <a:p>
            <a:r>
              <a:rPr lang="fi-FI" sz="1600" dirty="0">
                <a:solidFill>
                  <a:srgbClr val="040B16"/>
                </a:solidFill>
                <a:latin typeface="Calibri" panose="020F0502020204030204" pitchFamily="34" charset="0"/>
                <a:cs typeface="Calibri" panose="020F0502020204030204" pitchFamily="34" charset="0"/>
              </a:rPr>
              <a:t>Ainoa merkittävä muutos oli matkavakuutuksen muutos. Useat olivat jättäneet matkavakuutuksen pois.</a:t>
            </a:r>
          </a:p>
          <a:p>
            <a:r>
              <a:rPr lang="fi-FI" sz="1600" dirty="0">
                <a:solidFill>
                  <a:srgbClr val="040B16"/>
                </a:solidFill>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D080C19D-378A-49F2-AA7E-5A51074DC0F6}"/>
              </a:ext>
            </a:extLst>
          </p:cNvPr>
          <p:cNvSpPr txBox="1"/>
          <p:nvPr/>
        </p:nvSpPr>
        <p:spPr>
          <a:xfrm>
            <a:off x="766618" y="3713018"/>
            <a:ext cx="5052292" cy="2123658"/>
          </a:xfrm>
          <a:prstGeom prst="rect">
            <a:avLst/>
          </a:prstGeom>
          <a:noFill/>
        </p:spPr>
        <p:txBody>
          <a:bodyPr wrap="square" rtlCol="0">
            <a:spAutoFit/>
          </a:bodyPr>
          <a:lstStyle/>
          <a:p>
            <a:r>
              <a:rPr lang="fi-FI" sz="1200" dirty="0">
                <a:solidFill>
                  <a:srgbClr val="040B16"/>
                </a:solidFill>
                <a:latin typeface="Calibri" panose="020F0502020204030204" pitchFamily="34" charset="0"/>
                <a:cs typeface="Calibri" panose="020F0502020204030204" pitchFamily="34" charset="0"/>
              </a:rPr>
              <a:t>Olen heikentänyt vakuutusturvaani tai irtisanonut vakuutuksen liittyen, n=15	</a:t>
            </a:r>
          </a:p>
          <a:p>
            <a:endParaRPr lang="fi-FI" sz="1200" dirty="0">
              <a:solidFill>
                <a:srgbClr val="040B16"/>
              </a:solidFill>
              <a:latin typeface="Calibri" panose="020F0502020204030204" pitchFamily="34" charset="0"/>
              <a:cs typeface="Calibri" panose="020F0502020204030204" pitchFamily="34" charset="0"/>
            </a:endParaRPr>
          </a:p>
          <a:p>
            <a:r>
              <a:rPr lang="fi-FI" sz="1200" dirty="0">
                <a:solidFill>
                  <a:srgbClr val="040B16"/>
                </a:solidFill>
                <a:latin typeface="Calibri" panose="020F0502020204030204" pitchFamily="34" charset="0"/>
                <a:cs typeface="Calibri" panose="020F0502020204030204" pitchFamily="34" charset="0"/>
              </a:rPr>
              <a:t>Matkavakuutukseen			78%</a:t>
            </a:r>
          </a:p>
          <a:p>
            <a:r>
              <a:rPr lang="fi-FI" sz="1200" dirty="0">
                <a:solidFill>
                  <a:srgbClr val="040B16"/>
                </a:solidFill>
                <a:latin typeface="Calibri" panose="020F0502020204030204" pitchFamily="34" charset="0"/>
                <a:cs typeface="Calibri" panose="020F0502020204030204" pitchFamily="34" charset="0"/>
              </a:rPr>
              <a:t>Vapaa-ajan tapaturmavakuutukseen		17%</a:t>
            </a:r>
          </a:p>
          <a:p>
            <a:r>
              <a:rPr lang="fi-FI" sz="1200" dirty="0">
                <a:solidFill>
                  <a:srgbClr val="040B16"/>
                </a:solidFill>
                <a:latin typeface="Calibri" panose="020F0502020204030204" pitchFamily="34" charset="0"/>
                <a:cs typeface="Calibri" panose="020F0502020204030204" pitchFamily="34" charset="0"/>
              </a:rPr>
              <a:t>Vapaaehtoiseen autovakuutukseen (kasko)		11%</a:t>
            </a:r>
          </a:p>
          <a:p>
            <a:r>
              <a:rPr lang="fi-FI" sz="1200" dirty="0">
                <a:solidFill>
                  <a:srgbClr val="040B16"/>
                </a:solidFill>
                <a:latin typeface="Calibri" panose="020F0502020204030204" pitchFamily="34" charset="0"/>
                <a:cs typeface="Calibri" panose="020F0502020204030204" pitchFamily="34" charset="0"/>
              </a:rPr>
              <a:t>Sairauskuluvakuutukseen			  9%</a:t>
            </a:r>
          </a:p>
          <a:p>
            <a:r>
              <a:rPr lang="fi-FI" sz="1200" dirty="0" err="1">
                <a:solidFill>
                  <a:srgbClr val="040B16"/>
                </a:solidFill>
                <a:latin typeface="Calibri" panose="020F0502020204030204" pitchFamily="34" charset="0"/>
                <a:cs typeface="Calibri" panose="020F0502020204030204" pitchFamily="34" charset="0"/>
              </a:rPr>
              <a:t>Kapitalisaatiosopimukseen</a:t>
            </a:r>
            <a:r>
              <a:rPr lang="fi-FI" sz="1200" dirty="0">
                <a:solidFill>
                  <a:srgbClr val="040B16"/>
                </a:solidFill>
                <a:latin typeface="Calibri" panose="020F0502020204030204" pitchFamily="34" charset="0"/>
                <a:cs typeface="Calibri" panose="020F0502020204030204" pitchFamily="34" charset="0"/>
              </a:rPr>
              <a:t> 			  9%</a:t>
            </a:r>
          </a:p>
          <a:p>
            <a:r>
              <a:rPr lang="fi-FI" sz="1200" dirty="0">
                <a:solidFill>
                  <a:srgbClr val="040B16"/>
                </a:solidFill>
                <a:latin typeface="Calibri" panose="020F0502020204030204" pitchFamily="34" charset="0"/>
                <a:cs typeface="Calibri" panose="020F0502020204030204" pitchFamily="34" charset="0"/>
              </a:rPr>
              <a:t>Kotivakuutukseen			  5%</a:t>
            </a:r>
          </a:p>
          <a:p>
            <a:endParaRPr lang="fi-FI" sz="1200" dirty="0">
              <a:solidFill>
                <a:srgbClr val="040B16"/>
              </a:solidFill>
              <a:latin typeface="Calibri" panose="020F0502020204030204" pitchFamily="34" charset="0"/>
              <a:cs typeface="Calibri" panose="020F0502020204030204" pitchFamily="34" charset="0"/>
            </a:endParaRPr>
          </a:p>
          <a:p>
            <a:endParaRPr lang="fi-FI" sz="1200" dirty="0">
              <a:solidFill>
                <a:srgbClr val="040B16"/>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2CF80ED-AB89-4362-B1B3-9973F72258A7}"/>
              </a:ext>
            </a:extLst>
          </p:cNvPr>
          <p:cNvSpPr txBox="1"/>
          <p:nvPr/>
        </p:nvSpPr>
        <p:spPr>
          <a:xfrm>
            <a:off x="5984718" y="3717640"/>
            <a:ext cx="5292882" cy="2677656"/>
          </a:xfrm>
          <a:prstGeom prst="rect">
            <a:avLst/>
          </a:prstGeom>
          <a:noFill/>
        </p:spPr>
        <p:txBody>
          <a:bodyPr wrap="square" rtlCol="0">
            <a:spAutoFit/>
          </a:bodyPr>
          <a:lstStyle/>
          <a:p>
            <a:r>
              <a:rPr lang="fi-FI" sz="1200" dirty="0">
                <a:solidFill>
                  <a:srgbClr val="040B16"/>
                </a:solidFill>
                <a:latin typeface="Calibri" panose="020F0502020204030204" pitchFamily="34" charset="0"/>
                <a:cs typeface="Calibri" panose="020F0502020204030204" pitchFamily="34" charset="0"/>
              </a:rPr>
              <a:t>Olen parantanut vakuutusturvaani, tai ottanut uuden vakuutuksen liittyen, n=16	 </a:t>
            </a:r>
          </a:p>
          <a:p>
            <a:r>
              <a:rPr lang="fi-FI" sz="1200" dirty="0">
                <a:solidFill>
                  <a:srgbClr val="040B16"/>
                </a:solidFill>
                <a:latin typeface="Calibri" panose="020F0502020204030204" pitchFamily="34" charset="0"/>
                <a:cs typeface="Calibri" panose="020F0502020204030204" pitchFamily="34" charset="0"/>
              </a:rPr>
              <a:t>Sairauskuluvakuutukseen			34%</a:t>
            </a:r>
          </a:p>
          <a:p>
            <a:r>
              <a:rPr lang="fi-FI" sz="1200" dirty="0">
                <a:solidFill>
                  <a:srgbClr val="040B16"/>
                </a:solidFill>
                <a:latin typeface="Calibri" panose="020F0502020204030204" pitchFamily="34" charset="0"/>
                <a:cs typeface="Calibri" panose="020F0502020204030204" pitchFamily="34" charset="0"/>
              </a:rPr>
              <a:t>Henkivakuutukseen kuoleman varalta		28%</a:t>
            </a:r>
          </a:p>
          <a:p>
            <a:r>
              <a:rPr lang="fi-FI" sz="1200" dirty="0">
                <a:solidFill>
                  <a:srgbClr val="040B16"/>
                </a:solidFill>
                <a:latin typeface="Calibri" panose="020F0502020204030204" pitchFamily="34" charset="0"/>
                <a:cs typeface="Calibri" panose="020F0502020204030204" pitchFamily="34" charset="0"/>
              </a:rPr>
              <a:t>Vapaa-ajan tapaturmavakuutukseen		25%</a:t>
            </a:r>
          </a:p>
          <a:p>
            <a:r>
              <a:rPr lang="fi-FI" sz="1200" dirty="0">
                <a:solidFill>
                  <a:srgbClr val="040B16"/>
                </a:solidFill>
                <a:latin typeface="Calibri" panose="020F0502020204030204" pitchFamily="34" charset="0"/>
                <a:cs typeface="Calibri" panose="020F0502020204030204" pitchFamily="34" charset="0"/>
              </a:rPr>
              <a:t>Vapaaehtoiseen autovakuutukseen (kasko)		18%</a:t>
            </a:r>
          </a:p>
          <a:p>
            <a:r>
              <a:rPr lang="fi-FI" sz="1200" dirty="0">
                <a:solidFill>
                  <a:srgbClr val="040B16"/>
                </a:solidFill>
                <a:latin typeface="Calibri" panose="020F0502020204030204" pitchFamily="34" charset="0"/>
                <a:cs typeface="Calibri" panose="020F0502020204030204" pitchFamily="34" charset="0"/>
              </a:rPr>
              <a:t>Kotivakuutukseen			17%</a:t>
            </a:r>
          </a:p>
          <a:p>
            <a:r>
              <a:rPr lang="fi-FI" sz="1200" dirty="0">
                <a:solidFill>
                  <a:srgbClr val="040B16"/>
                </a:solidFill>
                <a:latin typeface="Calibri" panose="020F0502020204030204" pitchFamily="34" charset="0"/>
                <a:cs typeface="Calibri" panose="020F0502020204030204" pitchFamily="34" charset="0"/>
              </a:rPr>
              <a:t>Lainaturvavakuutukseen			15%</a:t>
            </a:r>
          </a:p>
          <a:p>
            <a:r>
              <a:rPr lang="fi-FI" sz="1200" dirty="0">
                <a:solidFill>
                  <a:srgbClr val="040B16"/>
                </a:solidFill>
                <a:latin typeface="Calibri" panose="020F0502020204030204" pitchFamily="34" charset="0"/>
                <a:cs typeface="Calibri" panose="020F0502020204030204" pitchFamily="34" charset="0"/>
              </a:rPr>
              <a:t>Matkavakuutukseen			14%</a:t>
            </a:r>
          </a:p>
          <a:p>
            <a:r>
              <a:rPr lang="fi-FI" sz="1200" dirty="0" err="1">
                <a:solidFill>
                  <a:srgbClr val="040B16"/>
                </a:solidFill>
                <a:latin typeface="Calibri" panose="020F0502020204030204" pitchFamily="34" charset="0"/>
                <a:cs typeface="Calibri" panose="020F0502020204030204" pitchFamily="34" charset="0"/>
              </a:rPr>
              <a:t>Kapitalisaatiosopimukseen</a:t>
            </a:r>
            <a:r>
              <a:rPr lang="fi-FI" sz="1200" dirty="0">
                <a:solidFill>
                  <a:srgbClr val="040B16"/>
                </a:solidFill>
                <a:latin typeface="Calibri" panose="020F0502020204030204" pitchFamily="34" charset="0"/>
                <a:cs typeface="Calibri" panose="020F0502020204030204" pitchFamily="34" charset="0"/>
              </a:rPr>
              <a:t>			  9%</a:t>
            </a:r>
          </a:p>
          <a:p>
            <a:r>
              <a:rPr lang="fi-FI" sz="1200" dirty="0">
                <a:solidFill>
                  <a:srgbClr val="040B16"/>
                </a:solidFill>
                <a:latin typeface="Calibri" panose="020F0502020204030204" pitchFamily="34" charset="0"/>
                <a:cs typeface="Calibri" panose="020F0502020204030204" pitchFamily="34" charset="0"/>
              </a:rPr>
              <a:t>Vakavaan sairauteen liittyvään vakuutukseen	  7%</a:t>
            </a:r>
          </a:p>
          <a:p>
            <a:r>
              <a:rPr lang="fi-FI" sz="1200" dirty="0">
                <a:solidFill>
                  <a:srgbClr val="040B16"/>
                </a:solidFill>
                <a:latin typeface="Calibri" panose="020F0502020204030204" pitchFamily="34" charset="0"/>
                <a:cs typeface="Calibri" panose="020F0502020204030204" pitchFamily="34" charset="0"/>
              </a:rPr>
              <a:t>		 </a:t>
            </a:r>
          </a:p>
          <a:p>
            <a:endParaRPr lang="fi-FI" sz="1200" dirty="0">
              <a:solidFill>
                <a:srgbClr val="040B16"/>
              </a:solidFill>
              <a:latin typeface="Calibri" panose="020F0502020204030204" pitchFamily="34" charset="0"/>
              <a:cs typeface="Calibri" panose="020F0502020204030204" pitchFamily="34" charset="0"/>
            </a:endParaRPr>
          </a:p>
          <a:p>
            <a:endParaRPr lang="fi-FI" sz="1200" dirty="0">
              <a:solidFill>
                <a:srgbClr val="040B1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16726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8432A82-CC25-4EAD-B057-97FA06093AD9}"/>
              </a:ext>
            </a:extLst>
          </p:cNvPr>
          <p:cNvSpPr>
            <a:spLocks noGrp="1"/>
          </p:cNvSpPr>
          <p:nvPr>
            <p:ph type="body" sz="quarter" idx="15"/>
          </p:nvPr>
        </p:nvSpPr>
        <p:spPr>
          <a:xfrm>
            <a:off x="1364841" y="2694618"/>
            <a:ext cx="4637327" cy="2067725"/>
          </a:xfrm>
        </p:spPr>
        <p:txBody>
          <a:bodyPr>
            <a:normAutofit/>
          </a:bodyPr>
          <a:lstStyle/>
          <a:p>
            <a:r>
              <a:rPr lang="fi-FI" dirty="0">
                <a:latin typeface="Calibri" panose="020F0502020204030204" pitchFamily="34" charset="0"/>
                <a:cs typeface="Calibri" panose="020F0502020204030204" pitchFamily="34" charset="0"/>
              </a:rPr>
              <a:t>Marjo Lapatto</a:t>
            </a:r>
          </a:p>
          <a:p>
            <a:r>
              <a:rPr lang="fi-FI" dirty="0">
                <a:latin typeface="Calibri" panose="020F0502020204030204" pitchFamily="34" charset="0"/>
                <a:cs typeface="Calibri" panose="020F0502020204030204" pitchFamily="34" charset="0"/>
              </a:rPr>
              <a:t>Mediapäällikkö</a:t>
            </a:r>
          </a:p>
          <a:p>
            <a:r>
              <a:rPr lang="fi-FI" dirty="0">
                <a:latin typeface="Calibri" panose="020F0502020204030204" pitchFamily="34" charset="0"/>
                <a:cs typeface="Calibri" panose="020F0502020204030204" pitchFamily="34" charset="0"/>
              </a:rPr>
              <a:t>Vaikuttaminen</a:t>
            </a:r>
          </a:p>
          <a:p>
            <a:r>
              <a:rPr lang="fi-FI" dirty="0">
                <a:latin typeface="Calibri" panose="020F0502020204030204" pitchFamily="34" charset="0"/>
                <a:cs typeface="Calibri" panose="020F0502020204030204" pitchFamily="34" charset="0"/>
              </a:rPr>
              <a:t>+358 20 793 4274</a:t>
            </a:r>
          </a:p>
          <a:p>
            <a:r>
              <a:rPr lang="fi-FI" dirty="0">
                <a:latin typeface="Calibri" panose="020F0502020204030204" pitchFamily="34" charset="0"/>
                <a:cs typeface="Calibri" panose="020F0502020204030204" pitchFamily="34" charset="0"/>
                <a:hlinkClick r:id="rId3"/>
              </a:rPr>
              <a:t>marjo.lapatto@finanssiala.fi</a:t>
            </a:r>
            <a:endParaRPr lang="fi-FI" dirty="0">
              <a:latin typeface="Calibri" panose="020F0502020204030204" pitchFamily="34" charset="0"/>
              <a:cs typeface="Calibri" panose="020F0502020204030204" pitchFamily="34" charset="0"/>
            </a:endParaRPr>
          </a:p>
        </p:txBody>
      </p:sp>
      <p:sp>
        <p:nvSpPr>
          <p:cNvPr id="3" name="Tekstin paikkamerkki 1">
            <a:extLst>
              <a:ext uri="{FF2B5EF4-FFF2-40B4-BE49-F238E27FC236}">
                <a16:creationId xmlns:a16="http://schemas.microsoft.com/office/drawing/2014/main" id="{2088ABA9-9C3B-4345-9665-098A6A1F9148}"/>
              </a:ext>
            </a:extLst>
          </p:cNvPr>
          <p:cNvSpPr txBox="1">
            <a:spLocks/>
          </p:cNvSpPr>
          <p:nvPr/>
        </p:nvSpPr>
        <p:spPr>
          <a:xfrm>
            <a:off x="5992525" y="2694618"/>
            <a:ext cx="4637327" cy="2067725"/>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Tx/>
              <a:buNone/>
              <a:defRPr sz="1800" b="1" i="1" kern="1200" baseline="0">
                <a:solidFill>
                  <a:schemeClr val="bg1"/>
                </a:solidFill>
                <a:latin typeface="Merriweather Sans" charset="0"/>
                <a:ea typeface="Merriweather Sans" charset="0"/>
                <a:cs typeface="Merriweather Sans" charset="0"/>
              </a:defRPr>
            </a:lvl1pPr>
            <a:lvl2pPr marL="6858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100000"/>
              </a:lnSpc>
              <a:spcBef>
                <a:spcPts val="500"/>
              </a:spcBef>
              <a:buFont typeface="Arial"/>
              <a:buChar char="•"/>
              <a:defRPr sz="2300" b="0" i="0" kern="1200" baseline="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Kimmo Koivisto</a:t>
            </a:r>
          </a:p>
          <a:p>
            <a:r>
              <a:rPr lang="fi-FI" dirty="0">
                <a:latin typeface="Calibri" panose="020F0502020204030204" pitchFamily="34" charset="0"/>
                <a:cs typeface="Calibri" panose="020F0502020204030204" pitchFamily="34" charset="0"/>
              </a:rPr>
              <a:t>Analyytikko</a:t>
            </a:r>
          </a:p>
          <a:p>
            <a:r>
              <a:rPr lang="fi-FI" dirty="0">
                <a:latin typeface="Calibri" panose="020F0502020204030204" pitchFamily="34" charset="0"/>
                <a:cs typeface="Calibri" panose="020F0502020204030204" pitchFamily="34" charset="0"/>
              </a:rPr>
              <a:t>Vaikuttaminen</a:t>
            </a:r>
          </a:p>
          <a:p>
            <a:r>
              <a:rPr lang="fi-FI" dirty="0">
                <a:latin typeface="Calibri" panose="020F0502020204030204" pitchFamily="34" charset="0"/>
                <a:cs typeface="Calibri" panose="020F0502020204030204" pitchFamily="34" charset="0"/>
              </a:rPr>
              <a:t>+ 358 20 793 4257</a:t>
            </a:r>
          </a:p>
          <a:p>
            <a:r>
              <a:rPr lang="fi-FI" dirty="0">
                <a:latin typeface="Calibri" panose="020F0502020204030204" pitchFamily="34" charset="0"/>
                <a:cs typeface="Calibri" panose="020F0502020204030204" pitchFamily="34" charset="0"/>
                <a:hlinkClick r:id="rId4"/>
              </a:rPr>
              <a:t>kimmo.koivisto@finanssiala.fi</a:t>
            </a:r>
            <a:endParaRPr lang="fi-FI"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5369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15">
            <a:extLst>
              <a:ext uri="{FF2B5EF4-FFF2-40B4-BE49-F238E27FC236}">
                <a16:creationId xmlns:a16="http://schemas.microsoft.com/office/drawing/2014/main" id="{3D1F7AD3-AAD3-4FBA-9427-B988376799E1}"/>
              </a:ext>
            </a:extLst>
          </p:cNvPr>
          <p:cNvSpPr txBox="1"/>
          <p:nvPr/>
        </p:nvSpPr>
        <p:spPr>
          <a:xfrm>
            <a:off x="806272" y="1300731"/>
            <a:ext cx="11094557" cy="3375604"/>
          </a:xfrm>
          <a:prstGeom prst="rect">
            <a:avLst/>
          </a:prstGeom>
          <a:noFill/>
        </p:spPr>
        <p:txBody>
          <a:bodyPr wrap="square" lIns="91440" tIns="45720" rIns="91440" bIns="45720" rtlCol="0">
            <a:spAutoFit/>
          </a:bodyPr>
          <a:lstStyle/>
          <a:p>
            <a:pPr defTabSz="1219170"/>
            <a:r>
              <a:rPr lang="fi-FI" sz="1467" dirty="0">
                <a:solidFill>
                  <a:prstClr val="black"/>
                </a:solidFill>
                <a:latin typeface="Calibri" panose="020F0502020204030204" pitchFamily="34" charset="0"/>
                <a:cs typeface="Calibri" panose="020F0502020204030204" pitchFamily="34" charset="0"/>
              </a:rPr>
              <a:t>Kaikista vastaajista 30 % on hakenut viimeisen vuoden aikana korvausta vakuutusyhtiöiltä (vuonna 2020 31 %). Eniten vahinkoja on tapahtunut lapsiperheille, joista jopa 48 % on hakenut korvausta. Useimmiten korvausta on haettu kotivakuutuksesta 24 % ja autovakuutuksesta 22 %.  </a:t>
            </a:r>
          </a:p>
          <a:p>
            <a:pPr defTabSz="1219170"/>
            <a:endParaRPr lang="fi-FI" sz="1467" dirty="0">
              <a:solidFill>
                <a:prstClr val="black"/>
              </a:solidFill>
              <a:latin typeface="Calibri" panose="020F0502020204030204" pitchFamily="34" charset="0"/>
              <a:cs typeface="Calibri" panose="020F0502020204030204" pitchFamily="34" charset="0"/>
            </a:endParaRPr>
          </a:p>
          <a:p>
            <a:pPr defTabSz="1219170"/>
            <a:r>
              <a:rPr lang="fi-FI" sz="1400" dirty="0">
                <a:solidFill>
                  <a:prstClr val="black"/>
                </a:solidFill>
                <a:latin typeface="Calibri" panose="020F0502020204030204" pitchFamily="34" charset="0"/>
                <a:cs typeface="Calibri" panose="020F0502020204030204" pitchFamily="34" charset="0"/>
              </a:rPr>
              <a:t>Vastaajat ovat varsin tyytyväisiä vakuutusyhtiöiden korvausmenettelyyn. Suurin osa 87 % vastaajista sai mielestään hyvää palvelua vakuutusyhtiössä vahinkotilanteessa, ja erittäin hyvänä palvelua piti 66 % vastanneista. Suurin osa oli sitä mieltä, että korvaus oli vakuutusehtojen mukainen 87 % ja korvaushakemus käsiteltiin viivytyksettä 83 % ja korvaus vastasi sattunutta vahinkoa 86 % . </a:t>
            </a:r>
          </a:p>
          <a:p>
            <a:pPr defTabSz="1219170"/>
            <a:endParaRPr lang="fi-FI" sz="1400" dirty="0">
              <a:solidFill>
                <a:prstClr val="black"/>
              </a:solidFill>
              <a:latin typeface="Calibri" panose="020F0502020204030204" pitchFamily="34" charset="0"/>
              <a:cs typeface="Calibri" panose="020F0502020204030204" pitchFamily="34" charset="0"/>
            </a:endParaRPr>
          </a:p>
          <a:p>
            <a:pPr defTabSz="1219170"/>
            <a:r>
              <a:rPr lang="fi-FI" sz="1400" dirty="0">
                <a:solidFill>
                  <a:prstClr val="black"/>
                </a:solidFill>
                <a:latin typeface="Calibri" panose="020F0502020204030204" pitchFamily="34" charset="0"/>
                <a:cs typeface="Calibri" panose="020F0502020204030204" pitchFamily="34" charset="0"/>
              </a:rPr>
              <a:t>Vakuutusyhtiöiden korvaushalukkuuteen suhtaudutaan edelleen skeptisesti mutta vähemmän kuin aikaisempina vuosina. Peräti 73 % onkin sitä mieltä, että vakuutusyhtiöt pyrkivät vakuutusehtoihin vetoamalla vapautumaan korvausten maksusta. </a:t>
            </a:r>
          </a:p>
          <a:p>
            <a:pPr defTabSz="1219170"/>
            <a:endParaRPr lang="fi-FI" sz="1400" dirty="0">
              <a:solidFill>
                <a:prstClr val="black"/>
              </a:solidFill>
              <a:latin typeface="Calibri" panose="020F0502020204030204" pitchFamily="34" charset="0"/>
              <a:cs typeface="Calibri" panose="020F0502020204030204" pitchFamily="34" charset="0"/>
            </a:endParaRPr>
          </a:p>
          <a:p>
            <a:pPr defTabSz="1219170"/>
            <a:r>
              <a:rPr lang="fi-FI" sz="1400" dirty="0">
                <a:solidFill>
                  <a:prstClr val="black"/>
                </a:solidFill>
                <a:latin typeface="Calibri" panose="020F0502020204030204" pitchFamily="34" charset="0"/>
                <a:cs typeface="Calibri" panose="020F0502020204030204" pitchFamily="34" charset="0"/>
              </a:rPr>
              <a:t>Omat ja perheensä riskit on kartoittanut  75% , eli hieman aiempaa useampi. He pitävät nykyistä vakuutusturvaansa riittävänä. Kuitenkin 25 % vastaajista ei oikein tiedä, mitä heidän vakuutuksensa korvaavat. Tietämys omista vakuutusasioista on kuitenkin pikkuhiljaa parantunut ja on hyvällä tasolla.</a:t>
            </a:r>
          </a:p>
          <a:p>
            <a:pPr defTabSz="1219170"/>
            <a:endParaRPr lang="fi-FI" sz="1467" dirty="0">
              <a:solidFill>
                <a:prstClr val="black"/>
              </a:solidFill>
              <a:latin typeface="Calibri" panose="020F0502020204030204" pitchFamily="34" charset="0"/>
              <a:cs typeface="Calibri" panose="020F0502020204030204" pitchFamily="34" charset="0"/>
            </a:endParaRPr>
          </a:p>
          <a:p>
            <a:pPr defTabSz="1219170"/>
            <a:endParaRPr lang="fi-FI" sz="1467" i="1" dirty="0">
              <a:solidFill>
                <a:prstClr val="black"/>
              </a:solidFill>
              <a:latin typeface="Calibri" panose="020F0502020204030204" pitchFamily="34" charset="0"/>
              <a:cs typeface="Calibri" panose="020F0502020204030204" pitchFamily="34" charset="0"/>
            </a:endParaRPr>
          </a:p>
        </p:txBody>
      </p:sp>
      <p:sp>
        <p:nvSpPr>
          <p:cNvPr id="6" name="Otsikko 1">
            <a:extLst>
              <a:ext uri="{FF2B5EF4-FFF2-40B4-BE49-F238E27FC236}">
                <a16:creationId xmlns:a16="http://schemas.microsoft.com/office/drawing/2014/main" id="{05FA2DF1-0FC1-4CD6-8B2C-6B0DCEEF92F2}"/>
              </a:ext>
            </a:extLst>
          </p:cNvPr>
          <p:cNvSpPr>
            <a:spLocks noGrp="1"/>
          </p:cNvSpPr>
          <p:nvPr>
            <p:ph type="title"/>
          </p:nvPr>
        </p:nvSpPr>
        <p:spPr>
          <a:xfrm>
            <a:off x="748992" y="300634"/>
            <a:ext cx="10515600" cy="1325563"/>
          </a:xfrm>
        </p:spPr>
        <p:txBody>
          <a:bodyPr>
            <a:normAutofit/>
          </a:bodyPr>
          <a:lstStyle/>
          <a:p>
            <a:r>
              <a:rPr lang="fi-FI" sz="2200" dirty="0">
                <a:solidFill>
                  <a:srgbClr val="040B16"/>
                </a:solidFill>
                <a:latin typeface="Calibri" panose="020F0502020204030204" pitchFamily="34" charset="0"/>
                <a:cs typeface="Calibri" panose="020F0502020204030204" pitchFamily="34" charset="0"/>
              </a:rPr>
              <a:t>Yhteenveto tutkimuksen tuloksista</a:t>
            </a:r>
          </a:p>
        </p:txBody>
      </p:sp>
    </p:spTree>
    <p:extLst>
      <p:ext uri="{BB962C8B-B14F-4D97-AF65-F5344CB8AC3E}">
        <p14:creationId xmlns:p14="http://schemas.microsoft.com/office/powerpoint/2010/main" val="2212219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57305D-0505-41CD-815F-4CFED657295A}"/>
              </a:ext>
            </a:extLst>
          </p:cNvPr>
          <p:cNvSpPr>
            <a:spLocks noGrp="1"/>
          </p:cNvSpPr>
          <p:nvPr>
            <p:ph type="title"/>
          </p:nvPr>
        </p:nvSpPr>
        <p:spPr/>
        <p:txBody>
          <a:bodyPr/>
          <a:lstStyle/>
          <a:p>
            <a:r>
              <a:rPr lang="fi-FI" dirty="0">
                <a:solidFill>
                  <a:prstClr val="white"/>
                </a:solidFill>
                <a:latin typeface="Calibri"/>
              </a:rPr>
              <a:t>Vapaaehtoiset vakuutukset</a:t>
            </a:r>
            <a:endParaRPr lang="fi-FI" dirty="0"/>
          </a:p>
        </p:txBody>
      </p:sp>
      <p:sp>
        <p:nvSpPr>
          <p:cNvPr id="3" name="Slide Number Placeholder 2"/>
          <p:cNvSpPr>
            <a:spLocks noGrp="1"/>
          </p:cNvSpPr>
          <p:nvPr>
            <p:ph type="sldNum" sz="quarter" idx="12"/>
          </p:nvPr>
        </p:nvSpPr>
        <p:spPr/>
        <p:txBody>
          <a:bodyPr/>
          <a:lstStyle/>
          <a:p>
            <a:fld id="{FFC254BE-F317-D644-A658-DB860BDC17F5}" type="slidenum">
              <a:rPr lang="en-US" smtClean="0"/>
              <a:t>15</a:t>
            </a:fld>
            <a:endParaRPr lang="en-US" dirty="0"/>
          </a:p>
        </p:txBody>
      </p:sp>
    </p:spTree>
    <p:extLst>
      <p:ext uri="{BB962C8B-B14F-4D97-AF65-F5344CB8AC3E}">
        <p14:creationId xmlns:p14="http://schemas.microsoft.com/office/powerpoint/2010/main" val="2798462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3287" y="684287"/>
            <a:ext cx="10827465" cy="5109091"/>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Mitä seuraavista vapaaehtoisista vakuutuksista teillä tai alaikäisillä lapsillanne on? </a:t>
            </a:r>
          </a:p>
          <a:p>
            <a:pPr marL="285750" indent="-285750">
              <a:buFont typeface="Arial" panose="020B0604020202020204" pitchFamily="34" charset="0"/>
              <a:buChar char="•"/>
            </a:pPr>
            <a:endParaRPr lang="fi-FI" sz="1600" dirty="0">
              <a:solidFill>
                <a:srgbClr val="040B16"/>
              </a:solidFill>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Henkivakuutus kuoleman varalta</a:t>
            </a:r>
          </a:p>
          <a:p>
            <a:pPr marL="742950" lvl="1"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Jokin tuotekohtainen vakuutus (esim. kodinkone, silmälasit, kännykkä)</a:t>
            </a:r>
          </a:p>
          <a:p>
            <a:pPr marL="742950" lvl="1" indent="-285750">
              <a:buFont typeface="Arial" panose="020B0604020202020204" pitchFamily="34" charset="0"/>
              <a:buChar char="•"/>
            </a:pPr>
            <a:r>
              <a:rPr lang="fi-FI" sz="1600" dirty="0" err="1">
                <a:solidFill>
                  <a:srgbClr val="040B16"/>
                </a:solidFill>
                <a:latin typeface="Calibri" panose="020F0502020204030204" pitchFamily="34" charset="0"/>
                <a:cs typeface="Calibri" panose="020F0502020204030204" pitchFamily="34" charset="0"/>
              </a:rPr>
              <a:t>Kapitalisaatiosopimus</a:t>
            </a:r>
            <a:r>
              <a:rPr lang="fi-FI" sz="1600" dirty="0">
                <a:solidFill>
                  <a:srgbClr val="040B16"/>
                </a:solidFill>
                <a:latin typeface="Calibri" panose="020F0502020204030204" pitchFamily="34" charset="0"/>
                <a:cs typeface="Calibri" panose="020F0502020204030204" pitchFamily="34" charset="0"/>
              </a:rPr>
              <a:t> (kuten Säästösopimus, Tavoitesäästö, Nordea Capital)</a:t>
            </a:r>
          </a:p>
          <a:p>
            <a:pPr marL="742950" lvl="1"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Kotivakuutus</a:t>
            </a:r>
          </a:p>
          <a:p>
            <a:pPr marL="742950" lvl="1"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Lainaturvavakuutus</a:t>
            </a:r>
          </a:p>
          <a:p>
            <a:pPr marL="742950" lvl="1"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Lemmikkieläinvakuutus</a:t>
            </a:r>
          </a:p>
          <a:p>
            <a:pPr marL="742950" lvl="1"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Matkavakuutus, joka korvaa henkilövahingot</a:t>
            </a:r>
          </a:p>
          <a:p>
            <a:pPr marL="742950" lvl="1"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Metsävakuutus</a:t>
            </a:r>
          </a:p>
          <a:p>
            <a:pPr marL="742950" lvl="1"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Sairauskuluvakuutus</a:t>
            </a:r>
          </a:p>
          <a:p>
            <a:pPr marL="742950" lvl="1"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Säästöhenkivakuutus</a:t>
            </a:r>
          </a:p>
          <a:p>
            <a:pPr marL="742950" lvl="1"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Urheiluvakuutus (lajikohtainen lisenssi</a:t>
            </a:r>
          </a:p>
          <a:p>
            <a:pPr marL="742950" lvl="1"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Vakavaan sairauteen liittyvä vakuutus (esim. syöpävakuutus)</a:t>
            </a:r>
          </a:p>
          <a:p>
            <a:pPr marL="742950" lvl="1"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Vapaa-ajan tapaturmavakuutus</a:t>
            </a:r>
          </a:p>
          <a:p>
            <a:pPr marL="742950" lvl="1"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Vapaaehtoinen autovakuutus (kasko)</a:t>
            </a:r>
          </a:p>
          <a:p>
            <a:pPr marL="742950" lvl="1"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Vapaaehtoinen eläkevakuutus</a:t>
            </a:r>
          </a:p>
          <a:p>
            <a:pPr marL="742950" lvl="1"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Venevakuutus</a:t>
            </a:r>
          </a:p>
          <a:p>
            <a:pPr marL="742950" lvl="1"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Muu, mikä? </a:t>
            </a:r>
            <a:br>
              <a:rPr lang="fi-FI" sz="1600" dirty="0">
                <a:solidFill>
                  <a:srgbClr val="040B16"/>
                </a:solidFill>
                <a:latin typeface="Calibri" panose="020F0502020204030204" pitchFamily="34" charset="0"/>
                <a:cs typeface="Calibri" panose="020F0502020204030204" pitchFamily="34" charset="0"/>
              </a:rPr>
            </a:br>
            <a:endParaRPr lang="fi-FI" sz="1600" dirty="0">
              <a:solidFill>
                <a:srgbClr val="040B1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4046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354102"/>
            <a:ext cx="10926777" cy="4278092"/>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Suomalaiset taloudet ovat vakuuttaneet itsensä ja taloutensa melko hyvin. Keskimääräisellä suomalaisella taloudella on 3,5 erilaista vakuutusta. Talouskohtaisessa eri vakuutusten määrässä ei ole tapahtunut oleellista muutosta viimevuoteen verrattuna. Eniten vakuutuksia on johtava asemassa olevilla, perheellisillä ja hyvätuloisilla talouksilla. Näillä ryhmillä on luonnollisesti enemmän vakuutettavia kohteita.</a:t>
            </a:r>
          </a:p>
          <a:p>
            <a:pPr defTabSz="1219170"/>
            <a:endParaRPr lang="fi-FI" sz="1600" dirty="0">
              <a:solidFill>
                <a:prstClr val="black"/>
              </a:solidFill>
              <a:latin typeface="Calibri"/>
            </a:endParaRPr>
          </a:p>
          <a:p>
            <a:pPr defTabSz="1219170"/>
            <a:r>
              <a:rPr lang="fi-FI" sz="1600" dirty="0">
                <a:solidFill>
                  <a:prstClr val="black"/>
                </a:solidFill>
                <a:latin typeface="Calibri"/>
              </a:rPr>
              <a:t>Vapaaehtoisista vakuutuksista yleisin on kotivakuutus, joka oli 88 % vastaajista. Seuraaviksi yleisin vakuutus oli vapaaehtoinen autovakuutus, joka oli 56% vastaajista. Seuraavaksi yleisimpiä vakuutuksia olivat vapaa-ajan vakuutukset. </a:t>
            </a:r>
          </a:p>
          <a:p>
            <a:pPr marL="342900" indent="-342900" defTabSz="1219170">
              <a:buFontTx/>
              <a:buChar char="-"/>
            </a:pPr>
            <a:r>
              <a:rPr lang="fi-FI" sz="1600" dirty="0">
                <a:solidFill>
                  <a:prstClr val="black"/>
                </a:solidFill>
                <a:latin typeface="Calibri"/>
              </a:rPr>
              <a:t>Matkavakuutus, joka oli 43% vastaajista. Matkavakuutus on ainut vakuutuslaji jonka yleisyys oli vähentynyt edellisestä mittauskerrasta. Korona on vaikuttanut matkustamisen määrään ja sitä kautta matkavakuutusten ottamiseen.</a:t>
            </a:r>
          </a:p>
          <a:p>
            <a:pPr marL="342900" indent="-342900" defTabSz="1219170">
              <a:buFontTx/>
              <a:buChar char="-"/>
            </a:pPr>
            <a:r>
              <a:rPr lang="fi-FI" sz="1600" dirty="0">
                <a:solidFill>
                  <a:prstClr val="black"/>
                </a:solidFill>
                <a:latin typeface="Calibri"/>
              </a:rPr>
              <a:t>Vapaa-ajan tapaturmavakuutus joka oli 45% vastaajista.</a:t>
            </a:r>
          </a:p>
          <a:p>
            <a:pPr defTabSz="1219170"/>
            <a:endParaRPr lang="fi-FI" sz="1600" dirty="0">
              <a:solidFill>
                <a:prstClr val="black"/>
              </a:solidFill>
              <a:latin typeface="Calibri"/>
            </a:endParaRPr>
          </a:p>
          <a:p>
            <a:pPr defTabSz="1219170"/>
            <a:r>
              <a:rPr lang="fi-FI" sz="1600" dirty="0">
                <a:solidFill>
                  <a:prstClr val="black"/>
                </a:solidFill>
                <a:latin typeface="Calibri"/>
              </a:rPr>
              <a:t>Seuraavaksi yleisimpiä vakuutuksia olivat sairauksien- ja kuoleman turvaksi hankitut vakuutukset. Henkivakuutus oli 30 % ja sairaskuluvakuutus oli 22 % vastaajista. Edellisestä mittauskerrasta näissä vakuutuksissa on laskua 2-3 % . Toisaalta vakavaan sairauden vakuutusten määrä oli noussut vuoden 2020 4 %:sta jo 2022 8 %:iin. </a:t>
            </a:r>
          </a:p>
          <a:p>
            <a:pPr defTabSz="1219170"/>
            <a:endParaRPr lang="fi-FI" sz="1600" dirty="0">
              <a:solidFill>
                <a:prstClr val="black"/>
              </a:solidFill>
              <a:latin typeface="Calibri"/>
            </a:endParaRPr>
          </a:p>
          <a:p>
            <a:pPr defTabSz="1219170"/>
            <a:r>
              <a:rPr lang="fi-FI" sz="1600" dirty="0">
                <a:solidFill>
                  <a:prstClr val="black"/>
                </a:solidFill>
                <a:latin typeface="Calibri"/>
              </a:rPr>
              <a:t>Yksilöityjen, tiettyyn tarpeeseen liittyvien vakuutusten suosio oli kasvanut edellisestä vuonna 2018 tehdystä tutkimuksesta. Lajikohtainen urheiluvakuutus, lemmikkivakuutus tai jokin tuotekohtainen vakuutus oli yhä useammalla.</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0945216" cy="1077218"/>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Vapaaehtoiset vakuutukset</a:t>
            </a:r>
            <a:br>
              <a:rPr lang="fi-FI" sz="3200" b="1" dirty="0">
                <a:solidFill>
                  <a:srgbClr val="040B16"/>
                </a:solidFill>
                <a:latin typeface="Calibri"/>
                <a:cs typeface="Arial" pitchFamily="34" charset="0"/>
              </a:rPr>
            </a:br>
            <a:endParaRPr lang="fi-FI" sz="3200" b="1" dirty="0">
              <a:solidFill>
                <a:srgbClr val="040B16"/>
              </a:solidFill>
              <a:latin typeface="Calibri"/>
            </a:endParaRPr>
          </a:p>
        </p:txBody>
      </p:sp>
    </p:spTree>
    <p:extLst>
      <p:ext uri="{BB962C8B-B14F-4D97-AF65-F5344CB8AC3E}">
        <p14:creationId xmlns:p14="http://schemas.microsoft.com/office/powerpoint/2010/main" val="206462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522061161"/>
              </p:ext>
            </p:extLst>
          </p:nvPr>
        </p:nvGraphicFramePr>
        <p:xfrm>
          <a:off x="184355" y="1216742"/>
          <a:ext cx="11437583" cy="54716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Vapaaehtoiset vakuutukset</a:t>
            </a:r>
            <a:endParaRPr lang="fi-FI" sz="3200" b="1" dirty="0">
              <a:solidFill>
                <a:srgbClr val="040B16"/>
              </a:solidFill>
              <a:latin typeface="Calibri"/>
            </a:endParaRPr>
          </a:p>
        </p:txBody>
      </p:sp>
      <p:sp>
        <p:nvSpPr>
          <p:cNvPr id="6" name="Tekstiruutu 5"/>
          <p:cNvSpPr txBox="1"/>
          <p:nvPr/>
        </p:nvSpPr>
        <p:spPr>
          <a:xfrm>
            <a:off x="570062" y="932723"/>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seuraavista vapaaehtoisista vakuutuksista teillä tai alaikäisillä lapsillanne on?</a:t>
            </a:r>
            <a:endParaRPr lang="fi-FI" sz="1500" dirty="0">
              <a:solidFill>
                <a:prstClr val="black"/>
              </a:solidFill>
              <a:latin typeface="Calibri"/>
            </a:endParaRPr>
          </a:p>
          <a:p>
            <a:pPr defTabSz="1219170"/>
            <a:r>
              <a:rPr lang="fi-FI" sz="1500" dirty="0">
                <a:solidFill>
                  <a:prstClr val="black"/>
                </a:solidFill>
                <a:latin typeface="Calibri"/>
              </a:rPr>
              <a:t>Kaikki vastaajat, n=1000</a:t>
            </a:r>
          </a:p>
        </p:txBody>
      </p:sp>
    </p:spTree>
    <p:extLst>
      <p:ext uri="{BB962C8B-B14F-4D97-AF65-F5344CB8AC3E}">
        <p14:creationId xmlns:p14="http://schemas.microsoft.com/office/powerpoint/2010/main" val="312390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Vapaaehtoiset vakuutukset</a:t>
            </a:r>
            <a:endParaRPr lang="fi-FI" sz="3200" b="1" dirty="0">
              <a:solidFill>
                <a:srgbClr val="040B16"/>
              </a:solidFill>
              <a:latin typeface="Calibri"/>
            </a:endParaRPr>
          </a:p>
        </p:txBody>
      </p:sp>
      <p:sp>
        <p:nvSpPr>
          <p:cNvPr id="9" name="Tekstiruutu 8"/>
          <p:cNvSpPr txBox="1"/>
          <p:nvPr/>
        </p:nvSpPr>
        <p:spPr>
          <a:xfrm>
            <a:off x="570062" y="932723"/>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seuraavista vapaaehtoisista vakuutuksista teillä tai alaikäisillä lapsillanne on?</a:t>
            </a:r>
            <a:endParaRPr lang="fi-FI" sz="1500" dirty="0">
              <a:solidFill>
                <a:prstClr val="black"/>
              </a:solidFill>
              <a:latin typeface="Calibri"/>
            </a:endParaRPr>
          </a:p>
          <a:p>
            <a:pPr defTabSz="1219170"/>
            <a:r>
              <a:rPr lang="fi-FI" sz="1500" dirty="0">
                <a:solidFill>
                  <a:prstClr val="black"/>
                </a:solidFill>
                <a:latin typeface="Calibri"/>
              </a:rPr>
              <a:t>Kaikki vastaajat (%)</a:t>
            </a:r>
          </a:p>
        </p:txBody>
      </p:sp>
      <p:pic>
        <p:nvPicPr>
          <p:cNvPr id="4" name="Picture 3">
            <a:extLst>
              <a:ext uri="{FF2B5EF4-FFF2-40B4-BE49-F238E27FC236}">
                <a16:creationId xmlns:a16="http://schemas.microsoft.com/office/drawing/2014/main" id="{6E951B90-51C1-45D5-AE1A-8B61EB32484B}"/>
              </a:ext>
            </a:extLst>
          </p:cNvPr>
          <p:cNvPicPr>
            <a:picLocks noChangeAspect="1"/>
          </p:cNvPicPr>
          <p:nvPr/>
        </p:nvPicPr>
        <p:blipFill>
          <a:blip r:embed="rId2"/>
          <a:stretch>
            <a:fillRect/>
          </a:stretch>
        </p:blipFill>
        <p:spPr>
          <a:xfrm>
            <a:off x="891387" y="1484785"/>
            <a:ext cx="8416763" cy="4647074"/>
          </a:xfrm>
          <a:prstGeom prst="rect">
            <a:avLst/>
          </a:prstGeom>
        </p:spPr>
      </p:pic>
    </p:spTree>
    <p:extLst>
      <p:ext uri="{BB962C8B-B14F-4D97-AF65-F5344CB8AC3E}">
        <p14:creationId xmlns:p14="http://schemas.microsoft.com/office/powerpoint/2010/main" val="213285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37E386-1532-4CD2-823B-436BC8172FB8}"/>
              </a:ext>
            </a:extLst>
          </p:cNvPr>
          <p:cNvSpPr>
            <a:spLocks noGrp="1"/>
          </p:cNvSpPr>
          <p:nvPr>
            <p:ph type="title"/>
          </p:nvPr>
        </p:nvSpPr>
        <p:spPr/>
        <p:txBody>
          <a:bodyPr/>
          <a:lstStyle/>
          <a:p>
            <a:r>
              <a:rPr lang="fi-FI" dirty="0">
                <a:solidFill>
                  <a:prstClr val="white"/>
                </a:solidFill>
                <a:latin typeface="Calibri"/>
                <a:cs typeface="Arial" pitchFamily="34" charset="0"/>
              </a:rPr>
              <a:t>Aineiston rakenne</a:t>
            </a:r>
            <a:endParaRPr lang="fi-FI" dirty="0"/>
          </a:p>
        </p:txBody>
      </p:sp>
      <p:sp>
        <p:nvSpPr>
          <p:cNvPr id="3" name="Slide Number Placeholder 2"/>
          <p:cNvSpPr>
            <a:spLocks noGrp="1"/>
          </p:cNvSpPr>
          <p:nvPr>
            <p:ph type="sldNum" sz="quarter" idx="12"/>
          </p:nvPr>
        </p:nvSpPr>
        <p:spPr/>
        <p:txBody>
          <a:bodyPr/>
          <a:lstStyle/>
          <a:p>
            <a:fld id="{FFC254BE-F317-D644-A658-DB860BDC17F5}" type="slidenum">
              <a:rPr lang="en-US" smtClean="0"/>
              <a:t>2</a:t>
            </a:fld>
            <a:endParaRPr lang="en-US" dirty="0"/>
          </a:p>
        </p:txBody>
      </p:sp>
    </p:spTree>
    <p:extLst>
      <p:ext uri="{BB962C8B-B14F-4D97-AF65-F5344CB8AC3E}">
        <p14:creationId xmlns:p14="http://schemas.microsoft.com/office/powerpoint/2010/main" val="2012951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7A1A99-4906-4282-A2BF-DD352E71B181}"/>
              </a:ext>
            </a:extLst>
          </p:cNvPr>
          <p:cNvSpPr>
            <a:spLocks noGrp="1"/>
          </p:cNvSpPr>
          <p:nvPr>
            <p:ph type="title"/>
          </p:nvPr>
        </p:nvSpPr>
        <p:spPr/>
        <p:txBody>
          <a:bodyPr/>
          <a:lstStyle/>
          <a:p>
            <a:r>
              <a:rPr lang="fi-FI" dirty="0">
                <a:solidFill>
                  <a:prstClr val="white"/>
                </a:solidFill>
                <a:latin typeface="Calibri"/>
              </a:rPr>
              <a:t>Kotivakuutus</a:t>
            </a:r>
            <a:endParaRPr lang="fi-FI" dirty="0"/>
          </a:p>
        </p:txBody>
      </p:sp>
      <p:sp>
        <p:nvSpPr>
          <p:cNvPr id="3" name="Slide Number Placeholder 2"/>
          <p:cNvSpPr>
            <a:spLocks noGrp="1"/>
          </p:cNvSpPr>
          <p:nvPr>
            <p:ph type="sldNum" sz="quarter" idx="12"/>
          </p:nvPr>
        </p:nvSpPr>
        <p:spPr/>
        <p:txBody>
          <a:bodyPr/>
          <a:lstStyle/>
          <a:p>
            <a:fld id="{FFC254BE-F317-D644-A658-DB860BDC17F5}" type="slidenum">
              <a:rPr lang="en-US" smtClean="0"/>
              <a:t>20</a:t>
            </a:fld>
            <a:endParaRPr lang="en-US" dirty="0"/>
          </a:p>
        </p:txBody>
      </p:sp>
    </p:spTree>
    <p:extLst>
      <p:ext uri="{BB962C8B-B14F-4D97-AF65-F5344CB8AC3E}">
        <p14:creationId xmlns:p14="http://schemas.microsoft.com/office/powerpoint/2010/main" val="645772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523335" y="1315687"/>
            <a:ext cx="10926777" cy="3046986"/>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Kaikista vastaajista 88 %:lla on kotivakuutus. Kodin omistaminen ja ikä ovat luonnollisesti tekijät, jotka vaikuttavat kotivakuutuksen hankintaan. </a:t>
            </a:r>
          </a:p>
          <a:p>
            <a:pPr defTabSz="1219170"/>
            <a:endParaRPr lang="fi-FI" sz="1600" dirty="0">
              <a:solidFill>
                <a:prstClr val="black"/>
              </a:solidFill>
              <a:latin typeface="Calibri"/>
            </a:endParaRPr>
          </a:p>
          <a:p>
            <a:pPr defTabSz="1219170"/>
            <a:r>
              <a:rPr lang="fi-FI" sz="1600" dirty="0">
                <a:solidFill>
                  <a:prstClr val="black"/>
                </a:solidFill>
                <a:latin typeface="Calibri"/>
              </a:rPr>
              <a:t>Omistusasunnossa asuvista 91 %:lla on kotivakuutus. Vuokra-asujista kotivakuutus oli 82 %:lla vastaajista. Vakuutuksen yleisyyteen vaikuttivat eniten seuraavat tekijät</a:t>
            </a:r>
          </a:p>
          <a:p>
            <a:pPr marL="285750" indent="-285750" defTabSz="1219170">
              <a:buFontTx/>
              <a:buChar char="-"/>
            </a:pPr>
            <a:r>
              <a:rPr lang="fi-FI" sz="1600" dirty="0">
                <a:solidFill>
                  <a:prstClr val="black"/>
                </a:solidFill>
                <a:latin typeface="Calibri"/>
              </a:rPr>
              <a:t>Vastaajan tulot. Hyvätuloisilla on vakuutus todennäköisimmin. Yleisin vakuutus on talouksilla joiden tulot ovat yli 70.000 euroa vuodessa. Heistä 95%:</a:t>
            </a:r>
            <a:r>
              <a:rPr lang="fi-FI" sz="1600" dirty="0" err="1">
                <a:solidFill>
                  <a:prstClr val="black"/>
                </a:solidFill>
                <a:latin typeface="Calibri"/>
              </a:rPr>
              <a:t>lla</a:t>
            </a:r>
            <a:r>
              <a:rPr lang="fi-FI" sz="1600" dirty="0">
                <a:solidFill>
                  <a:prstClr val="black"/>
                </a:solidFill>
                <a:latin typeface="Calibri"/>
              </a:rPr>
              <a:t> on kotivakuutus.</a:t>
            </a:r>
          </a:p>
          <a:p>
            <a:pPr marL="285750" indent="-285750" defTabSz="1219170">
              <a:buFontTx/>
              <a:buChar char="-"/>
            </a:pPr>
            <a:r>
              <a:rPr lang="fi-FI" sz="1600" dirty="0">
                <a:solidFill>
                  <a:prstClr val="black"/>
                </a:solidFill>
                <a:latin typeface="Calibri"/>
              </a:rPr>
              <a:t>Vastaajan ikä. Mitä vanhempi vastaaja, sitä todennäköisemmin hänellä on kotivakuutus. 60-79 –vuotiasta kotivakuutus oli 92%:</a:t>
            </a:r>
            <a:r>
              <a:rPr lang="fi-FI" sz="1600" dirty="0" err="1">
                <a:solidFill>
                  <a:prstClr val="black"/>
                </a:solidFill>
                <a:latin typeface="Calibri"/>
              </a:rPr>
              <a:t>lla</a:t>
            </a:r>
            <a:r>
              <a:rPr lang="fi-FI" sz="1600" dirty="0">
                <a:solidFill>
                  <a:prstClr val="black"/>
                </a:solidFill>
                <a:latin typeface="Calibri"/>
              </a:rPr>
              <a:t> vastaajista. </a:t>
            </a:r>
          </a:p>
          <a:p>
            <a:pPr marL="285750" indent="-285750" defTabSz="1219170">
              <a:buFontTx/>
              <a:buChar char="-"/>
            </a:pPr>
            <a:r>
              <a:rPr lang="fi-FI" sz="1600" dirty="0">
                <a:solidFill>
                  <a:prstClr val="black"/>
                </a:solidFill>
                <a:latin typeface="Calibri"/>
              </a:rPr>
              <a:t>Koulutus. Hyvin koulutetuilla on vakuutus todennäköisemmin kuin heikommin koulutetuilla. </a:t>
            </a:r>
          </a:p>
          <a:p>
            <a:pPr marL="285750" indent="-285750" defTabSz="1219170">
              <a:buFontTx/>
              <a:buChar char="-"/>
            </a:pPr>
            <a:endParaRPr lang="fi-FI" sz="1600" dirty="0">
              <a:solidFill>
                <a:prstClr val="black"/>
              </a:solidFill>
              <a:latin typeface="Calibri"/>
            </a:endParaRPr>
          </a:p>
          <a:p>
            <a:pPr defTabSz="1219170"/>
            <a:endParaRPr lang="fi-FI" sz="1600" dirty="0">
              <a:solidFill>
                <a:prstClr val="black"/>
              </a:solidFill>
              <a:latin typeface="Calibri"/>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04896" y="356659"/>
            <a:ext cx="10945216"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Kotivakuutus</a:t>
            </a:r>
            <a:endParaRPr lang="fi-FI" sz="3200" b="1" dirty="0">
              <a:solidFill>
                <a:srgbClr val="040B16"/>
              </a:solidFill>
              <a:latin typeface="Calibri"/>
            </a:endParaRPr>
          </a:p>
        </p:txBody>
      </p:sp>
    </p:spTree>
    <p:extLst>
      <p:ext uri="{BB962C8B-B14F-4D97-AF65-F5344CB8AC3E}">
        <p14:creationId xmlns:p14="http://schemas.microsoft.com/office/powerpoint/2010/main" val="620334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528737052"/>
              </p:ext>
            </p:extLst>
          </p:nvPr>
        </p:nvGraphicFramePr>
        <p:xfrm>
          <a:off x="192102" y="1144514"/>
          <a:ext cx="5984763" cy="517176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0142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Kotivakuutus</a:t>
            </a:r>
            <a:endParaRPr lang="fi-FI" sz="3200" b="1" dirty="0">
              <a:solidFill>
                <a:srgbClr val="040B16"/>
              </a:solidFill>
              <a:latin typeface="Calibri"/>
            </a:endParaRPr>
          </a:p>
        </p:txBody>
      </p:sp>
      <p:sp>
        <p:nvSpPr>
          <p:cNvPr id="7" name="Tekstiruutu 6"/>
          <p:cNvSpPr txBox="1"/>
          <p:nvPr/>
        </p:nvSpPr>
        <p:spPr>
          <a:xfrm>
            <a:off x="562567" y="932723"/>
            <a:ext cx="11094557" cy="323165"/>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seuraavista vapaaehtoisista vakuutuksista teillä tai alaikäisillä lapsillanne on? Kotivakuutus</a:t>
            </a:r>
            <a:endParaRPr lang="fi-FI" sz="1500" dirty="0">
              <a:solidFill>
                <a:prstClr val="black"/>
              </a:solidFill>
              <a:latin typeface="Calibri"/>
            </a:endParaRPr>
          </a:p>
        </p:txBody>
      </p:sp>
      <p:graphicFrame>
        <p:nvGraphicFramePr>
          <p:cNvPr id="10" name="Sisällön paikkamerkki 7">
            <a:extLst>
              <a:ext uri="{FF2B5EF4-FFF2-40B4-BE49-F238E27FC236}">
                <a16:creationId xmlns:a16="http://schemas.microsoft.com/office/drawing/2014/main" id="{C9DC62F6-29D5-44C6-A28D-5FCA68D80973}"/>
              </a:ext>
            </a:extLst>
          </p:cNvPr>
          <p:cNvGraphicFramePr>
            <a:graphicFrameLocks/>
          </p:cNvGraphicFramePr>
          <p:nvPr>
            <p:extLst>
              <p:ext uri="{D42A27DB-BD31-4B8C-83A1-F6EECF244321}">
                <p14:modId xmlns:p14="http://schemas.microsoft.com/office/powerpoint/2010/main" val="2014824793"/>
              </p:ext>
            </p:extLst>
          </p:nvPr>
        </p:nvGraphicFramePr>
        <p:xfrm>
          <a:off x="5777090" y="1150918"/>
          <a:ext cx="5984763" cy="5171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2307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4127840181"/>
              </p:ext>
            </p:extLst>
          </p:nvPr>
        </p:nvGraphicFramePr>
        <p:xfrm>
          <a:off x="838202" y="1201995"/>
          <a:ext cx="10512425" cy="4999702"/>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1214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Kotivakuutus</a:t>
            </a:r>
            <a:endParaRPr lang="fi-FI" sz="3200" b="1" dirty="0">
              <a:solidFill>
                <a:srgbClr val="040B16"/>
              </a:solidFill>
              <a:latin typeface="Calibri"/>
            </a:endParaRPr>
          </a:p>
        </p:txBody>
      </p:sp>
      <p:sp>
        <p:nvSpPr>
          <p:cNvPr id="7" name="Tekstiruutu 6"/>
          <p:cNvSpPr txBox="1"/>
          <p:nvPr/>
        </p:nvSpPr>
        <p:spPr>
          <a:xfrm>
            <a:off x="554822" y="932723"/>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seuraavista vapaaehtoisista vakuutuksista teillä tai alaikäisillä lapsillanne on? Kotivakuutus</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Tree>
    <p:extLst>
      <p:ext uri="{BB962C8B-B14F-4D97-AF65-F5344CB8AC3E}">
        <p14:creationId xmlns:p14="http://schemas.microsoft.com/office/powerpoint/2010/main" val="1790968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7C8D61-AE24-4CEE-A4EA-7F83640D20EB}"/>
              </a:ext>
            </a:extLst>
          </p:cNvPr>
          <p:cNvSpPr>
            <a:spLocks noGrp="1"/>
          </p:cNvSpPr>
          <p:nvPr>
            <p:ph type="title"/>
          </p:nvPr>
        </p:nvSpPr>
        <p:spPr/>
        <p:txBody>
          <a:bodyPr/>
          <a:lstStyle/>
          <a:p>
            <a:r>
              <a:rPr lang="fi-FI" dirty="0">
                <a:solidFill>
                  <a:prstClr val="white"/>
                </a:solidFill>
                <a:latin typeface="Calibri"/>
                <a:cs typeface="Arial" pitchFamily="34" charset="0"/>
              </a:rPr>
              <a:t>Vapaaehtoinen sairauskuluvakuutus</a:t>
            </a:r>
            <a:endParaRPr lang="fi-FI" dirty="0"/>
          </a:p>
        </p:txBody>
      </p:sp>
      <p:sp>
        <p:nvSpPr>
          <p:cNvPr id="3" name="Slide Number Placeholder 2"/>
          <p:cNvSpPr>
            <a:spLocks noGrp="1"/>
          </p:cNvSpPr>
          <p:nvPr>
            <p:ph type="sldNum" sz="quarter" idx="12"/>
          </p:nvPr>
        </p:nvSpPr>
        <p:spPr/>
        <p:txBody>
          <a:bodyPr/>
          <a:lstStyle/>
          <a:p>
            <a:fld id="{FFC254BE-F317-D644-A658-DB860BDC17F5}" type="slidenum">
              <a:rPr lang="en-US" smtClean="0"/>
              <a:t>24</a:t>
            </a:fld>
            <a:endParaRPr lang="en-US" dirty="0"/>
          </a:p>
        </p:txBody>
      </p:sp>
    </p:spTree>
    <p:extLst>
      <p:ext uri="{BB962C8B-B14F-4D97-AF65-F5344CB8AC3E}">
        <p14:creationId xmlns:p14="http://schemas.microsoft.com/office/powerpoint/2010/main" val="1200413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3287" y="2827980"/>
            <a:ext cx="10827465" cy="1415772"/>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Sairauskuluvakuutukseni on… (mikäli vastaajalla oli sairaskuluvakuutus)</a:t>
            </a:r>
          </a:p>
          <a:p>
            <a:pPr marL="285750" indent="-285750">
              <a:buFont typeface="Arial" panose="020B0604020202020204" pitchFamily="34" charset="0"/>
              <a:buChar char="•"/>
            </a:pPr>
            <a:endParaRPr lang="fi-FI" sz="1600" dirty="0">
              <a:solidFill>
                <a:srgbClr val="040B16"/>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Itselle otettu</a:t>
            </a:r>
          </a:p>
          <a:p>
            <a:pPr marL="285750" lvl="0"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Lapselle otettu</a:t>
            </a:r>
          </a:p>
          <a:p>
            <a:pPr marL="285750" lvl="0"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Työnantajan ottama</a:t>
            </a:r>
          </a:p>
        </p:txBody>
      </p:sp>
    </p:spTree>
    <p:extLst>
      <p:ext uri="{BB962C8B-B14F-4D97-AF65-F5344CB8AC3E}">
        <p14:creationId xmlns:p14="http://schemas.microsoft.com/office/powerpoint/2010/main" val="1692921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346891"/>
            <a:ext cx="10926777" cy="3046986"/>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Vapaaehtoinen sairauskuluvakuutus on 22 %:lla suomalaisista. Tässä on laskua vuoden 2020 tutkimukseen 3 %-yksikköä. Vakuutuksen ottamiseen vaikuttaa huomattavasti perhetilanne ja ikä.  Sairauskuluvakuutus on tyypillisesti lapsiperheiden vakuutus. Perheet, joissa alle 18-vuotiaat lapsia ovat vakuuttaneet itsensä huomattavasti useammin kuin muut. 42 % avio- tai avoliitossa elävistä joilla on alle 18 –vuotiaita lapsia on hankkinut vakuutuksen itselleen tai lapsilleen. Yksinhuoltajista, joilla alle 18 –vuotiaita lapsia sairauskuluvakuutuksen oli hankkinut itselleen tai lapsilleen 37% vastaajista.</a:t>
            </a:r>
          </a:p>
          <a:p>
            <a:pPr defTabSz="1219170"/>
            <a:endParaRPr lang="fi-FI" sz="1600" dirty="0">
              <a:solidFill>
                <a:prstClr val="black"/>
              </a:solidFill>
              <a:latin typeface="Calibri"/>
            </a:endParaRPr>
          </a:p>
          <a:p>
            <a:pPr defTabSz="1219170"/>
            <a:r>
              <a:rPr lang="fi-FI" sz="1600" dirty="0">
                <a:solidFill>
                  <a:prstClr val="black"/>
                </a:solidFill>
                <a:latin typeface="Calibri"/>
              </a:rPr>
              <a:t>Sairauskuluvakuutuksen oli ottanut itselleen 16 % vastaajista ja 11 % oli hankkinut sairauskuluvakuutuksen lapselleen. 3 % vakuutuksista oli työnantajan vastaajalle ottamia.</a:t>
            </a:r>
          </a:p>
          <a:p>
            <a:pPr defTabSz="1219170"/>
            <a:endParaRPr lang="fi-FI" sz="1600" dirty="0">
              <a:solidFill>
                <a:prstClr val="black"/>
              </a:solidFill>
              <a:latin typeface="Calibri"/>
            </a:endParaRPr>
          </a:p>
          <a:p>
            <a:pPr defTabSz="1219170"/>
            <a:r>
              <a:rPr lang="fi-FI" sz="1600" dirty="0">
                <a:solidFill>
                  <a:prstClr val="black"/>
                </a:solidFill>
                <a:latin typeface="Calibri"/>
              </a:rPr>
              <a:t>Talouden tuloilla oli myös vaikutusta vakuutuksen hankintaan. Ylimmässä, tuloluokassa jossa talouden tulot ovat yli 70.000€ vuodessa vakuutus oli 30 %:</a:t>
            </a:r>
            <a:r>
              <a:rPr lang="fi-FI" sz="1600" dirty="0" err="1">
                <a:solidFill>
                  <a:prstClr val="black"/>
                </a:solidFill>
                <a:latin typeface="Calibri"/>
              </a:rPr>
              <a:t>lla</a:t>
            </a:r>
            <a:r>
              <a:rPr lang="fi-FI" sz="1600" dirty="0">
                <a:solidFill>
                  <a:prstClr val="black"/>
                </a:solidFill>
                <a:latin typeface="Calibri"/>
              </a:rPr>
              <a:t>, kun alimmassa luokassa alle 30.000 € vuodessa ansaitsevat taloudet sairauskuluvakuutus oli 13 %:lla vastaajista.</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59"/>
            <a:ext cx="10945216"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Vapaaehtoinen sairauskuluvakuutus</a:t>
            </a:r>
            <a:endParaRPr lang="fi-FI" sz="3200" b="1" dirty="0">
              <a:solidFill>
                <a:srgbClr val="040B16"/>
              </a:solidFill>
              <a:latin typeface="Calibri"/>
            </a:endParaRPr>
          </a:p>
        </p:txBody>
      </p:sp>
    </p:spTree>
    <p:extLst>
      <p:ext uri="{BB962C8B-B14F-4D97-AF65-F5344CB8AC3E}">
        <p14:creationId xmlns:p14="http://schemas.microsoft.com/office/powerpoint/2010/main" val="645588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70062" y="932723"/>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seuraavista vapaaehtoisista vakuutuksista teillä tai alaikäisillä lapsillanne on? Sairauskuluvakuutus</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
        <p:nvSpPr>
          <p:cNvPr id="10" name="Tekstiruutu 5"/>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Vapaaehtoinen sairauskuluvakuutus</a:t>
            </a:r>
            <a:endParaRPr lang="fi-FI" sz="3200" b="1" dirty="0">
              <a:solidFill>
                <a:srgbClr val="040B16"/>
              </a:solidFill>
              <a:latin typeface="Calibri"/>
            </a:endParaRPr>
          </a:p>
        </p:txBody>
      </p:sp>
      <p:graphicFrame>
        <p:nvGraphicFramePr>
          <p:cNvPr id="11" name="Sisällön paikkamerkki 7">
            <a:extLst>
              <a:ext uri="{FF2B5EF4-FFF2-40B4-BE49-F238E27FC236}">
                <a16:creationId xmlns:a16="http://schemas.microsoft.com/office/drawing/2014/main" id="{8DC571D4-BA47-478B-B970-58DA39420884}"/>
              </a:ext>
            </a:extLst>
          </p:cNvPr>
          <p:cNvGraphicFramePr>
            <a:graphicFrameLocks noGrp="1"/>
          </p:cNvGraphicFramePr>
          <p:nvPr>
            <p:ph idx="1"/>
            <p:extLst>
              <p:ext uri="{D42A27DB-BD31-4B8C-83A1-F6EECF244321}">
                <p14:modId xmlns:p14="http://schemas.microsoft.com/office/powerpoint/2010/main" val="970533828"/>
              </p:ext>
            </p:extLst>
          </p:nvPr>
        </p:nvGraphicFramePr>
        <p:xfrm>
          <a:off x="0" y="1144514"/>
          <a:ext cx="6176865" cy="51717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isällön paikkamerkki 7">
            <a:extLst>
              <a:ext uri="{FF2B5EF4-FFF2-40B4-BE49-F238E27FC236}">
                <a16:creationId xmlns:a16="http://schemas.microsoft.com/office/drawing/2014/main" id="{E9D5572E-E4EE-4CB6-965B-BED73CDFBB30}"/>
              </a:ext>
            </a:extLst>
          </p:cNvPr>
          <p:cNvGraphicFramePr>
            <a:graphicFrameLocks/>
          </p:cNvGraphicFramePr>
          <p:nvPr>
            <p:extLst>
              <p:ext uri="{D42A27DB-BD31-4B8C-83A1-F6EECF244321}">
                <p14:modId xmlns:p14="http://schemas.microsoft.com/office/powerpoint/2010/main" val="3678641750"/>
              </p:ext>
            </p:extLst>
          </p:nvPr>
        </p:nvGraphicFramePr>
        <p:xfrm>
          <a:off x="5807826" y="1143234"/>
          <a:ext cx="5984763" cy="51717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2642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4235615646"/>
              </p:ext>
            </p:extLst>
          </p:nvPr>
        </p:nvGraphicFramePr>
        <p:xfrm>
          <a:off x="284057" y="1127284"/>
          <a:ext cx="11092530" cy="54864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Vapaaehtoinen sairauskuluvakuutus</a:t>
            </a:r>
            <a:endParaRPr lang="fi-FI" sz="3200" b="1" dirty="0">
              <a:solidFill>
                <a:srgbClr val="040B16"/>
              </a:solidFill>
              <a:latin typeface="Calibri"/>
            </a:endParaRPr>
          </a:p>
        </p:txBody>
      </p:sp>
      <p:sp>
        <p:nvSpPr>
          <p:cNvPr id="7" name="Tekstiruutu 6"/>
          <p:cNvSpPr txBox="1"/>
          <p:nvPr/>
        </p:nvSpPr>
        <p:spPr>
          <a:xfrm>
            <a:off x="570062" y="932723"/>
            <a:ext cx="11094557" cy="784830"/>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Sairauskuluvakuutukseni on..</a:t>
            </a:r>
            <a:endParaRPr lang="fi-FI" sz="1500" dirty="0">
              <a:solidFill>
                <a:prstClr val="black"/>
              </a:solidFill>
              <a:latin typeface="Calibri"/>
            </a:endParaRPr>
          </a:p>
          <a:p>
            <a:pPr defTabSz="1219170"/>
            <a:r>
              <a:rPr lang="fi-FI" sz="1500" dirty="0">
                <a:solidFill>
                  <a:prstClr val="black"/>
                </a:solidFill>
                <a:latin typeface="Calibri"/>
              </a:rPr>
              <a:t>Kaikki vastaajat</a:t>
            </a:r>
          </a:p>
          <a:p>
            <a:pPr defTabSz="1219170"/>
            <a:endParaRPr lang="fi-FI" sz="1500" dirty="0">
              <a:solidFill>
                <a:prstClr val="black"/>
              </a:solidFill>
              <a:latin typeface="Calibri"/>
            </a:endParaRPr>
          </a:p>
        </p:txBody>
      </p:sp>
    </p:spTree>
    <p:extLst>
      <p:ext uri="{BB962C8B-B14F-4D97-AF65-F5344CB8AC3E}">
        <p14:creationId xmlns:p14="http://schemas.microsoft.com/office/powerpoint/2010/main" val="1369628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BB1171-86C5-4A04-8957-BE9E93955BB2}"/>
              </a:ext>
            </a:extLst>
          </p:cNvPr>
          <p:cNvSpPr>
            <a:spLocks noGrp="1"/>
          </p:cNvSpPr>
          <p:nvPr>
            <p:ph type="title"/>
          </p:nvPr>
        </p:nvSpPr>
        <p:spPr/>
        <p:txBody>
          <a:bodyPr/>
          <a:lstStyle/>
          <a:p>
            <a:r>
              <a:rPr lang="fi-FI" dirty="0">
                <a:solidFill>
                  <a:prstClr val="white"/>
                </a:solidFill>
                <a:latin typeface="Calibri"/>
              </a:rPr>
              <a:t>Matkavakuutus</a:t>
            </a:r>
            <a:endParaRPr lang="fi-FI" dirty="0"/>
          </a:p>
        </p:txBody>
      </p:sp>
      <p:sp>
        <p:nvSpPr>
          <p:cNvPr id="3" name="Slide Number Placeholder 2"/>
          <p:cNvSpPr>
            <a:spLocks noGrp="1"/>
          </p:cNvSpPr>
          <p:nvPr>
            <p:ph type="sldNum" sz="quarter" idx="12"/>
          </p:nvPr>
        </p:nvSpPr>
        <p:spPr/>
        <p:txBody>
          <a:bodyPr/>
          <a:lstStyle/>
          <a:p>
            <a:fld id="{FFC254BE-F317-D644-A658-DB860BDC17F5}" type="slidenum">
              <a:rPr lang="en-US" smtClean="0"/>
              <a:t>29</a:t>
            </a:fld>
            <a:endParaRPr lang="en-US" dirty="0"/>
          </a:p>
        </p:txBody>
      </p:sp>
    </p:spTree>
    <p:extLst>
      <p:ext uri="{BB962C8B-B14F-4D97-AF65-F5344CB8AC3E}">
        <p14:creationId xmlns:p14="http://schemas.microsoft.com/office/powerpoint/2010/main" val="233722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071840" cy="892265"/>
          </a:xfrm>
        </p:spPr>
        <p:txBody>
          <a:bodyPr>
            <a:noAutofit/>
          </a:bodyPr>
          <a:lstStyle/>
          <a:p>
            <a:pPr lvl="0" fontAlgn="base"/>
            <a:r>
              <a:rPr lang="fi-FI" sz="2400" dirty="0"/>
              <a:t>Aineiston rakenne</a:t>
            </a:r>
            <a:endParaRPr lang="fi-FI" sz="2000" b="0" dirty="0"/>
          </a:p>
        </p:txBody>
      </p:sp>
      <p:graphicFrame>
        <p:nvGraphicFramePr>
          <p:cNvPr id="7" name="Content Placeholder 5"/>
          <p:cNvGraphicFramePr>
            <a:graphicFrameLocks/>
          </p:cNvGraphicFramePr>
          <p:nvPr>
            <p:extLst>
              <p:ext uri="{D42A27DB-BD31-4B8C-83A1-F6EECF244321}">
                <p14:modId xmlns:p14="http://schemas.microsoft.com/office/powerpoint/2010/main" val="3055592855"/>
              </p:ext>
            </p:extLst>
          </p:nvPr>
        </p:nvGraphicFramePr>
        <p:xfrm>
          <a:off x="623528" y="1017638"/>
          <a:ext cx="4755296" cy="5375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C2ECF972-7960-4B6E-9F6C-6BE8EBEDD3A2}"/>
              </a:ext>
            </a:extLst>
          </p:cNvPr>
          <p:cNvGraphicFramePr>
            <a:graphicFrameLocks/>
          </p:cNvGraphicFramePr>
          <p:nvPr>
            <p:extLst>
              <p:ext uri="{D42A27DB-BD31-4B8C-83A1-F6EECF244321}">
                <p14:modId xmlns:p14="http://schemas.microsoft.com/office/powerpoint/2010/main" val="2722374402"/>
              </p:ext>
            </p:extLst>
          </p:nvPr>
        </p:nvGraphicFramePr>
        <p:xfrm>
          <a:off x="5102198" y="1017638"/>
          <a:ext cx="6844098" cy="5375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1325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291704"/>
            <a:ext cx="10926777" cy="5016756"/>
          </a:xfrm>
          <a:prstGeom prst="rect">
            <a:avLst/>
          </a:prstGeom>
          <a:noFill/>
        </p:spPr>
        <p:txBody>
          <a:bodyPr wrap="square" lIns="91439" tIns="45719" rIns="91439" bIns="45719" rtlCol="0">
            <a:spAutoFit/>
          </a:bodyPr>
          <a:lstStyle/>
          <a:p>
            <a:pPr defTabSz="1219170"/>
            <a:r>
              <a:rPr lang="fi-FI" sz="1600" dirty="0">
                <a:solidFill>
                  <a:prstClr val="black"/>
                </a:solidFill>
                <a:latin typeface="Calibri" panose="020F0502020204030204" pitchFamily="34" charset="0"/>
                <a:cs typeface="Calibri" panose="020F0502020204030204" pitchFamily="34" charset="0"/>
              </a:rPr>
              <a:t>Matkavakuutuksen ottaminen oli vähentynyt edellisestä, vuoden 2020, jolloin yli puolella (51 %)  suomalaisista oli matkavakuutus. Toisaalta matkavakuutus otetaan tarpeeseen ja korona on vähentänyt vakuutuksen tarvetta huomattavasti.  Matkavakuutus on useimmiten ryhmillä, jotka matkustavat paljon: Hyvin toimeentulevilla, henkilöillä, joilla ei enää pieniä alle 18 –vuotiaita lapsia.</a:t>
            </a:r>
          </a:p>
          <a:p>
            <a:pPr defTabSz="1219170"/>
            <a:endParaRPr lang="fi-FI" sz="1600" dirty="0">
              <a:solidFill>
                <a:prstClr val="black"/>
              </a:solidFill>
              <a:latin typeface="Calibri" panose="020F0502020204030204" pitchFamily="34" charset="0"/>
              <a:cs typeface="Calibri" panose="020F0502020204030204" pitchFamily="34" charset="0"/>
            </a:endParaRPr>
          </a:p>
          <a:p>
            <a:pPr defTabSz="1219170"/>
            <a:r>
              <a:rPr lang="fi-FI" sz="1600" dirty="0">
                <a:solidFill>
                  <a:prstClr val="black"/>
                </a:solidFill>
                <a:latin typeface="Calibri" panose="020F0502020204030204" pitchFamily="34" charset="0"/>
                <a:cs typeface="Calibri" panose="020F0502020204030204" pitchFamily="34" charset="0"/>
              </a:rPr>
              <a:t>Henkilöillä on ”päällekkäisiä” matkavakuutuksia. Jatkuvasti voimassaoleva vuosimatkavakuutus on kaikkein suosituin. Vuosimatkavakuutus olikin 79 % (2020: 76%) vastaajista. Muu matkavakuutus, esim. luottokortin yhteydessä oleva matkavakuutus oli 22 %:lla (2020: 15%) ja matkakohtainen vakuutus oli 7 %:lla (2020 9%) vastaajista.</a:t>
            </a:r>
          </a:p>
          <a:p>
            <a:pPr defTabSz="1219170"/>
            <a:endParaRPr lang="fi-FI" sz="1600" dirty="0">
              <a:solidFill>
                <a:prstClr val="black"/>
              </a:solidFill>
              <a:latin typeface="Calibri" panose="020F0502020204030204" pitchFamily="34" charset="0"/>
              <a:cs typeface="Calibri" panose="020F0502020204030204" pitchFamily="34" charset="0"/>
            </a:endParaRPr>
          </a:p>
          <a:p>
            <a:pPr defTabSz="1219170"/>
            <a:r>
              <a:rPr lang="fi-FI" sz="1600" dirty="0">
                <a:solidFill>
                  <a:prstClr val="black"/>
                </a:solidFill>
                <a:latin typeface="Calibri" panose="020F0502020204030204" pitchFamily="34" charset="0"/>
                <a:cs typeface="Calibri" panose="020F0502020204030204" pitchFamily="34" charset="0"/>
              </a:rPr>
              <a:t>Matkavakuutusta pidettiin tarpeellisena. 91% kaikista vastaajista oli täysin tai osittain samaa mieltä väittämän ”</a:t>
            </a:r>
            <a:r>
              <a:rPr lang="fi-FI" sz="1600" dirty="0">
                <a:solidFill>
                  <a:srgbClr val="040B16"/>
                </a:solidFill>
                <a:latin typeface="Calibri" panose="020F0502020204030204" pitchFamily="34" charset="0"/>
                <a:cs typeface="Calibri" panose="020F0502020204030204" pitchFamily="34" charset="0"/>
              </a:rPr>
              <a:t> Matkasairaudet ja –tapaturmat korvaava matkavakuutus on tarpeellinen aina matkustettaessa” kanssa. Ikä oli merkittävä tekijä. Mitä iäkkäämpi vastaaja oli, sitä tarpeellisempana matkavakuutusta pidettiin. Toisaalta vain 79 % vastaajista kertoi että heillä on aina matkustaessa henkilövahingot korvaava matkavakuutus.</a:t>
            </a:r>
          </a:p>
          <a:p>
            <a:pPr defTabSz="1219170"/>
            <a:endParaRPr lang="fi-FI" sz="1600" dirty="0">
              <a:solidFill>
                <a:srgbClr val="040B16"/>
              </a:solidFill>
              <a:latin typeface="Calibri" panose="020F0502020204030204" pitchFamily="34" charset="0"/>
              <a:ea typeface="Times New Roman" panose="02020603050405020304" pitchFamily="18" charset="0"/>
              <a:cs typeface="Calibri" panose="020F0502020204030204" pitchFamily="34" charset="0"/>
            </a:endParaRPr>
          </a:p>
          <a:p>
            <a:pPr defTabSz="1219170"/>
            <a:r>
              <a:rPr lang="fi-FI" sz="1600" dirty="0">
                <a:solidFill>
                  <a:srgbClr val="040B16"/>
                </a:solidFill>
                <a:latin typeface="Calibri" panose="020F0502020204030204" pitchFamily="34" charset="0"/>
                <a:ea typeface="Times New Roman" panose="02020603050405020304" pitchFamily="18" charset="0"/>
                <a:cs typeface="Calibri" panose="020F0502020204030204" pitchFamily="34" charset="0"/>
              </a:rPr>
              <a:t>Sen sijaan väittämä ”</a:t>
            </a:r>
            <a:r>
              <a:rPr lang="fi-FI" sz="1600" dirty="0">
                <a:solidFill>
                  <a:srgbClr val="040B16"/>
                </a:solidFill>
                <a:latin typeface="Calibri" panose="020F0502020204030204" pitchFamily="34" charset="0"/>
                <a:cs typeface="Calibri" panose="020F0502020204030204" pitchFamily="34" charset="0"/>
              </a:rPr>
              <a:t>Vakavan matkasairauden tai –tapaturman kohdatessa Suomen valtio järjestää minulle tarvittaessa kotiinkuljetuksen” sai vastaajajoukon mielipiteen hajaantumaan voimakkaasti. 21 % oli täysin samaa mieltä, 22 % osittain samaa mieltä väittämän kanssa. 16 % oli osittain eri mieltä ja 23 % täysin eri mieltä. 16 % ei osannut kertoa kantaansa.</a:t>
            </a:r>
          </a:p>
          <a:p>
            <a:pPr defTabSz="1219170"/>
            <a:endParaRPr lang="fi-FI" sz="1600" dirty="0">
              <a:solidFill>
                <a:srgbClr val="040B16"/>
              </a:solidFill>
              <a:latin typeface="Calibri" panose="020F0502020204030204" pitchFamily="34" charset="0"/>
              <a:ea typeface="Times New Roman" panose="02020603050405020304" pitchFamily="18" charset="0"/>
              <a:cs typeface="Calibri" panose="020F0502020204030204" pitchFamily="34" charset="0"/>
            </a:endParaRPr>
          </a:p>
          <a:p>
            <a:pPr defTabSz="1219170"/>
            <a:r>
              <a:rPr lang="fi-FI" sz="1600" dirty="0">
                <a:solidFill>
                  <a:srgbClr val="040B16"/>
                </a:solidFill>
                <a:latin typeface="Calibri" panose="020F0502020204030204" pitchFamily="34" charset="0"/>
                <a:ea typeface="Times New Roman" panose="02020603050405020304" pitchFamily="18" charset="0"/>
                <a:cs typeface="Calibri" panose="020F0502020204030204" pitchFamily="34" charset="0"/>
              </a:rPr>
              <a:t>Aikaisempiin vuosiin verrattuna tuloksissa ei ole havaittavissa juurikaan muutoksia. Matkavakuutusta pidettiin hiukan vähemmän tärkeänä (muutos -3 %). Usko siihen että Suomen Valtio järjestää tarvittaessa kotiinkuljetuksen oli hiukan noussut (muutos +1%)</a:t>
            </a:r>
          </a:p>
          <a:p>
            <a:pPr defTabSz="1219170"/>
            <a:r>
              <a:rPr lang="fi-FI" sz="1600" dirty="0">
                <a:solidFill>
                  <a:prstClr val="black"/>
                </a:solidFill>
                <a:latin typeface="Calibri" panose="020F0502020204030204" pitchFamily="34" charset="0"/>
                <a:cs typeface="Calibri" panose="020F0502020204030204" pitchFamily="34" charset="0"/>
              </a:rPr>
              <a:t> </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59"/>
            <a:ext cx="10945216"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Matkavakuutus</a:t>
            </a:r>
            <a:endParaRPr lang="fi-FI" sz="3200" b="1" dirty="0">
              <a:solidFill>
                <a:srgbClr val="040B16"/>
              </a:solidFill>
              <a:latin typeface="Calibri"/>
            </a:endParaRPr>
          </a:p>
        </p:txBody>
      </p:sp>
    </p:spTree>
    <p:extLst>
      <p:ext uri="{BB962C8B-B14F-4D97-AF65-F5344CB8AC3E}">
        <p14:creationId xmlns:p14="http://schemas.microsoft.com/office/powerpoint/2010/main" val="2260244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3092" y="340757"/>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Vapaaehtoinen matkavakuutus</a:t>
            </a:r>
            <a:endParaRPr lang="fi-FI" sz="3200" b="1" dirty="0">
              <a:solidFill>
                <a:srgbClr val="040B16"/>
              </a:solidFill>
              <a:latin typeface="Calibri"/>
            </a:endParaRPr>
          </a:p>
        </p:txBody>
      </p:sp>
      <p:sp>
        <p:nvSpPr>
          <p:cNvPr id="7" name="Tekstiruutu 6"/>
          <p:cNvSpPr txBox="1"/>
          <p:nvPr/>
        </p:nvSpPr>
        <p:spPr>
          <a:xfrm>
            <a:off x="570062" y="932723"/>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seuraavista vapaaehtoisista vakuutuksista teillä tai alaikäisillä lapsillanne on? Henkilövahingot korvaava matkavakuutus</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graphicFrame>
        <p:nvGraphicFramePr>
          <p:cNvPr id="10" name="Sisällön paikkamerkki 7">
            <a:extLst>
              <a:ext uri="{FF2B5EF4-FFF2-40B4-BE49-F238E27FC236}">
                <a16:creationId xmlns:a16="http://schemas.microsoft.com/office/drawing/2014/main" id="{76A2CCF7-EBEC-4D7B-BBAF-D3616A74FDD4}"/>
              </a:ext>
            </a:extLst>
          </p:cNvPr>
          <p:cNvGraphicFramePr>
            <a:graphicFrameLocks noGrp="1"/>
          </p:cNvGraphicFramePr>
          <p:nvPr>
            <p:ph idx="1"/>
            <p:extLst>
              <p:ext uri="{D42A27DB-BD31-4B8C-83A1-F6EECF244321}">
                <p14:modId xmlns:p14="http://schemas.microsoft.com/office/powerpoint/2010/main" val="2623426596"/>
              </p:ext>
            </p:extLst>
          </p:nvPr>
        </p:nvGraphicFramePr>
        <p:xfrm>
          <a:off x="0" y="1144514"/>
          <a:ext cx="6176865" cy="51717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Sisällön paikkamerkki 7">
            <a:extLst>
              <a:ext uri="{FF2B5EF4-FFF2-40B4-BE49-F238E27FC236}">
                <a16:creationId xmlns:a16="http://schemas.microsoft.com/office/drawing/2014/main" id="{F5C79558-572A-4C4A-9AB3-C9AF9CD45D48}"/>
              </a:ext>
            </a:extLst>
          </p:cNvPr>
          <p:cNvGraphicFramePr>
            <a:graphicFrameLocks/>
          </p:cNvGraphicFramePr>
          <p:nvPr>
            <p:extLst>
              <p:ext uri="{D42A27DB-BD31-4B8C-83A1-F6EECF244321}">
                <p14:modId xmlns:p14="http://schemas.microsoft.com/office/powerpoint/2010/main" val="189573854"/>
              </p:ext>
            </p:extLst>
          </p:nvPr>
        </p:nvGraphicFramePr>
        <p:xfrm>
          <a:off x="5469728" y="1143234"/>
          <a:ext cx="6176865" cy="51717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9770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3287" y="2827980"/>
            <a:ext cx="10827465" cy="1754326"/>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Matkavakuutus, joka korvaa henkilövahingot. Onko teillä… (mikäli vastaajalla oli matkavakuutus)</a:t>
            </a:r>
          </a:p>
          <a:p>
            <a:pPr marL="285750" indent="-285750">
              <a:buFont typeface="Arial" panose="020B0604020202020204" pitchFamily="34" charset="0"/>
              <a:buChar char="•"/>
            </a:pPr>
            <a:endParaRPr lang="fi-FI" sz="1600" dirty="0">
              <a:solidFill>
                <a:srgbClr val="040B16"/>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Vuosimatkavakuutus</a:t>
            </a:r>
          </a:p>
          <a:p>
            <a:pPr marL="285750" lvl="0"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Matkakohtainen vakuutus</a:t>
            </a:r>
          </a:p>
          <a:p>
            <a:pPr marL="285750" lvl="0"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Muu matkavakuutus esim. luottokortin yhteydessä</a:t>
            </a:r>
          </a:p>
        </p:txBody>
      </p:sp>
    </p:spTree>
    <p:extLst>
      <p:ext uri="{BB962C8B-B14F-4D97-AF65-F5344CB8AC3E}">
        <p14:creationId xmlns:p14="http://schemas.microsoft.com/office/powerpoint/2010/main" val="2365590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351718443"/>
              </p:ext>
            </p:extLst>
          </p:nvPr>
        </p:nvGraphicFramePr>
        <p:xfrm>
          <a:off x="169606" y="1179871"/>
          <a:ext cx="11181021" cy="557489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dirty="0">
                <a:solidFill>
                  <a:prstClr val="black"/>
                </a:solidFill>
                <a:latin typeface="Calibri"/>
              </a:rPr>
              <a:t>Matkavakuutus, joka korvaa henkilövahingot. Onko teillä…</a:t>
            </a:r>
          </a:p>
          <a:p>
            <a:pPr defTabSz="1219170"/>
            <a:r>
              <a:rPr lang="fi-FI" sz="1467" dirty="0">
                <a:solidFill>
                  <a:prstClr val="black"/>
                </a:solidFill>
                <a:latin typeface="Calibri"/>
              </a:rPr>
              <a:t>On matkavakuutus, n=433</a:t>
            </a:r>
          </a:p>
        </p:txBody>
      </p:sp>
      <p:sp>
        <p:nvSpPr>
          <p:cNvPr id="7" name="Tekstiruutu 5"/>
          <p:cNvSpPr txBox="1"/>
          <p:nvPr/>
        </p:nvSpPr>
        <p:spPr>
          <a:xfrm>
            <a:off x="523092" y="340757"/>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Vapaaehtoinen matkavakuutus</a:t>
            </a:r>
            <a:endParaRPr lang="fi-FI" sz="3200" b="1" dirty="0">
              <a:solidFill>
                <a:srgbClr val="040B16"/>
              </a:solidFill>
              <a:latin typeface="Calibri"/>
            </a:endParaRPr>
          </a:p>
        </p:txBody>
      </p:sp>
    </p:spTree>
    <p:extLst>
      <p:ext uri="{BB962C8B-B14F-4D97-AF65-F5344CB8AC3E}">
        <p14:creationId xmlns:p14="http://schemas.microsoft.com/office/powerpoint/2010/main" val="1925470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121300210"/>
              </p:ext>
            </p:extLst>
          </p:nvPr>
        </p:nvGraphicFramePr>
        <p:xfrm>
          <a:off x="169606" y="1179871"/>
          <a:ext cx="11181021" cy="557489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70062" y="932723"/>
            <a:ext cx="11094557" cy="318100"/>
          </a:xfrm>
          <a:prstGeom prst="rect">
            <a:avLst/>
          </a:prstGeom>
          <a:noFill/>
        </p:spPr>
        <p:txBody>
          <a:bodyPr wrap="square" lIns="91440" tIns="45720" rIns="91440" bIns="45720" rtlCol="0">
            <a:spAutoFit/>
          </a:bodyPr>
          <a:lstStyle/>
          <a:p>
            <a:pPr defTabSz="1219170"/>
            <a:r>
              <a:rPr lang="fi-FI" sz="1467" dirty="0">
                <a:solidFill>
                  <a:prstClr val="black"/>
                </a:solidFill>
                <a:latin typeface="Calibri"/>
              </a:rPr>
              <a:t>Onko teillä matkustaessanne aina henkilövahingot korvaava matkavakuutus?</a:t>
            </a:r>
          </a:p>
        </p:txBody>
      </p:sp>
      <p:sp>
        <p:nvSpPr>
          <p:cNvPr id="7" name="Tekstiruutu 5"/>
          <p:cNvSpPr txBox="1"/>
          <p:nvPr/>
        </p:nvSpPr>
        <p:spPr>
          <a:xfrm>
            <a:off x="523092" y="340757"/>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Vapaaehtoinen matkavakuutus</a:t>
            </a:r>
            <a:endParaRPr lang="fi-FI" sz="3200" b="1" dirty="0">
              <a:solidFill>
                <a:srgbClr val="040B16"/>
              </a:solidFill>
              <a:latin typeface="Calibri"/>
            </a:endParaRPr>
          </a:p>
        </p:txBody>
      </p:sp>
    </p:spTree>
    <p:extLst>
      <p:ext uri="{BB962C8B-B14F-4D97-AF65-F5344CB8AC3E}">
        <p14:creationId xmlns:p14="http://schemas.microsoft.com/office/powerpoint/2010/main" val="1671265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842" y="1568409"/>
            <a:ext cx="10827465" cy="3385542"/>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Mitä mieltä olette seuraavista matkavakuutusta koskevista väitteistä?</a:t>
            </a:r>
          </a:p>
          <a:p>
            <a:endParaRPr lang="fi-FI" sz="1600" dirty="0">
              <a:solidFill>
                <a:srgbClr val="040B16"/>
              </a:solidFill>
              <a:latin typeface="Calibri" panose="020F0502020204030204" pitchFamily="34" charset="0"/>
              <a:cs typeface="Calibri" panose="020F0502020204030204" pitchFamily="34" charset="0"/>
            </a:endParaRPr>
          </a:p>
          <a:p>
            <a:r>
              <a:rPr lang="fi-FI" sz="1600" dirty="0">
                <a:solidFill>
                  <a:srgbClr val="040B16"/>
                </a:solidFill>
                <a:latin typeface="Calibri" panose="020F0502020204030204" pitchFamily="34" charset="0"/>
                <a:cs typeface="Calibri" panose="020F0502020204030204" pitchFamily="34" charset="0"/>
              </a:rPr>
              <a:t>Vastausvaihtoehdot</a:t>
            </a:r>
          </a:p>
          <a:p>
            <a:r>
              <a:rPr lang="fi-FI" sz="1600" dirty="0">
                <a:solidFill>
                  <a:srgbClr val="040B16"/>
                </a:solidFill>
                <a:latin typeface="Calibri" panose="020F0502020204030204" pitchFamily="34" charset="0"/>
                <a:cs typeface="Calibri" panose="020F0502020204030204" pitchFamily="34" charset="0"/>
              </a:rPr>
              <a:t>4= täysin samaa mieltä</a:t>
            </a:r>
          </a:p>
          <a:p>
            <a:r>
              <a:rPr lang="fi-FI" sz="1600" dirty="0">
                <a:solidFill>
                  <a:srgbClr val="040B16"/>
                </a:solidFill>
                <a:latin typeface="Calibri" panose="020F0502020204030204" pitchFamily="34" charset="0"/>
                <a:cs typeface="Calibri" panose="020F0502020204030204" pitchFamily="34" charset="0"/>
              </a:rPr>
              <a:t>3= osittain samaa mieltä</a:t>
            </a:r>
          </a:p>
          <a:p>
            <a:r>
              <a:rPr lang="fi-FI" sz="1600" dirty="0">
                <a:solidFill>
                  <a:srgbClr val="040B16"/>
                </a:solidFill>
                <a:latin typeface="Calibri" panose="020F0502020204030204" pitchFamily="34" charset="0"/>
                <a:cs typeface="Calibri" panose="020F0502020204030204" pitchFamily="34" charset="0"/>
              </a:rPr>
              <a:t>2= osittain eri mieltä</a:t>
            </a:r>
          </a:p>
          <a:p>
            <a:r>
              <a:rPr lang="fi-FI" sz="1600" dirty="0">
                <a:solidFill>
                  <a:srgbClr val="040B16"/>
                </a:solidFill>
                <a:latin typeface="Calibri" panose="020F0502020204030204" pitchFamily="34" charset="0"/>
                <a:cs typeface="Calibri" panose="020F0502020204030204" pitchFamily="34" charset="0"/>
              </a:rPr>
              <a:t>1= täysin eri mieltä</a:t>
            </a:r>
          </a:p>
          <a:p>
            <a:r>
              <a:rPr lang="fi-FI" sz="1600" dirty="0">
                <a:solidFill>
                  <a:srgbClr val="040B16"/>
                </a:solidFill>
                <a:latin typeface="Calibri" panose="020F0502020204030204" pitchFamily="34" charset="0"/>
                <a:cs typeface="Calibri" panose="020F0502020204030204" pitchFamily="34" charset="0"/>
              </a:rPr>
              <a:t>0= en osaa sanoa</a:t>
            </a:r>
          </a:p>
          <a:p>
            <a:endParaRPr lang="fi-FI" sz="1600" dirty="0">
              <a:solidFill>
                <a:srgbClr val="040B16"/>
              </a:solidFill>
              <a:latin typeface="Calibri" panose="020F0502020204030204" pitchFamily="34" charset="0"/>
              <a:cs typeface="Calibri" panose="020F0502020204030204" pitchFamily="34" charset="0"/>
            </a:endParaRPr>
          </a:p>
          <a:p>
            <a:r>
              <a:rPr lang="fi-FI" sz="1600" dirty="0">
                <a:solidFill>
                  <a:srgbClr val="040B16"/>
                </a:solidFill>
                <a:latin typeface="Calibri" panose="020F0502020204030204" pitchFamily="34" charset="0"/>
                <a:cs typeface="Calibri" panose="020F0502020204030204" pitchFamily="34" charset="0"/>
              </a:rPr>
              <a:t>Väittämät:</a:t>
            </a:r>
          </a:p>
          <a:p>
            <a:pPr marL="285750" indent="-285750">
              <a:spcAft>
                <a:spcPts val="0"/>
              </a:spcAft>
              <a:buFont typeface="Arial" panose="020B0604020202020204" pitchFamily="34" charset="0"/>
              <a:buChar char="•"/>
              <a:tabLst>
                <a:tab pos="828040" algn="l"/>
              </a:tabLst>
            </a:pPr>
            <a:r>
              <a:rPr lang="fi-FI" sz="1600" dirty="0">
                <a:solidFill>
                  <a:srgbClr val="040B16"/>
                </a:solidFill>
                <a:latin typeface="Calibri" panose="020F0502020204030204" pitchFamily="34" charset="0"/>
                <a:cs typeface="Calibri" panose="020F0502020204030204" pitchFamily="34" charset="0"/>
              </a:rPr>
              <a:t>Matkasairaudet ja –tapaturmat korvaava matkavakuutus on tarpeellinen aina matkustettaessa</a:t>
            </a:r>
            <a:endParaRPr lang="fi-FI" sz="1600" dirty="0">
              <a:solidFill>
                <a:srgbClr val="040B16"/>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Vakavan matkasairauden tai –tapaturman kohdatessa Suomen valtio järjestää minulle tarvittaessa kotiinkuljetuksen</a:t>
            </a:r>
            <a:endParaRPr lang="fi-FI" sz="1600" dirty="0">
              <a:solidFill>
                <a:srgbClr val="040B16"/>
              </a:solidFill>
              <a:latin typeface="Calibri" panose="020F0502020204030204" pitchFamily="34" charset="0"/>
              <a:ea typeface="Times New Roman" panose="02020603050405020304" pitchFamily="18" charset="0"/>
              <a:cs typeface="Calibri" panose="020F0502020204030204" pitchFamily="34" charset="0"/>
            </a:endParaRPr>
          </a:p>
          <a:p>
            <a:pPr marL="285750" lvl="0" indent="-285750">
              <a:buFont typeface="Arial" panose="020B0604020202020204" pitchFamily="34" charset="0"/>
              <a:buChar char="•"/>
            </a:pPr>
            <a:endParaRPr lang="fi-FI" sz="1600" dirty="0">
              <a:solidFill>
                <a:srgbClr val="040B1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2287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380711721"/>
              </p:ext>
            </p:extLst>
          </p:nvPr>
        </p:nvGraphicFramePr>
        <p:xfrm>
          <a:off x="213852" y="1614948"/>
          <a:ext cx="11141693" cy="4999704"/>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matkavakuutuksesta</a:t>
            </a:r>
            <a:endParaRPr lang="fi-FI" sz="3200" b="1" dirty="0">
              <a:solidFill>
                <a:srgbClr val="040B16"/>
              </a:solidFill>
              <a:latin typeface="Calibri"/>
            </a:endParaRPr>
          </a:p>
        </p:txBody>
      </p:sp>
      <p:sp>
        <p:nvSpPr>
          <p:cNvPr id="7" name="Tekstiruutu 6"/>
          <p:cNvSpPr txBox="1"/>
          <p:nvPr/>
        </p:nvSpPr>
        <p:spPr>
          <a:xfrm>
            <a:off x="623392" y="916915"/>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mieltä olette seuraavista matkavakuutusta koskevista väitteistä?</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Tree>
    <p:extLst>
      <p:ext uri="{BB962C8B-B14F-4D97-AF65-F5344CB8AC3E}">
        <p14:creationId xmlns:p14="http://schemas.microsoft.com/office/powerpoint/2010/main" val="2903809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7"/>
          <p:cNvGraphicFramePr>
            <a:graphicFrameLocks noGrp="1"/>
          </p:cNvGraphicFramePr>
          <p:nvPr>
            <p:ph idx="1"/>
            <p:extLst>
              <p:ext uri="{D42A27DB-BD31-4B8C-83A1-F6EECF244321}">
                <p14:modId xmlns:p14="http://schemas.microsoft.com/office/powerpoint/2010/main" val="5290354"/>
              </p:ext>
            </p:extLst>
          </p:nvPr>
        </p:nvGraphicFramePr>
        <p:xfrm>
          <a:off x="527382" y="1204656"/>
          <a:ext cx="11292114" cy="5456903"/>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matkavakuutuksesta</a:t>
            </a:r>
            <a:endParaRPr lang="fi-FI" sz="3200" b="1" dirty="0">
              <a:solidFill>
                <a:srgbClr val="040B16"/>
              </a:solidFill>
              <a:latin typeface="Calibri"/>
            </a:endParaRPr>
          </a:p>
        </p:txBody>
      </p:sp>
      <p:sp>
        <p:nvSpPr>
          <p:cNvPr id="7" name="Tekstiruutu 6"/>
          <p:cNvSpPr txBox="1"/>
          <p:nvPr/>
        </p:nvSpPr>
        <p:spPr>
          <a:xfrm>
            <a:off x="570062" y="932723"/>
            <a:ext cx="11094557" cy="564322"/>
          </a:xfrm>
          <a:prstGeom prst="rect">
            <a:avLst/>
          </a:prstGeom>
          <a:noFill/>
        </p:spPr>
        <p:txBody>
          <a:bodyPr wrap="square" lIns="91440" tIns="45720" rIns="91440" bIns="45720" rtlCol="0">
            <a:spAutoFit/>
          </a:bodyPr>
          <a:lstStyle/>
          <a:p>
            <a:pPr>
              <a:spcAft>
                <a:spcPts val="0"/>
              </a:spcAft>
              <a:tabLst>
                <a:tab pos="828040" algn="l"/>
              </a:tabLst>
            </a:pPr>
            <a:r>
              <a:rPr lang="fi-FI" sz="1600" dirty="0">
                <a:solidFill>
                  <a:srgbClr val="040B16"/>
                </a:solidFill>
                <a:latin typeface="Calibri" panose="020F0502020204030204" pitchFamily="34" charset="0"/>
                <a:cs typeface="Calibri" panose="020F0502020204030204" pitchFamily="34" charset="0"/>
              </a:rPr>
              <a:t>Matkasairaudet ja –tapaturmat korvaava matkavakuutus on tarpeellinen aina matkustettaessa. </a:t>
            </a:r>
          </a:p>
          <a:p>
            <a:pPr defTabSz="1219170"/>
            <a:r>
              <a:rPr lang="fi-FI" sz="1467" dirty="0">
                <a:solidFill>
                  <a:srgbClr val="040B16"/>
                </a:solidFill>
                <a:latin typeface="Calibri" panose="020F0502020204030204" pitchFamily="34" charset="0"/>
                <a:cs typeface="Calibri" panose="020F0502020204030204" pitchFamily="34" charset="0"/>
              </a:rPr>
              <a:t>Kaikki vastaajat</a:t>
            </a:r>
          </a:p>
        </p:txBody>
      </p:sp>
    </p:spTree>
    <p:extLst>
      <p:ext uri="{BB962C8B-B14F-4D97-AF65-F5344CB8AC3E}">
        <p14:creationId xmlns:p14="http://schemas.microsoft.com/office/powerpoint/2010/main" val="2413715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7"/>
          <p:cNvGraphicFramePr>
            <a:graphicFrameLocks noGrp="1"/>
          </p:cNvGraphicFramePr>
          <p:nvPr>
            <p:ph idx="1"/>
            <p:extLst>
              <p:ext uri="{D42A27DB-BD31-4B8C-83A1-F6EECF244321}">
                <p14:modId xmlns:p14="http://schemas.microsoft.com/office/powerpoint/2010/main" val="468756928"/>
              </p:ext>
            </p:extLst>
          </p:nvPr>
        </p:nvGraphicFramePr>
        <p:xfrm>
          <a:off x="527382" y="1204656"/>
          <a:ext cx="11292114" cy="5456903"/>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matkavakuutuksesta</a:t>
            </a:r>
            <a:endParaRPr lang="fi-FI" sz="3200" b="1" dirty="0">
              <a:solidFill>
                <a:srgbClr val="040B16"/>
              </a:solidFill>
              <a:latin typeface="Calibri"/>
            </a:endParaRPr>
          </a:p>
        </p:txBody>
      </p:sp>
      <p:sp>
        <p:nvSpPr>
          <p:cNvPr id="7" name="Tekstiruutu 6"/>
          <p:cNvSpPr txBox="1"/>
          <p:nvPr/>
        </p:nvSpPr>
        <p:spPr>
          <a:xfrm>
            <a:off x="570062" y="932723"/>
            <a:ext cx="11094557" cy="790088"/>
          </a:xfrm>
          <a:prstGeom prst="rect">
            <a:avLst/>
          </a:prstGeom>
          <a:noFill/>
        </p:spPr>
        <p:txBody>
          <a:bodyPr wrap="square" lIns="91440" tIns="45720" rIns="91440" bIns="45720" rtlCol="0">
            <a:spAutoFit/>
          </a:bodyPr>
          <a:lstStyle/>
          <a:p>
            <a:pPr>
              <a:tabLst>
                <a:tab pos="828040" algn="l"/>
              </a:tabLst>
            </a:pPr>
            <a:r>
              <a:rPr lang="fi-FI" sz="1500" dirty="0">
                <a:solidFill>
                  <a:srgbClr val="040B16"/>
                </a:solidFill>
                <a:latin typeface="Calibri" panose="020F0502020204030204" pitchFamily="34" charset="0"/>
                <a:cs typeface="Calibri" panose="020F0502020204030204" pitchFamily="34" charset="0"/>
              </a:rPr>
              <a:t>Vakavan matkasairauden tai –tapaturman kohdatessa Suomen valtio järjestää minulle tarvittaessa kotiinkuljetuksen</a:t>
            </a:r>
          </a:p>
          <a:p>
            <a:pPr defTabSz="1219170"/>
            <a:r>
              <a:rPr lang="fi-FI" sz="1500" dirty="0">
                <a:solidFill>
                  <a:srgbClr val="040B16"/>
                </a:solidFill>
                <a:latin typeface="Calibri" panose="020F0502020204030204" pitchFamily="34" charset="0"/>
                <a:cs typeface="Calibri" panose="020F0502020204030204" pitchFamily="34" charset="0"/>
              </a:rPr>
              <a:t>Kaikki vastaajat</a:t>
            </a:r>
          </a:p>
          <a:p>
            <a:pPr defTabSz="1219170"/>
            <a:endParaRPr lang="fi-FI" sz="1500" dirty="0">
              <a:solidFill>
                <a:srgbClr val="040B1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506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725106912"/>
              </p:ext>
            </p:extLst>
          </p:nvPr>
        </p:nvGraphicFramePr>
        <p:xfrm>
          <a:off x="143340" y="1460781"/>
          <a:ext cx="11207289" cy="5301353"/>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matkavakuutuksesta</a:t>
            </a:r>
            <a:endParaRPr lang="fi-FI" sz="3200" b="1" dirty="0">
              <a:solidFill>
                <a:srgbClr val="040B16"/>
              </a:solidFill>
              <a:latin typeface="Calibri"/>
            </a:endParaRPr>
          </a:p>
        </p:txBody>
      </p:sp>
      <p:sp>
        <p:nvSpPr>
          <p:cNvPr id="7" name="Tekstiruutu 6"/>
          <p:cNvSpPr txBox="1"/>
          <p:nvPr/>
        </p:nvSpPr>
        <p:spPr>
          <a:xfrm>
            <a:off x="570062" y="932723"/>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mieltä olette seuraavista matkavakuutusta koskevista väitteistä?</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Tree>
    <p:extLst>
      <p:ext uri="{BB962C8B-B14F-4D97-AF65-F5344CB8AC3E}">
        <p14:creationId xmlns:p14="http://schemas.microsoft.com/office/powerpoint/2010/main" val="1070966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8992" y="353974"/>
            <a:ext cx="11071840" cy="892265"/>
          </a:xfrm>
        </p:spPr>
        <p:txBody>
          <a:bodyPr>
            <a:noAutofit/>
          </a:bodyPr>
          <a:lstStyle/>
          <a:p>
            <a:pPr lvl="0" fontAlgn="base"/>
            <a:r>
              <a:rPr lang="fi-FI" sz="2400" dirty="0"/>
              <a:t>Aineiston rakenne</a:t>
            </a:r>
            <a:endParaRPr lang="fi-FI" sz="2000" b="0" dirty="0"/>
          </a:p>
        </p:txBody>
      </p:sp>
      <p:graphicFrame>
        <p:nvGraphicFramePr>
          <p:cNvPr id="4" name="Content Placeholder 5">
            <a:extLst>
              <a:ext uri="{FF2B5EF4-FFF2-40B4-BE49-F238E27FC236}">
                <a16:creationId xmlns:a16="http://schemas.microsoft.com/office/drawing/2014/main" id="{DEBE7071-D525-4E6D-94AD-2EF96508EE2E}"/>
              </a:ext>
            </a:extLst>
          </p:cNvPr>
          <p:cNvGraphicFramePr>
            <a:graphicFrameLocks/>
          </p:cNvGraphicFramePr>
          <p:nvPr>
            <p:extLst>
              <p:ext uri="{D42A27DB-BD31-4B8C-83A1-F6EECF244321}">
                <p14:modId xmlns:p14="http://schemas.microsoft.com/office/powerpoint/2010/main" val="553619823"/>
              </p:ext>
            </p:extLst>
          </p:nvPr>
        </p:nvGraphicFramePr>
        <p:xfrm>
          <a:off x="-899031" y="1017638"/>
          <a:ext cx="7781572" cy="5375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1001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807F7B-717C-4307-91FA-3260125C77BF}"/>
              </a:ext>
            </a:extLst>
          </p:cNvPr>
          <p:cNvSpPr>
            <a:spLocks noGrp="1"/>
          </p:cNvSpPr>
          <p:nvPr>
            <p:ph type="title"/>
          </p:nvPr>
        </p:nvSpPr>
        <p:spPr/>
        <p:txBody>
          <a:bodyPr>
            <a:normAutofit/>
          </a:bodyPr>
          <a:lstStyle/>
          <a:p>
            <a:r>
              <a:rPr lang="fi-FI" dirty="0">
                <a:solidFill>
                  <a:prstClr val="white"/>
                </a:solidFill>
                <a:latin typeface="Calibri"/>
                <a:cs typeface="Arial" pitchFamily="34" charset="0"/>
              </a:rPr>
              <a:t>Vapaaehtoinen henkivakuutus</a:t>
            </a:r>
            <a:endParaRPr lang="fi-FI" dirty="0"/>
          </a:p>
        </p:txBody>
      </p:sp>
      <p:sp>
        <p:nvSpPr>
          <p:cNvPr id="3" name="Slide Number Placeholder 2"/>
          <p:cNvSpPr>
            <a:spLocks noGrp="1"/>
          </p:cNvSpPr>
          <p:nvPr>
            <p:ph type="sldNum" sz="quarter" idx="12"/>
          </p:nvPr>
        </p:nvSpPr>
        <p:spPr/>
        <p:txBody>
          <a:bodyPr/>
          <a:lstStyle/>
          <a:p>
            <a:fld id="{FFC254BE-F317-D644-A658-DB860BDC17F5}" type="slidenum">
              <a:rPr lang="en-US" smtClean="0"/>
              <a:t>40</a:t>
            </a:fld>
            <a:endParaRPr lang="en-US" dirty="0"/>
          </a:p>
        </p:txBody>
      </p:sp>
    </p:spTree>
    <p:extLst>
      <p:ext uri="{BB962C8B-B14F-4D97-AF65-F5344CB8AC3E}">
        <p14:creationId xmlns:p14="http://schemas.microsoft.com/office/powerpoint/2010/main" val="3022757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3287" y="2827980"/>
            <a:ext cx="10827465" cy="2000548"/>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Henkivakuutus kuoleman varalta. Miten suuren korvauksen vakuutuksen edunsaajat saisivat, jos menehtyisitte nyt? (Mikäli vastaajalla on henkivakuutus)</a:t>
            </a:r>
          </a:p>
          <a:p>
            <a:pPr marL="285750" indent="-285750">
              <a:buFont typeface="Arial" panose="020B0604020202020204" pitchFamily="34" charset="0"/>
              <a:buChar char="•"/>
            </a:pPr>
            <a:endParaRPr lang="fi-FI" sz="1600" dirty="0">
              <a:solidFill>
                <a:srgbClr val="040B16"/>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Alle 25.000 euroa</a:t>
            </a:r>
          </a:p>
          <a:p>
            <a:pPr marL="285750" lvl="0"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25 000 - 50.000 euroa</a:t>
            </a:r>
          </a:p>
          <a:p>
            <a:pPr marL="285750" lvl="0"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Yli 50 000 euroa</a:t>
            </a:r>
          </a:p>
          <a:p>
            <a:pPr marL="285750" lvl="0"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En osaa sanoa</a:t>
            </a:r>
          </a:p>
        </p:txBody>
      </p:sp>
    </p:spTree>
    <p:extLst>
      <p:ext uri="{BB962C8B-B14F-4D97-AF65-F5344CB8AC3E}">
        <p14:creationId xmlns:p14="http://schemas.microsoft.com/office/powerpoint/2010/main" val="690251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480017"/>
            <a:ext cx="10926777" cy="4524313"/>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Vastaajista 30 %:lla on vapaaehtoinen henkivakuutus kuoleman varalta. Luku on 7 %-yksikköä alempi kuin vuoden 2018 tutkimuksessa. Toisaalta samaan aikaan on nähtävissä että vakavaan sairauteen liittyvä vakuutus on kasvattanut suosiotaan. Vuodesta 2018 (3%) osuus on nyt kasvanut 8%:iin</a:t>
            </a:r>
          </a:p>
          <a:p>
            <a:pPr defTabSz="1219170"/>
            <a:endParaRPr lang="fi-FI" sz="1600" dirty="0">
              <a:solidFill>
                <a:prstClr val="black"/>
              </a:solidFill>
              <a:latin typeface="Calibri"/>
            </a:endParaRPr>
          </a:p>
          <a:p>
            <a:pPr defTabSz="1219170"/>
            <a:r>
              <a:rPr lang="fi-FI" sz="1600" dirty="0">
                <a:solidFill>
                  <a:prstClr val="black"/>
                </a:solidFill>
                <a:latin typeface="Calibri"/>
              </a:rPr>
              <a:t>Perheet, joissa on alle 18-vuotiaita lapsia ovat vakuuttaneet itsensä paremmin. Lähes puolet (49 %) avio- tai avoliitossa elävistä joilla on alle 18 –vuotiaita lapsia on hankkinut henkivakuutuksen itselleen tai lapsilleen. Talouden tuloilla on vaikutusta vakuutuksen hankintaan. Ylimmässä tuloluokassa, jossa talouden tulot ovat yli 70.000€ vuodessa vakuutus oli 49 %:</a:t>
            </a:r>
            <a:r>
              <a:rPr lang="fi-FI" sz="1600" dirty="0" err="1">
                <a:solidFill>
                  <a:prstClr val="black"/>
                </a:solidFill>
                <a:latin typeface="Calibri"/>
              </a:rPr>
              <a:t>lla</a:t>
            </a:r>
            <a:r>
              <a:rPr lang="fi-FI" sz="1600" dirty="0">
                <a:solidFill>
                  <a:prstClr val="black"/>
                </a:solidFill>
                <a:latin typeface="Calibri"/>
              </a:rPr>
              <a:t>, kun alimmassa tuloluokassa, alle 30.000€ vuodessa ansaitsevat taloudet, henkivakuutus oli 18 %:lla vastaajista.</a:t>
            </a:r>
          </a:p>
          <a:p>
            <a:pPr defTabSz="1219170"/>
            <a:endParaRPr lang="fi-FI" sz="1600" dirty="0">
              <a:solidFill>
                <a:prstClr val="black"/>
              </a:solidFill>
              <a:latin typeface="Calibri"/>
            </a:endParaRPr>
          </a:p>
          <a:p>
            <a:pPr defTabSz="1219170"/>
            <a:r>
              <a:rPr lang="fi-FI" sz="1600" dirty="0">
                <a:solidFill>
                  <a:prstClr val="black"/>
                </a:solidFill>
                <a:latin typeface="Calibri"/>
              </a:rPr>
              <a:t>Vakuutussummaan kuoleman varalta vaikuttaa selkeästi ammatti ja talouden tulot. Kohderyhmässä jossa talouden tulot olivat</a:t>
            </a:r>
            <a:br>
              <a:rPr lang="fi-FI" sz="1600" dirty="0">
                <a:solidFill>
                  <a:prstClr val="black"/>
                </a:solidFill>
                <a:latin typeface="Calibri"/>
              </a:rPr>
            </a:br>
            <a:r>
              <a:rPr lang="fi-FI" sz="1600" dirty="0">
                <a:solidFill>
                  <a:prstClr val="black"/>
                </a:solidFill>
                <a:latin typeface="Calibri"/>
              </a:rPr>
              <a:t>yli 70 000 euroa vuodessa vakuutussumma oli yli 50.000€ 51 %.lla ja johtavassa asemassa olevilla 43 %:</a:t>
            </a:r>
            <a:r>
              <a:rPr lang="fi-FI" sz="1600" dirty="0" err="1">
                <a:solidFill>
                  <a:prstClr val="black"/>
                </a:solidFill>
                <a:latin typeface="Calibri"/>
              </a:rPr>
              <a:t>lla</a:t>
            </a:r>
            <a:r>
              <a:rPr lang="fi-FI" sz="1600" dirty="0">
                <a:solidFill>
                  <a:prstClr val="black"/>
                </a:solidFill>
                <a:latin typeface="Calibri"/>
              </a:rPr>
              <a:t>. Miehet olivat vakuuttaneet itsensä selkeästi naisia paremmin. </a:t>
            </a:r>
          </a:p>
          <a:p>
            <a:pPr defTabSz="1219170"/>
            <a:endParaRPr lang="fi-FI" sz="1600" dirty="0">
              <a:solidFill>
                <a:prstClr val="black"/>
              </a:solidFill>
              <a:latin typeface="Calibri"/>
            </a:endParaRPr>
          </a:p>
          <a:p>
            <a:pPr defTabSz="1219170"/>
            <a:r>
              <a:rPr lang="fi-FI" sz="1600" dirty="0">
                <a:solidFill>
                  <a:prstClr val="black"/>
                </a:solidFill>
                <a:latin typeface="Calibri"/>
              </a:rPr>
              <a:t>Huomattavaa on kuitenkin että lähes neljäsosa (23%) ei osannut sanoa mikä oli korvaus kuolemantapauksessa. </a:t>
            </a:r>
          </a:p>
          <a:p>
            <a:pPr marL="285750" indent="-285750" defTabSz="1219170">
              <a:buFontTx/>
              <a:buChar char="-"/>
            </a:pPr>
            <a:r>
              <a:rPr lang="fi-FI" sz="1600" dirty="0">
                <a:solidFill>
                  <a:prstClr val="black"/>
                </a:solidFill>
                <a:latin typeface="Calibri"/>
              </a:rPr>
              <a:t>20% kertoi summan olevan alle 25.000 euroa (naiset, 30-50.000 euroa vuodessa ansaitsevat)</a:t>
            </a:r>
          </a:p>
          <a:p>
            <a:pPr marL="285750" indent="-285750" defTabSz="1219170">
              <a:buFontTx/>
              <a:buChar char="-"/>
            </a:pPr>
            <a:r>
              <a:rPr lang="fi-FI" sz="1600" dirty="0">
                <a:solidFill>
                  <a:prstClr val="black"/>
                </a:solidFill>
                <a:latin typeface="Calibri"/>
              </a:rPr>
              <a:t>29% kertoi summan olevan 25-50.000 euroa (60-79 –vuotiaat)</a:t>
            </a:r>
          </a:p>
          <a:p>
            <a:pPr marL="285750" indent="-285750" defTabSz="1219170">
              <a:buFontTx/>
              <a:buChar char="-"/>
            </a:pPr>
            <a:r>
              <a:rPr lang="fi-FI" sz="1600" dirty="0">
                <a:solidFill>
                  <a:prstClr val="black"/>
                </a:solidFill>
                <a:latin typeface="Calibri"/>
              </a:rPr>
              <a:t>29% kertoi summan olevan yli 50.000 euroa (miehet 40-49 –vuotiaat, johtavassa asemassa olevat ja hyvätuloiset)</a:t>
            </a:r>
          </a:p>
          <a:p>
            <a:pPr marL="285750" indent="-285750" defTabSz="1219170">
              <a:buFontTx/>
              <a:buChar char="-"/>
            </a:pPr>
            <a:r>
              <a:rPr lang="fi-FI" sz="1600" dirty="0">
                <a:solidFill>
                  <a:prstClr val="black"/>
                </a:solidFill>
                <a:latin typeface="Calibri"/>
              </a:rPr>
              <a:t>23% ei osannut kertoa tarkkaa summaa. (nuoret 15-29 –vuotiaat, naiset, alle 30.000 euroa vuodessa ansaitsevat)</a:t>
            </a:r>
          </a:p>
        </p:txBody>
      </p:sp>
      <p:cxnSp>
        <p:nvCxnSpPr>
          <p:cNvPr id="5" name="Suora yhdysviiva 4"/>
          <p:cNvCxnSpPr/>
          <p:nvPr/>
        </p:nvCxnSpPr>
        <p:spPr>
          <a:xfrm>
            <a:off x="623392" y="1220755"/>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623392" y="143537"/>
            <a:ext cx="10945216" cy="1077218"/>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Vapaaehtoinen henkivakuutus kuoleman varalta tai vakavaan sairauteen liittyvä vakuutus (esim. syöpävakuutus)</a:t>
            </a:r>
            <a:endParaRPr lang="fi-FI" sz="3200" b="1" dirty="0">
              <a:solidFill>
                <a:srgbClr val="040B16"/>
              </a:solidFill>
              <a:latin typeface="Calibri"/>
            </a:endParaRPr>
          </a:p>
        </p:txBody>
      </p:sp>
    </p:spTree>
    <p:extLst>
      <p:ext uri="{BB962C8B-B14F-4D97-AF65-F5344CB8AC3E}">
        <p14:creationId xmlns:p14="http://schemas.microsoft.com/office/powerpoint/2010/main" val="3564990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Sisällön paikkamerkki 7">
            <a:extLst>
              <a:ext uri="{FF2B5EF4-FFF2-40B4-BE49-F238E27FC236}">
                <a16:creationId xmlns:a16="http://schemas.microsoft.com/office/drawing/2014/main" id="{A495B203-2796-4F07-ABDC-D81DCD3BAB08}"/>
              </a:ext>
            </a:extLst>
          </p:cNvPr>
          <p:cNvGraphicFramePr>
            <a:graphicFrameLocks noGrp="1"/>
          </p:cNvGraphicFramePr>
          <p:nvPr>
            <p:ph idx="1"/>
            <p:extLst>
              <p:ext uri="{D42A27DB-BD31-4B8C-83A1-F6EECF244321}">
                <p14:modId xmlns:p14="http://schemas.microsoft.com/office/powerpoint/2010/main" val="2628956078"/>
              </p:ext>
            </p:extLst>
          </p:nvPr>
        </p:nvGraphicFramePr>
        <p:xfrm>
          <a:off x="0" y="1220714"/>
          <a:ext cx="6176865" cy="5171761"/>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30916" y="452521"/>
            <a:ext cx="10849205" cy="890115"/>
          </a:xfrm>
          <a:prstGeom prst="rect">
            <a:avLst/>
          </a:prstGeom>
          <a:noFill/>
        </p:spPr>
        <p:txBody>
          <a:bodyPr wrap="square" rtlCol="0">
            <a:spAutoFit/>
          </a:bodyPr>
          <a:lstStyle/>
          <a:p>
            <a:pPr defTabSz="1219170">
              <a:lnSpc>
                <a:spcPct val="80000"/>
              </a:lnSpc>
            </a:pPr>
            <a:r>
              <a:rPr lang="fi-FI" sz="3200" b="1" dirty="0">
                <a:solidFill>
                  <a:srgbClr val="040B16"/>
                </a:solidFill>
                <a:latin typeface="Calibri"/>
                <a:cs typeface="Arial" pitchFamily="34" charset="0"/>
              </a:rPr>
              <a:t>Vapaaehtoinen henkivakuutus kuoleman varalta</a:t>
            </a:r>
            <a:endParaRPr lang="fi-FI" sz="3200" b="1" dirty="0">
              <a:solidFill>
                <a:srgbClr val="040B16"/>
              </a:solidFill>
              <a:latin typeface="Calibri"/>
            </a:endParaRPr>
          </a:p>
          <a:p>
            <a:pPr defTabSz="1219170">
              <a:lnSpc>
                <a:spcPct val="80000"/>
              </a:lnSpc>
            </a:pPr>
            <a:endParaRPr lang="fi-FI" sz="3200" b="1" dirty="0">
              <a:solidFill>
                <a:srgbClr val="040B16"/>
              </a:solidFill>
              <a:latin typeface="Calibri"/>
              <a:cs typeface="Arial" pitchFamily="34" charset="0"/>
            </a:endParaRPr>
          </a:p>
        </p:txBody>
      </p:sp>
      <p:sp>
        <p:nvSpPr>
          <p:cNvPr id="7" name="Tekstiruutu 6"/>
          <p:cNvSpPr txBox="1"/>
          <p:nvPr/>
        </p:nvSpPr>
        <p:spPr>
          <a:xfrm>
            <a:off x="570062" y="932723"/>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seuraavista vapaaehtoisista vakuutuksista teillä tai alaikäisillä lapsillanne on? Henkivakuutus kuoleman varalta</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graphicFrame>
        <p:nvGraphicFramePr>
          <p:cNvPr id="12" name="Sisällön paikkamerkki 7">
            <a:extLst>
              <a:ext uri="{FF2B5EF4-FFF2-40B4-BE49-F238E27FC236}">
                <a16:creationId xmlns:a16="http://schemas.microsoft.com/office/drawing/2014/main" id="{29D9E450-B234-48B0-9943-F27F6D7DCF77}"/>
              </a:ext>
            </a:extLst>
          </p:cNvPr>
          <p:cNvGraphicFramePr>
            <a:graphicFrameLocks/>
          </p:cNvGraphicFramePr>
          <p:nvPr>
            <p:extLst>
              <p:ext uri="{D42A27DB-BD31-4B8C-83A1-F6EECF244321}">
                <p14:modId xmlns:p14="http://schemas.microsoft.com/office/powerpoint/2010/main" val="2110189107"/>
              </p:ext>
            </p:extLst>
          </p:nvPr>
        </p:nvGraphicFramePr>
        <p:xfrm>
          <a:off x="5699695" y="1222062"/>
          <a:ext cx="6176865" cy="51717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6826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Sisällön paikkamerkki 7">
            <a:extLst>
              <a:ext uri="{FF2B5EF4-FFF2-40B4-BE49-F238E27FC236}">
                <a16:creationId xmlns:a16="http://schemas.microsoft.com/office/drawing/2014/main" id="{A495B203-2796-4F07-ABDC-D81DCD3BAB08}"/>
              </a:ext>
            </a:extLst>
          </p:cNvPr>
          <p:cNvGraphicFramePr>
            <a:graphicFrameLocks noGrp="1"/>
          </p:cNvGraphicFramePr>
          <p:nvPr>
            <p:ph idx="1"/>
            <p:extLst>
              <p:ext uri="{D42A27DB-BD31-4B8C-83A1-F6EECF244321}">
                <p14:modId xmlns:p14="http://schemas.microsoft.com/office/powerpoint/2010/main" val="1506676684"/>
              </p:ext>
            </p:extLst>
          </p:nvPr>
        </p:nvGraphicFramePr>
        <p:xfrm>
          <a:off x="0" y="1235668"/>
          <a:ext cx="6176865" cy="517176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30916" y="452521"/>
            <a:ext cx="10849205" cy="496161"/>
          </a:xfrm>
          <a:prstGeom prst="rect">
            <a:avLst/>
          </a:prstGeom>
          <a:noFill/>
        </p:spPr>
        <p:txBody>
          <a:bodyPr wrap="square" rtlCol="0">
            <a:spAutoFit/>
          </a:bodyPr>
          <a:lstStyle/>
          <a:p>
            <a:pPr defTabSz="1219170">
              <a:lnSpc>
                <a:spcPct val="80000"/>
              </a:lnSpc>
            </a:pPr>
            <a:r>
              <a:rPr lang="fi-FI" sz="3200" b="1" dirty="0">
                <a:solidFill>
                  <a:srgbClr val="040B16"/>
                </a:solidFill>
                <a:latin typeface="Calibri"/>
                <a:cs typeface="Arial" pitchFamily="34" charset="0"/>
              </a:rPr>
              <a:t>Vakavaan sairauteen liittyvä vakuutus (esim. syöpävakuutus)</a:t>
            </a:r>
          </a:p>
        </p:txBody>
      </p:sp>
      <p:sp>
        <p:nvSpPr>
          <p:cNvPr id="7" name="Tekstiruutu 6"/>
          <p:cNvSpPr txBox="1"/>
          <p:nvPr/>
        </p:nvSpPr>
        <p:spPr>
          <a:xfrm>
            <a:off x="570062" y="932723"/>
            <a:ext cx="11094557" cy="784830"/>
          </a:xfrm>
          <a:prstGeom prst="rect">
            <a:avLst/>
          </a:prstGeom>
          <a:noFill/>
        </p:spPr>
        <p:txBody>
          <a:bodyPr wrap="square" lIns="91440" tIns="45720" rIns="91440" bIns="45720" rtlCol="0">
            <a:spAutoFit/>
          </a:bodyPr>
          <a:lstStyle/>
          <a:p>
            <a:pPr defTabSz="1219170"/>
            <a:r>
              <a:rPr lang="fi-FI" sz="1500" dirty="0">
                <a:solidFill>
                  <a:srgbClr val="040B16"/>
                </a:solidFill>
                <a:latin typeface="Calibri"/>
                <a:cs typeface="Arial" pitchFamily="34" charset="0"/>
              </a:rPr>
              <a:t>Mitä seuraavista vapaaehtoisista vakuutuksista teillä tai alaikäisillä lapsillanne on? Vakavaan sairauteen liittyvä vakuutus (esim. syöpävakuutus). </a:t>
            </a:r>
            <a:r>
              <a:rPr lang="fi-FI" sz="1500" dirty="0">
                <a:solidFill>
                  <a:srgbClr val="040B16"/>
                </a:solidFill>
                <a:latin typeface="Calibri"/>
              </a:rPr>
              <a:t>Kaikki vastaajat</a:t>
            </a:r>
          </a:p>
          <a:p>
            <a:pPr defTabSz="1219170"/>
            <a:endParaRPr lang="fi-FI" sz="1500" dirty="0">
              <a:solidFill>
                <a:srgbClr val="040B16"/>
              </a:solidFill>
              <a:latin typeface="Calibri"/>
            </a:endParaRPr>
          </a:p>
        </p:txBody>
      </p:sp>
      <p:graphicFrame>
        <p:nvGraphicFramePr>
          <p:cNvPr id="8" name="Sisällön paikkamerkki 7">
            <a:extLst>
              <a:ext uri="{FF2B5EF4-FFF2-40B4-BE49-F238E27FC236}">
                <a16:creationId xmlns:a16="http://schemas.microsoft.com/office/drawing/2014/main" id="{E2A15A86-2803-4EC0-B770-62C85480E4BA}"/>
              </a:ext>
            </a:extLst>
          </p:cNvPr>
          <p:cNvGraphicFramePr>
            <a:graphicFrameLocks/>
          </p:cNvGraphicFramePr>
          <p:nvPr>
            <p:extLst>
              <p:ext uri="{D42A27DB-BD31-4B8C-83A1-F6EECF244321}">
                <p14:modId xmlns:p14="http://schemas.microsoft.com/office/powerpoint/2010/main" val="727463714"/>
              </p:ext>
            </p:extLst>
          </p:nvPr>
        </p:nvGraphicFramePr>
        <p:xfrm>
          <a:off x="5623431" y="1211666"/>
          <a:ext cx="6176865" cy="5171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4931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267715553"/>
              </p:ext>
            </p:extLst>
          </p:nvPr>
        </p:nvGraphicFramePr>
        <p:xfrm>
          <a:off x="343490" y="1664969"/>
          <a:ext cx="6134151" cy="4435769"/>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2" y="-5053"/>
            <a:ext cx="10849205" cy="892552"/>
          </a:xfrm>
          <a:prstGeom prst="rect">
            <a:avLst/>
          </a:prstGeom>
          <a:noFill/>
        </p:spPr>
        <p:txBody>
          <a:bodyPr wrap="square" rtlCol="0">
            <a:spAutoFit/>
          </a:bodyPr>
          <a:lstStyle/>
          <a:p>
            <a:pPr defTabSz="1219170"/>
            <a:r>
              <a:rPr lang="fi-FI" sz="2600" b="1" dirty="0">
                <a:solidFill>
                  <a:srgbClr val="040B16"/>
                </a:solidFill>
                <a:latin typeface="Calibri"/>
                <a:cs typeface="Arial" pitchFamily="34" charset="0"/>
              </a:rPr>
              <a:t>Vapaaehtoinen henkivakuutus kuoleman varalta tai vakavaan sairauteen liittyvä vakuutus (esim. syöpävakuutus)</a:t>
            </a:r>
            <a:endParaRPr lang="fi-FI" sz="2600" b="1" dirty="0">
              <a:solidFill>
                <a:srgbClr val="040B16"/>
              </a:solidFill>
              <a:latin typeface="Calibri"/>
            </a:endParaRPr>
          </a:p>
        </p:txBody>
      </p:sp>
      <p:sp>
        <p:nvSpPr>
          <p:cNvPr id="6" name="Tekstiruutu 5"/>
          <p:cNvSpPr txBox="1"/>
          <p:nvPr/>
        </p:nvSpPr>
        <p:spPr>
          <a:xfrm>
            <a:off x="570062" y="941434"/>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seuraavista vapaaehtoisista vakuutuksista teillä tai alaikäisillä lapsillanne on? Henkivakuutus kuoleman varalta/vakavaan sairauteen liittyvä vakuutus (esim. syöpävakuutus)</a:t>
            </a:r>
            <a:endParaRPr lang="fi-FI" sz="1500" dirty="0">
              <a:solidFill>
                <a:prstClr val="black"/>
              </a:solidFill>
              <a:latin typeface="Calibri"/>
            </a:endParaRPr>
          </a:p>
        </p:txBody>
      </p:sp>
      <p:graphicFrame>
        <p:nvGraphicFramePr>
          <p:cNvPr id="7" name="Sisällön paikkamerkki 7">
            <a:extLst>
              <a:ext uri="{FF2B5EF4-FFF2-40B4-BE49-F238E27FC236}">
                <a16:creationId xmlns:a16="http://schemas.microsoft.com/office/drawing/2014/main" id="{FA1CF242-DDE9-489F-BC6B-6FB5A8DCE99E}"/>
              </a:ext>
            </a:extLst>
          </p:cNvPr>
          <p:cNvGraphicFramePr>
            <a:graphicFrameLocks/>
          </p:cNvGraphicFramePr>
          <p:nvPr>
            <p:extLst>
              <p:ext uri="{D42A27DB-BD31-4B8C-83A1-F6EECF244321}">
                <p14:modId xmlns:p14="http://schemas.microsoft.com/office/powerpoint/2010/main" val="1180214864"/>
              </p:ext>
            </p:extLst>
          </p:nvPr>
        </p:nvGraphicFramePr>
        <p:xfrm>
          <a:off x="5530468" y="1664969"/>
          <a:ext cx="6134151" cy="443576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14DDF57-8884-48A6-926E-72B4310A113D}"/>
              </a:ext>
            </a:extLst>
          </p:cNvPr>
          <p:cNvSpPr txBox="1"/>
          <p:nvPr/>
        </p:nvSpPr>
        <p:spPr>
          <a:xfrm>
            <a:off x="1005840" y="1567908"/>
            <a:ext cx="4762500" cy="338554"/>
          </a:xfrm>
          <a:prstGeom prst="rect">
            <a:avLst/>
          </a:prstGeom>
          <a:noFill/>
        </p:spPr>
        <p:txBody>
          <a:bodyPr wrap="square" rtlCol="0">
            <a:spAutoFit/>
          </a:bodyPr>
          <a:lstStyle/>
          <a:p>
            <a:r>
              <a:rPr lang="fi-FI" sz="1600" dirty="0">
                <a:solidFill>
                  <a:srgbClr val="040B16"/>
                </a:solidFill>
                <a:latin typeface="Calibri"/>
                <a:cs typeface="Arial" pitchFamily="34" charset="0"/>
              </a:rPr>
              <a:t>Vapaaehtoinen henkivakuutus kuoleman varalta</a:t>
            </a:r>
            <a:endParaRPr lang="fi-FI" sz="1600" dirty="0">
              <a:solidFill>
                <a:srgbClr val="040B16"/>
              </a:solidFill>
            </a:endParaRPr>
          </a:p>
        </p:txBody>
      </p:sp>
      <p:sp>
        <p:nvSpPr>
          <p:cNvPr id="9" name="TextBox 8">
            <a:extLst>
              <a:ext uri="{FF2B5EF4-FFF2-40B4-BE49-F238E27FC236}">
                <a16:creationId xmlns:a16="http://schemas.microsoft.com/office/drawing/2014/main" id="{39E56324-4498-470F-B513-65367F9CA4FC}"/>
              </a:ext>
            </a:extLst>
          </p:cNvPr>
          <p:cNvSpPr txBox="1"/>
          <p:nvPr/>
        </p:nvSpPr>
        <p:spPr>
          <a:xfrm>
            <a:off x="5471160" y="1568584"/>
            <a:ext cx="5484158" cy="338554"/>
          </a:xfrm>
          <a:prstGeom prst="rect">
            <a:avLst/>
          </a:prstGeom>
          <a:noFill/>
        </p:spPr>
        <p:txBody>
          <a:bodyPr wrap="square" rtlCol="0">
            <a:spAutoFit/>
          </a:bodyPr>
          <a:lstStyle/>
          <a:p>
            <a:r>
              <a:rPr lang="fi-FI" sz="1600" dirty="0">
                <a:solidFill>
                  <a:srgbClr val="040B16"/>
                </a:solidFill>
                <a:latin typeface="Calibri"/>
                <a:cs typeface="Arial" pitchFamily="34" charset="0"/>
              </a:rPr>
              <a:t>Vakavaan sairauteen liittyvä vakuutus (</a:t>
            </a:r>
            <a:r>
              <a:rPr lang="fi-FI" sz="1600" dirty="0" err="1">
                <a:solidFill>
                  <a:srgbClr val="040B16"/>
                </a:solidFill>
                <a:latin typeface="Calibri"/>
                <a:cs typeface="Arial" pitchFamily="34" charset="0"/>
              </a:rPr>
              <a:t>esim</a:t>
            </a:r>
            <a:r>
              <a:rPr lang="fi-FI" sz="1600" dirty="0">
                <a:solidFill>
                  <a:srgbClr val="040B16"/>
                </a:solidFill>
                <a:latin typeface="Calibri"/>
                <a:cs typeface="Arial" pitchFamily="34" charset="0"/>
              </a:rPr>
              <a:t> syöpävakuutus)</a:t>
            </a:r>
            <a:endParaRPr lang="fi-FI" sz="1600" dirty="0">
              <a:solidFill>
                <a:srgbClr val="040B16"/>
              </a:solidFill>
            </a:endParaRPr>
          </a:p>
        </p:txBody>
      </p:sp>
    </p:spTree>
    <p:extLst>
      <p:ext uri="{BB962C8B-B14F-4D97-AF65-F5344CB8AC3E}">
        <p14:creationId xmlns:p14="http://schemas.microsoft.com/office/powerpoint/2010/main" val="2178459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7"/>
          <p:cNvGraphicFramePr>
            <a:graphicFrameLocks noGrp="1"/>
          </p:cNvGraphicFramePr>
          <p:nvPr>
            <p:ph idx="1"/>
            <p:extLst>
              <p:ext uri="{D42A27DB-BD31-4B8C-83A1-F6EECF244321}">
                <p14:modId xmlns:p14="http://schemas.microsoft.com/office/powerpoint/2010/main" val="2048940764"/>
              </p:ext>
            </p:extLst>
          </p:nvPr>
        </p:nvGraphicFramePr>
        <p:xfrm>
          <a:off x="449944" y="1338943"/>
          <a:ext cx="11292114" cy="533470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4"/>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panose="020F0502020204030204" pitchFamily="34" charset="0"/>
                <a:cs typeface="Calibri" panose="020F0502020204030204" pitchFamily="34" charset="0"/>
              </a:rPr>
              <a:t>Vapaaehtoinen henkivakuutus kuoleman varalta</a:t>
            </a:r>
          </a:p>
        </p:txBody>
      </p:sp>
      <p:sp>
        <p:nvSpPr>
          <p:cNvPr id="7" name="Tekstiruutu 5"/>
          <p:cNvSpPr txBox="1"/>
          <p:nvPr/>
        </p:nvSpPr>
        <p:spPr>
          <a:xfrm>
            <a:off x="570062" y="932724"/>
            <a:ext cx="11094557" cy="553998"/>
          </a:xfrm>
          <a:prstGeom prst="rect">
            <a:avLst/>
          </a:prstGeom>
          <a:noFill/>
        </p:spPr>
        <p:txBody>
          <a:bodyPr wrap="square" lIns="91440" tIns="45720" rIns="91440" bIns="45720" rtlCol="0">
            <a:spAutoFit/>
          </a:bodyPr>
          <a:lstStyle/>
          <a:p>
            <a:r>
              <a:rPr lang="fi-FI" sz="1500" dirty="0">
                <a:solidFill>
                  <a:srgbClr val="040B16"/>
                </a:solidFill>
                <a:latin typeface="Calibri" panose="020F0502020204030204" pitchFamily="34" charset="0"/>
                <a:cs typeface="Calibri" panose="020F0502020204030204" pitchFamily="34" charset="0"/>
              </a:rPr>
              <a:t>Henkivakuutus kuoleman varalta. Miten suuren korvauksen vakuutuksen edunsaajat saisivat, jos menehtyisitte nyt? </a:t>
            </a:r>
          </a:p>
          <a:p>
            <a:r>
              <a:rPr lang="fi-FI" sz="1500" dirty="0">
                <a:solidFill>
                  <a:srgbClr val="040B16"/>
                </a:solidFill>
                <a:latin typeface="Calibri" panose="020F0502020204030204" pitchFamily="34" charset="0"/>
                <a:cs typeface="Calibri" panose="020F0502020204030204" pitchFamily="34" charset="0"/>
              </a:rPr>
              <a:t>Mikäli vastaajalla on henkivakuutus, n=297</a:t>
            </a:r>
            <a:endParaRPr lang="fi-FI" sz="1500" i="1" dirty="0">
              <a:solidFill>
                <a:srgbClr val="040B1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9230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32E514-CF0E-4FD2-9E1F-749C63ADFA80}"/>
              </a:ext>
            </a:extLst>
          </p:cNvPr>
          <p:cNvSpPr>
            <a:spLocks noGrp="1"/>
          </p:cNvSpPr>
          <p:nvPr>
            <p:ph type="title"/>
          </p:nvPr>
        </p:nvSpPr>
        <p:spPr/>
        <p:txBody>
          <a:bodyPr/>
          <a:lstStyle/>
          <a:p>
            <a:r>
              <a:rPr lang="fi-FI" dirty="0">
                <a:solidFill>
                  <a:prstClr val="white"/>
                </a:solidFill>
                <a:latin typeface="Calibri"/>
              </a:rPr>
              <a:t>Vapaaehtoinen eläkevakuutus</a:t>
            </a:r>
            <a:endParaRPr lang="fi-FI" dirty="0"/>
          </a:p>
        </p:txBody>
      </p:sp>
      <p:sp>
        <p:nvSpPr>
          <p:cNvPr id="3" name="Slide Number Placeholder 2"/>
          <p:cNvSpPr>
            <a:spLocks noGrp="1"/>
          </p:cNvSpPr>
          <p:nvPr>
            <p:ph type="sldNum" sz="quarter" idx="12"/>
          </p:nvPr>
        </p:nvSpPr>
        <p:spPr/>
        <p:txBody>
          <a:bodyPr/>
          <a:lstStyle/>
          <a:p>
            <a:fld id="{FFC254BE-F317-D644-A658-DB860BDC17F5}" type="slidenum">
              <a:rPr lang="en-US" smtClean="0"/>
              <a:t>47</a:t>
            </a:fld>
            <a:endParaRPr lang="en-US" dirty="0"/>
          </a:p>
        </p:txBody>
      </p:sp>
    </p:spTree>
    <p:extLst>
      <p:ext uri="{BB962C8B-B14F-4D97-AF65-F5344CB8AC3E}">
        <p14:creationId xmlns:p14="http://schemas.microsoft.com/office/powerpoint/2010/main" val="2113506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3287" y="2827980"/>
            <a:ext cx="10827465" cy="1169551"/>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Vapaaehtoinen eläkevakuutus. Eläkevakuutukseni on (Mikäli vastaajalla on eläkevakuutus)</a:t>
            </a:r>
          </a:p>
          <a:p>
            <a:pPr marL="285750" indent="-285750">
              <a:buFont typeface="Arial" panose="020B0604020202020204" pitchFamily="34" charset="0"/>
              <a:buChar char="•"/>
            </a:pPr>
            <a:endParaRPr lang="fi-FI" sz="1600" dirty="0">
              <a:solidFill>
                <a:srgbClr val="040B16"/>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Itse otettu</a:t>
            </a:r>
          </a:p>
          <a:p>
            <a:pPr marL="285750" lvl="0" indent="-285750">
              <a:buFont typeface="Arial" panose="020B0604020202020204" pitchFamily="34" charset="0"/>
              <a:buChar char="•"/>
            </a:pPr>
            <a:r>
              <a:rPr lang="fi-FI" sz="1600" dirty="0">
                <a:solidFill>
                  <a:srgbClr val="040B16"/>
                </a:solidFill>
                <a:latin typeface="Calibri" panose="020F0502020204030204" pitchFamily="34" charset="0"/>
                <a:cs typeface="Calibri" panose="020F0502020204030204" pitchFamily="34" charset="0"/>
              </a:rPr>
              <a:t>Työnantajan ottama</a:t>
            </a:r>
          </a:p>
        </p:txBody>
      </p:sp>
    </p:spTree>
    <p:extLst>
      <p:ext uri="{BB962C8B-B14F-4D97-AF65-F5344CB8AC3E}">
        <p14:creationId xmlns:p14="http://schemas.microsoft.com/office/powerpoint/2010/main" val="2928742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3"/>
          <p:cNvSpPr txBox="1"/>
          <p:nvPr/>
        </p:nvSpPr>
        <p:spPr>
          <a:xfrm>
            <a:off x="623392" y="1199798"/>
            <a:ext cx="10602981" cy="2800765"/>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Vastaajista 9 %:lla on vapaaehtoinen eläkevakuutus ja säästöhenkivakuutus 5 %:</a:t>
            </a:r>
            <a:r>
              <a:rPr lang="fi-FI" sz="1600" dirty="0" err="1">
                <a:solidFill>
                  <a:prstClr val="black"/>
                </a:solidFill>
                <a:latin typeface="Calibri"/>
              </a:rPr>
              <a:t>lla</a:t>
            </a:r>
            <a:r>
              <a:rPr lang="fi-FI" sz="1600" dirty="0">
                <a:solidFill>
                  <a:prstClr val="black"/>
                </a:solidFill>
                <a:latin typeface="Calibri"/>
              </a:rPr>
              <a:t>. Eläkevakuuttaminen ja kiinnostus sitä kohtaan on vähentynyt huomattavasti ja on selkeästi alempi kuin vuoden 2018 tutkimuksessa (eläkevakuutus 14 % ja säästöhenkivakuutus 7 %). Samoin kuin vapaaehtoisen sairaskuluvakuutuksen kohdalla vastaajien tulot, asema työelämässä ja perheellisyys vaikuttivat eläkevakuutuksen yleisyyteen.</a:t>
            </a:r>
          </a:p>
          <a:p>
            <a:pPr defTabSz="1219170"/>
            <a:endParaRPr lang="fi-FI" sz="1600" dirty="0">
              <a:solidFill>
                <a:prstClr val="black"/>
              </a:solidFill>
              <a:latin typeface="Calibri"/>
            </a:endParaRPr>
          </a:p>
          <a:p>
            <a:pPr defTabSz="1219170"/>
            <a:r>
              <a:rPr lang="fi-FI" sz="1600" dirty="0">
                <a:solidFill>
                  <a:prstClr val="black"/>
                </a:solidFill>
                <a:latin typeface="Calibri"/>
              </a:rPr>
              <a:t>Talouden tuloilla oli myös vaikutusta vakuutuksen hankintaan. Ylimmässä tuloluokassa, jossa talouden tulot ovat yli 70.000€ vuodessa, eläkevakuutus oli 18 %:lla ja 8 %:lla säästöhenkivakuutus, kun alimmassa tuloluokassa, alle 30.000€ vuodessa ansaitsevilla talouksilla eläkevakuutus oli 3 %:lla vastaajista ja säästöhenkivakuutus 2 %:</a:t>
            </a:r>
            <a:r>
              <a:rPr lang="fi-FI" sz="1600" dirty="0" err="1">
                <a:solidFill>
                  <a:prstClr val="black"/>
                </a:solidFill>
                <a:latin typeface="Calibri"/>
              </a:rPr>
              <a:t>lla</a:t>
            </a:r>
            <a:r>
              <a:rPr lang="fi-FI" sz="1600" dirty="0">
                <a:solidFill>
                  <a:prstClr val="black"/>
                </a:solidFill>
                <a:latin typeface="Calibri"/>
              </a:rPr>
              <a:t>.</a:t>
            </a:r>
          </a:p>
          <a:p>
            <a:pPr defTabSz="1219170"/>
            <a:endParaRPr lang="fi-FI" sz="1600" dirty="0">
              <a:solidFill>
                <a:prstClr val="black"/>
              </a:solidFill>
              <a:latin typeface="Calibri"/>
            </a:endParaRPr>
          </a:p>
          <a:p>
            <a:pPr defTabSz="1219170"/>
            <a:r>
              <a:rPr lang="fi-FI" sz="1600" dirty="0">
                <a:solidFill>
                  <a:prstClr val="black"/>
                </a:solidFill>
                <a:latin typeface="Calibri"/>
              </a:rPr>
              <a:t>Johtavassa asemassa olevilla ja yrittäjillä eläkevakuutus oli yleisin. Heistä 31 %:lla oli joko itse otettu tai työnantajan ottama eläkevakuutus ja säästöhenkivakuutus 11 %:lla</a:t>
            </a:r>
          </a:p>
        </p:txBody>
      </p:sp>
      <p:sp>
        <p:nvSpPr>
          <p:cNvPr id="8" name="Tekstiruutu 4">
            <a:extLst>
              <a:ext uri="{FF2B5EF4-FFF2-40B4-BE49-F238E27FC236}">
                <a16:creationId xmlns:a16="http://schemas.microsoft.com/office/drawing/2014/main" id="{0DD44AC1-CC20-4D57-B786-D3DC08306F3D}"/>
              </a:ext>
            </a:extLst>
          </p:cNvPr>
          <p:cNvSpPr txBox="1"/>
          <p:nvPr/>
        </p:nvSpPr>
        <p:spPr>
          <a:xfrm>
            <a:off x="558881" y="383274"/>
            <a:ext cx="10849205" cy="523220"/>
          </a:xfrm>
          <a:prstGeom prst="rect">
            <a:avLst/>
          </a:prstGeom>
          <a:noFill/>
        </p:spPr>
        <p:txBody>
          <a:bodyPr wrap="square" rtlCol="0">
            <a:spAutoFit/>
          </a:bodyPr>
          <a:lstStyle/>
          <a:p>
            <a:pPr defTabSz="1219170"/>
            <a:r>
              <a:rPr lang="fi-FI" sz="2800" b="1" dirty="0">
                <a:solidFill>
                  <a:srgbClr val="040B16"/>
                </a:solidFill>
                <a:latin typeface="Calibri"/>
                <a:cs typeface="Arial" pitchFamily="34" charset="0"/>
              </a:rPr>
              <a:t>Vapaaehtoinen eläkevakuutus tai säästöhenkivakuutus </a:t>
            </a:r>
            <a:endParaRPr lang="fi-FI" sz="2800" b="1" dirty="0">
              <a:solidFill>
                <a:srgbClr val="040B16"/>
              </a:solidFill>
              <a:latin typeface="Calibri"/>
            </a:endParaRPr>
          </a:p>
        </p:txBody>
      </p:sp>
    </p:spTree>
    <p:extLst>
      <p:ext uri="{BB962C8B-B14F-4D97-AF65-F5344CB8AC3E}">
        <p14:creationId xmlns:p14="http://schemas.microsoft.com/office/powerpoint/2010/main" val="351887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2997B-3E29-4B18-BAF1-47193305D542}"/>
              </a:ext>
            </a:extLst>
          </p:cNvPr>
          <p:cNvSpPr>
            <a:spLocks noGrp="1"/>
          </p:cNvSpPr>
          <p:nvPr>
            <p:ph type="title"/>
          </p:nvPr>
        </p:nvSpPr>
        <p:spPr/>
        <p:txBody>
          <a:bodyPr>
            <a:normAutofit/>
          </a:bodyPr>
          <a:lstStyle/>
          <a:p>
            <a:pPr defTabSz="1219170"/>
            <a:r>
              <a:rPr lang="fi-FI" dirty="0">
                <a:solidFill>
                  <a:prstClr val="white"/>
                </a:solidFill>
                <a:latin typeface="Calibri"/>
                <a:cs typeface="Arial" pitchFamily="34" charset="0"/>
              </a:rPr>
              <a:t>Aineiston rakenne </a:t>
            </a:r>
            <a:br>
              <a:rPr lang="fi-FI" dirty="0">
                <a:solidFill>
                  <a:prstClr val="white"/>
                </a:solidFill>
                <a:latin typeface="Calibri"/>
                <a:cs typeface="Arial" pitchFamily="34" charset="0"/>
              </a:rPr>
            </a:br>
            <a:r>
              <a:rPr lang="fi-FI" dirty="0">
                <a:solidFill>
                  <a:prstClr val="white"/>
                </a:solidFill>
                <a:latin typeface="Calibri"/>
                <a:cs typeface="Arial" pitchFamily="34" charset="0"/>
              </a:rPr>
              <a:t>2014-2022</a:t>
            </a:r>
            <a:endParaRPr lang="fi-FI" dirty="0"/>
          </a:p>
        </p:txBody>
      </p:sp>
      <p:sp>
        <p:nvSpPr>
          <p:cNvPr id="3" name="Slide Number Placeholder 2"/>
          <p:cNvSpPr>
            <a:spLocks noGrp="1"/>
          </p:cNvSpPr>
          <p:nvPr>
            <p:ph type="sldNum" sz="quarter" idx="12"/>
          </p:nvPr>
        </p:nvSpPr>
        <p:spPr/>
        <p:txBody>
          <a:bodyPr/>
          <a:lstStyle/>
          <a:p>
            <a:fld id="{FFC254BE-F317-D644-A658-DB860BDC17F5}" type="slidenum">
              <a:rPr lang="en-US" smtClean="0"/>
              <a:t>5</a:t>
            </a:fld>
            <a:endParaRPr lang="en-US" dirty="0"/>
          </a:p>
        </p:txBody>
      </p:sp>
    </p:spTree>
    <p:extLst>
      <p:ext uri="{BB962C8B-B14F-4D97-AF65-F5344CB8AC3E}">
        <p14:creationId xmlns:p14="http://schemas.microsoft.com/office/powerpoint/2010/main" val="15211687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38411" y="420053"/>
            <a:ext cx="9732925" cy="496161"/>
          </a:xfrm>
          <a:prstGeom prst="rect">
            <a:avLst/>
          </a:prstGeom>
          <a:noFill/>
        </p:spPr>
        <p:txBody>
          <a:bodyPr wrap="square" rtlCol="0">
            <a:spAutoFit/>
          </a:bodyPr>
          <a:lstStyle/>
          <a:p>
            <a:pPr defTabSz="1219170">
              <a:lnSpc>
                <a:spcPct val="80000"/>
              </a:lnSpc>
            </a:pPr>
            <a:r>
              <a:rPr lang="fi-FI" sz="3200" b="1" dirty="0">
                <a:solidFill>
                  <a:srgbClr val="040B16"/>
                </a:solidFill>
                <a:latin typeface="Calibri"/>
                <a:cs typeface="Arial" pitchFamily="34" charset="0"/>
              </a:rPr>
              <a:t>Vapaaehtoinen eläkevakuutus</a:t>
            </a:r>
          </a:p>
        </p:txBody>
      </p:sp>
      <p:sp>
        <p:nvSpPr>
          <p:cNvPr id="7" name="Tekstiruutu 6"/>
          <p:cNvSpPr txBox="1"/>
          <p:nvPr/>
        </p:nvSpPr>
        <p:spPr>
          <a:xfrm>
            <a:off x="570062" y="932723"/>
            <a:ext cx="9953033"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seuraavista vapaaehtoisista vakuutuksista teillä tai alaikäisillä lapsillanne on? Vapaaehtoinen eläkevakuutus</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graphicFrame>
        <p:nvGraphicFramePr>
          <p:cNvPr id="10" name="Sisällön paikkamerkki 7">
            <a:extLst>
              <a:ext uri="{FF2B5EF4-FFF2-40B4-BE49-F238E27FC236}">
                <a16:creationId xmlns:a16="http://schemas.microsoft.com/office/drawing/2014/main" id="{B62D2429-7B18-444D-BF2B-3B04DD95CE85}"/>
              </a:ext>
            </a:extLst>
          </p:cNvPr>
          <p:cNvGraphicFramePr>
            <a:graphicFrameLocks noGrp="1"/>
          </p:cNvGraphicFramePr>
          <p:nvPr>
            <p:ph idx="1"/>
            <p:extLst>
              <p:ext uri="{D42A27DB-BD31-4B8C-83A1-F6EECF244321}">
                <p14:modId xmlns:p14="http://schemas.microsoft.com/office/powerpoint/2010/main" val="1320401157"/>
              </p:ext>
            </p:extLst>
          </p:nvPr>
        </p:nvGraphicFramePr>
        <p:xfrm>
          <a:off x="0" y="1319775"/>
          <a:ext cx="6176865" cy="50505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Sisällön paikkamerkki 7">
            <a:extLst>
              <a:ext uri="{FF2B5EF4-FFF2-40B4-BE49-F238E27FC236}">
                <a16:creationId xmlns:a16="http://schemas.microsoft.com/office/drawing/2014/main" id="{28768971-6B05-4863-9921-64347BC01560}"/>
              </a:ext>
            </a:extLst>
          </p:cNvPr>
          <p:cNvGraphicFramePr>
            <a:graphicFrameLocks/>
          </p:cNvGraphicFramePr>
          <p:nvPr>
            <p:extLst>
              <p:ext uri="{D42A27DB-BD31-4B8C-83A1-F6EECF244321}">
                <p14:modId xmlns:p14="http://schemas.microsoft.com/office/powerpoint/2010/main" val="3173392352"/>
              </p:ext>
            </p:extLst>
          </p:nvPr>
        </p:nvGraphicFramePr>
        <p:xfrm>
          <a:off x="5739213" y="1319774"/>
          <a:ext cx="6176865" cy="50505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9988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38411" y="420053"/>
            <a:ext cx="9732925" cy="496161"/>
          </a:xfrm>
          <a:prstGeom prst="rect">
            <a:avLst/>
          </a:prstGeom>
          <a:noFill/>
        </p:spPr>
        <p:txBody>
          <a:bodyPr wrap="square" rtlCol="0">
            <a:spAutoFit/>
          </a:bodyPr>
          <a:lstStyle/>
          <a:p>
            <a:pPr defTabSz="1219170">
              <a:lnSpc>
                <a:spcPct val="80000"/>
              </a:lnSpc>
            </a:pPr>
            <a:r>
              <a:rPr lang="fi-FI" sz="3200" b="1" dirty="0">
                <a:solidFill>
                  <a:srgbClr val="040B16"/>
                </a:solidFill>
                <a:latin typeface="Calibri"/>
                <a:cs typeface="Arial" pitchFamily="34" charset="0"/>
              </a:rPr>
              <a:t>Säästöhenkivakuutus</a:t>
            </a:r>
          </a:p>
        </p:txBody>
      </p:sp>
      <p:sp>
        <p:nvSpPr>
          <p:cNvPr id="7" name="Tekstiruutu 6"/>
          <p:cNvSpPr txBox="1"/>
          <p:nvPr/>
        </p:nvSpPr>
        <p:spPr>
          <a:xfrm>
            <a:off x="570062" y="932723"/>
            <a:ext cx="9953033"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seuraavista vapaaehtoisista vakuutuksista teillä tai alaikäisillä lapsillanne on? Säästöhenkivakuutus</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graphicFrame>
        <p:nvGraphicFramePr>
          <p:cNvPr id="10" name="Sisällön paikkamerkki 7">
            <a:extLst>
              <a:ext uri="{FF2B5EF4-FFF2-40B4-BE49-F238E27FC236}">
                <a16:creationId xmlns:a16="http://schemas.microsoft.com/office/drawing/2014/main" id="{B62D2429-7B18-444D-BF2B-3B04DD95CE85}"/>
              </a:ext>
            </a:extLst>
          </p:cNvPr>
          <p:cNvGraphicFramePr>
            <a:graphicFrameLocks noGrp="1"/>
          </p:cNvGraphicFramePr>
          <p:nvPr>
            <p:ph idx="1"/>
            <p:extLst>
              <p:ext uri="{D42A27DB-BD31-4B8C-83A1-F6EECF244321}">
                <p14:modId xmlns:p14="http://schemas.microsoft.com/office/powerpoint/2010/main" val="1154192810"/>
              </p:ext>
            </p:extLst>
          </p:nvPr>
        </p:nvGraphicFramePr>
        <p:xfrm>
          <a:off x="0" y="1236136"/>
          <a:ext cx="6176865" cy="51717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Sisällön paikkamerkki 7">
            <a:extLst>
              <a:ext uri="{FF2B5EF4-FFF2-40B4-BE49-F238E27FC236}">
                <a16:creationId xmlns:a16="http://schemas.microsoft.com/office/drawing/2014/main" id="{AAB30151-8E5D-4EAA-8F99-C2250141C3F7}"/>
              </a:ext>
            </a:extLst>
          </p:cNvPr>
          <p:cNvGraphicFramePr>
            <a:graphicFrameLocks/>
          </p:cNvGraphicFramePr>
          <p:nvPr>
            <p:extLst>
              <p:ext uri="{D42A27DB-BD31-4B8C-83A1-F6EECF244321}">
                <p14:modId xmlns:p14="http://schemas.microsoft.com/office/powerpoint/2010/main" val="2022584797"/>
              </p:ext>
            </p:extLst>
          </p:nvPr>
        </p:nvGraphicFramePr>
        <p:xfrm>
          <a:off x="5622898" y="1236136"/>
          <a:ext cx="6176865" cy="51717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4654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58881" y="383274"/>
            <a:ext cx="10849205" cy="523220"/>
          </a:xfrm>
          <a:prstGeom prst="rect">
            <a:avLst/>
          </a:prstGeom>
          <a:noFill/>
        </p:spPr>
        <p:txBody>
          <a:bodyPr wrap="square" rtlCol="0">
            <a:spAutoFit/>
          </a:bodyPr>
          <a:lstStyle/>
          <a:p>
            <a:pPr defTabSz="1219170"/>
            <a:r>
              <a:rPr lang="fi-FI" sz="2800" b="1" dirty="0">
                <a:solidFill>
                  <a:srgbClr val="040B16"/>
                </a:solidFill>
                <a:latin typeface="Calibri"/>
                <a:cs typeface="Arial" pitchFamily="34" charset="0"/>
              </a:rPr>
              <a:t>Vapaaehtoinen eläkevakuutus tai säästöhenkivakuutus </a:t>
            </a:r>
            <a:endParaRPr lang="fi-FI" sz="2800" b="1" dirty="0">
              <a:solidFill>
                <a:srgbClr val="040B16"/>
              </a:solidFill>
              <a:latin typeface="Calibri"/>
            </a:endParaRPr>
          </a:p>
        </p:txBody>
      </p:sp>
      <p:sp>
        <p:nvSpPr>
          <p:cNvPr id="6" name="Tekstiruutu 5"/>
          <p:cNvSpPr txBox="1"/>
          <p:nvPr/>
        </p:nvSpPr>
        <p:spPr>
          <a:xfrm>
            <a:off x="570062" y="941434"/>
            <a:ext cx="11094557" cy="323165"/>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seuraavista vapaaehtoisista vakuutuksista teillä tai alaikäisillä lapsillanne on? Vapaaehtoinen eläkevakuutus tai säästöhenkivakuutus</a:t>
            </a:r>
            <a:endParaRPr lang="fi-FI" sz="1500" dirty="0">
              <a:solidFill>
                <a:prstClr val="black"/>
              </a:solidFill>
              <a:latin typeface="Calibri"/>
            </a:endParaRPr>
          </a:p>
        </p:txBody>
      </p:sp>
      <p:graphicFrame>
        <p:nvGraphicFramePr>
          <p:cNvPr id="7" name="Sisällön paikkamerkki 7">
            <a:extLst>
              <a:ext uri="{FF2B5EF4-FFF2-40B4-BE49-F238E27FC236}">
                <a16:creationId xmlns:a16="http://schemas.microsoft.com/office/drawing/2014/main" id="{FA1CF242-DDE9-489F-BC6B-6FB5A8DCE99E}"/>
              </a:ext>
            </a:extLst>
          </p:cNvPr>
          <p:cNvGraphicFramePr>
            <a:graphicFrameLocks/>
          </p:cNvGraphicFramePr>
          <p:nvPr>
            <p:extLst>
              <p:ext uri="{D42A27DB-BD31-4B8C-83A1-F6EECF244321}">
                <p14:modId xmlns:p14="http://schemas.microsoft.com/office/powerpoint/2010/main" val="3348717178"/>
              </p:ext>
            </p:extLst>
          </p:nvPr>
        </p:nvGraphicFramePr>
        <p:xfrm>
          <a:off x="897509" y="1639987"/>
          <a:ext cx="4886072" cy="44357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Sisällön paikkamerkki 7">
            <a:extLst>
              <a:ext uri="{FF2B5EF4-FFF2-40B4-BE49-F238E27FC236}">
                <a16:creationId xmlns:a16="http://schemas.microsoft.com/office/drawing/2014/main" id="{F9573730-E644-47FA-8B51-F6ED85DD1B9E}"/>
              </a:ext>
            </a:extLst>
          </p:cNvPr>
          <p:cNvGraphicFramePr>
            <a:graphicFrameLocks/>
          </p:cNvGraphicFramePr>
          <p:nvPr>
            <p:extLst>
              <p:ext uri="{D42A27DB-BD31-4B8C-83A1-F6EECF244321}">
                <p14:modId xmlns:p14="http://schemas.microsoft.com/office/powerpoint/2010/main" val="1624265004"/>
              </p:ext>
            </p:extLst>
          </p:nvPr>
        </p:nvGraphicFramePr>
        <p:xfrm>
          <a:off x="5952748" y="1639987"/>
          <a:ext cx="4886072" cy="443576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EE083D7E-FE1C-423F-8DE1-81B0051A5E7B}"/>
              </a:ext>
            </a:extLst>
          </p:cNvPr>
          <p:cNvSpPr txBox="1"/>
          <p:nvPr/>
        </p:nvSpPr>
        <p:spPr>
          <a:xfrm>
            <a:off x="990600" y="1577340"/>
            <a:ext cx="4030980" cy="338554"/>
          </a:xfrm>
          <a:prstGeom prst="rect">
            <a:avLst/>
          </a:prstGeom>
          <a:noFill/>
        </p:spPr>
        <p:txBody>
          <a:bodyPr wrap="square" rtlCol="0">
            <a:spAutoFit/>
          </a:bodyPr>
          <a:lstStyle/>
          <a:p>
            <a:r>
              <a:rPr lang="fi-FI" sz="1600" dirty="0">
                <a:solidFill>
                  <a:srgbClr val="040B16"/>
                </a:solidFill>
                <a:latin typeface="Calibri"/>
                <a:cs typeface="Arial" pitchFamily="34" charset="0"/>
              </a:rPr>
              <a:t>Vapaaehtoinen eläkevakuutus</a:t>
            </a:r>
            <a:endParaRPr lang="fi-FI" sz="1600" dirty="0">
              <a:solidFill>
                <a:srgbClr val="040B16"/>
              </a:solidFill>
            </a:endParaRPr>
          </a:p>
        </p:txBody>
      </p:sp>
      <p:sp>
        <p:nvSpPr>
          <p:cNvPr id="8" name="TextBox 7">
            <a:extLst>
              <a:ext uri="{FF2B5EF4-FFF2-40B4-BE49-F238E27FC236}">
                <a16:creationId xmlns:a16="http://schemas.microsoft.com/office/drawing/2014/main" id="{C966C2AB-FDB0-411E-8761-EEE9143CF16A}"/>
              </a:ext>
            </a:extLst>
          </p:cNvPr>
          <p:cNvSpPr txBox="1"/>
          <p:nvPr/>
        </p:nvSpPr>
        <p:spPr>
          <a:xfrm>
            <a:off x="5890456" y="1579542"/>
            <a:ext cx="4030980" cy="338554"/>
          </a:xfrm>
          <a:prstGeom prst="rect">
            <a:avLst/>
          </a:prstGeom>
          <a:noFill/>
        </p:spPr>
        <p:txBody>
          <a:bodyPr wrap="square" rtlCol="0">
            <a:spAutoFit/>
          </a:bodyPr>
          <a:lstStyle/>
          <a:p>
            <a:r>
              <a:rPr lang="fi-FI" sz="1600" dirty="0">
                <a:solidFill>
                  <a:srgbClr val="040B16"/>
                </a:solidFill>
                <a:latin typeface="Calibri"/>
                <a:cs typeface="Arial" pitchFamily="34" charset="0"/>
              </a:rPr>
              <a:t>Säästöhenkivakuutus</a:t>
            </a:r>
            <a:endParaRPr lang="fi-FI" sz="1600" dirty="0">
              <a:solidFill>
                <a:srgbClr val="040B16"/>
              </a:solidFill>
            </a:endParaRPr>
          </a:p>
        </p:txBody>
      </p:sp>
    </p:spTree>
    <p:extLst>
      <p:ext uri="{BB962C8B-B14F-4D97-AF65-F5344CB8AC3E}">
        <p14:creationId xmlns:p14="http://schemas.microsoft.com/office/powerpoint/2010/main" val="922186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934891983"/>
              </p:ext>
            </p:extLst>
          </p:nvPr>
        </p:nvGraphicFramePr>
        <p:xfrm>
          <a:off x="217714" y="1182914"/>
          <a:ext cx="11132913" cy="550091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5"/>
          <p:cNvSpPr txBox="1"/>
          <p:nvPr/>
        </p:nvSpPr>
        <p:spPr>
          <a:xfrm>
            <a:off x="530916" y="420054"/>
            <a:ext cx="9732925" cy="496161"/>
          </a:xfrm>
          <a:prstGeom prst="rect">
            <a:avLst/>
          </a:prstGeom>
          <a:noFill/>
        </p:spPr>
        <p:txBody>
          <a:bodyPr wrap="square" rtlCol="0">
            <a:spAutoFit/>
          </a:bodyPr>
          <a:lstStyle/>
          <a:p>
            <a:pPr defTabSz="1219170">
              <a:lnSpc>
                <a:spcPct val="80000"/>
              </a:lnSpc>
            </a:pPr>
            <a:r>
              <a:rPr lang="fi-FI" sz="3200" b="1" dirty="0">
                <a:solidFill>
                  <a:srgbClr val="040B16"/>
                </a:solidFill>
                <a:latin typeface="Calibri"/>
                <a:cs typeface="Arial" pitchFamily="34" charset="0"/>
              </a:rPr>
              <a:t>Vapaaehtoinen eläkevakuutus</a:t>
            </a:r>
          </a:p>
        </p:txBody>
      </p:sp>
      <p:sp>
        <p:nvSpPr>
          <p:cNvPr id="10" name="Tekstiruutu 6"/>
          <p:cNvSpPr txBox="1"/>
          <p:nvPr/>
        </p:nvSpPr>
        <p:spPr>
          <a:xfrm>
            <a:off x="570062" y="932723"/>
            <a:ext cx="9953033"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Mitä seuraavista vapaaehtoisista vakuutuksista teillä tai alaikäisillä lapsillanne on? Vapaaehtoinen eläkevakuutus</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Tree>
    <p:extLst>
      <p:ext uri="{BB962C8B-B14F-4D97-AF65-F5344CB8AC3E}">
        <p14:creationId xmlns:p14="http://schemas.microsoft.com/office/powerpoint/2010/main" val="28191582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CF94EC-F14D-49CB-808F-C15096CA2C81}"/>
              </a:ext>
            </a:extLst>
          </p:cNvPr>
          <p:cNvSpPr>
            <a:spLocks noGrp="1"/>
          </p:cNvSpPr>
          <p:nvPr>
            <p:ph type="title"/>
          </p:nvPr>
        </p:nvSpPr>
        <p:spPr/>
        <p:txBody>
          <a:bodyPr/>
          <a:lstStyle/>
          <a:p>
            <a:r>
              <a:rPr lang="fi-FI" dirty="0">
                <a:solidFill>
                  <a:prstClr val="white"/>
                </a:solidFill>
                <a:latin typeface="Calibri"/>
              </a:rPr>
              <a:t>Riskitietoisuus</a:t>
            </a:r>
            <a:endParaRPr lang="fi-FI" dirty="0"/>
          </a:p>
        </p:txBody>
      </p:sp>
      <p:sp>
        <p:nvSpPr>
          <p:cNvPr id="3" name="Slide Number Placeholder 2"/>
          <p:cNvSpPr>
            <a:spLocks noGrp="1"/>
          </p:cNvSpPr>
          <p:nvPr>
            <p:ph type="sldNum" sz="quarter" idx="12"/>
          </p:nvPr>
        </p:nvSpPr>
        <p:spPr/>
        <p:txBody>
          <a:bodyPr/>
          <a:lstStyle/>
          <a:p>
            <a:fld id="{FFC254BE-F317-D644-A658-DB860BDC17F5}" type="slidenum">
              <a:rPr lang="en-US" smtClean="0"/>
              <a:t>54</a:t>
            </a:fld>
            <a:endParaRPr lang="en-US" dirty="0"/>
          </a:p>
        </p:txBody>
      </p:sp>
    </p:spTree>
    <p:extLst>
      <p:ext uri="{BB962C8B-B14F-4D97-AF65-F5344CB8AC3E}">
        <p14:creationId xmlns:p14="http://schemas.microsoft.com/office/powerpoint/2010/main" val="4039837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397" y="679453"/>
            <a:ext cx="10827465" cy="5693866"/>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Miten paljon arvioitte seuraavien riskien uhkaavan teidän ja/tai perheenne taloudellista hyvinvointia nykyisessä elämänvaiheessanne?</a:t>
            </a:r>
          </a:p>
          <a:p>
            <a:endParaRPr lang="fi-FI" sz="1600" dirty="0">
              <a:solidFill>
                <a:srgbClr val="040B16"/>
              </a:solidFill>
              <a:latin typeface="Calibri" panose="020F0502020204030204" pitchFamily="34" charset="0"/>
              <a:cs typeface="Calibri" panose="020F0502020204030204" pitchFamily="34" charset="0"/>
            </a:endParaRPr>
          </a:p>
          <a:p>
            <a:r>
              <a:rPr lang="fi-FI" sz="1600" dirty="0">
                <a:solidFill>
                  <a:srgbClr val="040B16"/>
                </a:solidFill>
                <a:latin typeface="Calibri" panose="020F0502020204030204" pitchFamily="34" charset="0"/>
                <a:cs typeface="Calibri" panose="020F0502020204030204" pitchFamily="34" charset="0"/>
              </a:rPr>
              <a:t>Vastausvaihtoehdot</a:t>
            </a:r>
          </a:p>
          <a:p>
            <a:r>
              <a:rPr lang="fi-FI" sz="1600" dirty="0">
                <a:solidFill>
                  <a:srgbClr val="040B16"/>
                </a:solidFill>
                <a:latin typeface="Calibri" panose="020F0502020204030204" pitchFamily="34" charset="0"/>
                <a:cs typeface="Calibri" panose="020F0502020204030204" pitchFamily="34" charset="0"/>
              </a:rPr>
              <a:t>4= paljon</a:t>
            </a:r>
          </a:p>
          <a:p>
            <a:r>
              <a:rPr lang="fi-FI" sz="1600" dirty="0">
                <a:solidFill>
                  <a:srgbClr val="040B16"/>
                </a:solidFill>
                <a:latin typeface="Calibri" panose="020F0502020204030204" pitchFamily="34" charset="0"/>
                <a:cs typeface="Calibri" panose="020F0502020204030204" pitchFamily="34" charset="0"/>
              </a:rPr>
              <a:t>3= melko paljon</a:t>
            </a:r>
          </a:p>
          <a:p>
            <a:r>
              <a:rPr lang="fi-FI" sz="1600" dirty="0">
                <a:solidFill>
                  <a:srgbClr val="040B16"/>
                </a:solidFill>
                <a:latin typeface="Calibri" panose="020F0502020204030204" pitchFamily="34" charset="0"/>
                <a:cs typeface="Calibri" panose="020F0502020204030204" pitchFamily="34" charset="0"/>
              </a:rPr>
              <a:t>2= melko vähän</a:t>
            </a:r>
          </a:p>
          <a:p>
            <a:r>
              <a:rPr lang="fi-FI" sz="1600" dirty="0">
                <a:solidFill>
                  <a:srgbClr val="040B16"/>
                </a:solidFill>
                <a:latin typeface="Calibri" panose="020F0502020204030204" pitchFamily="34" charset="0"/>
                <a:cs typeface="Calibri" panose="020F0502020204030204" pitchFamily="34" charset="0"/>
              </a:rPr>
              <a:t>1= ei lainkaan</a:t>
            </a:r>
          </a:p>
          <a:p>
            <a:r>
              <a:rPr lang="fi-FI" sz="1600" dirty="0">
                <a:solidFill>
                  <a:srgbClr val="040B16"/>
                </a:solidFill>
                <a:latin typeface="Calibri" panose="020F0502020204030204" pitchFamily="34" charset="0"/>
                <a:cs typeface="Calibri" panose="020F0502020204030204" pitchFamily="34" charset="0"/>
              </a:rPr>
              <a:t>0= en osaa sanoa</a:t>
            </a:r>
          </a:p>
          <a:p>
            <a:endParaRPr lang="fi-FI" sz="1600" dirty="0">
              <a:solidFill>
                <a:srgbClr val="040B16"/>
              </a:solidFill>
              <a:latin typeface="Calibri" panose="020F0502020204030204" pitchFamily="34" charset="0"/>
              <a:cs typeface="Calibri" panose="020F0502020204030204" pitchFamily="34" charset="0"/>
            </a:endParaRPr>
          </a:p>
          <a:p>
            <a:r>
              <a:rPr lang="fi-FI" sz="1600" dirty="0">
                <a:solidFill>
                  <a:srgbClr val="040B16"/>
                </a:solidFill>
                <a:latin typeface="Calibri" panose="020F0502020204030204" pitchFamily="34" charset="0"/>
                <a:cs typeface="Calibri" panose="020F0502020204030204" pitchFamily="34" charset="0"/>
              </a:rPr>
              <a:t>Riskit</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Työkyvyttömyys</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Puolison kuolema (yksinhuoltajaksi tai leskeksi jääminen)</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Avio- tai avoero (yksinhuoltajaksi tai yksin jääminen)</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Pitkäaikainen sairaus</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Tapaturma</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Tulipalo</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Eläköityminen</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Työttömyys/lomautus</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Vastuu lähiomaisen hoivasta</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Myrskyn, tulvan tai muun luonnonilmiön aiheuttama vahinko</a:t>
            </a:r>
          </a:p>
          <a:p>
            <a:pPr marL="285750" lvl="0" indent="-285750">
              <a:buFont typeface="Arial" panose="020B0604020202020204" pitchFamily="34" charset="0"/>
              <a:buChar char="•"/>
            </a:pPr>
            <a:endParaRPr lang="fi-FI" sz="1600" dirty="0">
              <a:solidFill>
                <a:srgbClr val="040B1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2896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253744"/>
            <a:ext cx="10926777" cy="1323437"/>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Suurin pelko vastaajien keskuudessa oli yhä pitkäaikainen sairaus, jonka koki uhkaksi 43 % vastaajista (vuonna 2020: 38 %). Toiseksi suurimpana pelkona oli tapaturman pelko 35 % ja vastuu lähiomaisen hoivasta 31 %</a:t>
            </a:r>
          </a:p>
          <a:p>
            <a:pPr defTabSz="1219170"/>
            <a:endParaRPr lang="fi-FI" sz="1600" dirty="0">
              <a:solidFill>
                <a:prstClr val="black"/>
              </a:solidFill>
              <a:latin typeface="Calibri"/>
            </a:endParaRPr>
          </a:p>
          <a:p>
            <a:pPr defTabSz="1219170"/>
            <a:r>
              <a:rPr lang="fi-FI" sz="1600" dirty="0">
                <a:solidFill>
                  <a:prstClr val="black"/>
                </a:solidFill>
                <a:latin typeface="Calibri"/>
              </a:rPr>
              <a:t>Työttömyyden tai lomautuksen uhkaa laski edellisestä mittauksesta. Nyt tätä piti uhkana  (paljon tai melko paljon osuus yhteenlaskettuna) 25 % vastaajista. Vuonna 2020 tätä piti uhkana 35 % vastaajista</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Riskitietoisuus</a:t>
            </a:r>
            <a:endParaRPr lang="fi-FI" sz="3200" b="1" dirty="0">
              <a:solidFill>
                <a:srgbClr val="040B16"/>
              </a:solidFill>
              <a:latin typeface="Calibri"/>
            </a:endParaRPr>
          </a:p>
        </p:txBody>
      </p:sp>
      <p:pic>
        <p:nvPicPr>
          <p:cNvPr id="7" name="Picture 6">
            <a:extLst>
              <a:ext uri="{FF2B5EF4-FFF2-40B4-BE49-F238E27FC236}">
                <a16:creationId xmlns:a16="http://schemas.microsoft.com/office/drawing/2014/main" id="{9C145BEE-3730-4119-A6AE-72520B277BCF}"/>
              </a:ext>
            </a:extLst>
          </p:cNvPr>
          <p:cNvPicPr>
            <a:picLocks noChangeAspect="1"/>
          </p:cNvPicPr>
          <p:nvPr/>
        </p:nvPicPr>
        <p:blipFill>
          <a:blip r:embed="rId2"/>
          <a:stretch>
            <a:fillRect/>
          </a:stretch>
        </p:blipFill>
        <p:spPr>
          <a:xfrm>
            <a:off x="623392" y="3127806"/>
            <a:ext cx="7863994" cy="2821474"/>
          </a:xfrm>
          <a:prstGeom prst="rect">
            <a:avLst/>
          </a:prstGeom>
        </p:spPr>
      </p:pic>
    </p:spTree>
    <p:extLst>
      <p:ext uri="{BB962C8B-B14F-4D97-AF65-F5344CB8AC3E}">
        <p14:creationId xmlns:p14="http://schemas.microsoft.com/office/powerpoint/2010/main" val="3786476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033211547"/>
              </p:ext>
            </p:extLst>
          </p:nvPr>
        </p:nvGraphicFramePr>
        <p:xfrm>
          <a:off x="217714" y="1190598"/>
          <a:ext cx="11132913" cy="5500915"/>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Nykyisen elämänvaiheen riskien uhka</a:t>
            </a:r>
            <a:endParaRPr lang="fi-FI" sz="3200" b="1" dirty="0">
              <a:solidFill>
                <a:srgbClr val="040B16"/>
              </a:solidFill>
              <a:latin typeface="Calibri"/>
            </a:endParaRPr>
          </a:p>
        </p:txBody>
      </p:sp>
      <p:sp>
        <p:nvSpPr>
          <p:cNvPr id="6" name="Tekstiruutu 5"/>
          <p:cNvSpPr txBox="1"/>
          <p:nvPr/>
        </p:nvSpPr>
        <p:spPr>
          <a:xfrm>
            <a:off x="570062" y="932724"/>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Miten paljon arvioitte seuraavien riskien uhkaavan teidän ja/tai perheenne taloudellista hyvinvointia nykyisessä elämänvaiheessanne?</a:t>
            </a:r>
            <a:endParaRPr lang="fi-FI" sz="1500" dirty="0">
              <a:solidFill>
                <a:prstClr val="black"/>
              </a:solidFill>
              <a:latin typeface="Calibri"/>
            </a:endParaRPr>
          </a:p>
          <a:p>
            <a:pPr defTabSz="1219170"/>
            <a:r>
              <a:rPr lang="fi-FI" sz="1500" dirty="0">
                <a:solidFill>
                  <a:prstClr val="black"/>
                </a:solidFill>
                <a:latin typeface="Calibri"/>
              </a:rPr>
              <a:t>Kaikki vastaajat, n=1000</a:t>
            </a:r>
          </a:p>
        </p:txBody>
      </p:sp>
    </p:spTree>
    <p:extLst>
      <p:ext uri="{BB962C8B-B14F-4D97-AF65-F5344CB8AC3E}">
        <p14:creationId xmlns:p14="http://schemas.microsoft.com/office/powerpoint/2010/main" val="4023546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49402"/>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Nykyisen elämänvaiheen riskien uhka</a:t>
            </a:r>
            <a:endParaRPr lang="fi-FI" sz="3200" b="1" dirty="0">
              <a:solidFill>
                <a:srgbClr val="040B16"/>
              </a:solidFill>
              <a:latin typeface="Calibri"/>
            </a:endParaRPr>
          </a:p>
        </p:txBody>
      </p:sp>
      <p:sp>
        <p:nvSpPr>
          <p:cNvPr id="9" name="Tekstiruutu 8"/>
          <p:cNvSpPr txBox="1"/>
          <p:nvPr/>
        </p:nvSpPr>
        <p:spPr>
          <a:xfrm>
            <a:off x="570062" y="932724"/>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Miten paljon arvioitte seuraavien riskien uhkaavan teidän ja/tai perheenne taloudellista hyvinvointia nykyisessä elämänvaiheessanne?</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
        <p:nvSpPr>
          <p:cNvPr id="13" name="Tekstiruutu 12"/>
          <p:cNvSpPr txBox="1"/>
          <p:nvPr/>
        </p:nvSpPr>
        <p:spPr>
          <a:xfrm>
            <a:off x="5999989" y="5714521"/>
            <a:ext cx="384043" cy="276999"/>
          </a:xfrm>
          <a:prstGeom prst="rect">
            <a:avLst/>
          </a:prstGeom>
          <a:noFill/>
        </p:spPr>
        <p:txBody>
          <a:bodyPr wrap="square" rtlCol="0">
            <a:spAutoFit/>
          </a:bodyPr>
          <a:lstStyle/>
          <a:p>
            <a:pPr algn="ctr" defTabSz="1219170"/>
            <a:r>
              <a:rPr lang="fi-FI" sz="1200" dirty="0">
                <a:solidFill>
                  <a:prstClr val="black"/>
                </a:solidFill>
              </a:rPr>
              <a:t>%</a:t>
            </a:r>
          </a:p>
        </p:txBody>
      </p:sp>
      <p:sp>
        <p:nvSpPr>
          <p:cNvPr id="4" name="TextBox 3">
            <a:extLst>
              <a:ext uri="{FF2B5EF4-FFF2-40B4-BE49-F238E27FC236}">
                <a16:creationId xmlns:a16="http://schemas.microsoft.com/office/drawing/2014/main" id="{8241E801-B2BC-40C4-B1F7-1B018399F134}"/>
              </a:ext>
            </a:extLst>
          </p:cNvPr>
          <p:cNvSpPr txBox="1"/>
          <p:nvPr/>
        </p:nvSpPr>
        <p:spPr>
          <a:xfrm>
            <a:off x="238206" y="2837053"/>
            <a:ext cx="5235388" cy="276999"/>
          </a:xfrm>
          <a:prstGeom prst="rect">
            <a:avLst/>
          </a:prstGeom>
          <a:noFill/>
        </p:spPr>
        <p:txBody>
          <a:bodyPr wrap="square" rtlCol="0">
            <a:spAutoFit/>
          </a:bodyPr>
          <a:lstStyle/>
          <a:p>
            <a:r>
              <a:rPr lang="fi-FI" sz="1200" dirty="0">
                <a:solidFill>
                  <a:srgbClr val="040B16"/>
                </a:solidFill>
                <a:latin typeface="Calibri" panose="020F0502020204030204" pitchFamily="34" charset="0"/>
                <a:cs typeface="Calibri" panose="020F0502020204030204" pitchFamily="34" charset="0"/>
              </a:rPr>
              <a:t>Paljon (4) ja melko paljon (3) vastanneiden osuus (%)</a:t>
            </a:r>
          </a:p>
        </p:txBody>
      </p:sp>
      <p:pic>
        <p:nvPicPr>
          <p:cNvPr id="3" name="Picture 2">
            <a:extLst>
              <a:ext uri="{FF2B5EF4-FFF2-40B4-BE49-F238E27FC236}">
                <a16:creationId xmlns:a16="http://schemas.microsoft.com/office/drawing/2014/main" id="{794628CB-674F-45A4-A788-FF75F842D5FE}"/>
              </a:ext>
            </a:extLst>
          </p:cNvPr>
          <p:cNvPicPr>
            <a:picLocks noChangeAspect="1"/>
          </p:cNvPicPr>
          <p:nvPr/>
        </p:nvPicPr>
        <p:blipFill>
          <a:blip r:embed="rId3"/>
          <a:stretch>
            <a:fillRect/>
          </a:stretch>
        </p:blipFill>
        <p:spPr>
          <a:xfrm>
            <a:off x="446534" y="2257720"/>
            <a:ext cx="11010900" cy="3733800"/>
          </a:xfrm>
          <a:prstGeom prst="rect">
            <a:avLst/>
          </a:prstGeom>
        </p:spPr>
      </p:pic>
    </p:spTree>
    <p:extLst>
      <p:ext uri="{BB962C8B-B14F-4D97-AF65-F5344CB8AC3E}">
        <p14:creationId xmlns:p14="http://schemas.microsoft.com/office/powerpoint/2010/main" val="1988026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5982464" y="5110204"/>
            <a:ext cx="1651989" cy="276997"/>
          </a:xfrm>
          <a:prstGeom prst="rect">
            <a:avLst/>
          </a:prstGeom>
          <a:noFill/>
        </p:spPr>
        <p:txBody>
          <a:bodyPr wrap="none" lIns="91439" tIns="45719" rIns="91439" bIns="45719" rtlCol="0">
            <a:spAutoFit/>
          </a:bodyPr>
          <a:lstStyle/>
          <a:p>
            <a:pPr defTabSz="1219170"/>
            <a:r>
              <a:rPr lang="fi-FI" sz="1200" dirty="0">
                <a:solidFill>
                  <a:prstClr val="black"/>
                </a:solidFill>
                <a:latin typeface="Calibri"/>
              </a:rPr>
              <a:t>* Ei mukana 2012-2014</a:t>
            </a: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49402"/>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Nykyisen elämänvaiheen riskien uhka</a:t>
            </a:r>
            <a:endParaRPr lang="fi-FI" sz="3200" b="1" dirty="0">
              <a:solidFill>
                <a:srgbClr val="040B16"/>
              </a:solidFill>
              <a:latin typeface="Calibri"/>
            </a:endParaRPr>
          </a:p>
        </p:txBody>
      </p:sp>
      <p:sp>
        <p:nvSpPr>
          <p:cNvPr id="9" name="Tekstiruutu 8"/>
          <p:cNvSpPr txBox="1"/>
          <p:nvPr/>
        </p:nvSpPr>
        <p:spPr>
          <a:xfrm>
            <a:off x="570062" y="932724"/>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Miten paljon arvioitte seuraavien riskien uhkaavan teidän ja/tai perheenne taloudellista hyvinvointia nykyisessä elämänvaiheessanne?</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pic>
        <p:nvPicPr>
          <p:cNvPr id="2" name="Picture 1">
            <a:extLst>
              <a:ext uri="{FF2B5EF4-FFF2-40B4-BE49-F238E27FC236}">
                <a16:creationId xmlns:a16="http://schemas.microsoft.com/office/drawing/2014/main" id="{7003BA9D-08BD-451C-9F91-6BC976D380A6}"/>
              </a:ext>
            </a:extLst>
          </p:cNvPr>
          <p:cNvPicPr>
            <a:picLocks noChangeAspect="1"/>
          </p:cNvPicPr>
          <p:nvPr/>
        </p:nvPicPr>
        <p:blipFill>
          <a:blip r:embed="rId2"/>
          <a:stretch>
            <a:fillRect/>
          </a:stretch>
        </p:blipFill>
        <p:spPr>
          <a:xfrm>
            <a:off x="785605" y="2196178"/>
            <a:ext cx="10393717" cy="3729098"/>
          </a:xfrm>
          <a:prstGeom prst="rect">
            <a:avLst/>
          </a:prstGeom>
        </p:spPr>
      </p:pic>
      <p:sp>
        <p:nvSpPr>
          <p:cNvPr id="8" name="TextBox 7">
            <a:extLst>
              <a:ext uri="{FF2B5EF4-FFF2-40B4-BE49-F238E27FC236}">
                <a16:creationId xmlns:a16="http://schemas.microsoft.com/office/drawing/2014/main" id="{6A0ABE09-3FD3-4048-A23E-FBA4FBEE29E6}"/>
              </a:ext>
            </a:extLst>
          </p:cNvPr>
          <p:cNvSpPr txBox="1"/>
          <p:nvPr/>
        </p:nvSpPr>
        <p:spPr>
          <a:xfrm>
            <a:off x="238206" y="2837053"/>
            <a:ext cx="5235388" cy="276999"/>
          </a:xfrm>
          <a:prstGeom prst="rect">
            <a:avLst/>
          </a:prstGeom>
          <a:noFill/>
        </p:spPr>
        <p:txBody>
          <a:bodyPr wrap="square" rtlCol="0">
            <a:spAutoFit/>
          </a:bodyPr>
          <a:lstStyle/>
          <a:p>
            <a:r>
              <a:rPr lang="fi-FI" sz="1200" dirty="0">
                <a:solidFill>
                  <a:srgbClr val="040B16"/>
                </a:solidFill>
                <a:latin typeface="Calibri" panose="020F0502020204030204" pitchFamily="34" charset="0"/>
                <a:cs typeface="Calibri" panose="020F0502020204030204" pitchFamily="34" charset="0"/>
              </a:rPr>
              <a:t>Paljon (4) ja melko paljon (3) vastanneiden osuus (%)</a:t>
            </a:r>
          </a:p>
        </p:txBody>
      </p:sp>
    </p:spTree>
    <p:extLst>
      <p:ext uri="{BB962C8B-B14F-4D97-AF65-F5344CB8AC3E}">
        <p14:creationId xmlns:p14="http://schemas.microsoft.com/office/powerpoint/2010/main" val="201886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27381" y="356659"/>
            <a:ext cx="10945216"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Aineiston rakenne 2014-2022</a:t>
            </a:r>
            <a:endParaRPr lang="fi-FI" sz="3200" b="1" dirty="0">
              <a:solidFill>
                <a:srgbClr val="040B16"/>
              </a:solidFill>
              <a:latin typeface="Calibri"/>
            </a:endParaRPr>
          </a:p>
        </p:txBody>
      </p:sp>
      <p:pic>
        <p:nvPicPr>
          <p:cNvPr id="2" name="Picture 1">
            <a:extLst>
              <a:ext uri="{FF2B5EF4-FFF2-40B4-BE49-F238E27FC236}">
                <a16:creationId xmlns:a16="http://schemas.microsoft.com/office/drawing/2014/main" id="{E7AF436B-5DBD-4E5A-B49E-55FFF45B1794}"/>
              </a:ext>
            </a:extLst>
          </p:cNvPr>
          <p:cNvPicPr>
            <a:picLocks noChangeAspect="1"/>
          </p:cNvPicPr>
          <p:nvPr/>
        </p:nvPicPr>
        <p:blipFill>
          <a:blip r:embed="rId2"/>
          <a:stretch>
            <a:fillRect/>
          </a:stretch>
        </p:blipFill>
        <p:spPr>
          <a:xfrm>
            <a:off x="623392" y="1104364"/>
            <a:ext cx="10990032" cy="4988816"/>
          </a:xfrm>
          <a:prstGeom prst="rect">
            <a:avLst/>
          </a:prstGeom>
        </p:spPr>
      </p:pic>
    </p:spTree>
    <p:extLst>
      <p:ext uri="{BB962C8B-B14F-4D97-AF65-F5344CB8AC3E}">
        <p14:creationId xmlns:p14="http://schemas.microsoft.com/office/powerpoint/2010/main" val="824209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71A5D3-F180-4B47-A242-5F2BC7823F38}"/>
              </a:ext>
            </a:extLst>
          </p:cNvPr>
          <p:cNvSpPr>
            <a:spLocks noGrp="1"/>
          </p:cNvSpPr>
          <p:nvPr>
            <p:ph type="title"/>
          </p:nvPr>
        </p:nvSpPr>
        <p:spPr/>
        <p:txBody>
          <a:bodyPr/>
          <a:lstStyle/>
          <a:p>
            <a:r>
              <a:rPr lang="fi-FI" dirty="0"/>
              <a:t>Yhteiskunnan tarjoamien lakisääteisten palvelujen ja etuuksien riittävyys</a:t>
            </a:r>
          </a:p>
        </p:txBody>
      </p:sp>
      <p:sp>
        <p:nvSpPr>
          <p:cNvPr id="3" name="Slide Number Placeholder 2"/>
          <p:cNvSpPr>
            <a:spLocks noGrp="1"/>
          </p:cNvSpPr>
          <p:nvPr>
            <p:ph type="sldNum" sz="quarter" idx="12"/>
          </p:nvPr>
        </p:nvSpPr>
        <p:spPr/>
        <p:txBody>
          <a:bodyPr/>
          <a:lstStyle/>
          <a:p>
            <a:fld id="{FFC254BE-F317-D644-A658-DB860BDC17F5}" type="slidenum">
              <a:rPr lang="en-US" smtClean="0"/>
              <a:t>60</a:t>
            </a:fld>
            <a:endParaRPr lang="en-US" dirty="0"/>
          </a:p>
        </p:txBody>
      </p:sp>
    </p:spTree>
    <p:extLst>
      <p:ext uri="{BB962C8B-B14F-4D97-AF65-F5344CB8AC3E}">
        <p14:creationId xmlns:p14="http://schemas.microsoft.com/office/powerpoint/2010/main" val="15937257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397" y="981878"/>
            <a:ext cx="10827465" cy="5201424"/>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Kuinka hyvin uskotte yhteiskunnan tarjoamien lakisääteisten palvelujen ja etuuksien riittävän turvaamaan taloudellista hyvinvointianne seuraavissa riskitilanteissa?</a:t>
            </a:r>
          </a:p>
          <a:p>
            <a:endParaRPr lang="fi-FI" sz="1600" b="1" dirty="0">
              <a:solidFill>
                <a:srgbClr val="040B16"/>
              </a:solidFill>
              <a:latin typeface="Calibri" panose="020F0502020204030204" pitchFamily="34" charset="0"/>
              <a:cs typeface="Calibri" panose="020F0502020204030204" pitchFamily="34" charset="0"/>
            </a:endParaRPr>
          </a:p>
          <a:p>
            <a:r>
              <a:rPr lang="fi-FI" sz="1600" dirty="0">
                <a:solidFill>
                  <a:srgbClr val="040B16"/>
                </a:solidFill>
                <a:latin typeface="Calibri" panose="020F0502020204030204" pitchFamily="34" charset="0"/>
                <a:cs typeface="Calibri" panose="020F0502020204030204" pitchFamily="34" charset="0"/>
              </a:rPr>
              <a:t>Vastausvaihtoehdot</a:t>
            </a:r>
          </a:p>
          <a:p>
            <a:r>
              <a:rPr lang="fi-FI" sz="1600" dirty="0">
                <a:solidFill>
                  <a:srgbClr val="040B16"/>
                </a:solidFill>
                <a:latin typeface="Calibri" panose="020F0502020204030204" pitchFamily="34" charset="0"/>
                <a:cs typeface="Calibri" panose="020F0502020204030204" pitchFamily="34" charset="0"/>
              </a:rPr>
              <a:t>4= paljon</a:t>
            </a:r>
          </a:p>
          <a:p>
            <a:r>
              <a:rPr lang="fi-FI" sz="1600" dirty="0">
                <a:solidFill>
                  <a:srgbClr val="040B16"/>
                </a:solidFill>
                <a:latin typeface="Calibri" panose="020F0502020204030204" pitchFamily="34" charset="0"/>
                <a:cs typeface="Calibri" panose="020F0502020204030204" pitchFamily="34" charset="0"/>
              </a:rPr>
              <a:t>3= melko paljon</a:t>
            </a:r>
          </a:p>
          <a:p>
            <a:r>
              <a:rPr lang="fi-FI" sz="1600" dirty="0">
                <a:solidFill>
                  <a:srgbClr val="040B16"/>
                </a:solidFill>
                <a:latin typeface="Calibri" panose="020F0502020204030204" pitchFamily="34" charset="0"/>
                <a:cs typeface="Calibri" panose="020F0502020204030204" pitchFamily="34" charset="0"/>
              </a:rPr>
              <a:t>2= melko vähän</a:t>
            </a:r>
          </a:p>
          <a:p>
            <a:r>
              <a:rPr lang="fi-FI" sz="1600" dirty="0">
                <a:solidFill>
                  <a:srgbClr val="040B16"/>
                </a:solidFill>
                <a:latin typeface="Calibri" panose="020F0502020204030204" pitchFamily="34" charset="0"/>
                <a:cs typeface="Calibri" panose="020F0502020204030204" pitchFamily="34" charset="0"/>
              </a:rPr>
              <a:t>1= ei lainkaan</a:t>
            </a:r>
          </a:p>
          <a:p>
            <a:r>
              <a:rPr lang="fi-FI" sz="1600" dirty="0">
                <a:solidFill>
                  <a:srgbClr val="040B16"/>
                </a:solidFill>
                <a:latin typeface="Calibri" panose="020F0502020204030204" pitchFamily="34" charset="0"/>
                <a:cs typeface="Calibri" panose="020F0502020204030204" pitchFamily="34" charset="0"/>
              </a:rPr>
              <a:t>0= en osaa sanoa</a:t>
            </a:r>
          </a:p>
          <a:p>
            <a:endParaRPr lang="fi-FI" sz="1600" dirty="0">
              <a:solidFill>
                <a:srgbClr val="040B16"/>
              </a:solidFill>
              <a:latin typeface="Calibri" panose="020F0502020204030204" pitchFamily="34" charset="0"/>
              <a:cs typeface="Calibri" panose="020F0502020204030204" pitchFamily="34" charset="0"/>
            </a:endParaRPr>
          </a:p>
          <a:p>
            <a:r>
              <a:rPr lang="fi-FI" sz="1600" dirty="0">
                <a:solidFill>
                  <a:srgbClr val="040B16"/>
                </a:solidFill>
                <a:latin typeface="Calibri" panose="020F0502020204030204" pitchFamily="34" charset="0"/>
                <a:cs typeface="Calibri" panose="020F0502020204030204" pitchFamily="34" charset="0"/>
              </a:rPr>
              <a:t>Väittämät</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Työkyvyttömyys</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Puolison kuolema (yksinhuoltajaksi tai leskeksi jääminen)</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Avio- tai avoero (yksinhuoltajaksi tai yksin jääminen) </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Pitkäaikainen sairaus</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Tapaturma</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Eläköityminen</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Työttömyys/lomautus</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Vastuu lähiomaisen hoivasta</a:t>
            </a:r>
          </a:p>
          <a:p>
            <a:pPr marL="285750" lvl="0" indent="-285750">
              <a:buFont typeface="Arial" panose="020B0604020202020204" pitchFamily="34" charset="0"/>
              <a:buChar char="•"/>
            </a:pPr>
            <a:endParaRPr lang="fi-FI" sz="1600" dirty="0">
              <a:solidFill>
                <a:srgbClr val="040B1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44844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297741"/>
            <a:ext cx="10926777" cy="1323437"/>
          </a:xfrm>
          <a:prstGeom prst="rect">
            <a:avLst/>
          </a:prstGeom>
          <a:noFill/>
        </p:spPr>
        <p:txBody>
          <a:bodyPr wrap="square" lIns="91439" tIns="45719" rIns="91439" bIns="45719" rtlCol="0">
            <a:spAutoFit/>
          </a:bodyPr>
          <a:lstStyle/>
          <a:p>
            <a:pPr defTabSz="1219170"/>
            <a:r>
              <a:rPr lang="fi-FI" sz="1600" dirty="0">
                <a:solidFill>
                  <a:prstClr val="black"/>
                </a:solidFill>
                <a:latin typeface="Calibri" panose="020F0502020204030204" pitchFamily="34" charset="0"/>
                <a:cs typeface="Calibri" panose="020F0502020204030204" pitchFamily="34" charset="0"/>
              </a:rPr>
              <a:t>Usko lakisääteisen sosiaaliturvan riittävyyteen riskitilanteessa on heikentynyt edellisestä vuoden 2020 tutkimuksesta. Usko sosiaaliturvan riittävyyteen on laskenut kaikilla muilla osa-alueilla paitsi työkyvyttömyyden kohdalla.</a:t>
            </a:r>
          </a:p>
          <a:p>
            <a:pPr defTabSz="1219170"/>
            <a:endParaRPr lang="fi-FI" sz="1600" dirty="0">
              <a:solidFill>
                <a:prstClr val="black"/>
              </a:solidFill>
              <a:latin typeface="Calibri" panose="020F0502020204030204" pitchFamily="34" charset="0"/>
              <a:cs typeface="Calibri" panose="020F0502020204030204" pitchFamily="34" charset="0"/>
            </a:endParaRPr>
          </a:p>
          <a:p>
            <a:pPr defTabSz="1219170"/>
            <a:r>
              <a:rPr lang="fi-FI" sz="1600" dirty="0">
                <a:solidFill>
                  <a:prstClr val="black"/>
                </a:solidFill>
                <a:latin typeface="Calibri" panose="020F0502020204030204" pitchFamily="34" charset="0"/>
                <a:cs typeface="Calibri" panose="020F0502020204030204" pitchFamily="34" charset="0"/>
              </a:rPr>
              <a:t>Suurin muutos on tapahtunut eläkkeelle siirtymisessä -4% ja uskossa lakisääteisen sosiaaliturvan riittävyyteen lähiomaisen hoivassa -3%. Miehet suhtautuvat lakisääteisen sosiaaliturvan riittävyyteen huomattavasti naisia positiivisemmin.</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59"/>
            <a:ext cx="10945216" cy="1077218"/>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Lakisääteisen sosiaaliturvan riittävyys riskitilanteessa</a:t>
            </a:r>
            <a:br>
              <a:rPr lang="fi-FI" sz="3200" b="1" dirty="0">
                <a:solidFill>
                  <a:srgbClr val="040B16"/>
                </a:solidFill>
                <a:latin typeface="Calibri"/>
                <a:cs typeface="Arial" pitchFamily="34" charset="0"/>
              </a:rPr>
            </a:br>
            <a:endParaRPr lang="fi-FI" sz="3200" b="1" dirty="0">
              <a:solidFill>
                <a:srgbClr val="040B16"/>
              </a:solidFill>
              <a:latin typeface="Calibri"/>
            </a:endParaRPr>
          </a:p>
        </p:txBody>
      </p:sp>
      <p:pic>
        <p:nvPicPr>
          <p:cNvPr id="7" name="Picture 6">
            <a:extLst>
              <a:ext uri="{FF2B5EF4-FFF2-40B4-BE49-F238E27FC236}">
                <a16:creationId xmlns:a16="http://schemas.microsoft.com/office/drawing/2014/main" id="{3F6AFBEB-552B-44F4-AA81-6989D1AC9CEE}"/>
              </a:ext>
            </a:extLst>
          </p:cNvPr>
          <p:cNvPicPr>
            <a:picLocks noChangeAspect="1"/>
          </p:cNvPicPr>
          <p:nvPr/>
        </p:nvPicPr>
        <p:blipFill>
          <a:blip r:embed="rId2"/>
          <a:stretch>
            <a:fillRect/>
          </a:stretch>
        </p:blipFill>
        <p:spPr>
          <a:xfrm>
            <a:off x="641831" y="3262425"/>
            <a:ext cx="8064179" cy="2658842"/>
          </a:xfrm>
          <a:prstGeom prst="rect">
            <a:avLst/>
          </a:prstGeom>
        </p:spPr>
      </p:pic>
    </p:spTree>
    <p:extLst>
      <p:ext uri="{BB962C8B-B14F-4D97-AF65-F5344CB8AC3E}">
        <p14:creationId xmlns:p14="http://schemas.microsoft.com/office/powerpoint/2010/main" val="3042218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7"/>
          <p:cNvGraphicFramePr>
            <a:graphicFrameLocks noGrp="1"/>
          </p:cNvGraphicFramePr>
          <p:nvPr>
            <p:ph idx="1"/>
            <p:extLst>
              <p:ext uri="{D42A27DB-BD31-4B8C-83A1-F6EECF244321}">
                <p14:modId xmlns:p14="http://schemas.microsoft.com/office/powerpoint/2010/main" val="1190409069"/>
              </p:ext>
            </p:extLst>
          </p:nvPr>
        </p:nvGraphicFramePr>
        <p:xfrm>
          <a:off x="265471" y="1305232"/>
          <a:ext cx="11476587" cy="5383161"/>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4"/>
          <p:cNvSpPr txBox="1"/>
          <p:nvPr/>
        </p:nvSpPr>
        <p:spPr>
          <a:xfrm>
            <a:off x="527382" y="903973"/>
            <a:ext cx="10849205" cy="569387"/>
          </a:xfrm>
          <a:prstGeom prst="rect">
            <a:avLst/>
          </a:prstGeom>
          <a:noFill/>
        </p:spPr>
        <p:txBody>
          <a:bodyPr wrap="square" rtlCol="0">
            <a:spAutoFit/>
          </a:bodyPr>
          <a:lstStyle/>
          <a:p>
            <a:pPr defTabSz="1219170"/>
            <a:r>
              <a:rPr lang="fi-FI" sz="1500" dirty="0">
                <a:solidFill>
                  <a:srgbClr val="040B16"/>
                </a:solidFill>
                <a:latin typeface="Calibri" panose="020F0502020204030204" pitchFamily="34" charset="0"/>
                <a:cs typeface="Calibri" panose="020F0502020204030204" pitchFamily="34" charset="0"/>
              </a:rPr>
              <a:t>Kuinka hyvin uskotte yhteiskunnan tarjoamien lakisääteisten palvelujen ja etuuksien riittävän turvaamaan taloudellista hyvinvointianne seuraavissa riskitilanteissa? </a:t>
            </a:r>
            <a:r>
              <a:rPr lang="fi-FI" sz="1500" dirty="0">
                <a:solidFill>
                  <a:prstClr val="black"/>
                </a:solidFill>
                <a:latin typeface="Calibri"/>
              </a:rPr>
              <a:t>Kaikki vastaajat, n=1000</a:t>
            </a:r>
          </a:p>
        </p:txBody>
      </p:sp>
      <p:cxnSp>
        <p:nvCxnSpPr>
          <p:cNvPr id="8" name="Suora yhdysviiva 4"/>
          <p:cNvCxnSpPr/>
          <p:nvPr/>
        </p:nvCxnSpPr>
        <p:spPr>
          <a:xfrm>
            <a:off x="623392" y="908720"/>
            <a:ext cx="11041227" cy="0"/>
          </a:xfrm>
          <a:prstGeom prst="line">
            <a:avLst/>
          </a:prstGeom>
          <a:ln w="28575">
            <a:solidFill>
              <a:srgbClr val="040B16"/>
            </a:solidFill>
          </a:ln>
        </p:spPr>
        <p:style>
          <a:lnRef idx="1">
            <a:schemeClr val="accent1"/>
          </a:lnRef>
          <a:fillRef idx="0">
            <a:schemeClr val="accent1"/>
          </a:fillRef>
          <a:effectRef idx="0">
            <a:schemeClr val="accent1"/>
          </a:effectRef>
          <a:fontRef idx="minor">
            <a:schemeClr val="tx1"/>
          </a:fontRef>
        </p:style>
      </p:cxnSp>
      <p:sp>
        <p:nvSpPr>
          <p:cNvPr id="10" name="Tekstiruutu 6"/>
          <p:cNvSpPr txBox="1"/>
          <p:nvPr/>
        </p:nvSpPr>
        <p:spPr>
          <a:xfrm>
            <a:off x="479376" y="399686"/>
            <a:ext cx="10945216" cy="523220"/>
          </a:xfrm>
          <a:prstGeom prst="rect">
            <a:avLst/>
          </a:prstGeom>
          <a:noFill/>
        </p:spPr>
        <p:txBody>
          <a:bodyPr wrap="square" rtlCol="0">
            <a:spAutoFit/>
          </a:bodyPr>
          <a:lstStyle/>
          <a:p>
            <a:pPr defTabSz="1219170"/>
            <a:r>
              <a:rPr lang="fi-FI" sz="2800" b="1" dirty="0">
                <a:solidFill>
                  <a:srgbClr val="040B16"/>
                </a:solidFill>
                <a:latin typeface="Calibri" panose="020F0502020204030204" pitchFamily="34" charset="0"/>
                <a:cs typeface="Calibri" panose="020F0502020204030204" pitchFamily="34" charset="0"/>
              </a:rPr>
              <a:t>Yhteiskunnan tarjoamien lakisääteisten palvelujen ja etuuksien riittävyys</a:t>
            </a:r>
          </a:p>
        </p:txBody>
      </p:sp>
    </p:spTree>
    <p:extLst>
      <p:ext uri="{BB962C8B-B14F-4D97-AF65-F5344CB8AC3E}">
        <p14:creationId xmlns:p14="http://schemas.microsoft.com/office/powerpoint/2010/main" val="30308061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527382" y="903973"/>
            <a:ext cx="10849205" cy="553998"/>
          </a:xfrm>
          <a:prstGeom prst="rect">
            <a:avLst/>
          </a:prstGeom>
          <a:noFill/>
        </p:spPr>
        <p:txBody>
          <a:bodyPr wrap="square" rtlCol="0">
            <a:spAutoFit/>
          </a:bodyPr>
          <a:lstStyle/>
          <a:p>
            <a:pPr defTabSz="1219170"/>
            <a:r>
              <a:rPr lang="fi-FI" sz="1500" dirty="0">
                <a:solidFill>
                  <a:srgbClr val="040B16"/>
                </a:solidFill>
                <a:latin typeface="Calibri" panose="020F0502020204030204" pitchFamily="34" charset="0"/>
                <a:cs typeface="Calibri" panose="020F0502020204030204" pitchFamily="34" charset="0"/>
              </a:rPr>
              <a:t>Kuinka hyvin uskotte yhteiskunnan tarjoamien lakisääteisten palvelujen ja etuuksien riittävän turvaamaan taloudellista hyvinvointianne seuraavissa riskitilanteissa? </a:t>
            </a:r>
            <a:endParaRPr lang="fi-FI" sz="1500" dirty="0">
              <a:solidFill>
                <a:prstClr val="black"/>
              </a:solidFill>
              <a:latin typeface="Calibri"/>
            </a:endParaRPr>
          </a:p>
        </p:txBody>
      </p:sp>
      <p:cxnSp>
        <p:nvCxnSpPr>
          <p:cNvPr id="4" name="Suora yhdysviiva 4"/>
          <p:cNvCxnSpPr/>
          <p:nvPr/>
        </p:nvCxnSpPr>
        <p:spPr>
          <a:xfrm>
            <a:off x="623392" y="908720"/>
            <a:ext cx="11041227" cy="0"/>
          </a:xfrm>
          <a:prstGeom prst="line">
            <a:avLst/>
          </a:prstGeom>
          <a:ln w="28575">
            <a:solidFill>
              <a:srgbClr val="040B16"/>
            </a:solidFill>
          </a:ln>
        </p:spPr>
        <p:style>
          <a:lnRef idx="1">
            <a:schemeClr val="accent1"/>
          </a:lnRef>
          <a:fillRef idx="0">
            <a:schemeClr val="accent1"/>
          </a:fillRef>
          <a:effectRef idx="0">
            <a:schemeClr val="accent1"/>
          </a:effectRef>
          <a:fontRef idx="minor">
            <a:schemeClr val="tx1"/>
          </a:fontRef>
        </p:style>
      </p:cxnSp>
      <p:sp>
        <p:nvSpPr>
          <p:cNvPr id="6" name="Tekstiruutu 6"/>
          <p:cNvSpPr txBox="1"/>
          <p:nvPr/>
        </p:nvSpPr>
        <p:spPr>
          <a:xfrm>
            <a:off x="479376" y="392066"/>
            <a:ext cx="10945216" cy="523220"/>
          </a:xfrm>
          <a:prstGeom prst="rect">
            <a:avLst/>
          </a:prstGeom>
          <a:noFill/>
        </p:spPr>
        <p:txBody>
          <a:bodyPr wrap="square" rtlCol="0">
            <a:spAutoFit/>
          </a:bodyPr>
          <a:lstStyle/>
          <a:p>
            <a:pPr defTabSz="1219170"/>
            <a:r>
              <a:rPr lang="fi-FI" sz="2800" b="1" dirty="0">
                <a:solidFill>
                  <a:srgbClr val="040B16"/>
                </a:solidFill>
                <a:latin typeface="Calibri" panose="020F0502020204030204" pitchFamily="34" charset="0"/>
                <a:cs typeface="Calibri" panose="020F0502020204030204" pitchFamily="34" charset="0"/>
              </a:rPr>
              <a:t>Yhteiskunnan tarjoamien lakisääteisten palvelujen ja etuuksien riittävyys</a:t>
            </a:r>
          </a:p>
        </p:txBody>
      </p:sp>
      <p:sp>
        <p:nvSpPr>
          <p:cNvPr id="7" name="TextBox 6">
            <a:extLst>
              <a:ext uri="{FF2B5EF4-FFF2-40B4-BE49-F238E27FC236}">
                <a16:creationId xmlns:a16="http://schemas.microsoft.com/office/drawing/2014/main" id="{92843454-23EC-4393-B6DA-61ED48499D8B}"/>
              </a:ext>
            </a:extLst>
          </p:cNvPr>
          <p:cNvSpPr txBox="1"/>
          <p:nvPr/>
        </p:nvSpPr>
        <p:spPr>
          <a:xfrm>
            <a:off x="238206" y="2829909"/>
            <a:ext cx="5235388" cy="276999"/>
          </a:xfrm>
          <a:prstGeom prst="rect">
            <a:avLst/>
          </a:prstGeom>
          <a:noFill/>
        </p:spPr>
        <p:txBody>
          <a:bodyPr wrap="square" rtlCol="0">
            <a:spAutoFit/>
          </a:bodyPr>
          <a:lstStyle/>
          <a:p>
            <a:r>
              <a:rPr lang="fi-FI" sz="1200" dirty="0">
                <a:solidFill>
                  <a:srgbClr val="040B16"/>
                </a:solidFill>
                <a:latin typeface="Calibri" panose="020F0502020204030204" pitchFamily="34" charset="0"/>
                <a:cs typeface="Calibri" panose="020F0502020204030204" pitchFamily="34" charset="0"/>
              </a:rPr>
              <a:t>Paljon (4) ja melko paljon (3) vastanneiden osuus (%)</a:t>
            </a:r>
          </a:p>
        </p:txBody>
      </p:sp>
      <p:pic>
        <p:nvPicPr>
          <p:cNvPr id="3" name="Picture 2">
            <a:extLst>
              <a:ext uri="{FF2B5EF4-FFF2-40B4-BE49-F238E27FC236}">
                <a16:creationId xmlns:a16="http://schemas.microsoft.com/office/drawing/2014/main" id="{083FA307-698F-4B04-BC51-064E59816848}"/>
              </a:ext>
            </a:extLst>
          </p:cNvPr>
          <p:cNvPicPr>
            <a:picLocks noChangeAspect="1"/>
          </p:cNvPicPr>
          <p:nvPr/>
        </p:nvPicPr>
        <p:blipFill>
          <a:blip r:embed="rId2"/>
          <a:stretch>
            <a:fillRect/>
          </a:stretch>
        </p:blipFill>
        <p:spPr>
          <a:xfrm>
            <a:off x="366712" y="2430780"/>
            <a:ext cx="11324563" cy="3621405"/>
          </a:xfrm>
          <a:prstGeom prst="rect">
            <a:avLst/>
          </a:prstGeom>
        </p:spPr>
      </p:pic>
    </p:spTree>
    <p:extLst>
      <p:ext uri="{BB962C8B-B14F-4D97-AF65-F5344CB8AC3E}">
        <p14:creationId xmlns:p14="http://schemas.microsoft.com/office/powerpoint/2010/main" val="38389228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527382" y="919213"/>
            <a:ext cx="10849205" cy="569387"/>
          </a:xfrm>
          <a:prstGeom prst="rect">
            <a:avLst/>
          </a:prstGeom>
          <a:noFill/>
        </p:spPr>
        <p:txBody>
          <a:bodyPr wrap="square" rtlCol="0">
            <a:spAutoFit/>
          </a:bodyPr>
          <a:lstStyle/>
          <a:p>
            <a:pPr defTabSz="1219170"/>
            <a:r>
              <a:rPr lang="fi-FI" sz="1500" dirty="0">
                <a:solidFill>
                  <a:srgbClr val="040B16"/>
                </a:solidFill>
                <a:latin typeface="Calibri" panose="020F0502020204030204" pitchFamily="34" charset="0"/>
                <a:cs typeface="Calibri" panose="020F0502020204030204" pitchFamily="34" charset="0"/>
              </a:rPr>
              <a:t>Kuinka hyvin uskotte yhteiskunnan tarjoamien lakisääteisten palvelujen ja etuuksien riittävän turvaamaan taloudellista hyvinvointianne seuraavissa riskitilanteissa? </a:t>
            </a:r>
            <a:r>
              <a:rPr lang="fi-FI" sz="1500" dirty="0">
                <a:solidFill>
                  <a:prstClr val="black"/>
                </a:solidFill>
                <a:latin typeface="Calibri"/>
              </a:rPr>
              <a:t>Kaikki vastaajat</a:t>
            </a:r>
          </a:p>
        </p:txBody>
      </p:sp>
      <p:cxnSp>
        <p:nvCxnSpPr>
          <p:cNvPr id="10" name="Suora yhdysviiva 4"/>
          <p:cNvCxnSpPr/>
          <p:nvPr/>
        </p:nvCxnSpPr>
        <p:spPr>
          <a:xfrm>
            <a:off x="623392" y="908720"/>
            <a:ext cx="11041227" cy="0"/>
          </a:xfrm>
          <a:prstGeom prst="line">
            <a:avLst/>
          </a:prstGeom>
          <a:ln w="28575">
            <a:solidFill>
              <a:srgbClr val="040B16"/>
            </a:solidFill>
          </a:ln>
        </p:spPr>
        <p:style>
          <a:lnRef idx="1">
            <a:schemeClr val="accent1"/>
          </a:lnRef>
          <a:fillRef idx="0">
            <a:schemeClr val="accent1"/>
          </a:fillRef>
          <a:effectRef idx="0">
            <a:schemeClr val="accent1"/>
          </a:effectRef>
          <a:fontRef idx="minor">
            <a:schemeClr val="tx1"/>
          </a:fontRef>
        </p:style>
      </p:cxnSp>
      <p:sp>
        <p:nvSpPr>
          <p:cNvPr id="11" name="Tekstiruutu 6"/>
          <p:cNvSpPr txBox="1"/>
          <p:nvPr/>
        </p:nvSpPr>
        <p:spPr>
          <a:xfrm>
            <a:off x="479376" y="399686"/>
            <a:ext cx="10945216" cy="523220"/>
          </a:xfrm>
          <a:prstGeom prst="rect">
            <a:avLst/>
          </a:prstGeom>
          <a:noFill/>
        </p:spPr>
        <p:txBody>
          <a:bodyPr wrap="square" rtlCol="0">
            <a:spAutoFit/>
          </a:bodyPr>
          <a:lstStyle/>
          <a:p>
            <a:pPr defTabSz="1219170"/>
            <a:r>
              <a:rPr lang="fi-FI" sz="2800" b="1" dirty="0">
                <a:solidFill>
                  <a:srgbClr val="040B16"/>
                </a:solidFill>
                <a:latin typeface="Calibri" panose="020F0502020204030204" pitchFamily="34" charset="0"/>
                <a:cs typeface="Calibri" panose="020F0502020204030204" pitchFamily="34" charset="0"/>
              </a:rPr>
              <a:t>Yhteiskunnan tarjoamien lakisääteisten palvelujen ja etuuksien riittävyys</a:t>
            </a:r>
          </a:p>
        </p:txBody>
      </p:sp>
      <p:pic>
        <p:nvPicPr>
          <p:cNvPr id="4" name="Picture 3">
            <a:extLst>
              <a:ext uri="{FF2B5EF4-FFF2-40B4-BE49-F238E27FC236}">
                <a16:creationId xmlns:a16="http://schemas.microsoft.com/office/drawing/2014/main" id="{241813D2-AF0F-49A9-A4D8-A5E83FE78972}"/>
              </a:ext>
            </a:extLst>
          </p:cNvPr>
          <p:cNvPicPr>
            <a:picLocks noChangeAspect="1"/>
          </p:cNvPicPr>
          <p:nvPr/>
        </p:nvPicPr>
        <p:blipFill>
          <a:blip r:embed="rId2"/>
          <a:stretch>
            <a:fillRect/>
          </a:stretch>
        </p:blipFill>
        <p:spPr>
          <a:xfrm>
            <a:off x="623392" y="2628899"/>
            <a:ext cx="9677816" cy="3190875"/>
          </a:xfrm>
          <a:prstGeom prst="rect">
            <a:avLst/>
          </a:prstGeom>
        </p:spPr>
      </p:pic>
      <p:pic>
        <p:nvPicPr>
          <p:cNvPr id="6" name="Picture 5">
            <a:extLst>
              <a:ext uri="{FF2B5EF4-FFF2-40B4-BE49-F238E27FC236}">
                <a16:creationId xmlns:a16="http://schemas.microsoft.com/office/drawing/2014/main" id="{DC793F15-904B-4338-AC78-557882B8CB21}"/>
              </a:ext>
            </a:extLst>
          </p:cNvPr>
          <p:cNvPicPr>
            <a:picLocks noChangeAspect="1"/>
          </p:cNvPicPr>
          <p:nvPr/>
        </p:nvPicPr>
        <p:blipFill>
          <a:blip r:embed="rId3"/>
          <a:stretch>
            <a:fillRect/>
          </a:stretch>
        </p:blipFill>
        <p:spPr>
          <a:xfrm>
            <a:off x="5305752" y="4224337"/>
            <a:ext cx="1292464" cy="329213"/>
          </a:xfrm>
          <a:prstGeom prst="rect">
            <a:avLst/>
          </a:prstGeom>
        </p:spPr>
      </p:pic>
      <p:sp>
        <p:nvSpPr>
          <p:cNvPr id="7" name="TextBox 6">
            <a:extLst>
              <a:ext uri="{FF2B5EF4-FFF2-40B4-BE49-F238E27FC236}">
                <a16:creationId xmlns:a16="http://schemas.microsoft.com/office/drawing/2014/main" id="{B5975046-FD44-4EBF-9F57-E2FF3A6A80D4}"/>
              </a:ext>
            </a:extLst>
          </p:cNvPr>
          <p:cNvSpPr txBox="1"/>
          <p:nvPr/>
        </p:nvSpPr>
        <p:spPr>
          <a:xfrm>
            <a:off x="238206" y="2829909"/>
            <a:ext cx="5235388" cy="276999"/>
          </a:xfrm>
          <a:prstGeom prst="rect">
            <a:avLst/>
          </a:prstGeom>
          <a:noFill/>
        </p:spPr>
        <p:txBody>
          <a:bodyPr wrap="square" rtlCol="0">
            <a:spAutoFit/>
          </a:bodyPr>
          <a:lstStyle/>
          <a:p>
            <a:r>
              <a:rPr lang="fi-FI" sz="1200" dirty="0">
                <a:solidFill>
                  <a:srgbClr val="040B16"/>
                </a:solidFill>
                <a:latin typeface="Calibri" panose="020F0502020204030204" pitchFamily="34" charset="0"/>
                <a:cs typeface="Calibri" panose="020F0502020204030204" pitchFamily="34" charset="0"/>
              </a:rPr>
              <a:t>Paljon (4) ja melko paljon (3) vastanneiden osuus (%)</a:t>
            </a:r>
          </a:p>
        </p:txBody>
      </p:sp>
    </p:spTree>
    <p:extLst>
      <p:ext uri="{BB962C8B-B14F-4D97-AF65-F5344CB8AC3E}">
        <p14:creationId xmlns:p14="http://schemas.microsoft.com/office/powerpoint/2010/main" val="1503545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94383500"/>
              </p:ext>
            </p:extLst>
          </p:nvPr>
        </p:nvGraphicFramePr>
        <p:xfrm>
          <a:off x="243348" y="1150374"/>
          <a:ext cx="11107279" cy="5508523"/>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p:cNvSpPr txBox="1"/>
          <p:nvPr/>
        </p:nvSpPr>
        <p:spPr>
          <a:xfrm>
            <a:off x="9766010" y="1454472"/>
            <a:ext cx="1291314" cy="276997"/>
          </a:xfrm>
          <a:prstGeom prst="rect">
            <a:avLst/>
          </a:prstGeom>
          <a:noFill/>
        </p:spPr>
        <p:txBody>
          <a:bodyPr wrap="none" lIns="91439" tIns="45719" rIns="91439" bIns="45719" rtlCol="0">
            <a:spAutoFit/>
          </a:bodyPr>
          <a:lstStyle/>
          <a:p>
            <a:pPr defTabSz="1219170"/>
            <a:r>
              <a:rPr lang="fi-FI" sz="1200" dirty="0">
                <a:solidFill>
                  <a:prstClr val="black"/>
                </a:solidFill>
                <a:latin typeface="Calibri"/>
              </a:rPr>
              <a:t>* Ei mukana 2014</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60"/>
            <a:ext cx="11233248" cy="564322"/>
          </a:xfrm>
          <a:prstGeom prst="rect">
            <a:avLst/>
          </a:prstGeom>
          <a:noFill/>
        </p:spPr>
        <p:txBody>
          <a:bodyPr wrap="square" rtlCol="0">
            <a:spAutoFit/>
          </a:bodyPr>
          <a:lstStyle/>
          <a:p>
            <a:pPr defTabSz="1219170"/>
            <a:r>
              <a:rPr lang="fi-FI" sz="3067" b="1" dirty="0">
                <a:solidFill>
                  <a:srgbClr val="040B16"/>
                </a:solidFill>
                <a:latin typeface="Calibri"/>
                <a:cs typeface="Arial" pitchFamily="34" charset="0"/>
              </a:rPr>
              <a:t>Lakisääteisen sosiaaliturvan riittävyys riskitilanteissa 1/4</a:t>
            </a:r>
            <a:endParaRPr lang="fi-FI" sz="3067" b="1" dirty="0">
              <a:solidFill>
                <a:srgbClr val="040B16"/>
              </a:solidFill>
              <a:latin typeface="Calibri"/>
            </a:endParaRPr>
          </a:p>
        </p:txBody>
      </p:sp>
      <p:sp>
        <p:nvSpPr>
          <p:cNvPr id="7" name="Tekstiruutu 6"/>
          <p:cNvSpPr txBox="1"/>
          <p:nvPr/>
        </p:nvSpPr>
        <p:spPr>
          <a:xfrm>
            <a:off x="570062" y="932724"/>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Kuinka hyvin uskotte lakisääteisen sosiaaliturvan riittävän turvaamaan taloudellista hyvinvointianne seuraavissa riskitilanteissa?</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Tree>
    <p:extLst>
      <p:ext uri="{BB962C8B-B14F-4D97-AF65-F5344CB8AC3E}">
        <p14:creationId xmlns:p14="http://schemas.microsoft.com/office/powerpoint/2010/main" val="30761824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420347701"/>
              </p:ext>
            </p:extLst>
          </p:nvPr>
        </p:nvGraphicFramePr>
        <p:xfrm>
          <a:off x="243348" y="1150374"/>
          <a:ext cx="11107279" cy="5508523"/>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60"/>
            <a:ext cx="11233248" cy="564322"/>
          </a:xfrm>
          <a:prstGeom prst="rect">
            <a:avLst/>
          </a:prstGeom>
          <a:noFill/>
        </p:spPr>
        <p:txBody>
          <a:bodyPr wrap="square" rtlCol="0">
            <a:spAutoFit/>
          </a:bodyPr>
          <a:lstStyle/>
          <a:p>
            <a:pPr defTabSz="1219170"/>
            <a:r>
              <a:rPr lang="fi-FI" sz="3067" b="1" dirty="0">
                <a:solidFill>
                  <a:srgbClr val="040B16"/>
                </a:solidFill>
                <a:latin typeface="Calibri"/>
                <a:cs typeface="Arial" pitchFamily="34" charset="0"/>
              </a:rPr>
              <a:t>Lakisääteisen sosiaaliturvan riittävyys riskitilanteissa 2/4</a:t>
            </a:r>
            <a:endParaRPr lang="fi-FI" sz="3067" b="1" dirty="0">
              <a:solidFill>
                <a:srgbClr val="040B16"/>
              </a:solidFill>
              <a:latin typeface="Calibri"/>
            </a:endParaRPr>
          </a:p>
        </p:txBody>
      </p:sp>
      <p:sp>
        <p:nvSpPr>
          <p:cNvPr id="7" name="Tekstiruutu 6"/>
          <p:cNvSpPr txBox="1"/>
          <p:nvPr/>
        </p:nvSpPr>
        <p:spPr>
          <a:xfrm>
            <a:off x="570062" y="932724"/>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Kuinka hyvin uskotte lakisääteisen sosiaaliturvan riittävän turvaamaan taloudellista hyvinvointianne seuraavissa riskitilanteissa?</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Tree>
    <p:extLst>
      <p:ext uri="{BB962C8B-B14F-4D97-AF65-F5344CB8AC3E}">
        <p14:creationId xmlns:p14="http://schemas.microsoft.com/office/powerpoint/2010/main" val="36223060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585697201"/>
              </p:ext>
            </p:extLst>
          </p:nvPr>
        </p:nvGraphicFramePr>
        <p:xfrm>
          <a:off x="243348" y="1150374"/>
          <a:ext cx="11107279" cy="5508523"/>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60"/>
            <a:ext cx="11233248" cy="564322"/>
          </a:xfrm>
          <a:prstGeom prst="rect">
            <a:avLst/>
          </a:prstGeom>
          <a:noFill/>
        </p:spPr>
        <p:txBody>
          <a:bodyPr wrap="square" rtlCol="0">
            <a:spAutoFit/>
          </a:bodyPr>
          <a:lstStyle/>
          <a:p>
            <a:pPr defTabSz="1219170"/>
            <a:r>
              <a:rPr lang="fi-FI" sz="3067" b="1" dirty="0">
                <a:solidFill>
                  <a:srgbClr val="040B16"/>
                </a:solidFill>
                <a:latin typeface="Calibri"/>
                <a:cs typeface="Arial" pitchFamily="34" charset="0"/>
              </a:rPr>
              <a:t>Lakisääteisen sosiaaliturvan riittävyys riskitilanteissa 3/4</a:t>
            </a:r>
            <a:endParaRPr lang="fi-FI" sz="3067" b="1" dirty="0">
              <a:solidFill>
                <a:srgbClr val="040B16"/>
              </a:solidFill>
              <a:latin typeface="Calibri"/>
            </a:endParaRPr>
          </a:p>
        </p:txBody>
      </p:sp>
      <p:sp>
        <p:nvSpPr>
          <p:cNvPr id="7" name="Tekstiruutu 6"/>
          <p:cNvSpPr txBox="1"/>
          <p:nvPr/>
        </p:nvSpPr>
        <p:spPr>
          <a:xfrm>
            <a:off x="570062" y="932724"/>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Kuinka hyvin uskotte lakisääteisen sosiaaliturvan riittävän turvaamaan taloudellista hyvinvointianne seuraavissa riskitilanteissa?</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Tree>
    <p:extLst>
      <p:ext uri="{BB962C8B-B14F-4D97-AF65-F5344CB8AC3E}">
        <p14:creationId xmlns:p14="http://schemas.microsoft.com/office/powerpoint/2010/main" val="2273108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748257591"/>
              </p:ext>
            </p:extLst>
          </p:nvPr>
        </p:nvGraphicFramePr>
        <p:xfrm>
          <a:off x="243348" y="1150374"/>
          <a:ext cx="11107279" cy="550852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60"/>
            <a:ext cx="11233248" cy="564322"/>
          </a:xfrm>
          <a:prstGeom prst="rect">
            <a:avLst/>
          </a:prstGeom>
          <a:noFill/>
        </p:spPr>
        <p:txBody>
          <a:bodyPr wrap="square" rtlCol="0">
            <a:spAutoFit/>
          </a:bodyPr>
          <a:lstStyle/>
          <a:p>
            <a:pPr defTabSz="1219170"/>
            <a:r>
              <a:rPr lang="fi-FI" sz="3067" b="1" dirty="0">
                <a:solidFill>
                  <a:srgbClr val="040B16"/>
                </a:solidFill>
                <a:latin typeface="Calibri"/>
                <a:cs typeface="Arial" pitchFamily="34" charset="0"/>
              </a:rPr>
              <a:t>Lakisääteisen sosiaaliturvan riittävyys riskitilanteissa 4/4</a:t>
            </a:r>
            <a:endParaRPr lang="fi-FI" sz="3067" b="1" dirty="0">
              <a:solidFill>
                <a:srgbClr val="040B16"/>
              </a:solidFill>
              <a:latin typeface="Calibri"/>
            </a:endParaRPr>
          </a:p>
        </p:txBody>
      </p:sp>
      <p:sp>
        <p:nvSpPr>
          <p:cNvPr id="7" name="Tekstiruutu 6"/>
          <p:cNvSpPr txBox="1"/>
          <p:nvPr/>
        </p:nvSpPr>
        <p:spPr>
          <a:xfrm>
            <a:off x="570062" y="932724"/>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Kuinka hyvin uskotte lakisääteisen sosiaaliturvan riittävän turvaamaan taloudellista hyvinvointianne seuraavissa riskitilanteissa?</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Tree>
    <p:extLst>
      <p:ext uri="{BB962C8B-B14F-4D97-AF65-F5344CB8AC3E}">
        <p14:creationId xmlns:p14="http://schemas.microsoft.com/office/powerpoint/2010/main" val="2582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27381" y="356659"/>
            <a:ext cx="10945216"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Aineiston rakenne 2014-2022</a:t>
            </a:r>
            <a:endParaRPr lang="fi-FI" sz="3200" b="1" dirty="0">
              <a:solidFill>
                <a:srgbClr val="040B16"/>
              </a:solidFill>
              <a:latin typeface="Calibri"/>
            </a:endParaRPr>
          </a:p>
        </p:txBody>
      </p:sp>
      <p:pic>
        <p:nvPicPr>
          <p:cNvPr id="2" name="Picture 1">
            <a:extLst>
              <a:ext uri="{FF2B5EF4-FFF2-40B4-BE49-F238E27FC236}">
                <a16:creationId xmlns:a16="http://schemas.microsoft.com/office/drawing/2014/main" id="{5592760F-C61C-482D-A656-2604F440ED74}"/>
              </a:ext>
            </a:extLst>
          </p:cNvPr>
          <p:cNvPicPr>
            <a:picLocks noChangeAspect="1"/>
          </p:cNvPicPr>
          <p:nvPr/>
        </p:nvPicPr>
        <p:blipFill>
          <a:blip r:embed="rId2"/>
          <a:stretch>
            <a:fillRect/>
          </a:stretch>
        </p:blipFill>
        <p:spPr>
          <a:xfrm>
            <a:off x="623392" y="1116986"/>
            <a:ext cx="10977424" cy="4361729"/>
          </a:xfrm>
          <a:prstGeom prst="rect">
            <a:avLst/>
          </a:prstGeom>
        </p:spPr>
      </p:pic>
    </p:spTree>
    <p:extLst>
      <p:ext uri="{BB962C8B-B14F-4D97-AF65-F5344CB8AC3E}">
        <p14:creationId xmlns:p14="http://schemas.microsoft.com/office/powerpoint/2010/main" val="3812024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875811407"/>
              </p:ext>
            </p:extLst>
          </p:nvPr>
        </p:nvGraphicFramePr>
        <p:xfrm>
          <a:off x="570061" y="1575228"/>
          <a:ext cx="10780566" cy="4937673"/>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527382" y="341291"/>
            <a:ext cx="10849205" cy="890115"/>
          </a:xfrm>
          <a:prstGeom prst="rect">
            <a:avLst/>
          </a:prstGeom>
          <a:noFill/>
        </p:spPr>
        <p:txBody>
          <a:bodyPr wrap="square" rtlCol="0">
            <a:spAutoFit/>
          </a:bodyPr>
          <a:lstStyle/>
          <a:p>
            <a:pPr defTabSz="1219170">
              <a:lnSpc>
                <a:spcPct val="80000"/>
              </a:lnSpc>
            </a:pPr>
            <a:r>
              <a:rPr lang="fi-FI" sz="3200" b="1" dirty="0">
                <a:solidFill>
                  <a:srgbClr val="040B16"/>
                </a:solidFill>
                <a:latin typeface="Calibri"/>
                <a:cs typeface="Arial" pitchFamily="34" charset="0"/>
              </a:rPr>
              <a:t>Nykyisen elämänvaiheen riskien uhka ja lakisääteisen sosiaaliturvan riittävyys riskitilanteissa</a:t>
            </a:r>
            <a:endParaRPr lang="fi-FI" sz="3200" b="1" dirty="0">
              <a:solidFill>
                <a:srgbClr val="040B16"/>
              </a:solidFill>
              <a:latin typeface="Calibri"/>
            </a:endParaRPr>
          </a:p>
        </p:txBody>
      </p:sp>
      <p:sp>
        <p:nvSpPr>
          <p:cNvPr id="9" name="Tekstiruutu 8"/>
          <p:cNvSpPr txBox="1"/>
          <p:nvPr/>
        </p:nvSpPr>
        <p:spPr>
          <a:xfrm>
            <a:off x="570061" y="1240658"/>
            <a:ext cx="10710515" cy="318100"/>
          </a:xfrm>
          <a:prstGeom prst="rect">
            <a:avLst/>
          </a:prstGeom>
          <a:noFill/>
        </p:spPr>
        <p:txBody>
          <a:bodyPr wrap="square" lIns="91440" tIns="45720" rIns="91440" bIns="45720" rtlCol="0">
            <a:spAutoFit/>
          </a:bodyPr>
          <a:lstStyle/>
          <a:p>
            <a:pPr defTabSz="1219170"/>
            <a:r>
              <a:rPr lang="fi-FI" sz="1467" dirty="0">
                <a:solidFill>
                  <a:prstClr val="black"/>
                </a:solidFill>
                <a:latin typeface="Calibri"/>
              </a:rPr>
              <a:t>Kaikki vastaajat, n=1000.   Paljon + melko paljon –osuudet (%)</a:t>
            </a:r>
          </a:p>
        </p:txBody>
      </p:sp>
      <p:cxnSp>
        <p:nvCxnSpPr>
          <p:cNvPr id="11" name="Suora yhdysviiva 10"/>
          <p:cNvCxnSpPr/>
          <p:nvPr/>
        </p:nvCxnSpPr>
        <p:spPr>
          <a:xfrm>
            <a:off x="623392" y="1220755"/>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100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ruutu 6"/>
          <p:cNvSpPr txBox="1"/>
          <p:nvPr/>
        </p:nvSpPr>
        <p:spPr>
          <a:xfrm>
            <a:off x="527382" y="356659"/>
            <a:ext cx="10849205" cy="890115"/>
          </a:xfrm>
          <a:prstGeom prst="rect">
            <a:avLst/>
          </a:prstGeom>
          <a:noFill/>
        </p:spPr>
        <p:txBody>
          <a:bodyPr wrap="square" rtlCol="0">
            <a:spAutoFit/>
          </a:bodyPr>
          <a:lstStyle/>
          <a:p>
            <a:pPr defTabSz="1219170">
              <a:lnSpc>
                <a:spcPct val="80000"/>
              </a:lnSpc>
            </a:pPr>
            <a:r>
              <a:rPr lang="fi-FI" sz="3200" b="1" dirty="0">
                <a:solidFill>
                  <a:srgbClr val="040B16"/>
                </a:solidFill>
                <a:latin typeface="Calibri"/>
                <a:cs typeface="Arial" pitchFamily="34" charset="0"/>
              </a:rPr>
              <a:t>Nykyisen elämänvaiheen riskien uhka ja lakisääteisen sosiaaliturvan riittävyys riskitilanteissa</a:t>
            </a:r>
            <a:endParaRPr lang="fi-FI" sz="3200" b="1" dirty="0">
              <a:solidFill>
                <a:srgbClr val="040B16"/>
              </a:solidFill>
              <a:latin typeface="Calibri"/>
            </a:endParaRPr>
          </a:p>
        </p:txBody>
      </p:sp>
      <p:cxnSp>
        <p:nvCxnSpPr>
          <p:cNvPr id="11" name="Suora yhdysviiva 10"/>
          <p:cNvCxnSpPr/>
          <p:nvPr/>
        </p:nvCxnSpPr>
        <p:spPr>
          <a:xfrm>
            <a:off x="623392" y="1220755"/>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40172" y="1626298"/>
            <a:ext cx="4071068" cy="923330"/>
          </a:xfrm>
          <a:prstGeom prst="rect">
            <a:avLst/>
          </a:prstGeom>
          <a:solidFill>
            <a:schemeClr val="accent4">
              <a:lumMod val="20000"/>
              <a:lumOff val="80000"/>
            </a:schemeClr>
          </a:solidFill>
          <a:ln w="3175">
            <a:solidFill>
              <a:schemeClr val="tx1"/>
            </a:solidFill>
          </a:ln>
        </p:spPr>
        <p:txBody>
          <a:bodyPr wrap="square" rtlCol="0">
            <a:spAutoFit/>
          </a:bodyPr>
          <a:lstStyle/>
          <a:p>
            <a:r>
              <a:rPr lang="fi-FI" dirty="0">
                <a:solidFill>
                  <a:srgbClr val="040B16"/>
                </a:solidFill>
              </a:rPr>
              <a:t>Positiivinen luku= Usko yhteiskunnan kykyyn huolehtia on suurempi kuin pelko</a:t>
            </a:r>
          </a:p>
        </p:txBody>
      </p:sp>
      <p:pic>
        <p:nvPicPr>
          <p:cNvPr id="3" name="Picture 2">
            <a:extLst>
              <a:ext uri="{FF2B5EF4-FFF2-40B4-BE49-F238E27FC236}">
                <a16:creationId xmlns:a16="http://schemas.microsoft.com/office/drawing/2014/main" id="{B63619A3-1D25-412C-B534-1182775B09CB}"/>
              </a:ext>
            </a:extLst>
          </p:cNvPr>
          <p:cNvPicPr>
            <a:picLocks noChangeAspect="1"/>
          </p:cNvPicPr>
          <p:nvPr/>
        </p:nvPicPr>
        <p:blipFill>
          <a:blip r:embed="rId2"/>
          <a:stretch>
            <a:fillRect/>
          </a:stretch>
        </p:blipFill>
        <p:spPr>
          <a:xfrm>
            <a:off x="765921" y="2620255"/>
            <a:ext cx="10294565" cy="3140589"/>
          </a:xfrm>
          <a:prstGeom prst="rect">
            <a:avLst/>
          </a:prstGeom>
        </p:spPr>
      </p:pic>
      <p:sp>
        <p:nvSpPr>
          <p:cNvPr id="8" name="Tekstiruutu 8">
            <a:extLst>
              <a:ext uri="{FF2B5EF4-FFF2-40B4-BE49-F238E27FC236}">
                <a16:creationId xmlns:a16="http://schemas.microsoft.com/office/drawing/2014/main" id="{FEFFDE72-9F73-4DB7-A6CC-2E5A8C715958}"/>
              </a:ext>
            </a:extLst>
          </p:cNvPr>
          <p:cNvSpPr txBox="1"/>
          <p:nvPr/>
        </p:nvSpPr>
        <p:spPr>
          <a:xfrm>
            <a:off x="570061" y="1240658"/>
            <a:ext cx="10710515" cy="318100"/>
          </a:xfrm>
          <a:prstGeom prst="rect">
            <a:avLst/>
          </a:prstGeom>
          <a:noFill/>
        </p:spPr>
        <p:txBody>
          <a:bodyPr wrap="square" lIns="91440" tIns="45720" rIns="91440" bIns="45720" rtlCol="0">
            <a:spAutoFit/>
          </a:bodyPr>
          <a:lstStyle/>
          <a:p>
            <a:pPr defTabSz="1219170"/>
            <a:r>
              <a:rPr lang="fi-FI" sz="1467" dirty="0">
                <a:solidFill>
                  <a:prstClr val="black"/>
                </a:solidFill>
                <a:latin typeface="Calibri"/>
              </a:rPr>
              <a:t>Kaikki vastaajat, n=1000.   Paljon + melko paljon –osuudet (%)</a:t>
            </a:r>
          </a:p>
        </p:txBody>
      </p:sp>
    </p:spTree>
    <p:extLst>
      <p:ext uri="{BB962C8B-B14F-4D97-AF65-F5344CB8AC3E}">
        <p14:creationId xmlns:p14="http://schemas.microsoft.com/office/powerpoint/2010/main" val="21420246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71A5D3-F180-4B47-A242-5F2BC7823F38}"/>
              </a:ext>
            </a:extLst>
          </p:cNvPr>
          <p:cNvSpPr>
            <a:spLocks noGrp="1"/>
          </p:cNvSpPr>
          <p:nvPr>
            <p:ph type="title"/>
          </p:nvPr>
        </p:nvSpPr>
        <p:spPr/>
        <p:txBody>
          <a:bodyPr/>
          <a:lstStyle/>
          <a:p>
            <a:r>
              <a:rPr lang="fi-FI" dirty="0">
                <a:solidFill>
                  <a:prstClr val="white"/>
                </a:solidFill>
                <a:latin typeface="Calibri"/>
              </a:rPr>
              <a:t> Yhteiskunnan ja yksilön vastuunjako</a:t>
            </a:r>
            <a:endParaRPr lang="fi-FI" dirty="0"/>
          </a:p>
        </p:txBody>
      </p:sp>
      <p:sp>
        <p:nvSpPr>
          <p:cNvPr id="3" name="Slide Number Placeholder 2"/>
          <p:cNvSpPr>
            <a:spLocks noGrp="1"/>
          </p:cNvSpPr>
          <p:nvPr>
            <p:ph type="sldNum" sz="quarter" idx="12"/>
          </p:nvPr>
        </p:nvSpPr>
        <p:spPr/>
        <p:txBody>
          <a:bodyPr/>
          <a:lstStyle/>
          <a:p>
            <a:fld id="{FFC254BE-F317-D644-A658-DB860BDC17F5}" type="slidenum">
              <a:rPr lang="en-US" smtClean="0"/>
              <a:t>72</a:t>
            </a:fld>
            <a:endParaRPr lang="en-US" dirty="0"/>
          </a:p>
        </p:txBody>
      </p:sp>
    </p:spTree>
    <p:extLst>
      <p:ext uri="{BB962C8B-B14F-4D97-AF65-F5344CB8AC3E}">
        <p14:creationId xmlns:p14="http://schemas.microsoft.com/office/powerpoint/2010/main" val="16677369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397" y="1011291"/>
            <a:ext cx="10827465" cy="5047536"/>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Kuinka hyvin seuraavat väittämät vastaavat näkemystänne yhteiskunnan ja yksilön vastuunjaosta?</a:t>
            </a:r>
          </a:p>
          <a:p>
            <a:endParaRPr lang="fi-FI" sz="2200" b="1" dirty="0">
              <a:solidFill>
                <a:srgbClr val="040B16"/>
              </a:solidFill>
              <a:latin typeface="Calibri" panose="020F0502020204030204" pitchFamily="34" charset="0"/>
              <a:cs typeface="Calibri" panose="020F0502020204030204" pitchFamily="34" charset="0"/>
            </a:endParaRPr>
          </a:p>
          <a:p>
            <a:r>
              <a:rPr lang="fi-FI" sz="1600" dirty="0">
                <a:solidFill>
                  <a:srgbClr val="040B16"/>
                </a:solidFill>
                <a:latin typeface="Calibri" panose="020F0502020204030204" pitchFamily="34" charset="0"/>
                <a:cs typeface="Calibri" panose="020F0502020204030204" pitchFamily="34" charset="0"/>
              </a:rPr>
              <a:t>Vastausvaihtoehdot</a:t>
            </a:r>
          </a:p>
          <a:p>
            <a:r>
              <a:rPr lang="fi-FI" sz="1600" dirty="0">
                <a:solidFill>
                  <a:srgbClr val="040B16"/>
                </a:solidFill>
                <a:latin typeface="Calibri" panose="020F0502020204030204" pitchFamily="34" charset="0"/>
                <a:cs typeface="Calibri" panose="020F0502020204030204" pitchFamily="34" charset="0"/>
              </a:rPr>
              <a:t>4= täysin samaa mieltä</a:t>
            </a:r>
          </a:p>
          <a:p>
            <a:r>
              <a:rPr lang="fi-FI" sz="1600" dirty="0">
                <a:solidFill>
                  <a:srgbClr val="040B16"/>
                </a:solidFill>
                <a:latin typeface="Calibri" panose="020F0502020204030204" pitchFamily="34" charset="0"/>
                <a:cs typeface="Calibri" panose="020F0502020204030204" pitchFamily="34" charset="0"/>
              </a:rPr>
              <a:t>3= osittain samaa mieltä</a:t>
            </a:r>
          </a:p>
          <a:p>
            <a:r>
              <a:rPr lang="fi-FI" sz="1600" dirty="0">
                <a:solidFill>
                  <a:srgbClr val="040B16"/>
                </a:solidFill>
                <a:latin typeface="Calibri" panose="020F0502020204030204" pitchFamily="34" charset="0"/>
                <a:cs typeface="Calibri" panose="020F0502020204030204" pitchFamily="34" charset="0"/>
              </a:rPr>
              <a:t>2= osittain eri mieltä</a:t>
            </a:r>
          </a:p>
          <a:p>
            <a:r>
              <a:rPr lang="fi-FI" sz="1600" dirty="0">
                <a:solidFill>
                  <a:srgbClr val="040B16"/>
                </a:solidFill>
                <a:latin typeface="Calibri" panose="020F0502020204030204" pitchFamily="34" charset="0"/>
                <a:cs typeface="Calibri" panose="020F0502020204030204" pitchFamily="34" charset="0"/>
              </a:rPr>
              <a:t>1= täysin eri mieltä</a:t>
            </a:r>
          </a:p>
          <a:p>
            <a:r>
              <a:rPr lang="fi-FI" sz="1600" dirty="0">
                <a:solidFill>
                  <a:srgbClr val="040B16"/>
                </a:solidFill>
                <a:latin typeface="Calibri" panose="020F0502020204030204" pitchFamily="34" charset="0"/>
                <a:cs typeface="Calibri" panose="020F0502020204030204" pitchFamily="34" charset="0"/>
              </a:rPr>
              <a:t>0= en osaa sanoa</a:t>
            </a:r>
          </a:p>
          <a:p>
            <a:endParaRPr lang="fi-FI" sz="1600" dirty="0">
              <a:solidFill>
                <a:srgbClr val="040B16"/>
              </a:solidFill>
              <a:latin typeface="Calibri" panose="020F0502020204030204" pitchFamily="34" charset="0"/>
              <a:cs typeface="Calibri" panose="020F0502020204030204" pitchFamily="34" charset="0"/>
            </a:endParaRPr>
          </a:p>
          <a:p>
            <a:r>
              <a:rPr lang="fi-FI" sz="1600" dirty="0">
                <a:solidFill>
                  <a:srgbClr val="040B16"/>
                </a:solidFill>
                <a:latin typeface="Calibri" panose="020F0502020204030204" pitchFamily="34" charset="0"/>
                <a:cs typeface="Calibri" panose="020F0502020204030204" pitchFamily="34" charset="0"/>
              </a:rPr>
              <a:t>Väittämät</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Vapaaehtoiset vakuutukset ovat välttämättömiä lakisääteisen sosiaaliturvan täydentämiseksi</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Julkinen terveydenhuolto takaa riittävät palvelut sairauksien varalta</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Lakisääteinen eläketurva takaa riittävän toimeentulon vanhuudessa</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Omaehtoinen varautuminen vanhuuden varalle pitää olla nykyistä helpompaa ja houkuttelevampaa</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Omistusasunnon tai muun varallisuuden ei pidä jatkossakaan korottaa kunnallisten hoivapalvelujen asiakasmaksuja (nykyisin vain tulot korottavat)</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Perheenhuoltajan kuolemaan on välttämätöntä varautua henkivakuutuksella</a:t>
            </a:r>
          </a:p>
          <a:p>
            <a:pPr marL="342900" lvl="0" indent="-342900">
              <a:buFont typeface="+mj-lt"/>
              <a:buAutoNum type="arabicPeriod"/>
            </a:pPr>
            <a:endParaRPr lang="fi-FI" sz="1600" dirty="0">
              <a:solidFill>
                <a:srgbClr val="040B1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4977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311504"/>
            <a:ext cx="10926777" cy="2800765"/>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Vastaajien kesken tuntuu olevan suuri yhteisymmärrys siitä, että omistusasumisen tai muun varallisuuden ei tulisi vaikuttaa yhteiskunnan veloittamiin hoivamenojen korvaamiseen. 78 % vastaajista on sitä mieltä, että omistusasunnon ja muun varallisuuden ei tulisi jatkossakaan korottaa kunnallisten hoivapalvelujen asiakasmaksuja.</a:t>
            </a:r>
          </a:p>
          <a:p>
            <a:pPr defTabSz="1219170"/>
            <a:endParaRPr lang="fi-FI" sz="1600" dirty="0">
              <a:solidFill>
                <a:prstClr val="black"/>
              </a:solidFill>
              <a:latin typeface="Calibri"/>
            </a:endParaRPr>
          </a:p>
          <a:p>
            <a:pPr defTabSz="1219170"/>
            <a:r>
              <a:rPr lang="fi-FI" sz="1600" dirty="0">
                <a:solidFill>
                  <a:prstClr val="black"/>
                </a:solidFill>
                <a:latin typeface="Calibri"/>
              </a:rPr>
              <a:t>Samalla vastaajien mielestä omaehtoinen varautuminen vanhuuden varalle tulee olla yhä helpompaa ja houkuttelevampaa. Tämän kanssa täysin tai osittain samaa mieltä on 77 % vastaajista. Vapaaehtoisia vakuutuksia pitää välttämättöminä lakisääteisen sosiaaliturvan täydentämiseksi 61 % vastaajista.</a:t>
            </a:r>
          </a:p>
          <a:p>
            <a:pPr defTabSz="1219170"/>
            <a:endParaRPr lang="fi-FI" sz="1600" dirty="0">
              <a:solidFill>
                <a:prstClr val="black"/>
              </a:solidFill>
              <a:latin typeface="Calibri"/>
            </a:endParaRPr>
          </a:p>
          <a:p>
            <a:pPr defTabSz="1219170"/>
            <a:r>
              <a:rPr lang="fi-FI" sz="1600" dirty="0">
                <a:solidFill>
                  <a:prstClr val="black"/>
                </a:solidFill>
                <a:latin typeface="Calibri"/>
              </a:rPr>
              <a:t>Tuloksista voidaan toisaalta huomata että myös julkisen sektorin turvaan uskotaan yhä kohtuu hyvin. Julkinen terveydenhuolto takaa riittävät palvelut sairauksien varalta väittämän kanssa samaa mieltä on 59 % vastaajista. Lakisääteisen eläketurvan riittävyyteen uskovien osuus on alhaisin. 38 % vastaajista on tämän väittämän kanssa täysin tai osittain samaa mieltä.</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0945216"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Yhteiskunnan ja yksilön vastuunjako</a:t>
            </a:r>
            <a:endParaRPr lang="fi-FI" sz="3200" b="1" dirty="0">
              <a:solidFill>
                <a:srgbClr val="040B16"/>
              </a:solidFill>
              <a:latin typeface="Calibri"/>
            </a:endParaRPr>
          </a:p>
        </p:txBody>
      </p:sp>
    </p:spTree>
    <p:extLst>
      <p:ext uri="{BB962C8B-B14F-4D97-AF65-F5344CB8AC3E}">
        <p14:creationId xmlns:p14="http://schemas.microsoft.com/office/powerpoint/2010/main" val="5400804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7"/>
          <p:cNvGraphicFramePr>
            <a:graphicFrameLocks noGrp="1"/>
          </p:cNvGraphicFramePr>
          <p:nvPr>
            <p:ph idx="1"/>
            <p:extLst>
              <p:ext uri="{D42A27DB-BD31-4B8C-83A1-F6EECF244321}">
                <p14:modId xmlns:p14="http://schemas.microsoft.com/office/powerpoint/2010/main" val="1634091054"/>
              </p:ext>
            </p:extLst>
          </p:nvPr>
        </p:nvGraphicFramePr>
        <p:xfrm>
          <a:off x="265471" y="1305232"/>
          <a:ext cx="11476587" cy="5383161"/>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6"/>
          <p:cNvSpPr txBox="1"/>
          <p:nvPr/>
        </p:nvSpPr>
        <p:spPr>
          <a:xfrm>
            <a:off x="493360" y="401101"/>
            <a:ext cx="9625002"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yhteiskunnan ja yksilön vastuunjaosta</a:t>
            </a:r>
            <a:endParaRPr lang="fi-FI" sz="3200" b="1" dirty="0">
              <a:solidFill>
                <a:srgbClr val="040B16"/>
              </a:solidFill>
              <a:latin typeface="Calibri"/>
            </a:endParaRPr>
          </a:p>
        </p:txBody>
      </p:sp>
      <p:sp>
        <p:nvSpPr>
          <p:cNvPr id="7" name="Tekstiruutu 8"/>
          <p:cNvSpPr txBox="1"/>
          <p:nvPr/>
        </p:nvSpPr>
        <p:spPr>
          <a:xfrm>
            <a:off x="509261" y="903779"/>
            <a:ext cx="9189375"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Kuinka hyvin seuraavat väittämät vastaavat näkemystänne yhteiskunnan ja yksilön vastuunjaosta?</a:t>
            </a:r>
            <a:endParaRPr lang="fi-FI" sz="1500" dirty="0">
              <a:solidFill>
                <a:prstClr val="black"/>
              </a:solidFill>
              <a:latin typeface="Calibri"/>
            </a:endParaRPr>
          </a:p>
          <a:p>
            <a:pPr defTabSz="1219170"/>
            <a:r>
              <a:rPr lang="fi-FI" sz="1500" dirty="0">
                <a:solidFill>
                  <a:prstClr val="black"/>
                </a:solidFill>
                <a:latin typeface="Calibri"/>
              </a:rPr>
              <a:t>Kaikki vastaajat, n=1000</a:t>
            </a:r>
          </a:p>
        </p:txBody>
      </p:sp>
    </p:spTree>
    <p:extLst>
      <p:ext uri="{BB962C8B-B14F-4D97-AF65-F5344CB8AC3E}">
        <p14:creationId xmlns:p14="http://schemas.microsoft.com/office/powerpoint/2010/main" val="6979541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677745004"/>
              </p:ext>
            </p:extLst>
          </p:nvPr>
        </p:nvGraphicFramePr>
        <p:xfrm>
          <a:off x="-652008" y="1359674"/>
          <a:ext cx="12002637" cy="5311472"/>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493360" y="401101"/>
            <a:ext cx="9625002" cy="1077218"/>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yhteiskunnan ja yksilön vastuunjaosta 1/3</a:t>
            </a:r>
          </a:p>
          <a:p>
            <a:pPr defTabSz="1219170"/>
            <a:endParaRPr lang="fi-FI" sz="3200" b="1" dirty="0">
              <a:solidFill>
                <a:srgbClr val="040B16"/>
              </a:solidFill>
              <a:latin typeface="Calibri"/>
            </a:endParaRPr>
          </a:p>
        </p:txBody>
      </p:sp>
      <p:sp>
        <p:nvSpPr>
          <p:cNvPr id="9" name="Tekstiruutu 8"/>
          <p:cNvSpPr txBox="1"/>
          <p:nvPr/>
        </p:nvSpPr>
        <p:spPr>
          <a:xfrm>
            <a:off x="509261" y="888411"/>
            <a:ext cx="9189375"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Kuinka hyvin seuraavat väittämät vastaavat näkemystänne yhteiskunnan ja yksilön vastuunjaosta?</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Tree>
    <p:extLst>
      <p:ext uri="{BB962C8B-B14F-4D97-AF65-F5344CB8AC3E}">
        <p14:creationId xmlns:p14="http://schemas.microsoft.com/office/powerpoint/2010/main" val="23496265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859820290"/>
              </p:ext>
            </p:extLst>
          </p:nvPr>
        </p:nvGraphicFramePr>
        <p:xfrm>
          <a:off x="-652008" y="1359674"/>
          <a:ext cx="12002637" cy="5311472"/>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493360" y="401101"/>
            <a:ext cx="9625002" cy="1077218"/>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yhteiskunnan ja yksilön vastuunjaosta 2/3</a:t>
            </a:r>
          </a:p>
          <a:p>
            <a:pPr defTabSz="1219170"/>
            <a:endParaRPr lang="fi-FI" sz="3200" b="1" dirty="0">
              <a:solidFill>
                <a:srgbClr val="040B16"/>
              </a:solidFill>
              <a:latin typeface="Calibri"/>
            </a:endParaRPr>
          </a:p>
        </p:txBody>
      </p:sp>
      <p:sp>
        <p:nvSpPr>
          <p:cNvPr id="9" name="Tekstiruutu 8"/>
          <p:cNvSpPr txBox="1"/>
          <p:nvPr/>
        </p:nvSpPr>
        <p:spPr>
          <a:xfrm>
            <a:off x="509261" y="888411"/>
            <a:ext cx="9189375"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Kuinka hyvin seuraavat väittämät vastaavat näkemystänne yhteiskunnan ja yksilön vastuunjaosta?</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Tree>
    <p:extLst>
      <p:ext uri="{BB962C8B-B14F-4D97-AF65-F5344CB8AC3E}">
        <p14:creationId xmlns:p14="http://schemas.microsoft.com/office/powerpoint/2010/main" val="40844795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116131663"/>
              </p:ext>
            </p:extLst>
          </p:nvPr>
        </p:nvGraphicFramePr>
        <p:xfrm>
          <a:off x="-652008" y="1359674"/>
          <a:ext cx="12002637" cy="5311472"/>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493360" y="401101"/>
            <a:ext cx="9625002" cy="1077218"/>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yhteiskunnan ja yksilön vastuunjaosta 3/3</a:t>
            </a:r>
          </a:p>
          <a:p>
            <a:pPr defTabSz="1219170"/>
            <a:endParaRPr lang="fi-FI" sz="3200" b="1" dirty="0">
              <a:solidFill>
                <a:srgbClr val="040B16"/>
              </a:solidFill>
              <a:latin typeface="Calibri"/>
            </a:endParaRPr>
          </a:p>
        </p:txBody>
      </p:sp>
      <p:sp>
        <p:nvSpPr>
          <p:cNvPr id="9" name="Tekstiruutu 8"/>
          <p:cNvSpPr txBox="1"/>
          <p:nvPr/>
        </p:nvSpPr>
        <p:spPr>
          <a:xfrm>
            <a:off x="509261" y="888411"/>
            <a:ext cx="9189375"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Kuinka hyvin seuraavat väittämät vastaavat näkemystänne yhteiskunnan ja yksilön vastuunjaosta?</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
        <p:nvSpPr>
          <p:cNvPr id="6" name="Tekstiruutu 3">
            <a:extLst>
              <a:ext uri="{FF2B5EF4-FFF2-40B4-BE49-F238E27FC236}">
                <a16:creationId xmlns:a16="http://schemas.microsoft.com/office/drawing/2014/main" id="{D44E7111-78F2-49E9-B85E-EC863A014FD3}"/>
              </a:ext>
            </a:extLst>
          </p:cNvPr>
          <p:cNvSpPr txBox="1"/>
          <p:nvPr/>
        </p:nvSpPr>
        <p:spPr>
          <a:xfrm>
            <a:off x="9766010" y="1454472"/>
            <a:ext cx="1291314" cy="276997"/>
          </a:xfrm>
          <a:prstGeom prst="rect">
            <a:avLst/>
          </a:prstGeom>
          <a:noFill/>
        </p:spPr>
        <p:txBody>
          <a:bodyPr wrap="none" lIns="91439" tIns="45719" rIns="91439" bIns="45719" rtlCol="0">
            <a:spAutoFit/>
          </a:bodyPr>
          <a:lstStyle/>
          <a:p>
            <a:pPr defTabSz="1219170"/>
            <a:r>
              <a:rPr lang="fi-FI" sz="1200" dirty="0">
                <a:solidFill>
                  <a:prstClr val="black"/>
                </a:solidFill>
                <a:latin typeface="Calibri"/>
              </a:rPr>
              <a:t>* Ei mukana 2014</a:t>
            </a:r>
          </a:p>
        </p:txBody>
      </p:sp>
    </p:spTree>
    <p:extLst>
      <p:ext uri="{BB962C8B-B14F-4D97-AF65-F5344CB8AC3E}">
        <p14:creationId xmlns:p14="http://schemas.microsoft.com/office/powerpoint/2010/main" val="40718590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493360" y="401101"/>
            <a:ext cx="9625002"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Mielipiteet yhteiskunnan ja yksilön vastuunjaosta</a:t>
            </a:r>
            <a:endParaRPr lang="fi-FI" sz="3200" b="1" dirty="0">
              <a:solidFill>
                <a:srgbClr val="040B16"/>
              </a:solidFill>
              <a:latin typeface="Calibri"/>
            </a:endParaRPr>
          </a:p>
        </p:txBody>
      </p:sp>
      <p:sp>
        <p:nvSpPr>
          <p:cNvPr id="9" name="Tekstiruutu 8"/>
          <p:cNvSpPr txBox="1"/>
          <p:nvPr/>
        </p:nvSpPr>
        <p:spPr>
          <a:xfrm>
            <a:off x="509261" y="895967"/>
            <a:ext cx="9189375"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Kuinka hyvin seuraavat väittämät vastaavat näkemystänne yhteiskunnan ja yksilön vastuunjaosta?</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
        <p:nvSpPr>
          <p:cNvPr id="6" name="TextBox 5">
            <a:extLst>
              <a:ext uri="{FF2B5EF4-FFF2-40B4-BE49-F238E27FC236}">
                <a16:creationId xmlns:a16="http://schemas.microsoft.com/office/drawing/2014/main" id="{4AE1F947-0E2E-41DF-8E51-9773808A27CB}"/>
              </a:ext>
            </a:extLst>
          </p:cNvPr>
          <p:cNvSpPr txBox="1"/>
          <p:nvPr/>
        </p:nvSpPr>
        <p:spPr>
          <a:xfrm>
            <a:off x="365760" y="3459509"/>
            <a:ext cx="4055165" cy="276999"/>
          </a:xfrm>
          <a:prstGeom prst="rect">
            <a:avLst/>
          </a:prstGeom>
          <a:noFill/>
        </p:spPr>
        <p:txBody>
          <a:bodyPr wrap="square" rtlCol="0">
            <a:spAutoFit/>
          </a:bodyPr>
          <a:lstStyle/>
          <a:p>
            <a:r>
              <a:rPr lang="fi-FI" sz="1200" dirty="0">
                <a:solidFill>
                  <a:srgbClr val="040B16"/>
                </a:solidFill>
                <a:latin typeface="Calibri" panose="020F0502020204030204" pitchFamily="34" charset="0"/>
                <a:cs typeface="Calibri" panose="020F0502020204030204" pitchFamily="34" charset="0"/>
              </a:rPr>
              <a:t>Täysin tai osittain samaa mieltä olevien osuus (%)</a:t>
            </a:r>
          </a:p>
        </p:txBody>
      </p:sp>
      <p:pic>
        <p:nvPicPr>
          <p:cNvPr id="3" name="Picture 2">
            <a:extLst>
              <a:ext uri="{FF2B5EF4-FFF2-40B4-BE49-F238E27FC236}">
                <a16:creationId xmlns:a16="http://schemas.microsoft.com/office/drawing/2014/main" id="{049FAB2B-B0A0-4AA2-B8B1-9D04ADC7F8EF}"/>
              </a:ext>
            </a:extLst>
          </p:cNvPr>
          <p:cNvPicPr>
            <a:picLocks noChangeAspect="1"/>
          </p:cNvPicPr>
          <p:nvPr/>
        </p:nvPicPr>
        <p:blipFill>
          <a:blip r:embed="rId2"/>
          <a:stretch>
            <a:fillRect/>
          </a:stretch>
        </p:blipFill>
        <p:spPr>
          <a:xfrm>
            <a:off x="302149" y="3221107"/>
            <a:ext cx="11720223" cy="2620409"/>
          </a:xfrm>
          <a:prstGeom prst="rect">
            <a:avLst/>
          </a:prstGeom>
        </p:spPr>
      </p:pic>
    </p:spTree>
    <p:extLst>
      <p:ext uri="{BB962C8B-B14F-4D97-AF65-F5344CB8AC3E}">
        <p14:creationId xmlns:p14="http://schemas.microsoft.com/office/powerpoint/2010/main" val="31289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kstiruutu 7"/>
          <p:cNvSpPr txBox="1"/>
          <p:nvPr/>
        </p:nvSpPr>
        <p:spPr>
          <a:xfrm>
            <a:off x="527381" y="356659"/>
            <a:ext cx="10945216"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Aineiston rakenne 2014-2022</a:t>
            </a:r>
            <a:endParaRPr lang="fi-FI" sz="3200" b="1" dirty="0">
              <a:solidFill>
                <a:srgbClr val="040B16"/>
              </a:solidFill>
              <a:latin typeface="Calibri"/>
            </a:endParaRPr>
          </a:p>
        </p:txBody>
      </p:sp>
      <p:pic>
        <p:nvPicPr>
          <p:cNvPr id="3" name="Picture 2">
            <a:extLst>
              <a:ext uri="{FF2B5EF4-FFF2-40B4-BE49-F238E27FC236}">
                <a16:creationId xmlns:a16="http://schemas.microsoft.com/office/drawing/2014/main" id="{806958F1-1320-4AFF-AB6C-A557CBCE23BA}"/>
              </a:ext>
            </a:extLst>
          </p:cNvPr>
          <p:cNvPicPr>
            <a:picLocks noChangeAspect="1"/>
          </p:cNvPicPr>
          <p:nvPr/>
        </p:nvPicPr>
        <p:blipFill>
          <a:blip r:embed="rId2"/>
          <a:stretch>
            <a:fillRect/>
          </a:stretch>
        </p:blipFill>
        <p:spPr>
          <a:xfrm>
            <a:off x="623392" y="1113985"/>
            <a:ext cx="10915512" cy="3719270"/>
          </a:xfrm>
          <a:prstGeom prst="rect">
            <a:avLst/>
          </a:prstGeom>
        </p:spPr>
      </p:pic>
    </p:spTree>
    <p:extLst>
      <p:ext uri="{BB962C8B-B14F-4D97-AF65-F5344CB8AC3E}">
        <p14:creationId xmlns:p14="http://schemas.microsoft.com/office/powerpoint/2010/main" val="38429571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004FD0-E5EA-4041-9129-DB916EB4BA76}"/>
              </a:ext>
            </a:extLst>
          </p:cNvPr>
          <p:cNvSpPr>
            <a:spLocks noGrp="1"/>
          </p:cNvSpPr>
          <p:nvPr>
            <p:ph type="title"/>
          </p:nvPr>
        </p:nvSpPr>
        <p:spPr/>
        <p:txBody>
          <a:bodyPr>
            <a:normAutofit/>
          </a:bodyPr>
          <a:lstStyle/>
          <a:p>
            <a:pPr defTabSz="1219170"/>
            <a:r>
              <a:rPr lang="fi-FI" dirty="0">
                <a:solidFill>
                  <a:prstClr val="white"/>
                </a:solidFill>
                <a:latin typeface="Calibri"/>
              </a:rPr>
              <a:t>Lakisääteisen sosiaaliturvan riittävyys</a:t>
            </a:r>
            <a:br>
              <a:rPr lang="fi-FI" dirty="0">
                <a:solidFill>
                  <a:prstClr val="white"/>
                </a:solidFill>
                <a:latin typeface="Calibri"/>
              </a:rPr>
            </a:br>
            <a:endParaRPr lang="fi-FI" dirty="0"/>
          </a:p>
        </p:txBody>
      </p:sp>
      <p:sp>
        <p:nvSpPr>
          <p:cNvPr id="3" name="Slide Number Placeholder 2"/>
          <p:cNvSpPr>
            <a:spLocks noGrp="1"/>
          </p:cNvSpPr>
          <p:nvPr>
            <p:ph type="sldNum" sz="quarter" idx="12"/>
          </p:nvPr>
        </p:nvSpPr>
        <p:spPr/>
        <p:txBody>
          <a:bodyPr/>
          <a:lstStyle/>
          <a:p>
            <a:fld id="{FFC254BE-F317-D644-A658-DB860BDC17F5}" type="slidenum">
              <a:rPr lang="en-US" smtClean="0"/>
              <a:t>80</a:t>
            </a:fld>
            <a:endParaRPr lang="en-US" dirty="0"/>
          </a:p>
        </p:txBody>
      </p:sp>
    </p:spTree>
    <p:extLst>
      <p:ext uri="{BB962C8B-B14F-4D97-AF65-F5344CB8AC3E}">
        <p14:creationId xmlns:p14="http://schemas.microsoft.com/office/powerpoint/2010/main" val="26173176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397" y="701577"/>
            <a:ext cx="10827465" cy="5293757"/>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Uskotteko, että pystytte hankkimaan kaikki tarvitsemanne palvelut lakisääteisen eläkkeen turvin, jos elätte yli 80-vuotiaaksi? </a:t>
            </a:r>
          </a:p>
          <a:p>
            <a:endParaRPr lang="fi-FI" sz="1400" b="1" dirty="0">
              <a:solidFill>
                <a:srgbClr val="040B16"/>
              </a:solidFill>
              <a:latin typeface="Calibri" panose="020F0502020204030204" pitchFamily="34" charset="0"/>
              <a:cs typeface="Calibri" panose="020F0502020204030204" pitchFamily="34" charset="0"/>
            </a:endParaRPr>
          </a:p>
          <a:p>
            <a:r>
              <a:rPr lang="fi-FI" sz="1400" dirty="0">
                <a:solidFill>
                  <a:srgbClr val="040B16"/>
                </a:solidFill>
                <a:latin typeface="Calibri" panose="020F0502020204030204" pitchFamily="34" charset="0"/>
                <a:cs typeface="Calibri" panose="020F0502020204030204" pitchFamily="34" charset="0"/>
              </a:rPr>
              <a:t>Vastausvaihtoehdot</a:t>
            </a:r>
          </a:p>
          <a:p>
            <a:r>
              <a:rPr lang="fi-FI" sz="1400" dirty="0">
                <a:solidFill>
                  <a:srgbClr val="040B16"/>
                </a:solidFill>
                <a:latin typeface="Calibri" panose="020F0502020204030204" pitchFamily="34" charset="0"/>
                <a:cs typeface="Calibri" panose="020F0502020204030204" pitchFamily="34" charset="0"/>
              </a:rPr>
              <a:t>1= kyllä</a:t>
            </a:r>
          </a:p>
          <a:p>
            <a:pPr lvl="0"/>
            <a:r>
              <a:rPr lang="fi-FI" sz="1400" dirty="0">
                <a:solidFill>
                  <a:srgbClr val="040B16"/>
                </a:solidFill>
                <a:latin typeface="Calibri" panose="020F0502020204030204" pitchFamily="34" charset="0"/>
                <a:cs typeface="Calibri" panose="020F0502020204030204" pitchFamily="34" charset="0"/>
              </a:rPr>
              <a:t>2= ei</a:t>
            </a:r>
          </a:p>
          <a:p>
            <a:pPr lvl="0"/>
            <a:r>
              <a:rPr lang="fi-FI" sz="1400" dirty="0">
                <a:solidFill>
                  <a:srgbClr val="040B16"/>
                </a:solidFill>
                <a:latin typeface="Calibri" panose="020F0502020204030204" pitchFamily="34" charset="0"/>
                <a:cs typeface="Calibri" panose="020F0502020204030204" pitchFamily="34" charset="0"/>
              </a:rPr>
              <a:t>3= en osaa sanoa</a:t>
            </a:r>
          </a:p>
          <a:p>
            <a:endParaRPr lang="fi-FI" sz="2200" b="1" dirty="0">
              <a:solidFill>
                <a:srgbClr val="040B16"/>
              </a:solidFill>
              <a:latin typeface="Calibri" panose="020F0502020204030204" pitchFamily="34" charset="0"/>
              <a:cs typeface="Calibri" panose="020F0502020204030204" pitchFamily="34" charset="0"/>
            </a:endParaRPr>
          </a:p>
          <a:p>
            <a:r>
              <a:rPr lang="fi-FI" sz="2200" b="1" dirty="0">
                <a:solidFill>
                  <a:srgbClr val="040B16"/>
                </a:solidFill>
                <a:latin typeface="Calibri" panose="020F0502020204030204" pitchFamily="34" charset="0"/>
                <a:cs typeface="Calibri" panose="020F0502020204030204" pitchFamily="34" charset="0"/>
              </a:rPr>
              <a:t>Uskotteko, että kansalaiset joutuvat tulevaisuudessa kustantamaan seuraavia palveluja yhä enemmän itse esim. oman vakuutuksen turvin tai muuten varautumalla?</a:t>
            </a:r>
          </a:p>
          <a:p>
            <a:endParaRPr lang="fi-FI" sz="1400" b="1" dirty="0">
              <a:solidFill>
                <a:srgbClr val="040B16"/>
              </a:solidFill>
              <a:latin typeface="Calibri" panose="020F0502020204030204" pitchFamily="34" charset="0"/>
              <a:cs typeface="Calibri" panose="020F0502020204030204" pitchFamily="34" charset="0"/>
            </a:endParaRPr>
          </a:p>
          <a:p>
            <a:r>
              <a:rPr lang="fi-FI" sz="1400" dirty="0">
                <a:solidFill>
                  <a:srgbClr val="040B16"/>
                </a:solidFill>
                <a:latin typeface="Calibri" panose="020F0502020204030204" pitchFamily="34" charset="0"/>
                <a:cs typeface="Calibri" panose="020F0502020204030204" pitchFamily="34" charset="0"/>
              </a:rPr>
              <a:t>Vastausvaihtoehdot</a:t>
            </a:r>
          </a:p>
          <a:p>
            <a:r>
              <a:rPr lang="fi-FI" sz="1400" dirty="0">
                <a:solidFill>
                  <a:srgbClr val="040B16"/>
                </a:solidFill>
                <a:latin typeface="Calibri" panose="020F0502020204030204" pitchFamily="34" charset="0"/>
                <a:cs typeface="Calibri" panose="020F0502020204030204" pitchFamily="34" charset="0"/>
              </a:rPr>
              <a:t>1= kyllä</a:t>
            </a:r>
          </a:p>
          <a:p>
            <a:pPr lvl="0"/>
            <a:r>
              <a:rPr lang="fi-FI" sz="1400" dirty="0">
                <a:solidFill>
                  <a:srgbClr val="040B16"/>
                </a:solidFill>
                <a:latin typeface="Calibri" panose="020F0502020204030204" pitchFamily="34" charset="0"/>
                <a:cs typeface="Calibri" panose="020F0502020204030204" pitchFamily="34" charset="0"/>
              </a:rPr>
              <a:t>2= ei</a:t>
            </a:r>
          </a:p>
          <a:p>
            <a:pPr lvl="0"/>
            <a:r>
              <a:rPr lang="fi-FI" sz="1400" dirty="0">
                <a:solidFill>
                  <a:srgbClr val="040B16"/>
                </a:solidFill>
                <a:latin typeface="Calibri" panose="020F0502020204030204" pitchFamily="34" charset="0"/>
                <a:cs typeface="Calibri" panose="020F0502020204030204" pitchFamily="34" charset="0"/>
              </a:rPr>
              <a:t>3= en osaa sanoa</a:t>
            </a:r>
          </a:p>
          <a:p>
            <a:pPr marL="342900" indent="-342900">
              <a:buFont typeface="+mj-lt"/>
              <a:buAutoNum type="arabicPeriod"/>
            </a:pPr>
            <a:endParaRPr lang="fi-FI" sz="1400" dirty="0">
              <a:solidFill>
                <a:srgbClr val="040B16"/>
              </a:solidFill>
              <a:latin typeface="Calibri" panose="020F0502020204030204" pitchFamily="34" charset="0"/>
              <a:cs typeface="Calibri" panose="020F0502020204030204" pitchFamily="34" charset="0"/>
            </a:endParaRPr>
          </a:p>
          <a:p>
            <a:r>
              <a:rPr lang="fi-FI" sz="1400" dirty="0">
                <a:solidFill>
                  <a:srgbClr val="040B16"/>
                </a:solidFill>
                <a:latin typeface="Calibri" panose="020F0502020204030204" pitchFamily="34" charset="0"/>
                <a:cs typeface="Calibri" panose="020F0502020204030204" pitchFamily="34" charset="0"/>
              </a:rPr>
              <a:t>Väittämät</a:t>
            </a:r>
          </a:p>
          <a:p>
            <a:pPr marL="34290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Terveyden- ja sairaanhoidon kustannuksia</a:t>
            </a:r>
          </a:p>
          <a:p>
            <a:pPr marL="342900" indent="-342900">
              <a:buFont typeface="+mj-lt"/>
              <a:buAutoNum type="arabicPeriod"/>
            </a:pPr>
            <a:r>
              <a:rPr lang="fi-FI" sz="1400" dirty="0">
                <a:solidFill>
                  <a:srgbClr val="040B16"/>
                </a:solidFill>
                <a:latin typeface="Calibri" panose="020F0502020204030204" pitchFamily="34" charset="0"/>
                <a:cs typeface="Calibri" panose="020F0502020204030204" pitchFamily="34" charset="0"/>
              </a:rPr>
              <a:t>Vanhuuden hoivaan liittyvien palvelujen kustannuksia</a:t>
            </a:r>
          </a:p>
          <a:p>
            <a:pPr lvl="0"/>
            <a:endParaRPr lang="fi-FI" sz="1600" dirty="0">
              <a:solidFill>
                <a:srgbClr val="040B16"/>
              </a:solidFill>
              <a:latin typeface="Calibri" panose="020F0502020204030204" pitchFamily="34" charset="0"/>
              <a:cs typeface="Calibri" panose="020F0502020204030204" pitchFamily="34" charset="0"/>
            </a:endParaRPr>
          </a:p>
          <a:p>
            <a:pPr marL="342900" lvl="0" indent="-342900">
              <a:buFont typeface="+mj-lt"/>
              <a:buAutoNum type="arabicPeriod"/>
            </a:pPr>
            <a:endParaRPr lang="fi-FI" sz="1600" dirty="0">
              <a:solidFill>
                <a:srgbClr val="040B1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10742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311504"/>
            <a:ext cx="10926777" cy="4278092"/>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Vastaajista 48 % uskoo että he eivät pysty hankkimaan kaikkia tarvitsemiaan palveluita lakisääteisen eläkkeen turvin tulevaisuudessa, 25 % uskoo että pystyy ja 28 % ei osaa sanoa. </a:t>
            </a:r>
          </a:p>
          <a:p>
            <a:pPr defTabSz="1219170"/>
            <a:endParaRPr lang="fi-FI" sz="1600" dirty="0">
              <a:solidFill>
                <a:prstClr val="black"/>
              </a:solidFill>
              <a:latin typeface="Calibri"/>
            </a:endParaRPr>
          </a:p>
          <a:p>
            <a:pPr defTabSz="1219170"/>
            <a:r>
              <a:rPr lang="fi-FI" sz="1600" dirty="0">
                <a:solidFill>
                  <a:prstClr val="black"/>
                </a:solidFill>
                <a:latin typeface="Calibri"/>
              </a:rPr>
              <a:t>Muutos vuoden 2020 tutkimukseen on suuri.  Silloin 31 % vastaajista uskoi sosiaaliturvan riittämiseen. Vahvimmin lakisääteiseen eläkkeen turvaan uskovat jo suurimmalta osaltaan eläkkeellä olevat 60-79 –vuotiaat. Heistä uskoo lakisääteisen sosiaaliturvan riittävyyteen 37 %  ja 34 % ei uskonut lakisääteisen turvan riittävyyteen ja 27 % ei osannut vastata.</a:t>
            </a:r>
          </a:p>
          <a:p>
            <a:pPr defTabSz="1219170"/>
            <a:endParaRPr lang="fi-FI" sz="1600" dirty="0">
              <a:solidFill>
                <a:prstClr val="black"/>
              </a:solidFill>
              <a:latin typeface="Calibri"/>
            </a:endParaRPr>
          </a:p>
          <a:p>
            <a:pPr defTabSz="1219170"/>
            <a:r>
              <a:rPr lang="fi-FI" sz="1600" dirty="0">
                <a:solidFill>
                  <a:prstClr val="black"/>
                </a:solidFill>
                <a:latin typeface="Calibri"/>
              </a:rPr>
              <a:t>Vastaajilla on käsitys että he joutuvat tulevaisuudessa osallistumaan yhä suuremmassa määrin terveyden- ja sairaanhoidon kustannuksiin itse. Näin uskoo 73 % kaikista vastaajista, joka on 6 % vähemmän kuin vuoden 2018 tutkimuksessa, jossa vielä 79 % uskoi osallistuvansa itse terveyden- ja sairaanhoidon kustannuksiin. Vuonna 2020 vastaava kuku oli 72 %.</a:t>
            </a:r>
          </a:p>
          <a:p>
            <a:pPr defTabSz="1219170"/>
            <a:endParaRPr lang="fi-FI" sz="1600" dirty="0">
              <a:solidFill>
                <a:prstClr val="black"/>
              </a:solidFill>
              <a:latin typeface="Calibri"/>
            </a:endParaRPr>
          </a:p>
          <a:p>
            <a:pPr defTabSz="1219170"/>
            <a:r>
              <a:rPr lang="fi-FI" sz="1600" dirty="0">
                <a:solidFill>
                  <a:prstClr val="black"/>
                </a:solidFill>
                <a:latin typeface="Calibri"/>
              </a:rPr>
              <a:t>82 % kaikista vastaajista uskoo myös että he </a:t>
            </a:r>
            <a:r>
              <a:rPr lang="fi-FI" sz="1600" dirty="0">
                <a:solidFill>
                  <a:schemeClr val="accent6">
                    <a:lumMod val="10000"/>
                  </a:schemeClr>
                </a:solidFill>
                <a:latin typeface="Calibri"/>
              </a:rPr>
              <a:t>joutuvat tulevaisuudessa kustantamaan </a:t>
            </a:r>
            <a:r>
              <a:rPr lang="fi-FI" sz="1600" dirty="0">
                <a:solidFill>
                  <a:schemeClr val="accent6">
                    <a:lumMod val="10000"/>
                  </a:schemeClr>
                </a:solidFill>
                <a:latin typeface="Calibri" panose="020F0502020204030204" pitchFamily="34" charset="0"/>
                <a:cs typeface="Calibri" panose="020F0502020204030204" pitchFamily="34" charset="0"/>
              </a:rPr>
              <a:t>vanhuuden hoivaan liittyvien palvelujen kustannuksia </a:t>
            </a:r>
            <a:r>
              <a:rPr lang="fi-FI" sz="1600" dirty="0">
                <a:solidFill>
                  <a:schemeClr val="accent6">
                    <a:lumMod val="10000"/>
                  </a:schemeClr>
                </a:solidFill>
                <a:latin typeface="Calibri"/>
              </a:rPr>
              <a:t>itse. Tämä on 3 % vähemmän kuin vuoden </a:t>
            </a:r>
            <a:r>
              <a:rPr lang="fi-FI" sz="1600" dirty="0">
                <a:solidFill>
                  <a:prstClr val="black"/>
                </a:solidFill>
                <a:latin typeface="Calibri"/>
              </a:rPr>
              <a:t>2018 tutkimuksessa, jossa vielä 85 % uskoi osallistuvansa itse varautumaan vanhuuden hoivapalveluiden hankintaan. Vuonna 2020 vastaava luku oli 80 %. </a:t>
            </a:r>
          </a:p>
          <a:p>
            <a:pPr defTabSz="1219170"/>
            <a:endParaRPr lang="fi-FI" sz="1600" dirty="0">
              <a:solidFill>
                <a:prstClr val="black"/>
              </a:solidFill>
              <a:latin typeface="Calibri"/>
            </a:endParaRPr>
          </a:p>
          <a:p>
            <a:pPr defTabSz="1219170"/>
            <a:r>
              <a:rPr lang="fi-FI" sz="1600" dirty="0">
                <a:solidFill>
                  <a:prstClr val="black"/>
                </a:solidFill>
                <a:latin typeface="Calibri"/>
              </a:rPr>
              <a:t> </a:t>
            </a:r>
          </a:p>
          <a:p>
            <a:pPr defTabSz="1219170"/>
            <a:endParaRPr lang="fi-FI" sz="1600" dirty="0">
              <a:solidFill>
                <a:prstClr val="black"/>
              </a:solidFill>
              <a:latin typeface="Calibri"/>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0945216" cy="584775"/>
          </a:xfrm>
          <a:prstGeom prst="rect">
            <a:avLst/>
          </a:prstGeom>
          <a:noFill/>
        </p:spPr>
        <p:txBody>
          <a:bodyPr wrap="square" rtlCol="0">
            <a:spAutoFit/>
          </a:bodyPr>
          <a:lstStyle/>
          <a:p>
            <a:pPr defTabSz="1219170"/>
            <a:r>
              <a:rPr lang="fi-FI" sz="3200" b="1" dirty="0">
                <a:solidFill>
                  <a:srgbClr val="040B16"/>
                </a:solidFill>
                <a:latin typeface="Calibri"/>
              </a:rPr>
              <a:t>Lakisääteisen sosiaaliturvan riittävyys</a:t>
            </a:r>
          </a:p>
        </p:txBody>
      </p:sp>
    </p:spTree>
    <p:extLst>
      <p:ext uri="{BB962C8B-B14F-4D97-AF65-F5344CB8AC3E}">
        <p14:creationId xmlns:p14="http://schemas.microsoft.com/office/powerpoint/2010/main" val="3158972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8" name="Sisällön paikkamerkki 7">
            <a:extLst>
              <a:ext uri="{FF2B5EF4-FFF2-40B4-BE49-F238E27FC236}">
                <a16:creationId xmlns:a16="http://schemas.microsoft.com/office/drawing/2014/main" id="{B2ED56C8-3EC6-4329-9C4D-534233AD3BD5}"/>
              </a:ext>
            </a:extLst>
          </p:cNvPr>
          <p:cNvGraphicFramePr>
            <a:graphicFrameLocks noGrp="1"/>
          </p:cNvGraphicFramePr>
          <p:nvPr>
            <p:ph idx="1"/>
            <p:extLst>
              <p:ext uri="{D42A27DB-BD31-4B8C-83A1-F6EECF244321}">
                <p14:modId xmlns:p14="http://schemas.microsoft.com/office/powerpoint/2010/main" val="1996965920"/>
              </p:ext>
            </p:extLst>
          </p:nvPr>
        </p:nvGraphicFramePr>
        <p:xfrm>
          <a:off x="186020" y="1352390"/>
          <a:ext cx="11164607" cy="5634008"/>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ruutu 6">
            <a:extLst>
              <a:ext uri="{FF2B5EF4-FFF2-40B4-BE49-F238E27FC236}">
                <a16:creationId xmlns:a16="http://schemas.microsoft.com/office/drawing/2014/main" id="{E04314A5-B599-4BE3-A2D6-E360D767EA35}"/>
              </a:ext>
            </a:extLst>
          </p:cNvPr>
          <p:cNvSpPr txBox="1"/>
          <p:nvPr/>
        </p:nvSpPr>
        <p:spPr>
          <a:xfrm>
            <a:off x="562378" y="932724"/>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Uskotteko, että pystytte hankkimaan kaikki tarvitsemanne palvelut lakisääteisen eläkkeen turvin, jos elätte yli 80-vuotiaaksi?</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
        <p:nvSpPr>
          <p:cNvPr id="10" name="Tekstiruutu 5">
            <a:extLst>
              <a:ext uri="{FF2B5EF4-FFF2-40B4-BE49-F238E27FC236}">
                <a16:creationId xmlns:a16="http://schemas.microsoft.com/office/drawing/2014/main" id="{506AE088-A5E1-4DC8-9FF2-D030239C2A9A}"/>
              </a:ext>
            </a:extLst>
          </p:cNvPr>
          <p:cNvSpPr txBox="1"/>
          <p:nvPr/>
        </p:nvSpPr>
        <p:spPr>
          <a:xfrm>
            <a:off x="527381" y="356659"/>
            <a:ext cx="11521280"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Palvelujen hankkiminen lakisääteisen eläkkeen turvin</a:t>
            </a:r>
            <a:endParaRPr lang="fi-FI" sz="2933" b="1" dirty="0">
              <a:solidFill>
                <a:srgbClr val="040B16"/>
              </a:solidFill>
              <a:latin typeface="Calibri"/>
            </a:endParaRPr>
          </a:p>
        </p:txBody>
      </p:sp>
    </p:spTree>
    <p:extLst>
      <p:ext uri="{BB962C8B-B14F-4D97-AF65-F5344CB8AC3E}">
        <p14:creationId xmlns:p14="http://schemas.microsoft.com/office/powerpoint/2010/main" val="7821008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243703010"/>
              </p:ext>
            </p:extLst>
          </p:nvPr>
        </p:nvGraphicFramePr>
        <p:xfrm>
          <a:off x="232230" y="1182914"/>
          <a:ext cx="11118398" cy="550817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1" y="356985"/>
            <a:ext cx="11329259"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Palvelujen hankkiminen lakisääteisen eläkkeen turvin</a:t>
            </a:r>
            <a:endParaRPr lang="fi-FI" sz="2933" b="1" dirty="0">
              <a:solidFill>
                <a:srgbClr val="040B16"/>
              </a:solidFill>
              <a:latin typeface="Calibri"/>
            </a:endParaRPr>
          </a:p>
        </p:txBody>
      </p:sp>
      <p:sp>
        <p:nvSpPr>
          <p:cNvPr id="6" name="Tekstiruutu 5"/>
          <p:cNvSpPr txBox="1"/>
          <p:nvPr/>
        </p:nvSpPr>
        <p:spPr>
          <a:xfrm>
            <a:off x="570062" y="932724"/>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Uskotteko, että pystytte hankkimaan kaikki tarvitsemanne palvelut lakisääteisen eläkkeen turvin, jos elätte yli 80-vuotiaaksi?</a:t>
            </a:r>
            <a:endParaRPr lang="fi-FI" sz="1500" dirty="0">
              <a:solidFill>
                <a:prstClr val="black"/>
              </a:solidFill>
              <a:latin typeface="Calibri"/>
            </a:endParaRPr>
          </a:p>
          <a:p>
            <a:pPr defTabSz="1219170"/>
            <a:r>
              <a:rPr lang="fi-FI" sz="1500" dirty="0">
                <a:solidFill>
                  <a:prstClr val="black"/>
                </a:solidFill>
                <a:latin typeface="Calibri"/>
              </a:rPr>
              <a:t>Kaikki vastaajat</a:t>
            </a:r>
          </a:p>
        </p:txBody>
      </p:sp>
    </p:spTree>
    <p:extLst>
      <p:ext uri="{BB962C8B-B14F-4D97-AF65-F5344CB8AC3E}">
        <p14:creationId xmlns:p14="http://schemas.microsoft.com/office/powerpoint/2010/main" val="31040395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4"/>
          <p:cNvSpPr txBox="1"/>
          <p:nvPr/>
        </p:nvSpPr>
        <p:spPr>
          <a:xfrm>
            <a:off x="527381" y="356659"/>
            <a:ext cx="11041227"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Palvelujen kustantaminen itse tulevaisuudessa</a:t>
            </a:r>
            <a:endParaRPr lang="fi-FI" sz="3200" b="1" dirty="0">
              <a:solidFill>
                <a:srgbClr val="040B16"/>
              </a:solidFill>
              <a:latin typeface="Calibri"/>
            </a:endParaRPr>
          </a:p>
        </p:txBody>
      </p:sp>
      <p:sp>
        <p:nvSpPr>
          <p:cNvPr id="7" name="Tekstiruutu 5"/>
          <p:cNvSpPr txBox="1"/>
          <p:nvPr/>
        </p:nvSpPr>
        <p:spPr>
          <a:xfrm>
            <a:off x="570062" y="932724"/>
            <a:ext cx="11094557" cy="564322"/>
          </a:xfrm>
          <a:prstGeom prst="rect">
            <a:avLst/>
          </a:prstGeom>
          <a:noFill/>
        </p:spPr>
        <p:txBody>
          <a:bodyPr wrap="square" lIns="91440" tIns="45720" rIns="91440" bIns="45720" rtlCol="0">
            <a:spAutoFit/>
          </a:bodyPr>
          <a:lstStyle/>
          <a:p>
            <a:pPr defTabSz="1219170"/>
            <a:r>
              <a:rPr lang="fi-FI" sz="1500" dirty="0">
                <a:solidFill>
                  <a:prstClr val="black"/>
                </a:solidFill>
                <a:latin typeface="Calibri" panose="020F0502020204030204" pitchFamily="34" charset="0"/>
                <a:cs typeface="Calibri" panose="020F0502020204030204" pitchFamily="34" charset="0"/>
              </a:rPr>
              <a:t>Uskotteko, että kansalaiset joutuvat tulevaisuudessa kustantamaan </a:t>
            </a:r>
            <a:r>
              <a:rPr lang="fi-FI" sz="1500" b="1" dirty="0">
                <a:solidFill>
                  <a:srgbClr val="164280"/>
                </a:solidFill>
                <a:latin typeface="Calibri" panose="020F0502020204030204" pitchFamily="34" charset="0"/>
                <a:cs typeface="Calibri" panose="020F0502020204030204" pitchFamily="34" charset="0"/>
              </a:rPr>
              <a:t>terveyden- ja sairaanhoidon kustannuksia </a:t>
            </a:r>
            <a:r>
              <a:rPr lang="fi-FI" sz="1500" dirty="0">
                <a:solidFill>
                  <a:prstClr val="black"/>
                </a:solidFill>
                <a:latin typeface="Calibri" panose="020F0502020204030204" pitchFamily="34" charset="0"/>
                <a:cs typeface="Calibri" panose="020F0502020204030204" pitchFamily="34" charset="0"/>
              </a:rPr>
              <a:t>yhä enemmän itse esim. oman vakuutuksen turvin tai muuten varautumalla?</a:t>
            </a:r>
          </a:p>
        </p:txBody>
      </p:sp>
      <p:graphicFrame>
        <p:nvGraphicFramePr>
          <p:cNvPr id="8" name="Sisällön paikkamerkki 7">
            <a:extLst>
              <a:ext uri="{FF2B5EF4-FFF2-40B4-BE49-F238E27FC236}">
                <a16:creationId xmlns:a16="http://schemas.microsoft.com/office/drawing/2014/main" id="{D55C4852-D928-42D7-89A8-568D38A93DB3}"/>
              </a:ext>
            </a:extLst>
          </p:cNvPr>
          <p:cNvGraphicFramePr>
            <a:graphicFrameLocks noGrp="1"/>
          </p:cNvGraphicFramePr>
          <p:nvPr>
            <p:ph idx="1"/>
            <p:extLst>
              <p:ext uri="{D42A27DB-BD31-4B8C-83A1-F6EECF244321}">
                <p14:modId xmlns:p14="http://schemas.microsoft.com/office/powerpoint/2010/main" val="2938961756"/>
              </p:ext>
            </p:extLst>
          </p:nvPr>
        </p:nvGraphicFramePr>
        <p:xfrm>
          <a:off x="179321" y="1497046"/>
          <a:ext cx="11164607" cy="554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37807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4"/>
          <p:cNvSpPr txBox="1"/>
          <p:nvPr/>
        </p:nvSpPr>
        <p:spPr>
          <a:xfrm>
            <a:off x="527381" y="356659"/>
            <a:ext cx="11041227"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Palvelujen kustantaminen itse tulevaisuudessa</a:t>
            </a:r>
            <a:endParaRPr lang="fi-FI" sz="3200" b="1" dirty="0">
              <a:solidFill>
                <a:srgbClr val="040B16"/>
              </a:solidFill>
              <a:latin typeface="Calibri"/>
            </a:endParaRPr>
          </a:p>
        </p:txBody>
      </p:sp>
      <p:sp>
        <p:nvSpPr>
          <p:cNvPr id="7" name="Tekstiruutu 5"/>
          <p:cNvSpPr txBox="1"/>
          <p:nvPr/>
        </p:nvSpPr>
        <p:spPr>
          <a:xfrm>
            <a:off x="570062" y="932724"/>
            <a:ext cx="11094557" cy="564322"/>
          </a:xfrm>
          <a:prstGeom prst="rect">
            <a:avLst/>
          </a:prstGeom>
          <a:noFill/>
        </p:spPr>
        <p:txBody>
          <a:bodyPr wrap="square" lIns="91440" tIns="45720" rIns="91440" bIns="45720" rtlCol="0">
            <a:spAutoFit/>
          </a:bodyPr>
          <a:lstStyle/>
          <a:p>
            <a:pPr defTabSz="1219170"/>
            <a:r>
              <a:rPr lang="fi-FI" sz="1500" dirty="0">
                <a:solidFill>
                  <a:prstClr val="black"/>
                </a:solidFill>
                <a:latin typeface="Calibri" panose="020F0502020204030204" pitchFamily="34" charset="0"/>
                <a:cs typeface="Calibri" panose="020F0502020204030204" pitchFamily="34" charset="0"/>
              </a:rPr>
              <a:t>Uskotteko, että kansalaiset joutuvat tulevaisuudessa kustantamaan </a:t>
            </a:r>
            <a:r>
              <a:rPr lang="fi-FI" sz="1500" b="1" dirty="0">
                <a:solidFill>
                  <a:srgbClr val="164280"/>
                </a:solidFill>
                <a:latin typeface="Calibri" panose="020F0502020204030204" pitchFamily="34" charset="0"/>
                <a:cs typeface="Calibri" panose="020F0502020204030204" pitchFamily="34" charset="0"/>
              </a:rPr>
              <a:t>vanhuuden hoivaan liittyvien palvelujen kustannuksia </a:t>
            </a:r>
            <a:r>
              <a:rPr lang="fi-FI" sz="1500" dirty="0">
                <a:solidFill>
                  <a:prstClr val="black"/>
                </a:solidFill>
                <a:latin typeface="Calibri" panose="020F0502020204030204" pitchFamily="34" charset="0"/>
                <a:cs typeface="Calibri" panose="020F0502020204030204" pitchFamily="34" charset="0"/>
              </a:rPr>
              <a:t>yhä enemmän itse esim. oman vakuutuksen turvin tai muuten varautumalla?</a:t>
            </a:r>
          </a:p>
        </p:txBody>
      </p:sp>
      <p:graphicFrame>
        <p:nvGraphicFramePr>
          <p:cNvPr id="8" name="Sisällön paikkamerkki 7">
            <a:extLst>
              <a:ext uri="{FF2B5EF4-FFF2-40B4-BE49-F238E27FC236}">
                <a16:creationId xmlns:a16="http://schemas.microsoft.com/office/drawing/2014/main" id="{B2ED56C8-3EC6-4329-9C4D-534233AD3BD5}"/>
              </a:ext>
            </a:extLst>
          </p:cNvPr>
          <p:cNvGraphicFramePr>
            <a:graphicFrameLocks noGrp="1"/>
          </p:cNvGraphicFramePr>
          <p:nvPr>
            <p:ph idx="1"/>
            <p:extLst>
              <p:ext uri="{D42A27DB-BD31-4B8C-83A1-F6EECF244321}">
                <p14:modId xmlns:p14="http://schemas.microsoft.com/office/powerpoint/2010/main" val="2542042899"/>
              </p:ext>
            </p:extLst>
          </p:nvPr>
        </p:nvGraphicFramePr>
        <p:xfrm>
          <a:off x="186020" y="1441942"/>
          <a:ext cx="11164607" cy="554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43097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4265590787"/>
              </p:ext>
            </p:extLst>
          </p:nvPr>
        </p:nvGraphicFramePr>
        <p:xfrm>
          <a:off x="280220" y="1187245"/>
          <a:ext cx="11070408" cy="5515897"/>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1" y="356659"/>
            <a:ext cx="11041227"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Palvelujen kustantaminen itse tulevaisuudessa</a:t>
            </a:r>
            <a:endParaRPr lang="fi-FI" sz="3200" b="1" dirty="0">
              <a:solidFill>
                <a:srgbClr val="040B16"/>
              </a:solidFill>
              <a:latin typeface="Calibri"/>
            </a:endParaRPr>
          </a:p>
        </p:txBody>
      </p:sp>
      <p:sp>
        <p:nvSpPr>
          <p:cNvPr id="6" name="Tekstiruutu 5"/>
          <p:cNvSpPr txBox="1"/>
          <p:nvPr/>
        </p:nvSpPr>
        <p:spPr>
          <a:xfrm>
            <a:off x="570062" y="932724"/>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Uskotteko, että kansalaiset joutuvat tulevaisuudessa kustantamaan seuraavia palveluja yhä enemmän itse esim. oman vakuutuksen turvin tai muuten varautumalla?</a:t>
            </a:r>
            <a:endParaRPr lang="fi-FI" sz="1500" dirty="0">
              <a:solidFill>
                <a:prstClr val="black"/>
              </a:solidFill>
              <a:latin typeface="Calibri"/>
            </a:endParaRPr>
          </a:p>
        </p:txBody>
      </p:sp>
    </p:spTree>
    <p:extLst>
      <p:ext uri="{BB962C8B-B14F-4D97-AF65-F5344CB8AC3E}">
        <p14:creationId xmlns:p14="http://schemas.microsoft.com/office/powerpoint/2010/main" val="40955630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71A5D3-F180-4B47-A242-5F2BC7823F38}"/>
              </a:ext>
            </a:extLst>
          </p:cNvPr>
          <p:cNvSpPr>
            <a:spLocks noGrp="1"/>
          </p:cNvSpPr>
          <p:nvPr>
            <p:ph type="title"/>
          </p:nvPr>
        </p:nvSpPr>
        <p:spPr/>
        <p:txBody>
          <a:bodyPr/>
          <a:lstStyle/>
          <a:p>
            <a:r>
              <a:rPr lang="fi-FI" dirty="0">
                <a:solidFill>
                  <a:prstClr val="white"/>
                </a:solidFill>
                <a:latin typeface="Calibri"/>
              </a:rPr>
              <a:t> Eläkeajan toimeentulon täydentäminen</a:t>
            </a:r>
            <a:endParaRPr lang="fi-FI" dirty="0"/>
          </a:p>
        </p:txBody>
      </p:sp>
      <p:sp>
        <p:nvSpPr>
          <p:cNvPr id="3" name="Slide Number Placeholder 2"/>
          <p:cNvSpPr>
            <a:spLocks noGrp="1"/>
          </p:cNvSpPr>
          <p:nvPr>
            <p:ph type="sldNum" sz="quarter" idx="12"/>
          </p:nvPr>
        </p:nvSpPr>
        <p:spPr/>
        <p:txBody>
          <a:bodyPr/>
          <a:lstStyle/>
          <a:p>
            <a:fld id="{FFC254BE-F317-D644-A658-DB860BDC17F5}" type="slidenum">
              <a:rPr lang="en-US" smtClean="0"/>
              <a:t>88</a:t>
            </a:fld>
            <a:endParaRPr lang="en-US" dirty="0"/>
          </a:p>
        </p:txBody>
      </p:sp>
    </p:spTree>
    <p:extLst>
      <p:ext uri="{BB962C8B-B14F-4D97-AF65-F5344CB8AC3E}">
        <p14:creationId xmlns:p14="http://schemas.microsoft.com/office/powerpoint/2010/main" val="38931208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3287" y="1860240"/>
            <a:ext cx="10827465" cy="2985433"/>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Oletteko varautunut tai aiotteko varautua itse täydentämään eläkeajan toimeentuloanne jollakin seuraavista tavoista? </a:t>
            </a:r>
          </a:p>
          <a:p>
            <a:pPr marL="285750" indent="-285750">
              <a:buFont typeface="Arial" panose="020B0604020202020204" pitchFamily="34" charset="0"/>
              <a:buChar char="•"/>
            </a:pPr>
            <a:endParaRPr lang="fi-FI" sz="1600" dirty="0">
              <a:solidFill>
                <a:srgbClr val="040B16"/>
              </a:solidFill>
              <a:latin typeface="Calibri" panose="020F0502020204030204" pitchFamily="34" charset="0"/>
              <a:cs typeface="Calibri" panose="020F0502020204030204" pitchFamily="34" charset="0"/>
            </a:endParaRP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Hankkimalla omistusasunnon</a:t>
            </a: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Hankkimalla sijoitusasunnon </a:t>
            </a: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Hankkimalla kiinteää omaisuutta (metsä, vapaa-ajan asunto)</a:t>
            </a: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Säästämällä tai sijoittamalla</a:t>
            </a: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Vapaaehtoisella eläkevakuutuksella</a:t>
            </a: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Käänteisellä asuntolainalla </a:t>
            </a:r>
          </a:p>
          <a:p>
            <a:pPr marL="342900" lvl="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Tekemällä ansiotyötä eläkkeellä</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Muuten</a:t>
            </a:r>
          </a:p>
        </p:txBody>
      </p:sp>
    </p:spTree>
    <p:extLst>
      <p:ext uri="{BB962C8B-B14F-4D97-AF65-F5344CB8AC3E}">
        <p14:creationId xmlns:p14="http://schemas.microsoft.com/office/powerpoint/2010/main" val="1611893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27381" y="356659"/>
            <a:ext cx="10945216"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Aineiston rakenne 2014-2022</a:t>
            </a:r>
            <a:endParaRPr lang="fi-FI" sz="3200" b="1" dirty="0">
              <a:solidFill>
                <a:srgbClr val="040B16"/>
              </a:solidFill>
              <a:latin typeface="Calibri"/>
            </a:endParaRPr>
          </a:p>
        </p:txBody>
      </p:sp>
      <p:pic>
        <p:nvPicPr>
          <p:cNvPr id="3" name="Picture 2">
            <a:extLst>
              <a:ext uri="{FF2B5EF4-FFF2-40B4-BE49-F238E27FC236}">
                <a16:creationId xmlns:a16="http://schemas.microsoft.com/office/drawing/2014/main" id="{4A8A849F-5B50-4E69-9E59-7CBE24720330}"/>
              </a:ext>
            </a:extLst>
          </p:cNvPr>
          <p:cNvPicPr>
            <a:picLocks noChangeAspect="1"/>
          </p:cNvPicPr>
          <p:nvPr/>
        </p:nvPicPr>
        <p:blipFill>
          <a:blip r:embed="rId2"/>
          <a:stretch>
            <a:fillRect/>
          </a:stretch>
        </p:blipFill>
        <p:spPr>
          <a:xfrm>
            <a:off x="623392" y="1096936"/>
            <a:ext cx="11006960" cy="4996500"/>
          </a:xfrm>
          <a:prstGeom prst="rect">
            <a:avLst/>
          </a:prstGeom>
        </p:spPr>
      </p:pic>
    </p:spTree>
    <p:extLst>
      <p:ext uri="{BB962C8B-B14F-4D97-AF65-F5344CB8AC3E}">
        <p14:creationId xmlns:p14="http://schemas.microsoft.com/office/powerpoint/2010/main" val="4284906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1" y="356659"/>
            <a:ext cx="11041227"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Varautuu itse täydentämään eläkeajan toimeentuloa</a:t>
            </a:r>
            <a:endParaRPr lang="fi-FI" sz="3200" b="1" dirty="0">
              <a:solidFill>
                <a:srgbClr val="040B16"/>
              </a:solidFill>
              <a:latin typeface="Calibri"/>
            </a:endParaRPr>
          </a:p>
        </p:txBody>
      </p:sp>
      <p:sp>
        <p:nvSpPr>
          <p:cNvPr id="6" name="Tekstiruutu 5"/>
          <p:cNvSpPr txBox="1"/>
          <p:nvPr/>
        </p:nvSpPr>
        <p:spPr>
          <a:xfrm>
            <a:off x="623392" y="1250824"/>
            <a:ext cx="11094557" cy="1221168"/>
          </a:xfrm>
          <a:prstGeom prst="rect">
            <a:avLst/>
          </a:prstGeom>
          <a:noFill/>
        </p:spPr>
        <p:txBody>
          <a:bodyPr wrap="square" lIns="91440" tIns="45720" rIns="91440" bIns="45720" rtlCol="0">
            <a:spAutoFit/>
          </a:bodyPr>
          <a:lstStyle/>
          <a:p>
            <a:pPr defTabSz="1219170"/>
            <a:r>
              <a:rPr lang="fi-FI" sz="1467" dirty="0">
                <a:solidFill>
                  <a:prstClr val="black"/>
                </a:solidFill>
                <a:latin typeface="Calibri"/>
              </a:rPr>
              <a:t>Eläkeajan toimentulon täydentämiseen varaudutaan eri tavoin. Nuorimmissa ikäryhmissä sijoittaminen osakkeisiin ja sijoitusasunnon hankkiminen on huomattavasti muita ikäryhmiä korkeammalla tasolla naiset ovat hiukan miehiä varovaisempia ja he säästävätkin mielellään pankkitilille. Julkisia palveluita olisi valmis täydentämään alle puolet (38%) yleensä olisi valmis täydentämään omalla rahalla. </a:t>
            </a:r>
          </a:p>
          <a:p>
            <a:pPr defTabSz="1219170"/>
            <a:endParaRPr lang="fi-FI" sz="1467" dirty="0">
              <a:solidFill>
                <a:prstClr val="black"/>
              </a:solidFill>
              <a:latin typeface="Calibri"/>
            </a:endParaRPr>
          </a:p>
          <a:p>
            <a:pPr defTabSz="1219170"/>
            <a:r>
              <a:rPr lang="fi-FI" sz="1467" dirty="0">
                <a:solidFill>
                  <a:prstClr val="black"/>
                </a:solidFill>
                <a:latin typeface="Calibri"/>
              </a:rPr>
              <a:t>Hyvin toimeentulevilla korostuvat osakkeet rahastot ja sijoitusasunto.</a:t>
            </a:r>
          </a:p>
        </p:txBody>
      </p:sp>
      <p:pic>
        <p:nvPicPr>
          <p:cNvPr id="7" name="Picture 6">
            <a:extLst>
              <a:ext uri="{FF2B5EF4-FFF2-40B4-BE49-F238E27FC236}">
                <a16:creationId xmlns:a16="http://schemas.microsoft.com/office/drawing/2014/main" id="{618715D2-9534-4098-860B-175E36E9154E}"/>
              </a:ext>
            </a:extLst>
          </p:cNvPr>
          <p:cNvPicPr>
            <a:picLocks noChangeAspect="1"/>
          </p:cNvPicPr>
          <p:nvPr/>
        </p:nvPicPr>
        <p:blipFill>
          <a:blip r:embed="rId2"/>
          <a:stretch>
            <a:fillRect/>
          </a:stretch>
        </p:blipFill>
        <p:spPr>
          <a:xfrm>
            <a:off x="527381" y="2299768"/>
            <a:ext cx="10820400" cy="3733800"/>
          </a:xfrm>
          <a:prstGeom prst="rect">
            <a:avLst/>
          </a:prstGeom>
        </p:spPr>
      </p:pic>
    </p:spTree>
    <p:extLst>
      <p:ext uri="{BB962C8B-B14F-4D97-AF65-F5344CB8AC3E}">
        <p14:creationId xmlns:p14="http://schemas.microsoft.com/office/powerpoint/2010/main" val="29681279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252234588"/>
              </p:ext>
            </p:extLst>
          </p:nvPr>
        </p:nvGraphicFramePr>
        <p:xfrm>
          <a:off x="194735" y="1304145"/>
          <a:ext cx="11155892" cy="4811842"/>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1" y="356659"/>
            <a:ext cx="11041227"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Varautuu itse täydentämään eläkeajan toimeentuloa</a:t>
            </a:r>
            <a:endParaRPr lang="fi-FI" sz="3200" b="1" dirty="0">
              <a:solidFill>
                <a:srgbClr val="040B16"/>
              </a:solidFill>
              <a:latin typeface="Calibri"/>
            </a:endParaRPr>
          </a:p>
        </p:txBody>
      </p:sp>
      <p:sp>
        <p:nvSpPr>
          <p:cNvPr id="6" name="Tekstiruutu 5"/>
          <p:cNvSpPr txBox="1"/>
          <p:nvPr/>
        </p:nvSpPr>
        <p:spPr>
          <a:xfrm>
            <a:off x="570062" y="932724"/>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Oletteko varautunut tai aiotteko varautua itse täydentämään eläkeajan toimeentuloanne jollakin seuraavista tavoista?</a:t>
            </a:r>
            <a:endParaRPr lang="fi-FI" sz="1500" dirty="0">
              <a:solidFill>
                <a:prstClr val="black"/>
              </a:solidFill>
              <a:latin typeface="Calibri"/>
            </a:endParaRPr>
          </a:p>
          <a:p>
            <a:pPr defTabSz="1219170"/>
            <a:r>
              <a:rPr lang="fi-FI" sz="1500" dirty="0">
                <a:solidFill>
                  <a:prstClr val="black"/>
                </a:solidFill>
                <a:latin typeface="Calibri"/>
              </a:rPr>
              <a:t>Kaikki vastaajat, n=1000</a:t>
            </a:r>
          </a:p>
        </p:txBody>
      </p:sp>
    </p:spTree>
    <p:extLst>
      <p:ext uri="{BB962C8B-B14F-4D97-AF65-F5344CB8AC3E}">
        <p14:creationId xmlns:p14="http://schemas.microsoft.com/office/powerpoint/2010/main" val="27267167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iruutu 14"/>
          <p:cNvSpPr txBox="1"/>
          <p:nvPr/>
        </p:nvSpPr>
        <p:spPr>
          <a:xfrm>
            <a:off x="527381" y="709118"/>
            <a:ext cx="11041227" cy="496161"/>
          </a:xfrm>
          <a:prstGeom prst="rect">
            <a:avLst/>
          </a:prstGeom>
          <a:noFill/>
        </p:spPr>
        <p:txBody>
          <a:bodyPr wrap="square" rtlCol="0">
            <a:spAutoFit/>
          </a:bodyPr>
          <a:lstStyle/>
          <a:p>
            <a:pPr defTabSz="1219170">
              <a:lnSpc>
                <a:spcPct val="80000"/>
              </a:lnSpc>
            </a:pPr>
            <a:r>
              <a:rPr lang="fi-FI" sz="3200" b="1" dirty="0">
                <a:solidFill>
                  <a:srgbClr val="040B16"/>
                </a:solidFill>
                <a:latin typeface="Calibri"/>
                <a:cs typeface="Arial" pitchFamily="34" charset="0"/>
              </a:rPr>
              <a:t>Varautuu itse täydentämään eläkeajan toimeentuloa  ..</a:t>
            </a:r>
            <a:endParaRPr lang="fi-FI" sz="3200" b="1" i="1" dirty="0">
              <a:solidFill>
                <a:srgbClr val="040B16"/>
              </a:solidFill>
              <a:latin typeface="Calibri"/>
            </a:endParaRPr>
          </a:p>
        </p:txBody>
      </p:sp>
      <p:cxnSp>
        <p:nvCxnSpPr>
          <p:cNvPr id="16" name="Suora yhdysviiva 15"/>
          <p:cNvCxnSpPr/>
          <p:nvPr/>
        </p:nvCxnSpPr>
        <p:spPr>
          <a:xfrm>
            <a:off x="623392" y="1220755"/>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5A15F0F-5DFE-4F38-9384-10FD9B6EFF3A}"/>
              </a:ext>
            </a:extLst>
          </p:cNvPr>
          <p:cNvPicPr>
            <a:picLocks noChangeAspect="1"/>
          </p:cNvPicPr>
          <p:nvPr/>
        </p:nvPicPr>
        <p:blipFill>
          <a:blip r:embed="rId2"/>
          <a:stretch>
            <a:fillRect/>
          </a:stretch>
        </p:blipFill>
        <p:spPr>
          <a:xfrm>
            <a:off x="455278" y="2105426"/>
            <a:ext cx="11383595" cy="3928142"/>
          </a:xfrm>
          <a:prstGeom prst="rect">
            <a:avLst/>
          </a:prstGeom>
        </p:spPr>
      </p:pic>
    </p:spTree>
    <p:extLst>
      <p:ext uri="{BB962C8B-B14F-4D97-AF65-F5344CB8AC3E}">
        <p14:creationId xmlns:p14="http://schemas.microsoft.com/office/powerpoint/2010/main" val="38382091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535659145"/>
              </p:ext>
            </p:extLst>
          </p:nvPr>
        </p:nvGraphicFramePr>
        <p:xfrm>
          <a:off x="194735" y="1622407"/>
          <a:ext cx="11155892" cy="4719399"/>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1" y="356659"/>
            <a:ext cx="11041227"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Varautuu itse täydentämään eläkeajan toimeentuloa</a:t>
            </a:r>
            <a:endParaRPr lang="fi-FI" sz="3200" b="1" dirty="0">
              <a:solidFill>
                <a:srgbClr val="040B16"/>
              </a:solidFill>
              <a:latin typeface="Calibri"/>
            </a:endParaRPr>
          </a:p>
        </p:txBody>
      </p:sp>
      <p:sp>
        <p:nvSpPr>
          <p:cNvPr id="6" name="Tekstiruutu 5"/>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dirty="0">
                <a:solidFill>
                  <a:prstClr val="black"/>
                </a:solidFill>
                <a:latin typeface="Calibri"/>
                <a:cs typeface="Arial" pitchFamily="34" charset="0"/>
              </a:rPr>
              <a:t>Oletteko varautunut tai aiotteko varautua itse täydentämään eläkeajan toimeentuloanne jollakin seuraavista tavoista?</a:t>
            </a:r>
            <a:endParaRPr lang="fi-FI" sz="1467" i="1" dirty="0">
              <a:solidFill>
                <a:prstClr val="black"/>
              </a:solidFill>
              <a:latin typeface="Calibri"/>
            </a:endParaRPr>
          </a:p>
          <a:p>
            <a:pPr defTabSz="1219170"/>
            <a:r>
              <a:rPr lang="fi-FI" sz="1467" dirty="0">
                <a:solidFill>
                  <a:prstClr val="black"/>
                </a:solidFill>
                <a:latin typeface="Calibri"/>
              </a:rPr>
              <a:t>Kaikki vastaajat, n=1000</a:t>
            </a:r>
          </a:p>
        </p:txBody>
      </p:sp>
      <p:sp>
        <p:nvSpPr>
          <p:cNvPr id="2" name="TextBox 1"/>
          <p:cNvSpPr txBox="1"/>
          <p:nvPr/>
        </p:nvSpPr>
        <p:spPr>
          <a:xfrm>
            <a:off x="9173980" y="3065929"/>
            <a:ext cx="2698230" cy="2308324"/>
          </a:xfrm>
          <a:prstGeom prst="rect">
            <a:avLst/>
          </a:prstGeom>
          <a:noFill/>
        </p:spPr>
        <p:txBody>
          <a:bodyPr wrap="square" rtlCol="0">
            <a:spAutoFit/>
          </a:bodyPr>
          <a:lstStyle/>
          <a:p>
            <a:r>
              <a:rPr lang="fi-FI" dirty="0">
                <a:solidFill>
                  <a:srgbClr val="040B16"/>
                </a:solidFill>
              </a:rPr>
              <a:t>Huom. Tässä kysymyksen vastausvaihtoehdot erosivat huomattavasti ja vertailu vuosien 2018 ja 2020 välillä osittain mahdotonta </a:t>
            </a:r>
          </a:p>
        </p:txBody>
      </p:sp>
    </p:spTree>
    <p:extLst>
      <p:ext uri="{BB962C8B-B14F-4D97-AF65-F5344CB8AC3E}">
        <p14:creationId xmlns:p14="http://schemas.microsoft.com/office/powerpoint/2010/main" val="39416173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1" y="356659"/>
            <a:ext cx="11329259" cy="995016"/>
          </a:xfrm>
          <a:prstGeom prst="rect">
            <a:avLst/>
          </a:prstGeom>
          <a:noFill/>
        </p:spPr>
        <p:txBody>
          <a:bodyPr wrap="square" rtlCol="0">
            <a:spAutoFit/>
          </a:bodyPr>
          <a:lstStyle/>
          <a:p>
            <a:pPr defTabSz="1219170"/>
            <a:r>
              <a:rPr lang="fi-FI" sz="2933" b="1" dirty="0">
                <a:solidFill>
                  <a:srgbClr val="040B16"/>
                </a:solidFill>
                <a:latin typeface="Calibri"/>
                <a:cs typeface="Arial" pitchFamily="34" charset="0"/>
              </a:rPr>
              <a:t>Julkisten palveluiden täydentäminen omalla kustannuksella</a:t>
            </a:r>
            <a:endParaRPr lang="fi-FI" sz="2800" b="1" dirty="0">
              <a:solidFill>
                <a:srgbClr val="040B16"/>
              </a:solidFill>
              <a:latin typeface="Calibri"/>
            </a:endParaRPr>
          </a:p>
          <a:p>
            <a:pPr defTabSz="1219170"/>
            <a:endParaRPr lang="fi-FI" sz="2933" b="1" dirty="0">
              <a:solidFill>
                <a:srgbClr val="040B16"/>
              </a:solidFill>
              <a:latin typeface="Calibri"/>
            </a:endParaRPr>
          </a:p>
        </p:txBody>
      </p:sp>
      <p:sp>
        <p:nvSpPr>
          <p:cNvPr id="6" name="Tekstiruutu 5"/>
          <p:cNvSpPr txBox="1"/>
          <p:nvPr/>
        </p:nvSpPr>
        <p:spPr>
          <a:xfrm>
            <a:off x="570062" y="932724"/>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Olisitteko valmis täydentämään julkisia palveluja omalla kustannuksella (esim. ylimääräinen kotiapupalvelu)?</a:t>
            </a:r>
            <a:endParaRPr lang="fi-FI" sz="1500" dirty="0">
              <a:solidFill>
                <a:prstClr val="black"/>
              </a:solidFill>
              <a:latin typeface="Calibri"/>
            </a:endParaRPr>
          </a:p>
          <a:p>
            <a:pPr defTabSz="1219170"/>
            <a:r>
              <a:rPr lang="fi-FI" sz="1500" dirty="0">
                <a:solidFill>
                  <a:prstClr val="black"/>
                </a:solidFill>
                <a:latin typeface="Calibri"/>
              </a:rPr>
              <a:t>Kaikki vastaajat, n=1000</a:t>
            </a:r>
          </a:p>
        </p:txBody>
      </p:sp>
      <p:graphicFrame>
        <p:nvGraphicFramePr>
          <p:cNvPr id="9" name="Sisällön paikkamerkki 7">
            <a:extLst>
              <a:ext uri="{FF2B5EF4-FFF2-40B4-BE49-F238E27FC236}">
                <a16:creationId xmlns:a16="http://schemas.microsoft.com/office/drawing/2014/main" id="{2B5683C5-C5B3-4753-BFEB-19B301BC4CB1}"/>
              </a:ext>
            </a:extLst>
          </p:cNvPr>
          <p:cNvGraphicFramePr>
            <a:graphicFrameLocks noGrp="1"/>
          </p:cNvGraphicFramePr>
          <p:nvPr>
            <p:ph idx="1"/>
            <p:extLst>
              <p:ext uri="{D42A27DB-BD31-4B8C-83A1-F6EECF244321}">
                <p14:modId xmlns:p14="http://schemas.microsoft.com/office/powerpoint/2010/main" val="138639135"/>
              </p:ext>
            </p:extLst>
          </p:nvPr>
        </p:nvGraphicFramePr>
        <p:xfrm>
          <a:off x="186020" y="1351675"/>
          <a:ext cx="11164607" cy="554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21806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979218285"/>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1329259" cy="543675"/>
          </a:xfrm>
          <a:prstGeom prst="rect">
            <a:avLst/>
          </a:prstGeom>
          <a:noFill/>
        </p:spPr>
        <p:txBody>
          <a:bodyPr wrap="square" rtlCol="0">
            <a:spAutoFit/>
          </a:bodyPr>
          <a:lstStyle/>
          <a:p>
            <a:pPr defTabSz="1219170"/>
            <a:r>
              <a:rPr lang="fi-FI" sz="2933" b="1" dirty="0">
                <a:solidFill>
                  <a:srgbClr val="040B16"/>
                </a:solidFill>
                <a:latin typeface="Calibri"/>
                <a:cs typeface="Arial" pitchFamily="34" charset="0"/>
              </a:rPr>
              <a:t>Julkisten palveluiden täydentäminen omalla kustannuksella</a:t>
            </a:r>
            <a:endParaRPr lang="fi-FI" sz="2933" b="1" dirty="0">
              <a:solidFill>
                <a:srgbClr val="040B16"/>
              </a:solidFill>
              <a:latin typeface="Calibri"/>
            </a:endParaRPr>
          </a:p>
        </p:txBody>
      </p:sp>
      <p:sp>
        <p:nvSpPr>
          <p:cNvPr id="9" name="Tekstiruutu 8"/>
          <p:cNvSpPr txBox="1"/>
          <p:nvPr/>
        </p:nvSpPr>
        <p:spPr>
          <a:xfrm>
            <a:off x="570062" y="932724"/>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panose="020F0502020204030204" pitchFamily="34" charset="0"/>
                <a:cs typeface="Calibri" panose="020F0502020204030204" pitchFamily="34" charset="0"/>
              </a:rPr>
              <a:t>Olisitteko valmis täydentämään julkisia palveluja omalla kustannuksella (esim. ylimääräinen kotiapupalvelu)?</a:t>
            </a:r>
          </a:p>
          <a:p>
            <a:pPr defTabSz="1219170"/>
            <a:r>
              <a:rPr lang="fi-FI" sz="1500" dirty="0">
                <a:solidFill>
                  <a:prstClr val="black"/>
                </a:solidFill>
                <a:latin typeface="Calibri" panose="020F0502020204030204" pitchFamily="34" charset="0"/>
                <a:cs typeface="Calibri" panose="020F0502020204030204" pitchFamily="34" charset="0"/>
              </a:rPr>
              <a:t>Kaikki vastaajat</a:t>
            </a:r>
          </a:p>
        </p:txBody>
      </p:sp>
    </p:spTree>
    <p:extLst>
      <p:ext uri="{BB962C8B-B14F-4D97-AF65-F5344CB8AC3E}">
        <p14:creationId xmlns:p14="http://schemas.microsoft.com/office/powerpoint/2010/main" val="24827072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8EB658-17E5-4B8A-8C1E-2A1D31850060}"/>
              </a:ext>
            </a:extLst>
          </p:cNvPr>
          <p:cNvSpPr>
            <a:spLocks noGrp="1"/>
          </p:cNvSpPr>
          <p:nvPr>
            <p:ph type="title"/>
          </p:nvPr>
        </p:nvSpPr>
        <p:spPr/>
        <p:txBody>
          <a:bodyPr/>
          <a:lstStyle/>
          <a:p>
            <a:r>
              <a:rPr lang="fi-FI" dirty="0">
                <a:solidFill>
                  <a:prstClr val="white"/>
                </a:solidFill>
                <a:latin typeface="Calibri"/>
              </a:rPr>
              <a:t>Vakuutusasioiden hoito</a:t>
            </a:r>
            <a:endParaRPr lang="fi-FI" dirty="0"/>
          </a:p>
        </p:txBody>
      </p:sp>
      <p:sp>
        <p:nvSpPr>
          <p:cNvPr id="3" name="Slide Number Placeholder 2"/>
          <p:cNvSpPr>
            <a:spLocks noGrp="1"/>
          </p:cNvSpPr>
          <p:nvPr>
            <p:ph type="sldNum" sz="quarter" idx="12"/>
          </p:nvPr>
        </p:nvSpPr>
        <p:spPr/>
        <p:txBody>
          <a:bodyPr/>
          <a:lstStyle/>
          <a:p>
            <a:fld id="{FFC254BE-F317-D644-A658-DB860BDC17F5}" type="slidenum">
              <a:rPr lang="en-US" smtClean="0"/>
              <a:t>96</a:t>
            </a:fld>
            <a:endParaRPr lang="en-US" dirty="0"/>
          </a:p>
        </p:txBody>
      </p:sp>
    </p:spTree>
    <p:extLst>
      <p:ext uri="{BB962C8B-B14F-4D97-AF65-F5344CB8AC3E}">
        <p14:creationId xmlns:p14="http://schemas.microsoft.com/office/powerpoint/2010/main" val="32429420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397" y="1324860"/>
            <a:ext cx="10827465" cy="4616648"/>
          </a:xfrm>
          <a:prstGeom prst="rect">
            <a:avLst/>
          </a:prstGeom>
          <a:noFill/>
        </p:spPr>
        <p:txBody>
          <a:bodyPr wrap="square" rtlCol="0">
            <a:spAutoFit/>
          </a:bodyPr>
          <a:lstStyle/>
          <a:p>
            <a:r>
              <a:rPr lang="fi-FI" sz="2200" b="1" dirty="0">
                <a:solidFill>
                  <a:srgbClr val="040B16"/>
                </a:solidFill>
                <a:latin typeface="Calibri" panose="020F0502020204030204" pitchFamily="34" charset="0"/>
                <a:cs typeface="Calibri" panose="020F0502020204030204" pitchFamily="34" charset="0"/>
              </a:rPr>
              <a:t>Miten hoidatte tällä hetkellä vakuutusasioitanne?</a:t>
            </a:r>
          </a:p>
          <a:p>
            <a:endParaRPr lang="fi-FI" sz="1600" b="1" dirty="0">
              <a:solidFill>
                <a:srgbClr val="040B16"/>
              </a:solidFill>
              <a:latin typeface="Calibri" panose="020F0502020204030204" pitchFamily="34" charset="0"/>
              <a:cs typeface="Calibri" panose="020F0502020204030204" pitchFamily="34" charset="0"/>
            </a:endParaRPr>
          </a:p>
          <a:p>
            <a:r>
              <a:rPr lang="fi-FI" sz="1600" dirty="0">
                <a:solidFill>
                  <a:srgbClr val="040B16"/>
                </a:solidFill>
                <a:latin typeface="Calibri" panose="020F0502020204030204" pitchFamily="34" charset="0"/>
                <a:cs typeface="Calibri" panose="020F0502020204030204" pitchFamily="34" charset="0"/>
              </a:rPr>
              <a:t>Vastausvaihtoehdot</a:t>
            </a:r>
          </a:p>
          <a:p>
            <a:r>
              <a:rPr lang="fi-FI" sz="1600" dirty="0">
                <a:solidFill>
                  <a:srgbClr val="040B16"/>
                </a:solidFill>
                <a:latin typeface="Calibri" panose="020F0502020204030204" pitchFamily="34" charset="0"/>
                <a:cs typeface="Calibri" panose="020F0502020204030204" pitchFamily="34" charset="0"/>
              </a:rPr>
              <a:t>1= tavallisimmin</a:t>
            </a:r>
          </a:p>
          <a:p>
            <a:pPr lvl="0"/>
            <a:r>
              <a:rPr lang="fi-FI" sz="1600" dirty="0">
                <a:solidFill>
                  <a:srgbClr val="040B16"/>
                </a:solidFill>
                <a:latin typeface="Calibri" panose="020F0502020204030204" pitchFamily="34" charset="0"/>
                <a:cs typeface="Calibri" panose="020F0502020204030204" pitchFamily="34" charset="0"/>
              </a:rPr>
              <a:t>2= joskus</a:t>
            </a:r>
          </a:p>
          <a:p>
            <a:pPr lvl="0"/>
            <a:r>
              <a:rPr lang="fi-FI" sz="1600" dirty="0">
                <a:solidFill>
                  <a:srgbClr val="040B16"/>
                </a:solidFill>
                <a:latin typeface="Calibri" panose="020F0502020204030204" pitchFamily="34" charset="0"/>
                <a:cs typeface="Calibri" panose="020F0502020204030204" pitchFamily="34" charset="0"/>
              </a:rPr>
              <a:t>3= en lainkaan</a:t>
            </a:r>
          </a:p>
          <a:p>
            <a:pPr lvl="0"/>
            <a:endParaRPr lang="fi-FI" sz="1600" dirty="0">
              <a:solidFill>
                <a:srgbClr val="040B16"/>
              </a:solidFill>
              <a:latin typeface="Calibri" panose="020F0502020204030204" pitchFamily="34" charset="0"/>
              <a:cs typeface="Calibri" panose="020F0502020204030204" pitchFamily="34" charset="0"/>
            </a:endParaRPr>
          </a:p>
          <a:p>
            <a:pPr lvl="0"/>
            <a:r>
              <a:rPr lang="fi-FI" sz="1600" dirty="0">
                <a:solidFill>
                  <a:srgbClr val="040B16"/>
                </a:solidFill>
                <a:latin typeface="Calibri" panose="020F0502020204030204" pitchFamily="34" charset="0"/>
                <a:cs typeface="Calibri" panose="020F0502020204030204" pitchFamily="34" charset="0"/>
              </a:rPr>
              <a:t>Hoitotavat</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Vakuutusyhtiön konttorissa</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Puhelimella</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Internetissä  </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Älypuhelinsovelluksella</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Vakuutusyhtiön asiamiehen kanssa</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Pankissa</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Autoliikkeessä, matkatoimistossa, kaupassa, postissa</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Vakuutusmeklarin kanssa</a:t>
            </a:r>
          </a:p>
          <a:p>
            <a:pPr marL="342900" indent="-342900">
              <a:buFont typeface="+mj-lt"/>
              <a:buAutoNum type="arabicPeriod"/>
            </a:pPr>
            <a:r>
              <a:rPr lang="fi-FI" sz="1600" dirty="0">
                <a:solidFill>
                  <a:srgbClr val="040B16"/>
                </a:solidFill>
                <a:latin typeface="Calibri" panose="020F0502020204030204" pitchFamily="34" charset="0"/>
                <a:cs typeface="Calibri" panose="020F0502020204030204" pitchFamily="34" charset="0"/>
              </a:rPr>
              <a:t>Muualla, missä?</a:t>
            </a:r>
          </a:p>
          <a:p>
            <a:pPr lvl="0"/>
            <a:endParaRPr lang="fi-FI" sz="1600" dirty="0">
              <a:solidFill>
                <a:srgbClr val="040B1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342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591694" y="1099084"/>
            <a:ext cx="11223943" cy="1610760"/>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57 % vastaajista hoitaa tavallisimmin vakuutusasiansa internetissä tietokoneella kuten kaksi vuotta aiemminkin. Älypuhelinsovelluksella hoitaa vakuutusasioitaan tavallisimmin  6 % vastaajista. </a:t>
            </a:r>
          </a:p>
          <a:p>
            <a:pPr defTabSz="1219170"/>
            <a:endParaRPr lang="fi-FI" sz="1200" dirty="0">
              <a:solidFill>
                <a:prstClr val="black"/>
              </a:solidFill>
              <a:latin typeface="Calibri"/>
            </a:endParaRPr>
          </a:p>
          <a:p>
            <a:pPr defTabSz="1219170"/>
            <a:r>
              <a:rPr lang="fi-FI" sz="1600" dirty="0">
                <a:solidFill>
                  <a:prstClr val="black"/>
                </a:solidFill>
                <a:latin typeface="Calibri"/>
              </a:rPr>
              <a:t>Perinteiset tavat, eli puhelinsoitto vakuutusyhtiöön on vielä toiseksi suosituin tapa asioida. 19 % vastaajista kertoo puhelimen olevan tavallisin tapa. 12 % vastaajista kerto tavallisimman asiointitavan olevan vakuutusyhtiön konttorissa asiointi.</a:t>
            </a:r>
          </a:p>
          <a:p>
            <a:pPr marL="609585" lvl="1" defTabSz="1219170"/>
            <a:endParaRPr lang="fi-FI" sz="1867" dirty="0">
              <a:solidFill>
                <a:prstClr val="black"/>
              </a:solidFill>
              <a:latin typeface="Calibri"/>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Vakuutusasioiden hoito</a:t>
            </a:r>
            <a:endParaRPr lang="fi-FI" sz="3200" b="1" dirty="0">
              <a:solidFill>
                <a:srgbClr val="040B16"/>
              </a:solidFill>
              <a:latin typeface="Calibri"/>
            </a:endParaRPr>
          </a:p>
        </p:txBody>
      </p:sp>
      <p:pic>
        <p:nvPicPr>
          <p:cNvPr id="7" name="Picture 6">
            <a:extLst>
              <a:ext uri="{FF2B5EF4-FFF2-40B4-BE49-F238E27FC236}">
                <a16:creationId xmlns:a16="http://schemas.microsoft.com/office/drawing/2014/main" id="{E09591EE-A1D8-425C-BA8D-DCCDAA9B86E5}"/>
              </a:ext>
            </a:extLst>
          </p:cNvPr>
          <p:cNvPicPr>
            <a:picLocks noChangeAspect="1"/>
          </p:cNvPicPr>
          <p:nvPr/>
        </p:nvPicPr>
        <p:blipFill>
          <a:blip r:embed="rId2"/>
          <a:stretch>
            <a:fillRect/>
          </a:stretch>
        </p:blipFill>
        <p:spPr>
          <a:xfrm>
            <a:off x="527382" y="2306119"/>
            <a:ext cx="11379935" cy="3789879"/>
          </a:xfrm>
          <a:prstGeom prst="rect">
            <a:avLst/>
          </a:prstGeom>
        </p:spPr>
      </p:pic>
    </p:spTree>
    <p:extLst>
      <p:ext uri="{BB962C8B-B14F-4D97-AF65-F5344CB8AC3E}">
        <p14:creationId xmlns:p14="http://schemas.microsoft.com/office/powerpoint/2010/main" val="42180921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194518095"/>
              </p:ext>
            </p:extLst>
          </p:nvPr>
        </p:nvGraphicFramePr>
        <p:xfrm>
          <a:off x="-151972" y="1174774"/>
          <a:ext cx="11118398" cy="5529943"/>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dirty="0">
                <a:solidFill>
                  <a:srgbClr val="040B16"/>
                </a:solidFill>
                <a:latin typeface="Calibri"/>
                <a:cs typeface="Arial" pitchFamily="34" charset="0"/>
              </a:rPr>
              <a:t>Vakuutusasioiden hoito</a:t>
            </a:r>
            <a:endParaRPr lang="fi-FI" sz="3200" b="1" dirty="0">
              <a:solidFill>
                <a:srgbClr val="040B16"/>
              </a:solidFill>
              <a:latin typeface="Calibri"/>
            </a:endParaRPr>
          </a:p>
        </p:txBody>
      </p:sp>
      <p:sp>
        <p:nvSpPr>
          <p:cNvPr id="9" name="Tekstiruutu 8"/>
          <p:cNvSpPr txBox="1"/>
          <p:nvPr/>
        </p:nvSpPr>
        <p:spPr>
          <a:xfrm>
            <a:off x="570062" y="902841"/>
            <a:ext cx="11094557" cy="553998"/>
          </a:xfrm>
          <a:prstGeom prst="rect">
            <a:avLst/>
          </a:prstGeom>
          <a:noFill/>
        </p:spPr>
        <p:txBody>
          <a:bodyPr wrap="square" lIns="91440" tIns="45720" rIns="91440" bIns="45720" rtlCol="0">
            <a:spAutoFit/>
          </a:bodyPr>
          <a:lstStyle/>
          <a:p>
            <a:pPr defTabSz="1219170"/>
            <a:r>
              <a:rPr lang="fi-FI" sz="1500" dirty="0">
                <a:solidFill>
                  <a:prstClr val="black"/>
                </a:solidFill>
                <a:latin typeface="Calibri"/>
                <a:cs typeface="Arial" pitchFamily="34" charset="0"/>
              </a:rPr>
              <a:t>Missä hoidatte tällä hetkellä vakuutusasioitanne?</a:t>
            </a:r>
            <a:endParaRPr lang="fi-FI" sz="1500" dirty="0">
              <a:solidFill>
                <a:prstClr val="black"/>
              </a:solidFill>
              <a:latin typeface="Calibri"/>
            </a:endParaRPr>
          </a:p>
          <a:p>
            <a:pPr defTabSz="1219170"/>
            <a:r>
              <a:rPr lang="fi-FI" sz="1500" dirty="0">
                <a:solidFill>
                  <a:prstClr val="black"/>
                </a:solidFill>
                <a:latin typeface="Calibri"/>
              </a:rPr>
              <a:t>Kaikki vastaajat, n=1000</a:t>
            </a:r>
          </a:p>
        </p:txBody>
      </p:sp>
    </p:spTree>
    <p:extLst>
      <p:ext uri="{BB962C8B-B14F-4D97-AF65-F5344CB8AC3E}">
        <p14:creationId xmlns:p14="http://schemas.microsoft.com/office/powerpoint/2010/main" val="481000750"/>
      </p:ext>
    </p:extLst>
  </p:cSld>
  <p:clrMapOvr>
    <a:masterClrMapping/>
  </p:clrMapOvr>
</p:sld>
</file>

<file path=ppt/theme/theme1.xml><?xml version="1.0" encoding="utf-8"?>
<a:theme xmlns:a="http://schemas.openxmlformats.org/drawingml/2006/main" name="FA_Theme">
  <a:themeElements>
    <a:clrScheme name="FA_varit_uusi">
      <a:dk1>
        <a:srgbClr val="164180"/>
      </a:dk1>
      <a:lt1>
        <a:srgbClr val="FFFFFF"/>
      </a:lt1>
      <a:dk2>
        <a:srgbClr val="164180"/>
      </a:dk2>
      <a:lt2>
        <a:srgbClr val="FFFFFF"/>
      </a:lt2>
      <a:accent1>
        <a:srgbClr val="E6007E"/>
      </a:accent1>
      <a:accent2>
        <a:srgbClr val="164180"/>
      </a:accent2>
      <a:accent3>
        <a:srgbClr val="7F539C"/>
      </a:accent3>
      <a:accent4>
        <a:srgbClr val="FFD600"/>
      </a:accent4>
      <a:accent5>
        <a:srgbClr val="F4B5D3"/>
      </a:accent5>
      <a:accent6>
        <a:srgbClr val="BCE3FA"/>
      </a:accent6>
      <a:hlink>
        <a:srgbClr val="15417F"/>
      </a:hlink>
      <a:folHlink>
        <a:srgbClr val="164180"/>
      </a:folHlink>
    </a:clrScheme>
    <a:fontScheme name="Mukautettu 2">
      <a:majorFont>
        <a:latin typeface="Merriweather Sans"/>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pohja" id="{3BADB047-5EFA-43AD-BDCF-4773CE634A9B}" vid="{2131AB1A-998C-4084-9D50-EA0D58D083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nanssiala Asiakirja" ma:contentTypeID="0x010100754B9C00A9D1EF429E3CE268AA4F07C90015AB1850ECECB6499E33FE703BE9F3D2" ma:contentTypeVersion="3" ma:contentTypeDescription="Luo uusi asiakirja." ma:contentTypeScope="" ma:versionID="98d067b337b917e53991cf3c25133ef0">
  <xsd:schema xmlns:xsd="http://www.w3.org/2001/XMLSchema" xmlns:xs="http://www.w3.org/2001/XMLSchema" xmlns:p="http://schemas.microsoft.com/office/2006/metadata/properties" xmlns:ns2="3d6a9306-9ca7-4ef4-bdc0-1874c06cbe8c" targetNamespace="http://schemas.microsoft.com/office/2006/metadata/properties" ma:root="true" ma:fieldsID="021ed63e95b3f166ab44e6faf01cccc8" ns2:_="">
    <xsd:import namespace="3d6a9306-9ca7-4ef4-bdc0-1874c06cbe8c"/>
    <xsd:element name="properties">
      <xsd:complexType>
        <xsd:sequence>
          <xsd:element name="documentManagement">
            <xsd:complexType>
              <xsd:all>
                <xsd:element ref="ns2:Asiakirjan_x0020_pvm" minOccurs="0"/>
                <xsd:element ref="ns2:Kokouksen_x0020_pvm" minOccurs="0"/>
                <xsd:element ref="ns2:FA_x0020_vastuuhenkilö" minOccurs="0"/>
                <xsd:element ref="ns2:Lisätiedot" minOccurs="0"/>
                <xsd:element ref="ns2:b8937dc7f7d8474bb5ff862753bb4340" minOccurs="0"/>
                <xsd:element ref="ns2:TaxCatchAllLabel" minOccurs="0"/>
                <xsd:element ref="ns2:p052a5e2e35240239e541a17086d812b" minOccurs="0"/>
                <xsd:element ref="ns2:f7285783451248a2a132817e4aca895f" minOccurs="0"/>
                <xsd:element ref="ns2:c65bcce231384f61a340ba009edf1e0a" minOccurs="0"/>
                <xsd:element ref="ns2:ff3a6f4fffbf4b098f7f426bc26e559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a9306-9ca7-4ef4-bdc0-1874c06cbe8c" elementFormDefault="qualified">
    <xsd:import namespace="http://schemas.microsoft.com/office/2006/documentManagement/types"/>
    <xsd:import namespace="http://schemas.microsoft.com/office/infopath/2007/PartnerControls"/>
    <xsd:element name="Asiakirjan_x0020_pvm" ma:index="3" nillable="true" ma:displayName="Asiakirjan pvm" ma:default="[today]" ma:format="DateOnly" ma:internalName="Asiakirjan_x0020_pvm0">
      <xsd:simpleType>
        <xsd:restriction base="dms:DateTime"/>
      </xsd:simpleType>
    </xsd:element>
    <xsd:element name="Kokouksen_x0020_pvm" ma:index="5" nillable="true" ma:displayName="Kokouksen pvm" ma:format="DateOnly" ma:internalName="Kokouksen_x0020_pvm">
      <xsd:simpleType>
        <xsd:restriction base="dms:DateTime"/>
      </xsd:simpleType>
    </xsd:element>
    <xsd:element name="FA_x0020_vastuuhenkilö" ma:index="6" nillable="true" ma:displayName="FA vastuuhenkilö" ma:list="UserInfo" ma:internalName="FA_x0020_vastuu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sätiedot" ma:index="8" nillable="true" ma:displayName="Lisätiedot" ma:internalName="Lis_x00e4_tiedot0">
      <xsd:simpleType>
        <xsd:restriction base="dms:Note">
          <xsd:maxLength value="255"/>
        </xsd:restriction>
      </xsd:simpleType>
    </xsd:element>
    <xsd:element name="b8937dc7f7d8474bb5ff862753bb4340" ma:index="12" nillable="true" ma:taxonomy="true" ma:internalName="b8937dc7f7d8474bb5ff862753bb4340" ma:taxonomyFieldName="Julkisuus0" ma:displayName="Julkisuus" ma:readOnly="false" ma:default="4;#FA-sisäinen|40fe4f96-c144-41e1-8120-de0d7e1583fc" ma:fieldId="{b8937dc7-f7d8-474b-b5ff-862753bb4340}" ma:sspId="1fc57f3e-8305-486e-a8c2-148b9408595d" ma:termSetId="d30f25d2-ebe8-43ea-9269-85f735816edb" ma:anchorId="00000000-0000-0000-0000-000000000000" ma:open="false" ma:isKeyword="false">
      <xsd:complexType>
        <xsd:sequence>
          <xsd:element ref="pc:Terms" minOccurs="0" maxOccurs="1"/>
        </xsd:sequence>
      </xsd:complexType>
    </xsd:element>
    <xsd:element name="TaxCatchAllLabel" ma:index="13" nillable="true" ma:displayName="Taxonomy Catch All Column1" ma:hidden="true" ma:list="{1d1e734f-142a-4a85-aca2-a839b68ad5ab}" ma:internalName="TaxCatchAllLabel" ma:readOnly="true" ma:showField="CatchAllDataLabel" ma:web="9d220695-81e5-4fe2-9dce-f68c59708957">
      <xsd:complexType>
        <xsd:complexContent>
          <xsd:extension base="dms:MultiChoiceLookup">
            <xsd:sequence>
              <xsd:element name="Value" type="dms:Lookup" maxOccurs="unbounded" minOccurs="0" nillable="true"/>
            </xsd:sequence>
          </xsd:extension>
        </xsd:complexContent>
      </xsd:complexType>
    </xsd:element>
    <xsd:element name="p052a5e2e35240239e541a17086d812b" ma:index="14" nillable="true" ma:taxonomy="true" ma:internalName="p052a5e2e35240239e541a17086d812b" ma:taxonomyFieldName="Asiasanat0" ma:displayName="Asiasanat" ma:default="" ma:fieldId="{9052a5e2-e352-4023-9e54-1a17086d812b}" ma:taxonomyMulti="true" ma:sspId="1fc57f3e-8305-486e-a8c2-148b9408595d" ma:termSetId="74b57826-18d0-4b2d-b453-c520c91ee6db" ma:anchorId="00000000-0000-0000-0000-000000000000" ma:open="true" ma:isKeyword="false">
      <xsd:complexType>
        <xsd:sequence>
          <xsd:element ref="pc:Terms" minOccurs="0" maxOccurs="1"/>
        </xsd:sequence>
      </xsd:complexType>
    </xsd:element>
    <xsd:element name="f7285783451248a2a132817e4aca895f" ma:index="15" nillable="true" ma:taxonomy="true" ma:internalName="f7285783451248a2a132817e4aca895f" ma:taxonomyFieldName="Dokumentin_x0020_tila0" ma:displayName="Dokumentin tila" ma:default="" ma:fieldId="{f7285783-4512-48a2-a132-817e4aca895f}" ma:sspId="1fc57f3e-8305-486e-a8c2-148b9408595d" ma:termSetId="a77969e4-0b5b-4ac5-8bb1-3950b68d57f3" ma:anchorId="00000000-0000-0000-0000-000000000000" ma:open="false" ma:isKeyword="false">
      <xsd:complexType>
        <xsd:sequence>
          <xsd:element ref="pc:Terms" minOccurs="0" maxOccurs="1"/>
        </xsd:sequence>
      </xsd:complexType>
    </xsd:element>
    <xsd:element name="c65bcce231384f61a340ba009edf1e0a" ma:index="16" nillable="true" ma:taxonomy="true" ma:internalName="c65bcce231384f61a340ba009edf1e0a" ma:taxonomyFieldName="Asiakirjatyyppi0" ma:displayName="Asiakirjatyyppi" ma:default="" ma:fieldId="{c65bcce2-3138-4f61-a340-ba009edf1e0a}" ma:sspId="1fc57f3e-8305-486e-a8c2-148b9408595d" ma:termSetId="f0126561-3e6b-4118-8629-5272a7a08fe1" ma:anchorId="00000000-0000-0000-0000-000000000000" ma:open="false" ma:isKeyword="false">
      <xsd:complexType>
        <xsd:sequence>
          <xsd:element ref="pc:Terms" minOccurs="0" maxOccurs="1"/>
        </xsd:sequence>
      </xsd:complexType>
    </xsd:element>
    <xsd:element name="ff3a6f4fffbf4b098f7f426bc26e559f" ma:index="17" nillable="true" ma:taxonomy="true" ma:internalName="ff3a6f4fffbf4b098f7f426bc26e559f" ma:taxonomyFieldName="Organisaatiot" ma:displayName="Organisaatiot" ma:readOnly="false" ma:default="5;#Finanssiala ry|ee048018-529f-44c2-b621-1ffdf097d9ae" ma:fieldId="{ff3a6f4f-ffbf-4b09-8f7f-426bc26e559f}" ma:taxonomyMulti="true" ma:sspId="1fc57f3e-8305-486e-a8c2-148b9408595d" ma:termSetId="a7c7996a-e85f-46b5-a5b7-e3eb5aef7a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1d1e734f-142a-4a85-aca2-a839b68ad5ab}" ma:internalName="TaxCatchAll" ma:showField="CatchAllData" ma:web="9d220695-81e5-4fe2-9dce-f68c597089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fc57f3e-8305-486e-a8c2-148b9408595d" ContentTypeId="0x010100754B9C00A9D1EF429E3CE268AA4F07C9"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siakirjan_x0020_pvm xmlns="3d6a9306-9ca7-4ef4-bdc0-1874c06cbe8c">2022-03-24T07:30:33+00:00</Asiakirjan_x0020_pvm>
    <b8937dc7f7d8474bb5ff862753bb4340 xmlns="3d6a9306-9ca7-4ef4-bdc0-1874c06cbe8c">
      <Terms xmlns="http://schemas.microsoft.com/office/infopath/2007/PartnerControls">
        <TermInfo xmlns="http://schemas.microsoft.com/office/infopath/2007/PartnerControls">
          <TermName xmlns="http://schemas.microsoft.com/office/infopath/2007/PartnerControls">FA-sisäinen</TermName>
          <TermId xmlns="http://schemas.microsoft.com/office/infopath/2007/PartnerControls">40fe4f96-c144-41e1-8120-de0d7e1583fc</TermId>
        </TermInfo>
      </Terms>
    </b8937dc7f7d8474bb5ff862753bb4340>
    <Lisätiedot xmlns="3d6a9306-9ca7-4ef4-bdc0-1874c06cbe8c" xsi:nil="true"/>
    <FA_x0020_vastuuhenkilö xmlns="3d6a9306-9ca7-4ef4-bdc0-1874c06cbe8c">
      <UserInfo>
        <DisplayName/>
        <AccountId xsi:nil="true"/>
        <AccountType/>
      </UserInfo>
    </FA_x0020_vastuuhenkilö>
    <TaxCatchAll xmlns="3d6a9306-9ca7-4ef4-bdc0-1874c06cbe8c">
      <Value>5</Value>
      <Value>4</Value>
    </TaxCatchAll>
    <Kokouksen_x0020_pvm xmlns="3d6a9306-9ca7-4ef4-bdc0-1874c06cbe8c" xsi:nil="true"/>
    <c65bcce231384f61a340ba009edf1e0a xmlns="3d6a9306-9ca7-4ef4-bdc0-1874c06cbe8c">
      <Terms xmlns="http://schemas.microsoft.com/office/infopath/2007/PartnerControls"/>
    </c65bcce231384f61a340ba009edf1e0a>
    <p052a5e2e35240239e541a17086d812b xmlns="3d6a9306-9ca7-4ef4-bdc0-1874c06cbe8c">
      <Terms xmlns="http://schemas.microsoft.com/office/infopath/2007/PartnerControls"/>
    </p052a5e2e35240239e541a17086d812b>
    <ff3a6f4fffbf4b098f7f426bc26e559f xmlns="3d6a9306-9ca7-4ef4-bdc0-1874c06cbe8c">
      <Terms xmlns="http://schemas.microsoft.com/office/infopath/2007/PartnerControls">
        <TermInfo xmlns="http://schemas.microsoft.com/office/infopath/2007/PartnerControls">
          <TermName xmlns="http://schemas.microsoft.com/office/infopath/2007/PartnerControls">Finanssiala ry</TermName>
          <TermId xmlns="http://schemas.microsoft.com/office/infopath/2007/PartnerControls">ee048018-529f-44c2-b621-1ffdf097d9ae</TermId>
        </TermInfo>
      </Terms>
    </ff3a6f4fffbf4b098f7f426bc26e559f>
    <f7285783451248a2a132817e4aca895f xmlns="3d6a9306-9ca7-4ef4-bdc0-1874c06cbe8c">
      <Terms xmlns="http://schemas.microsoft.com/office/infopath/2007/PartnerControls"/>
    </f7285783451248a2a132817e4aca895f>
  </documentManagement>
</p:properties>
</file>

<file path=customXml/itemProps1.xml><?xml version="1.0" encoding="utf-8"?>
<ds:datastoreItem xmlns:ds="http://schemas.openxmlformats.org/officeDocument/2006/customXml" ds:itemID="{7340A5BA-DFB8-47D7-A1DC-5614C782B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6a9306-9ca7-4ef4-bdc0-1874c06cbe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87F9C1-5AB4-412F-9BCC-8E2AA109D186}">
  <ds:schemaRefs>
    <ds:schemaRef ds:uri="Microsoft.SharePoint.Taxonomy.ContentTypeSync"/>
  </ds:schemaRefs>
</ds:datastoreItem>
</file>

<file path=customXml/itemProps3.xml><?xml version="1.0" encoding="utf-8"?>
<ds:datastoreItem xmlns:ds="http://schemas.openxmlformats.org/officeDocument/2006/customXml" ds:itemID="{8F825617-8B75-4BC5-8739-A628C8AC9069}">
  <ds:schemaRefs>
    <ds:schemaRef ds:uri="http://schemas.microsoft.com/sharepoint/v3/contenttype/forms"/>
  </ds:schemaRefs>
</ds:datastoreItem>
</file>

<file path=customXml/itemProps4.xml><?xml version="1.0" encoding="utf-8"?>
<ds:datastoreItem xmlns:ds="http://schemas.openxmlformats.org/officeDocument/2006/customXml" ds:itemID="{62965794-6A7F-46E9-9858-6AFB6E1C22BC}">
  <ds:schemaRefs>
    <ds:schemaRef ds:uri="http://purl.org/dc/dcmitype/"/>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3d6a9306-9ca7-4ef4-bdc0-1874c06cbe8c"/>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FA_Esityspohja</Template>
  <TotalTime>6430</TotalTime>
  <Words>5664</Words>
  <Application>Microsoft Office PowerPoint</Application>
  <PresentationFormat>Laajakuva</PresentationFormat>
  <Paragraphs>753</Paragraphs>
  <Slides>138</Slides>
  <Notes>25</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138</vt:i4>
      </vt:variant>
    </vt:vector>
  </HeadingPairs>
  <TitlesOfParts>
    <vt:vector size="142" baseType="lpstr">
      <vt:lpstr>Merriweather Sans</vt:lpstr>
      <vt:lpstr>Arial</vt:lpstr>
      <vt:lpstr>Calibri</vt:lpstr>
      <vt:lpstr>FA_Theme</vt:lpstr>
      <vt:lpstr>Vakuutustutkimus 2022</vt:lpstr>
      <vt:lpstr>Aineiston rakenne</vt:lpstr>
      <vt:lpstr>Aineiston rakenne</vt:lpstr>
      <vt:lpstr>Aineiston rakenne</vt:lpstr>
      <vt:lpstr>Aineiston rakenne  2014-2022</vt:lpstr>
      <vt:lpstr>PowerPoint-esitys</vt:lpstr>
      <vt:lpstr>PowerPoint-esitys</vt:lpstr>
      <vt:lpstr>PowerPoint-esitys</vt:lpstr>
      <vt:lpstr>PowerPoint-esitys</vt:lpstr>
      <vt:lpstr>Johdanto</vt:lpstr>
      <vt:lpstr>PowerPoint-esitys</vt:lpstr>
      <vt:lpstr>PowerPoint-esitys</vt:lpstr>
      <vt:lpstr>Yhteenveto tutkimuksen tuloksista</vt:lpstr>
      <vt:lpstr>Yhteenveto tutkimuksen tuloksista</vt:lpstr>
      <vt:lpstr>Vapaaehtoiset vakuutukset</vt:lpstr>
      <vt:lpstr>PowerPoint-esitys</vt:lpstr>
      <vt:lpstr>PowerPoint-esitys</vt:lpstr>
      <vt:lpstr>PowerPoint-esitys</vt:lpstr>
      <vt:lpstr>PowerPoint-esitys</vt:lpstr>
      <vt:lpstr>Kotivakuutus</vt:lpstr>
      <vt:lpstr>PowerPoint-esitys</vt:lpstr>
      <vt:lpstr>PowerPoint-esitys</vt:lpstr>
      <vt:lpstr>PowerPoint-esitys</vt:lpstr>
      <vt:lpstr>Vapaaehtoinen sairauskuluvakuutus</vt:lpstr>
      <vt:lpstr>PowerPoint-esitys</vt:lpstr>
      <vt:lpstr>PowerPoint-esitys</vt:lpstr>
      <vt:lpstr>PowerPoint-esitys</vt:lpstr>
      <vt:lpstr>PowerPoint-esitys</vt:lpstr>
      <vt:lpstr>Matkavakuutus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Vapaaehtoinen henkivakuutus</vt:lpstr>
      <vt:lpstr>PowerPoint-esitys</vt:lpstr>
      <vt:lpstr>PowerPoint-esitys</vt:lpstr>
      <vt:lpstr>PowerPoint-esitys</vt:lpstr>
      <vt:lpstr>PowerPoint-esitys</vt:lpstr>
      <vt:lpstr>PowerPoint-esitys</vt:lpstr>
      <vt:lpstr>PowerPoint-esitys</vt:lpstr>
      <vt:lpstr>Vapaaehtoinen eläkevakuutus</vt:lpstr>
      <vt:lpstr>PowerPoint-esitys</vt:lpstr>
      <vt:lpstr>PowerPoint-esitys</vt:lpstr>
      <vt:lpstr>PowerPoint-esitys</vt:lpstr>
      <vt:lpstr>PowerPoint-esitys</vt:lpstr>
      <vt:lpstr>PowerPoint-esitys</vt:lpstr>
      <vt:lpstr>PowerPoint-esitys</vt:lpstr>
      <vt:lpstr>Riskitietoisuus</vt:lpstr>
      <vt:lpstr>PowerPoint-esitys</vt:lpstr>
      <vt:lpstr>PowerPoint-esitys</vt:lpstr>
      <vt:lpstr>PowerPoint-esitys</vt:lpstr>
      <vt:lpstr>PowerPoint-esitys</vt:lpstr>
      <vt:lpstr>PowerPoint-esitys</vt:lpstr>
      <vt:lpstr>Yhteiskunnan tarjoamien lakisääteisten palvelujen ja etuuksien riittävyys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 Yhteiskunnan ja yksilön vastuunjako</vt:lpstr>
      <vt:lpstr>PowerPoint-esitys</vt:lpstr>
      <vt:lpstr>PowerPoint-esitys</vt:lpstr>
      <vt:lpstr>PowerPoint-esitys</vt:lpstr>
      <vt:lpstr>PowerPoint-esitys</vt:lpstr>
      <vt:lpstr>PowerPoint-esitys</vt:lpstr>
      <vt:lpstr>PowerPoint-esitys</vt:lpstr>
      <vt:lpstr>PowerPoint-esitys</vt:lpstr>
      <vt:lpstr>Lakisääteisen sosiaaliturvan riittävyys </vt:lpstr>
      <vt:lpstr>PowerPoint-esitys</vt:lpstr>
      <vt:lpstr>PowerPoint-esitys</vt:lpstr>
      <vt:lpstr>PowerPoint-esitys</vt:lpstr>
      <vt:lpstr>PowerPoint-esitys</vt:lpstr>
      <vt:lpstr>PowerPoint-esitys</vt:lpstr>
      <vt:lpstr>PowerPoint-esitys</vt:lpstr>
      <vt:lpstr>PowerPoint-esitys</vt:lpstr>
      <vt:lpstr> Eläkeajan toimeentulon täydentäminen</vt:lpstr>
      <vt:lpstr>PowerPoint-esitys</vt:lpstr>
      <vt:lpstr>PowerPoint-esitys</vt:lpstr>
      <vt:lpstr>PowerPoint-esitys</vt:lpstr>
      <vt:lpstr>PowerPoint-esitys</vt:lpstr>
      <vt:lpstr>PowerPoint-esitys</vt:lpstr>
      <vt:lpstr>PowerPoint-esitys</vt:lpstr>
      <vt:lpstr>PowerPoint-esitys</vt:lpstr>
      <vt:lpstr>Vakuutusasioiden hoito</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Korvausmenettely</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Mielipiteet vakuutuksista ja vakuutusyhtiöistä</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Urpilainen Satu</dc:creator>
  <cp:lastModifiedBy>Urpilainen Satu</cp:lastModifiedBy>
  <cp:revision>333</cp:revision>
  <cp:lastPrinted>2020-05-11T08:24:11Z</cp:lastPrinted>
  <dcterms:created xsi:type="dcterms:W3CDTF">2020-01-08T08:10:09Z</dcterms:created>
  <dcterms:modified xsi:type="dcterms:W3CDTF">2022-05-31T08:53:35Z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0x010100754B9C00A9D1EF429E3CE268AA4F07C90015AB1850ECECB6499E33FE703BE9F3D2</vt:lpwstr>
  </property>
  <property fmtid="{D5CDD505-2E9C-101B-9397-08002B2CF9AE}" pid="3" name="MediaServiceImageTags">
    <vt:lpwstr/>
  </property>
  <property fmtid="{D5CDD505-2E9C-101B-9397-08002B2CF9AE}" pid="4" name="Organisaatiot">
    <vt:lpwstr>5;#Finanssiala ry|ee048018-529f-44c2-b621-1ffdf097d9ae</vt:lpwstr>
  </property>
  <property fmtid="{D5CDD505-2E9C-101B-9397-08002B2CF9AE}" pid="5" name="lcf76f155ced4ddcb4097134ff3c332f">
    <vt:lpwstr/>
  </property>
  <property fmtid="{D5CDD505-2E9C-101B-9397-08002B2CF9AE}" pid="6" name="Asiakirjatyyppi0">
    <vt:lpwstr/>
  </property>
  <property fmtid="{D5CDD505-2E9C-101B-9397-08002B2CF9AE}" pid="7" name="Asiasanat0">
    <vt:lpwstr/>
  </property>
  <property fmtid="{D5CDD505-2E9C-101B-9397-08002B2CF9AE}" pid="8" name="Dokumentin tila0">
    <vt:lpwstr/>
  </property>
  <property fmtid="{D5CDD505-2E9C-101B-9397-08002B2CF9AE}" pid="9" name="Julkisuus0">
    <vt:lpwstr>4;#FA-sisäinen|40fe4f96-c144-41e1-8120-de0d7e1583fc</vt:lpwstr>
  </property>
</Properties>
</file>