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Ex1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charts/chart5.xml" ContentType="application/vnd.openxmlformats-officedocument.drawingml.char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97" r:id="rId4"/>
  </p:sldMasterIdLst>
  <p:notesMasterIdLst>
    <p:notesMasterId r:id="rId22"/>
  </p:notesMasterIdLst>
  <p:sldIdLst>
    <p:sldId id="417" r:id="rId5"/>
    <p:sldId id="266" r:id="rId6"/>
    <p:sldId id="288" r:id="rId7"/>
    <p:sldId id="375" r:id="rId8"/>
    <p:sldId id="271" r:id="rId9"/>
    <p:sldId id="267" r:id="rId10"/>
    <p:sldId id="273" r:id="rId11"/>
    <p:sldId id="418" r:id="rId12"/>
    <p:sldId id="419" r:id="rId13"/>
    <p:sldId id="388" r:id="rId14"/>
    <p:sldId id="264" r:id="rId15"/>
    <p:sldId id="376" r:id="rId16"/>
    <p:sldId id="274" r:id="rId17"/>
    <p:sldId id="275" r:id="rId18"/>
    <p:sldId id="276" r:id="rId19"/>
    <p:sldId id="277" r:id="rId20"/>
    <p:sldId id="261" r:id="rId21"/>
  </p:sldIdLst>
  <p:sldSz cx="12192000" cy="6858000"/>
  <p:notesSz cx="6799263" cy="9929813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erriweather Sans" panose="00000500000000000000" pitchFamily="2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4280"/>
    <a:srgbClr val="EE2C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5715F41-A07B-4390-A139-10FF5CB7DC21}" v="48" dt="2019-05-08T12:31:43.51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02" y="480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mpinen Anu" userId="8cb305d3-25e6-49c8-a5f5-a7f5fc47b5e1" providerId="ADAL" clId="{69AFA496-76C0-404D-B21A-C565992EEDFA}"/>
  </pc:docChgLst>
  <pc:docChgLst>
    <pc:chgData name="Lampinen Anu" userId="8cb305d3-25e6-49c8-a5f5-a7f5fc47b5e1" providerId="ADAL" clId="{B5715F41-A07B-4390-A139-10FF5CB7DC21}"/>
    <pc:docChg chg="modSld">
      <pc:chgData name="Lampinen Anu" userId="8cb305d3-25e6-49c8-a5f5-a7f5fc47b5e1" providerId="ADAL" clId="{B5715F41-A07B-4390-A139-10FF5CB7DC21}" dt="2019-05-08T12:31:43.513" v="47" actId="20577"/>
      <pc:docMkLst>
        <pc:docMk/>
      </pc:docMkLst>
      <pc:sldChg chg="modSp mod">
        <pc:chgData name="Lampinen Anu" userId="8cb305d3-25e6-49c8-a5f5-a7f5fc47b5e1" providerId="ADAL" clId="{B5715F41-A07B-4390-A139-10FF5CB7DC21}" dt="2019-05-08T12:31:03.014" v="42" actId="27918"/>
        <pc:sldMkLst>
          <pc:docMk/>
          <pc:sldMk cId="2984278332" sldId="267"/>
        </pc:sldMkLst>
        <pc:spChg chg="mod">
          <ac:chgData name="Lampinen Anu" userId="8cb305d3-25e6-49c8-a5f5-a7f5fc47b5e1" providerId="ADAL" clId="{B5715F41-A07B-4390-A139-10FF5CB7DC21}" dt="2019-05-08T12:30:43.476" v="38" actId="20577"/>
          <ac:spMkLst>
            <pc:docMk/>
            <pc:sldMk cId="2984278332" sldId="267"/>
            <ac:spMk id="2" creationId="{00000000-0000-0000-0000-000000000000}"/>
          </ac:spMkLst>
        </pc:spChg>
      </pc:sldChg>
      <pc:sldChg chg="mod">
        <pc:chgData name="Lampinen Anu" userId="8cb305d3-25e6-49c8-a5f5-a7f5fc47b5e1" providerId="ADAL" clId="{B5715F41-A07B-4390-A139-10FF5CB7DC21}" dt="2019-05-08T12:31:20.565" v="46" actId="27918"/>
        <pc:sldMkLst>
          <pc:docMk/>
          <pc:sldMk cId="493000800" sldId="271"/>
        </pc:sldMkLst>
      </pc:sldChg>
      <pc:sldChg chg="modSp">
        <pc:chgData name="Lampinen Anu" userId="8cb305d3-25e6-49c8-a5f5-a7f5fc47b5e1" providerId="ADAL" clId="{B5715F41-A07B-4390-A139-10FF5CB7DC21}" dt="2019-05-08T12:30:29.174" v="27" actId="20577"/>
        <pc:sldMkLst>
          <pc:docMk/>
          <pc:sldMk cId="989144439" sldId="375"/>
        </pc:sldMkLst>
        <pc:spChg chg="mod">
          <ac:chgData name="Lampinen Anu" userId="8cb305d3-25e6-49c8-a5f5-a7f5fc47b5e1" providerId="ADAL" clId="{B5715F41-A07B-4390-A139-10FF5CB7DC21}" dt="2019-05-08T12:30:29.174" v="27" actId="20577"/>
          <ac:spMkLst>
            <pc:docMk/>
            <pc:sldMk cId="989144439" sldId="375"/>
            <ac:spMk id="50" creationId="{00000000-0000-0000-0000-000000000000}"/>
          </ac:spMkLst>
        </pc:spChg>
      </pc:sldChg>
      <pc:sldChg chg="modSp">
        <pc:chgData name="Lampinen Anu" userId="8cb305d3-25e6-49c8-a5f5-a7f5fc47b5e1" providerId="ADAL" clId="{B5715F41-A07B-4390-A139-10FF5CB7DC21}" dt="2019-05-08T12:31:43.513" v="47" actId="20577"/>
        <pc:sldMkLst>
          <pc:docMk/>
          <pc:sldMk cId="3051702610" sldId="388"/>
        </pc:sldMkLst>
        <pc:spChg chg="mod">
          <ac:chgData name="Lampinen Anu" userId="8cb305d3-25e6-49c8-a5f5-a7f5fc47b5e1" providerId="ADAL" clId="{B5715F41-A07B-4390-A139-10FF5CB7DC21}" dt="2019-05-08T12:31:43.513" v="47" actId="20577"/>
          <ac:spMkLst>
            <pc:docMk/>
            <pc:sldMk cId="3051702610" sldId="388"/>
            <ac:spMk id="8" creationId="{16F97786-431F-4516-ABDC-EAD695C70710}"/>
          </ac:spMkLst>
        </pc:spChg>
      </pc:sldChg>
      <pc:sldChg chg="modSp">
        <pc:chgData name="Lampinen Anu" userId="8cb305d3-25e6-49c8-a5f5-a7f5fc47b5e1" providerId="ADAL" clId="{B5715F41-A07B-4390-A139-10FF5CB7DC21}" dt="2019-05-08T12:29:53.513" v="10" actId="20577"/>
        <pc:sldMkLst>
          <pc:docMk/>
          <pc:sldMk cId="831398574" sldId="417"/>
        </pc:sldMkLst>
        <pc:spChg chg="mod">
          <ac:chgData name="Lampinen Anu" userId="8cb305d3-25e6-49c8-a5f5-a7f5fc47b5e1" providerId="ADAL" clId="{B5715F41-A07B-4390-A139-10FF5CB7DC21}" dt="2019-05-08T12:29:53.513" v="10" actId="20577"/>
          <ac:spMkLst>
            <pc:docMk/>
            <pc:sldMk cId="831398574" sldId="417"/>
            <ac:spMk id="2" creationId="{00000000-0000-0000-0000-00000000000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Banking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</c:numCache>
            </c:numRef>
          </c:cat>
          <c:val>
            <c:numRef>
              <c:f>Sheet1!$B$2:$B$32</c:f>
              <c:numCache>
                <c:formatCode>General</c:formatCode>
                <c:ptCount val="31"/>
                <c:pt idx="0">
                  <c:v>50</c:v>
                </c:pt>
                <c:pt idx="1">
                  <c:v>52</c:v>
                </c:pt>
                <c:pt idx="2">
                  <c:v>53</c:v>
                </c:pt>
                <c:pt idx="3">
                  <c:v>50</c:v>
                </c:pt>
                <c:pt idx="4">
                  <c:v>46</c:v>
                </c:pt>
                <c:pt idx="5">
                  <c:v>42</c:v>
                </c:pt>
                <c:pt idx="6">
                  <c:v>38</c:v>
                </c:pt>
                <c:pt idx="7">
                  <c:v>36</c:v>
                </c:pt>
                <c:pt idx="8">
                  <c:v>32</c:v>
                </c:pt>
                <c:pt idx="9">
                  <c:v>29</c:v>
                </c:pt>
                <c:pt idx="10">
                  <c:v>27</c:v>
                </c:pt>
                <c:pt idx="11">
                  <c:v>25</c:v>
                </c:pt>
                <c:pt idx="12">
                  <c:v>24.3</c:v>
                </c:pt>
                <c:pt idx="13">
                  <c:v>24.6</c:v>
                </c:pt>
                <c:pt idx="14">
                  <c:v>24.8</c:v>
                </c:pt>
                <c:pt idx="15">
                  <c:v>24.5</c:v>
                </c:pt>
                <c:pt idx="16">
                  <c:v>23.4</c:v>
                </c:pt>
                <c:pt idx="17">
                  <c:v>22.8</c:v>
                </c:pt>
                <c:pt idx="18">
                  <c:v>23.6</c:v>
                </c:pt>
                <c:pt idx="19">
                  <c:v>24.8</c:v>
                </c:pt>
                <c:pt idx="20">
                  <c:v>25</c:v>
                </c:pt>
                <c:pt idx="21">
                  <c:v>25.7</c:v>
                </c:pt>
                <c:pt idx="22">
                  <c:v>24.9</c:v>
                </c:pt>
                <c:pt idx="23">
                  <c:v>24.7</c:v>
                </c:pt>
                <c:pt idx="24">
                  <c:v>24.3</c:v>
                </c:pt>
                <c:pt idx="25">
                  <c:v>23.9</c:v>
                </c:pt>
                <c:pt idx="26">
                  <c:v>23.4</c:v>
                </c:pt>
                <c:pt idx="27">
                  <c:v>21.3</c:v>
                </c:pt>
                <c:pt idx="28">
                  <c:v>21.2</c:v>
                </c:pt>
                <c:pt idx="29">
                  <c:v>22</c:v>
                </c:pt>
                <c:pt idx="30">
                  <c:v>21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F13-45E5-A473-473F98FAD6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Insurance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Sheet1!$A$2:$A$32</c:f>
              <c:numCache>
                <c:formatCode>General</c:formatCode>
                <c:ptCount val="31"/>
                <c:pt idx="0">
                  <c:v>1987</c:v>
                </c:pt>
                <c:pt idx="1">
                  <c:v>1988</c:v>
                </c:pt>
                <c:pt idx="2">
                  <c:v>1989</c:v>
                </c:pt>
                <c:pt idx="3">
                  <c:v>1990</c:v>
                </c:pt>
                <c:pt idx="4">
                  <c:v>1991</c:v>
                </c:pt>
                <c:pt idx="5">
                  <c:v>1992</c:v>
                </c:pt>
                <c:pt idx="6">
                  <c:v>1993</c:v>
                </c:pt>
                <c:pt idx="7">
                  <c:v>1994</c:v>
                </c:pt>
                <c:pt idx="8">
                  <c:v>1995</c:v>
                </c:pt>
                <c:pt idx="9">
                  <c:v>1996</c:v>
                </c:pt>
                <c:pt idx="10">
                  <c:v>1997</c:v>
                </c:pt>
                <c:pt idx="11">
                  <c:v>1998</c:v>
                </c:pt>
                <c:pt idx="12">
                  <c:v>1999</c:v>
                </c:pt>
                <c:pt idx="13">
                  <c:v>2000</c:v>
                </c:pt>
                <c:pt idx="14">
                  <c:v>2001</c:v>
                </c:pt>
                <c:pt idx="15">
                  <c:v>2002</c:v>
                </c:pt>
                <c:pt idx="16">
                  <c:v>2003</c:v>
                </c:pt>
                <c:pt idx="17">
                  <c:v>2004</c:v>
                </c:pt>
                <c:pt idx="18">
                  <c:v>2005</c:v>
                </c:pt>
                <c:pt idx="19">
                  <c:v>2006</c:v>
                </c:pt>
                <c:pt idx="20">
                  <c:v>2007</c:v>
                </c:pt>
                <c:pt idx="21">
                  <c:v>2008</c:v>
                </c:pt>
                <c:pt idx="22">
                  <c:v>2009</c:v>
                </c:pt>
                <c:pt idx="23">
                  <c:v>2010</c:v>
                </c:pt>
                <c:pt idx="24">
                  <c:v>2011</c:v>
                </c:pt>
                <c:pt idx="25">
                  <c:v>2012</c:v>
                </c:pt>
                <c:pt idx="26">
                  <c:v>2013</c:v>
                </c:pt>
                <c:pt idx="27">
                  <c:v>2014</c:v>
                </c:pt>
                <c:pt idx="28">
                  <c:v>2015</c:v>
                </c:pt>
                <c:pt idx="29">
                  <c:v>2016</c:v>
                </c:pt>
                <c:pt idx="30">
                  <c:v>2017</c:v>
                </c:pt>
              </c:numCache>
            </c:numRef>
          </c:cat>
          <c:val>
            <c:numRef>
              <c:f>Sheet1!$C$2:$C$32</c:f>
              <c:numCache>
                <c:formatCode>General</c:formatCode>
                <c:ptCount val="31"/>
                <c:pt idx="0">
                  <c:v>12.2</c:v>
                </c:pt>
                <c:pt idx="1">
                  <c:v>12.1</c:v>
                </c:pt>
                <c:pt idx="2">
                  <c:v>12.3</c:v>
                </c:pt>
                <c:pt idx="3">
                  <c:v>12.8</c:v>
                </c:pt>
                <c:pt idx="4">
                  <c:v>12.6</c:v>
                </c:pt>
                <c:pt idx="5">
                  <c:v>12.2</c:v>
                </c:pt>
                <c:pt idx="6">
                  <c:v>11.8</c:v>
                </c:pt>
                <c:pt idx="7">
                  <c:v>10.8</c:v>
                </c:pt>
                <c:pt idx="8">
                  <c:v>10.4</c:v>
                </c:pt>
                <c:pt idx="9">
                  <c:v>10.8</c:v>
                </c:pt>
                <c:pt idx="10">
                  <c:v>10.8</c:v>
                </c:pt>
                <c:pt idx="11">
                  <c:v>11</c:v>
                </c:pt>
                <c:pt idx="12">
                  <c:v>11.3</c:v>
                </c:pt>
                <c:pt idx="13">
                  <c:v>11.6</c:v>
                </c:pt>
                <c:pt idx="14">
                  <c:v>10.9</c:v>
                </c:pt>
                <c:pt idx="15">
                  <c:v>11.3</c:v>
                </c:pt>
                <c:pt idx="16">
                  <c:v>11.5</c:v>
                </c:pt>
                <c:pt idx="17">
                  <c:v>11.2</c:v>
                </c:pt>
                <c:pt idx="18">
                  <c:v>10.4</c:v>
                </c:pt>
                <c:pt idx="19">
                  <c:v>10.6</c:v>
                </c:pt>
                <c:pt idx="20">
                  <c:v>10.7</c:v>
                </c:pt>
                <c:pt idx="21">
                  <c:v>10.8</c:v>
                </c:pt>
                <c:pt idx="22">
                  <c:v>10.6</c:v>
                </c:pt>
                <c:pt idx="23">
                  <c:v>10.5</c:v>
                </c:pt>
                <c:pt idx="24">
                  <c:v>10.7</c:v>
                </c:pt>
                <c:pt idx="25">
                  <c:v>10.9</c:v>
                </c:pt>
                <c:pt idx="26">
                  <c:v>11.2</c:v>
                </c:pt>
                <c:pt idx="27">
                  <c:v>10.9</c:v>
                </c:pt>
                <c:pt idx="28">
                  <c:v>9.6999999999999993</c:v>
                </c:pt>
                <c:pt idx="29">
                  <c:v>9.5</c:v>
                </c:pt>
                <c:pt idx="30">
                  <c:v>9.6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F13-45E5-A473-473F98FAD6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3648936"/>
        <c:axId val="488238856"/>
      </c:lineChart>
      <c:catAx>
        <c:axId val="4936489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4280"/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488238856"/>
        <c:crosses val="autoZero"/>
        <c:auto val="1"/>
        <c:lblAlgn val="ctr"/>
        <c:lblOffset val="100"/>
        <c:noMultiLvlLbl val="0"/>
      </c:catAx>
      <c:valAx>
        <c:axId val="4882388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164280"/>
                    </a:solidFill>
                    <a:latin typeface="Merriweather Sans" charset="0"/>
                    <a:ea typeface="Merriweather Sans" charset="0"/>
                    <a:cs typeface="Merriweather Sans" charset="0"/>
                  </a:defRPr>
                </a:pPr>
                <a:r>
                  <a:rPr lang="fi-FI" sz="1600">
                    <a:effectLst/>
                  </a:rPr>
                  <a:t>1,000 </a:t>
                </a:r>
                <a:r>
                  <a:rPr lang="fi-FI" sz="1600" err="1">
                    <a:effectLst/>
                  </a:rPr>
                  <a:t>persons</a:t>
                </a:r>
                <a:endParaRPr lang="fi-FI" sz="1200">
                  <a:effectLst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164280"/>
                  </a:solidFill>
                  <a:latin typeface="Merriweather Sans" charset="0"/>
                  <a:ea typeface="Merriweather Sans" charset="0"/>
                  <a:cs typeface="Merriweather Sans" charset="0"/>
                </a:defRPr>
              </a:pPr>
              <a:endParaRPr lang="fi-FI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4936489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64280"/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164280"/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Insurance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Sheet1!$A$2:$A$52</c:f>
              <c:numCache>
                <c:formatCode>General</c:formatCode>
                <c:ptCount val="51"/>
                <c:pt idx="1">
                  <c:v>20</c:v>
                </c:pt>
                <c:pt idx="6">
                  <c:v>25</c:v>
                </c:pt>
                <c:pt idx="11">
                  <c:v>30</c:v>
                </c:pt>
                <c:pt idx="16">
                  <c:v>35</c:v>
                </c:pt>
                <c:pt idx="21">
                  <c:v>40</c:v>
                </c:pt>
                <c:pt idx="26">
                  <c:v>45</c:v>
                </c:pt>
                <c:pt idx="31">
                  <c:v>50</c:v>
                </c:pt>
                <c:pt idx="36">
                  <c:v>55</c:v>
                </c:pt>
                <c:pt idx="41">
                  <c:v>60</c:v>
                </c:pt>
                <c:pt idx="46">
                  <c:v>65</c:v>
                </c:pt>
              </c:numCache>
            </c:numRef>
          </c:cat>
          <c:val>
            <c:numRef>
              <c:f>Sheet1!$B$2:$B$52</c:f>
              <c:numCache>
                <c:formatCode>General</c:formatCode>
                <c:ptCount val="51"/>
                <c:pt idx="0">
                  <c:v>7</c:v>
                </c:pt>
                <c:pt idx="1">
                  <c:v>7</c:v>
                </c:pt>
                <c:pt idx="2">
                  <c:v>19</c:v>
                </c:pt>
                <c:pt idx="3">
                  <c:v>40</c:v>
                </c:pt>
                <c:pt idx="4">
                  <c:v>71</c:v>
                </c:pt>
                <c:pt idx="5">
                  <c:v>111</c:v>
                </c:pt>
                <c:pt idx="6">
                  <c:v>165</c:v>
                </c:pt>
                <c:pt idx="7">
                  <c:v>168</c:v>
                </c:pt>
                <c:pt idx="8">
                  <c:v>213</c:v>
                </c:pt>
                <c:pt idx="9">
                  <c:v>180</c:v>
                </c:pt>
                <c:pt idx="10">
                  <c:v>193</c:v>
                </c:pt>
                <c:pt idx="11">
                  <c:v>215</c:v>
                </c:pt>
                <c:pt idx="12">
                  <c:v>256</c:v>
                </c:pt>
                <c:pt idx="13">
                  <c:v>252</c:v>
                </c:pt>
                <c:pt idx="14">
                  <c:v>270</c:v>
                </c:pt>
                <c:pt idx="15">
                  <c:v>236</c:v>
                </c:pt>
                <c:pt idx="16">
                  <c:v>263</c:v>
                </c:pt>
                <c:pt idx="17">
                  <c:v>273</c:v>
                </c:pt>
                <c:pt idx="18">
                  <c:v>270</c:v>
                </c:pt>
                <c:pt idx="19">
                  <c:v>257</c:v>
                </c:pt>
                <c:pt idx="20">
                  <c:v>255</c:v>
                </c:pt>
                <c:pt idx="21">
                  <c:v>274</c:v>
                </c:pt>
                <c:pt idx="22">
                  <c:v>278</c:v>
                </c:pt>
                <c:pt idx="23">
                  <c:v>287</c:v>
                </c:pt>
                <c:pt idx="24">
                  <c:v>306</c:v>
                </c:pt>
                <c:pt idx="25">
                  <c:v>218</c:v>
                </c:pt>
                <c:pt idx="26">
                  <c:v>253</c:v>
                </c:pt>
                <c:pt idx="27">
                  <c:v>237</c:v>
                </c:pt>
                <c:pt idx="28">
                  <c:v>243</c:v>
                </c:pt>
                <c:pt idx="29">
                  <c:v>273</c:v>
                </c:pt>
                <c:pt idx="30">
                  <c:v>327</c:v>
                </c:pt>
                <c:pt idx="31">
                  <c:v>345</c:v>
                </c:pt>
                <c:pt idx="32">
                  <c:v>314</c:v>
                </c:pt>
                <c:pt idx="33">
                  <c:v>309</c:v>
                </c:pt>
                <c:pt idx="34">
                  <c:v>321</c:v>
                </c:pt>
                <c:pt idx="35">
                  <c:v>316</c:v>
                </c:pt>
                <c:pt idx="36">
                  <c:v>291</c:v>
                </c:pt>
                <c:pt idx="37">
                  <c:v>276</c:v>
                </c:pt>
                <c:pt idx="38">
                  <c:v>236</c:v>
                </c:pt>
                <c:pt idx="39">
                  <c:v>257</c:v>
                </c:pt>
                <c:pt idx="40">
                  <c:v>197</c:v>
                </c:pt>
                <c:pt idx="41">
                  <c:v>234</c:v>
                </c:pt>
                <c:pt idx="42">
                  <c:v>209</c:v>
                </c:pt>
                <c:pt idx="43">
                  <c:v>169</c:v>
                </c:pt>
                <c:pt idx="44">
                  <c:v>88</c:v>
                </c:pt>
                <c:pt idx="45">
                  <c:v>30</c:v>
                </c:pt>
                <c:pt idx="46">
                  <c:v>20</c:v>
                </c:pt>
                <c:pt idx="47">
                  <c:v>5</c:v>
                </c:pt>
                <c:pt idx="48">
                  <c:v>3</c:v>
                </c:pt>
                <c:pt idx="49">
                  <c:v>1</c:v>
                </c:pt>
                <c:pt idx="5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A6D-41E4-8052-516F35E4469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Banking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Sheet1!$A$2:$A$52</c:f>
              <c:numCache>
                <c:formatCode>General</c:formatCode>
                <c:ptCount val="51"/>
                <c:pt idx="1">
                  <c:v>20</c:v>
                </c:pt>
                <c:pt idx="6">
                  <c:v>25</c:v>
                </c:pt>
                <c:pt idx="11">
                  <c:v>30</c:v>
                </c:pt>
                <c:pt idx="16">
                  <c:v>35</c:v>
                </c:pt>
                <c:pt idx="21">
                  <c:v>40</c:v>
                </c:pt>
                <c:pt idx="26">
                  <c:v>45</c:v>
                </c:pt>
                <c:pt idx="31">
                  <c:v>50</c:v>
                </c:pt>
                <c:pt idx="36">
                  <c:v>55</c:v>
                </c:pt>
                <c:pt idx="41">
                  <c:v>60</c:v>
                </c:pt>
                <c:pt idx="46">
                  <c:v>65</c:v>
                </c:pt>
              </c:numCache>
            </c:numRef>
          </c:cat>
          <c:val>
            <c:numRef>
              <c:f>Sheet1!$C$2:$C$52</c:f>
              <c:numCache>
                <c:formatCode>General</c:formatCode>
                <c:ptCount val="51"/>
                <c:pt idx="0">
                  <c:v>6</c:v>
                </c:pt>
                <c:pt idx="1">
                  <c:v>20</c:v>
                </c:pt>
                <c:pt idx="2">
                  <c:v>35</c:v>
                </c:pt>
                <c:pt idx="3">
                  <c:v>72</c:v>
                </c:pt>
                <c:pt idx="4">
                  <c:v>157</c:v>
                </c:pt>
                <c:pt idx="5">
                  <c:v>288</c:v>
                </c:pt>
                <c:pt idx="6">
                  <c:v>393</c:v>
                </c:pt>
                <c:pt idx="7">
                  <c:v>475</c:v>
                </c:pt>
                <c:pt idx="8">
                  <c:v>503</c:v>
                </c:pt>
                <c:pt idx="9">
                  <c:v>518</c:v>
                </c:pt>
                <c:pt idx="10">
                  <c:v>540</c:v>
                </c:pt>
                <c:pt idx="11">
                  <c:v>530</c:v>
                </c:pt>
                <c:pt idx="12">
                  <c:v>590</c:v>
                </c:pt>
                <c:pt idx="13">
                  <c:v>613</c:v>
                </c:pt>
                <c:pt idx="14">
                  <c:v>640</c:v>
                </c:pt>
                <c:pt idx="15">
                  <c:v>642</c:v>
                </c:pt>
                <c:pt idx="16">
                  <c:v>700</c:v>
                </c:pt>
                <c:pt idx="17">
                  <c:v>645</c:v>
                </c:pt>
                <c:pt idx="18">
                  <c:v>632</c:v>
                </c:pt>
                <c:pt idx="19">
                  <c:v>617</c:v>
                </c:pt>
                <c:pt idx="20">
                  <c:v>590</c:v>
                </c:pt>
                <c:pt idx="21">
                  <c:v>586</c:v>
                </c:pt>
                <c:pt idx="22">
                  <c:v>603</c:v>
                </c:pt>
                <c:pt idx="23">
                  <c:v>577</c:v>
                </c:pt>
                <c:pt idx="24">
                  <c:v>468</c:v>
                </c:pt>
                <c:pt idx="25">
                  <c:v>340</c:v>
                </c:pt>
                <c:pt idx="26">
                  <c:v>363</c:v>
                </c:pt>
                <c:pt idx="27">
                  <c:v>356</c:v>
                </c:pt>
                <c:pt idx="28">
                  <c:v>381</c:v>
                </c:pt>
                <c:pt idx="29">
                  <c:v>467</c:v>
                </c:pt>
                <c:pt idx="30">
                  <c:v>485</c:v>
                </c:pt>
                <c:pt idx="31">
                  <c:v>578</c:v>
                </c:pt>
                <c:pt idx="32">
                  <c:v>641</c:v>
                </c:pt>
                <c:pt idx="33">
                  <c:v>732</c:v>
                </c:pt>
                <c:pt idx="34">
                  <c:v>770</c:v>
                </c:pt>
                <c:pt idx="35">
                  <c:v>782</c:v>
                </c:pt>
                <c:pt idx="36">
                  <c:v>717</c:v>
                </c:pt>
                <c:pt idx="37">
                  <c:v>695</c:v>
                </c:pt>
                <c:pt idx="38">
                  <c:v>707</c:v>
                </c:pt>
                <c:pt idx="39">
                  <c:v>598</c:v>
                </c:pt>
                <c:pt idx="40">
                  <c:v>594</c:v>
                </c:pt>
                <c:pt idx="41">
                  <c:v>563</c:v>
                </c:pt>
                <c:pt idx="42">
                  <c:v>530</c:v>
                </c:pt>
                <c:pt idx="43">
                  <c:v>392</c:v>
                </c:pt>
                <c:pt idx="44">
                  <c:v>217</c:v>
                </c:pt>
                <c:pt idx="45">
                  <c:v>63</c:v>
                </c:pt>
                <c:pt idx="46">
                  <c:v>27</c:v>
                </c:pt>
                <c:pt idx="47">
                  <c:v>18</c:v>
                </c:pt>
                <c:pt idx="48">
                  <c:v>7</c:v>
                </c:pt>
                <c:pt idx="49">
                  <c:v>3</c:v>
                </c:pt>
                <c:pt idx="5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6D-41E4-8052-516F35E446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axId val="493652856"/>
        <c:axId val="493650112"/>
      </c:barChart>
      <c:catAx>
        <c:axId val="493652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4280"/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493650112"/>
        <c:crosses val="autoZero"/>
        <c:auto val="1"/>
        <c:lblAlgn val="ctr"/>
        <c:lblOffset val="100"/>
        <c:noMultiLvlLbl val="0"/>
      </c:catAx>
      <c:valAx>
        <c:axId val="49365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4936528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64280"/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164280"/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799612005021113E-2"/>
          <c:y val="4.4534091983253594E-2"/>
          <c:w val="0.66938396287420598"/>
          <c:h val="0.77983880722018428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Qualificiation in Business and Administration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Sheet1!$A$2:$A$19</c:f>
              <c:numCache>
                <c:formatCode>General</c:formatCod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32.5</c:v>
                </c:pt>
                <c:pt idx="1">
                  <c:v>33</c:v>
                </c:pt>
                <c:pt idx="2">
                  <c:v>34.299999999999997</c:v>
                </c:pt>
                <c:pt idx="3">
                  <c:v>35.1</c:v>
                </c:pt>
                <c:pt idx="4">
                  <c:v>36.5</c:v>
                </c:pt>
                <c:pt idx="5">
                  <c:v>37.299999999999997</c:v>
                </c:pt>
                <c:pt idx="6">
                  <c:v>38.200000000000003</c:v>
                </c:pt>
                <c:pt idx="7">
                  <c:v>41.1</c:v>
                </c:pt>
                <c:pt idx="8">
                  <c:v>38.299999999999997</c:v>
                </c:pt>
                <c:pt idx="9">
                  <c:v>37.6</c:v>
                </c:pt>
                <c:pt idx="10">
                  <c:v>36.6</c:v>
                </c:pt>
                <c:pt idx="11">
                  <c:v>35.1</c:v>
                </c:pt>
                <c:pt idx="12">
                  <c:v>34</c:v>
                </c:pt>
                <c:pt idx="13">
                  <c:v>33.5</c:v>
                </c:pt>
                <c:pt idx="14">
                  <c:v>32.9</c:v>
                </c:pt>
                <c:pt idx="15">
                  <c:v>31.8</c:v>
                </c:pt>
                <c:pt idx="16">
                  <c:v>30.1</c:v>
                </c:pt>
                <c:pt idx="17">
                  <c:v>28.2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D61-46E3-910A-DB8D00D8CD5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Bachelor of Business Administration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Sheet1!$A$2:$A$19</c:f>
              <c:numCache>
                <c:formatCode>General</c:formatCod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numCache>
            </c:numRef>
          </c:cat>
          <c:val>
            <c:numRef>
              <c:f>Sheet1!$C$2:$C$19</c:f>
              <c:numCache>
                <c:formatCode>General</c:formatCode>
                <c:ptCount val="18"/>
                <c:pt idx="0">
                  <c:v>2.2000000000000002</c:v>
                </c:pt>
                <c:pt idx="1">
                  <c:v>3</c:v>
                </c:pt>
                <c:pt idx="2">
                  <c:v>4.0999999999999996</c:v>
                </c:pt>
                <c:pt idx="3">
                  <c:v>4.8</c:v>
                </c:pt>
                <c:pt idx="4">
                  <c:v>5.3</c:v>
                </c:pt>
                <c:pt idx="5">
                  <c:v>6.3</c:v>
                </c:pt>
                <c:pt idx="6">
                  <c:v>7.2</c:v>
                </c:pt>
                <c:pt idx="7">
                  <c:v>8.9</c:v>
                </c:pt>
                <c:pt idx="8">
                  <c:v>10.4</c:v>
                </c:pt>
                <c:pt idx="9">
                  <c:v>11.7</c:v>
                </c:pt>
                <c:pt idx="10">
                  <c:v>13</c:v>
                </c:pt>
                <c:pt idx="11">
                  <c:v>14</c:v>
                </c:pt>
                <c:pt idx="12">
                  <c:v>15.1</c:v>
                </c:pt>
                <c:pt idx="13">
                  <c:v>16.2</c:v>
                </c:pt>
                <c:pt idx="14">
                  <c:v>17</c:v>
                </c:pt>
                <c:pt idx="15">
                  <c:v>17.899999999999999</c:v>
                </c:pt>
                <c:pt idx="16">
                  <c:v>18.899999999999999</c:v>
                </c:pt>
                <c:pt idx="17">
                  <c:v>20.399999999999999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D61-46E3-910A-DB8D00D8CD5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Master's degree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numRef>
              <c:f>Sheet1!$A$2:$A$19</c:f>
              <c:numCache>
                <c:formatCode>General</c:formatCod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numCache>
            </c:numRef>
          </c:cat>
          <c:val>
            <c:numRef>
              <c:f>Sheet1!$D$2:$D$19</c:f>
              <c:numCache>
                <c:formatCode>General</c:formatCode>
                <c:ptCount val="18"/>
                <c:pt idx="0">
                  <c:v>7.6</c:v>
                </c:pt>
                <c:pt idx="1">
                  <c:v>8.1</c:v>
                </c:pt>
                <c:pt idx="2">
                  <c:v>8.6999999999999993</c:v>
                </c:pt>
                <c:pt idx="3">
                  <c:v>9.3000000000000007</c:v>
                </c:pt>
                <c:pt idx="4">
                  <c:v>10</c:v>
                </c:pt>
                <c:pt idx="5">
                  <c:v>11.1</c:v>
                </c:pt>
                <c:pt idx="6">
                  <c:v>12</c:v>
                </c:pt>
                <c:pt idx="7">
                  <c:v>14</c:v>
                </c:pt>
                <c:pt idx="8">
                  <c:v>15.2</c:v>
                </c:pt>
                <c:pt idx="9">
                  <c:v>17.399999999999999</c:v>
                </c:pt>
                <c:pt idx="10">
                  <c:v>17.7</c:v>
                </c:pt>
                <c:pt idx="11">
                  <c:v>18.3</c:v>
                </c:pt>
                <c:pt idx="12">
                  <c:v>18.899999999999999</c:v>
                </c:pt>
                <c:pt idx="13">
                  <c:v>19.7</c:v>
                </c:pt>
                <c:pt idx="14">
                  <c:v>20.6</c:v>
                </c:pt>
                <c:pt idx="15">
                  <c:v>21.5</c:v>
                </c:pt>
                <c:pt idx="16">
                  <c:v>22.6</c:v>
                </c:pt>
                <c:pt idx="17">
                  <c:v>23.3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D61-46E3-910A-DB8D00D8CD5C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Other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numRef>
              <c:f>Sheet1!$A$2:$A$19</c:f>
              <c:numCache>
                <c:formatCode>General</c:formatCode>
                <c:ptCount val="18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</c:numCache>
            </c:numRef>
          </c:cat>
          <c:val>
            <c:numRef>
              <c:f>Sheet1!$E$2:$E$19</c:f>
              <c:numCache>
                <c:formatCode>General</c:formatCode>
                <c:ptCount val="18"/>
                <c:pt idx="0">
                  <c:v>57.6</c:v>
                </c:pt>
                <c:pt idx="1">
                  <c:v>55.8</c:v>
                </c:pt>
                <c:pt idx="2">
                  <c:v>53</c:v>
                </c:pt>
                <c:pt idx="3">
                  <c:v>50.8</c:v>
                </c:pt>
                <c:pt idx="4">
                  <c:v>48.2</c:v>
                </c:pt>
                <c:pt idx="5">
                  <c:v>45.3</c:v>
                </c:pt>
                <c:pt idx="6">
                  <c:v>42.6</c:v>
                </c:pt>
                <c:pt idx="7">
                  <c:v>36</c:v>
                </c:pt>
                <c:pt idx="8">
                  <c:v>36.1</c:v>
                </c:pt>
                <c:pt idx="9">
                  <c:v>33.299999999999997</c:v>
                </c:pt>
                <c:pt idx="10">
                  <c:v>32.799999999999997</c:v>
                </c:pt>
                <c:pt idx="11">
                  <c:v>32.6</c:v>
                </c:pt>
                <c:pt idx="12">
                  <c:v>31.9</c:v>
                </c:pt>
                <c:pt idx="13">
                  <c:v>30.6</c:v>
                </c:pt>
                <c:pt idx="14">
                  <c:v>29.5</c:v>
                </c:pt>
                <c:pt idx="15">
                  <c:v>28.8</c:v>
                </c:pt>
                <c:pt idx="16">
                  <c:v>28.4</c:v>
                </c:pt>
                <c:pt idx="17">
                  <c:v>28.2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DD61-46E3-910A-DB8D00D8CD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68078032"/>
        <c:axId val="568080776"/>
      </c:lineChart>
      <c:catAx>
        <c:axId val="5680780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164280"/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8080776"/>
        <c:crosses val="autoZero"/>
        <c:auto val="1"/>
        <c:lblAlgn val="ctr"/>
        <c:lblOffset val="100"/>
        <c:noMultiLvlLbl val="0"/>
      </c:catAx>
      <c:valAx>
        <c:axId val="568080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pPr>
            <a:endParaRPr lang="fi-FI"/>
          </a:p>
        </c:txPr>
        <c:crossAx val="5680780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6207729468599039"/>
          <c:y val="7.2343124430174054E-3"/>
          <c:w val="0.23671497584541062"/>
          <c:h val="0.8951723479015666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164280"/>
              </a:solidFill>
              <a:latin typeface="Merriweather Sans" charset="0"/>
              <a:ea typeface="Merriweather Sans" charset="0"/>
              <a:cs typeface="Merriweather Sans" charset="0"/>
            </a:defRPr>
          </a:pPr>
          <a:endParaRPr lang="fi-FI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164280"/>
          </a:solidFill>
          <a:latin typeface="Merriweather Sans" charset="0"/>
          <a:ea typeface="Merriweather Sans" charset="0"/>
          <a:cs typeface="Merriweather Sans" charset="0"/>
        </a:defRPr>
      </a:pPr>
      <a:endParaRPr lang="fi-FI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Sarja 1</c:v>
                </c:pt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i-FI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Taul1!$A$2:$A$38</c:f>
              <c:strCache>
                <c:ptCount val="37"/>
                <c:pt idx="0">
                  <c:v>Adaptability</c:v>
                </c:pt>
                <c:pt idx="1">
                  <c:v>Professional self-improvement</c:v>
                </c:pt>
                <c:pt idx="2">
                  <c:v>Social skills</c:v>
                </c:pt>
                <c:pt idx="3">
                  <c:v>Self-direction</c:v>
                </c:pt>
                <c:pt idx="4">
                  <c:v>Digital skills</c:v>
                </c:pt>
                <c:pt idx="5">
                  <c:v>Problem solving</c:v>
                </c:pt>
                <c:pt idx="6">
                  <c:v>Ability to manage personal well-being</c:v>
                </c:pt>
                <c:pt idx="7">
                  <c:v>Ability to work under pressure</c:v>
                </c:pt>
                <c:pt idx="8">
                  <c:v>Customer experience skills</c:v>
                </c:pt>
                <c:pt idx="9">
                  <c:v>Process management</c:v>
                </c:pt>
                <c:pt idx="10">
                  <c:v>Social networking</c:v>
                </c:pt>
                <c:pt idx="11">
                  <c:v>Ability to utilise technology</c:v>
                </c:pt>
                <c:pt idx="12">
                  <c:v>Negotiation skills</c:v>
                </c:pt>
                <c:pt idx="13">
                  <c:v>Processing and utilising data</c:v>
                </c:pt>
                <c:pt idx="14">
                  <c:v>Ability to set and pursue goals</c:v>
                </c:pt>
                <c:pt idx="15">
                  <c:v>Responsibility</c:v>
                </c:pt>
                <c:pt idx="16">
                  <c:v>Languages</c:v>
                </c:pt>
                <c:pt idx="17">
                  <c:v>Decision-making skills</c:v>
                </c:pt>
                <c:pt idx="18">
                  <c:v>Sales skills</c:v>
                </c:pt>
                <c:pt idx="19">
                  <c:v>Service skills</c:v>
                </c:pt>
                <c:pt idx="20">
                  <c:v>Empathy</c:v>
                </c:pt>
                <c:pt idx="21">
                  <c:v>Open-mindedness</c:v>
                </c:pt>
                <c:pt idx="22">
                  <c:v>Creativity</c:v>
                </c:pt>
                <c:pt idx="23">
                  <c:v>Business skills</c:v>
                </c:pt>
                <c:pt idx="24">
                  <c:v>Understanding law and regulation</c:v>
                </c:pt>
                <c:pt idx="25">
                  <c:v>Analytical thinking</c:v>
                </c:pt>
                <c:pt idx="26">
                  <c:v>Recognising own strengths</c:v>
                </c:pt>
                <c:pt idx="27">
                  <c:v>Product skills</c:v>
                </c:pt>
                <c:pt idx="28">
                  <c:v>Leadership</c:v>
                </c:pt>
                <c:pt idx="29">
                  <c:v>Critical thinking</c:v>
                </c:pt>
                <c:pt idx="30">
                  <c:v>Other (specify)</c:v>
                </c:pt>
                <c:pt idx="31">
                  <c:v>International skills</c:v>
                </c:pt>
                <c:pt idx="32">
                  <c:v>Media skills</c:v>
                </c:pt>
                <c:pt idx="33">
                  <c:v>Understanding markets</c:v>
                </c:pt>
                <c:pt idx="34">
                  <c:v>Understanding global economy</c:v>
                </c:pt>
                <c:pt idx="35">
                  <c:v>Cultural knowledge</c:v>
                </c:pt>
                <c:pt idx="36">
                  <c:v>Improving work environment</c:v>
                </c:pt>
              </c:strCache>
            </c:strRef>
          </c:cat>
          <c:val>
            <c:numRef>
              <c:f>Taul1!$B$2:$B$38</c:f>
              <c:numCache>
                <c:formatCode>General</c:formatCode>
                <c:ptCount val="37"/>
                <c:pt idx="0">
                  <c:v>348</c:v>
                </c:pt>
                <c:pt idx="1">
                  <c:v>306</c:v>
                </c:pt>
                <c:pt idx="2">
                  <c:v>258</c:v>
                </c:pt>
                <c:pt idx="3">
                  <c:v>247</c:v>
                </c:pt>
                <c:pt idx="4">
                  <c:v>191</c:v>
                </c:pt>
                <c:pt idx="5">
                  <c:v>174</c:v>
                </c:pt>
                <c:pt idx="6">
                  <c:v>156</c:v>
                </c:pt>
                <c:pt idx="7">
                  <c:v>135</c:v>
                </c:pt>
                <c:pt idx="8">
                  <c:v>131</c:v>
                </c:pt>
                <c:pt idx="9">
                  <c:v>125</c:v>
                </c:pt>
                <c:pt idx="10">
                  <c:v>117</c:v>
                </c:pt>
                <c:pt idx="11">
                  <c:v>109</c:v>
                </c:pt>
                <c:pt idx="12">
                  <c:v>93</c:v>
                </c:pt>
                <c:pt idx="13">
                  <c:v>91</c:v>
                </c:pt>
                <c:pt idx="14">
                  <c:v>84</c:v>
                </c:pt>
                <c:pt idx="15">
                  <c:v>74</c:v>
                </c:pt>
                <c:pt idx="16">
                  <c:v>68</c:v>
                </c:pt>
                <c:pt idx="17">
                  <c:v>65</c:v>
                </c:pt>
                <c:pt idx="18">
                  <c:v>60</c:v>
                </c:pt>
                <c:pt idx="19">
                  <c:v>56</c:v>
                </c:pt>
                <c:pt idx="20">
                  <c:v>53</c:v>
                </c:pt>
                <c:pt idx="21">
                  <c:v>45</c:v>
                </c:pt>
                <c:pt idx="22">
                  <c:v>40</c:v>
                </c:pt>
                <c:pt idx="23">
                  <c:v>39</c:v>
                </c:pt>
                <c:pt idx="24">
                  <c:v>38</c:v>
                </c:pt>
                <c:pt idx="25">
                  <c:v>30</c:v>
                </c:pt>
                <c:pt idx="26">
                  <c:v>24</c:v>
                </c:pt>
                <c:pt idx="27">
                  <c:v>16</c:v>
                </c:pt>
                <c:pt idx="28">
                  <c:v>15</c:v>
                </c:pt>
                <c:pt idx="29">
                  <c:v>13</c:v>
                </c:pt>
                <c:pt idx="30">
                  <c:v>12</c:v>
                </c:pt>
                <c:pt idx="31">
                  <c:v>11</c:v>
                </c:pt>
                <c:pt idx="32">
                  <c:v>10</c:v>
                </c:pt>
                <c:pt idx="33">
                  <c:v>9</c:v>
                </c:pt>
                <c:pt idx="34">
                  <c:v>7</c:v>
                </c:pt>
                <c:pt idx="35">
                  <c:v>4</c:v>
                </c:pt>
                <c:pt idx="36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BEC-458C-9A04-64C41891BBF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640614928"/>
        <c:axId val="640615256"/>
      </c:barChart>
      <c:catAx>
        <c:axId val="64061492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40615256"/>
        <c:crosses val="autoZero"/>
        <c:auto val="1"/>
        <c:lblAlgn val="ctr"/>
        <c:lblOffset val="100"/>
        <c:noMultiLvlLbl val="0"/>
      </c:catAx>
      <c:valAx>
        <c:axId val="640615256"/>
        <c:scaling>
          <c:orientation val="minMax"/>
        </c:scaling>
        <c:delete val="0"/>
        <c:axPos val="t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640614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Interested in the banking sector</c:v>
                </c:pt>
              </c:strCache>
            </c:strRef>
          </c:tx>
          <c:invertIfNegative val="0"/>
          <c:cat>
            <c:strRef>
              <c:f>Taul1!$A$2:$A$4</c:f>
              <c:strCache>
                <c:ptCount val="3"/>
                <c:pt idx="0">
                  <c:v>Interesting job descriptions</c:v>
                </c:pt>
                <c:pt idx="1">
                  <c:v>High salary</c:v>
                </c:pt>
                <c:pt idx="2">
                  <c:v>Good work environment</c:v>
                </c:pt>
              </c:strCache>
            </c:strRef>
          </c:cat>
          <c:val>
            <c:numRef>
              <c:f>Taul1!$B$2:$B$4</c:f>
              <c:numCache>
                <c:formatCode>General</c:formatCode>
                <c:ptCount val="3"/>
                <c:pt idx="0">
                  <c:v>46</c:v>
                </c:pt>
                <c:pt idx="1">
                  <c:v>52</c:v>
                </c:pt>
                <c:pt idx="2">
                  <c:v>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C8-4D4E-8390-BD2483343288}"/>
            </c:ext>
          </c:extLst>
        </c:ser>
        <c:ser>
          <c:idx val="1"/>
          <c:order val="1"/>
          <c:tx>
            <c:strRef>
              <c:f>Taul1!$C$1</c:f>
              <c:strCache>
                <c:ptCount val="1"/>
                <c:pt idx="0">
                  <c:v>Interested in the insurance sector</c:v>
                </c:pt>
              </c:strCache>
            </c:strRef>
          </c:tx>
          <c:invertIfNegative val="0"/>
          <c:cat>
            <c:strRef>
              <c:f>Taul1!$A$2:$A$4</c:f>
              <c:strCache>
                <c:ptCount val="3"/>
                <c:pt idx="0">
                  <c:v>Interesting job descriptions</c:v>
                </c:pt>
                <c:pt idx="1">
                  <c:v>High salary</c:v>
                </c:pt>
                <c:pt idx="2">
                  <c:v>Good work environment</c:v>
                </c:pt>
              </c:strCache>
            </c:strRef>
          </c:cat>
          <c:val>
            <c:numRef>
              <c:f>Taul1!$C$2:$C$4</c:f>
              <c:numCache>
                <c:formatCode>General</c:formatCode>
                <c:ptCount val="3"/>
                <c:pt idx="0">
                  <c:v>40</c:v>
                </c:pt>
                <c:pt idx="1">
                  <c:v>51</c:v>
                </c:pt>
                <c:pt idx="2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C8-4D4E-8390-BD2483343288}"/>
            </c:ext>
          </c:extLst>
        </c:ser>
        <c:ser>
          <c:idx val="2"/>
          <c:order val="2"/>
          <c:tx>
            <c:strRef>
              <c:f>Taul1!$D$1</c:f>
              <c:strCache>
                <c:ptCount val="1"/>
                <c:pt idx="0">
                  <c:v>All respondents</c:v>
                </c:pt>
              </c:strCache>
            </c:strRef>
          </c:tx>
          <c:invertIfNegative val="0"/>
          <c:cat>
            <c:strRef>
              <c:f>Taul1!$A$2:$A$4</c:f>
              <c:strCache>
                <c:ptCount val="3"/>
                <c:pt idx="0">
                  <c:v>Interesting job descriptions</c:v>
                </c:pt>
                <c:pt idx="1">
                  <c:v>High salary</c:v>
                </c:pt>
                <c:pt idx="2">
                  <c:v>Good work environment</c:v>
                </c:pt>
              </c:strCache>
            </c:strRef>
          </c:cat>
          <c:val>
            <c:numRef>
              <c:f>Taul1!$D$2:$D$4</c:f>
              <c:numCache>
                <c:formatCode>General</c:formatCode>
                <c:ptCount val="3"/>
                <c:pt idx="0">
                  <c:v>42</c:v>
                </c:pt>
                <c:pt idx="1">
                  <c:v>38</c:v>
                </c:pt>
                <c:pt idx="2">
                  <c:v>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0C8-4D4E-8390-BD24833432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73575544"/>
        <c:axId val="576189472"/>
      </c:barChart>
      <c:catAx>
        <c:axId val="573575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576189472"/>
        <c:crosses val="autoZero"/>
        <c:auto val="1"/>
        <c:lblAlgn val="ctr"/>
        <c:lblOffset val="100"/>
        <c:noMultiLvlLbl val="0"/>
      </c:catAx>
      <c:valAx>
        <c:axId val="57618947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5735755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7851004882317834"/>
          <c:y val="0.1666255978315655"/>
          <c:w val="0.31424138578872146"/>
          <c:h val="0.5501058455886470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fi-FI"/>
    </a:p>
  </c:txPr>
  <c:externalData r:id="rId1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Taul1!$A$2:$A$6</cx:f>
        <cx:lvl ptCount="5">
          <cx:pt idx="0">Digitaaliset taidot</cx:pt>
          <cx:pt idx="1">Kansainvälisyys </cx:pt>
          <cx:pt idx="2">Itsensä johtaminen</cx:pt>
          <cx:pt idx="3">Sosiaaliset taidot</cx:pt>
          <cx:pt idx="4">Lisäarvon tuottaminen</cx:pt>
        </cx:lvl>
      </cx:strDim>
      <cx:numDim type="size">
        <cx:f>Taul1!$B$2:$B$6</cx:f>
        <cx:lvl ptCount="5" formatCode="Yleinen">
          <cx:pt idx="0">391</cx:pt>
          <cx:pt idx="1">90</cx:pt>
          <cx:pt idx="2">1216</cx:pt>
          <cx:pt idx="3">577</cx:pt>
          <cx:pt idx="4">314</cx:pt>
        </cx:lvl>
      </cx:numDim>
    </cx:data>
  </cx:chartData>
  <cx:chart>
    <cx:plotArea>
      <cx:plotAreaRegion>
        <cx:series layoutId="treemap" uniqueId="{BBB0687F-44FE-4D46-9AD5-6284906C3D26}">
          <cx:tx>
            <cx:txData>
              <cx:f>Taul1!$B$1</cx:f>
              <cx:v>Sarja1</cx:v>
            </cx:txData>
          </cx:tx>
          <cx:dataId val="0"/>
          <cx:layoutPr/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9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709968-2184-46B8-9085-1FC3EF20FA96}" type="datetimeFigureOut">
              <a:rPr lang="fi-FI" smtClean="0"/>
              <a:t>8.5.2019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4713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B7F148-47D2-4B41-B501-DEC5C08FCF5B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3776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_väripohj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18037" y="469207"/>
            <a:ext cx="9144000" cy="782996"/>
          </a:xfr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fi-FI"/>
              <a:t>Lisää otsikko tähän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18037" y="1281590"/>
            <a:ext cx="6380136" cy="474016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Lisää alaotsikko tähän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35328" y="5688534"/>
            <a:ext cx="5330125" cy="319394"/>
          </a:xfrm>
        </p:spPr>
        <p:txBody>
          <a:bodyPr>
            <a:noAutofit/>
          </a:bodyPr>
          <a:lstStyle>
            <a:lvl1pPr marL="0" indent="0">
              <a:buNone/>
              <a:defRPr sz="1800" b="1" baseline="0">
                <a:solidFill>
                  <a:schemeClr val="bg1"/>
                </a:solidFill>
                <a:latin typeface="Merriweather Sans" panose="02000503060000020004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i-FI"/>
              <a:t>Lisää oma nimesi tähän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4" hasCustomPrompt="1"/>
          </p:nvPr>
        </p:nvSpPr>
        <p:spPr>
          <a:xfrm>
            <a:off x="635328" y="6050201"/>
            <a:ext cx="5346700" cy="279373"/>
          </a:xfrm>
        </p:spPr>
        <p:txBody>
          <a:bodyPr>
            <a:noAutofit/>
          </a:bodyPr>
          <a:lstStyle>
            <a:lvl1pPr marL="0" indent="0" algn="l">
              <a:buNone/>
              <a:defRPr sz="1800" b="1" baseline="0">
                <a:solidFill>
                  <a:schemeClr val="bg1"/>
                </a:solidFill>
              </a:defRPr>
            </a:lvl1pPr>
            <a:lvl2pPr marL="457200" indent="0" algn="l">
              <a:buNone/>
              <a:defRPr sz="1800" b="1"/>
            </a:lvl2pPr>
            <a:lvl3pPr marL="914400" indent="0" algn="l">
              <a:buNone/>
              <a:defRPr sz="1800" b="1"/>
            </a:lvl3pPr>
            <a:lvl4pPr marL="1371600" indent="0" algn="l">
              <a:buNone/>
              <a:defRPr sz="1800" b="1"/>
            </a:lvl4pPr>
            <a:lvl5pPr marL="1828800" indent="0" algn="l">
              <a:buNone/>
              <a:defRPr sz="1800" b="1"/>
            </a:lvl5pPr>
          </a:lstStyle>
          <a:p>
            <a:pPr lvl="0"/>
            <a:r>
              <a:rPr lang="en-US" err="1"/>
              <a:t>Tilaisuus</a:t>
            </a:r>
            <a:r>
              <a:rPr lang="en-US"/>
              <a:t> ja </a:t>
            </a:r>
            <a:r>
              <a:rPr lang="en-US" err="1"/>
              <a:t>päiväys</a:t>
            </a:r>
            <a:endParaRPr lang="en-US"/>
          </a:p>
        </p:txBody>
      </p:sp>
      <p:pic>
        <p:nvPicPr>
          <p:cNvPr id="12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292" y="5713431"/>
            <a:ext cx="2241829" cy="7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25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ko-sivun-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946345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6087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358781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358781"/>
          </a:xfrm>
        </p:spPr>
        <p:txBody>
          <a:bodyPr vert="eaVert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7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8" name="TextBox 6"/>
          <p:cNvSpPr txBox="1"/>
          <p:nvPr userDrawn="1"/>
        </p:nvSpPr>
        <p:spPr>
          <a:xfrm>
            <a:off x="0" y="175568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Financial sector – better finances for everyone</a:t>
            </a:r>
          </a:p>
        </p:txBody>
      </p:sp>
      <p:sp>
        <p:nvSpPr>
          <p:cNvPr id="10" name="Tekstin paikkamerkki 2"/>
          <p:cNvSpPr>
            <a:spLocks noGrp="1"/>
          </p:cNvSpPr>
          <p:nvPr>
            <p:ph type="body" sz="quarter" idx="16" hasCustomPrompt="1"/>
          </p:nvPr>
        </p:nvSpPr>
        <p:spPr>
          <a:xfrm>
            <a:off x="3465334" y="2705167"/>
            <a:ext cx="5263031" cy="20677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fi-FI"/>
              <a:t>ETUNIMI SUKUNIMI</a:t>
            </a:r>
            <a:br>
              <a:rPr lang="fi-FI"/>
            </a:br>
            <a:r>
              <a:rPr lang="fi-FI"/>
              <a:t>Titteli</a:t>
            </a:r>
            <a:br>
              <a:rPr lang="fi-FI"/>
            </a:br>
            <a:r>
              <a:rPr lang="fi-FI"/>
              <a:t>etunimi.sukunimi@financefinland.fi </a:t>
            </a:r>
            <a:br>
              <a:rPr lang="fi-FI"/>
            </a:br>
            <a:r>
              <a:rPr lang="fi-FI"/>
              <a:t>+358 20 793 XXXX</a:t>
            </a:r>
            <a:br>
              <a:rPr lang="fi-FI"/>
            </a:br>
            <a:r>
              <a:rPr lang="fi-FI" err="1"/>
              <a:t>Twitter.käyttäjätunnus</a:t>
            </a:r>
            <a:endParaRPr lang="fi-FI"/>
          </a:p>
        </p:txBody>
      </p:sp>
      <p:sp>
        <p:nvSpPr>
          <p:cNvPr id="11" name="TextBox 6"/>
          <p:cNvSpPr txBox="1"/>
          <p:nvPr userDrawn="1"/>
        </p:nvSpPr>
        <p:spPr>
          <a:xfrm>
            <a:off x="4437511" y="4957760"/>
            <a:ext cx="332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bg1"/>
                </a:solidFill>
                <a:latin typeface="+mj-lt"/>
                <a:ea typeface="Merriweather Sans" charset="0"/>
                <a:cs typeface="Merriweather Sans" charset="0"/>
              </a:rPr>
              <a:t>WWW.FINANCEFINLAND.FI</a:t>
            </a:r>
            <a:endParaRPr lang="en-US" sz="1800">
              <a:latin typeface="+mj-lt"/>
            </a:endParaRPr>
          </a:p>
        </p:txBody>
      </p:sp>
      <p:pic>
        <p:nvPicPr>
          <p:cNvPr id="14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292" y="5713431"/>
            <a:ext cx="2241829" cy="7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09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iitosdia_valkoin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6"/>
          <p:cNvSpPr txBox="1"/>
          <p:nvPr userDrawn="1"/>
        </p:nvSpPr>
        <p:spPr>
          <a:xfrm>
            <a:off x="0" y="1755688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accent2"/>
                </a:solidFill>
                <a:latin typeface="+mj-lt"/>
                <a:ea typeface="Merriweather Sans" charset="0"/>
                <a:cs typeface="Merriweather Sans" charset="0"/>
              </a:rPr>
              <a:t>Financial sector – better finances for everyone</a:t>
            </a:r>
          </a:p>
        </p:txBody>
      </p:sp>
      <p:sp>
        <p:nvSpPr>
          <p:cNvPr id="10" name="Tekstin paikkamerkki 2"/>
          <p:cNvSpPr>
            <a:spLocks noGrp="1"/>
          </p:cNvSpPr>
          <p:nvPr>
            <p:ph type="body" sz="quarter" idx="16" hasCustomPrompt="1"/>
          </p:nvPr>
        </p:nvSpPr>
        <p:spPr>
          <a:xfrm>
            <a:off x="3465334" y="2705167"/>
            <a:ext cx="5263031" cy="20677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FontTx/>
              <a:buNone/>
              <a:defRPr sz="1800" b="1" i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fi-FI"/>
              <a:t>ETUNIMI SUKUNIMI</a:t>
            </a:r>
            <a:br>
              <a:rPr lang="fi-FI"/>
            </a:br>
            <a:r>
              <a:rPr lang="fi-FI"/>
              <a:t>Titteli</a:t>
            </a:r>
            <a:br>
              <a:rPr lang="fi-FI"/>
            </a:br>
            <a:r>
              <a:rPr lang="fi-FI"/>
              <a:t>etunimi.sukunimi@financefinland.fi </a:t>
            </a:r>
            <a:br>
              <a:rPr lang="fi-FI"/>
            </a:br>
            <a:r>
              <a:rPr lang="fi-FI"/>
              <a:t>+358 20 793 XXXX</a:t>
            </a:r>
            <a:br>
              <a:rPr lang="fi-FI"/>
            </a:br>
            <a:r>
              <a:rPr lang="fi-FI" err="1"/>
              <a:t>Twitter.käyttäjätunnus</a:t>
            </a:r>
            <a:endParaRPr lang="fi-FI"/>
          </a:p>
        </p:txBody>
      </p:sp>
      <p:sp>
        <p:nvSpPr>
          <p:cNvPr id="11" name="TextBox 6"/>
          <p:cNvSpPr txBox="1"/>
          <p:nvPr userDrawn="1"/>
        </p:nvSpPr>
        <p:spPr>
          <a:xfrm>
            <a:off x="4437511" y="4957760"/>
            <a:ext cx="3341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>
                <a:solidFill>
                  <a:schemeClr val="accent2"/>
                </a:solidFill>
                <a:latin typeface="+mj-lt"/>
                <a:ea typeface="Merriweather Sans" charset="0"/>
                <a:cs typeface="Merriweather Sans" charset="0"/>
              </a:rPr>
              <a:t>WWW.FINANCEFINLAND.FI</a:t>
            </a:r>
            <a:endParaRPr lang="en-US" sz="1800">
              <a:solidFill>
                <a:schemeClr val="accent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9725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di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uorakulmio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6428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6273" y="2536909"/>
            <a:ext cx="8978183" cy="906936"/>
          </a:xfrm>
        </p:spPr>
        <p:txBody>
          <a:bodyPr anchor="b">
            <a:normAutofit/>
          </a:bodyPr>
          <a:lstStyle>
            <a:lvl1pPr algn="l">
              <a:defRPr sz="3600" baseline="0">
                <a:solidFill>
                  <a:schemeClr val="bg1"/>
                </a:solidFill>
                <a:effectLst/>
              </a:defRPr>
            </a:lvl1pPr>
          </a:lstStyle>
          <a:p>
            <a:r>
              <a:rPr lang="fi-FI"/>
              <a:t>Väliotsikko tähän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292" y="5713431"/>
            <a:ext cx="2241829" cy="7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243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85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580" y="412596"/>
            <a:ext cx="10514012" cy="903249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25257" y="1709271"/>
            <a:ext cx="7030131" cy="401463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1732" y="1709271"/>
            <a:ext cx="2924898" cy="40146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45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Kommentti_tai_lain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" y="-235376"/>
            <a:ext cx="12192000" cy="71074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930400" y="2827339"/>
            <a:ext cx="8297333" cy="129310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  <a:effectLst>
                  <a:outerShdw blurRad="38100" dist="38100" dir="2700000" algn="ctr" rotWithShape="0">
                    <a:srgbClr val="000000">
                      <a:alpha val="43000"/>
                    </a:srgbClr>
                  </a:outerShdw>
                </a:effectLst>
              </a:defRPr>
            </a:lvl1pPr>
          </a:lstStyle>
          <a:p>
            <a:r>
              <a:rPr lang="fi-FI"/>
              <a:t>”Lainaus”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930400" y="4459112"/>
            <a:ext cx="8297333" cy="913447"/>
          </a:xfrm>
        </p:spPr>
        <p:txBody>
          <a:bodyPr>
            <a:normAutofit/>
          </a:bodyPr>
          <a:lstStyle>
            <a:lvl1pPr marL="0" indent="0" algn="ctr">
              <a:buNone/>
              <a:defRPr sz="2300" b="1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- Keneltä lainattu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292" y="5713431"/>
            <a:ext cx="2241829" cy="762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922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9828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89828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68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24258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3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24258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617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35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ksi_sisältökohdetta_Ei_tasakokois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838264"/>
            <a:ext cx="6172200" cy="3897517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300"/>
            </a:lvl1pPr>
            <a:lvl2pPr>
              <a:lnSpc>
                <a:spcPct val="100000"/>
              </a:lnSpc>
              <a:defRPr sz="2300" i="0"/>
            </a:lvl2pPr>
            <a:lvl3pPr>
              <a:lnSpc>
                <a:spcPct val="100000"/>
              </a:lnSpc>
              <a:defRPr sz="2300" i="0"/>
            </a:lvl3pPr>
            <a:lvl4pPr>
              <a:lnSpc>
                <a:spcPct val="100000"/>
              </a:lnSpc>
              <a:defRPr sz="2300" i="0"/>
            </a:lvl4pPr>
            <a:lvl5pPr>
              <a:lnSpc>
                <a:spcPct val="100000"/>
              </a:lnSpc>
              <a:defRPr sz="2300" i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B005-EEDD-B94B-B84A-0A18DE5B30E1}" type="datetimeFigureOut">
              <a:rPr lang="en-US" smtClean="0"/>
              <a:t>5/8/2019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254BE-F317-D644-A658-DB860BDC17F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 Placeholder 2"/>
          <p:cNvSpPr>
            <a:spLocks noGrp="1"/>
          </p:cNvSpPr>
          <p:nvPr>
            <p:ph idx="13"/>
          </p:nvPr>
        </p:nvSpPr>
        <p:spPr>
          <a:xfrm>
            <a:off x="748992" y="1814474"/>
            <a:ext cx="4090637" cy="39230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 i="0"/>
            </a:lvl2pPr>
            <a:lvl3pPr>
              <a:lnSpc>
                <a:spcPct val="100000"/>
              </a:lnSpc>
              <a:defRPr i="0"/>
            </a:lvl3pPr>
            <a:lvl4pPr>
              <a:lnSpc>
                <a:spcPct val="100000"/>
              </a:lnSpc>
              <a:defRPr i="0"/>
            </a:lvl4pPr>
            <a:lvl5pPr>
              <a:lnSpc>
                <a:spcPct val="100000"/>
              </a:lnSpc>
              <a:defRPr i="0"/>
            </a:lvl5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749300" y="728420"/>
            <a:ext cx="10606088" cy="83685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3600" b="1"/>
            </a:lvl1pPr>
          </a:lstStyle>
          <a:p>
            <a:pPr lvl="0"/>
            <a:r>
              <a:rPr lang="fi-FI"/>
              <a:t>Muokkaa tekstin perustyylejä</a:t>
            </a:r>
          </a:p>
        </p:txBody>
      </p:sp>
    </p:spTree>
    <p:extLst>
      <p:ext uri="{BB962C8B-B14F-4D97-AF65-F5344CB8AC3E}">
        <p14:creationId xmlns:p14="http://schemas.microsoft.com/office/powerpoint/2010/main" val="3933282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8992" y="3539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992" y="1814474"/>
            <a:ext cx="10515600" cy="39353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err="1"/>
              <a:t>Ensimmäinen</a:t>
            </a:r>
            <a:r>
              <a:rPr lang="en-US"/>
              <a:t> </a:t>
            </a:r>
            <a:r>
              <a:rPr lang="en-US" err="1"/>
              <a:t>taso</a:t>
            </a:r>
            <a:endParaRPr lang="en-US"/>
          </a:p>
          <a:p>
            <a:pPr lvl="1"/>
            <a:r>
              <a:rPr lang="en-US" err="1"/>
              <a:t>Toinen</a:t>
            </a:r>
            <a:r>
              <a:rPr lang="en-US"/>
              <a:t> </a:t>
            </a:r>
            <a:r>
              <a:rPr lang="en-US" err="1"/>
              <a:t>taso</a:t>
            </a:r>
            <a:endParaRPr lang="en-US"/>
          </a:p>
          <a:p>
            <a:pPr lvl="2"/>
            <a:r>
              <a:rPr lang="en-US" err="1"/>
              <a:t>Kolmas</a:t>
            </a:r>
            <a:r>
              <a:rPr lang="en-US"/>
              <a:t> </a:t>
            </a:r>
            <a:r>
              <a:rPr lang="en-US" err="1"/>
              <a:t>taso</a:t>
            </a:r>
            <a:endParaRPr lang="en-US"/>
          </a:p>
          <a:p>
            <a:pPr lvl="3"/>
            <a:r>
              <a:rPr lang="en-US" err="1"/>
              <a:t>Neljäs</a:t>
            </a:r>
            <a:r>
              <a:rPr lang="en-US"/>
              <a:t> </a:t>
            </a:r>
            <a:r>
              <a:rPr lang="en-US" err="1"/>
              <a:t>taso</a:t>
            </a:r>
            <a:endParaRPr lang="en-US"/>
          </a:p>
          <a:p>
            <a:pPr lvl="4"/>
            <a:r>
              <a:rPr lang="en-US" err="1"/>
              <a:t>Viides</a:t>
            </a:r>
            <a:r>
              <a:rPr lang="en-US"/>
              <a:t> </a:t>
            </a:r>
            <a:r>
              <a:rPr lang="en-US" err="1"/>
              <a:t>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9230" y="6356350"/>
            <a:ext cx="11701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fld id="{438DB005-EEDD-B94B-B84A-0A18DE5B30E1}" type="datetimeFigureOut">
              <a:rPr lang="en-US" smtClean="0"/>
              <a:pPr/>
              <a:t>5/8/2019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29357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30891" y="6356350"/>
            <a:ext cx="23488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EE2C90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</a:lstStyle>
          <a:p>
            <a:fld id="{FFC254BE-F317-D644-A658-DB860BDC17F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049" y="5865832"/>
            <a:ext cx="1618986" cy="54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04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7" r:id="rId2"/>
    <p:sldLayoutId id="2147483799" r:id="rId3"/>
    <p:sldLayoutId id="2147483806" r:id="rId4"/>
    <p:sldLayoutId id="2147483800" r:id="rId5"/>
    <p:sldLayoutId id="2147483801" r:id="rId6"/>
    <p:sldLayoutId id="2147483802" r:id="rId7"/>
    <p:sldLayoutId id="2147483803" r:id="rId8"/>
    <p:sldLayoutId id="2147483809" r:id="rId9"/>
    <p:sldLayoutId id="2147483804" r:id="rId10"/>
    <p:sldLayoutId id="2147483807" r:id="rId11"/>
    <p:sldLayoutId id="2147483808" r:id="rId12"/>
    <p:sldLayoutId id="2147483815" r:id="rId13"/>
    <p:sldLayoutId id="214748381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300" b="0" i="0" kern="1200" baseline="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 baseline="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300" b="0" i="0" kern="1200">
          <a:solidFill>
            <a:schemeClr val="tx2"/>
          </a:solidFill>
          <a:latin typeface="Merriweather Sans" charset="0"/>
          <a:ea typeface="Merriweather Sans" charset="0"/>
          <a:cs typeface="Merriweather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n paikkamerkki 3">
            <a:extLst>
              <a:ext uri="{FF2B5EF4-FFF2-40B4-BE49-F238E27FC236}">
                <a16:creationId xmlns:a16="http://schemas.microsoft.com/office/drawing/2014/main" id="{ABC768F4-4B07-4066-907B-53BF1BB7B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1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0" y="5715"/>
            <a:ext cx="12192000" cy="6858000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4442948"/>
            <a:ext cx="10515600" cy="1710126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 algn="ctr"/>
            <a:b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fi-FI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fi-FI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fi-FI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b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Personnel and Future Skill Requirements</a:t>
            </a:r>
            <a:b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the Financial Sector</a:t>
            </a:r>
            <a:r>
              <a:rPr lang="fi-FI" sz="1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</a:t>
            </a:r>
            <a:br>
              <a:rPr lang="fi-FI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i-FI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1398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18A1A2-2FAD-4F39-A583-8ADE46AF0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/>
              <a:t>Areas of focus in the future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6" name="Sisällön paikkamerkki 5">
                <a:extLst>
                  <a:ext uri="{FF2B5EF4-FFF2-40B4-BE49-F238E27FC236}">
                    <a16:creationId xmlns:a16="http://schemas.microsoft.com/office/drawing/2014/main" id="{50D8FC2E-43F0-4B0E-9853-FC05A2F35A8D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/>
              </p:nvPr>
            </p:nvGraphicFramePr>
            <p:xfrm>
              <a:off x="748992" y="1470637"/>
              <a:ext cx="11000956" cy="42708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6" name="Sisällön paikkamerkki 5">
                <a:extLst>
                  <a:ext uri="{FF2B5EF4-FFF2-40B4-BE49-F238E27FC236}">
                    <a16:creationId xmlns:a16="http://schemas.microsoft.com/office/drawing/2014/main" id="{50D8FC2E-43F0-4B0E-9853-FC05A2F35A8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8992" y="1470637"/>
                <a:ext cx="11000956" cy="4270800"/>
              </a:xfrm>
              <a:prstGeom prst="rect">
                <a:avLst/>
              </a:prstGeom>
            </p:spPr>
          </p:pic>
        </mc:Fallback>
      </mc:AlternateContent>
      <p:sp>
        <p:nvSpPr>
          <p:cNvPr id="7" name="Tekstiruutu 6">
            <a:extLst>
              <a:ext uri="{FF2B5EF4-FFF2-40B4-BE49-F238E27FC236}">
                <a16:creationId xmlns:a16="http://schemas.microsoft.com/office/drawing/2014/main" id="{AA613FC6-A13B-4C1E-AB36-CCF0503FDA06}"/>
              </a:ext>
            </a:extLst>
          </p:cNvPr>
          <p:cNvSpPr txBox="1"/>
          <p:nvPr/>
        </p:nvSpPr>
        <p:spPr>
          <a:xfrm>
            <a:off x="1103166" y="2059656"/>
            <a:ext cx="38006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solidFill>
                  <a:schemeClr val="bg1"/>
                </a:solidFill>
              </a:rPr>
              <a:t>SELF-DIRECTION</a:t>
            </a:r>
            <a:endParaRPr lang="fi-FI" sz="1400" dirty="0">
              <a:solidFill>
                <a:schemeClr val="bg1"/>
              </a:solidFill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16F97786-431F-4516-ABDC-EAD695C70710}"/>
              </a:ext>
            </a:extLst>
          </p:cNvPr>
          <p:cNvSpPr txBox="1"/>
          <p:nvPr/>
        </p:nvSpPr>
        <p:spPr>
          <a:xfrm>
            <a:off x="1103166" y="2470202"/>
            <a:ext cx="32905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Self-direction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Professional self-improvement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Adaptability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Recognition of own strengths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Ability to manage personal </a:t>
            </a: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400" dirty="0">
                <a:solidFill>
                  <a:schemeClr val="bg1"/>
                </a:solidFill>
              </a:rPr>
              <a:t>well-being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Ability to work under pressure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CB97CC2E-C28D-43CA-8568-BE0F0B33549E}"/>
              </a:ext>
            </a:extLst>
          </p:cNvPr>
          <p:cNvSpPr txBox="1"/>
          <p:nvPr/>
        </p:nvSpPr>
        <p:spPr>
          <a:xfrm>
            <a:off x="5974100" y="2059656"/>
            <a:ext cx="2288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/>
              <a:t>SOCIAL</a:t>
            </a:r>
            <a:r>
              <a:rPr lang="fi-FI" dirty="0"/>
              <a:t> </a:t>
            </a:r>
            <a:r>
              <a:rPr lang="fi-FI" sz="1600" dirty="0"/>
              <a:t>SKILLS</a:t>
            </a:r>
            <a:endParaRPr lang="fi-FI" dirty="0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E2FD8BB9-E2FE-4B07-AE53-BC30DD8AC2C2}"/>
              </a:ext>
            </a:extLst>
          </p:cNvPr>
          <p:cNvSpPr txBox="1"/>
          <p:nvPr/>
        </p:nvSpPr>
        <p:spPr>
          <a:xfrm>
            <a:off x="5974100" y="2470202"/>
            <a:ext cx="32905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/>
              <a:t>Empathy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/>
              <a:t>Negotiating skills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/>
              <a:t>Service skills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/>
              <a:t>Social skills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/>
              <a:t>Social networking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7ADABD16-8848-46B7-9971-1AE9183D6E30}"/>
              </a:ext>
            </a:extLst>
          </p:cNvPr>
          <p:cNvSpPr txBox="1"/>
          <p:nvPr/>
        </p:nvSpPr>
        <p:spPr>
          <a:xfrm>
            <a:off x="8393096" y="2059656"/>
            <a:ext cx="2136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 dirty="0">
                <a:solidFill>
                  <a:schemeClr val="bg1"/>
                </a:solidFill>
              </a:rPr>
              <a:t>DIGITALISATION</a:t>
            </a:r>
            <a:endParaRPr lang="fi-FI" dirty="0">
              <a:solidFill>
                <a:schemeClr val="bg1"/>
              </a:solidFill>
            </a:endParaRP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2158C8AE-A4D1-4542-9548-285BBC4112D6}"/>
              </a:ext>
            </a:extLst>
          </p:cNvPr>
          <p:cNvSpPr txBox="1"/>
          <p:nvPr/>
        </p:nvSpPr>
        <p:spPr>
          <a:xfrm>
            <a:off x="8393095" y="2470202"/>
            <a:ext cx="16861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Digital skills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Processing and utilising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</a:rPr>
              <a:t>Ability to utilise technology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4001A7D7-6865-4AC1-A9B7-C89B3EF92585}"/>
              </a:ext>
            </a:extLst>
          </p:cNvPr>
          <p:cNvSpPr txBox="1"/>
          <p:nvPr/>
        </p:nvSpPr>
        <p:spPr>
          <a:xfrm>
            <a:off x="10257667" y="2059656"/>
            <a:ext cx="21367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/>
              <a:t>VALUE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ACAECB70-EE0A-4AFB-9C88-639735F27216}"/>
              </a:ext>
            </a:extLst>
          </p:cNvPr>
          <p:cNvSpPr txBox="1"/>
          <p:nvPr/>
        </p:nvSpPr>
        <p:spPr>
          <a:xfrm>
            <a:off x="10200679" y="2474530"/>
            <a:ext cx="1549269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7313" indent="-87313">
              <a:buFont typeface="Arial" panose="020B0604020202020204" pitchFamily="34" charset="0"/>
              <a:buChar char="•"/>
            </a:pPr>
            <a:r>
              <a:rPr lang="en-GB" sz="1400" dirty="0"/>
              <a:t>Customer experience skills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GB" sz="1400" dirty="0"/>
              <a:t>Ability to set and pursue goals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GB" sz="1400" dirty="0"/>
              <a:t>Business skills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endParaRPr lang="en-GB" sz="1400" dirty="0"/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GB" sz="1400" dirty="0"/>
              <a:t>Sales skills</a:t>
            </a:r>
          </a:p>
          <a:p>
            <a:endParaRPr lang="en-GB" sz="1050" dirty="0"/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D3BBB3E8-D171-4EBE-BDCD-3A062FB3B625}"/>
              </a:ext>
            </a:extLst>
          </p:cNvPr>
          <p:cNvSpPr txBox="1"/>
          <p:nvPr/>
        </p:nvSpPr>
        <p:spPr>
          <a:xfrm>
            <a:off x="4903836" y="5202155"/>
            <a:ext cx="3290596" cy="1494807"/>
          </a:xfrm>
          <a:prstGeom prst="wedgeRoundRectCallout">
            <a:avLst>
              <a:gd name="adj1" fmla="val 61020"/>
              <a:gd name="adj2" fmla="val -41691"/>
              <a:gd name="adj3" fmla="val 1666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</a:rPr>
              <a:t>International skills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</a:rPr>
              <a:t>Languages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</a:rPr>
              <a:t>Cultural knowledge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>
                <a:solidFill>
                  <a:schemeClr val="bg1"/>
                </a:solidFill>
              </a:rPr>
              <a:t>Understanding global economy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DF9CFCBC-CE65-45FF-812B-4039539FEFC8}"/>
              </a:ext>
            </a:extLst>
          </p:cNvPr>
          <p:cNvSpPr txBox="1"/>
          <p:nvPr/>
        </p:nvSpPr>
        <p:spPr>
          <a:xfrm>
            <a:off x="8377432" y="5277637"/>
            <a:ext cx="26938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600">
                <a:solidFill>
                  <a:schemeClr val="bg1"/>
                </a:solidFill>
              </a:rPr>
              <a:t>INTERNATIONALITY</a:t>
            </a:r>
          </a:p>
        </p:txBody>
      </p:sp>
    </p:spTree>
    <p:extLst>
      <p:ext uri="{BB962C8B-B14F-4D97-AF65-F5344CB8AC3E}">
        <p14:creationId xmlns:p14="http://schemas.microsoft.com/office/powerpoint/2010/main" val="305170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8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Selection criteria for workplaces in 2018</a:t>
            </a:r>
            <a:endParaRPr lang="fi-FI" dirty="0"/>
          </a:p>
        </p:txBody>
      </p:sp>
      <p:graphicFrame>
        <p:nvGraphicFramePr>
          <p:cNvPr id="4" name="Sisällön paikkamerkki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8867179"/>
              </p:ext>
            </p:extLst>
          </p:nvPr>
        </p:nvGraphicFramePr>
        <p:xfrm>
          <a:off x="838200" y="1619250"/>
          <a:ext cx="10512425" cy="4464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kstiruutu 4"/>
          <p:cNvSpPr txBox="1"/>
          <p:nvPr/>
        </p:nvSpPr>
        <p:spPr>
          <a:xfrm>
            <a:off x="676798" y="6083300"/>
            <a:ext cx="69042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000000"/>
                </a:solidFill>
              </a:rPr>
              <a:t>Source: T-Media survey on employer image 2018</a:t>
            </a:r>
          </a:p>
        </p:txBody>
      </p:sp>
    </p:spTree>
    <p:extLst>
      <p:ext uri="{BB962C8B-B14F-4D97-AF65-F5344CB8AC3E}">
        <p14:creationId xmlns:p14="http://schemas.microsoft.com/office/powerpoint/2010/main" val="37594500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Co-operation with Unions: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Concrete actions</a:t>
            </a: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48992" y="1362517"/>
            <a:ext cx="10515600" cy="4673495"/>
          </a:xfrm>
        </p:spPr>
        <p:txBody>
          <a:bodyPr>
            <a:normAutofit fontScale="92500" lnSpcReduction="20000"/>
          </a:bodyPr>
          <a:lstStyle/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2014–2015: Healthy Financial Sector project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financial sector’s new way of operating</a:t>
            </a: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2016: </a:t>
            </a:r>
            <a:r>
              <a:rPr lang="en-GB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Words to Actions </a:t>
            </a:r>
            <a:r>
              <a:rPr lang="en-GB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best practices of Finnish financial sector companies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Compilation of the financial sector’s best practices, including new telework practices, </a:t>
            </a:r>
            <a:r>
              <a:rPr 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decentralised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decision-making, and trial runs with Saturday work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Case IF: Healthy Financial Sector’s results in local use</a:t>
            </a:r>
            <a:endParaRPr lang="fi-FI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2017: </a:t>
            </a:r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New way of working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wellbeing and productivity through trust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Tools, like worksheet in local co-operation</a:t>
            </a:r>
          </a:p>
          <a:p>
            <a:r>
              <a:rPr lang="en-US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Co-operation for 2018–2020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also included in our new collective agreements. Healthy Financial Sector project continues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priority for future skills and competences, main topics are digitalization, robotics and artificial intelligence.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Improving co-operation at workplaces. Employees’ own motivation</a:t>
            </a:r>
          </a:p>
          <a:p>
            <a:endParaRPr lang="en-US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83FB056-B3FE-4173-B938-E94ECE9E89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7046" y="436087"/>
            <a:ext cx="2877546" cy="185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02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4C7ADC1-3C50-4130-B3FA-049A97590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992" y="353975"/>
            <a:ext cx="10515600" cy="839987"/>
          </a:xfrm>
        </p:spPr>
        <p:txBody>
          <a:bodyPr>
            <a:normAutofit/>
          </a:bodyPr>
          <a:lstStyle/>
          <a:p>
            <a:r>
              <a:rPr lang="en-GB" noProof="0"/>
              <a:t>Financial sector’s 3 targets for education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C726209-7392-41DC-9C8D-7B211AB944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14000"/>
              </a:lnSpc>
              <a:buNone/>
            </a:pPr>
            <a:r>
              <a:rPr lang="en-GB" noProof="0"/>
              <a:t>Education should </a:t>
            </a:r>
            <a:r>
              <a:rPr lang="en-GB"/>
              <a:t>react rapidly to the changes in working life</a:t>
            </a:r>
            <a:r>
              <a:rPr lang="en-GB" noProof="0"/>
              <a:t>.</a:t>
            </a:r>
          </a:p>
          <a:p>
            <a:pPr marL="0" indent="0">
              <a:lnSpc>
                <a:spcPct val="114000"/>
              </a:lnSpc>
              <a:buNone/>
            </a:pPr>
            <a:endParaRPr lang="en-GB"/>
          </a:p>
          <a:p>
            <a:pPr marL="0" indent="0">
              <a:lnSpc>
                <a:spcPct val="114000"/>
              </a:lnSpc>
              <a:buNone/>
            </a:pPr>
            <a:r>
              <a:rPr lang="en-GB" noProof="0"/>
              <a:t>Education should </a:t>
            </a:r>
            <a:r>
              <a:rPr lang="en-GB"/>
              <a:t>change</a:t>
            </a:r>
            <a:r>
              <a:rPr lang="en-GB" noProof="0"/>
              <a:t> from long, degree-oriented </a:t>
            </a:r>
            <a:r>
              <a:rPr lang="en-GB"/>
              <a:t>programmes</a:t>
            </a:r>
            <a:r>
              <a:rPr lang="en-GB" noProof="0"/>
              <a:t> to shorter units, </a:t>
            </a:r>
            <a:r>
              <a:rPr lang="en-GB" b="1" noProof="0"/>
              <a:t>more focused </a:t>
            </a:r>
            <a:r>
              <a:rPr lang="en-GB" b="1"/>
              <a:t>on specific skills</a:t>
            </a:r>
            <a:r>
              <a:rPr lang="en-GB" noProof="0"/>
              <a:t>.</a:t>
            </a:r>
          </a:p>
          <a:p>
            <a:pPr marL="0" indent="0">
              <a:lnSpc>
                <a:spcPct val="114000"/>
              </a:lnSpc>
              <a:buNone/>
            </a:pPr>
            <a:endParaRPr lang="en-GB" b="1"/>
          </a:p>
          <a:p>
            <a:pPr marL="0" indent="0">
              <a:lnSpc>
                <a:spcPct val="114000"/>
              </a:lnSpc>
              <a:buNone/>
            </a:pPr>
            <a:r>
              <a:rPr lang="en-GB" b="1"/>
              <a:t>More financial training</a:t>
            </a:r>
            <a:r>
              <a:rPr lang="en-GB" b="1" noProof="0"/>
              <a:t> should be included </a:t>
            </a:r>
            <a:r>
              <a:rPr lang="en-GB" noProof="0"/>
              <a:t>on all educational levels. This training should include business skills, entrepreneurship, customer service and the management of personal finances.</a:t>
            </a:r>
          </a:p>
        </p:txBody>
      </p:sp>
    </p:spTree>
    <p:extLst>
      <p:ext uri="{BB962C8B-B14F-4D97-AF65-F5344CB8AC3E}">
        <p14:creationId xmlns:p14="http://schemas.microsoft.com/office/powerpoint/2010/main" val="3007684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Financial Academy: shaping education and </a:t>
            </a:r>
            <a:br>
              <a:rPr lang="en-GB" noProof="0" dirty="0"/>
            </a:br>
            <a:r>
              <a:rPr lang="en-GB" noProof="0" dirty="0"/>
              <a:t>raising the financial sector’s profile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33903"/>
          <a:stretch/>
        </p:blipFill>
        <p:spPr>
          <a:xfrm>
            <a:off x="6779718" y="1707305"/>
            <a:ext cx="4243710" cy="2016385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C9663457-2EED-4779-B15A-A1DBD7497A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43" y="1707305"/>
            <a:ext cx="5972175" cy="3981450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F4842AE8-DD94-4093-B9EE-4636EFE019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718" y="3185821"/>
            <a:ext cx="4246511" cy="25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52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 dirty="0"/>
              <a:t>Financial Academy, networking </a:t>
            </a:r>
            <a:br>
              <a:rPr lang="en-GB" noProof="0" dirty="0"/>
            </a:br>
            <a:r>
              <a:rPr lang="en-GB" noProof="0" dirty="0"/>
              <a:t>and collaboration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48992" y="1850145"/>
            <a:ext cx="10515600" cy="436428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GB" sz="2400" noProof="0" dirty="0">
                <a:latin typeface="+mn-lt"/>
              </a:rPr>
              <a:t>Work is changing rapidly – current education system is too slow.</a:t>
            </a:r>
          </a:p>
          <a:p>
            <a:pPr>
              <a:lnSpc>
                <a:spcPct val="120000"/>
              </a:lnSpc>
            </a:pPr>
            <a:r>
              <a:rPr lang="en-GB" sz="2400" noProof="0" dirty="0">
                <a:latin typeface="+mn-lt"/>
              </a:rPr>
              <a:t>New skills and competencies are in high demand.</a:t>
            </a:r>
          </a:p>
          <a:p>
            <a:pPr>
              <a:lnSpc>
                <a:spcPct val="120000"/>
              </a:lnSpc>
            </a:pPr>
            <a:r>
              <a:rPr lang="en-GB" sz="2400" dirty="0">
                <a:latin typeface="+mn-lt"/>
              </a:rPr>
              <a:t>Strong support from our members.</a:t>
            </a:r>
            <a:endParaRPr lang="en-GB" sz="2400" dirty="0">
              <a:latin typeface="+mn-lt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r>
              <a:rPr lang="en-GB" sz="2400" noProof="0" dirty="0">
                <a:cs typeface="Calibri" panose="020F0502020204030204" pitchFamily="34" charset="0"/>
              </a:rPr>
              <a:t>Educational institutions– </a:t>
            </a:r>
            <a:r>
              <a:rPr lang="en-GB" sz="2400" dirty="0">
                <a:cs typeface="Calibri" panose="020F0502020204030204" pitchFamily="34" charset="0"/>
              </a:rPr>
              <a:t>the Financial Academy </a:t>
            </a:r>
            <a:r>
              <a:rPr lang="en-GB" sz="2400" noProof="0" dirty="0">
                <a:cs typeface="Calibri" panose="020F0502020204030204" pitchFamily="34" charset="0"/>
              </a:rPr>
              <a:t>currently involves 14 universities, universities of applied sciences and vocational schools.</a:t>
            </a:r>
          </a:p>
          <a:p>
            <a:pPr>
              <a:lnSpc>
                <a:spcPct val="120000"/>
              </a:lnSpc>
            </a:pPr>
            <a:r>
              <a:rPr lang="en-GB" sz="2400" noProof="0" dirty="0">
                <a:cs typeface="Calibri" panose="020F0502020204030204" pitchFamily="34" charset="0"/>
              </a:rPr>
              <a:t>Partnership contracts increase networking.</a:t>
            </a:r>
          </a:p>
        </p:txBody>
      </p:sp>
    </p:spTree>
    <p:extLst>
      <p:ext uri="{BB962C8B-B14F-4D97-AF65-F5344CB8AC3E}">
        <p14:creationId xmlns:p14="http://schemas.microsoft.com/office/powerpoint/2010/main" val="73961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>
                <a:latin typeface="+mj-lt"/>
                <a:cs typeface="Calibri" panose="020F0502020204030204" pitchFamily="34" charset="0"/>
              </a:rPr>
              <a:t>Financial Academy combines </a:t>
            </a:r>
            <a:br>
              <a:rPr lang="en-GB" noProof="0">
                <a:latin typeface="+mj-lt"/>
                <a:cs typeface="Calibri" panose="020F0502020204030204" pitchFamily="34" charset="0"/>
              </a:rPr>
            </a:br>
            <a:r>
              <a:rPr lang="en-GB" noProof="0">
                <a:latin typeface="+mj-lt"/>
                <a:cs typeface="Calibri" panose="020F0502020204030204" pitchFamily="34" charset="0"/>
              </a:rPr>
              <a:t>education and working life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48992" y="1707693"/>
            <a:ext cx="10515600" cy="44273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34000"/>
              </a:lnSpc>
            </a:pPr>
            <a:r>
              <a:rPr lang="en-GB" noProof="0">
                <a:latin typeface="+mj-lt"/>
                <a:cs typeface="Calibri" panose="020F0502020204030204" pitchFamily="34" charset="0"/>
              </a:rPr>
              <a:t>Collaboration and practical work </a:t>
            </a:r>
            <a:r>
              <a:rPr lang="en-GB">
                <a:latin typeface="+mj-lt"/>
                <a:cs typeface="Calibri" panose="020F0502020204030204" pitchFamily="34" charset="0"/>
              </a:rPr>
              <a:t>take place</a:t>
            </a:r>
            <a:r>
              <a:rPr lang="en-GB" noProof="0">
                <a:latin typeface="+mj-lt"/>
                <a:cs typeface="Calibri" panose="020F0502020204030204" pitchFamily="34" charset="0"/>
              </a:rPr>
              <a:t> through </a:t>
            </a:r>
            <a:r>
              <a:rPr lang="en-GB" b="1" noProof="0">
                <a:latin typeface="+mj-lt"/>
                <a:cs typeface="Calibri" panose="020F0502020204030204" pitchFamily="34" charset="0"/>
              </a:rPr>
              <a:t>three working groups</a:t>
            </a:r>
            <a:r>
              <a:rPr lang="en-GB" noProof="0">
                <a:latin typeface="+mj-lt"/>
                <a:cs typeface="Calibri" panose="020F0502020204030204" pitchFamily="34" charset="0"/>
              </a:rPr>
              <a:t>. Each group has representatives </a:t>
            </a:r>
            <a:r>
              <a:rPr lang="en-GB">
                <a:latin typeface="+mj-lt"/>
                <a:cs typeface="Calibri" panose="020F0502020204030204" pitchFamily="34" charset="0"/>
              </a:rPr>
              <a:t>from</a:t>
            </a:r>
            <a:r>
              <a:rPr lang="en-GB" noProof="0">
                <a:latin typeface="+mj-lt"/>
                <a:cs typeface="Calibri" panose="020F0502020204030204" pitchFamily="34" charset="0"/>
              </a:rPr>
              <a:t> FFI member organisations and different educational institutions.</a:t>
            </a:r>
          </a:p>
          <a:p>
            <a:pPr marL="0" indent="0">
              <a:lnSpc>
                <a:spcPct val="134000"/>
              </a:lnSpc>
              <a:buNone/>
            </a:pPr>
            <a:endParaRPr lang="en-GB" noProof="0">
              <a:latin typeface="+mj-lt"/>
              <a:cs typeface="Calibri" panose="020F0502020204030204" pitchFamily="34" charset="0"/>
            </a:endParaRPr>
          </a:p>
          <a:p>
            <a:pPr marL="914400" lvl="1" indent="-457200">
              <a:lnSpc>
                <a:spcPct val="134000"/>
              </a:lnSpc>
              <a:buFont typeface="+mj-lt"/>
              <a:buAutoNum type="arabicPeriod"/>
            </a:pPr>
            <a:r>
              <a:rPr lang="en-GB" b="1">
                <a:latin typeface="+mj-lt"/>
                <a:cs typeface="Calibri" panose="020F0502020204030204" pitchFamily="34" charset="0"/>
              </a:rPr>
              <a:t>Representing industry interests in</a:t>
            </a:r>
            <a:r>
              <a:rPr lang="en-GB" b="1" noProof="0">
                <a:latin typeface="+mj-lt"/>
                <a:cs typeface="Calibri" panose="020F0502020204030204" pitchFamily="34" charset="0"/>
              </a:rPr>
              <a:t> education</a:t>
            </a:r>
            <a:r>
              <a:rPr lang="en-GB" noProof="0">
                <a:latin typeface="+mj-lt"/>
                <a:cs typeface="Calibri" panose="020F0502020204030204" pitchFamily="34" charset="0"/>
              </a:rPr>
              <a:t> – lobbying and collaboration with educational authorities</a:t>
            </a:r>
          </a:p>
          <a:p>
            <a:pPr marL="914400" lvl="1" indent="-457200">
              <a:lnSpc>
                <a:spcPct val="134000"/>
              </a:lnSpc>
              <a:buFont typeface="+mj-lt"/>
              <a:buAutoNum type="arabicPeriod"/>
            </a:pPr>
            <a:r>
              <a:rPr lang="en-GB" b="1">
                <a:latin typeface="+mj-lt"/>
                <a:cs typeface="Calibri" panose="020F0502020204030204" pitchFamily="34" charset="0"/>
              </a:rPr>
              <a:t>Training paths and employer image</a:t>
            </a:r>
            <a:r>
              <a:rPr lang="en-GB" b="1" noProof="0">
                <a:latin typeface="+mj-lt"/>
                <a:cs typeface="Calibri" panose="020F0502020204030204" pitchFamily="34" charset="0"/>
              </a:rPr>
              <a:t> </a:t>
            </a:r>
            <a:r>
              <a:rPr lang="en-GB" noProof="0">
                <a:latin typeface="+mj-lt"/>
                <a:cs typeface="Calibri" panose="020F0502020204030204" pitchFamily="34" charset="0"/>
              </a:rPr>
              <a:t>– for current and future employees, attractiveness of the sector, employer image, social responsibility</a:t>
            </a:r>
          </a:p>
          <a:p>
            <a:pPr marL="914400" lvl="1" indent="-457200">
              <a:lnSpc>
                <a:spcPct val="134000"/>
              </a:lnSpc>
              <a:buFont typeface="+mj-lt"/>
              <a:buAutoNum type="arabicPeriod"/>
            </a:pPr>
            <a:r>
              <a:rPr lang="en-GB" b="1" noProof="0">
                <a:latin typeface="+mj-lt"/>
                <a:cs typeface="Calibri" panose="020F0502020204030204" pitchFamily="34" charset="0"/>
              </a:rPr>
              <a:t>Digital learning materials </a:t>
            </a:r>
            <a:r>
              <a:rPr lang="en-GB" noProof="0">
                <a:latin typeface="+mj-lt"/>
                <a:cs typeface="Calibri" panose="020F0502020204030204" pitchFamily="34" charset="0"/>
              </a:rPr>
              <a:t>– assessment, production, utilisation and sharing of existing study materials on topics such as the fundamentals of finance, legal matters and customer service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44"/>
          <a:stretch/>
        </p:blipFill>
        <p:spPr bwMode="auto">
          <a:xfrm>
            <a:off x="8516924" y="274961"/>
            <a:ext cx="2176178" cy="1432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28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/>
          <p:cNvSpPr txBox="1">
            <a:spLocks/>
          </p:cNvSpPr>
          <p:nvPr/>
        </p:nvSpPr>
        <p:spPr>
          <a:xfrm>
            <a:off x="3485172" y="2720068"/>
            <a:ext cx="5249751" cy="2067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Tx/>
              <a:buNone/>
              <a:defRPr sz="1800" b="1" i="1" kern="1200" baseline="0">
                <a:solidFill>
                  <a:schemeClr val="bg1"/>
                </a:solidFill>
                <a:latin typeface="Merriweather Sans" charset="0"/>
                <a:ea typeface="Merriweather Sans" charset="0"/>
                <a:cs typeface="Merriweather Sans" charset="0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300" b="0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300" b="0" i="0" kern="1200" baseline="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300" b="0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sz="2300" b="0" i="0" kern="1200">
                <a:solidFill>
                  <a:schemeClr val="tx2"/>
                </a:solidFill>
                <a:latin typeface="Merriweather Sans" charset="0"/>
                <a:ea typeface="Merriweather Sans" charset="0"/>
                <a:cs typeface="Merriweather Sans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endParaRPr lang="fi-FI" sz="800" dirty="0"/>
          </a:p>
        </p:txBody>
      </p:sp>
    </p:spTree>
    <p:extLst>
      <p:ext uri="{BB962C8B-B14F-4D97-AF65-F5344CB8AC3E}">
        <p14:creationId xmlns:p14="http://schemas.microsoft.com/office/powerpoint/2010/main" val="2327877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242D331-7B27-4238-A27F-48DEC06DE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noProof="0"/>
              <a:t>Are we prepared for the digital revolution?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E165A1C-435B-443F-BDC8-F4102BD0B3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92" y="1814474"/>
            <a:ext cx="11015116" cy="4168883"/>
          </a:xfrm>
        </p:spPr>
        <p:txBody>
          <a:bodyPr>
            <a:normAutofit/>
          </a:bodyPr>
          <a:lstStyle/>
          <a:p>
            <a:pPr>
              <a:lnSpc>
                <a:spcPct val="124000"/>
              </a:lnSpc>
              <a:spcBef>
                <a:spcPts val="2400"/>
              </a:spcBef>
            </a:pPr>
            <a:r>
              <a:rPr lang="en-GB" sz="2400" noProof="0" dirty="0"/>
              <a:t>Sectors </a:t>
            </a:r>
            <a:r>
              <a:rPr lang="en-GB" sz="2400" dirty="0"/>
              <a:t>transform</a:t>
            </a:r>
            <a:r>
              <a:rPr lang="en-GB" sz="2400" noProof="0" dirty="0"/>
              <a:t>, jobs disappear – but </a:t>
            </a:r>
            <a:r>
              <a:rPr lang="en-GB" sz="2400" b="1" noProof="0" dirty="0"/>
              <a:t>new opportunities also arise. </a:t>
            </a:r>
            <a:r>
              <a:rPr lang="en-GB" sz="2400" noProof="0" dirty="0"/>
              <a:t>New operating models, innovations and ways of working.</a:t>
            </a:r>
          </a:p>
          <a:p>
            <a:pPr>
              <a:lnSpc>
                <a:spcPct val="124000"/>
              </a:lnSpc>
              <a:spcBef>
                <a:spcPts val="2400"/>
              </a:spcBef>
            </a:pPr>
            <a:r>
              <a:rPr lang="en-GB" sz="2400" b="1" noProof="0" dirty="0"/>
              <a:t>Skills and competencies play a key role </a:t>
            </a:r>
            <a:r>
              <a:rPr lang="en-GB" sz="2400" noProof="0" dirty="0"/>
              <a:t>in the future. The most important skill is </a:t>
            </a:r>
            <a:r>
              <a:rPr lang="en-GB" sz="2400" dirty="0"/>
              <a:t>the </a:t>
            </a:r>
            <a:r>
              <a:rPr lang="en-GB" sz="2400" b="1" noProof="0" dirty="0"/>
              <a:t>ability to learn.</a:t>
            </a:r>
          </a:p>
          <a:p>
            <a:pPr>
              <a:lnSpc>
                <a:spcPct val="124000"/>
              </a:lnSpc>
              <a:spcBef>
                <a:spcPts val="2400"/>
              </a:spcBef>
            </a:pPr>
            <a:r>
              <a:rPr lang="en-GB" sz="2400" noProof="0" dirty="0"/>
              <a:t>The </a:t>
            </a:r>
            <a:r>
              <a:rPr lang="en-GB" sz="2400" b="1" noProof="0" dirty="0"/>
              <a:t>vision of the future </a:t>
            </a:r>
            <a:r>
              <a:rPr lang="en-GB" sz="2400" dirty="0"/>
              <a:t>needs to be </a:t>
            </a:r>
            <a:r>
              <a:rPr lang="en-GB" sz="2400" noProof="0" dirty="0"/>
              <a:t>created together with employees. Lifelong learning, the responsibility </a:t>
            </a:r>
            <a:r>
              <a:rPr lang="en-GB" sz="2400" dirty="0"/>
              <a:t>for</a:t>
            </a:r>
            <a:r>
              <a:rPr lang="en-GB" sz="2400" noProof="0" dirty="0"/>
              <a:t> training is shared between </a:t>
            </a:r>
            <a:r>
              <a:rPr lang="en-GB" sz="2400" b="1" noProof="0" dirty="0"/>
              <a:t>the employees, the employers and the government.</a:t>
            </a:r>
          </a:p>
        </p:txBody>
      </p:sp>
    </p:spTree>
    <p:extLst>
      <p:ext uri="{BB962C8B-B14F-4D97-AF65-F5344CB8AC3E}">
        <p14:creationId xmlns:p14="http://schemas.microsoft.com/office/powerpoint/2010/main" val="352297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621B69-28A6-4E0C-8AE9-114E2A804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788" y="804333"/>
            <a:ext cx="3391900" cy="5249334"/>
          </a:xfrm>
        </p:spPr>
        <p:txBody>
          <a:bodyPr anchor="t">
            <a:normAutofit fontScale="90000"/>
          </a:bodyPr>
          <a:lstStyle/>
          <a:p>
            <a:pPr algn="r">
              <a:lnSpc>
                <a:spcPct val="114000"/>
              </a:lnSpc>
            </a:pPr>
            <a:r>
              <a:rPr lang="en-GB" sz="3100" dirty="0"/>
              <a:t>Megatrends affecting the financial sector?</a:t>
            </a:r>
            <a:br>
              <a:rPr lang="en-GB" sz="3100" dirty="0"/>
            </a:br>
            <a:br>
              <a:rPr lang="en-GB" sz="3100" dirty="0"/>
            </a:br>
            <a:br>
              <a:rPr lang="en-GB" sz="3100" dirty="0"/>
            </a:br>
            <a:r>
              <a:rPr lang="en-GB" sz="3100" dirty="0"/>
              <a:t>How is the operating environment changing?</a:t>
            </a:r>
            <a:endParaRPr lang="en-GB" sz="1300" dirty="0"/>
          </a:p>
        </p:txBody>
      </p:sp>
      <p:sp>
        <p:nvSpPr>
          <p:cNvPr id="19" name="Sisällön paikkamerkki 2">
            <a:extLst>
              <a:ext uri="{FF2B5EF4-FFF2-40B4-BE49-F238E27FC236}">
                <a16:creationId xmlns:a16="http://schemas.microsoft.com/office/drawing/2014/main" id="{8C0319E5-DE11-44CD-822C-B6E803FFB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9330" y="197964"/>
            <a:ext cx="6257721" cy="6294276"/>
          </a:xfrm>
        </p:spPr>
        <p:txBody>
          <a:bodyPr anchor="ctr">
            <a:noAutofit/>
          </a:bodyPr>
          <a:lstStyle/>
          <a:p>
            <a:pPr>
              <a:lnSpc>
                <a:spcPct val="134000"/>
              </a:lnSpc>
              <a:buFont typeface="Wingdings" panose="05000000000000000000" pitchFamily="2" charset="2"/>
              <a:buChar char="§"/>
            </a:pPr>
            <a:r>
              <a:rPr lang="en-GB" sz="1800" dirty="0"/>
              <a:t>Digitalisation, globalisation and ageing population are already reality</a:t>
            </a:r>
          </a:p>
          <a:p>
            <a:pPr>
              <a:lnSpc>
                <a:spcPct val="134000"/>
              </a:lnSpc>
              <a:buFont typeface="Wingdings" panose="05000000000000000000" pitchFamily="2" charset="2"/>
              <a:buChar char="§"/>
            </a:pPr>
            <a:r>
              <a:rPr lang="en-GB" sz="1800" dirty="0"/>
              <a:t>Robotics, AI and big data create ethical challenges</a:t>
            </a:r>
          </a:p>
          <a:p>
            <a:pPr>
              <a:lnSpc>
                <a:spcPct val="134000"/>
              </a:lnSpc>
              <a:buFont typeface="Wingdings" panose="05000000000000000000" pitchFamily="2" charset="2"/>
              <a:buChar char="§"/>
            </a:pPr>
            <a:r>
              <a:rPr lang="en-GB" sz="1800" dirty="0"/>
              <a:t>Integrating business sectors, increasing competition, new challengers from new sectors</a:t>
            </a:r>
          </a:p>
          <a:p>
            <a:pPr>
              <a:lnSpc>
                <a:spcPct val="134000"/>
              </a:lnSpc>
              <a:buFont typeface="Wingdings" panose="05000000000000000000" pitchFamily="2" charset="2"/>
              <a:buChar char="§"/>
            </a:pPr>
            <a:r>
              <a:rPr lang="en-GB" sz="1800" dirty="0"/>
              <a:t>Environment and responsibility are becoming stronger trends</a:t>
            </a:r>
          </a:p>
          <a:p>
            <a:pPr>
              <a:lnSpc>
                <a:spcPct val="134000"/>
              </a:lnSpc>
              <a:buFont typeface="Wingdings" panose="05000000000000000000" pitchFamily="2" charset="2"/>
              <a:buChar char="§"/>
            </a:pPr>
            <a:r>
              <a:rPr lang="en-GB" sz="1800" dirty="0"/>
              <a:t>Increasing regulation</a:t>
            </a:r>
          </a:p>
          <a:p>
            <a:pPr>
              <a:lnSpc>
                <a:spcPct val="134000"/>
              </a:lnSpc>
              <a:buFont typeface="Wingdings" panose="05000000000000000000" pitchFamily="2" charset="2"/>
              <a:buChar char="§"/>
            </a:pPr>
            <a:r>
              <a:rPr lang="en-GB" sz="1800" dirty="0"/>
              <a:t>Security and decreasing use of cash</a:t>
            </a:r>
          </a:p>
          <a:p>
            <a:pPr>
              <a:lnSpc>
                <a:spcPct val="134000"/>
              </a:lnSpc>
              <a:buFont typeface="Wingdings" panose="05000000000000000000" pitchFamily="2" charset="2"/>
              <a:buChar char="§"/>
            </a:pPr>
            <a:r>
              <a:rPr lang="en-GB" sz="1800" dirty="0"/>
              <a:t>Changing customer expectations, competition through customer service experience</a:t>
            </a: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BFF3401C-2159-405D-A573-1F36DD5090D3}"/>
              </a:ext>
            </a:extLst>
          </p:cNvPr>
          <p:cNvSpPr txBox="1"/>
          <p:nvPr/>
        </p:nvSpPr>
        <p:spPr>
          <a:xfrm>
            <a:off x="126823" y="6438283"/>
            <a:ext cx="2964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>
                <a:latin typeface="Merriweather Sans" panose="00000500000000000000" pitchFamily="2" charset="0"/>
              </a:rPr>
              <a:t>Source: Financial Academy 2018</a:t>
            </a:r>
          </a:p>
        </p:txBody>
      </p:sp>
    </p:spTree>
    <p:extLst>
      <p:ext uri="{BB962C8B-B14F-4D97-AF65-F5344CB8AC3E}">
        <p14:creationId xmlns:p14="http://schemas.microsoft.com/office/powerpoint/2010/main" val="22140228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0A4125-9954-445C-8856-FDFF7B7D93DF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13" name="Nuoli oikealle 12"/>
          <p:cNvSpPr/>
          <p:nvPr/>
        </p:nvSpPr>
        <p:spPr>
          <a:xfrm>
            <a:off x="3634823" y="3786413"/>
            <a:ext cx="216024" cy="21602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Ryhmä 22"/>
          <p:cNvGrpSpPr/>
          <p:nvPr/>
        </p:nvGrpSpPr>
        <p:grpSpPr>
          <a:xfrm>
            <a:off x="2300946" y="3147094"/>
            <a:ext cx="1290331" cy="1566174"/>
            <a:chOff x="1059978" y="49909"/>
            <a:chExt cx="2414610" cy="1485399"/>
          </a:xfrm>
        </p:grpSpPr>
        <p:sp>
          <p:nvSpPr>
            <p:cNvPr id="24" name="Pyöristetty suorakulmio 23"/>
            <p:cNvSpPr/>
            <p:nvPr/>
          </p:nvSpPr>
          <p:spPr>
            <a:xfrm>
              <a:off x="1059978" y="49909"/>
              <a:ext cx="2414610" cy="1485399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Pyöristetty suorakulmio 4"/>
            <p:cNvSpPr/>
            <p:nvPr/>
          </p:nvSpPr>
          <p:spPr>
            <a:xfrm>
              <a:off x="1269103" y="59503"/>
              <a:ext cx="2013571" cy="13983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718" tIns="25718" rIns="25718" bIns="25718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Market changes and new players</a:t>
              </a:r>
            </a:p>
          </p:txBody>
        </p:sp>
      </p:grpSp>
      <p:grpSp>
        <p:nvGrpSpPr>
          <p:cNvPr id="38" name="Ryhmä 37"/>
          <p:cNvGrpSpPr/>
          <p:nvPr/>
        </p:nvGrpSpPr>
        <p:grpSpPr>
          <a:xfrm>
            <a:off x="2300946" y="1700809"/>
            <a:ext cx="7664128" cy="1080121"/>
            <a:chOff x="1862425" y="49909"/>
            <a:chExt cx="2100585" cy="2271611"/>
          </a:xfrm>
          <a:solidFill>
            <a:schemeClr val="tx2">
              <a:lumMod val="40000"/>
              <a:lumOff val="60000"/>
            </a:schemeClr>
          </a:solidFill>
        </p:grpSpPr>
        <p:sp>
          <p:nvSpPr>
            <p:cNvPr id="39" name="Pyöristetty suorakulmio 38"/>
            <p:cNvSpPr/>
            <p:nvPr/>
          </p:nvSpPr>
          <p:spPr>
            <a:xfrm>
              <a:off x="1862425" y="49909"/>
              <a:ext cx="2100585" cy="2271611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0" name="Pyöristetty suorakulmio 4"/>
            <p:cNvSpPr/>
            <p:nvPr/>
          </p:nvSpPr>
          <p:spPr>
            <a:xfrm>
              <a:off x="1905931" y="93414"/>
              <a:ext cx="2013573" cy="222810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718" tIns="25718" rIns="25718" bIns="25718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28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Financial sector’s new way of operating</a:t>
              </a:r>
            </a:p>
          </p:txBody>
        </p:sp>
      </p:grpSp>
      <p:grpSp>
        <p:nvGrpSpPr>
          <p:cNvPr id="44" name="Ryhmä 43"/>
          <p:cNvGrpSpPr/>
          <p:nvPr/>
        </p:nvGrpSpPr>
        <p:grpSpPr>
          <a:xfrm>
            <a:off x="3894395" y="3147094"/>
            <a:ext cx="1290331" cy="1566174"/>
            <a:chOff x="1059978" y="49909"/>
            <a:chExt cx="2414610" cy="1485399"/>
          </a:xfrm>
        </p:grpSpPr>
        <p:sp>
          <p:nvSpPr>
            <p:cNvPr id="45" name="Pyöristetty suorakulmio 44"/>
            <p:cNvSpPr/>
            <p:nvPr/>
          </p:nvSpPr>
          <p:spPr>
            <a:xfrm>
              <a:off x="1059978" y="49909"/>
              <a:ext cx="2414610" cy="1485399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6" name="Pyöristetty suorakulmio 4"/>
            <p:cNvSpPr/>
            <p:nvPr/>
          </p:nvSpPr>
          <p:spPr>
            <a:xfrm>
              <a:off x="1147331" y="59503"/>
              <a:ext cx="2244018" cy="13983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718" tIns="25718" rIns="25718" bIns="25718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Changing customers</a:t>
              </a:r>
            </a:p>
          </p:txBody>
        </p:sp>
      </p:grpSp>
      <p:sp>
        <p:nvSpPr>
          <p:cNvPr id="47" name="Nuoli oikealle 46"/>
          <p:cNvSpPr/>
          <p:nvPr/>
        </p:nvSpPr>
        <p:spPr>
          <a:xfrm>
            <a:off x="6821721" y="3786413"/>
            <a:ext cx="216024" cy="21602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8" name="Ryhmä 47"/>
          <p:cNvGrpSpPr/>
          <p:nvPr/>
        </p:nvGrpSpPr>
        <p:grpSpPr>
          <a:xfrm>
            <a:off x="5487844" y="3147094"/>
            <a:ext cx="1290331" cy="1566174"/>
            <a:chOff x="1059978" y="49909"/>
            <a:chExt cx="2414610" cy="1485399"/>
          </a:xfrm>
        </p:grpSpPr>
        <p:sp>
          <p:nvSpPr>
            <p:cNvPr id="49" name="Pyöristetty suorakulmio 48"/>
            <p:cNvSpPr/>
            <p:nvPr/>
          </p:nvSpPr>
          <p:spPr>
            <a:xfrm>
              <a:off x="1059978" y="49909"/>
              <a:ext cx="2414610" cy="1485399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0" name="Pyöristetty suorakulmio 4"/>
            <p:cNvSpPr/>
            <p:nvPr/>
          </p:nvSpPr>
          <p:spPr>
            <a:xfrm>
              <a:off x="1143218" y="59503"/>
              <a:ext cx="2205485" cy="13983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718" tIns="25718" rIns="25718" bIns="25718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Evolution of work, new skill requirements</a:t>
              </a:r>
            </a:p>
          </p:txBody>
        </p:sp>
      </p:grpSp>
      <p:grpSp>
        <p:nvGrpSpPr>
          <p:cNvPr id="51" name="Ryhmä 50"/>
          <p:cNvGrpSpPr/>
          <p:nvPr/>
        </p:nvGrpSpPr>
        <p:grpSpPr>
          <a:xfrm>
            <a:off x="7081293" y="3147094"/>
            <a:ext cx="1290331" cy="1566174"/>
            <a:chOff x="1059978" y="49909"/>
            <a:chExt cx="2414610" cy="1485399"/>
          </a:xfrm>
        </p:grpSpPr>
        <p:sp>
          <p:nvSpPr>
            <p:cNvPr id="52" name="Pyöristetty suorakulmio 51"/>
            <p:cNvSpPr/>
            <p:nvPr/>
          </p:nvSpPr>
          <p:spPr>
            <a:xfrm>
              <a:off x="1059978" y="49909"/>
              <a:ext cx="2414610" cy="1485399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3" name="Pyöristetty suorakulmio 4"/>
            <p:cNvSpPr/>
            <p:nvPr/>
          </p:nvSpPr>
          <p:spPr>
            <a:xfrm>
              <a:off x="1269103" y="59503"/>
              <a:ext cx="2013571" cy="139838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718" tIns="25718" rIns="25718" bIns="25718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Work well-being and leadership</a:t>
              </a:r>
            </a:p>
          </p:txBody>
        </p:sp>
      </p:grpSp>
      <p:sp>
        <p:nvSpPr>
          <p:cNvPr id="54" name="Nuoli oikealle 53"/>
          <p:cNvSpPr/>
          <p:nvPr/>
        </p:nvSpPr>
        <p:spPr>
          <a:xfrm>
            <a:off x="5228272" y="3786413"/>
            <a:ext cx="216024" cy="21602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" name="Nuoli oikealle 54"/>
          <p:cNvSpPr/>
          <p:nvPr/>
        </p:nvSpPr>
        <p:spPr>
          <a:xfrm>
            <a:off x="8415170" y="3786413"/>
            <a:ext cx="216024" cy="216024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25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6" name="Ryhmä 55"/>
          <p:cNvGrpSpPr/>
          <p:nvPr/>
        </p:nvGrpSpPr>
        <p:grpSpPr>
          <a:xfrm>
            <a:off x="8674744" y="3147094"/>
            <a:ext cx="1290331" cy="1566174"/>
            <a:chOff x="1059978" y="49909"/>
            <a:chExt cx="2414610" cy="1485399"/>
          </a:xfrm>
        </p:grpSpPr>
        <p:sp>
          <p:nvSpPr>
            <p:cNvPr id="57" name="Pyöristetty suorakulmio 56"/>
            <p:cNvSpPr/>
            <p:nvPr/>
          </p:nvSpPr>
          <p:spPr>
            <a:xfrm>
              <a:off x="1059978" y="49909"/>
              <a:ext cx="2414610" cy="1485399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8" name="Pyöristetty suorakulmio 4"/>
            <p:cNvSpPr/>
            <p:nvPr/>
          </p:nvSpPr>
          <p:spPr>
            <a:xfrm>
              <a:off x="1059978" y="59503"/>
              <a:ext cx="2414610" cy="14758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5718" tIns="25718" rIns="25718" bIns="25718" numCol="1" spcCol="1270" anchor="ctr" anchorCtr="0">
              <a:noAutofit/>
            </a:bodyPr>
            <a:lstStyle/>
            <a:p>
              <a:pPr algn="ctr" defTabSz="533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GB" sz="14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Productivity, competitiveness and new operating models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9144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Financial </a:t>
            </a:r>
            <a:r>
              <a:rPr lang="fi-FI" err="1"/>
              <a:t>personnel</a:t>
            </a:r>
            <a:r>
              <a:rPr lang="fi-FI"/>
              <a:t> in Finland</a:t>
            </a:r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4419870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93000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Age structure of financial services personnel in 2017</a:t>
            </a:r>
            <a:endParaRPr lang="fi-FI" sz="2800" dirty="0"/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7293583"/>
              </p:ext>
            </p:extLst>
          </p:nvPr>
        </p:nvGraphicFramePr>
        <p:xfrm>
          <a:off x="749300" y="1515570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uorakulmio 4"/>
          <p:cNvSpPr/>
          <p:nvPr/>
        </p:nvSpPr>
        <p:spPr>
          <a:xfrm>
            <a:off x="748992" y="5889880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 err="1">
                <a:solidFill>
                  <a:srgbClr val="164180"/>
                </a:solidFill>
                <a:latin typeface="Merriweather Sans" panose="00000500000000000000" pitchFamily="2" charset="0"/>
              </a:rPr>
              <a:t>Source</a:t>
            </a:r>
            <a:r>
              <a:rPr lang="fi-FI" sz="1400" dirty="0">
                <a:solidFill>
                  <a:srgbClr val="164180"/>
                </a:solidFill>
                <a:latin typeface="Merriweather Sans" panose="00000500000000000000" pitchFamily="2" charset="0"/>
              </a:rPr>
              <a:t>: EK </a:t>
            </a:r>
            <a:r>
              <a:rPr lang="fi-FI" sz="1400" dirty="0" err="1">
                <a:solidFill>
                  <a:srgbClr val="164180"/>
                </a:solidFill>
                <a:latin typeface="Merriweather Sans" panose="00000500000000000000" pitchFamily="2" charset="0"/>
              </a:rPr>
              <a:t>wage</a:t>
            </a:r>
            <a:r>
              <a:rPr lang="fi-FI" sz="1400" dirty="0">
                <a:solidFill>
                  <a:srgbClr val="164180"/>
                </a:solidFill>
                <a:latin typeface="Merriweather Sans" panose="00000500000000000000" pitchFamily="2" charset="0"/>
              </a:rPr>
              <a:t> </a:t>
            </a:r>
            <a:r>
              <a:rPr lang="fi-FI" sz="1400" dirty="0" err="1">
                <a:solidFill>
                  <a:srgbClr val="164180"/>
                </a:solidFill>
                <a:latin typeface="Merriweather Sans" panose="00000500000000000000" pitchFamily="2" charset="0"/>
              </a:rPr>
              <a:t>statistics</a:t>
            </a:r>
            <a:endParaRPr lang="fi-FI" sz="1400" dirty="0">
              <a:solidFill>
                <a:srgbClr val="164180"/>
              </a:solidFill>
              <a:latin typeface="Merriweather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278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48992" y="353974"/>
            <a:ext cx="10515600" cy="1325563"/>
          </a:xfrm>
        </p:spPr>
        <p:txBody>
          <a:bodyPr>
            <a:normAutofit/>
          </a:bodyPr>
          <a:lstStyle/>
          <a:p>
            <a:r>
              <a:rPr lang="en-GB" dirty="0"/>
              <a:t>More educated people are hired</a:t>
            </a:r>
            <a:br>
              <a:rPr lang="en-GB" dirty="0"/>
            </a:br>
            <a:br>
              <a:rPr lang="fi-FI" sz="2800" dirty="0"/>
            </a:br>
            <a:r>
              <a:rPr lang="fi-FI" sz="1800" dirty="0" err="1"/>
              <a:t>educational</a:t>
            </a:r>
            <a:r>
              <a:rPr lang="fi-FI" sz="1800" dirty="0"/>
              <a:t> </a:t>
            </a:r>
            <a:r>
              <a:rPr lang="fi-FI" sz="1800" dirty="0" err="1"/>
              <a:t>background</a:t>
            </a:r>
            <a:r>
              <a:rPr lang="fi-FI" sz="1800" dirty="0"/>
              <a:t>, %</a:t>
            </a:r>
            <a:endParaRPr lang="fi-FI" dirty="0"/>
          </a:p>
        </p:txBody>
      </p:sp>
      <p:graphicFrame>
        <p:nvGraphicFramePr>
          <p:cNvPr id="4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9128800"/>
              </p:ext>
            </p:extLst>
          </p:nvPr>
        </p:nvGraphicFramePr>
        <p:xfrm>
          <a:off x="748992" y="1821441"/>
          <a:ext cx="10515600" cy="3935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Suorakulmio 4"/>
          <p:cNvSpPr/>
          <p:nvPr/>
        </p:nvSpPr>
        <p:spPr>
          <a:xfrm>
            <a:off x="748992" y="6196249"/>
            <a:ext cx="24449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-FI" sz="1400" dirty="0" err="1">
                <a:solidFill>
                  <a:srgbClr val="164180"/>
                </a:solidFill>
                <a:latin typeface="Merriweather Sans" panose="00000500000000000000" pitchFamily="2" charset="0"/>
              </a:rPr>
              <a:t>Source</a:t>
            </a:r>
            <a:r>
              <a:rPr lang="fi-FI" sz="1400" dirty="0">
                <a:solidFill>
                  <a:srgbClr val="164180"/>
                </a:solidFill>
                <a:latin typeface="Merriweather Sans" panose="00000500000000000000" pitchFamily="2" charset="0"/>
              </a:rPr>
              <a:t>: EK </a:t>
            </a:r>
            <a:r>
              <a:rPr lang="fi-FI" sz="1400" dirty="0" err="1">
                <a:solidFill>
                  <a:srgbClr val="164180"/>
                </a:solidFill>
                <a:latin typeface="Merriweather Sans" panose="00000500000000000000" pitchFamily="2" charset="0"/>
              </a:rPr>
              <a:t>wage</a:t>
            </a:r>
            <a:r>
              <a:rPr lang="fi-FI" sz="1400" dirty="0">
                <a:solidFill>
                  <a:srgbClr val="164180"/>
                </a:solidFill>
                <a:latin typeface="Merriweather Sans" panose="00000500000000000000" pitchFamily="2" charset="0"/>
              </a:rPr>
              <a:t> </a:t>
            </a:r>
            <a:r>
              <a:rPr lang="fi-FI" sz="1400" dirty="0" err="1">
                <a:solidFill>
                  <a:srgbClr val="164180"/>
                </a:solidFill>
                <a:latin typeface="Merriweather Sans" panose="00000500000000000000" pitchFamily="2" charset="0"/>
              </a:rPr>
              <a:t>statistics</a:t>
            </a:r>
            <a:endParaRPr lang="fi-FI" sz="1400" dirty="0">
              <a:solidFill>
                <a:srgbClr val="164180"/>
              </a:solidFill>
              <a:latin typeface="Merriweather Sa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83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Future</a:t>
            </a:r>
            <a:r>
              <a:rPr lang="fi-FI" dirty="0"/>
              <a:t> </a:t>
            </a:r>
            <a:r>
              <a:rPr lang="fi-FI" dirty="0" err="1"/>
              <a:t>Skills</a:t>
            </a:r>
            <a:r>
              <a:rPr lang="fi-FI" dirty="0"/>
              <a:t> </a:t>
            </a:r>
            <a:r>
              <a:rPr lang="fi-FI" dirty="0" err="1"/>
              <a:t>Survey</a:t>
            </a:r>
            <a:r>
              <a:rPr lang="fi-FI" dirty="0"/>
              <a:t> 2018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48992" y="1670096"/>
            <a:ext cx="10515600" cy="41050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33000"/>
              </a:lnSpc>
              <a:spcBef>
                <a:spcPts val="1200"/>
              </a:spcBef>
            </a:pPr>
            <a:r>
              <a:rPr lang="en-GB" dirty="0"/>
              <a:t>Conducted in autumn 2018 as one of several ways to predict the future and determine the types of training employees and students should receive.</a:t>
            </a:r>
          </a:p>
          <a:p>
            <a:pPr>
              <a:lnSpc>
                <a:spcPct val="133000"/>
              </a:lnSpc>
              <a:spcBef>
                <a:spcPts val="1200"/>
              </a:spcBef>
            </a:pPr>
            <a:r>
              <a:rPr lang="en-GB" dirty="0"/>
              <a:t>656 responses from financial sector experts, students and teachers   </a:t>
            </a:r>
          </a:p>
          <a:p>
            <a:pPr lvl="1">
              <a:lnSpc>
                <a:spcPct val="133000"/>
              </a:lnSpc>
              <a:spcBef>
                <a:spcPts val="0"/>
              </a:spcBef>
              <a:buFont typeface="Merriweather Sans" panose="00000500000000000000" pitchFamily="2" charset="0"/>
              <a:buChar char="∙"/>
            </a:pPr>
            <a:r>
              <a:rPr lang="en-GB" dirty="0"/>
              <a:t>355 educators</a:t>
            </a:r>
          </a:p>
          <a:p>
            <a:pPr lvl="1">
              <a:lnSpc>
                <a:spcPct val="133000"/>
              </a:lnSpc>
              <a:spcBef>
                <a:spcPts val="0"/>
              </a:spcBef>
              <a:buFont typeface="Merriweather Sans" panose="00000500000000000000" pitchFamily="2" charset="0"/>
              <a:buChar char="∙"/>
            </a:pPr>
            <a:r>
              <a:rPr lang="en-GB" dirty="0"/>
              <a:t>192 banking</a:t>
            </a:r>
          </a:p>
          <a:p>
            <a:pPr lvl="1">
              <a:lnSpc>
                <a:spcPct val="133000"/>
              </a:lnSpc>
              <a:spcBef>
                <a:spcPts val="0"/>
              </a:spcBef>
              <a:buFont typeface="Merriweather Sans" panose="00000500000000000000" pitchFamily="2" charset="0"/>
              <a:buChar char="∙"/>
            </a:pPr>
            <a:r>
              <a:rPr lang="en-GB" dirty="0"/>
              <a:t>95 insurance</a:t>
            </a:r>
          </a:p>
          <a:p>
            <a:pPr lvl="1">
              <a:lnSpc>
                <a:spcPct val="133000"/>
              </a:lnSpc>
              <a:spcBef>
                <a:spcPts val="0"/>
              </a:spcBef>
              <a:buFont typeface="Merriweather Sans" panose="00000500000000000000" pitchFamily="2" charset="0"/>
              <a:buChar char="∙"/>
            </a:pPr>
            <a:r>
              <a:rPr lang="en-GB" dirty="0"/>
              <a:t>14 other</a:t>
            </a:r>
          </a:p>
          <a:p>
            <a:pPr lvl="1">
              <a:lnSpc>
                <a:spcPct val="133000"/>
              </a:lnSpc>
              <a:spcBef>
                <a:spcPts val="1200"/>
              </a:spcBef>
              <a:buFont typeface="Merriweather Sans" panose="00000500000000000000" pitchFamily="2" charset="0"/>
              <a:buChar char="∙"/>
            </a:pPr>
            <a:r>
              <a:rPr lang="en-GB" dirty="0"/>
              <a:t>499 women, 146 men, 11 other</a:t>
            </a:r>
          </a:p>
          <a:p>
            <a:pPr lvl="1">
              <a:lnSpc>
                <a:spcPct val="133000"/>
              </a:lnSpc>
              <a:spcBef>
                <a:spcPts val="1200"/>
              </a:spcBef>
              <a:buFont typeface="Merriweather Sans" panose="00000500000000000000" pitchFamily="2" charset="0"/>
              <a:buChar char="∙"/>
            </a:pPr>
            <a:r>
              <a:rPr lang="en-GB" dirty="0"/>
              <a:t>largest age group 45–54 years (29%), second 35–44 years (26%)</a:t>
            </a:r>
          </a:p>
          <a:p>
            <a:pPr marL="457200" lvl="1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10594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7F70CE-3F81-415A-89CB-A839C8095A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739" y="0"/>
            <a:ext cx="10515600" cy="1325563"/>
          </a:xfrm>
        </p:spPr>
        <p:txBody>
          <a:bodyPr>
            <a:normAutofit/>
          </a:bodyPr>
          <a:lstStyle/>
          <a:p>
            <a:r>
              <a:rPr lang="fi-FI" sz="2400" dirty="0"/>
              <a:t>TOP </a:t>
            </a:r>
            <a:r>
              <a:rPr lang="fi-FI" sz="2400" dirty="0" err="1"/>
              <a:t>skill</a:t>
            </a:r>
            <a:r>
              <a:rPr lang="fi-FI" sz="2400" dirty="0"/>
              <a:t> </a:t>
            </a:r>
            <a:r>
              <a:rPr lang="fi-FI" sz="2400" dirty="0" err="1"/>
              <a:t>requirements</a:t>
            </a:r>
            <a:r>
              <a:rPr lang="fi-FI" sz="2400" dirty="0"/>
              <a:t>, </a:t>
            </a:r>
            <a:r>
              <a:rPr lang="fi-FI" sz="2400" dirty="0" err="1"/>
              <a:t>all</a:t>
            </a:r>
            <a:r>
              <a:rPr lang="fi-FI" sz="2400" dirty="0"/>
              <a:t> </a:t>
            </a:r>
            <a:r>
              <a:rPr lang="fi-FI" sz="2400" dirty="0" err="1"/>
              <a:t>responses</a:t>
            </a:r>
            <a:r>
              <a:rPr lang="fi-FI" sz="2400" dirty="0"/>
              <a:t> (3256)</a:t>
            </a:r>
          </a:p>
        </p:txBody>
      </p:sp>
      <p:graphicFrame>
        <p:nvGraphicFramePr>
          <p:cNvPr id="7" name="Sisällön paikkamerkki 6">
            <a:extLst>
              <a:ext uri="{FF2B5EF4-FFF2-40B4-BE49-F238E27FC236}">
                <a16:creationId xmlns:a16="http://schemas.microsoft.com/office/drawing/2014/main" id="{EDBBC5C9-0AF0-400C-916A-74785D10D19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03729" y="859972"/>
          <a:ext cx="10515600" cy="57847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76021043"/>
      </p:ext>
    </p:extLst>
  </p:cSld>
  <p:clrMapOvr>
    <a:masterClrMapping/>
  </p:clrMapOvr>
</p:sld>
</file>

<file path=ppt/theme/theme1.xml><?xml version="1.0" encoding="utf-8"?>
<a:theme xmlns:a="http://schemas.openxmlformats.org/drawingml/2006/main" name="FA_Theme">
  <a:themeElements>
    <a:clrScheme name="FA_varit_uusi">
      <a:dk1>
        <a:srgbClr val="164180"/>
      </a:dk1>
      <a:lt1>
        <a:srgbClr val="FFFFFF"/>
      </a:lt1>
      <a:dk2>
        <a:srgbClr val="164180"/>
      </a:dk2>
      <a:lt2>
        <a:srgbClr val="FFFFFF"/>
      </a:lt2>
      <a:accent1>
        <a:srgbClr val="E6007E"/>
      </a:accent1>
      <a:accent2>
        <a:srgbClr val="164180"/>
      </a:accent2>
      <a:accent3>
        <a:srgbClr val="7F539C"/>
      </a:accent3>
      <a:accent4>
        <a:srgbClr val="FFD600"/>
      </a:accent4>
      <a:accent5>
        <a:srgbClr val="F4B5D3"/>
      </a:accent5>
      <a:accent6>
        <a:srgbClr val="BCE3FA"/>
      </a:accent6>
      <a:hlink>
        <a:srgbClr val="15417F"/>
      </a:hlink>
      <a:folHlink>
        <a:srgbClr val="164180"/>
      </a:folHlink>
    </a:clrScheme>
    <a:fontScheme name="Mukautettu 1">
      <a:majorFont>
        <a:latin typeface="Merriweather Sans"/>
        <a:ea typeface=""/>
        <a:cs typeface=""/>
      </a:majorFont>
      <a:minorFont>
        <a:latin typeface="Merriweather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_slide_temp" id="{E5582411-65E5-4EAB-8F8B-A02210F6F3F5}" vid="{EC6F0314-9142-4F61-9346-56A78DD0FA90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3638b2a-a7ee-4119-8c70-3fa56c71838e">
      <Value>2</Value>
      <Value>62</Value>
    </TaxCatchAll>
    <Julkaisup_x00e4_iv_x00e4_ xmlns="78df7a42-1559-4403-81cd-01b7cf0f81cb">2019-01-08T22:00:00+00:00</Julkaisup_x00e4_iv_x00e4_>
    <Lis_x00e4_tiedot xmlns="78df7a42-1559-4403-81cd-01b7cf0f81cb" xsi:nil="true"/>
    <jbd353bdd2bc4c038ec0a5ed33498980 xmlns="78df7a42-1559-4403-81cd-01b7cf0f81cb">
      <Terms xmlns="http://schemas.microsoft.com/office/infopath/2007/PartnerControls">
        <TermInfo xmlns="http://schemas.microsoft.com/office/infopath/2007/PartnerControls">
          <TermName xmlns="http://schemas.microsoft.com/office/infopath/2007/PartnerControls">Working life</TermName>
          <TermId xmlns="http://schemas.microsoft.com/office/infopath/2007/PartnerControls">98ef1ff8-7057-41dc-9d8a-5ed9db3d836f</TermId>
        </TermInfo>
      </Terms>
    </jbd353bdd2bc4c038ec0a5ed33498980>
    <Otsikko xmlns="78df7a42-1559-4403-81cd-01b7cf0f81cb" xsi:nil="true"/>
    <g33c8685a84a4e4ea832681b57a70527 xmlns="78df7a42-1559-4403-81cd-01b7cf0f81cb">
      <Terms xmlns="http://schemas.microsoft.com/office/infopath/2007/PartnerControls">
        <TermInfo xmlns="http://schemas.microsoft.com/office/infopath/2007/PartnerControls">
          <TermName xmlns="http://schemas.microsoft.com/office/infopath/2007/PartnerControls">Report</TermName>
          <TermId xmlns="http://schemas.microsoft.com/office/infopath/2007/PartnerControls">408c0bd1-394e-427d-95d6-b2a919bd9b55</TermId>
        </TermInfo>
      </Terms>
    </g33c8685a84a4e4ea832681b57a70527>
    <Kieli xmlns="78df7a42-1559-4403-81cd-01b7cf0f81cb">Englanti</Kieli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1A6CFE1C52F7409AB75A244AB51D0B" ma:contentTypeVersion="9" ma:contentTypeDescription="Create a new document." ma:contentTypeScope="" ma:versionID="3841d1c962dc5fa8b226b91773f4d83f">
  <xsd:schema xmlns:xsd="http://www.w3.org/2001/XMLSchema" xmlns:xs="http://www.w3.org/2001/XMLSchema" xmlns:p="http://schemas.microsoft.com/office/2006/metadata/properties" xmlns:ns2="78df7a42-1559-4403-81cd-01b7cf0f81cb" xmlns:ns3="e3638b2a-a7ee-4119-8c70-3fa56c71838e" targetNamespace="http://schemas.microsoft.com/office/2006/metadata/properties" ma:root="true" ma:fieldsID="a3c4ad19bb11a3b8c7686d018c801d64" ns2:_="" ns3:_="">
    <xsd:import namespace="78df7a42-1559-4403-81cd-01b7cf0f81cb"/>
    <xsd:import namespace="e3638b2a-a7ee-4119-8c70-3fa56c71838e"/>
    <xsd:element name="properties">
      <xsd:complexType>
        <xsd:sequence>
          <xsd:element name="documentManagement">
            <xsd:complexType>
              <xsd:all>
                <xsd:element ref="ns2:jbd353bdd2bc4c038ec0a5ed33498980" minOccurs="0"/>
                <xsd:element ref="ns3:TaxCatchAll" minOccurs="0"/>
                <xsd:element ref="ns2:g33c8685a84a4e4ea832681b57a70527" minOccurs="0"/>
                <xsd:element ref="ns2:Julkaisup_x00e4_iv_x00e4_" minOccurs="0"/>
                <xsd:element ref="ns2:Kieli" minOccurs="0"/>
                <xsd:element ref="ns2:Otsikko" minOccurs="0"/>
                <xsd:element ref="ns2:Lis_x00e4_tiedo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df7a42-1559-4403-81cd-01b7cf0f81cb" elementFormDefault="qualified">
    <xsd:import namespace="http://schemas.microsoft.com/office/2006/documentManagement/types"/>
    <xsd:import namespace="http://schemas.microsoft.com/office/infopath/2007/PartnerControls"/>
    <xsd:element name="jbd353bdd2bc4c038ec0a5ed33498980" ma:index="9" nillable="true" ma:taxonomy="true" ma:internalName="jbd353bdd2bc4c038ec0a5ed33498980" ma:taxonomyFieldName="Aiheluokittelu" ma:displayName="Aiheluokittelu" ma:default="" ma:fieldId="{3bd353bd-d2bc-4c03-8ec0-a5ed33498980}" ma:sspId="d92eb3bd-95d3-4ebe-8301-9f6701864dbf" ma:termSetId="78f64962-903a-4089-a952-f0c4852607b2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33c8685a84a4e4ea832681b57a70527" ma:index="12" nillable="true" ma:taxonomy="true" ma:internalName="g33c8685a84a4e4ea832681b57a70527" ma:taxonomyFieldName="Asiakirjatyyppi" ma:displayName="Asiakirjatyyppi" ma:default="" ma:fieldId="{033c8685-a84a-4e4e-a832-681b57a70527}" ma:sspId="d92eb3bd-95d3-4ebe-8301-9f6701864dbf" ma:termSetId="f0126561-3e6b-4118-8629-5272a7a08fe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Julkaisup_x00e4_iv_x00e4_" ma:index="13" nillable="true" ma:displayName="Julkaisupäivä" ma:format="DateOnly" ma:internalName="Julkaisup_x00e4_iv_x00e4_">
      <xsd:simpleType>
        <xsd:restriction base="dms:DateTime"/>
      </xsd:simpleType>
    </xsd:element>
    <xsd:element name="Kieli" ma:index="14" nillable="true" ma:displayName="Kieli" ma:format="Dropdown" ma:internalName="Kieli">
      <xsd:simpleType>
        <xsd:restriction base="dms:Choice">
          <xsd:enumeration value="Suomi"/>
          <xsd:enumeration value="Englanti"/>
          <xsd:enumeration value="Ruotsi"/>
          <xsd:enumeration value="Muu"/>
        </xsd:restriction>
      </xsd:simpleType>
    </xsd:element>
    <xsd:element name="Otsikko" ma:index="15" nillable="true" ma:displayName="Otsikko" ma:internalName="Otsikko">
      <xsd:simpleType>
        <xsd:restriction base="dms:Text">
          <xsd:maxLength value="255"/>
        </xsd:restriction>
      </xsd:simpleType>
    </xsd:element>
    <xsd:element name="Lis_x00e4_tiedot" ma:index="16" nillable="true" ma:displayName="Lisätiedot" ma:internalName="Lis_x00e4_tiedot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638b2a-a7ee-4119-8c70-3fa56c71838e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228398af-aa29-41cf-85d7-4a77f4f4f87f}" ma:internalName="TaxCatchAll" ma:showField="CatchAllData" ma:web="e3638b2a-a7ee-4119-8c70-3fa56c71838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3CA691-E5B5-4A54-96FA-530C57EA27C3}">
  <ds:schemaRefs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78df7a42-1559-4403-81cd-01b7cf0f81cb"/>
    <ds:schemaRef ds:uri="http://schemas.openxmlformats.org/package/2006/metadata/core-properties"/>
    <ds:schemaRef ds:uri="http://purl.org/dc/elements/1.1/"/>
    <ds:schemaRef ds:uri="e3638b2a-a7ee-4119-8c70-3fa56c71838e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5508545-D82E-4A0F-A868-C3E1722BCC1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AE9592-CDC1-4C7A-819C-2D9E844D9D1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df7a42-1559-4403-81cd-01b7cf0f81cb"/>
    <ds:schemaRef ds:uri="e3638b2a-a7ee-4119-8c70-3fa56c71838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FA_Slide Template</Template>
  <TotalTime>88</TotalTime>
  <Words>704</Words>
  <Application>Microsoft Office PowerPoint</Application>
  <PresentationFormat>Laajakuva</PresentationFormat>
  <Paragraphs>114</Paragraphs>
  <Slides>17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2" baseType="lpstr">
      <vt:lpstr>Merriweather Sans</vt:lpstr>
      <vt:lpstr>Calibri</vt:lpstr>
      <vt:lpstr>Arial</vt:lpstr>
      <vt:lpstr>Wingdings</vt:lpstr>
      <vt:lpstr>FA_Theme</vt:lpstr>
      <vt:lpstr>      Personnel and Future Skill Requirements in the Financial Sector  </vt:lpstr>
      <vt:lpstr>Are we prepared for the digital revolution?</vt:lpstr>
      <vt:lpstr>Megatrends affecting the financial sector?   How is the operating environment changing?</vt:lpstr>
      <vt:lpstr>PowerPoint-esitys</vt:lpstr>
      <vt:lpstr>Financial personnel in Finland</vt:lpstr>
      <vt:lpstr>Age structure of financial services personnel in 2017</vt:lpstr>
      <vt:lpstr>More educated people are hired  educational background, %</vt:lpstr>
      <vt:lpstr>Future Skills Survey 2018</vt:lpstr>
      <vt:lpstr>TOP skill requirements, all responses (3256)</vt:lpstr>
      <vt:lpstr>Areas of focus in the future</vt:lpstr>
      <vt:lpstr>Selection criteria for workplaces in 2018</vt:lpstr>
      <vt:lpstr>Co-operation with Unions: Concrete actions</vt:lpstr>
      <vt:lpstr>Financial sector’s 3 targets for education</vt:lpstr>
      <vt:lpstr>Financial Academy: shaping education and  raising the financial sector’s profile</vt:lpstr>
      <vt:lpstr>Financial Academy, networking  and collaboration</vt:lpstr>
      <vt:lpstr>Financial Academy combines  education and working life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Personnel and future skill requirements in the financial sector</dc:title>
  <dc:creator>Honkanen Juhana</dc:creator>
  <cp:lastModifiedBy>Lampinen Anu</cp:lastModifiedBy>
  <cp:revision>7</cp:revision>
  <cp:lastPrinted>2018-05-31T10:02:51Z</cp:lastPrinted>
  <dcterms:created xsi:type="dcterms:W3CDTF">2018-01-11T11:04:55Z</dcterms:created>
  <dcterms:modified xsi:type="dcterms:W3CDTF">2019-05-08T12:31:52Z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0x0101000A1A6CFE1C52F7409AB75A244AB51D0B</vt:lpwstr>
  </property>
  <property fmtid="{D5CDD505-2E9C-101B-9397-08002B2CF9AE}" pid="3" name="Dokumentin tila">
    <vt:lpwstr/>
  </property>
  <property fmtid="{D5CDD505-2E9C-101B-9397-08002B2CF9AE}" pid="4" name="Asiakirjatyyppi">
    <vt:lpwstr>62;#Report|408c0bd1-394e-427d-95d6-b2a919bd9b55</vt:lpwstr>
  </property>
  <property fmtid="{D5CDD505-2E9C-101B-9397-08002B2CF9AE}" pid="5" name="Asiasanat">
    <vt:lpwstr/>
  </property>
  <property fmtid="{D5CDD505-2E9C-101B-9397-08002B2CF9AE}" pid="6" name="Julkisuus">
    <vt:lpwstr/>
  </property>
  <property fmtid="{D5CDD505-2E9C-101B-9397-08002B2CF9AE}" pid="7" name="_dlc_DocIdItemGuid">
    <vt:lpwstr>96e5da1b-e878-4607-a52e-adbc7afbf2e9</vt:lpwstr>
  </property>
  <property fmtid="{D5CDD505-2E9C-101B-9397-08002B2CF9AE}" pid="8" name="C Dokumentin tila">
    <vt:lpwstr>27;#Valmis|40aa8d17-dadd-4ab0-93da-3124749a5963</vt:lpwstr>
  </property>
  <property fmtid="{D5CDD505-2E9C-101B-9397-08002B2CF9AE}" pid="9" name="C Julkisuus">
    <vt:lpwstr>28;#Julkinen|0806a4a5-db6a-4fa4-8ed3-7457b5b4e8de</vt:lpwstr>
  </property>
  <property fmtid="{D5CDD505-2E9C-101B-9397-08002B2CF9AE}" pid="10" name="C Asiasanat">
    <vt:lpwstr>428;#financial academy|2f7ed8a9-131d-4528-ba66-32931399ff75</vt:lpwstr>
  </property>
  <property fmtid="{D5CDD505-2E9C-101B-9397-08002B2CF9AE}" pid="11" name="Aiheluokittelu">
    <vt:lpwstr>2;#Working life|98ef1ff8-7057-41dc-9d8a-5ed9db3d836f</vt:lpwstr>
  </property>
  <property fmtid="{D5CDD505-2E9C-101B-9397-08002B2CF9AE}" pid="12" name="C Organisaatiot">
    <vt:lpwstr>408;#Finanssiala ry|ee048018-529f-44c2-b621-1ffdf097d9ae</vt:lpwstr>
  </property>
  <property fmtid="{D5CDD505-2E9C-101B-9397-08002B2CF9AE}" pid="13" name="Order">
    <vt:r8>9300</vt:r8>
  </property>
  <property fmtid="{D5CDD505-2E9C-101B-9397-08002B2CF9AE}" pid="14" name="xd_ProgID">
    <vt:lpwstr/>
  </property>
  <property fmtid="{D5CDD505-2E9C-101B-9397-08002B2CF9AE}" pid="15" name="TemplateUrl">
    <vt:lpwstr/>
  </property>
  <property fmtid="{D5CDD505-2E9C-101B-9397-08002B2CF9AE}" pid="16" name="_CopySource">
    <vt:lpwstr>http://majakka/tietopankki/materials/Employees-and-future-skills.pptx</vt:lpwstr>
  </property>
</Properties>
</file>