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03" r:id="rId1"/>
    <p:sldMasterId id="2147483962" r:id="rId2"/>
  </p:sldMasterIdLst>
  <p:notesMasterIdLst>
    <p:notesMasterId r:id="rId23"/>
  </p:notesMasterIdLst>
  <p:handoutMasterIdLst>
    <p:handoutMasterId r:id="rId24"/>
  </p:handoutMasterIdLst>
  <p:sldIdLst>
    <p:sldId id="1379" r:id="rId3"/>
    <p:sldId id="310" r:id="rId4"/>
    <p:sldId id="307" r:id="rId5"/>
    <p:sldId id="309" r:id="rId6"/>
    <p:sldId id="290" r:id="rId7"/>
    <p:sldId id="1381" r:id="rId8"/>
    <p:sldId id="312" r:id="rId9"/>
    <p:sldId id="305" r:id="rId10"/>
    <p:sldId id="282" r:id="rId11"/>
    <p:sldId id="306" r:id="rId12"/>
    <p:sldId id="299" r:id="rId13"/>
    <p:sldId id="313" r:id="rId14"/>
    <p:sldId id="302" r:id="rId15"/>
    <p:sldId id="303" r:id="rId16"/>
    <p:sldId id="304" r:id="rId17"/>
    <p:sldId id="295" r:id="rId18"/>
    <p:sldId id="1378" r:id="rId19"/>
    <p:sldId id="315" r:id="rId20"/>
    <p:sldId id="316" r:id="rId21"/>
    <p:sldId id="1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EF"/>
    <a:srgbClr val="EEDBE8"/>
    <a:srgbClr val="F9E9F1"/>
    <a:srgbClr val="E9ECEB"/>
    <a:srgbClr val="FFDFEE"/>
    <a:srgbClr val="FFE1F2"/>
    <a:srgbClr val="FFE3E9"/>
    <a:srgbClr val="FFE5F0"/>
    <a:srgbClr val="FFE7F3"/>
    <a:srgbClr val="FFE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8A9977-5C1A-47D6-AA53-901F0CE1033A}" v="7" dt="2023-05-08T12:01:18.7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905" autoAdjust="0"/>
  </p:normalViewPr>
  <p:slideViewPr>
    <p:cSldViewPr snapToGrid="0">
      <p:cViewPr varScale="1">
        <p:scale>
          <a:sx n="107" d="100"/>
          <a:sy n="107" d="100"/>
        </p:scale>
        <p:origin x="132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216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Employee pension insurance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Sheet1!$B$2:$B$54</c:f>
              <c:numCache>
                <c:formatCode>0.000</c:formatCode>
                <c:ptCount val="53"/>
                <c:pt idx="0">
                  <c:v>7.4675438999999996E-2</c:v>
                </c:pt>
                <c:pt idx="1">
                  <c:v>9.3512487000000005E-2</c:v>
                </c:pt>
                <c:pt idx="2">
                  <c:v>0.131522958</c:v>
                </c:pt>
                <c:pt idx="3">
                  <c:v>0.191734236</c:v>
                </c:pt>
                <c:pt idx="4">
                  <c:v>0.224026318</c:v>
                </c:pt>
                <c:pt idx="5">
                  <c:v>0.30088819999999999</c:v>
                </c:pt>
                <c:pt idx="6">
                  <c:v>0.45091183099999999</c:v>
                </c:pt>
                <c:pt idx="7">
                  <c:v>0.58630311199999996</c:v>
                </c:pt>
                <c:pt idx="8">
                  <c:v>0.53769680099999995</c:v>
                </c:pt>
                <c:pt idx="9">
                  <c:v>0.707398419</c:v>
                </c:pt>
                <c:pt idx="10">
                  <c:v>0.96287587900000005</c:v>
                </c:pt>
                <c:pt idx="11">
                  <c:v>1.091203267</c:v>
                </c:pt>
                <c:pt idx="12">
                  <c:v>1.101294542</c:v>
                </c:pt>
                <c:pt idx="13">
                  <c:v>1.1165996439999999</c:v>
                </c:pt>
                <c:pt idx="14">
                  <c:v>1.199516292</c:v>
                </c:pt>
                <c:pt idx="15">
                  <c:v>1.465757779</c:v>
                </c:pt>
                <c:pt idx="16">
                  <c:v>1.676497251</c:v>
                </c:pt>
                <c:pt idx="17">
                  <c:v>1.901364509</c:v>
                </c:pt>
                <c:pt idx="18">
                  <c:v>2.2358902939999998</c:v>
                </c:pt>
                <c:pt idx="19">
                  <c:v>2.6467733990000002</c:v>
                </c:pt>
                <c:pt idx="20">
                  <c:v>3.3743543690000002</c:v>
                </c:pt>
                <c:pt idx="21">
                  <c:v>3.299006178</c:v>
                </c:pt>
                <c:pt idx="22">
                  <c:v>2.72212159</c:v>
                </c:pt>
                <c:pt idx="23">
                  <c:v>3.1666422789999999</c:v>
                </c:pt>
                <c:pt idx="24">
                  <c:v>3.2362720810000001</c:v>
                </c:pt>
                <c:pt idx="25">
                  <c:v>3.7445359950000001</c:v>
                </c:pt>
                <c:pt idx="26">
                  <c:v>4.1214451380000003</c:v>
                </c:pt>
                <c:pt idx="27">
                  <c:v>4.2443905119999998</c:v>
                </c:pt>
                <c:pt idx="28">
                  <c:v>4.8639948329999996</c:v>
                </c:pt>
                <c:pt idx="29">
                  <c:v>5.3387893499999999</c:v>
                </c:pt>
                <c:pt idx="30">
                  <c:v>5.5650021110000001</c:v>
                </c:pt>
                <c:pt idx="31">
                  <c:v>6.18</c:v>
                </c:pt>
                <c:pt idx="32">
                  <c:v>6.875</c:v>
                </c:pt>
                <c:pt idx="33">
                  <c:v>7.1189999999999998</c:v>
                </c:pt>
                <c:pt idx="34">
                  <c:v>7.4939999999999998</c:v>
                </c:pt>
                <c:pt idx="35">
                  <c:v>8.0459999999999994</c:v>
                </c:pt>
                <c:pt idx="36">
                  <c:v>8.7490000000000006</c:v>
                </c:pt>
                <c:pt idx="37">
                  <c:v>9.1189999999999998</c:v>
                </c:pt>
                <c:pt idx="38">
                  <c:v>10.118</c:v>
                </c:pt>
                <c:pt idx="39">
                  <c:v>10.006</c:v>
                </c:pt>
                <c:pt idx="40">
                  <c:v>10.653</c:v>
                </c:pt>
                <c:pt idx="41">
                  <c:v>11.462</c:v>
                </c:pt>
                <c:pt idx="42">
                  <c:v>12.304</c:v>
                </c:pt>
                <c:pt idx="43">
                  <c:v>12.423999999999999</c:v>
                </c:pt>
                <c:pt idx="44">
                  <c:v>12.722</c:v>
                </c:pt>
                <c:pt idx="45">
                  <c:v>13.215</c:v>
                </c:pt>
                <c:pt idx="46">
                  <c:v>13.564</c:v>
                </c:pt>
                <c:pt idx="47">
                  <c:v>14.051</c:v>
                </c:pt>
                <c:pt idx="48">
                  <c:v>14.756</c:v>
                </c:pt>
                <c:pt idx="49">
                  <c:v>15.605</c:v>
                </c:pt>
                <c:pt idx="50">
                  <c:v>14.319000000000001</c:v>
                </c:pt>
                <c:pt idx="51">
                  <c:v>16.207000000000001</c:v>
                </c:pt>
                <c:pt idx="52">
                  <c:v>17.721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8-4A79-8417-A368330DBB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Life and personal pension insurance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Sheet1!$C$2:$C$54</c:f>
              <c:numCache>
                <c:formatCode>0.000</c:formatCode>
                <c:ptCount val="53"/>
                <c:pt idx="0">
                  <c:v>2.7751008000000001E-2</c:v>
                </c:pt>
                <c:pt idx="1">
                  <c:v>2.8423759999999999E-2</c:v>
                </c:pt>
                <c:pt idx="2">
                  <c:v>3.2796645999999999E-2</c:v>
                </c:pt>
                <c:pt idx="3">
                  <c:v>3.9187787000000002E-2</c:v>
                </c:pt>
                <c:pt idx="4">
                  <c:v>4.5578927999999998E-2</c:v>
                </c:pt>
                <c:pt idx="5">
                  <c:v>5.2474633E-2</c:v>
                </c:pt>
                <c:pt idx="6">
                  <c:v>5.6342955E-2</c:v>
                </c:pt>
                <c:pt idx="7">
                  <c:v>6.8116109999999994E-2</c:v>
                </c:pt>
                <c:pt idx="8">
                  <c:v>6.6097854999999997E-2</c:v>
                </c:pt>
                <c:pt idx="9">
                  <c:v>7.8543762000000003E-2</c:v>
                </c:pt>
                <c:pt idx="10">
                  <c:v>9.0485103999999997E-2</c:v>
                </c:pt>
                <c:pt idx="11">
                  <c:v>9.2503360000000007E-2</c:v>
                </c:pt>
                <c:pt idx="12">
                  <c:v>0.111340407</c:v>
                </c:pt>
                <c:pt idx="13">
                  <c:v>0.13757772400000001</c:v>
                </c:pt>
                <c:pt idx="14">
                  <c:v>0.15759208699999999</c:v>
                </c:pt>
                <c:pt idx="15">
                  <c:v>0.17979289300000001</c:v>
                </c:pt>
                <c:pt idx="16">
                  <c:v>0.22453088199999999</c:v>
                </c:pt>
                <c:pt idx="17">
                  <c:v>0.30828846900000001</c:v>
                </c:pt>
                <c:pt idx="18">
                  <c:v>0.38111384100000001</c:v>
                </c:pt>
                <c:pt idx="19">
                  <c:v>0.44351156200000003</c:v>
                </c:pt>
                <c:pt idx="20">
                  <c:v>0.52676458599999998</c:v>
                </c:pt>
                <c:pt idx="21">
                  <c:v>0.71967613699999999</c:v>
                </c:pt>
                <c:pt idx="22">
                  <c:v>0.70689385500000002</c:v>
                </c:pt>
                <c:pt idx="23">
                  <c:v>0.51936431699999996</c:v>
                </c:pt>
                <c:pt idx="24">
                  <c:v>0.68301116900000003</c:v>
                </c:pt>
                <c:pt idx="25">
                  <c:v>1.21263495</c:v>
                </c:pt>
                <c:pt idx="26">
                  <c:v>1.9948769959999999</c:v>
                </c:pt>
                <c:pt idx="27">
                  <c:v>1.914314979</c:v>
                </c:pt>
                <c:pt idx="28">
                  <c:v>2.1930023730000001</c:v>
                </c:pt>
                <c:pt idx="29">
                  <c:v>2.8253889769999998</c:v>
                </c:pt>
                <c:pt idx="30">
                  <c:v>3.849148885</c:v>
                </c:pt>
                <c:pt idx="31">
                  <c:v>3.2010000000000001</c:v>
                </c:pt>
                <c:pt idx="32">
                  <c:v>3.2629999999999999</c:v>
                </c:pt>
                <c:pt idx="33">
                  <c:v>2.911</c:v>
                </c:pt>
                <c:pt idx="34">
                  <c:v>2.907</c:v>
                </c:pt>
                <c:pt idx="35">
                  <c:v>3.1949999999999998</c:v>
                </c:pt>
                <c:pt idx="36">
                  <c:v>3.0619999999999998</c:v>
                </c:pt>
                <c:pt idx="37">
                  <c:v>2.8039999999999998</c:v>
                </c:pt>
                <c:pt idx="38">
                  <c:v>2.617</c:v>
                </c:pt>
                <c:pt idx="39">
                  <c:v>3.0880000000000001</c:v>
                </c:pt>
                <c:pt idx="40">
                  <c:v>4.7910000000000004</c:v>
                </c:pt>
                <c:pt idx="41">
                  <c:v>3.258</c:v>
                </c:pt>
                <c:pt idx="42">
                  <c:v>3.8559999999999999</c:v>
                </c:pt>
                <c:pt idx="43">
                  <c:v>5.3890000000000002</c:v>
                </c:pt>
                <c:pt idx="44">
                  <c:v>5.952</c:v>
                </c:pt>
                <c:pt idx="45">
                  <c:v>6.2779999999999996</c:v>
                </c:pt>
                <c:pt idx="46">
                  <c:v>4.532</c:v>
                </c:pt>
                <c:pt idx="47">
                  <c:v>4.4889999999999999</c:v>
                </c:pt>
                <c:pt idx="48">
                  <c:v>4.3090000000000002</c:v>
                </c:pt>
                <c:pt idx="49">
                  <c:v>5.9630000000000001</c:v>
                </c:pt>
                <c:pt idx="50">
                  <c:v>3.992</c:v>
                </c:pt>
                <c:pt idx="51">
                  <c:v>5.0640000000000001</c:v>
                </c:pt>
                <c:pt idx="52">
                  <c:v>4.3730000000000002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8-4A79-8417-A368330DB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Direct non-life insurance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Sheet1!$D$2:$D$54</c:f>
              <c:numCache>
                <c:formatCode>0.000</c:formatCode>
                <c:ptCount val="53"/>
                <c:pt idx="0">
                  <c:v>0.11924524</c:v>
                </c:pt>
                <c:pt idx="1">
                  <c:v>0.13925960300000001</c:v>
                </c:pt>
                <c:pt idx="2">
                  <c:v>0.17373812799999999</c:v>
                </c:pt>
                <c:pt idx="3">
                  <c:v>0.23075383499999999</c:v>
                </c:pt>
                <c:pt idx="4">
                  <c:v>0.282051153</c:v>
                </c:pt>
                <c:pt idx="5">
                  <c:v>0.32544363799999998</c:v>
                </c:pt>
                <c:pt idx="6">
                  <c:v>0.37337719699999999</c:v>
                </c:pt>
                <c:pt idx="7">
                  <c:v>0.40398739900000002</c:v>
                </c:pt>
                <c:pt idx="8">
                  <c:v>0.427701897</c:v>
                </c:pt>
                <c:pt idx="9">
                  <c:v>0.46722606</c:v>
                </c:pt>
                <c:pt idx="10">
                  <c:v>0.52575545800000001</c:v>
                </c:pt>
                <c:pt idx="11">
                  <c:v>0.60984942099999995</c:v>
                </c:pt>
                <c:pt idx="12">
                  <c:v>0.72774915799999995</c:v>
                </c:pt>
                <c:pt idx="13">
                  <c:v>0.84463976699999999</c:v>
                </c:pt>
                <c:pt idx="14">
                  <c:v>0.94925265700000006</c:v>
                </c:pt>
                <c:pt idx="15">
                  <c:v>1.0441106469999999</c:v>
                </c:pt>
                <c:pt idx="16">
                  <c:v>1.1499008529999999</c:v>
                </c:pt>
                <c:pt idx="17">
                  <c:v>1.30917482</c:v>
                </c:pt>
                <c:pt idx="18">
                  <c:v>1.5182324119999999</c:v>
                </c:pt>
                <c:pt idx="19">
                  <c:v>1.7057619500000001</c:v>
                </c:pt>
                <c:pt idx="20">
                  <c:v>1.871763434</c:v>
                </c:pt>
                <c:pt idx="21">
                  <c:v>1.8853866560000001</c:v>
                </c:pt>
                <c:pt idx="22">
                  <c:v>1.8322392709999999</c:v>
                </c:pt>
                <c:pt idx="23">
                  <c:v>1.831902895</c:v>
                </c:pt>
                <c:pt idx="24">
                  <c:v>1.811435602</c:v>
                </c:pt>
                <c:pt idx="25">
                  <c:v>1.7945101779999999</c:v>
                </c:pt>
                <c:pt idx="26">
                  <c:v>1.804449075</c:v>
                </c:pt>
                <c:pt idx="27">
                  <c:v>1.879504115</c:v>
                </c:pt>
                <c:pt idx="28">
                  <c:v>2.108619799</c:v>
                </c:pt>
                <c:pt idx="29">
                  <c:v>2.2347129790000002</c:v>
                </c:pt>
                <c:pt idx="30">
                  <c:v>2.34571701</c:v>
                </c:pt>
                <c:pt idx="31">
                  <c:v>2.4529999999999998</c:v>
                </c:pt>
                <c:pt idx="32">
                  <c:v>2.5670000000000002</c:v>
                </c:pt>
                <c:pt idx="33">
                  <c:v>2.6549999999999998</c:v>
                </c:pt>
                <c:pt idx="34">
                  <c:v>2.8029999999999999</c:v>
                </c:pt>
                <c:pt idx="35">
                  <c:v>3.0459999999999998</c:v>
                </c:pt>
                <c:pt idx="36">
                  <c:v>3.137</c:v>
                </c:pt>
                <c:pt idx="37">
                  <c:v>3.129</c:v>
                </c:pt>
                <c:pt idx="38">
                  <c:v>3.25</c:v>
                </c:pt>
                <c:pt idx="39">
                  <c:v>3.33</c:v>
                </c:pt>
                <c:pt idx="40">
                  <c:v>3.5150000000000001</c:v>
                </c:pt>
                <c:pt idx="41">
                  <c:v>3.7229999999999999</c:v>
                </c:pt>
                <c:pt idx="42">
                  <c:v>3.923</c:v>
                </c:pt>
                <c:pt idx="43">
                  <c:v>4.149</c:v>
                </c:pt>
                <c:pt idx="44">
                  <c:v>4.4050000000000002</c:v>
                </c:pt>
                <c:pt idx="45">
                  <c:v>4.359</c:v>
                </c:pt>
                <c:pt idx="46">
                  <c:v>4.335</c:v>
                </c:pt>
                <c:pt idx="47">
                  <c:v>4.2539999999999996</c:v>
                </c:pt>
                <c:pt idx="48">
                  <c:v>4.3470000000000004</c:v>
                </c:pt>
                <c:pt idx="49">
                  <c:v>4.351</c:v>
                </c:pt>
                <c:pt idx="50">
                  <c:v>4.6210000000000004</c:v>
                </c:pt>
                <c:pt idx="51">
                  <c:v>4.8040000000000003</c:v>
                </c:pt>
                <c:pt idx="52">
                  <c:v>4.9610000000000003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08-4A79-8417-A368330DB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396120"/>
        <c:axId val="489387496"/>
      </c:lineChart>
      <c:catAx>
        <c:axId val="48939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496"/>
        <c:crosses val="autoZero"/>
        <c:auto val="1"/>
        <c:lblAlgn val="ctr"/>
        <c:lblOffset val="100"/>
        <c:tickLblSkip val="2"/>
        <c:noMultiLvlLbl val="0"/>
      </c:catAx>
      <c:valAx>
        <c:axId val="4893874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Capital redemption policies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1965</c:v>
                </c:pt>
                <c:pt idx="1">
                  <c:v>2248</c:v>
                </c:pt>
                <c:pt idx="2">
                  <c:v>2028</c:v>
                </c:pt>
                <c:pt idx="3">
                  <c:v>1276.2309999999998</c:v>
                </c:pt>
                <c:pt idx="4">
                  <c:v>1477.5219999999999</c:v>
                </c:pt>
                <c:pt idx="5">
                  <c:v>1805.473</c:v>
                </c:pt>
                <c:pt idx="6">
                  <c:v>2884</c:v>
                </c:pt>
                <c:pt idx="7">
                  <c:v>1769</c:v>
                </c:pt>
                <c:pt idx="8">
                  <c:v>2555</c:v>
                </c:pt>
                <c:pt idx="9">
                  <c:v>2249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C-4409-B70B-8C41DB7095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Personal life, unit linked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2106</c:v>
                </c:pt>
                <c:pt idx="1">
                  <c:v>2458</c:v>
                </c:pt>
                <c:pt idx="2">
                  <c:v>3053</c:v>
                </c:pt>
                <c:pt idx="3">
                  <c:v>2120.7170000000001</c:v>
                </c:pt>
                <c:pt idx="4">
                  <c:v>1971.4060000000002</c:v>
                </c:pt>
                <c:pt idx="5">
                  <c:v>1472.7424999999998</c:v>
                </c:pt>
                <c:pt idx="6">
                  <c:v>1947</c:v>
                </c:pt>
                <c:pt idx="7">
                  <c:v>1197</c:v>
                </c:pt>
                <c:pt idx="8">
                  <c:v>1515</c:v>
                </c:pt>
                <c:pt idx="9">
                  <c:v>1127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C-4409-B70B-8C41DB7095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Other life insurance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451</c:v>
                </c:pt>
                <c:pt idx="1">
                  <c:v>442</c:v>
                </c:pt>
                <c:pt idx="2">
                  <c:v>443</c:v>
                </c:pt>
                <c:pt idx="3">
                  <c:v>430.822</c:v>
                </c:pt>
                <c:pt idx="4">
                  <c:v>409.28800000000007</c:v>
                </c:pt>
                <c:pt idx="5">
                  <c:v>413.26499999999999</c:v>
                </c:pt>
                <c:pt idx="6">
                  <c:v>453</c:v>
                </c:pt>
                <c:pt idx="7">
                  <c:v>403</c:v>
                </c:pt>
                <c:pt idx="8">
                  <c:v>384</c:v>
                </c:pt>
                <c:pt idx="9">
                  <c:v>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5C-4409-B70B-8C41DB7095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Group pension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278</c:v>
                </c:pt>
                <c:pt idx="1">
                  <c:v>279</c:v>
                </c:pt>
                <c:pt idx="2">
                  <c:v>274</c:v>
                </c:pt>
                <c:pt idx="3">
                  <c:v>266.15900000000005</c:v>
                </c:pt>
                <c:pt idx="4">
                  <c:v>246.49200000000002</c:v>
                </c:pt>
                <c:pt idx="5">
                  <c:v>257.108</c:v>
                </c:pt>
                <c:pt idx="6">
                  <c:v>324</c:v>
                </c:pt>
                <c:pt idx="7">
                  <c:v>285</c:v>
                </c:pt>
                <c:pt idx="8">
                  <c:v>283</c:v>
                </c:pt>
                <c:pt idx="9">
                  <c:v>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5C-4409-B70B-8C41DB7095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Personal pension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539</c:v>
                </c:pt>
                <c:pt idx="1">
                  <c:v>477</c:v>
                </c:pt>
                <c:pt idx="2">
                  <c:v>440</c:v>
                </c:pt>
                <c:pt idx="3">
                  <c:v>399.43400000000003</c:v>
                </c:pt>
                <c:pt idx="4">
                  <c:v>343.58099999999996</c:v>
                </c:pt>
                <c:pt idx="5">
                  <c:v>320.29650000000004</c:v>
                </c:pt>
                <c:pt idx="6">
                  <c:v>314</c:v>
                </c:pt>
                <c:pt idx="7">
                  <c:v>295</c:v>
                </c:pt>
                <c:pt idx="8">
                  <c:v>286</c:v>
                </c:pt>
                <c:pt idx="9">
                  <c:v>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5C-4409-B70B-8C41DB7095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Employees' group life</c:v>
                </c:pt>
              </c:strCache>
            </c:strRef>
          </c:tx>
          <c:spPr>
            <a:ln w="2857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42</c:v>
                </c:pt>
                <c:pt idx="1">
                  <c:v>40</c:v>
                </c:pt>
                <c:pt idx="2">
                  <c:v>37</c:v>
                </c:pt>
                <c:pt idx="3">
                  <c:v>38.338000000000001</c:v>
                </c:pt>
                <c:pt idx="4">
                  <c:v>39.176000000000002</c:v>
                </c:pt>
                <c:pt idx="5">
                  <c:v>39.54099999999999</c:v>
                </c:pt>
                <c:pt idx="6">
                  <c:v>41</c:v>
                </c:pt>
                <c:pt idx="7">
                  <c:v>41</c:v>
                </c:pt>
                <c:pt idx="8">
                  <c:v>41</c:v>
                </c:pt>
                <c:pt idx="9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5C-4409-B70B-8C41DB70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71616"/>
        <c:axId val="501664952"/>
      </c:lineChart>
      <c:catAx>
        <c:axId val="50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64952"/>
        <c:crosses val="autoZero"/>
        <c:auto val="1"/>
        <c:lblAlgn val="ctr"/>
        <c:lblOffset val="100"/>
        <c:noMultiLvlLbl val="0"/>
      </c:catAx>
      <c:valAx>
        <c:axId val="501664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7161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€ bn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 linked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4.4450000000000003</c:v>
                </c:pt>
                <c:pt idx="1">
                  <c:v>5.0220000000000002</c:v>
                </c:pt>
                <c:pt idx="2">
                  <c:v>5.3339999999999996</c:v>
                </c:pt>
                <c:pt idx="3">
                  <c:v>3.8279999999999998</c:v>
                </c:pt>
                <c:pt idx="4">
                  <c:v>3.8260000000000001</c:v>
                </c:pt>
                <c:pt idx="5">
                  <c:v>3.6560000000000001</c:v>
                </c:pt>
                <c:pt idx="6">
                  <c:v>5.2149999999999999</c:v>
                </c:pt>
                <c:pt idx="7">
                  <c:v>3.35</c:v>
                </c:pt>
                <c:pt idx="8">
                  <c:v>4.4829999999999997</c:v>
                </c:pt>
                <c:pt idx="9">
                  <c:v>3.778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6-49A0-BFAE-3FC33C391E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Traditional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0.83499999999999996</c:v>
                </c:pt>
                <c:pt idx="1">
                  <c:v>0.93100000000000005</c:v>
                </c:pt>
                <c:pt idx="2">
                  <c:v>0.80800000000000005</c:v>
                </c:pt>
                <c:pt idx="3">
                  <c:v>0.745</c:v>
                </c:pt>
                <c:pt idx="4">
                  <c:v>0.70099999999999996</c:v>
                </c:pt>
                <c:pt idx="5">
                  <c:v>0.70899999999999996</c:v>
                </c:pt>
                <c:pt idx="6">
                  <c:v>0.80500000000000005</c:v>
                </c:pt>
                <c:pt idx="7">
                  <c:v>0.68700000000000006</c:v>
                </c:pt>
                <c:pt idx="8">
                  <c:v>0.63300000000000001</c:v>
                </c:pt>
                <c:pt idx="9">
                  <c:v>0.61899999999999999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6-49A0-BFAE-3FC33C39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1128"/>
        <c:axId val="653723088"/>
      </c:barChart>
      <c:catAx>
        <c:axId val="65372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088"/>
        <c:crosses val="autoZero"/>
        <c:auto val="1"/>
        <c:lblAlgn val="ctr"/>
        <c:lblOffset val="100"/>
        <c:noMultiLvlLbl val="0"/>
      </c:catAx>
      <c:valAx>
        <c:axId val="6537230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r>
              <a:rPr lang="fi-FI"/>
              <a:t>€bn</a:t>
            </a:r>
          </a:p>
        </c:rich>
      </c:tx>
      <c:layout>
        <c:manualLayout>
          <c:xMode val="edge"/>
          <c:yMode val="edge"/>
          <c:x val="0.6103260869565218"/>
          <c:y val="3.9151904255164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Capital redemption policies</c:v>
                </c:pt>
                <c:pt idx="1">
                  <c:v>Personal life insurance, unit linked</c:v>
                </c:pt>
                <c:pt idx="2">
                  <c:v>Other life insurance</c:v>
                </c:pt>
                <c:pt idx="3">
                  <c:v>Voluntary group pension</c:v>
                </c:pt>
                <c:pt idx="4">
                  <c:v>Personal pension insurance</c:v>
                </c:pt>
                <c:pt idx="5">
                  <c:v>Employees' group life insurance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2249</c:v>
                </c:pt>
                <c:pt idx="1">
                  <c:v>1127</c:v>
                </c:pt>
                <c:pt idx="2">
                  <c:v>389</c:v>
                </c:pt>
                <c:pt idx="3">
                  <c:v>308</c:v>
                </c:pt>
                <c:pt idx="4">
                  <c:v>260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0-4528-A1C0-5EC88A06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86809712"/>
        <c:axId val="586288712"/>
      </c:barChart>
      <c:catAx>
        <c:axId val="586809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288712"/>
        <c:crosses val="autoZero"/>
        <c:auto val="1"/>
        <c:lblAlgn val="ctr"/>
        <c:lblOffset val="100"/>
        <c:noMultiLvlLbl val="0"/>
      </c:catAx>
      <c:valAx>
        <c:axId val="586288712"/>
        <c:scaling>
          <c:orientation val="minMax"/>
          <c:max val="2700"/>
          <c:min val="0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80971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Mandatum Life Insurance Company Limited </c:v>
                </c:pt>
                <c:pt idx="1">
                  <c:v>Nordea Life Assurance Finland Ltd </c:v>
                </c:pt>
                <c:pt idx="2">
                  <c:v>OP Life Assurance Company Ltd </c:v>
                </c:pt>
                <c:pt idx="3">
                  <c:v>LocalTapiola Mutual Life Insurance Company </c:v>
                </c:pt>
                <c:pt idx="4">
                  <c:v>Fennia Life Insurance Company Ltd </c:v>
                </c:pt>
                <c:pt idx="5">
                  <c:v>Aktia Life Insurance Ltd.</c:v>
                </c:pt>
                <c:pt idx="6">
                  <c:v>Sb Life Insurance Ltd</c:v>
                </c:pt>
                <c:pt idx="7">
                  <c:v>Kaleva Mutual Insurance Company </c:v>
                </c:pt>
                <c:pt idx="8">
                  <c:v>SHB Liv Försäkringsaktiebolag</c:v>
                </c:pt>
              </c:strCache>
            </c:strRef>
          </c:cat>
          <c:val>
            <c:numRef>
              <c:f>Sheet1!$B$2:$B$10</c:f>
              <c:numCache>
                <c:formatCode>0.0\ %</c:formatCode>
                <c:ptCount val="9"/>
                <c:pt idx="0">
                  <c:v>0.31769266699999998</c:v>
                </c:pt>
                <c:pt idx="1">
                  <c:v>0.26254309300000001</c:v>
                </c:pt>
                <c:pt idx="2">
                  <c:v>0.20203400499999999</c:v>
                </c:pt>
                <c:pt idx="3">
                  <c:v>9.8035529999999996E-2</c:v>
                </c:pt>
                <c:pt idx="4">
                  <c:v>3.7507234E-2</c:v>
                </c:pt>
                <c:pt idx="5">
                  <c:v>3.2512657E-2</c:v>
                </c:pt>
                <c:pt idx="6">
                  <c:v>2.1850789999999998E-2</c:v>
                </c:pt>
                <c:pt idx="7">
                  <c:v>1.4070472000000001E-2</c:v>
                </c:pt>
                <c:pt idx="8">
                  <c:v>1.3753552E-2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9000000000000007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Equity holdings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64.5</c:v>
                </c:pt>
                <c:pt idx="1">
                  <c:v>70.2</c:v>
                </c:pt>
                <c:pt idx="2">
                  <c:v>74.8</c:v>
                </c:pt>
                <c:pt idx="3">
                  <c:v>81.400000000000006</c:v>
                </c:pt>
                <c:pt idx="4">
                  <c:v>88.9</c:v>
                </c:pt>
                <c:pt idx="5">
                  <c:v>87.5</c:v>
                </c:pt>
                <c:pt idx="6">
                  <c:v>101.8</c:v>
                </c:pt>
                <c:pt idx="7">
                  <c:v>107.6</c:v>
                </c:pt>
                <c:pt idx="8">
                  <c:v>126.2</c:v>
                </c:pt>
                <c:pt idx="9">
                  <c:v>118.8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95-44B1-B1BF-F869C7B96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Debt securities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0.0</c:formatCode>
                <c:ptCount val="10"/>
                <c:pt idx="0">
                  <c:v>48.6</c:v>
                </c:pt>
                <c:pt idx="1">
                  <c:v>48.6</c:v>
                </c:pt>
                <c:pt idx="2">
                  <c:v>48.1</c:v>
                </c:pt>
                <c:pt idx="3">
                  <c:v>46</c:v>
                </c:pt>
                <c:pt idx="4">
                  <c:v>43</c:v>
                </c:pt>
                <c:pt idx="5">
                  <c:v>41.3</c:v>
                </c:pt>
                <c:pt idx="6">
                  <c:v>39.1</c:v>
                </c:pt>
                <c:pt idx="7">
                  <c:v>32.6</c:v>
                </c:pt>
                <c:pt idx="8">
                  <c:v>35.6</c:v>
                </c:pt>
                <c:pt idx="9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95-44B1-B1BF-F869C7B96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Property holdings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0.0</c:formatCode>
                <c:ptCount val="10"/>
                <c:pt idx="0">
                  <c:v>12.8</c:v>
                </c:pt>
                <c:pt idx="1">
                  <c:v>12.4</c:v>
                </c:pt>
                <c:pt idx="2">
                  <c:v>12.1</c:v>
                </c:pt>
                <c:pt idx="3">
                  <c:v>12.4</c:v>
                </c:pt>
                <c:pt idx="4">
                  <c:v>12.8</c:v>
                </c:pt>
                <c:pt idx="5">
                  <c:v>13.1</c:v>
                </c:pt>
                <c:pt idx="6">
                  <c:v>13.8</c:v>
                </c:pt>
                <c:pt idx="7">
                  <c:v>13.9</c:v>
                </c:pt>
                <c:pt idx="8">
                  <c:v>14.6</c:v>
                </c:pt>
                <c:pt idx="9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5-44B1-B1BF-F869C7B96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Loans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0.0</c:formatCode>
                <c:ptCount val="10"/>
                <c:pt idx="0">
                  <c:v>5.5</c:v>
                </c:pt>
                <c:pt idx="1">
                  <c:v>4.5999999999999996</c:v>
                </c:pt>
                <c:pt idx="2">
                  <c:v>4.5</c:v>
                </c:pt>
                <c:pt idx="3">
                  <c:v>4.5999999999999996</c:v>
                </c:pt>
                <c:pt idx="4">
                  <c:v>4</c:v>
                </c:pt>
                <c:pt idx="5">
                  <c:v>4.3</c:v>
                </c:pt>
                <c:pt idx="6">
                  <c:v>4.9000000000000004</c:v>
                </c:pt>
                <c:pt idx="7">
                  <c:v>5.4</c:v>
                </c:pt>
                <c:pt idx="8">
                  <c:v>5.0999999999999996</c:v>
                </c:pt>
                <c:pt idx="9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5-44B1-B1BF-F869C7B960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Other investments</c:v>
                </c:pt>
              </c:strCache>
            </c:strRef>
          </c:tx>
          <c:spPr>
            <a:ln w="19050" cap="rnd">
              <a:solidFill>
                <a:schemeClr val="accent6">
                  <a:lumMod val="1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0.0</c:formatCode>
                <c:ptCount val="10"/>
                <c:pt idx="0">
                  <c:v>0.3</c:v>
                </c:pt>
                <c:pt idx="1">
                  <c:v>0.8</c:v>
                </c:pt>
                <c:pt idx="2">
                  <c:v>1.2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0.2</c:v>
                </c:pt>
                <c:pt idx="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95-44B1-B1BF-F869C7B9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383528"/>
        <c:axId val="542378432"/>
      </c:lineChart>
      <c:catAx>
        <c:axId val="5423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78432"/>
        <c:crosses val="autoZero"/>
        <c:auto val="1"/>
        <c:lblAlgn val="ctr"/>
        <c:lblOffset val="100"/>
        <c:noMultiLvlLbl val="0"/>
      </c:catAx>
      <c:valAx>
        <c:axId val="5423784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8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Pension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8.3000000000000007</c:v>
                </c:pt>
                <c:pt idx="1">
                  <c:v>6.8</c:v>
                </c:pt>
                <c:pt idx="2">
                  <c:v>5</c:v>
                </c:pt>
                <c:pt idx="3">
                  <c:v>5.0999999999999996</c:v>
                </c:pt>
                <c:pt idx="4">
                  <c:v>7.4</c:v>
                </c:pt>
                <c:pt idx="5">
                  <c:v>-1.6</c:v>
                </c:pt>
                <c:pt idx="6">
                  <c:v>12.1</c:v>
                </c:pt>
                <c:pt idx="7">
                  <c:v>4.7</c:v>
                </c:pt>
                <c:pt idx="8">
                  <c:v>16.2</c:v>
                </c:pt>
                <c:pt idx="9">
                  <c:v>-5.3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F-4480-AFA8-9D2BD9A66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Life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4.8</c:v>
                </c:pt>
                <c:pt idx="2">
                  <c:v>2.7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0.9</c:v>
                </c:pt>
                <c:pt idx="6">
                  <c:v>8.1</c:v>
                </c:pt>
                <c:pt idx="7">
                  <c:v>3.4</c:v>
                </c:pt>
                <c:pt idx="8">
                  <c:v>5.3</c:v>
                </c:pt>
                <c:pt idx="9">
                  <c:v>-7.2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BF-4480-AFA8-9D2BD9A66F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Non-life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4.2</c:v>
                </c:pt>
                <c:pt idx="1">
                  <c:v>7.5</c:v>
                </c:pt>
                <c:pt idx="2">
                  <c:v>3.7</c:v>
                </c:pt>
                <c:pt idx="3">
                  <c:v>5.2</c:v>
                </c:pt>
                <c:pt idx="4">
                  <c:v>3.9</c:v>
                </c:pt>
                <c:pt idx="5">
                  <c:v>0.1</c:v>
                </c:pt>
                <c:pt idx="6">
                  <c:v>7.7</c:v>
                </c:pt>
                <c:pt idx="7">
                  <c:v>4.0999999999999996</c:v>
                </c:pt>
                <c:pt idx="8">
                  <c:v>4</c:v>
                </c:pt>
                <c:pt idx="9">
                  <c:v>-10.1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BF-4480-AFA8-9D2BD9A6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343672"/>
        <c:axId val="105344456"/>
      </c:lineChart>
      <c:catAx>
        <c:axId val="10534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4456"/>
        <c:crosses val="autoZero"/>
        <c:auto val="1"/>
        <c:lblAlgn val="ctr"/>
        <c:lblOffset val="100"/>
        <c:noMultiLvlLbl val="0"/>
      </c:catAx>
      <c:valAx>
        <c:axId val="1053444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Non-life insurance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4288</c:v>
                </c:pt>
                <c:pt idx="1">
                  <c:v>4540</c:v>
                </c:pt>
                <c:pt idx="2">
                  <c:v>4494</c:v>
                </c:pt>
                <c:pt idx="3">
                  <c:v>4483</c:v>
                </c:pt>
                <c:pt idx="4">
                  <c:v>4390</c:v>
                </c:pt>
                <c:pt idx="5">
                  <c:v>4513</c:v>
                </c:pt>
                <c:pt idx="6">
                  <c:v>4522</c:v>
                </c:pt>
                <c:pt idx="7">
                  <c:v>4819</c:v>
                </c:pt>
                <c:pt idx="8">
                  <c:v>4968</c:v>
                </c:pt>
                <c:pt idx="9">
                  <c:v>5139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067-AA28-B871C38AEB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Life insurance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5389</c:v>
                </c:pt>
                <c:pt idx="1">
                  <c:v>5952</c:v>
                </c:pt>
                <c:pt idx="2">
                  <c:v>6278</c:v>
                </c:pt>
                <c:pt idx="3">
                  <c:v>4535</c:v>
                </c:pt>
                <c:pt idx="4">
                  <c:v>4489</c:v>
                </c:pt>
                <c:pt idx="5">
                  <c:v>4309</c:v>
                </c:pt>
                <c:pt idx="6">
                  <c:v>5963</c:v>
                </c:pt>
                <c:pt idx="7">
                  <c:v>3992</c:v>
                </c:pt>
                <c:pt idx="8">
                  <c:v>5064</c:v>
                </c:pt>
                <c:pt idx="9">
                  <c:v>4373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8-4067-AA28-B871C38AEB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Statutory employee pension insurance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12424</c:v>
                </c:pt>
                <c:pt idx="1">
                  <c:v>12722</c:v>
                </c:pt>
                <c:pt idx="2">
                  <c:v>13215</c:v>
                </c:pt>
                <c:pt idx="3">
                  <c:v>13564</c:v>
                </c:pt>
                <c:pt idx="4">
                  <c:v>14051</c:v>
                </c:pt>
                <c:pt idx="5">
                  <c:v>14756</c:v>
                </c:pt>
                <c:pt idx="6">
                  <c:v>15605</c:v>
                </c:pt>
                <c:pt idx="7">
                  <c:v>14319</c:v>
                </c:pt>
                <c:pt idx="8">
                  <c:v>16207</c:v>
                </c:pt>
                <c:pt idx="9">
                  <c:v>17721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8-4067-AA28-B871C38AE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387888"/>
        <c:axId val="489388280"/>
      </c:barChart>
      <c:catAx>
        <c:axId val="4893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8280"/>
        <c:crosses val="autoZero"/>
        <c:auto val="1"/>
        <c:lblAlgn val="ctr"/>
        <c:lblOffset val="100"/>
        <c:noMultiLvlLbl val="0"/>
      </c:catAx>
      <c:valAx>
        <c:axId val="4893882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88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209498269238075"/>
          <c:y val="0.50557705266945363"/>
          <c:w val="0.3466972878390201"/>
          <c:h val="0.395461517116886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Non-life insurers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2854</c:v>
                </c:pt>
                <c:pt idx="1">
                  <c:v>2938</c:v>
                </c:pt>
                <c:pt idx="2">
                  <c:v>2870</c:v>
                </c:pt>
                <c:pt idx="3">
                  <c:v>3008</c:v>
                </c:pt>
                <c:pt idx="4">
                  <c:v>3029</c:v>
                </c:pt>
                <c:pt idx="5">
                  <c:v>3266</c:v>
                </c:pt>
                <c:pt idx="6">
                  <c:v>3437</c:v>
                </c:pt>
                <c:pt idx="7">
                  <c:v>3317</c:v>
                </c:pt>
                <c:pt idx="8">
                  <c:v>3252</c:v>
                </c:pt>
                <c:pt idx="9">
                  <c:v>3545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Life insurers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3896</c:v>
                </c:pt>
                <c:pt idx="1">
                  <c:v>3829</c:v>
                </c:pt>
                <c:pt idx="2">
                  <c:v>3986</c:v>
                </c:pt>
                <c:pt idx="3">
                  <c:v>4239</c:v>
                </c:pt>
                <c:pt idx="4">
                  <c:v>4233</c:v>
                </c:pt>
                <c:pt idx="5">
                  <c:v>4632</c:v>
                </c:pt>
                <c:pt idx="6">
                  <c:v>7239</c:v>
                </c:pt>
                <c:pt idx="7">
                  <c:v>4183</c:v>
                </c:pt>
                <c:pt idx="8">
                  <c:v>3893</c:v>
                </c:pt>
                <c:pt idx="9">
                  <c:v>4714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Employee pension insurers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12833</c:v>
                </c:pt>
                <c:pt idx="1">
                  <c:v>13446</c:v>
                </c:pt>
                <c:pt idx="2">
                  <c:v>13815</c:v>
                </c:pt>
                <c:pt idx="3">
                  <c:v>14356</c:v>
                </c:pt>
                <c:pt idx="4">
                  <c:v>14888</c:v>
                </c:pt>
                <c:pt idx="5">
                  <c:v>15447</c:v>
                </c:pt>
                <c:pt idx="6">
                  <c:v>16320</c:v>
                </c:pt>
                <c:pt idx="7">
                  <c:v>16400</c:v>
                </c:pt>
                <c:pt idx="8">
                  <c:v>17040</c:v>
                </c:pt>
                <c:pt idx="9">
                  <c:v>17738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Pension insurers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5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309-A019-B6B1F90BA6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Life insurers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Sheet1!$C$2:$C$44</c:f>
              <c:numCache>
                <c:formatCode>General</c:formatCode>
                <c:ptCount val="4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</c:v>
                </c:pt>
                <c:pt idx="12">
                  <c:v>9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13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10</c:v>
                </c:pt>
                <c:pt idx="37">
                  <c:v>9</c:v>
                </c:pt>
                <c:pt idx="38">
                  <c:v>10</c:v>
                </c:pt>
                <c:pt idx="39">
                  <c:v>10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9-4309-A019-B6B1F90BA6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Non-life insurers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Sheet1!$D$2:$D$44</c:f>
              <c:numCache>
                <c:formatCode>General</c:formatCode>
                <c:ptCount val="43"/>
                <c:pt idx="0">
                  <c:v>41</c:v>
                </c:pt>
                <c:pt idx="1">
                  <c:v>41</c:v>
                </c:pt>
                <c:pt idx="2">
                  <c:v>40</c:v>
                </c:pt>
                <c:pt idx="3">
                  <c:v>40</c:v>
                </c:pt>
                <c:pt idx="4">
                  <c:v>36</c:v>
                </c:pt>
                <c:pt idx="5">
                  <c:v>36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39</c:v>
                </c:pt>
                <c:pt idx="14">
                  <c:v>38</c:v>
                </c:pt>
                <c:pt idx="15">
                  <c:v>34</c:v>
                </c:pt>
                <c:pt idx="16">
                  <c:v>31</c:v>
                </c:pt>
                <c:pt idx="17">
                  <c:v>31</c:v>
                </c:pt>
                <c:pt idx="18">
                  <c:v>34</c:v>
                </c:pt>
                <c:pt idx="19">
                  <c:v>34</c:v>
                </c:pt>
                <c:pt idx="20">
                  <c:v>30</c:v>
                </c:pt>
                <c:pt idx="21">
                  <c:v>30</c:v>
                </c:pt>
                <c:pt idx="22">
                  <c:v>28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24</c:v>
                </c:pt>
                <c:pt idx="27">
                  <c:v>24</c:v>
                </c:pt>
                <c:pt idx="28">
                  <c:v>22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23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36</c:v>
                </c:pt>
                <c:pt idx="37">
                  <c:v>35</c:v>
                </c:pt>
                <c:pt idx="38">
                  <c:v>36</c:v>
                </c:pt>
                <c:pt idx="39">
                  <c:v>33</c:v>
                </c:pt>
                <c:pt idx="40">
                  <c:v>32</c:v>
                </c:pt>
                <c:pt idx="41">
                  <c:v>34</c:v>
                </c:pt>
                <c:pt idx="4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9-4309-A019-B6B1F90BA6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Foreign insurers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Sheet1!$E$2:$E$44</c:f>
              <c:numCache>
                <c:formatCode>General</c:formatCode>
                <c:ptCount val="43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8</c:v>
                </c:pt>
                <c:pt idx="19">
                  <c:v>12</c:v>
                </c:pt>
                <c:pt idx="20">
                  <c:v>15</c:v>
                </c:pt>
                <c:pt idx="21">
                  <c:v>17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22</c:v>
                </c:pt>
                <c:pt idx="29">
                  <c:v>24</c:v>
                </c:pt>
                <c:pt idx="30">
                  <c:v>24</c:v>
                </c:pt>
                <c:pt idx="31">
                  <c:v>25</c:v>
                </c:pt>
                <c:pt idx="32">
                  <c:v>25</c:v>
                </c:pt>
                <c:pt idx="33">
                  <c:v>16</c:v>
                </c:pt>
                <c:pt idx="34">
                  <c:v>14</c:v>
                </c:pt>
                <c:pt idx="35">
                  <c:v>14</c:v>
                </c:pt>
                <c:pt idx="36">
                  <c:v>17</c:v>
                </c:pt>
                <c:pt idx="37">
                  <c:v>18</c:v>
                </c:pt>
                <c:pt idx="38">
                  <c:v>20</c:v>
                </c:pt>
                <c:pt idx="39">
                  <c:v>20</c:v>
                </c:pt>
                <c:pt idx="40">
                  <c:v>19</c:v>
                </c:pt>
                <c:pt idx="41">
                  <c:v>19</c:v>
                </c:pt>
                <c:pt idx="4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9-4309-A019-B6B1F90B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89408664"/>
        <c:axId val="489403176"/>
      </c:barChart>
      <c:catAx>
        <c:axId val="48940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3176"/>
        <c:crosses val="autoZero"/>
        <c:auto val="1"/>
        <c:lblAlgn val="ctr"/>
        <c:lblOffset val="100"/>
        <c:tickLblSkip val="1"/>
        <c:noMultiLvlLbl val="0"/>
      </c:catAx>
      <c:valAx>
        <c:axId val="489403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Fire and other damage to property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960</c:v>
                </c:pt>
                <c:pt idx="1">
                  <c:v>1001</c:v>
                </c:pt>
                <c:pt idx="2">
                  <c:v>1027</c:v>
                </c:pt>
                <c:pt idx="3">
                  <c:v>1034</c:v>
                </c:pt>
                <c:pt idx="4">
                  <c:v>1013</c:v>
                </c:pt>
                <c:pt idx="5">
                  <c:v>1024</c:v>
                </c:pt>
                <c:pt idx="6">
                  <c:v>1044</c:v>
                </c:pt>
                <c:pt idx="7">
                  <c:v>1091</c:v>
                </c:pt>
                <c:pt idx="8">
                  <c:v>1102</c:v>
                </c:pt>
                <c:pt idx="9">
                  <c:v>1145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Motor vehicle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761</c:v>
                </c:pt>
                <c:pt idx="1">
                  <c:v>794</c:v>
                </c:pt>
                <c:pt idx="2">
                  <c:v>812</c:v>
                </c:pt>
                <c:pt idx="3">
                  <c:v>813</c:v>
                </c:pt>
                <c:pt idx="4">
                  <c:v>815</c:v>
                </c:pt>
                <c:pt idx="5">
                  <c:v>824</c:v>
                </c:pt>
                <c:pt idx="6">
                  <c:v>873</c:v>
                </c:pt>
                <c:pt idx="7">
                  <c:v>915</c:v>
                </c:pt>
                <c:pt idx="8">
                  <c:v>960</c:v>
                </c:pt>
                <c:pt idx="9">
                  <c:v>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Other accident and health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447</c:v>
                </c:pt>
                <c:pt idx="1">
                  <c:v>487</c:v>
                </c:pt>
                <c:pt idx="2">
                  <c:v>528</c:v>
                </c:pt>
                <c:pt idx="3">
                  <c:v>558</c:v>
                </c:pt>
                <c:pt idx="4">
                  <c:v>602</c:v>
                </c:pt>
                <c:pt idx="5">
                  <c:v>646</c:v>
                </c:pt>
                <c:pt idx="6">
                  <c:v>694</c:v>
                </c:pt>
                <c:pt idx="7">
                  <c:v>743</c:v>
                </c:pt>
                <c:pt idx="8">
                  <c:v>778</c:v>
                </c:pt>
                <c:pt idx="9">
                  <c:v>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Motor liability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811</c:v>
                </c:pt>
                <c:pt idx="1">
                  <c:v>831</c:v>
                </c:pt>
                <c:pt idx="2">
                  <c:v>849</c:v>
                </c:pt>
                <c:pt idx="3">
                  <c:v>829</c:v>
                </c:pt>
                <c:pt idx="4">
                  <c:v>738</c:v>
                </c:pt>
                <c:pt idx="5">
                  <c:v>706</c:v>
                </c:pt>
                <c:pt idx="6">
                  <c:v>711</c:v>
                </c:pt>
                <c:pt idx="7">
                  <c:v>718</c:v>
                </c:pt>
                <c:pt idx="8">
                  <c:v>736</c:v>
                </c:pt>
                <c:pt idx="9">
                  <c:v>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Workers' compensation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623</c:v>
                </c:pt>
                <c:pt idx="1">
                  <c:v>590</c:v>
                </c:pt>
                <c:pt idx="2">
                  <c:v>600</c:v>
                </c:pt>
                <c:pt idx="3">
                  <c:v>567</c:v>
                </c:pt>
                <c:pt idx="4">
                  <c:v>554</c:v>
                </c:pt>
                <c:pt idx="5">
                  <c:v>560</c:v>
                </c:pt>
                <c:pt idx="6">
                  <c:v>584</c:v>
                </c:pt>
                <c:pt idx="7">
                  <c:v>550</c:v>
                </c:pt>
                <c:pt idx="8">
                  <c:v>547</c:v>
                </c:pt>
                <c:pt idx="9">
                  <c:v>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Other direct insurance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Sheet1!$G$2:$G$11</c:f>
              <c:numCache>
                <c:formatCode>General</c:formatCode>
                <c:ptCount val="10"/>
                <c:pt idx="0">
                  <c:v>306</c:v>
                </c:pt>
                <c:pt idx="1">
                  <c:v>309</c:v>
                </c:pt>
                <c:pt idx="2">
                  <c:v>309</c:v>
                </c:pt>
                <c:pt idx="3">
                  <c:v>310</c:v>
                </c:pt>
                <c:pt idx="4">
                  <c:v>305</c:v>
                </c:pt>
                <c:pt idx="5">
                  <c:v>338</c:v>
                </c:pt>
                <c:pt idx="6">
                  <c:v>360</c:v>
                </c:pt>
                <c:pt idx="7">
                  <c:v>378</c:v>
                </c:pt>
                <c:pt idx="8">
                  <c:v>408</c:v>
                </c:pt>
                <c:pt idx="9">
                  <c:v>435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General liability</c:v>
                </c:pt>
              </c:strCache>
            </c:strRef>
          </c:tx>
          <c:spPr>
            <a:ln w="38100" cap="rnd" cmpd="sng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Sheet1!$H$2:$H$11</c:f>
              <c:numCache>
                <c:formatCode>General</c:formatCode>
                <c:ptCount val="10"/>
                <c:pt idx="0">
                  <c:v>241</c:v>
                </c:pt>
                <c:pt idx="1">
                  <c:v>394</c:v>
                </c:pt>
                <c:pt idx="2">
                  <c:v>235</c:v>
                </c:pt>
                <c:pt idx="3">
                  <c:v>235</c:v>
                </c:pt>
                <c:pt idx="4">
                  <c:v>218</c:v>
                </c:pt>
                <c:pt idx="5">
                  <c:v>251</c:v>
                </c:pt>
                <c:pt idx="6">
                  <c:v>84</c:v>
                </c:pt>
                <c:pt idx="7">
                  <c:v>225</c:v>
                </c:pt>
                <c:pt idx="8">
                  <c:v>275</c:v>
                </c:pt>
                <c:pt idx="9">
                  <c:v>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7B-4495-8897-6552E9E25C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Reinsurance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Sheet1!$I$2:$I$11</c:f>
              <c:numCache>
                <c:formatCode>General</c:formatCode>
                <c:ptCount val="10"/>
                <c:pt idx="0">
                  <c:v>139</c:v>
                </c:pt>
                <c:pt idx="1">
                  <c:v>135</c:v>
                </c:pt>
                <c:pt idx="2">
                  <c:v>135</c:v>
                </c:pt>
                <c:pt idx="3">
                  <c:v>136</c:v>
                </c:pt>
                <c:pt idx="4">
                  <c:v>144</c:v>
                </c:pt>
                <c:pt idx="5">
                  <c:v>165</c:v>
                </c:pt>
                <c:pt idx="6">
                  <c:v>171</c:v>
                </c:pt>
                <c:pt idx="7">
                  <c:v>198</c:v>
                </c:pt>
                <c:pt idx="8">
                  <c:v>164</c:v>
                </c:pt>
                <c:pt idx="9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D-471C-BF2F-11159F4F9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 million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282589676290462"/>
          <c:y val="9.0209614647716679E-2"/>
          <c:w val="0.31596637376849634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Pohjola Insurance</c:v>
                </c:pt>
                <c:pt idx="1">
                  <c:v>LocalTapiola Group</c:v>
                </c:pt>
                <c:pt idx="2">
                  <c:v>If P&amp;C</c:v>
                </c:pt>
                <c:pt idx="3">
                  <c:v>Fennia</c:v>
                </c:pt>
                <c:pt idx="4">
                  <c:v>Turva</c:v>
                </c:pt>
                <c:pt idx="5">
                  <c:v>Pohjantähti</c:v>
                </c:pt>
                <c:pt idx="6">
                  <c:v>Alandia Group</c:v>
                </c:pt>
                <c:pt idx="7">
                  <c:v>POP Insurance</c:v>
                </c:pt>
                <c:pt idx="8">
                  <c:v>Patient Insurance Company</c:v>
                </c:pt>
                <c:pt idx="9">
                  <c:v>Garantia</c:v>
                </c:pt>
                <c:pt idx="10">
                  <c:v>Others</c:v>
                </c:pt>
              </c:strCache>
            </c:strRef>
          </c:cat>
          <c:val>
            <c:numRef>
              <c:f>Sheet1!$B$2:$B$12</c:f>
              <c:numCache>
                <c:formatCode>0.0\ %</c:formatCode>
                <c:ptCount val="11"/>
                <c:pt idx="0">
                  <c:v>0.32600000000000001</c:v>
                </c:pt>
                <c:pt idx="1">
                  <c:v>0.26400000000000001</c:v>
                </c:pt>
                <c:pt idx="2">
                  <c:v>0.21099999999999999</c:v>
                </c:pt>
                <c:pt idx="3">
                  <c:v>9.9000000000000005E-2</c:v>
                </c:pt>
                <c:pt idx="4">
                  <c:v>2.8000000000000001E-2</c:v>
                </c:pt>
                <c:pt idx="5">
                  <c:v>2.4E-2</c:v>
                </c:pt>
                <c:pt idx="6">
                  <c:v>1.7000000000000001E-2</c:v>
                </c:pt>
                <c:pt idx="7">
                  <c:v>0.01</c:v>
                </c:pt>
                <c:pt idx="8">
                  <c:v>6.0000000000000001E-3</c:v>
                </c:pt>
                <c:pt idx="9">
                  <c:v>5.0000000000000001E-3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87-4F39-AF2D-972DBD967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89394072"/>
        <c:axId val="489390152"/>
      </c:barChart>
      <c:catAx>
        <c:axId val="4893940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0152"/>
        <c:crosses val="autoZero"/>
        <c:auto val="1"/>
        <c:lblAlgn val="ctr"/>
        <c:lblOffset val="100"/>
        <c:noMultiLvlLbl val="0"/>
      </c:catAx>
      <c:valAx>
        <c:axId val="489390152"/>
        <c:scaling>
          <c:orientation val="minMax"/>
          <c:max val="0.37000000000000005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48939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11129</c:v>
                </c:pt>
                <c:pt idx="1">
                  <c:v>11498</c:v>
                </c:pt>
                <c:pt idx="2">
                  <c:v>12080</c:v>
                </c:pt>
                <c:pt idx="3">
                  <c:v>12318</c:v>
                </c:pt>
                <c:pt idx="4">
                  <c:v>12236</c:v>
                </c:pt>
                <c:pt idx="5">
                  <c:v>12320</c:v>
                </c:pt>
                <c:pt idx="6">
                  <c:v>12310</c:v>
                </c:pt>
                <c:pt idx="7">
                  <c:v>12484</c:v>
                </c:pt>
                <c:pt idx="8">
                  <c:v>12723</c:v>
                </c:pt>
                <c:pt idx="9">
                  <c:v>12108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B-4497-9609-E5A3A585B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343680"/>
        <c:axId val="567339760"/>
      </c:barChart>
      <c:catAx>
        <c:axId val="56734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7339760"/>
        <c:crosses val="autoZero"/>
        <c:auto val="1"/>
        <c:lblAlgn val="ctr"/>
        <c:lblOffset val="100"/>
        <c:noMultiLvlLbl val="0"/>
      </c:catAx>
      <c:valAx>
        <c:axId val="567339760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€bn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734368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917969492943817E-2"/>
          <c:y val="3.7722804324218623E-2"/>
          <c:w val="0.71217952375518268"/>
          <c:h val="0.820953493959657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Combined ratio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A1-47E7-802B-E5348AC6AE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Sheet1!$B$2:$B$29</c:f>
              <c:numCache>
                <c:formatCode>0.0</c:formatCode>
                <c:ptCount val="28"/>
                <c:pt idx="0">
                  <c:v>110.1</c:v>
                </c:pt>
                <c:pt idx="1">
                  <c:v>108.7</c:v>
                </c:pt>
                <c:pt idx="2">
                  <c:v>111.3</c:v>
                </c:pt>
                <c:pt idx="3">
                  <c:v>112.6</c:v>
                </c:pt>
                <c:pt idx="4">
                  <c:v>106.8</c:v>
                </c:pt>
                <c:pt idx="5">
                  <c:v>110.4</c:v>
                </c:pt>
                <c:pt idx="6">
                  <c:v>109.5</c:v>
                </c:pt>
                <c:pt idx="7">
                  <c:v>110.4</c:v>
                </c:pt>
                <c:pt idx="8">
                  <c:v>111.2</c:v>
                </c:pt>
                <c:pt idx="9">
                  <c:v>114</c:v>
                </c:pt>
                <c:pt idx="10">
                  <c:v>102</c:v>
                </c:pt>
                <c:pt idx="11">
                  <c:v>101.6</c:v>
                </c:pt>
                <c:pt idx="12">
                  <c:v>98.4</c:v>
                </c:pt>
                <c:pt idx="13">
                  <c:v>99.7</c:v>
                </c:pt>
                <c:pt idx="14">
                  <c:v>97</c:v>
                </c:pt>
                <c:pt idx="15">
                  <c:v>102.1</c:v>
                </c:pt>
                <c:pt idx="16">
                  <c:v>107.2</c:v>
                </c:pt>
                <c:pt idx="17">
                  <c:v>99.2</c:v>
                </c:pt>
                <c:pt idx="18">
                  <c:v>95.6</c:v>
                </c:pt>
                <c:pt idx="19">
                  <c:v>96.9</c:v>
                </c:pt>
                <c:pt idx="20">
                  <c:v>96.2</c:v>
                </c:pt>
                <c:pt idx="21">
                  <c:v>92.4</c:v>
                </c:pt>
                <c:pt idx="22">
                  <c:v>95</c:v>
                </c:pt>
                <c:pt idx="23">
                  <c:v>95.1</c:v>
                </c:pt>
                <c:pt idx="24">
                  <c:v>106.2</c:v>
                </c:pt>
                <c:pt idx="25">
                  <c:v>92.6</c:v>
                </c:pt>
                <c:pt idx="26">
                  <c:v>88.8</c:v>
                </c:pt>
                <c:pt idx="27">
                  <c:v>76.7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02-43D7-BD1B-A569B494CA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Loss ratio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A1-47E7-802B-E5348AC6AE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Sheet1!$C$2:$C$29</c:f>
              <c:numCache>
                <c:formatCode>0.0</c:formatCode>
                <c:ptCount val="28"/>
                <c:pt idx="0">
                  <c:v>90.8</c:v>
                </c:pt>
                <c:pt idx="1">
                  <c:v>89</c:v>
                </c:pt>
                <c:pt idx="2">
                  <c:v>90.5</c:v>
                </c:pt>
                <c:pt idx="3">
                  <c:v>92.4</c:v>
                </c:pt>
                <c:pt idx="4">
                  <c:v>86.4</c:v>
                </c:pt>
                <c:pt idx="5">
                  <c:v>88.6</c:v>
                </c:pt>
                <c:pt idx="6">
                  <c:v>85.8</c:v>
                </c:pt>
                <c:pt idx="7">
                  <c:v>88.2</c:v>
                </c:pt>
                <c:pt idx="8">
                  <c:v>87.4</c:v>
                </c:pt>
                <c:pt idx="9">
                  <c:v>92.4</c:v>
                </c:pt>
                <c:pt idx="10">
                  <c:v>81.400000000000006</c:v>
                </c:pt>
                <c:pt idx="11">
                  <c:v>81.900000000000006</c:v>
                </c:pt>
                <c:pt idx="12">
                  <c:v>78</c:v>
                </c:pt>
                <c:pt idx="13">
                  <c:v>78.8</c:v>
                </c:pt>
                <c:pt idx="14">
                  <c:v>75.900000000000006</c:v>
                </c:pt>
                <c:pt idx="15">
                  <c:v>81.2</c:v>
                </c:pt>
                <c:pt idx="16">
                  <c:v>86.2</c:v>
                </c:pt>
                <c:pt idx="17">
                  <c:v>78.3</c:v>
                </c:pt>
                <c:pt idx="18">
                  <c:v>74.7</c:v>
                </c:pt>
                <c:pt idx="19">
                  <c:v>77.099999999999994</c:v>
                </c:pt>
                <c:pt idx="20">
                  <c:v>76.2</c:v>
                </c:pt>
                <c:pt idx="21">
                  <c:v>71.900000000000006</c:v>
                </c:pt>
                <c:pt idx="22">
                  <c:v>74.099999999999994</c:v>
                </c:pt>
                <c:pt idx="23">
                  <c:v>74</c:v>
                </c:pt>
                <c:pt idx="24">
                  <c:v>83.3</c:v>
                </c:pt>
                <c:pt idx="25">
                  <c:v>72.2</c:v>
                </c:pt>
                <c:pt idx="26">
                  <c:v>68.900000000000006</c:v>
                </c:pt>
                <c:pt idx="27">
                  <c:v>56.8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02-43D7-BD1B-A569B494CA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Expense ratio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A1-47E7-802B-E5348AC6AE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Sheet1!$D$2:$D$29</c:f>
              <c:numCache>
                <c:formatCode>0.0</c:formatCode>
                <c:ptCount val="28"/>
                <c:pt idx="0">
                  <c:v>19.3</c:v>
                </c:pt>
                <c:pt idx="1">
                  <c:v>19.7</c:v>
                </c:pt>
                <c:pt idx="2">
                  <c:v>20.8</c:v>
                </c:pt>
                <c:pt idx="3">
                  <c:v>20.2</c:v>
                </c:pt>
                <c:pt idx="4">
                  <c:v>20.399999999999999</c:v>
                </c:pt>
                <c:pt idx="5">
                  <c:v>21.8</c:v>
                </c:pt>
                <c:pt idx="6">
                  <c:v>23.6</c:v>
                </c:pt>
                <c:pt idx="7">
                  <c:v>22.2</c:v>
                </c:pt>
                <c:pt idx="8">
                  <c:v>23.9</c:v>
                </c:pt>
                <c:pt idx="9">
                  <c:v>21.5</c:v>
                </c:pt>
                <c:pt idx="10">
                  <c:v>20.6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20.9</c:v>
                </c:pt>
                <c:pt idx="14">
                  <c:v>21.1</c:v>
                </c:pt>
                <c:pt idx="15">
                  <c:v>20.9</c:v>
                </c:pt>
                <c:pt idx="16">
                  <c:v>21</c:v>
                </c:pt>
                <c:pt idx="17">
                  <c:v>20.8</c:v>
                </c:pt>
                <c:pt idx="18">
                  <c:v>20.9</c:v>
                </c:pt>
                <c:pt idx="19">
                  <c:v>19.8</c:v>
                </c:pt>
                <c:pt idx="20">
                  <c:v>20</c:v>
                </c:pt>
                <c:pt idx="21">
                  <c:v>20.5</c:v>
                </c:pt>
                <c:pt idx="22">
                  <c:v>20.9</c:v>
                </c:pt>
                <c:pt idx="23">
                  <c:v>21.1</c:v>
                </c:pt>
                <c:pt idx="24">
                  <c:v>22.9</c:v>
                </c:pt>
                <c:pt idx="25">
                  <c:v>20.399999999999999</c:v>
                </c:pt>
                <c:pt idx="26">
                  <c:v>20</c:v>
                </c:pt>
                <c:pt idx="27">
                  <c:v>19.899999999999999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02-43D7-BD1B-A569B494C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2466664"/>
        <c:axId val="572465488"/>
      </c:lineChart>
      <c:catAx>
        <c:axId val="57246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72465488"/>
        <c:crosses val="autoZero"/>
        <c:auto val="1"/>
        <c:lblAlgn val="ctr"/>
        <c:lblOffset val="100"/>
        <c:noMultiLvlLbl val="0"/>
      </c:catAx>
      <c:valAx>
        <c:axId val="5724654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72466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62889421431017"/>
          <c:y val="0.31984426547990608"/>
          <c:w val="0.17791699950549658"/>
          <c:h val="0.23378389055025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Workers' compensation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85.2</c:v>
                </c:pt>
                <c:pt idx="1">
                  <c:v>100.4</c:v>
                </c:pt>
                <c:pt idx="2">
                  <c:v>106.8</c:v>
                </c:pt>
                <c:pt idx="3">
                  <c:v>94.9</c:v>
                </c:pt>
                <c:pt idx="4">
                  <c:v>87.3</c:v>
                </c:pt>
                <c:pt idx="5">
                  <c:v>79.599999999999994</c:v>
                </c:pt>
                <c:pt idx="6">
                  <c:v>119.9</c:v>
                </c:pt>
                <c:pt idx="7">
                  <c:v>78.599999999999994</c:v>
                </c:pt>
                <c:pt idx="8">
                  <c:v>67.8</c:v>
                </c:pt>
                <c:pt idx="9">
                  <c:v>-7.6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Motor liability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72</c:v>
                </c:pt>
                <c:pt idx="1">
                  <c:v>80.099999999999994</c:v>
                </c:pt>
                <c:pt idx="2">
                  <c:v>84.2</c:v>
                </c:pt>
                <c:pt idx="3">
                  <c:v>68.8</c:v>
                </c:pt>
                <c:pt idx="4">
                  <c:v>68.95</c:v>
                </c:pt>
                <c:pt idx="5">
                  <c:v>69.099999999999994</c:v>
                </c:pt>
                <c:pt idx="6">
                  <c:v>96.7</c:v>
                </c:pt>
                <c:pt idx="7">
                  <c:v>75.8</c:v>
                </c:pt>
                <c:pt idx="8">
                  <c:v>62.8</c:v>
                </c:pt>
                <c:pt idx="9">
                  <c:v>9.6999999999999993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Motor vehicle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71.5</c:v>
                </c:pt>
                <c:pt idx="1">
                  <c:v>68.7</c:v>
                </c:pt>
                <c:pt idx="2">
                  <c:v>66.8</c:v>
                </c:pt>
                <c:pt idx="3">
                  <c:v>70.900000000000006</c:v>
                </c:pt>
                <c:pt idx="4">
                  <c:v>75.2</c:v>
                </c:pt>
                <c:pt idx="5">
                  <c:v>79.5</c:v>
                </c:pt>
                <c:pt idx="6">
                  <c:v>81.099999999999994</c:v>
                </c:pt>
                <c:pt idx="7">
                  <c:v>75</c:v>
                </c:pt>
                <c:pt idx="8">
                  <c:v>75.7</c:v>
                </c:pt>
                <c:pt idx="9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Other accident and health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78.099999999999994</c:v>
                </c:pt>
                <c:pt idx="1">
                  <c:v>76.5</c:v>
                </c:pt>
                <c:pt idx="2">
                  <c:v>71.900000000000006</c:v>
                </c:pt>
                <c:pt idx="3">
                  <c:v>69.5</c:v>
                </c:pt>
                <c:pt idx="4">
                  <c:v>71.8</c:v>
                </c:pt>
                <c:pt idx="5">
                  <c:v>74.099999999999994</c:v>
                </c:pt>
                <c:pt idx="6">
                  <c:v>73.900000000000006</c:v>
                </c:pt>
                <c:pt idx="7">
                  <c:v>65.7</c:v>
                </c:pt>
                <c:pt idx="8">
                  <c:v>63.7</c:v>
                </c:pt>
                <c:pt idx="9">
                  <c:v>74.900000000000006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Fire and other damage to property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75</c:v>
                </c:pt>
                <c:pt idx="1">
                  <c:v>66.3</c:v>
                </c:pt>
                <c:pt idx="2">
                  <c:v>66.599999999999994</c:v>
                </c:pt>
                <c:pt idx="3">
                  <c:v>68.5</c:v>
                </c:pt>
                <c:pt idx="4">
                  <c:v>70.25</c:v>
                </c:pt>
                <c:pt idx="5">
                  <c:v>72</c:v>
                </c:pt>
                <c:pt idx="6">
                  <c:v>70.900000000000006</c:v>
                </c:pt>
                <c:pt idx="7">
                  <c:v>70.2</c:v>
                </c:pt>
                <c:pt idx="8">
                  <c:v>68.3</c:v>
                </c:pt>
                <c:pt idx="9">
                  <c:v>73.3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TOTAL</c:v>
                </c:pt>
              </c:strCache>
            </c:strRef>
          </c:tx>
          <c:spPr>
            <a:ln w="762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Sheet1!$G$2:$G$11</c:f>
              <c:numCache>
                <c:formatCode>0.0</c:formatCode>
                <c:ptCount val="10"/>
                <c:pt idx="0">
                  <c:v>74.599999999999994</c:v>
                </c:pt>
                <c:pt idx="1">
                  <c:v>77.099999999999994</c:v>
                </c:pt>
                <c:pt idx="2">
                  <c:v>76.2</c:v>
                </c:pt>
                <c:pt idx="3">
                  <c:v>71.900000000000006</c:v>
                </c:pt>
                <c:pt idx="4">
                  <c:v>74.099999999999994</c:v>
                </c:pt>
                <c:pt idx="5">
                  <c:v>74</c:v>
                </c:pt>
                <c:pt idx="6">
                  <c:v>83.3</c:v>
                </c:pt>
                <c:pt idx="7">
                  <c:v>72.2</c:v>
                </c:pt>
                <c:pt idx="8">
                  <c:v>68.900000000000006</c:v>
                </c:pt>
                <c:pt idx="9">
                  <c:v>54.7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  <c:max val="119"/>
          <c:min val="-1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95408726083153"/>
          <c:y val="0.27738188530197094"/>
          <c:w val="0.32128066872075767"/>
          <c:h val="0.39954800053824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A196E1-64E4-7242-886E-5F68C32DF4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FF229-1F24-144A-87B4-004132C422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FA5AF-C9F0-C74A-836E-C059CA44C9E9}" type="datetimeFigureOut">
              <a:rPr lang="en-FI" smtClean="0"/>
              <a:t>05/08/2023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6FED8-38B9-8A40-849C-A7CFD92F96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B95FD-FDE2-2749-B303-C6851F96CA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969DA-3AD7-924F-BDCB-938910EAD9B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1160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65354-DB68-4078-A169-6653B90BBB05}" type="datetimeFigureOut">
              <a:rPr lang="fi-FI" smtClean="0"/>
              <a:t>8.5.2023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AC85C-EDBA-4895-8D03-E0A1F5ADCA9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58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>
          <a:xfrm>
            <a:off x="685800" y="4471516"/>
            <a:ext cx="5486400" cy="4441372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AC85C-EDBA-4895-8D03-E0A1F5ADCA9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97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sisältö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BDB7BA-DD8C-5C4A-9DCF-FE7D5772AEAE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8C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589F367-69AA-E64C-9C96-C24404AFAACD}"/>
              </a:ext>
            </a:extLst>
          </p:cNvPr>
          <p:cNvSpPr/>
          <p:nvPr userDrawn="1"/>
        </p:nvSpPr>
        <p:spPr>
          <a:xfrm>
            <a:off x="3745" y="-23582"/>
            <a:ext cx="4299679" cy="688215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E7397EA-E29E-1C4F-B28B-B356FC4353F6}"/>
              </a:ext>
            </a:extLst>
          </p:cNvPr>
          <p:cNvSpPr/>
          <p:nvPr userDrawn="1"/>
        </p:nvSpPr>
        <p:spPr>
          <a:xfrm>
            <a:off x="3575684" y="-23582"/>
            <a:ext cx="6779896" cy="6882153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366B29-DBC3-6047-8D28-865D672E3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40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BCF00B-5B07-C047-B010-0F64DDB010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SISÄLTÖTYÖN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B0860F-C78B-4555-9838-9A3D1C2CD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 cap="all" spc="0" baseline="0">
                <a:latin typeface="Merriweather Sans ExtraBold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355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751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– </a:t>
            </a:r>
            <a:br>
              <a:rPr lang="fi-FI" dirty="0"/>
            </a:br>
            <a:r>
              <a:rPr lang="fi-FI" dirty="0"/>
              <a:t>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45955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-  Tämä laite – </a:t>
            </a:r>
            <a:br>
              <a:rPr lang="fi-FI" dirty="0"/>
            </a:br>
            <a:r>
              <a:rPr lang="fi-FI" dirty="0"/>
              <a:t>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NOSTON OTSIKKO </a:t>
            </a:r>
            <a:r>
              <a:rPr lang="fi-FI" dirty="0" err="1"/>
              <a:t>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31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–Tämä laite </a:t>
            </a:r>
            <a:br>
              <a:rPr lang="fi-FI" dirty="0"/>
            </a:br>
            <a:r>
              <a:rPr lang="fi-FI" dirty="0"/>
              <a:t>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296190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245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7087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49800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FA:N </a:t>
            </a:r>
            <a:r>
              <a:rPr lang="fi-FI" dirty="0" err="1"/>
              <a:t>KANTALAATiKKO</a:t>
            </a:r>
            <a:r>
              <a:rPr lang="fi-FI" dirty="0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 dirty="0"/>
              <a:t>Lisää </a:t>
            </a:r>
            <a:r>
              <a:rPr lang="fi-FI" dirty="0" err="1"/>
              <a:t>FA:n</a:t>
            </a:r>
            <a:r>
              <a:rPr lang="fi-FI" dirty="0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359437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1828446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huomiokohdat.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245849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es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43138-BEA8-0C4E-B3FA-C8EF150C5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- Finanssiala Ry\Tietopankki – Esityskuvat </a:t>
            </a:r>
            <a:endParaRPr lang="en-FI" dirty="0"/>
          </a:p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F692AD-74D2-FAD3-AD6B-5180BF2DD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SISÄLTÖESITYKSEN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ABFECE7C-D4F9-D924-FBA6-94AEA4758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cap="all" spc="0" baseline="0">
                <a:latin typeface="Merriweather Sans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89A7296-2FC7-494D-8397-C916C5B14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78099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339712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81560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83237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6255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1625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tähän,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käytetään tätä ympyrämuotoa pääsääntöisesti</a:t>
            </a:r>
          </a:p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194979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 </a:t>
            </a:r>
          </a:p>
          <a:p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71983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 -- AHTAUSPOHJA – leipätekstin pistekoko 14. 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6246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39810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kaavio tähän.  Linjadiagrammit erimuotoisilla viivoilla mustalla ja palkkidiagrammit valkoisella, harmaansävyillä ja mustalla + korostusväri </a:t>
            </a:r>
            <a:r>
              <a:rPr lang="fi-FI" dirty="0" err="1"/>
              <a:t>magentalla</a:t>
            </a:r>
            <a:r>
              <a:rPr lang="fi-FI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8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einen_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151D1534-C9ED-4912-897F-888C829F4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16">
            <a:extLst>
              <a:ext uri="{FF2B5EF4-FFF2-40B4-BE49-F238E27FC236}">
                <a16:creationId xmlns:a16="http://schemas.microsoft.com/office/drawing/2014/main" id="{95DE6FF2-7CD5-4FB2-94E4-0C0F7785A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6" name="Graphic 17">
            <a:extLst>
              <a:ext uri="{FF2B5EF4-FFF2-40B4-BE49-F238E27FC236}">
                <a16:creationId xmlns:a16="http://schemas.microsoft.com/office/drawing/2014/main" id="{CFEBEA3A-820A-4E77-A913-52560FCE2F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7" name="Graphic 19">
            <a:extLst>
              <a:ext uri="{FF2B5EF4-FFF2-40B4-BE49-F238E27FC236}">
                <a16:creationId xmlns:a16="http://schemas.microsoft.com/office/drawing/2014/main" id="{15C3C881-CAF1-474A-BC6F-C91FFDD94B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8" name="Graphic 20">
            <a:extLst>
              <a:ext uri="{FF2B5EF4-FFF2-40B4-BE49-F238E27FC236}">
                <a16:creationId xmlns:a16="http://schemas.microsoft.com/office/drawing/2014/main" id="{BA6F8FCC-A6BD-44C6-AECF-FA2F397D56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E52DD362-9420-4003-BA04-21FFB68EDCC3}"/>
              </a:ext>
            </a:extLst>
          </p:cNvPr>
          <p:cNvSpPr/>
          <p:nvPr userDrawn="1"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3A9584BE-AA30-4D06-8EEB-5CA9DFBC926B}"/>
              </a:ext>
            </a:extLst>
          </p:cNvPr>
          <p:cNvSpPr/>
          <p:nvPr userDrawn="1"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DA907CDD-6174-4099-9168-D3EABC0510AE}"/>
              </a:ext>
            </a:extLst>
          </p:cNvPr>
          <p:cNvSpPr/>
          <p:nvPr userDrawn="1"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08DF71BF-A9D2-4A24-80FC-BA33228B85DD}"/>
              </a:ext>
            </a:extLst>
          </p:cNvPr>
          <p:cNvSpPr/>
          <p:nvPr userDrawn="1"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13" name="Graphic 25">
            <a:extLst>
              <a:ext uri="{FF2B5EF4-FFF2-40B4-BE49-F238E27FC236}">
                <a16:creationId xmlns:a16="http://schemas.microsoft.com/office/drawing/2014/main" id="{28D6C7A3-6B4D-40D2-9BBD-0CBDAF2E99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763AACE9-9547-4154-B60D-B39DAF1D11D0}"/>
              </a:ext>
            </a:extLst>
          </p:cNvPr>
          <p:cNvSpPr/>
          <p:nvPr userDrawn="1"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C6925C89-8D55-4703-B5AF-8A946941663F}"/>
              </a:ext>
            </a:extLst>
          </p:cNvPr>
          <p:cNvSpPr/>
          <p:nvPr userDrawn="1"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16" name="Graphic 20">
            <a:extLst>
              <a:ext uri="{FF2B5EF4-FFF2-40B4-BE49-F238E27FC236}">
                <a16:creationId xmlns:a16="http://schemas.microsoft.com/office/drawing/2014/main" id="{651AE5AC-FDC7-4C89-BF65-D59C60C4581F}"/>
              </a:ext>
            </a:extLst>
          </p:cNvPr>
          <p:cNvGrpSpPr/>
          <p:nvPr userDrawn="1"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8B24D1-1E90-4D87-BCD9-EEC2925CDFA8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14089C91-C2D5-4807-84A5-2F33A00E45E1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C2CFE341-DC08-433C-958E-BF03FEC6ECEE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E9D55EC1-2E87-4683-A1A6-243CA4D7A29C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id="{6BFFFC87-66AC-4EEF-9044-AAD248D0257B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96686800-03C9-496D-A4AF-2C05D1FFA9CD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55A3DF27-966F-4C06-8F6F-E3B8538F622B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433F05D-D22B-44C7-B812-BD3ADC64D74A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99104146-45AD-4D55-8DF9-AC722CD1C0E6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B78BD58F-2569-4762-A5B2-8EDE60B06231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C5C5E64C-E3BC-4EB1-B53D-FF932D05F42F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8" name="Freeform 40">
              <a:extLst>
                <a:ext uri="{FF2B5EF4-FFF2-40B4-BE49-F238E27FC236}">
                  <a16:creationId xmlns:a16="http://schemas.microsoft.com/office/drawing/2014/main" id="{2A537631-2A73-4DDC-B721-2A0425424127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433E8AF3-36A5-46F3-B853-EA4414451794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709D2C9E-1ED8-4BFB-AE5F-1D2FA45B92FC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grpSp>
        <p:nvGrpSpPr>
          <p:cNvPr id="31" name="Graphic 20">
            <a:extLst>
              <a:ext uri="{FF2B5EF4-FFF2-40B4-BE49-F238E27FC236}">
                <a16:creationId xmlns:a16="http://schemas.microsoft.com/office/drawing/2014/main" id="{6FEAACBD-B1E3-4D45-A253-34F09641B7EB}"/>
              </a:ext>
            </a:extLst>
          </p:cNvPr>
          <p:cNvGrpSpPr/>
          <p:nvPr userDrawn="1"/>
        </p:nvGrpSpPr>
        <p:grpSpPr>
          <a:xfrm>
            <a:off x="5123519" y="1746369"/>
            <a:ext cx="1726061" cy="203065"/>
            <a:chOff x="7435850" y="2901566"/>
            <a:chExt cx="1428750" cy="168087"/>
          </a:xfrm>
          <a:solidFill>
            <a:srgbClr val="FDFDFC"/>
          </a:solidFill>
        </p:grpSpPr>
        <p:sp>
          <p:nvSpPr>
            <p:cNvPr id="32" name="Freeform 44">
              <a:extLst>
                <a:ext uri="{FF2B5EF4-FFF2-40B4-BE49-F238E27FC236}">
                  <a16:creationId xmlns:a16="http://schemas.microsoft.com/office/drawing/2014/main" id="{C5773CD8-7AF4-4EC0-AE1C-8BE4D6E62539}"/>
                </a:ext>
              </a:extLst>
            </p:cNvPr>
            <p:cNvSpPr/>
            <p:nvPr/>
          </p:nvSpPr>
          <p:spPr>
            <a:xfrm>
              <a:off x="7435850" y="2912300"/>
              <a:ext cx="40893" cy="118554"/>
            </a:xfrm>
            <a:custGeom>
              <a:avLst/>
              <a:gdLst>
                <a:gd name="connsiteX0" fmla="*/ 40894 w 40893"/>
                <a:gd name="connsiteY0" fmla="*/ 0 h 118554"/>
                <a:gd name="connsiteX1" fmla="*/ 23305 w 40893"/>
                <a:gd name="connsiteY1" fmla="*/ 118554 h 118554"/>
                <a:gd name="connsiteX2" fmla="*/ 0 w 40893"/>
                <a:gd name="connsiteY2" fmla="*/ 118554 h 118554"/>
                <a:gd name="connsiteX3" fmla="*/ 17526 w 40893"/>
                <a:gd name="connsiteY3" fmla="*/ 0 h 11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3" h="118554">
                  <a:moveTo>
                    <a:pt x="40894" y="0"/>
                  </a:moveTo>
                  <a:lnTo>
                    <a:pt x="23305" y="118554"/>
                  </a:lnTo>
                  <a:lnTo>
                    <a:pt x="0" y="118554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912B5C92-0AF5-499E-A030-1D65E8ACDFB2}"/>
                </a:ext>
              </a:extLst>
            </p:cNvPr>
            <p:cNvSpPr/>
            <p:nvPr/>
          </p:nvSpPr>
          <p:spPr>
            <a:xfrm>
              <a:off x="7500302" y="2903664"/>
              <a:ext cx="89443" cy="127190"/>
            </a:xfrm>
            <a:custGeom>
              <a:avLst/>
              <a:gdLst>
                <a:gd name="connsiteX0" fmla="*/ 83947 w 89443"/>
                <a:gd name="connsiteY0" fmla="*/ 44069 h 127190"/>
                <a:gd name="connsiteX1" fmla="*/ 89344 w 89443"/>
                <a:gd name="connsiteY1" fmla="*/ 61405 h 127190"/>
                <a:gd name="connsiteX2" fmla="*/ 88519 w 89443"/>
                <a:gd name="connsiteY2" fmla="*/ 70421 h 127190"/>
                <a:gd name="connsiteX3" fmla="*/ 85916 w 89443"/>
                <a:gd name="connsiteY3" fmla="*/ 87948 h 127190"/>
                <a:gd name="connsiteX4" fmla="*/ 81852 w 89443"/>
                <a:gd name="connsiteY4" fmla="*/ 112967 h 127190"/>
                <a:gd name="connsiteX5" fmla="*/ 79566 w 89443"/>
                <a:gd name="connsiteY5" fmla="*/ 127190 h 127190"/>
                <a:gd name="connsiteX6" fmla="*/ 56197 w 89443"/>
                <a:gd name="connsiteY6" fmla="*/ 127190 h 127190"/>
                <a:gd name="connsiteX7" fmla="*/ 58928 w 89443"/>
                <a:gd name="connsiteY7" fmla="*/ 110109 h 127190"/>
                <a:gd name="connsiteX8" fmla="*/ 62357 w 89443"/>
                <a:gd name="connsiteY8" fmla="*/ 88138 h 127190"/>
                <a:gd name="connsiteX9" fmla="*/ 64516 w 89443"/>
                <a:gd name="connsiteY9" fmla="*/ 72962 h 127190"/>
                <a:gd name="connsiteX10" fmla="*/ 65215 w 89443"/>
                <a:gd name="connsiteY10" fmla="*/ 64071 h 127190"/>
                <a:gd name="connsiteX11" fmla="*/ 63309 w 89443"/>
                <a:gd name="connsiteY11" fmla="*/ 57721 h 127190"/>
                <a:gd name="connsiteX12" fmla="*/ 57277 w 89443"/>
                <a:gd name="connsiteY12" fmla="*/ 56007 h 127190"/>
                <a:gd name="connsiteX13" fmla="*/ 48768 w 89443"/>
                <a:gd name="connsiteY13" fmla="*/ 58230 h 127190"/>
                <a:gd name="connsiteX14" fmla="*/ 39433 w 89443"/>
                <a:gd name="connsiteY14" fmla="*/ 64199 h 127190"/>
                <a:gd name="connsiteX15" fmla="*/ 31496 w 89443"/>
                <a:gd name="connsiteY15" fmla="*/ 72581 h 127190"/>
                <a:gd name="connsiteX16" fmla="*/ 23114 w 89443"/>
                <a:gd name="connsiteY16" fmla="*/ 127000 h 127190"/>
                <a:gd name="connsiteX17" fmla="*/ 0 w 89443"/>
                <a:gd name="connsiteY17" fmla="*/ 127000 h 127190"/>
                <a:gd name="connsiteX18" fmla="*/ 18288 w 89443"/>
                <a:gd name="connsiteY18" fmla="*/ 0 h 127190"/>
                <a:gd name="connsiteX19" fmla="*/ 41466 w 89443"/>
                <a:gd name="connsiteY19" fmla="*/ 0 h 127190"/>
                <a:gd name="connsiteX20" fmla="*/ 36004 w 89443"/>
                <a:gd name="connsiteY20" fmla="*/ 41910 h 127190"/>
                <a:gd name="connsiteX21" fmla="*/ 33083 w 89443"/>
                <a:gd name="connsiteY21" fmla="*/ 57912 h 127190"/>
                <a:gd name="connsiteX22" fmla="*/ 49085 w 89443"/>
                <a:gd name="connsiteY22" fmla="*/ 43752 h 127190"/>
                <a:gd name="connsiteX23" fmla="*/ 68135 w 89443"/>
                <a:gd name="connsiteY23" fmla="*/ 38354 h 127190"/>
                <a:gd name="connsiteX24" fmla="*/ 83947 w 89443"/>
                <a:gd name="connsiteY24" fmla="*/ 44069 h 12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443" h="127190">
                  <a:moveTo>
                    <a:pt x="83947" y="44069"/>
                  </a:moveTo>
                  <a:cubicBezTo>
                    <a:pt x="88011" y="48895"/>
                    <a:pt x="89916" y="55137"/>
                    <a:pt x="89344" y="61405"/>
                  </a:cubicBezTo>
                  <a:cubicBezTo>
                    <a:pt x="89281" y="64427"/>
                    <a:pt x="88964" y="67437"/>
                    <a:pt x="88519" y="70421"/>
                  </a:cubicBezTo>
                  <a:cubicBezTo>
                    <a:pt x="87947" y="74486"/>
                    <a:pt x="87058" y="80328"/>
                    <a:pt x="85916" y="87948"/>
                  </a:cubicBezTo>
                  <a:lnTo>
                    <a:pt x="81852" y="112967"/>
                  </a:lnTo>
                  <a:lnTo>
                    <a:pt x="79566" y="127190"/>
                  </a:lnTo>
                  <a:lnTo>
                    <a:pt x="56197" y="127190"/>
                  </a:lnTo>
                  <a:cubicBezTo>
                    <a:pt x="56896" y="122428"/>
                    <a:pt x="57785" y="116713"/>
                    <a:pt x="58928" y="110109"/>
                  </a:cubicBezTo>
                  <a:cubicBezTo>
                    <a:pt x="60261" y="101854"/>
                    <a:pt x="61404" y="94552"/>
                    <a:pt x="62357" y="88138"/>
                  </a:cubicBezTo>
                  <a:cubicBezTo>
                    <a:pt x="63309" y="81725"/>
                    <a:pt x="64008" y="76708"/>
                    <a:pt x="64516" y="72962"/>
                  </a:cubicBezTo>
                  <a:cubicBezTo>
                    <a:pt x="64960" y="70015"/>
                    <a:pt x="65151" y="67050"/>
                    <a:pt x="65215" y="64071"/>
                  </a:cubicBezTo>
                  <a:cubicBezTo>
                    <a:pt x="65532" y="61779"/>
                    <a:pt x="64833" y="59461"/>
                    <a:pt x="63309" y="57721"/>
                  </a:cubicBezTo>
                  <a:cubicBezTo>
                    <a:pt x="61595" y="56445"/>
                    <a:pt x="59436" y="55836"/>
                    <a:pt x="57277" y="56007"/>
                  </a:cubicBezTo>
                  <a:cubicBezTo>
                    <a:pt x="54292" y="56121"/>
                    <a:pt x="51435" y="56883"/>
                    <a:pt x="48768" y="58230"/>
                  </a:cubicBezTo>
                  <a:cubicBezTo>
                    <a:pt x="45403" y="59823"/>
                    <a:pt x="42291" y="61830"/>
                    <a:pt x="39433" y="64199"/>
                  </a:cubicBezTo>
                  <a:cubicBezTo>
                    <a:pt x="36449" y="66675"/>
                    <a:pt x="33782" y="69488"/>
                    <a:pt x="31496" y="72581"/>
                  </a:cubicBezTo>
                  <a:lnTo>
                    <a:pt x="23114" y="127000"/>
                  </a:lnTo>
                  <a:lnTo>
                    <a:pt x="0" y="127000"/>
                  </a:lnTo>
                  <a:lnTo>
                    <a:pt x="18288" y="0"/>
                  </a:lnTo>
                  <a:lnTo>
                    <a:pt x="41466" y="0"/>
                  </a:lnTo>
                  <a:lnTo>
                    <a:pt x="36004" y="41910"/>
                  </a:lnTo>
                  <a:lnTo>
                    <a:pt x="33083" y="57912"/>
                  </a:lnTo>
                  <a:cubicBezTo>
                    <a:pt x="37465" y="52184"/>
                    <a:pt x="42863" y="47377"/>
                    <a:pt x="49085" y="43752"/>
                  </a:cubicBezTo>
                  <a:cubicBezTo>
                    <a:pt x="54864" y="40304"/>
                    <a:pt x="61404" y="38443"/>
                    <a:pt x="68135" y="38354"/>
                  </a:cubicBezTo>
                  <a:cubicBezTo>
                    <a:pt x="73978" y="38049"/>
                    <a:pt x="79692" y="40113"/>
                    <a:pt x="83947" y="44069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id="{9832C3A7-745D-42BA-BEF2-4EF980C34B47}"/>
                </a:ext>
              </a:extLst>
            </p:cNvPr>
            <p:cNvSpPr/>
            <p:nvPr/>
          </p:nvSpPr>
          <p:spPr>
            <a:xfrm>
              <a:off x="7618793" y="2941659"/>
              <a:ext cx="142656" cy="89195"/>
            </a:xfrm>
            <a:custGeom>
              <a:avLst/>
              <a:gdLst>
                <a:gd name="connsiteX0" fmla="*/ 137287 w 142656"/>
                <a:gd name="connsiteY0" fmla="*/ 6074 h 89195"/>
                <a:gd name="connsiteX1" fmla="*/ 142557 w 142656"/>
                <a:gd name="connsiteY1" fmla="*/ 23473 h 89195"/>
                <a:gd name="connsiteX2" fmla="*/ 139128 w 142656"/>
                <a:gd name="connsiteY2" fmla="*/ 50016 h 89195"/>
                <a:gd name="connsiteX3" fmla="*/ 134683 w 142656"/>
                <a:gd name="connsiteY3" fmla="*/ 77702 h 89195"/>
                <a:gd name="connsiteX4" fmla="*/ 132842 w 142656"/>
                <a:gd name="connsiteY4" fmla="*/ 89195 h 89195"/>
                <a:gd name="connsiteX5" fmla="*/ 109156 w 142656"/>
                <a:gd name="connsiteY5" fmla="*/ 89195 h 89195"/>
                <a:gd name="connsiteX6" fmla="*/ 112649 w 142656"/>
                <a:gd name="connsiteY6" fmla="*/ 67097 h 89195"/>
                <a:gd name="connsiteX7" fmla="*/ 115315 w 142656"/>
                <a:gd name="connsiteY7" fmla="*/ 50206 h 89195"/>
                <a:gd name="connsiteX8" fmla="*/ 117475 w 142656"/>
                <a:gd name="connsiteY8" fmla="*/ 35030 h 89195"/>
                <a:gd name="connsiteX9" fmla="*/ 118173 w 142656"/>
                <a:gd name="connsiteY9" fmla="*/ 26076 h 89195"/>
                <a:gd name="connsiteX10" fmla="*/ 116205 w 142656"/>
                <a:gd name="connsiteY10" fmla="*/ 19726 h 89195"/>
                <a:gd name="connsiteX11" fmla="*/ 110236 w 142656"/>
                <a:gd name="connsiteY11" fmla="*/ 18012 h 89195"/>
                <a:gd name="connsiteX12" fmla="*/ 99187 w 142656"/>
                <a:gd name="connsiteY12" fmla="*/ 21822 h 89195"/>
                <a:gd name="connsiteX13" fmla="*/ 88201 w 142656"/>
                <a:gd name="connsiteY13" fmla="*/ 31601 h 89195"/>
                <a:gd name="connsiteX14" fmla="*/ 87122 w 142656"/>
                <a:gd name="connsiteY14" fmla="*/ 39221 h 89195"/>
                <a:gd name="connsiteX15" fmla="*/ 85978 w 142656"/>
                <a:gd name="connsiteY15" fmla="*/ 46841 h 89195"/>
                <a:gd name="connsiteX16" fmla="*/ 85471 w 142656"/>
                <a:gd name="connsiteY16" fmla="*/ 49952 h 89195"/>
                <a:gd name="connsiteX17" fmla="*/ 81025 w 142656"/>
                <a:gd name="connsiteY17" fmla="*/ 77575 h 89195"/>
                <a:gd name="connsiteX18" fmla="*/ 79121 w 142656"/>
                <a:gd name="connsiteY18" fmla="*/ 89005 h 89195"/>
                <a:gd name="connsiteX19" fmla="*/ 55625 w 142656"/>
                <a:gd name="connsiteY19" fmla="*/ 89005 h 89195"/>
                <a:gd name="connsiteX20" fmla="*/ 57023 w 142656"/>
                <a:gd name="connsiteY20" fmla="*/ 79861 h 89195"/>
                <a:gd name="connsiteX21" fmla="*/ 58356 w 142656"/>
                <a:gd name="connsiteY21" fmla="*/ 71796 h 89195"/>
                <a:gd name="connsiteX22" fmla="*/ 61722 w 142656"/>
                <a:gd name="connsiteY22" fmla="*/ 50016 h 89195"/>
                <a:gd name="connsiteX23" fmla="*/ 64579 w 142656"/>
                <a:gd name="connsiteY23" fmla="*/ 25886 h 89195"/>
                <a:gd name="connsiteX24" fmla="*/ 62611 w 142656"/>
                <a:gd name="connsiteY24" fmla="*/ 19536 h 89195"/>
                <a:gd name="connsiteX25" fmla="*/ 56642 w 142656"/>
                <a:gd name="connsiteY25" fmla="*/ 17821 h 89195"/>
                <a:gd name="connsiteX26" fmla="*/ 43942 w 142656"/>
                <a:gd name="connsiteY26" fmla="*/ 22520 h 89195"/>
                <a:gd name="connsiteX27" fmla="*/ 31876 w 142656"/>
                <a:gd name="connsiteY27" fmla="*/ 34204 h 89195"/>
                <a:gd name="connsiteX28" fmla="*/ 23558 w 142656"/>
                <a:gd name="connsiteY28" fmla="*/ 88814 h 89195"/>
                <a:gd name="connsiteX29" fmla="*/ 0 w 142656"/>
                <a:gd name="connsiteY29" fmla="*/ 88814 h 89195"/>
                <a:gd name="connsiteX30" fmla="*/ 13208 w 142656"/>
                <a:gd name="connsiteY30" fmla="*/ 486 h 89195"/>
                <a:gd name="connsiteX31" fmla="*/ 35813 w 142656"/>
                <a:gd name="connsiteY31" fmla="*/ 486 h 89195"/>
                <a:gd name="connsiteX32" fmla="*/ 34353 w 142656"/>
                <a:gd name="connsiteY32" fmla="*/ 17631 h 89195"/>
                <a:gd name="connsiteX33" fmla="*/ 49657 w 142656"/>
                <a:gd name="connsiteY33" fmla="*/ 4931 h 89195"/>
                <a:gd name="connsiteX34" fmla="*/ 67627 w 142656"/>
                <a:gd name="connsiteY34" fmla="*/ 168 h 89195"/>
                <a:gd name="connsiteX35" fmla="*/ 81787 w 142656"/>
                <a:gd name="connsiteY35" fmla="*/ 4169 h 89195"/>
                <a:gd name="connsiteX36" fmla="*/ 88137 w 142656"/>
                <a:gd name="connsiteY36" fmla="*/ 16869 h 89195"/>
                <a:gd name="connsiteX37" fmla="*/ 103377 w 142656"/>
                <a:gd name="connsiteY37" fmla="*/ 4613 h 89195"/>
                <a:gd name="connsiteX38" fmla="*/ 121221 w 142656"/>
                <a:gd name="connsiteY38" fmla="*/ 41 h 89195"/>
                <a:gd name="connsiteX39" fmla="*/ 137287 w 142656"/>
                <a:gd name="connsiteY39" fmla="*/ 6074 h 8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656" h="89195">
                  <a:moveTo>
                    <a:pt x="137287" y="6074"/>
                  </a:moveTo>
                  <a:cubicBezTo>
                    <a:pt x="141224" y="10963"/>
                    <a:pt x="143128" y="17205"/>
                    <a:pt x="142557" y="23473"/>
                  </a:cubicBezTo>
                  <a:cubicBezTo>
                    <a:pt x="141922" y="32375"/>
                    <a:pt x="140779" y="41240"/>
                    <a:pt x="139128" y="50016"/>
                  </a:cubicBezTo>
                  <a:cubicBezTo>
                    <a:pt x="138302" y="55413"/>
                    <a:pt x="136842" y="64621"/>
                    <a:pt x="134683" y="77702"/>
                  </a:cubicBezTo>
                  <a:lnTo>
                    <a:pt x="132842" y="89195"/>
                  </a:lnTo>
                  <a:lnTo>
                    <a:pt x="109156" y="89195"/>
                  </a:lnTo>
                  <a:cubicBezTo>
                    <a:pt x="110426" y="81131"/>
                    <a:pt x="111569" y="73828"/>
                    <a:pt x="112649" y="67097"/>
                  </a:cubicBezTo>
                  <a:lnTo>
                    <a:pt x="115315" y="50206"/>
                  </a:lnTo>
                  <a:cubicBezTo>
                    <a:pt x="116268" y="43856"/>
                    <a:pt x="116967" y="38713"/>
                    <a:pt x="117475" y="35030"/>
                  </a:cubicBezTo>
                  <a:cubicBezTo>
                    <a:pt x="117856" y="32058"/>
                    <a:pt x="118110" y="29073"/>
                    <a:pt x="118173" y="26076"/>
                  </a:cubicBezTo>
                  <a:cubicBezTo>
                    <a:pt x="118490" y="23771"/>
                    <a:pt x="117792" y="21434"/>
                    <a:pt x="116205" y="19726"/>
                  </a:cubicBezTo>
                  <a:cubicBezTo>
                    <a:pt x="114490" y="18450"/>
                    <a:pt x="112395" y="17840"/>
                    <a:pt x="110236" y="18012"/>
                  </a:cubicBezTo>
                  <a:cubicBezTo>
                    <a:pt x="106299" y="18227"/>
                    <a:pt x="102425" y="19548"/>
                    <a:pt x="99187" y="21822"/>
                  </a:cubicBezTo>
                  <a:cubicBezTo>
                    <a:pt x="94996" y="24463"/>
                    <a:pt x="91312" y="27765"/>
                    <a:pt x="88201" y="31601"/>
                  </a:cubicBezTo>
                  <a:cubicBezTo>
                    <a:pt x="88201" y="33506"/>
                    <a:pt x="87566" y="36046"/>
                    <a:pt x="87122" y="39221"/>
                  </a:cubicBezTo>
                  <a:cubicBezTo>
                    <a:pt x="86677" y="42396"/>
                    <a:pt x="86233" y="44936"/>
                    <a:pt x="85978" y="46841"/>
                  </a:cubicBezTo>
                  <a:lnTo>
                    <a:pt x="85471" y="49952"/>
                  </a:lnTo>
                  <a:cubicBezTo>
                    <a:pt x="84645" y="55286"/>
                    <a:pt x="83185" y="64494"/>
                    <a:pt x="81025" y="77575"/>
                  </a:cubicBezTo>
                  <a:lnTo>
                    <a:pt x="79121" y="89005"/>
                  </a:lnTo>
                  <a:lnTo>
                    <a:pt x="55625" y="89005"/>
                  </a:lnTo>
                  <a:cubicBezTo>
                    <a:pt x="56070" y="85830"/>
                    <a:pt x="56514" y="82655"/>
                    <a:pt x="57023" y="79861"/>
                  </a:cubicBezTo>
                  <a:cubicBezTo>
                    <a:pt x="57531" y="77067"/>
                    <a:pt x="57912" y="74336"/>
                    <a:pt x="58356" y="71796"/>
                  </a:cubicBezTo>
                  <a:cubicBezTo>
                    <a:pt x="59753" y="63033"/>
                    <a:pt x="60896" y="55731"/>
                    <a:pt x="61722" y="50016"/>
                  </a:cubicBezTo>
                  <a:cubicBezTo>
                    <a:pt x="63182" y="42040"/>
                    <a:pt x="64135" y="33982"/>
                    <a:pt x="64579" y="25886"/>
                  </a:cubicBezTo>
                  <a:cubicBezTo>
                    <a:pt x="64897" y="23581"/>
                    <a:pt x="64135" y="21263"/>
                    <a:pt x="62611" y="19536"/>
                  </a:cubicBezTo>
                  <a:cubicBezTo>
                    <a:pt x="60896" y="18272"/>
                    <a:pt x="58800" y="17662"/>
                    <a:pt x="56642" y="17821"/>
                  </a:cubicBezTo>
                  <a:cubicBezTo>
                    <a:pt x="52006" y="18088"/>
                    <a:pt x="47625" y="19720"/>
                    <a:pt x="43942" y="22520"/>
                  </a:cubicBezTo>
                  <a:cubicBezTo>
                    <a:pt x="39243" y="25657"/>
                    <a:pt x="35178" y="29613"/>
                    <a:pt x="31876" y="34204"/>
                  </a:cubicBezTo>
                  <a:lnTo>
                    <a:pt x="23558" y="88814"/>
                  </a:lnTo>
                  <a:lnTo>
                    <a:pt x="0" y="88814"/>
                  </a:lnTo>
                  <a:lnTo>
                    <a:pt x="13208" y="486"/>
                  </a:lnTo>
                  <a:lnTo>
                    <a:pt x="35813" y="486"/>
                  </a:lnTo>
                  <a:lnTo>
                    <a:pt x="34353" y="17631"/>
                  </a:lnTo>
                  <a:cubicBezTo>
                    <a:pt x="38608" y="12443"/>
                    <a:pt x="43751" y="8131"/>
                    <a:pt x="49657" y="4931"/>
                  </a:cubicBezTo>
                  <a:cubicBezTo>
                    <a:pt x="55118" y="1832"/>
                    <a:pt x="61340" y="187"/>
                    <a:pt x="67627" y="168"/>
                  </a:cubicBezTo>
                  <a:cubicBezTo>
                    <a:pt x="72644" y="-124"/>
                    <a:pt x="77660" y="1286"/>
                    <a:pt x="81787" y="4169"/>
                  </a:cubicBezTo>
                  <a:cubicBezTo>
                    <a:pt x="85471" y="7426"/>
                    <a:pt x="87757" y="11973"/>
                    <a:pt x="88137" y="16869"/>
                  </a:cubicBezTo>
                  <a:cubicBezTo>
                    <a:pt x="92392" y="11858"/>
                    <a:pt x="97599" y="7699"/>
                    <a:pt x="103377" y="4613"/>
                  </a:cubicBezTo>
                  <a:cubicBezTo>
                    <a:pt x="108838" y="1629"/>
                    <a:pt x="114998" y="54"/>
                    <a:pt x="121221" y="41"/>
                  </a:cubicBezTo>
                  <a:cubicBezTo>
                    <a:pt x="127190" y="-334"/>
                    <a:pt x="133032" y="1864"/>
                    <a:pt x="137287" y="607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AA38D704-1C2C-491B-BB40-F683A84B8885}"/>
                </a:ext>
              </a:extLst>
            </p:cNvPr>
            <p:cNvSpPr/>
            <p:nvPr/>
          </p:nvSpPr>
          <p:spPr>
            <a:xfrm>
              <a:off x="7792593" y="2901566"/>
              <a:ext cx="44707" cy="129287"/>
            </a:xfrm>
            <a:custGeom>
              <a:avLst/>
              <a:gdLst>
                <a:gd name="connsiteX0" fmla="*/ 36957 w 44707"/>
                <a:gd name="connsiteY0" fmla="*/ 40960 h 129287"/>
                <a:gd name="connsiteX1" fmla="*/ 23558 w 44707"/>
                <a:gd name="connsiteY1" fmla="*/ 129288 h 129287"/>
                <a:gd name="connsiteX2" fmla="*/ 0 w 44707"/>
                <a:gd name="connsiteY2" fmla="*/ 129288 h 129287"/>
                <a:gd name="connsiteX3" fmla="*/ 13335 w 44707"/>
                <a:gd name="connsiteY3" fmla="*/ 40960 h 129287"/>
                <a:gd name="connsiteX4" fmla="*/ 18796 w 44707"/>
                <a:gd name="connsiteY4" fmla="*/ 6924 h 129287"/>
                <a:gd name="connsiteX5" fmla="*/ 24257 w 44707"/>
                <a:gd name="connsiteY5" fmla="*/ 1907 h 129287"/>
                <a:gd name="connsiteX6" fmla="*/ 31876 w 44707"/>
                <a:gd name="connsiteY6" fmla="*/ 2 h 129287"/>
                <a:gd name="connsiteX7" fmla="*/ 38608 w 44707"/>
                <a:gd name="connsiteY7" fmla="*/ 1463 h 129287"/>
                <a:gd name="connsiteX8" fmla="*/ 43116 w 44707"/>
                <a:gd name="connsiteY8" fmla="*/ 5272 h 129287"/>
                <a:gd name="connsiteX9" fmla="*/ 44703 w 44707"/>
                <a:gd name="connsiteY9" fmla="*/ 10543 h 129287"/>
                <a:gd name="connsiteX10" fmla="*/ 42735 w 44707"/>
                <a:gd name="connsiteY10" fmla="*/ 17528 h 129287"/>
                <a:gd name="connsiteX11" fmla="*/ 37147 w 44707"/>
                <a:gd name="connsiteY11" fmla="*/ 22544 h 129287"/>
                <a:gd name="connsiteX12" fmla="*/ 28892 w 44707"/>
                <a:gd name="connsiteY12" fmla="*/ 24450 h 129287"/>
                <a:gd name="connsiteX13" fmla="*/ 22923 w 44707"/>
                <a:gd name="connsiteY13" fmla="*/ 22989 h 129287"/>
                <a:gd name="connsiteX14" fmla="*/ 18478 w 44707"/>
                <a:gd name="connsiteY14" fmla="*/ 19116 h 129287"/>
                <a:gd name="connsiteX15" fmla="*/ 16827 w 44707"/>
                <a:gd name="connsiteY15" fmla="*/ 13718 h 129287"/>
                <a:gd name="connsiteX16" fmla="*/ 18669 w 44707"/>
                <a:gd name="connsiteY16" fmla="*/ 6733 h 1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07" h="129287">
                  <a:moveTo>
                    <a:pt x="36957" y="40960"/>
                  </a:moveTo>
                  <a:lnTo>
                    <a:pt x="23558" y="129288"/>
                  </a:lnTo>
                  <a:lnTo>
                    <a:pt x="0" y="129288"/>
                  </a:lnTo>
                  <a:lnTo>
                    <a:pt x="13335" y="40960"/>
                  </a:lnTo>
                  <a:close/>
                  <a:moveTo>
                    <a:pt x="18796" y="6924"/>
                  </a:moveTo>
                  <a:cubicBezTo>
                    <a:pt x="20193" y="4815"/>
                    <a:pt x="22034" y="3088"/>
                    <a:pt x="24257" y="1907"/>
                  </a:cubicBezTo>
                  <a:cubicBezTo>
                    <a:pt x="26606" y="637"/>
                    <a:pt x="29210" y="-17"/>
                    <a:pt x="31876" y="2"/>
                  </a:cubicBezTo>
                  <a:cubicBezTo>
                    <a:pt x="34226" y="-36"/>
                    <a:pt x="36513" y="466"/>
                    <a:pt x="38608" y="1463"/>
                  </a:cubicBezTo>
                  <a:cubicBezTo>
                    <a:pt x="40449" y="2307"/>
                    <a:pt x="41973" y="3622"/>
                    <a:pt x="43116" y="5272"/>
                  </a:cubicBezTo>
                  <a:cubicBezTo>
                    <a:pt x="44196" y="6828"/>
                    <a:pt x="44703" y="8663"/>
                    <a:pt x="44703" y="10543"/>
                  </a:cubicBezTo>
                  <a:cubicBezTo>
                    <a:pt x="44767" y="13013"/>
                    <a:pt x="44069" y="15439"/>
                    <a:pt x="42735" y="17528"/>
                  </a:cubicBezTo>
                  <a:cubicBezTo>
                    <a:pt x="41338" y="19681"/>
                    <a:pt x="39433" y="21420"/>
                    <a:pt x="37147" y="22544"/>
                  </a:cubicBezTo>
                  <a:cubicBezTo>
                    <a:pt x="34607" y="23853"/>
                    <a:pt x="31750" y="24507"/>
                    <a:pt x="28892" y="24450"/>
                  </a:cubicBezTo>
                  <a:cubicBezTo>
                    <a:pt x="26797" y="24456"/>
                    <a:pt x="24764" y="23954"/>
                    <a:pt x="22923" y="22989"/>
                  </a:cubicBezTo>
                  <a:cubicBezTo>
                    <a:pt x="21145" y="22106"/>
                    <a:pt x="19621" y="20773"/>
                    <a:pt x="18478" y="19116"/>
                  </a:cubicBezTo>
                  <a:cubicBezTo>
                    <a:pt x="17399" y="17534"/>
                    <a:pt x="16827" y="15648"/>
                    <a:pt x="16827" y="13718"/>
                  </a:cubicBezTo>
                  <a:cubicBezTo>
                    <a:pt x="16763" y="11261"/>
                    <a:pt x="17399" y="8835"/>
                    <a:pt x="18669" y="6733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0A4D36F3-7918-4AD7-BD57-F79D8CC5E156}"/>
                </a:ext>
              </a:extLst>
            </p:cNvPr>
            <p:cNvSpPr/>
            <p:nvPr/>
          </p:nvSpPr>
          <p:spPr>
            <a:xfrm>
              <a:off x="7853044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3 w 68516"/>
                <a:gd name="connsiteY5" fmla="*/ 55950 h 88982"/>
                <a:gd name="connsiteX6" fmla="*/ 29973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7 w 68516"/>
                <a:gd name="connsiteY11" fmla="*/ 11246 h 88982"/>
                <a:gd name="connsiteX12" fmla="*/ 27687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20 w 68516"/>
                <a:gd name="connsiteY18" fmla="*/ 16580 h 88982"/>
                <a:gd name="connsiteX19" fmla="*/ 45911 w 68516"/>
                <a:gd name="connsiteY19" fmla="*/ 15500 h 88982"/>
                <a:gd name="connsiteX20" fmla="*/ 36005 w 68516"/>
                <a:gd name="connsiteY20" fmla="*/ 17659 h 88982"/>
                <a:gd name="connsiteX21" fmla="*/ 32386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3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3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50"/>
                    <a:pt x="15494" y="71164"/>
                    <a:pt x="18352" y="71825"/>
                  </a:cubicBezTo>
                  <a:cubicBezTo>
                    <a:pt x="21210" y="72561"/>
                    <a:pt x="24194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8" y="61227"/>
                    <a:pt x="40005" y="59887"/>
                  </a:cubicBezTo>
                  <a:cubicBezTo>
                    <a:pt x="38989" y="58407"/>
                    <a:pt x="37719" y="57086"/>
                    <a:pt x="36323" y="55950"/>
                  </a:cubicBezTo>
                  <a:cubicBezTo>
                    <a:pt x="34861" y="54743"/>
                    <a:pt x="32766" y="53219"/>
                    <a:pt x="29973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367" y="38976"/>
                    <a:pt x="13653" y="36468"/>
                    <a:pt x="12319" y="33725"/>
                  </a:cubicBezTo>
                  <a:cubicBezTo>
                    <a:pt x="10923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7" y="11246"/>
                  </a:cubicBezTo>
                  <a:cubicBezTo>
                    <a:pt x="18415" y="7366"/>
                    <a:pt x="22797" y="4470"/>
                    <a:pt x="27687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10" y="19"/>
                    <a:pt x="55055" y="356"/>
                    <a:pt x="59499" y="1022"/>
                  </a:cubicBezTo>
                  <a:cubicBezTo>
                    <a:pt x="62548" y="1410"/>
                    <a:pt x="65596" y="2070"/>
                    <a:pt x="68517" y="2991"/>
                  </a:cubicBezTo>
                  <a:lnTo>
                    <a:pt x="65278" y="22041"/>
                  </a:lnTo>
                  <a:cubicBezTo>
                    <a:pt x="64072" y="20936"/>
                    <a:pt x="62738" y="19996"/>
                    <a:pt x="61278" y="19247"/>
                  </a:cubicBezTo>
                  <a:cubicBezTo>
                    <a:pt x="59119" y="18110"/>
                    <a:pt x="56769" y="17215"/>
                    <a:pt x="54420" y="16580"/>
                  </a:cubicBezTo>
                  <a:cubicBezTo>
                    <a:pt x="51626" y="15856"/>
                    <a:pt x="48768" y="15488"/>
                    <a:pt x="45911" y="15500"/>
                  </a:cubicBezTo>
                  <a:cubicBezTo>
                    <a:pt x="42482" y="15329"/>
                    <a:pt x="39053" y="16078"/>
                    <a:pt x="36005" y="17659"/>
                  </a:cubicBezTo>
                  <a:cubicBezTo>
                    <a:pt x="33655" y="18891"/>
                    <a:pt x="32258" y="21368"/>
                    <a:pt x="32386" y="24009"/>
                  </a:cubicBezTo>
                  <a:cubicBezTo>
                    <a:pt x="32386" y="25667"/>
                    <a:pt x="32766" y="27305"/>
                    <a:pt x="33528" y="28772"/>
                  </a:cubicBezTo>
                  <a:cubicBezTo>
                    <a:pt x="34417" y="30144"/>
                    <a:pt x="35497" y="31382"/>
                    <a:pt x="36703" y="32455"/>
                  </a:cubicBezTo>
                  <a:cubicBezTo>
                    <a:pt x="38036" y="33598"/>
                    <a:pt x="40005" y="35122"/>
                    <a:pt x="42673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5" y="51829"/>
                    <a:pt x="61723" y="54680"/>
                  </a:cubicBezTo>
                  <a:cubicBezTo>
                    <a:pt x="63247" y="57633"/>
                    <a:pt x="64072" y="60935"/>
                    <a:pt x="64008" y="64268"/>
                  </a:cubicBezTo>
                  <a:cubicBezTo>
                    <a:pt x="64199" y="69405"/>
                    <a:pt x="62421" y="74422"/>
                    <a:pt x="59055" y="78302"/>
                  </a:cubicBezTo>
                  <a:cubicBezTo>
                    <a:pt x="55436" y="82169"/>
                    <a:pt x="50800" y="84976"/>
                    <a:pt x="45720" y="86430"/>
                  </a:cubicBezTo>
                  <a:cubicBezTo>
                    <a:pt x="39561" y="88240"/>
                    <a:pt x="33084" y="89097"/>
                    <a:pt x="26670" y="88970"/>
                  </a:cubicBezTo>
                  <a:cubicBezTo>
                    <a:pt x="21210" y="88970"/>
                    <a:pt x="15811" y="88462"/>
                    <a:pt x="10478" y="87446"/>
                  </a:cubicBezTo>
                  <a:cubicBezTo>
                    <a:pt x="6795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6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3EC518CC-A2DB-46C5-BA56-0868C8FF97FA}"/>
                </a:ext>
              </a:extLst>
            </p:cNvPr>
            <p:cNvSpPr/>
            <p:nvPr/>
          </p:nvSpPr>
          <p:spPr>
            <a:xfrm>
              <a:off x="7947083" y="2942314"/>
              <a:ext cx="79335" cy="88632"/>
            </a:xfrm>
            <a:custGeom>
              <a:avLst/>
              <a:gdLst>
                <a:gd name="connsiteX0" fmla="*/ 72966 w 79335"/>
                <a:gd name="connsiteY0" fmla="*/ 5292 h 88632"/>
                <a:gd name="connsiteX1" fmla="*/ 79316 w 79335"/>
                <a:gd name="connsiteY1" fmla="*/ 19453 h 88632"/>
                <a:gd name="connsiteX2" fmla="*/ 63251 w 79335"/>
                <a:gd name="connsiteY2" fmla="*/ 44408 h 88632"/>
                <a:gd name="connsiteX3" fmla="*/ 24706 w 79335"/>
                <a:gd name="connsiteY3" fmla="*/ 57108 h 88632"/>
                <a:gd name="connsiteX4" fmla="*/ 39820 w 79335"/>
                <a:gd name="connsiteY4" fmla="*/ 73555 h 88632"/>
                <a:gd name="connsiteX5" fmla="*/ 54551 w 79335"/>
                <a:gd name="connsiteY5" fmla="*/ 70126 h 88632"/>
                <a:gd name="connsiteX6" fmla="*/ 67760 w 79335"/>
                <a:gd name="connsiteY6" fmla="*/ 61617 h 88632"/>
                <a:gd name="connsiteX7" fmla="*/ 74110 w 79335"/>
                <a:gd name="connsiteY7" fmla="*/ 72031 h 88632"/>
                <a:gd name="connsiteX8" fmla="*/ 65664 w 79335"/>
                <a:gd name="connsiteY8" fmla="*/ 79587 h 88632"/>
                <a:gd name="connsiteX9" fmla="*/ 52075 w 79335"/>
                <a:gd name="connsiteY9" fmla="*/ 85937 h 88632"/>
                <a:gd name="connsiteX10" fmla="*/ 35184 w 79335"/>
                <a:gd name="connsiteY10" fmla="*/ 88604 h 88632"/>
                <a:gd name="connsiteX11" fmla="*/ 15435 w 79335"/>
                <a:gd name="connsiteY11" fmla="*/ 83968 h 88632"/>
                <a:gd name="connsiteX12" fmla="*/ 3751 w 79335"/>
                <a:gd name="connsiteY12" fmla="*/ 71650 h 88632"/>
                <a:gd name="connsiteX13" fmla="*/ 5 w 79335"/>
                <a:gd name="connsiteY13" fmla="*/ 54949 h 88632"/>
                <a:gd name="connsiteX14" fmla="*/ 6863 w 79335"/>
                <a:gd name="connsiteY14" fmla="*/ 27073 h 88632"/>
                <a:gd name="connsiteX15" fmla="*/ 25913 w 79335"/>
                <a:gd name="connsiteY15" fmla="*/ 7324 h 88632"/>
                <a:gd name="connsiteX16" fmla="*/ 52964 w 79335"/>
                <a:gd name="connsiteY16" fmla="*/ 85 h 88632"/>
                <a:gd name="connsiteX17" fmla="*/ 72966 w 79335"/>
                <a:gd name="connsiteY17" fmla="*/ 5292 h 88632"/>
                <a:gd name="connsiteX18" fmla="*/ 54360 w 79335"/>
                <a:gd name="connsiteY18" fmla="*/ 15325 h 88632"/>
                <a:gd name="connsiteX19" fmla="*/ 48010 w 79335"/>
                <a:gd name="connsiteY19" fmla="*/ 13420 h 88632"/>
                <a:gd name="connsiteX20" fmla="*/ 36454 w 79335"/>
                <a:gd name="connsiteY20" fmla="*/ 18500 h 88632"/>
                <a:gd name="connsiteX21" fmla="*/ 28580 w 79335"/>
                <a:gd name="connsiteY21" fmla="*/ 31200 h 88632"/>
                <a:gd name="connsiteX22" fmla="*/ 25151 w 79335"/>
                <a:gd name="connsiteY22" fmla="*/ 44980 h 88632"/>
                <a:gd name="connsiteX23" fmla="*/ 38930 w 79335"/>
                <a:gd name="connsiteY23" fmla="*/ 41868 h 88632"/>
                <a:gd name="connsiteX24" fmla="*/ 51630 w 79335"/>
                <a:gd name="connsiteY24" fmla="*/ 33486 h 88632"/>
                <a:gd name="connsiteX25" fmla="*/ 56774 w 79335"/>
                <a:gd name="connsiteY25" fmla="*/ 21929 h 88632"/>
                <a:gd name="connsiteX26" fmla="*/ 53916 w 79335"/>
                <a:gd name="connsiteY26" fmla="*/ 15325 h 8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35" h="88632">
                  <a:moveTo>
                    <a:pt x="72966" y="5292"/>
                  </a:moveTo>
                  <a:cubicBezTo>
                    <a:pt x="77221" y="8715"/>
                    <a:pt x="79571" y="13985"/>
                    <a:pt x="79316" y="19453"/>
                  </a:cubicBezTo>
                  <a:cubicBezTo>
                    <a:pt x="79316" y="30203"/>
                    <a:pt x="73030" y="39969"/>
                    <a:pt x="63251" y="44408"/>
                  </a:cubicBezTo>
                  <a:cubicBezTo>
                    <a:pt x="51249" y="50898"/>
                    <a:pt x="38232" y="55197"/>
                    <a:pt x="24706" y="57108"/>
                  </a:cubicBezTo>
                  <a:cubicBezTo>
                    <a:pt x="24389" y="68093"/>
                    <a:pt x="29405" y="73555"/>
                    <a:pt x="39820" y="73555"/>
                  </a:cubicBezTo>
                  <a:cubicBezTo>
                    <a:pt x="44899" y="73453"/>
                    <a:pt x="49916" y="72285"/>
                    <a:pt x="54551" y="70126"/>
                  </a:cubicBezTo>
                  <a:cubicBezTo>
                    <a:pt x="59377" y="68024"/>
                    <a:pt x="63823" y="65147"/>
                    <a:pt x="67760" y="61617"/>
                  </a:cubicBezTo>
                  <a:lnTo>
                    <a:pt x="74110" y="72031"/>
                  </a:lnTo>
                  <a:cubicBezTo>
                    <a:pt x="71697" y="74958"/>
                    <a:pt x="68839" y="77511"/>
                    <a:pt x="65664" y="79587"/>
                  </a:cubicBezTo>
                  <a:cubicBezTo>
                    <a:pt x="61472" y="82311"/>
                    <a:pt x="56901" y="84451"/>
                    <a:pt x="52075" y="85937"/>
                  </a:cubicBezTo>
                  <a:cubicBezTo>
                    <a:pt x="46614" y="87741"/>
                    <a:pt x="40899" y="88642"/>
                    <a:pt x="35184" y="88604"/>
                  </a:cubicBezTo>
                  <a:cubicBezTo>
                    <a:pt x="28326" y="88871"/>
                    <a:pt x="21468" y="87271"/>
                    <a:pt x="15435" y="83968"/>
                  </a:cubicBezTo>
                  <a:cubicBezTo>
                    <a:pt x="10355" y="81168"/>
                    <a:pt x="6291" y="76869"/>
                    <a:pt x="3751" y="71650"/>
                  </a:cubicBezTo>
                  <a:cubicBezTo>
                    <a:pt x="1211" y="66455"/>
                    <a:pt x="-59" y="60734"/>
                    <a:pt x="5" y="54949"/>
                  </a:cubicBezTo>
                  <a:cubicBezTo>
                    <a:pt x="-122" y="45227"/>
                    <a:pt x="2227" y="35632"/>
                    <a:pt x="6863" y="27073"/>
                  </a:cubicBezTo>
                  <a:cubicBezTo>
                    <a:pt x="11308" y="18868"/>
                    <a:pt x="17848" y="12036"/>
                    <a:pt x="25913" y="7324"/>
                  </a:cubicBezTo>
                  <a:cubicBezTo>
                    <a:pt x="34104" y="2460"/>
                    <a:pt x="43439" y="-48"/>
                    <a:pt x="52964" y="85"/>
                  </a:cubicBezTo>
                  <a:cubicBezTo>
                    <a:pt x="60012" y="-429"/>
                    <a:pt x="67060" y="1399"/>
                    <a:pt x="72966" y="5292"/>
                  </a:cubicBezTo>
                  <a:close/>
                  <a:moveTo>
                    <a:pt x="54360" y="15325"/>
                  </a:moveTo>
                  <a:cubicBezTo>
                    <a:pt x="52520" y="13953"/>
                    <a:pt x="50297" y="13280"/>
                    <a:pt x="48010" y="13420"/>
                  </a:cubicBezTo>
                  <a:cubicBezTo>
                    <a:pt x="43629" y="13445"/>
                    <a:pt x="39438" y="15281"/>
                    <a:pt x="36454" y="18500"/>
                  </a:cubicBezTo>
                  <a:cubicBezTo>
                    <a:pt x="33025" y="22170"/>
                    <a:pt x="30358" y="26488"/>
                    <a:pt x="28580" y="31200"/>
                  </a:cubicBezTo>
                  <a:cubicBezTo>
                    <a:pt x="26802" y="35607"/>
                    <a:pt x="25659" y="40249"/>
                    <a:pt x="25151" y="44980"/>
                  </a:cubicBezTo>
                  <a:cubicBezTo>
                    <a:pt x="29913" y="44846"/>
                    <a:pt x="34612" y="43792"/>
                    <a:pt x="38930" y="41868"/>
                  </a:cubicBezTo>
                  <a:cubicBezTo>
                    <a:pt x="43693" y="39957"/>
                    <a:pt x="48010" y="37106"/>
                    <a:pt x="51630" y="33486"/>
                  </a:cubicBezTo>
                  <a:cubicBezTo>
                    <a:pt x="54869" y="30489"/>
                    <a:pt x="56710" y="26317"/>
                    <a:pt x="56774" y="21929"/>
                  </a:cubicBezTo>
                  <a:cubicBezTo>
                    <a:pt x="56901" y="19395"/>
                    <a:pt x="55885" y="16944"/>
                    <a:pt x="53916" y="1532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49D58D77-6619-489E-A4B5-89389A1E0C60}"/>
                </a:ext>
              </a:extLst>
            </p:cNvPr>
            <p:cNvSpPr/>
            <p:nvPr/>
          </p:nvSpPr>
          <p:spPr>
            <a:xfrm>
              <a:off x="8050656" y="2942653"/>
              <a:ext cx="90212" cy="88519"/>
            </a:xfrm>
            <a:custGeom>
              <a:avLst/>
              <a:gdLst>
                <a:gd name="connsiteX0" fmla="*/ 84963 w 90212"/>
                <a:gd name="connsiteY0" fmla="*/ 5080 h 88519"/>
                <a:gd name="connsiteX1" fmla="*/ 90043 w 90212"/>
                <a:gd name="connsiteY1" fmla="*/ 22796 h 88519"/>
                <a:gd name="connsiteX2" fmla="*/ 86614 w 90212"/>
                <a:gd name="connsiteY2" fmla="*/ 49339 h 88519"/>
                <a:gd name="connsiteX3" fmla="*/ 82233 w 90212"/>
                <a:gd name="connsiteY3" fmla="*/ 77026 h 88519"/>
                <a:gd name="connsiteX4" fmla="*/ 80328 w 90212"/>
                <a:gd name="connsiteY4" fmla="*/ 88519 h 88519"/>
                <a:gd name="connsiteX5" fmla="*/ 56833 w 90212"/>
                <a:gd name="connsiteY5" fmla="*/ 88519 h 88519"/>
                <a:gd name="connsiteX6" fmla="*/ 58230 w 90212"/>
                <a:gd name="connsiteY6" fmla="*/ 79375 h 88519"/>
                <a:gd name="connsiteX7" fmla="*/ 59499 w 90212"/>
                <a:gd name="connsiteY7" fmla="*/ 71311 h 88519"/>
                <a:gd name="connsiteX8" fmla="*/ 62929 w 90212"/>
                <a:gd name="connsiteY8" fmla="*/ 49530 h 88519"/>
                <a:gd name="connsiteX9" fmla="*/ 65723 w 90212"/>
                <a:gd name="connsiteY9" fmla="*/ 25400 h 88519"/>
                <a:gd name="connsiteX10" fmla="*/ 63818 w 90212"/>
                <a:gd name="connsiteY10" fmla="*/ 19050 h 88519"/>
                <a:gd name="connsiteX11" fmla="*/ 57849 w 90212"/>
                <a:gd name="connsiteY11" fmla="*/ 17336 h 88519"/>
                <a:gd name="connsiteX12" fmla="*/ 49276 w 90212"/>
                <a:gd name="connsiteY12" fmla="*/ 19621 h 88519"/>
                <a:gd name="connsiteX13" fmla="*/ 39942 w 90212"/>
                <a:gd name="connsiteY13" fmla="*/ 25654 h 88519"/>
                <a:gd name="connsiteX14" fmla="*/ 31814 w 90212"/>
                <a:gd name="connsiteY14" fmla="*/ 34163 h 88519"/>
                <a:gd name="connsiteX15" fmla="*/ 23559 w 90212"/>
                <a:gd name="connsiteY15" fmla="*/ 88329 h 88519"/>
                <a:gd name="connsiteX16" fmla="*/ 0 w 90212"/>
                <a:gd name="connsiteY16" fmla="*/ 88329 h 88519"/>
                <a:gd name="connsiteX17" fmla="*/ 13208 w 90212"/>
                <a:gd name="connsiteY17" fmla="*/ 0 h 88519"/>
                <a:gd name="connsiteX18" fmla="*/ 35687 w 90212"/>
                <a:gd name="connsiteY18" fmla="*/ 0 h 88519"/>
                <a:gd name="connsiteX19" fmla="*/ 34290 w 90212"/>
                <a:gd name="connsiteY19" fmla="*/ 17717 h 88519"/>
                <a:gd name="connsiteX20" fmla="*/ 50038 w 90212"/>
                <a:gd name="connsiteY20" fmla="*/ 5017 h 88519"/>
                <a:gd name="connsiteX21" fmla="*/ 69088 w 90212"/>
                <a:gd name="connsiteY21" fmla="*/ 127 h 88519"/>
                <a:gd name="connsiteX22" fmla="*/ 84963 w 90212"/>
                <a:gd name="connsiteY22" fmla="*/ 5080 h 8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12" h="88519">
                  <a:moveTo>
                    <a:pt x="84963" y="5080"/>
                  </a:moveTo>
                  <a:cubicBezTo>
                    <a:pt x="88964" y="10065"/>
                    <a:pt x="90805" y="16446"/>
                    <a:pt x="90043" y="22796"/>
                  </a:cubicBezTo>
                  <a:cubicBezTo>
                    <a:pt x="89409" y="31699"/>
                    <a:pt x="88265" y="40564"/>
                    <a:pt x="86614" y="49339"/>
                  </a:cubicBezTo>
                  <a:cubicBezTo>
                    <a:pt x="85852" y="54737"/>
                    <a:pt x="84392" y="63945"/>
                    <a:pt x="82233" y="77026"/>
                  </a:cubicBezTo>
                  <a:lnTo>
                    <a:pt x="80328" y="88519"/>
                  </a:lnTo>
                  <a:lnTo>
                    <a:pt x="56833" y="88519"/>
                  </a:lnTo>
                  <a:cubicBezTo>
                    <a:pt x="57277" y="85344"/>
                    <a:pt x="57722" y="82169"/>
                    <a:pt x="58230" y="79375"/>
                  </a:cubicBezTo>
                  <a:cubicBezTo>
                    <a:pt x="58738" y="76581"/>
                    <a:pt x="59119" y="73851"/>
                    <a:pt x="59499" y="71311"/>
                  </a:cubicBezTo>
                  <a:cubicBezTo>
                    <a:pt x="60961" y="62548"/>
                    <a:pt x="62103" y="55245"/>
                    <a:pt x="62929" y="49530"/>
                  </a:cubicBezTo>
                  <a:cubicBezTo>
                    <a:pt x="64389" y="41554"/>
                    <a:pt x="65278" y="33496"/>
                    <a:pt x="65723" y="25400"/>
                  </a:cubicBezTo>
                  <a:cubicBezTo>
                    <a:pt x="66040" y="23108"/>
                    <a:pt x="65342" y="20790"/>
                    <a:pt x="63818" y="19050"/>
                  </a:cubicBezTo>
                  <a:cubicBezTo>
                    <a:pt x="62103" y="17786"/>
                    <a:pt x="60008" y="17177"/>
                    <a:pt x="57849" y="17336"/>
                  </a:cubicBezTo>
                  <a:cubicBezTo>
                    <a:pt x="54864" y="17437"/>
                    <a:pt x="51943" y="18218"/>
                    <a:pt x="49276" y="19621"/>
                  </a:cubicBezTo>
                  <a:cubicBezTo>
                    <a:pt x="45911" y="21215"/>
                    <a:pt x="42800" y="23241"/>
                    <a:pt x="39942" y="25654"/>
                  </a:cubicBezTo>
                  <a:cubicBezTo>
                    <a:pt x="36894" y="28156"/>
                    <a:pt x="34163" y="31013"/>
                    <a:pt x="31814" y="34163"/>
                  </a:cubicBezTo>
                  <a:lnTo>
                    <a:pt x="23559" y="88329"/>
                  </a:lnTo>
                  <a:lnTo>
                    <a:pt x="0" y="88329"/>
                  </a:lnTo>
                  <a:lnTo>
                    <a:pt x="13208" y="0"/>
                  </a:lnTo>
                  <a:lnTo>
                    <a:pt x="35687" y="0"/>
                  </a:lnTo>
                  <a:lnTo>
                    <a:pt x="34290" y="17717"/>
                  </a:lnTo>
                  <a:cubicBezTo>
                    <a:pt x="38672" y="12528"/>
                    <a:pt x="44006" y="8217"/>
                    <a:pt x="50038" y="5017"/>
                  </a:cubicBezTo>
                  <a:cubicBezTo>
                    <a:pt x="55880" y="1797"/>
                    <a:pt x="62421" y="114"/>
                    <a:pt x="69088" y="127"/>
                  </a:cubicBezTo>
                  <a:cubicBezTo>
                    <a:pt x="74803" y="-413"/>
                    <a:pt x="80518" y="1372"/>
                    <a:pt x="84963" y="508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59B29B9A-4427-4084-996B-C7676014AF28}"/>
                </a:ext>
              </a:extLst>
            </p:cNvPr>
            <p:cNvSpPr/>
            <p:nvPr/>
          </p:nvSpPr>
          <p:spPr>
            <a:xfrm>
              <a:off x="8223813" y="2942300"/>
              <a:ext cx="89796" cy="88634"/>
            </a:xfrm>
            <a:custGeom>
              <a:avLst/>
              <a:gdLst>
                <a:gd name="connsiteX0" fmla="*/ 89797 w 89796"/>
                <a:gd name="connsiteY0" fmla="*/ 99 h 88634"/>
                <a:gd name="connsiteX1" fmla="*/ 76271 w 89796"/>
                <a:gd name="connsiteY1" fmla="*/ 88554 h 88634"/>
                <a:gd name="connsiteX2" fmla="*/ 55253 w 89796"/>
                <a:gd name="connsiteY2" fmla="*/ 88554 h 88634"/>
                <a:gd name="connsiteX3" fmla="*/ 56459 w 89796"/>
                <a:gd name="connsiteY3" fmla="*/ 70648 h 88634"/>
                <a:gd name="connsiteX4" fmla="*/ 44140 w 89796"/>
                <a:gd name="connsiteY4" fmla="*/ 83348 h 88634"/>
                <a:gd name="connsiteX5" fmla="*/ 27313 w 89796"/>
                <a:gd name="connsiteY5" fmla="*/ 88554 h 88634"/>
                <a:gd name="connsiteX6" fmla="*/ 6421 w 89796"/>
                <a:gd name="connsiteY6" fmla="*/ 79728 h 88634"/>
                <a:gd name="connsiteX7" fmla="*/ 71 w 89796"/>
                <a:gd name="connsiteY7" fmla="*/ 56106 h 88634"/>
                <a:gd name="connsiteX8" fmla="*/ 6421 w 89796"/>
                <a:gd name="connsiteY8" fmla="*/ 29563 h 88634"/>
                <a:gd name="connsiteX9" fmla="*/ 25471 w 89796"/>
                <a:gd name="connsiteY9" fmla="*/ 8354 h 88634"/>
                <a:gd name="connsiteX10" fmla="*/ 57221 w 89796"/>
                <a:gd name="connsiteY10" fmla="*/ 35 h 88634"/>
                <a:gd name="connsiteX11" fmla="*/ 67317 w 89796"/>
                <a:gd name="connsiteY11" fmla="*/ 924 h 88634"/>
                <a:gd name="connsiteX12" fmla="*/ 77414 w 89796"/>
                <a:gd name="connsiteY12" fmla="*/ 3083 h 88634"/>
                <a:gd name="connsiteX13" fmla="*/ 47633 w 89796"/>
                <a:gd name="connsiteY13" fmla="*/ 66520 h 88634"/>
                <a:gd name="connsiteX14" fmla="*/ 58555 w 89796"/>
                <a:gd name="connsiteY14" fmla="*/ 50835 h 88634"/>
                <a:gd name="connsiteX15" fmla="*/ 64397 w 89796"/>
                <a:gd name="connsiteY15" fmla="*/ 15402 h 88634"/>
                <a:gd name="connsiteX16" fmla="*/ 54491 w 89796"/>
                <a:gd name="connsiteY16" fmla="*/ 13751 h 88634"/>
                <a:gd name="connsiteX17" fmla="*/ 37790 w 89796"/>
                <a:gd name="connsiteY17" fmla="*/ 20101 h 88634"/>
                <a:gd name="connsiteX18" fmla="*/ 27567 w 89796"/>
                <a:gd name="connsiteY18" fmla="*/ 35532 h 88634"/>
                <a:gd name="connsiteX19" fmla="*/ 24201 w 89796"/>
                <a:gd name="connsiteY19" fmla="*/ 54582 h 88634"/>
                <a:gd name="connsiteX20" fmla="*/ 26742 w 89796"/>
                <a:gd name="connsiteY20" fmla="*/ 69060 h 88634"/>
                <a:gd name="connsiteX21" fmla="*/ 34107 w 89796"/>
                <a:gd name="connsiteY21" fmla="*/ 73759 h 88634"/>
                <a:gd name="connsiteX22" fmla="*/ 47633 w 89796"/>
                <a:gd name="connsiteY22" fmla="*/ 66520 h 8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96" h="88634">
                  <a:moveTo>
                    <a:pt x="89797" y="99"/>
                  </a:moveTo>
                  <a:lnTo>
                    <a:pt x="76271" y="88554"/>
                  </a:lnTo>
                  <a:lnTo>
                    <a:pt x="55253" y="88554"/>
                  </a:lnTo>
                  <a:lnTo>
                    <a:pt x="56459" y="70648"/>
                  </a:lnTo>
                  <a:cubicBezTo>
                    <a:pt x="53221" y="75639"/>
                    <a:pt x="49030" y="79950"/>
                    <a:pt x="44140" y="83348"/>
                  </a:cubicBezTo>
                  <a:cubicBezTo>
                    <a:pt x="39251" y="86815"/>
                    <a:pt x="33345" y="88637"/>
                    <a:pt x="27313" y="88554"/>
                  </a:cubicBezTo>
                  <a:cubicBezTo>
                    <a:pt x="19312" y="89202"/>
                    <a:pt x="11501" y="85907"/>
                    <a:pt x="6421" y="79728"/>
                  </a:cubicBezTo>
                  <a:cubicBezTo>
                    <a:pt x="1786" y="72768"/>
                    <a:pt x="-437" y="64463"/>
                    <a:pt x="71" y="56106"/>
                  </a:cubicBezTo>
                  <a:cubicBezTo>
                    <a:pt x="71" y="46886"/>
                    <a:pt x="2230" y="37793"/>
                    <a:pt x="6421" y="29563"/>
                  </a:cubicBezTo>
                  <a:cubicBezTo>
                    <a:pt x="10739" y="20895"/>
                    <a:pt x="17280" y="13561"/>
                    <a:pt x="25471" y="8354"/>
                  </a:cubicBezTo>
                  <a:cubicBezTo>
                    <a:pt x="34996" y="2537"/>
                    <a:pt x="46045" y="-358"/>
                    <a:pt x="57221" y="35"/>
                  </a:cubicBezTo>
                  <a:cubicBezTo>
                    <a:pt x="60587" y="74"/>
                    <a:pt x="63952" y="372"/>
                    <a:pt x="67317" y="924"/>
                  </a:cubicBezTo>
                  <a:cubicBezTo>
                    <a:pt x="71064" y="1560"/>
                    <a:pt x="74367" y="2258"/>
                    <a:pt x="77414" y="3083"/>
                  </a:cubicBezTo>
                  <a:close/>
                  <a:moveTo>
                    <a:pt x="47633" y="66520"/>
                  </a:moveTo>
                  <a:cubicBezTo>
                    <a:pt x="52014" y="61846"/>
                    <a:pt x="55697" y="56563"/>
                    <a:pt x="58555" y="50835"/>
                  </a:cubicBezTo>
                  <a:lnTo>
                    <a:pt x="64397" y="15402"/>
                  </a:lnTo>
                  <a:cubicBezTo>
                    <a:pt x="61222" y="14247"/>
                    <a:pt x="57856" y="13688"/>
                    <a:pt x="54491" y="13751"/>
                  </a:cubicBezTo>
                  <a:cubicBezTo>
                    <a:pt x="48331" y="13631"/>
                    <a:pt x="42299" y="15910"/>
                    <a:pt x="37790" y="20101"/>
                  </a:cubicBezTo>
                  <a:cubicBezTo>
                    <a:pt x="33155" y="24305"/>
                    <a:pt x="29599" y="29614"/>
                    <a:pt x="27567" y="35532"/>
                  </a:cubicBezTo>
                  <a:cubicBezTo>
                    <a:pt x="25344" y="41641"/>
                    <a:pt x="24201" y="48086"/>
                    <a:pt x="24201" y="54582"/>
                  </a:cubicBezTo>
                  <a:cubicBezTo>
                    <a:pt x="23947" y="59541"/>
                    <a:pt x="24773" y="64494"/>
                    <a:pt x="26742" y="69060"/>
                  </a:cubicBezTo>
                  <a:cubicBezTo>
                    <a:pt x="28011" y="71956"/>
                    <a:pt x="30932" y="73803"/>
                    <a:pt x="34107" y="73759"/>
                  </a:cubicBezTo>
                  <a:cubicBezTo>
                    <a:pt x="39442" y="73397"/>
                    <a:pt x="44394" y="70762"/>
                    <a:pt x="47633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E05A884A-10DB-4E2A-8F5F-18D60F7B8D8B}"/>
                </a:ext>
              </a:extLst>
            </p:cNvPr>
            <p:cNvSpPr/>
            <p:nvPr/>
          </p:nvSpPr>
          <p:spPr>
            <a:xfrm>
              <a:off x="8339073" y="2942399"/>
              <a:ext cx="67309" cy="88455"/>
            </a:xfrm>
            <a:custGeom>
              <a:avLst/>
              <a:gdLst>
                <a:gd name="connsiteX0" fmla="*/ 67310 w 67309"/>
                <a:gd name="connsiteY0" fmla="*/ 64 h 88455"/>
                <a:gd name="connsiteX1" fmla="*/ 62738 w 67309"/>
                <a:gd name="connsiteY1" fmla="*/ 24067 h 88455"/>
                <a:gd name="connsiteX2" fmla="*/ 59436 w 67309"/>
                <a:gd name="connsiteY2" fmla="*/ 22161 h 88455"/>
                <a:gd name="connsiteX3" fmla="*/ 54293 w 67309"/>
                <a:gd name="connsiteY3" fmla="*/ 21590 h 88455"/>
                <a:gd name="connsiteX4" fmla="*/ 42355 w 67309"/>
                <a:gd name="connsiteY4" fmla="*/ 25400 h 88455"/>
                <a:gd name="connsiteX5" fmla="*/ 31623 w 67309"/>
                <a:gd name="connsiteY5" fmla="*/ 36068 h 88455"/>
                <a:gd name="connsiteX6" fmla="*/ 23495 w 67309"/>
                <a:gd name="connsiteY6" fmla="*/ 88455 h 88455"/>
                <a:gd name="connsiteX7" fmla="*/ 0 w 67309"/>
                <a:gd name="connsiteY7" fmla="*/ 88455 h 88455"/>
                <a:gd name="connsiteX8" fmla="*/ 13271 w 67309"/>
                <a:gd name="connsiteY8" fmla="*/ 127 h 88455"/>
                <a:gd name="connsiteX9" fmla="*/ 35878 w 67309"/>
                <a:gd name="connsiteY9" fmla="*/ 127 h 88455"/>
                <a:gd name="connsiteX10" fmla="*/ 34354 w 67309"/>
                <a:gd name="connsiteY10" fmla="*/ 17843 h 88455"/>
                <a:gd name="connsiteX11" fmla="*/ 40704 w 67309"/>
                <a:gd name="connsiteY11" fmla="*/ 9461 h 88455"/>
                <a:gd name="connsiteX12" fmla="*/ 50102 w 67309"/>
                <a:gd name="connsiteY12" fmla="*/ 2730 h 88455"/>
                <a:gd name="connsiteX13" fmla="*/ 61913 w 67309"/>
                <a:gd name="connsiteY13" fmla="*/ 0 h 8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09" h="88455">
                  <a:moveTo>
                    <a:pt x="67310" y="64"/>
                  </a:moveTo>
                  <a:lnTo>
                    <a:pt x="62738" y="24067"/>
                  </a:lnTo>
                  <a:cubicBezTo>
                    <a:pt x="61849" y="23108"/>
                    <a:pt x="60706" y="22441"/>
                    <a:pt x="59436" y="22161"/>
                  </a:cubicBezTo>
                  <a:cubicBezTo>
                    <a:pt x="57721" y="21768"/>
                    <a:pt x="56007" y="21577"/>
                    <a:pt x="54293" y="21590"/>
                  </a:cubicBezTo>
                  <a:cubicBezTo>
                    <a:pt x="50038" y="21704"/>
                    <a:pt x="45910" y="23025"/>
                    <a:pt x="42355" y="25400"/>
                  </a:cubicBezTo>
                  <a:cubicBezTo>
                    <a:pt x="38036" y="28150"/>
                    <a:pt x="34417" y="31788"/>
                    <a:pt x="31623" y="36068"/>
                  </a:cubicBezTo>
                  <a:lnTo>
                    <a:pt x="23495" y="88455"/>
                  </a:lnTo>
                  <a:lnTo>
                    <a:pt x="0" y="88455"/>
                  </a:lnTo>
                  <a:lnTo>
                    <a:pt x="13271" y="127"/>
                  </a:lnTo>
                  <a:lnTo>
                    <a:pt x="35878" y="127"/>
                  </a:lnTo>
                  <a:lnTo>
                    <a:pt x="34354" y="17843"/>
                  </a:lnTo>
                  <a:cubicBezTo>
                    <a:pt x="36005" y="14745"/>
                    <a:pt x="38164" y="11913"/>
                    <a:pt x="40704" y="9461"/>
                  </a:cubicBezTo>
                  <a:cubicBezTo>
                    <a:pt x="43434" y="6693"/>
                    <a:pt x="46609" y="4420"/>
                    <a:pt x="50102" y="2730"/>
                  </a:cubicBezTo>
                  <a:cubicBezTo>
                    <a:pt x="53784" y="933"/>
                    <a:pt x="57848" y="0"/>
                    <a:pt x="61913" y="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53">
              <a:extLst>
                <a:ext uri="{FF2B5EF4-FFF2-40B4-BE49-F238E27FC236}">
                  <a16:creationId xmlns:a16="http://schemas.microsoft.com/office/drawing/2014/main" id="{16F1DDBE-4FC0-4407-A2E0-55A488A6C5D1}"/>
                </a:ext>
              </a:extLst>
            </p:cNvPr>
            <p:cNvSpPr/>
            <p:nvPr/>
          </p:nvSpPr>
          <p:spPr>
            <a:xfrm>
              <a:off x="8395081" y="2901567"/>
              <a:ext cx="73532" cy="168086"/>
            </a:xfrm>
            <a:custGeom>
              <a:avLst/>
              <a:gdLst>
                <a:gd name="connsiteX0" fmla="*/ 67056 w 73532"/>
                <a:gd name="connsiteY0" fmla="*/ 40959 h 168086"/>
                <a:gd name="connsiteX1" fmla="*/ 53721 w 73532"/>
                <a:gd name="connsiteY1" fmla="*/ 128017 h 168086"/>
                <a:gd name="connsiteX2" fmla="*/ 46100 w 73532"/>
                <a:gd name="connsiteY2" fmla="*/ 149544 h 168086"/>
                <a:gd name="connsiteX3" fmla="*/ 31876 w 73532"/>
                <a:gd name="connsiteY3" fmla="*/ 163323 h 168086"/>
                <a:gd name="connsiteX4" fmla="*/ 13398 w 73532"/>
                <a:gd name="connsiteY4" fmla="*/ 168086 h 168086"/>
                <a:gd name="connsiteX5" fmla="*/ 5461 w 73532"/>
                <a:gd name="connsiteY5" fmla="*/ 167260 h 168086"/>
                <a:gd name="connsiteX6" fmla="*/ 0 w 73532"/>
                <a:gd name="connsiteY6" fmla="*/ 165292 h 168086"/>
                <a:gd name="connsiteX7" fmla="*/ 5969 w 73532"/>
                <a:gd name="connsiteY7" fmla="*/ 153989 h 168086"/>
                <a:gd name="connsiteX8" fmla="*/ 7874 w 73532"/>
                <a:gd name="connsiteY8" fmla="*/ 154624 h 168086"/>
                <a:gd name="connsiteX9" fmla="*/ 9906 w 73532"/>
                <a:gd name="connsiteY9" fmla="*/ 154624 h 168086"/>
                <a:gd name="connsiteX10" fmla="*/ 21209 w 73532"/>
                <a:gd name="connsiteY10" fmla="*/ 150433 h 168086"/>
                <a:gd name="connsiteX11" fmla="*/ 27559 w 73532"/>
                <a:gd name="connsiteY11" fmla="*/ 139765 h 168086"/>
                <a:gd name="connsiteX12" fmla="*/ 31114 w 73532"/>
                <a:gd name="connsiteY12" fmla="*/ 122747 h 168086"/>
                <a:gd name="connsiteX13" fmla="*/ 43814 w 73532"/>
                <a:gd name="connsiteY13" fmla="*/ 40768 h 168086"/>
                <a:gd name="connsiteX14" fmla="*/ 48006 w 73532"/>
                <a:gd name="connsiteY14" fmla="*/ 6923 h 168086"/>
                <a:gd name="connsiteX15" fmla="*/ 53467 w 73532"/>
                <a:gd name="connsiteY15" fmla="*/ 1906 h 168086"/>
                <a:gd name="connsiteX16" fmla="*/ 61087 w 73532"/>
                <a:gd name="connsiteY16" fmla="*/ 1 h 168086"/>
                <a:gd name="connsiteX17" fmla="*/ 67437 w 73532"/>
                <a:gd name="connsiteY17" fmla="*/ 1462 h 168086"/>
                <a:gd name="connsiteX18" fmla="*/ 72009 w 73532"/>
                <a:gd name="connsiteY18" fmla="*/ 5272 h 168086"/>
                <a:gd name="connsiteX19" fmla="*/ 73533 w 73532"/>
                <a:gd name="connsiteY19" fmla="*/ 10542 h 168086"/>
                <a:gd name="connsiteX20" fmla="*/ 71627 w 73532"/>
                <a:gd name="connsiteY20" fmla="*/ 17527 h 168086"/>
                <a:gd name="connsiteX21" fmla="*/ 66039 w 73532"/>
                <a:gd name="connsiteY21" fmla="*/ 22544 h 168086"/>
                <a:gd name="connsiteX22" fmla="*/ 57785 w 73532"/>
                <a:gd name="connsiteY22" fmla="*/ 24449 h 168086"/>
                <a:gd name="connsiteX23" fmla="*/ 51435 w 73532"/>
                <a:gd name="connsiteY23" fmla="*/ 22988 h 168086"/>
                <a:gd name="connsiteX24" fmla="*/ 47053 w 73532"/>
                <a:gd name="connsiteY24" fmla="*/ 19115 h 168086"/>
                <a:gd name="connsiteX25" fmla="*/ 45338 w 73532"/>
                <a:gd name="connsiteY25" fmla="*/ 13717 h 168086"/>
                <a:gd name="connsiteX26" fmla="*/ 47815 w 73532"/>
                <a:gd name="connsiteY26" fmla="*/ 6732 h 16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532" h="168086">
                  <a:moveTo>
                    <a:pt x="67056" y="40959"/>
                  </a:moveTo>
                  <a:lnTo>
                    <a:pt x="53721" y="128017"/>
                  </a:lnTo>
                  <a:cubicBezTo>
                    <a:pt x="52768" y="135656"/>
                    <a:pt x="50164" y="142997"/>
                    <a:pt x="46100" y="149544"/>
                  </a:cubicBezTo>
                  <a:cubicBezTo>
                    <a:pt x="42608" y="155259"/>
                    <a:pt x="37719" y="160002"/>
                    <a:pt x="31876" y="163323"/>
                  </a:cubicBezTo>
                  <a:cubicBezTo>
                    <a:pt x="26225" y="166498"/>
                    <a:pt x="19875" y="168136"/>
                    <a:pt x="13398" y="168086"/>
                  </a:cubicBezTo>
                  <a:cubicBezTo>
                    <a:pt x="10731" y="168092"/>
                    <a:pt x="8064" y="167813"/>
                    <a:pt x="5461" y="167260"/>
                  </a:cubicBezTo>
                  <a:cubicBezTo>
                    <a:pt x="3556" y="166923"/>
                    <a:pt x="1714" y="166263"/>
                    <a:pt x="0" y="165292"/>
                  </a:cubicBezTo>
                  <a:lnTo>
                    <a:pt x="5969" y="153989"/>
                  </a:lnTo>
                  <a:cubicBezTo>
                    <a:pt x="6540" y="154312"/>
                    <a:pt x="7175" y="154528"/>
                    <a:pt x="7874" y="154624"/>
                  </a:cubicBezTo>
                  <a:lnTo>
                    <a:pt x="9906" y="154624"/>
                  </a:lnTo>
                  <a:cubicBezTo>
                    <a:pt x="14097" y="154852"/>
                    <a:pt x="18161" y="153335"/>
                    <a:pt x="21209" y="150433"/>
                  </a:cubicBezTo>
                  <a:cubicBezTo>
                    <a:pt x="24193" y="147455"/>
                    <a:pt x="26352" y="143791"/>
                    <a:pt x="27559" y="139765"/>
                  </a:cubicBezTo>
                  <a:cubicBezTo>
                    <a:pt x="29146" y="134177"/>
                    <a:pt x="30289" y="128493"/>
                    <a:pt x="31114" y="122747"/>
                  </a:cubicBezTo>
                  <a:lnTo>
                    <a:pt x="43814" y="40768"/>
                  </a:lnTo>
                  <a:close/>
                  <a:moveTo>
                    <a:pt x="48006" y="6923"/>
                  </a:moveTo>
                  <a:cubicBezTo>
                    <a:pt x="49402" y="4814"/>
                    <a:pt x="51244" y="3087"/>
                    <a:pt x="53467" y="1906"/>
                  </a:cubicBezTo>
                  <a:cubicBezTo>
                    <a:pt x="55816" y="623"/>
                    <a:pt x="58420" y="-31"/>
                    <a:pt x="61087" y="1"/>
                  </a:cubicBezTo>
                  <a:cubicBezTo>
                    <a:pt x="63309" y="14"/>
                    <a:pt x="65468" y="515"/>
                    <a:pt x="67437" y="1462"/>
                  </a:cubicBezTo>
                  <a:cubicBezTo>
                    <a:pt x="69278" y="2306"/>
                    <a:pt x="70865" y="3621"/>
                    <a:pt x="72009" y="5272"/>
                  </a:cubicBezTo>
                  <a:cubicBezTo>
                    <a:pt x="73025" y="6846"/>
                    <a:pt x="73533" y="8675"/>
                    <a:pt x="73533" y="10542"/>
                  </a:cubicBezTo>
                  <a:cubicBezTo>
                    <a:pt x="73533" y="13000"/>
                    <a:pt x="72898" y="15419"/>
                    <a:pt x="71627" y="17527"/>
                  </a:cubicBezTo>
                  <a:cubicBezTo>
                    <a:pt x="70231" y="19680"/>
                    <a:pt x="68325" y="21420"/>
                    <a:pt x="66039" y="22544"/>
                  </a:cubicBezTo>
                  <a:cubicBezTo>
                    <a:pt x="63500" y="23839"/>
                    <a:pt x="60642" y="24493"/>
                    <a:pt x="57785" y="24449"/>
                  </a:cubicBezTo>
                  <a:cubicBezTo>
                    <a:pt x="55563" y="24506"/>
                    <a:pt x="53403" y="24004"/>
                    <a:pt x="51435" y="22988"/>
                  </a:cubicBezTo>
                  <a:cubicBezTo>
                    <a:pt x="49657" y="22105"/>
                    <a:pt x="48133" y="20766"/>
                    <a:pt x="47053" y="19115"/>
                  </a:cubicBezTo>
                  <a:cubicBezTo>
                    <a:pt x="45910" y="17540"/>
                    <a:pt x="45338" y="15654"/>
                    <a:pt x="45338" y="13717"/>
                  </a:cubicBezTo>
                  <a:cubicBezTo>
                    <a:pt x="45465" y="11196"/>
                    <a:pt x="46291" y="8764"/>
                    <a:pt x="47815" y="6732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54">
              <a:extLst>
                <a:ext uri="{FF2B5EF4-FFF2-40B4-BE49-F238E27FC236}">
                  <a16:creationId xmlns:a16="http://schemas.microsoft.com/office/drawing/2014/main" id="{2CA8C2E6-8A94-497C-B6B3-78BD9BACB7A8}"/>
                </a:ext>
              </a:extLst>
            </p:cNvPr>
            <p:cNvSpPr/>
            <p:nvPr/>
          </p:nvSpPr>
          <p:spPr>
            <a:xfrm>
              <a:off x="8488484" y="2942318"/>
              <a:ext cx="79271" cy="88628"/>
            </a:xfrm>
            <a:custGeom>
              <a:avLst/>
              <a:gdLst>
                <a:gd name="connsiteX0" fmla="*/ 72903 w 79271"/>
                <a:gd name="connsiteY0" fmla="*/ 5288 h 88628"/>
                <a:gd name="connsiteX1" fmla="*/ 79253 w 79271"/>
                <a:gd name="connsiteY1" fmla="*/ 19449 h 88628"/>
                <a:gd name="connsiteX2" fmla="*/ 63187 w 79271"/>
                <a:gd name="connsiteY2" fmla="*/ 44404 h 88628"/>
                <a:gd name="connsiteX3" fmla="*/ 24643 w 79271"/>
                <a:gd name="connsiteY3" fmla="*/ 57104 h 88628"/>
                <a:gd name="connsiteX4" fmla="*/ 39756 w 79271"/>
                <a:gd name="connsiteY4" fmla="*/ 73551 h 88628"/>
                <a:gd name="connsiteX5" fmla="*/ 54488 w 79271"/>
                <a:gd name="connsiteY5" fmla="*/ 70122 h 88628"/>
                <a:gd name="connsiteX6" fmla="*/ 67759 w 79271"/>
                <a:gd name="connsiteY6" fmla="*/ 61613 h 88628"/>
                <a:gd name="connsiteX7" fmla="*/ 74109 w 79271"/>
                <a:gd name="connsiteY7" fmla="*/ 72027 h 88628"/>
                <a:gd name="connsiteX8" fmla="*/ 65664 w 79271"/>
                <a:gd name="connsiteY8" fmla="*/ 79583 h 88628"/>
                <a:gd name="connsiteX9" fmla="*/ 52075 w 79271"/>
                <a:gd name="connsiteY9" fmla="*/ 85933 h 88628"/>
                <a:gd name="connsiteX10" fmla="*/ 35184 w 79271"/>
                <a:gd name="connsiteY10" fmla="*/ 88600 h 88628"/>
                <a:gd name="connsiteX11" fmla="*/ 15435 w 79271"/>
                <a:gd name="connsiteY11" fmla="*/ 83965 h 88628"/>
                <a:gd name="connsiteX12" fmla="*/ 3751 w 79271"/>
                <a:gd name="connsiteY12" fmla="*/ 71646 h 88628"/>
                <a:gd name="connsiteX13" fmla="*/ 5 w 79271"/>
                <a:gd name="connsiteY13" fmla="*/ 54945 h 88628"/>
                <a:gd name="connsiteX14" fmla="*/ 6863 w 79271"/>
                <a:gd name="connsiteY14" fmla="*/ 27069 h 88628"/>
                <a:gd name="connsiteX15" fmla="*/ 25913 w 79271"/>
                <a:gd name="connsiteY15" fmla="*/ 7320 h 88628"/>
                <a:gd name="connsiteX16" fmla="*/ 52964 w 79271"/>
                <a:gd name="connsiteY16" fmla="*/ 81 h 88628"/>
                <a:gd name="connsiteX17" fmla="*/ 72903 w 79271"/>
                <a:gd name="connsiteY17" fmla="*/ 5288 h 88628"/>
                <a:gd name="connsiteX18" fmla="*/ 54297 w 79271"/>
                <a:gd name="connsiteY18" fmla="*/ 15321 h 88628"/>
                <a:gd name="connsiteX19" fmla="*/ 47947 w 79271"/>
                <a:gd name="connsiteY19" fmla="*/ 13416 h 88628"/>
                <a:gd name="connsiteX20" fmla="*/ 36390 w 79271"/>
                <a:gd name="connsiteY20" fmla="*/ 18496 h 88628"/>
                <a:gd name="connsiteX21" fmla="*/ 28516 w 79271"/>
                <a:gd name="connsiteY21" fmla="*/ 31196 h 88628"/>
                <a:gd name="connsiteX22" fmla="*/ 25087 w 79271"/>
                <a:gd name="connsiteY22" fmla="*/ 44976 h 88628"/>
                <a:gd name="connsiteX23" fmla="*/ 38867 w 79271"/>
                <a:gd name="connsiteY23" fmla="*/ 41864 h 88628"/>
                <a:gd name="connsiteX24" fmla="*/ 51567 w 79271"/>
                <a:gd name="connsiteY24" fmla="*/ 33482 h 88628"/>
                <a:gd name="connsiteX25" fmla="*/ 56710 w 79271"/>
                <a:gd name="connsiteY25" fmla="*/ 21925 h 88628"/>
                <a:gd name="connsiteX26" fmla="*/ 54297 w 79271"/>
                <a:gd name="connsiteY26" fmla="*/ 15321 h 8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271" h="88628">
                  <a:moveTo>
                    <a:pt x="72903" y="5288"/>
                  </a:moveTo>
                  <a:cubicBezTo>
                    <a:pt x="77158" y="8711"/>
                    <a:pt x="79507" y="13981"/>
                    <a:pt x="79253" y="19449"/>
                  </a:cubicBezTo>
                  <a:cubicBezTo>
                    <a:pt x="79253" y="30199"/>
                    <a:pt x="72966" y="39966"/>
                    <a:pt x="63187" y="44404"/>
                  </a:cubicBezTo>
                  <a:cubicBezTo>
                    <a:pt x="51185" y="50894"/>
                    <a:pt x="38168" y="55193"/>
                    <a:pt x="24643" y="57104"/>
                  </a:cubicBezTo>
                  <a:cubicBezTo>
                    <a:pt x="24643" y="68090"/>
                    <a:pt x="29342" y="73551"/>
                    <a:pt x="39756" y="73551"/>
                  </a:cubicBezTo>
                  <a:cubicBezTo>
                    <a:pt x="44835" y="73456"/>
                    <a:pt x="49852" y="72287"/>
                    <a:pt x="54488" y="70122"/>
                  </a:cubicBezTo>
                  <a:cubicBezTo>
                    <a:pt x="59314" y="68001"/>
                    <a:pt x="63822" y="65131"/>
                    <a:pt x="67759" y="61613"/>
                  </a:cubicBezTo>
                  <a:lnTo>
                    <a:pt x="74109" y="72027"/>
                  </a:lnTo>
                  <a:cubicBezTo>
                    <a:pt x="71697" y="74954"/>
                    <a:pt x="68839" y="77507"/>
                    <a:pt x="65664" y="79583"/>
                  </a:cubicBezTo>
                  <a:cubicBezTo>
                    <a:pt x="61472" y="82320"/>
                    <a:pt x="56901" y="84460"/>
                    <a:pt x="52075" y="85933"/>
                  </a:cubicBezTo>
                  <a:cubicBezTo>
                    <a:pt x="46614" y="87737"/>
                    <a:pt x="40899" y="88639"/>
                    <a:pt x="35184" y="88600"/>
                  </a:cubicBezTo>
                  <a:cubicBezTo>
                    <a:pt x="28326" y="88867"/>
                    <a:pt x="21468" y="87267"/>
                    <a:pt x="15435" y="83965"/>
                  </a:cubicBezTo>
                  <a:cubicBezTo>
                    <a:pt x="10355" y="81165"/>
                    <a:pt x="6291" y="76866"/>
                    <a:pt x="3751" y="71646"/>
                  </a:cubicBezTo>
                  <a:cubicBezTo>
                    <a:pt x="1211" y="66452"/>
                    <a:pt x="-59" y="60730"/>
                    <a:pt x="5" y="54945"/>
                  </a:cubicBezTo>
                  <a:cubicBezTo>
                    <a:pt x="-122" y="45224"/>
                    <a:pt x="2227" y="35629"/>
                    <a:pt x="6863" y="27069"/>
                  </a:cubicBezTo>
                  <a:cubicBezTo>
                    <a:pt x="11308" y="18865"/>
                    <a:pt x="17848" y="12032"/>
                    <a:pt x="25913" y="7320"/>
                  </a:cubicBezTo>
                  <a:cubicBezTo>
                    <a:pt x="34104" y="2463"/>
                    <a:pt x="43439" y="-39"/>
                    <a:pt x="52964" y="81"/>
                  </a:cubicBezTo>
                  <a:cubicBezTo>
                    <a:pt x="60012" y="-420"/>
                    <a:pt x="66997" y="1409"/>
                    <a:pt x="72903" y="5288"/>
                  </a:cubicBezTo>
                  <a:close/>
                  <a:moveTo>
                    <a:pt x="54297" y="15321"/>
                  </a:moveTo>
                  <a:cubicBezTo>
                    <a:pt x="52456" y="13950"/>
                    <a:pt x="50234" y="13277"/>
                    <a:pt x="47947" y="13416"/>
                  </a:cubicBezTo>
                  <a:cubicBezTo>
                    <a:pt x="43566" y="13442"/>
                    <a:pt x="39375" y="15277"/>
                    <a:pt x="36390" y="18496"/>
                  </a:cubicBezTo>
                  <a:cubicBezTo>
                    <a:pt x="32961" y="22167"/>
                    <a:pt x="30295" y="26485"/>
                    <a:pt x="28516" y="31196"/>
                  </a:cubicBezTo>
                  <a:cubicBezTo>
                    <a:pt x="26738" y="35603"/>
                    <a:pt x="25596" y="40245"/>
                    <a:pt x="25087" y="44976"/>
                  </a:cubicBezTo>
                  <a:cubicBezTo>
                    <a:pt x="29850" y="44843"/>
                    <a:pt x="34549" y="43788"/>
                    <a:pt x="38867" y="41864"/>
                  </a:cubicBezTo>
                  <a:cubicBezTo>
                    <a:pt x="43629" y="39953"/>
                    <a:pt x="47947" y="37102"/>
                    <a:pt x="51567" y="33482"/>
                  </a:cubicBezTo>
                  <a:cubicBezTo>
                    <a:pt x="54805" y="30485"/>
                    <a:pt x="56646" y="26313"/>
                    <a:pt x="56710" y="21925"/>
                  </a:cubicBezTo>
                  <a:cubicBezTo>
                    <a:pt x="56964" y="19468"/>
                    <a:pt x="56075" y="17030"/>
                    <a:pt x="54297" y="15321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55">
              <a:extLst>
                <a:ext uri="{FF2B5EF4-FFF2-40B4-BE49-F238E27FC236}">
                  <a16:creationId xmlns:a16="http://schemas.microsoft.com/office/drawing/2014/main" id="{2B08782E-3C51-40CC-8292-6CE1A39CE99C}"/>
                </a:ext>
              </a:extLst>
            </p:cNvPr>
            <p:cNvSpPr/>
            <p:nvPr/>
          </p:nvSpPr>
          <p:spPr>
            <a:xfrm>
              <a:off x="8589454" y="2942646"/>
              <a:ext cx="68452" cy="88983"/>
            </a:xfrm>
            <a:custGeom>
              <a:avLst/>
              <a:gdLst>
                <a:gd name="connsiteX0" fmla="*/ 10096 w 68452"/>
                <a:gd name="connsiteY0" fmla="*/ 69095 h 88983"/>
                <a:gd name="connsiteX1" fmla="*/ 18414 w 68452"/>
                <a:gd name="connsiteY1" fmla="*/ 71826 h 88983"/>
                <a:gd name="connsiteX2" fmla="*/ 27241 w 68452"/>
                <a:gd name="connsiteY2" fmla="*/ 72969 h 88983"/>
                <a:gd name="connsiteX3" fmla="*/ 41465 w 68452"/>
                <a:gd name="connsiteY3" fmla="*/ 64460 h 88983"/>
                <a:gd name="connsiteX4" fmla="*/ 40005 w 68452"/>
                <a:gd name="connsiteY4" fmla="*/ 59888 h 88983"/>
                <a:gd name="connsiteX5" fmla="*/ 36322 w 68452"/>
                <a:gd name="connsiteY5" fmla="*/ 55951 h 88983"/>
                <a:gd name="connsiteX6" fmla="*/ 29972 w 68452"/>
                <a:gd name="connsiteY6" fmla="*/ 51252 h 88983"/>
                <a:gd name="connsiteX7" fmla="*/ 25653 w 68452"/>
                <a:gd name="connsiteY7" fmla="*/ 48077 h 88983"/>
                <a:gd name="connsiteX8" fmla="*/ 17526 w 68452"/>
                <a:gd name="connsiteY8" fmla="*/ 41155 h 88983"/>
                <a:gd name="connsiteX9" fmla="*/ 12382 w 68452"/>
                <a:gd name="connsiteY9" fmla="*/ 33726 h 88983"/>
                <a:gd name="connsiteX10" fmla="*/ 10351 w 68452"/>
                <a:gd name="connsiteY10" fmla="*/ 23947 h 88983"/>
                <a:gd name="connsiteX11" fmla="*/ 14986 w 68452"/>
                <a:gd name="connsiteY11" fmla="*/ 11247 h 88983"/>
                <a:gd name="connsiteX12" fmla="*/ 27686 w 68452"/>
                <a:gd name="connsiteY12" fmla="*/ 2865 h 88983"/>
                <a:gd name="connsiteX13" fmla="*/ 46164 w 68452"/>
                <a:gd name="connsiteY13" fmla="*/ 7 h 88983"/>
                <a:gd name="connsiteX14" fmla="*/ 59499 w 68452"/>
                <a:gd name="connsiteY14" fmla="*/ 1023 h 88983"/>
                <a:gd name="connsiteX15" fmla="*/ 68452 w 68452"/>
                <a:gd name="connsiteY15" fmla="*/ 2992 h 88983"/>
                <a:gd name="connsiteX16" fmla="*/ 65214 w 68452"/>
                <a:gd name="connsiteY16" fmla="*/ 22042 h 88983"/>
                <a:gd name="connsiteX17" fmla="*/ 61214 w 68452"/>
                <a:gd name="connsiteY17" fmla="*/ 19248 h 88983"/>
                <a:gd name="connsiteX18" fmla="*/ 54419 w 68452"/>
                <a:gd name="connsiteY18" fmla="*/ 16581 h 88983"/>
                <a:gd name="connsiteX19" fmla="*/ 45910 w 68452"/>
                <a:gd name="connsiteY19" fmla="*/ 15501 h 88983"/>
                <a:gd name="connsiteX20" fmla="*/ 36004 w 68452"/>
                <a:gd name="connsiteY20" fmla="*/ 17660 h 88983"/>
                <a:gd name="connsiteX21" fmla="*/ 32321 w 68452"/>
                <a:gd name="connsiteY21" fmla="*/ 24010 h 88983"/>
                <a:gd name="connsiteX22" fmla="*/ 33527 w 68452"/>
                <a:gd name="connsiteY22" fmla="*/ 28773 h 88983"/>
                <a:gd name="connsiteX23" fmla="*/ 36702 w 68452"/>
                <a:gd name="connsiteY23" fmla="*/ 32456 h 88983"/>
                <a:gd name="connsiteX24" fmla="*/ 42608 w 68452"/>
                <a:gd name="connsiteY24" fmla="*/ 37091 h 88983"/>
                <a:gd name="connsiteX25" fmla="*/ 45974 w 68452"/>
                <a:gd name="connsiteY25" fmla="*/ 39504 h 88983"/>
                <a:gd name="connsiteX26" fmla="*/ 55752 w 68452"/>
                <a:gd name="connsiteY26" fmla="*/ 47061 h 88983"/>
                <a:gd name="connsiteX27" fmla="*/ 61722 w 68452"/>
                <a:gd name="connsiteY27" fmla="*/ 54681 h 88983"/>
                <a:gd name="connsiteX28" fmla="*/ 63944 w 68452"/>
                <a:gd name="connsiteY28" fmla="*/ 64269 h 88983"/>
                <a:gd name="connsiteX29" fmla="*/ 58991 w 68452"/>
                <a:gd name="connsiteY29" fmla="*/ 78303 h 88983"/>
                <a:gd name="connsiteX30" fmla="*/ 45720 w 68452"/>
                <a:gd name="connsiteY30" fmla="*/ 86431 h 88983"/>
                <a:gd name="connsiteX31" fmla="*/ 26670 w 68452"/>
                <a:gd name="connsiteY31" fmla="*/ 88971 h 88983"/>
                <a:gd name="connsiteX32" fmla="*/ 10477 w 68452"/>
                <a:gd name="connsiteY32" fmla="*/ 87447 h 88983"/>
                <a:gd name="connsiteX33" fmla="*/ 0 w 68452"/>
                <a:gd name="connsiteY33" fmla="*/ 84018 h 88983"/>
                <a:gd name="connsiteX34" fmla="*/ 4001 w 68452"/>
                <a:gd name="connsiteY34" fmla="*/ 66873 h 88983"/>
                <a:gd name="connsiteX35" fmla="*/ 10096 w 68452"/>
                <a:gd name="connsiteY35" fmla="*/ 69095 h 8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452" h="88983">
                  <a:moveTo>
                    <a:pt x="10096" y="69095"/>
                  </a:moveTo>
                  <a:cubicBezTo>
                    <a:pt x="12764" y="70264"/>
                    <a:pt x="15557" y="71172"/>
                    <a:pt x="18414" y="71826"/>
                  </a:cubicBezTo>
                  <a:cubicBezTo>
                    <a:pt x="21272" y="72569"/>
                    <a:pt x="24257" y="72950"/>
                    <a:pt x="27241" y="72969"/>
                  </a:cubicBezTo>
                  <a:cubicBezTo>
                    <a:pt x="36702" y="72969"/>
                    <a:pt x="41465" y="70111"/>
                    <a:pt x="41465" y="64460"/>
                  </a:cubicBezTo>
                  <a:cubicBezTo>
                    <a:pt x="41465" y="62821"/>
                    <a:pt x="40957" y="61228"/>
                    <a:pt x="40005" y="59888"/>
                  </a:cubicBezTo>
                  <a:cubicBezTo>
                    <a:pt x="38989" y="58396"/>
                    <a:pt x="37719" y="57068"/>
                    <a:pt x="36322" y="55951"/>
                  </a:cubicBezTo>
                  <a:cubicBezTo>
                    <a:pt x="34861" y="54744"/>
                    <a:pt x="32765" y="53220"/>
                    <a:pt x="29972" y="51252"/>
                  </a:cubicBezTo>
                  <a:lnTo>
                    <a:pt x="25653" y="48077"/>
                  </a:lnTo>
                  <a:cubicBezTo>
                    <a:pt x="22733" y="46000"/>
                    <a:pt x="20065" y="43682"/>
                    <a:pt x="17526" y="41155"/>
                  </a:cubicBezTo>
                  <a:cubicBezTo>
                    <a:pt x="15430" y="38977"/>
                    <a:pt x="13652" y="36469"/>
                    <a:pt x="12382" y="33726"/>
                  </a:cubicBezTo>
                  <a:cubicBezTo>
                    <a:pt x="10985" y="30659"/>
                    <a:pt x="10287" y="27319"/>
                    <a:pt x="10351" y="23947"/>
                  </a:cubicBezTo>
                  <a:cubicBezTo>
                    <a:pt x="10351" y="19299"/>
                    <a:pt x="12002" y="14790"/>
                    <a:pt x="14986" y="11247"/>
                  </a:cubicBezTo>
                  <a:cubicBezTo>
                    <a:pt x="18414" y="7360"/>
                    <a:pt x="22796" y="4465"/>
                    <a:pt x="27686" y="2865"/>
                  </a:cubicBezTo>
                  <a:cubicBezTo>
                    <a:pt x="33655" y="871"/>
                    <a:pt x="39877" y="-94"/>
                    <a:pt x="46164" y="7"/>
                  </a:cubicBezTo>
                  <a:cubicBezTo>
                    <a:pt x="50609" y="26"/>
                    <a:pt x="55054" y="363"/>
                    <a:pt x="59499" y="1023"/>
                  </a:cubicBezTo>
                  <a:cubicBezTo>
                    <a:pt x="62547" y="1417"/>
                    <a:pt x="65532" y="2077"/>
                    <a:pt x="68452" y="2992"/>
                  </a:cubicBezTo>
                  <a:lnTo>
                    <a:pt x="65214" y="22042"/>
                  </a:lnTo>
                  <a:cubicBezTo>
                    <a:pt x="64008" y="20905"/>
                    <a:pt x="62674" y="19965"/>
                    <a:pt x="61214" y="19248"/>
                  </a:cubicBezTo>
                  <a:cubicBezTo>
                    <a:pt x="59055" y="18111"/>
                    <a:pt x="56769" y="17216"/>
                    <a:pt x="54419" y="16581"/>
                  </a:cubicBezTo>
                  <a:cubicBezTo>
                    <a:pt x="51626" y="15857"/>
                    <a:pt x="48768" y="15495"/>
                    <a:pt x="45910" y="15501"/>
                  </a:cubicBezTo>
                  <a:cubicBezTo>
                    <a:pt x="42481" y="15311"/>
                    <a:pt x="39052" y="16060"/>
                    <a:pt x="36004" y="17660"/>
                  </a:cubicBezTo>
                  <a:cubicBezTo>
                    <a:pt x="33655" y="18860"/>
                    <a:pt x="32194" y="21350"/>
                    <a:pt x="32321" y="24010"/>
                  </a:cubicBezTo>
                  <a:cubicBezTo>
                    <a:pt x="32258" y="25680"/>
                    <a:pt x="32702" y="27325"/>
                    <a:pt x="33527" y="28773"/>
                  </a:cubicBezTo>
                  <a:cubicBezTo>
                    <a:pt x="34353" y="30176"/>
                    <a:pt x="35433" y="31421"/>
                    <a:pt x="36702" y="32456"/>
                  </a:cubicBezTo>
                  <a:cubicBezTo>
                    <a:pt x="37973" y="33599"/>
                    <a:pt x="39941" y="35123"/>
                    <a:pt x="42608" y="37091"/>
                  </a:cubicBezTo>
                  <a:lnTo>
                    <a:pt x="45974" y="39504"/>
                  </a:lnTo>
                  <a:cubicBezTo>
                    <a:pt x="49402" y="41828"/>
                    <a:pt x="52641" y="44356"/>
                    <a:pt x="55752" y="47061"/>
                  </a:cubicBezTo>
                  <a:cubicBezTo>
                    <a:pt x="58165" y="49258"/>
                    <a:pt x="60134" y="51830"/>
                    <a:pt x="61722" y="54681"/>
                  </a:cubicBezTo>
                  <a:cubicBezTo>
                    <a:pt x="63246" y="57653"/>
                    <a:pt x="64008" y="60942"/>
                    <a:pt x="63944" y="64269"/>
                  </a:cubicBezTo>
                  <a:cubicBezTo>
                    <a:pt x="64135" y="69406"/>
                    <a:pt x="62357" y="74423"/>
                    <a:pt x="58991" y="78303"/>
                  </a:cubicBezTo>
                  <a:cubicBezTo>
                    <a:pt x="55372" y="82170"/>
                    <a:pt x="50800" y="84976"/>
                    <a:pt x="45720" y="86431"/>
                  </a:cubicBezTo>
                  <a:cubicBezTo>
                    <a:pt x="39560" y="88240"/>
                    <a:pt x="33083" y="89098"/>
                    <a:pt x="26670" y="88971"/>
                  </a:cubicBezTo>
                  <a:cubicBezTo>
                    <a:pt x="21209" y="88971"/>
                    <a:pt x="15811" y="88463"/>
                    <a:pt x="10477" y="87447"/>
                  </a:cubicBezTo>
                  <a:cubicBezTo>
                    <a:pt x="6794" y="87009"/>
                    <a:pt x="3239" y="85847"/>
                    <a:pt x="0" y="84018"/>
                  </a:cubicBezTo>
                  <a:lnTo>
                    <a:pt x="4001" y="66873"/>
                  </a:lnTo>
                  <a:cubicBezTo>
                    <a:pt x="5969" y="67819"/>
                    <a:pt x="8001" y="68562"/>
                    <a:pt x="10096" y="6909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4" name="Freeform 56">
              <a:extLst>
                <a:ext uri="{FF2B5EF4-FFF2-40B4-BE49-F238E27FC236}">
                  <a16:creationId xmlns:a16="http://schemas.microsoft.com/office/drawing/2014/main" id="{8D58E00F-9EED-466F-9C59-DF1B41ED3370}"/>
                </a:ext>
              </a:extLst>
            </p:cNvPr>
            <p:cNvSpPr/>
            <p:nvPr/>
          </p:nvSpPr>
          <p:spPr>
            <a:xfrm>
              <a:off x="8680577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2 w 68516"/>
                <a:gd name="connsiteY5" fmla="*/ 55950 h 88982"/>
                <a:gd name="connsiteX6" fmla="*/ 29972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6 w 68516"/>
                <a:gd name="connsiteY11" fmla="*/ 11246 h 88982"/>
                <a:gd name="connsiteX12" fmla="*/ 27686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19 w 68516"/>
                <a:gd name="connsiteY18" fmla="*/ 16580 h 88982"/>
                <a:gd name="connsiteX19" fmla="*/ 45910 w 68516"/>
                <a:gd name="connsiteY19" fmla="*/ 15500 h 88982"/>
                <a:gd name="connsiteX20" fmla="*/ 36004 w 68516"/>
                <a:gd name="connsiteY20" fmla="*/ 17659 h 88982"/>
                <a:gd name="connsiteX21" fmla="*/ 32385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2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2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44"/>
                    <a:pt x="15494" y="71158"/>
                    <a:pt x="18352" y="71825"/>
                  </a:cubicBezTo>
                  <a:cubicBezTo>
                    <a:pt x="21209" y="72561"/>
                    <a:pt x="24193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7" y="61227"/>
                    <a:pt x="40005" y="59887"/>
                  </a:cubicBezTo>
                  <a:cubicBezTo>
                    <a:pt x="38989" y="58407"/>
                    <a:pt x="37719" y="57086"/>
                    <a:pt x="36322" y="55950"/>
                  </a:cubicBezTo>
                  <a:cubicBezTo>
                    <a:pt x="34861" y="54743"/>
                    <a:pt x="32766" y="53219"/>
                    <a:pt x="29972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430" y="38964"/>
                    <a:pt x="13653" y="36455"/>
                    <a:pt x="12319" y="33725"/>
                  </a:cubicBezTo>
                  <a:cubicBezTo>
                    <a:pt x="10922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6" y="11246"/>
                  </a:cubicBezTo>
                  <a:cubicBezTo>
                    <a:pt x="18415" y="7366"/>
                    <a:pt x="22796" y="4470"/>
                    <a:pt x="27686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09" y="19"/>
                    <a:pt x="55054" y="356"/>
                    <a:pt x="59499" y="1022"/>
                  </a:cubicBezTo>
                  <a:cubicBezTo>
                    <a:pt x="62547" y="1410"/>
                    <a:pt x="65595" y="2070"/>
                    <a:pt x="68517" y="2991"/>
                  </a:cubicBezTo>
                  <a:lnTo>
                    <a:pt x="65278" y="22041"/>
                  </a:lnTo>
                  <a:cubicBezTo>
                    <a:pt x="64071" y="20936"/>
                    <a:pt x="62738" y="19996"/>
                    <a:pt x="61278" y="19247"/>
                  </a:cubicBezTo>
                  <a:cubicBezTo>
                    <a:pt x="59118" y="18110"/>
                    <a:pt x="56769" y="17215"/>
                    <a:pt x="54419" y="16580"/>
                  </a:cubicBezTo>
                  <a:cubicBezTo>
                    <a:pt x="51626" y="15856"/>
                    <a:pt x="48768" y="15488"/>
                    <a:pt x="45910" y="15500"/>
                  </a:cubicBezTo>
                  <a:cubicBezTo>
                    <a:pt x="42481" y="15329"/>
                    <a:pt x="39053" y="16078"/>
                    <a:pt x="36004" y="17659"/>
                  </a:cubicBezTo>
                  <a:cubicBezTo>
                    <a:pt x="33655" y="18891"/>
                    <a:pt x="32258" y="21368"/>
                    <a:pt x="32385" y="24009"/>
                  </a:cubicBezTo>
                  <a:cubicBezTo>
                    <a:pt x="32385" y="25667"/>
                    <a:pt x="32766" y="27305"/>
                    <a:pt x="33528" y="28772"/>
                  </a:cubicBezTo>
                  <a:cubicBezTo>
                    <a:pt x="34417" y="30144"/>
                    <a:pt x="35496" y="31382"/>
                    <a:pt x="36703" y="32455"/>
                  </a:cubicBezTo>
                  <a:cubicBezTo>
                    <a:pt x="38036" y="33598"/>
                    <a:pt x="40005" y="35122"/>
                    <a:pt x="42672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4" y="51829"/>
                    <a:pt x="61722" y="54680"/>
                  </a:cubicBezTo>
                  <a:cubicBezTo>
                    <a:pt x="63246" y="57633"/>
                    <a:pt x="64071" y="60935"/>
                    <a:pt x="64008" y="64268"/>
                  </a:cubicBezTo>
                  <a:cubicBezTo>
                    <a:pt x="64198" y="69405"/>
                    <a:pt x="62420" y="74422"/>
                    <a:pt x="59055" y="78302"/>
                  </a:cubicBezTo>
                  <a:cubicBezTo>
                    <a:pt x="55435" y="82169"/>
                    <a:pt x="50800" y="84976"/>
                    <a:pt x="45720" y="86430"/>
                  </a:cubicBezTo>
                  <a:cubicBezTo>
                    <a:pt x="39560" y="88240"/>
                    <a:pt x="33083" y="89097"/>
                    <a:pt x="26670" y="88970"/>
                  </a:cubicBezTo>
                  <a:cubicBezTo>
                    <a:pt x="21209" y="88970"/>
                    <a:pt x="15811" y="88462"/>
                    <a:pt x="10478" y="87446"/>
                  </a:cubicBezTo>
                  <a:cubicBezTo>
                    <a:pt x="6794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5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5" name="Freeform 57">
              <a:extLst>
                <a:ext uri="{FF2B5EF4-FFF2-40B4-BE49-F238E27FC236}">
                  <a16:creationId xmlns:a16="http://schemas.microsoft.com/office/drawing/2014/main" id="{BE8525FF-A0DB-4788-A3FA-C8D7EE61E0F6}"/>
                </a:ext>
              </a:extLst>
            </p:cNvPr>
            <p:cNvSpPr/>
            <p:nvPr/>
          </p:nvSpPr>
          <p:spPr>
            <a:xfrm>
              <a:off x="8774504" y="2942300"/>
              <a:ext cx="90095" cy="88637"/>
            </a:xfrm>
            <a:custGeom>
              <a:avLst/>
              <a:gdLst>
                <a:gd name="connsiteX0" fmla="*/ 90095 w 90095"/>
                <a:gd name="connsiteY0" fmla="*/ 99 h 88637"/>
                <a:gd name="connsiteX1" fmla="*/ 76570 w 90095"/>
                <a:gd name="connsiteY1" fmla="*/ 88554 h 88637"/>
                <a:gd name="connsiteX2" fmla="*/ 55552 w 90095"/>
                <a:gd name="connsiteY2" fmla="*/ 88554 h 88637"/>
                <a:gd name="connsiteX3" fmla="*/ 56758 w 90095"/>
                <a:gd name="connsiteY3" fmla="*/ 70648 h 88637"/>
                <a:gd name="connsiteX4" fmla="*/ 44439 w 90095"/>
                <a:gd name="connsiteY4" fmla="*/ 83348 h 88637"/>
                <a:gd name="connsiteX5" fmla="*/ 27612 w 90095"/>
                <a:gd name="connsiteY5" fmla="*/ 88554 h 88637"/>
                <a:gd name="connsiteX6" fmla="*/ 6783 w 90095"/>
                <a:gd name="connsiteY6" fmla="*/ 79728 h 88637"/>
                <a:gd name="connsiteX7" fmla="*/ 52 w 90095"/>
                <a:gd name="connsiteY7" fmla="*/ 56106 h 88637"/>
                <a:gd name="connsiteX8" fmla="*/ 6402 w 90095"/>
                <a:gd name="connsiteY8" fmla="*/ 29563 h 88637"/>
                <a:gd name="connsiteX9" fmla="*/ 25452 w 90095"/>
                <a:gd name="connsiteY9" fmla="*/ 8354 h 88637"/>
                <a:gd name="connsiteX10" fmla="*/ 57202 w 90095"/>
                <a:gd name="connsiteY10" fmla="*/ 35 h 88637"/>
                <a:gd name="connsiteX11" fmla="*/ 67363 w 90095"/>
                <a:gd name="connsiteY11" fmla="*/ 924 h 88637"/>
                <a:gd name="connsiteX12" fmla="*/ 77395 w 90095"/>
                <a:gd name="connsiteY12" fmla="*/ 3083 h 88637"/>
                <a:gd name="connsiteX13" fmla="*/ 47931 w 90095"/>
                <a:gd name="connsiteY13" fmla="*/ 66520 h 88637"/>
                <a:gd name="connsiteX14" fmla="*/ 58917 w 90095"/>
                <a:gd name="connsiteY14" fmla="*/ 50835 h 88637"/>
                <a:gd name="connsiteX15" fmla="*/ 64695 w 90095"/>
                <a:gd name="connsiteY15" fmla="*/ 15402 h 88637"/>
                <a:gd name="connsiteX16" fmla="*/ 54789 w 90095"/>
                <a:gd name="connsiteY16" fmla="*/ 13751 h 88637"/>
                <a:gd name="connsiteX17" fmla="*/ 38089 w 90095"/>
                <a:gd name="connsiteY17" fmla="*/ 20101 h 88637"/>
                <a:gd name="connsiteX18" fmla="*/ 27929 w 90095"/>
                <a:gd name="connsiteY18" fmla="*/ 35532 h 88637"/>
                <a:gd name="connsiteX19" fmla="*/ 24564 w 90095"/>
                <a:gd name="connsiteY19" fmla="*/ 54582 h 88637"/>
                <a:gd name="connsiteX20" fmla="*/ 27040 w 90095"/>
                <a:gd name="connsiteY20" fmla="*/ 69060 h 88637"/>
                <a:gd name="connsiteX21" fmla="*/ 34406 w 90095"/>
                <a:gd name="connsiteY21" fmla="*/ 73759 h 88637"/>
                <a:gd name="connsiteX22" fmla="*/ 47677 w 90095"/>
                <a:gd name="connsiteY22" fmla="*/ 66520 h 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095" h="88637">
                  <a:moveTo>
                    <a:pt x="90095" y="99"/>
                  </a:moveTo>
                  <a:lnTo>
                    <a:pt x="76570" y="88554"/>
                  </a:lnTo>
                  <a:lnTo>
                    <a:pt x="55552" y="88554"/>
                  </a:lnTo>
                  <a:lnTo>
                    <a:pt x="56758" y="70648"/>
                  </a:lnTo>
                  <a:cubicBezTo>
                    <a:pt x="53519" y="75651"/>
                    <a:pt x="49328" y="79963"/>
                    <a:pt x="44439" y="83348"/>
                  </a:cubicBezTo>
                  <a:cubicBezTo>
                    <a:pt x="39550" y="86815"/>
                    <a:pt x="33644" y="88637"/>
                    <a:pt x="27612" y="88554"/>
                  </a:cubicBezTo>
                  <a:cubicBezTo>
                    <a:pt x="19611" y="89215"/>
                    <a:pt x="11864" y="85919"/>
                    <a:pt x="6783" y="79728"/>
                  </a:cubicBezTo>
                  <a:cubicBezTo>
                    <a:pt x="2021" y="72813"/>
                    <a:pt x="-392" y="64507"/>
                    <a:pt x="52" y="56106"/>
                  </a:cubicBezTo>
                  <a:cubicBezTo>
                    <a:pt x="52" y="46886"/>
                    <a:pt x="2212" y="37793"/>
                    <a:pt x="6402" y="29563"/>
                  </a:cubicBezTo>
                  <a:cubicBezTo>
                    <a:pt x="10720" y="20908"/>
                    <a:pt x="17325" y="13574"/>
                    <a:pt x="25452" y="8354"/>
                  </a:cubicBezTo>
                  <a:cubicBezTo>
                    <a:pt x="34977" y="2537"/>
                    <a:pt x="46027" y="-358"/>
                    <a:pt x="57202" y="35"/>
                  </a:cubicBezTo>
                  <a:cubicBezTo>
                    <a:pt x="60631" y="74"/>
                    <a:pt x="63997" y="372"/>
                    <a:pt x="67363" y="924"/>
                  </a:cubicBezTo>
                  <a:cubicBezTo>
                    <a:pt x="71045" y="1560"/>
                    <a:pt x="74411" y="2258"/>
                    <a:pt x="77395" y="3083"/>
                  </a:cubicBezTo>
                  <a:close/>
                  <a:moveTo>
                    <a:pt x="47931" y="66520"/>
                  </a:moveTo>
                  <a:cubicBezTo>
                    <a:pt x="52313" y="61846"/>
                    <a:pt x="55996" y="56563"/>
                    <a:pt x="58917" y="50835"/>
                  </a:cubicBezTo>
                  <a:lnTo>
                    <a:pt x="64695" y="15402"/>
                  </a:lnTo>
                  <a:cubicBezTo>
                    <a:pt x="61520" y="14247"/>
                    <a:pt x="58155" y="13688"/>
                    <a:pt x="54789" y="13751"/>
                  </a:cubicBezTo>
                  <a:cubicBezTo>
                    <a:pt x="48630" y="13631"/>
                    <a:pt x="42597" y="15910"/>
                    <a:pt x="38089" y="20101"/>
                  </a:cubicBezTo>
                  <a:cubicBezTo>
                    <a:pt x="33453" y="24312"/>
                    <a:pt x="29961" y="29620"/>
                    <a:pt x="27929" y="35532"/>
                  </a:cubicBezTo>
                  <a:cubicBezTo>
                    <a:pt x="25706" y="41634"/>
                    <a:pt x="24564" y="48080"/>
                    <a:pt x="24564" y="54582"/>
                  </a:cubicBezTo>
                  <a:cubicBezTo>
                    <a:pt x="24246" y="59535"/>
                    <a:pt x="25135" y="64488"/>
                    <a:pt x="27040" y="69060"/>
                  </a:cubicBezTo>
                  <a:cubicBezTo>
                    <a:pt x="28374" y="71949"/>
                    <a:pt x="31231" y="73791"/>
                    <a:pt x="34406" y="73759"/>
                  </a:cubicBezTo>
                  <a:cubicBezTo>
                    <a:pt x="39677" y="73334"/>
                    <a:pt x="44502" y="70705"/>
                    <a:pt x="47677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46" name="Freeform 58">
            <a:extLst>
              <a:ext uri="{FF2B5EF4-FFF2-40B4-BE49-F238E27FC236}">
                <a16:creationId xmlns:a16="http://schemas.microsoft.com/office/drawing/2014/main" id="{DC4B66BD-0B48-4A2B-B4D0-7BE71EDE0CA1}"/>
              </a:ext>
            </a:extLst>
          </p:cNvPr>
          <p:cNvSpPr/>
          <p:nvPr userDrawn="1"/>
        </p:nvSpPr>
        <p:spPr>
          <a:xfrm>
            <a:off x="4839678" y="1807510"/>
            <a:ext cx="216716" cy="46721"/>
          </a:xfrm>
          <a:custGeom>
            <a:avLst/>
            <a:gdLst>
              <a:gd name="connsiteX0" fmla="*/ 19050 w 179387"/>
              <a:gd name="connsiteY0" fmla="*/ 38673 h 38673"/>
              <a:gd name="connsiteX1" fmla="*/ 0 w 179387"/>
              <a:gd name="connsiteY1" fmla="*/ 28577 h 38673"/>
              <a:gd name="connsiteX2" fmla="*/ 63500 w 179387"/>
              <a:gd name="connsiteY2" fmla="*/ 2 h 38673"/>
              <a:gd name="connsiteX3" fmla="*/ 96393 w 179387"/>
              <a:gd name="connsiteY3" fmla="*/ 8257 h 38673"/>
              <a:gd name="connsiteX4" fmla="*/ 125158 w 179387"/>
              <a:gd name="connsiteY4" fmla="*/ 16194 h 38673"/>
              <a:gd name="connsiteX5" fmla="*/ 160338 w 179387"/>
              <a:gd name="connsiteY5" fmla="*/ 3177 h 38673"/>
              <a:gd name="connsiteX6" fmla="*/ 179388 w 179387"/>
              <a:gd name="connsiteY6" fmla="*/ 13019 h 38673"/>
              <a:gd name="connsiteX7" fmla="*/ 124016 w 179387"/>
              <a:gd name="connsiteY7" fmla="*/ 35181 h 38673"/>
              <a:gd name="connsiteX8" fmla="*/ 88900 w 179387"/>
              <a:gd name="connsiteY8" fmla="*/ 25973 h 38673"/>
              <a:gd name="connsiteX9" fmla="*/ 63500 w 179387"/>
              <a:gd name="connsiteY9" fmla="*/ 19115 h 38673"/>
              <a:gd name="connsiteX10" fmla="*/ 19050 w 179387"/>
              <a:gd name="connsiteY10" fmla="*/ 38673 h 3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387" h="38673">
                <a:moveTo>
                  <a:pt x="19050" y="38673"/>
                </a:moveTo>
                <a:lnTo>
                  <a:pt x="0" y="28577"/>
                </a:lnTo>
                <a:cubicBezTo>
                  <a:pt x="1143" y="27561"/>
                  <a:pt x="29972" y="-252"/>
                  <a:pt x="63500" y="2"/>
                </a:cubicBezTo>
                <a:cubicBezTo>
                  <a:pt x="74930" y="516"/>
                  <a:pt x="86106" y="3323"/>
                  <a:pt x="96393" y="8257"/>
                </a:cubicBezTo>
                <a:cubicBezTo>
                  <a:pt x="105410" y="12575"/>
                  <a:pt x="115189" y="15261"/>
                  <a:pt x="125158" y="16194"/>
                </a:cubicBezTo>
                <a:cubicBezTo>
                  <a:pt x="142113" y="17083"/>
                  <a:pt x="160147" y="3494"/>
                  <a:pt x="160338" y="3177"/>
                </a:cubicBezTo>
                <a:lnTo>
                  <a:pt x="179388" y="13019"/>
                </a:lnTo>
                <a:cubicBezTo>
                  <a:pt x="178435" y="13718"/>
                  <a:pt x="153416" y="36641"/>
                  <a:pt x="124016" y="35181"/>
                </a:cubicBezTo>
                <a:cubicBezTo>
                  <a:pt x="111823" y="34247"/>
                  <a:pt x="99949" y="31123"/>
                  <a:pt x="88900" y="25973"/>
                </a:cubicBezTo>
                <a:cubicBezTo>
                  <a:pt x="80963" y="21998"/>
                  <a:pt x="72327" y="19668"/>
                  <a:pt x="63500" y="19115"/>
                </a:cubicBezTo>
                <a:cubicBezTo>
                  <a:pt x="41783" y="19623"/>
                  <a:pt x="19050" y="38673"/>
                  <a:pt x="19050" y="38673"/>
                </a:cubicBezTo>
                <a:close/>
              </a:path>
            </a:pathLst>
          </a:custGeom>
          <a:solidFill>
            <a:srgbClr val="FDFDF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75154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taulukko tähän. Valitse vaaleanpunainen tai harmaa teema. </a:t>
            </a:r>
          </a:p>
          <a:p>
            <a:pPr lvl="0"/>
            <a:endParaRPr lang="fi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074008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 dirty="0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22370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INFOGRAFIIKKA TAI HAVAINTOKUVA</a:t>
            </a:r>
          </a:p>
          <a:p>
            <a:r>
              <a:rPr lang="fi-FI" dirty="0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valmis  </a:t>
            </a:r>
            <a:r>
              <a:rPr lang="fi-FI" dirty="0" err="1"/>
              <a:t>infofgrafiikka</a:t>
            </a:r>
            <a:r>
              <a:rPr lang="fi-FI" dirty="0"/>
              <a:t> Lisää – Kuvat – Tämä laite - Finanssiala Ry\Tietopankki – Esityskuvat – </a:t>
            </a:r>
            <a:r>
              <a:rPr lang="fi-FI" dirty="0" err="1"/>
              <a:t>FAn</a:t>
            </a:r>
            <a:r>
              <a:rPr lang="fi-FI" dirty="0"/>
              <a:t> _infografiikat</a:t>
            </a:r>
            <a:endParaRPr lang="en-FI" dirty="0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761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0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5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ÄFFIEN VALMIIT KUVAT LÖYTYVÄT KUVAPANKISTA </a:t>
            </a:r>
          </a:p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 dirty="0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 dirty="0"/>
              <a:t>Kerro tässä itsestäsi, esim. vastuualueesi, koulutuksesi, harrastuksesi ja mottosi</a:t>
            </a:r>
          </a:p>
          <a:p>
            <a:pPr lvl="0"/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7270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83349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346335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9743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7A4C8-2317-A24C-8E7D-ADB2EEF4CFA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48170" y="229875"/>
            <a:ext cx="3378302" cy="659947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4663C5-6944-43A7-8256-60D04DFE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CB0EE0-5CB5-4657-A4DE-F6E8761C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9A0C5A-24AB-481A-B308-DF342FA73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0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80" r:id="rId2"/>
    <p:sldLayoutId id="2147484081" r:id="rId3"/>
    <p:sldLayoutId id="2147484115" r:id="rId4"/>
    <p:sldLayoutId id="2147484116" r:id="rId5"/>
  </p:sldLayoutIdLst>
  <p:txStyles>
    <p:titleStyle>
      <a:lvl1pPr algn="l" defTabSz="914400" rtl="0" eaLnBrk="1" latinLnBrk="0" hangingPunct="1">
        <a:lnSpc>
          <a:spcPts val="4320"/>
        </a:lnSpc>
        <a:spcBef>
          <a:spcPct val="0"/>
        </a:spcBef>
        <a:buNone/>
        <a:defRPr sz="3000" b="1" i="0" kern="1200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99" r:id="rId2"/>
    <p:sldLayoutId id="2147483907" r:id="rId3"/>
    <p:sldLayoutId id="2147483981" r:id="rId4"/>
    <p:sldLayoutId id="2147483983" r:id="rId5"/>
    <p:sldLayoutId id="2147484040" r:id="rId6"/>
    <p:sldLayoutId id="2147484089" r:id="rId7"/>
    <p:sldLayoutId id="2147483921" r:id="rId8"/>
    <p:sldLayoutId id="2147483932" r:id="rId9"/>
    <p:sldLayoutId id="2147484111" r:id="rId10"/>
    <p:sldLayoutId id="2147484112" r:id="rId11"/>
    <p:sldLayoutId id="2147484058" r:id="rId12"/>
    <p:sldLayoutId id="2147484085" r:id="rId13"/>
    <p:sldLayoutId id="2147484101" r:id="rId14"/>
    <p:sldLayoutId id="2147484070" r:id="rId15"/>
    <p:sldLayoutId id="2147483905" r:id="rId16"/>
    <p:sldLayoutId id="2147484041" r:id="rId17"/>
    <p:sldLayoutId id="2147484106" r:id="rId18"/>
    <p:sldLayoutId id="2147484107" r:id="rId19"/>
    <p:sldLayoutId id="2147484088" r:id="rId20"/>
    <p:sldLayoutId id="2147483931" r:id="rId21"/>
    <p:sldLayoutId id="2147484063" r:id="rId22"/>
    <p:sldLayoutId id="2147484075" r:id="rId23"/>
    <p:sldLayoutId id="2147484034" r:id="rId24"/>
    <p:sldLayoutId id="2147484105" r:id="rId25"/>
    <p:sldLayoutId id="2147484104" r:id="rId26"/>
    <p:sldLayoutId id="214748392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6.svg"/><Relationship Id="rId4" Type="http://schemas.openxmlformats.org/officeDocument/2006/relationships/image" Target="../media/image23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73BA101A-50E2-4DBE-9EB9-211B076BA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FINNISH </a:t>
            </a:r>
            <a:br>
              <a:rPr lang="fi-FI" dirty="0"/>
            </a:br>
            <a:r>
              <a:rPr lang="fi-FI" dirty="0"/>
              <a:t>INSURANCE </a:t>
            </a:r>
            <a:br>
              <a:rPr lang="fi-FI" dirty="0"/>
            </a:br>
            <a:r>
              <a:rPr lang="fi-FI" dirty="0"/>
              <a:t>IN 2022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21902B9F-ACB1-4F0F-BB55-DC95FAC333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2" name="Tekstin paikkamerkki 10">
            <a:extLst>
              <a:ext uri="{FF2B5EF4-FFF2-40B4-BE49-F238E27FC236}">
                <a16:creationId xmlns:a16="http://schemas.microsoft.com/office/drawing/2014/main" id="{42F133D3-42C5-DB89-A43C-A7AB91CB5F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1940" y="253529"/>
            <a:ext cx="1944000" cy="684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982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NON-LIFE INSURANCE RATIOS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860140877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739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LOSS RATIO, NET OF REINSURANCE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1713633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772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ED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yvä päällä pallo paita">
            <a:extLst>
              <a:ext uri="{FF2B5EF4-FFF2-40B4-BE49-F238E27FC236}">
                <a16:creationId xmlns:a16="http://schemas.microsoft.com/office/drawing/2014/main" id="{D8156193-77C5-4018-AA47-A4DB7B9E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prstClr val="black"/>
              <a:srgbClr val="F9E9F1">
                <a:tint val="45000"/>
                <a:satMod val="400000"/>
              </a:srgbClr>
            </a:duotone>
          </a:blip>
          <a:srcRect l="20822" t="6232" r="17156"/>
          <a:stretch/>
        </p:blipFill>
        <p:spPr>
          <a:xfrm>
            <a:off x="5387789" y="-1"/>
            <a:ext cx="6804212" cy="68580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3B67C10-E867-B43C-5BD1-2ECEA9A50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LIFE INSURANCE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4BB026F-F9CF-0308-CF33-177EF7DE68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C42F03A-9FA7-0D8B-A2FB-F380D22851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26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LIFE INSURANCE PREMIUMS WRITTEN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267556653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26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LIFE INSURANCE PREMIUMS WRITTEN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037283378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4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BREAKDOWN OF LIFE BUSINESS IN 2022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241850743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2197633" y="6321524"/>
            <a:ext cx="14680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€4.4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endParaRPr lang="fi-FI" sz="14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1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LIFE INSURERS’ MARKET SHARES IN 2022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631629031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475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n paikkamerkki 4">
            <a:extLst>
              <a:ext uri="{FF2B5EF4-FFF2-40B4-BE49-F238E27FC236}">
                <a16:creationId xmlns:a16="http://schemas.microsoft.com/office/drawing/2014/main" id="{4731BCDF-7783-72E3-7C54-DDC2914BC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7788" b="7788"/>
          <a:stretch>
            <a:fillRect/>
          </a:stretch>
        </p:blipFill>
        <p:spPr>
          <a:xfrm>
            <a:off x="0" y="-33839"/>
            <a:ext cx="12252158" cy="6891839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584B6453-F130-4D24-86A3-6538049E4C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INVESTMENTS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97F6F036-645B-4A9B-9FBF-F84718D0D1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E199058-081C-4586-AC6E-2DF9F2CA0B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6441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FINNISH INSURERS’ INVESTMENTS</a:t>
            </a:r>
            <a:br>
              <a:rPr lang="en-US" sz="3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at current values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275224146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204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NET INCOME ON INVESTMENTS AT CURRENT VALUE</a:t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% of capital employed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87892865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999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GROSS PREMIUMS WRITTEN IN FINLAND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696452648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6306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n paikkamerkki 3">
            <a:extLst>
              <a:ext uri="{FF2B5EF4-FFF2-40B4-BE49-F238E27FC236}">
                <a16:creationId xmlns:a16="http://schemas.microsoft.com/office/drawing/2014/main" id="{82D85678-8D53-0E48-A61A-66CF8212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B0ADA0-76F4-154B-AC4B-40E4913E2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180F7DD-CEBA-A747-97B3-EFCC60B9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E4F9194-0348-1344-B23C-3B4E00078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C9DEEBE-033F-994D-9909-D9FAE09B2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43B959-48FC-BF43-BAB9-B109442005AE}"/>
              </a:ext>
            </a:extLst>
          </p:cNvPr>
          <p:cNvSpPr/>
          <p:nvPr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@finfinance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DA4734-7820-B646-B934-754F5EF1F655}"/>
              </a:ext>
            </a:extLst>
          </p:cNvPr>
          <p:cNvSpPr/>
          <p:nvPr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DA454E-E043-6241-ABDA-8F1F244E6060}"/>
              </a:ext>
            </a:extLst>
          </p:cNvPr>
          <p:cNvSpPr/>
          <p:nvPr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FE20B-ECD1-844D-9D8B-18686E5A4901}"/>
              </a:ext>
            </a:extLst>
          </p:cNvPr>
          <p:cNvSpPr/>
          <p:nvPr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C7770DE-4640-E445-9A9A-FB5A76AE1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5AAC03B-1A72-684E-A302-BA3DD883AE7F}"/>
              </a:ext>
            </a:extLst>
          </p:cNvPr>
          <p:cNvSpPr/>
          <p:nvPr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780E2AF-FD31-BE40-8825-7FBDEF71A700}"/>
              </a:ext>
            </a:extLst>
          </p:cNvPr>
          <p:cNvSpPr/>
          <p:nvPr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29" name="Graphic 20">
            <a:extLst>
              <a:ext uri="{FF2B5EF4-FFF2-40B4-BE49-F238E27FC236}">
                <a16:creationId xmlns:a16="http://schemas.microsoft.com/office/drawing/2014/main" id="{6428B887-097A-8542-B2AA-DAA4DAC7224F}"/>
              </a:ext>
            </a:extLst>
          </p:cNvPr>
          <p:cNvGrpSpPr/>
          <p:nvPr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D113961-5DED-A442-A8D9-28208F3647E0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3479567-A862-2F48-8333-7230FD2048E0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CA5AC2A-9F91-E74E-BEF7-9EEAF5793B70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BD92497-D08D-CF46-837B-A7081278C4C4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5905E05-4193-6547-8196-759806DB34E8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7717892-7CF8-254B-A5ED-63BA88D200E7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3C1EB50-A7AD-A245-AFF5-D54FDC354F5F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FB2BB8C-6E96-1346-86D7-D1B306F7FA24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037FD2F-003C-7C46-AB26-C6EA26B6B0AF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962893E-D2A9-834F-AF37-4C7E6B4452E6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8FF2131-5399-2146-B613-81EC8BA74545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228716-3370-5248-9A70-2D3DE326F812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CB74D08-7792-8E4A-A4B3-D383873682C1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46507C6-F330-A540-BEC7-38FDC5679F28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</p:spTree>
    <p:extLst>
      <p:ext uri="{BB962C8B-B14F-4D97-AF65-F5344CB8AC3E}">
        <p14:creationId xmlns:p14="http://schemas.microsoft.com/office/powerpoint/2010/main" val="25370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BREAKDOWN OF GROSS PREMIUMS WRITTEN</a:t>
            </a:r>
            <a:br>
              <a:rPr lang="en-US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BY FINNISH INSURERS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069531408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708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CLAIMS PAID BY FINNISH INSURERS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658597743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938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NUMBER OF INSURERS OPERATING IN FINLAND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490456482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722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7" descr="Rakennustyömaan siluetti">
            <a:extLst>
              <a:ext uri="{FF2B5EF4-FFF2-40B4-BE49-F238E27FC236}">
                <a16:creationId xmlns:a16="http://schemas.microsoft.com/office/drawing/2014/main" id="{1A45EBCA-1F34-F5FB-3FC0-023536615A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E5EF">
                <a:tint val="45000"/>
                <a:satMod val="400000"/>
              </a:srgbClr>
            </a:duotone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956B434-107E-DCC9-D0CD-F5FBB46CF0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NON-LIFE </a:t>
            </a:r>
            <a:br>
              <a:rPr lang="en-GB" dirty="0"/>
            </a:br>
            <a:r>
              <a:rPr lang="en-GB" dirty="0"/>
              <a:t>INSURANCE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B83876D2-F94D-8CB0-9B64-B3A25E1544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6F9B471-82A3-1AC5-42D1-C3FEAAE15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036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BREAKDOWN OF NON-LIFE BUSINESS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261939001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409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NON-LIFE INSURERS’ MARKET SHARES IN </a:t>
            </a:r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2022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Gross direct premiums written in Finland total €4,948 million</a:t>
            </a:r>
            <a:endParaRPr lang="fi-FI" sz="2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3274026613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141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NON-LIFE INSURERS’ TECHNICAL PROVISIONS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900658259"/>
              </p:ext>
            </p:extLst>
          </p:nvPr>
        </p:nvGraphicFramePr>
        <p:xfrm>
          <a:off x="790575" y="1344613"/>
          <a:ext cx="1104423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33400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D52C2A1-6970-4750-B0A1-AC91BF4E560D}"/>
    </a:ext>
  </a:extLst>
</a:theme>
</file>

<file path=ppt/theme/theme2.xml><?xml version="1.0" encoding="utf-8"?>
<a:theme xmlns:a="http://schemas.openxmlformats.org/drawingml/2006/main" name="1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87A0377-5AC3-4B1C-B262-7BDB3238D9C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66885BCB42294A9EA4713FFFE00359" ma:contentTypeVersion="15" ma:contentTypeDescription="Luo uusi asiakirja." ma:contentTypeScope="" ma:versionID="c83426b341ab2738cadb71d94c13b629">
  <xsd:schema xmlns:xsd="http://www.w3.org/2001/XMLSchema" xmlns:xs="http://www.w3.org/2001/XMLSchema" xmlns:p="http://schemas.microsoft.com/office/2006/metadata/properties" xmlns:ns2="164b8ba7-7ed9-4a59-b66b-074371a89b1c" xmlns:ns3="08eb57ed-6fae-4d98-a70f-8f776c8616d9" xmlns:ns4="3d6a9306-9ca7-4ef4-bdc0-1874c06cbe8c" targetNamespace="http://schemas.microsoft.com/office/2006/metadata/properties" ma:root="true" ma:fieldsID="2ebe12f73318d009cc3c7795984ae7c3" ns2:_="" ns3:_="" ns4:_="">
    <xsd:import namespace="164b8ba7-7ed9-4a59-b66b-074371a89b1c"/>
    <xsd:import namespace="08eb57ed-6fae-4d98-a70f-8f776c8616d9"/>
    <xsd:import namespace="3d6a9306-9ca7-4ef4-bdc0-1874c06cbe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b8ba7-7ed9-4a59-b66b-074371a89b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1fc57f3e-8305-486e-a8c2-148b94085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b57ed-6fae-4d98-a70f-8f776c8616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b43b620-40de-40c9-88ee-180cee9711d7}" ma:internalName="TaxCatchAll" ma:showField="CatchAllData" ma:web="08eb57ed-6fae-4d98-a70f-8f776c8616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4b8ba7-7ed9-4a59-b66b-074371a89b1c">
      <Terms xmlns="http://schemas.microsoft.com/office/infopath/2007/PartnerControls"/>
    </lcf76f155ced4ddcb4097134ff3c332f>
    <TaxCatchAll xmlns="3d6a9306-9ca7-4ef4-bdc0-1874c06cbe8c" xsi:nil="true"/>
  </documentManagement>
</p:properties>
</file>

<file path=customXml/itemProps1.xml><?xml version="1.0" encoding="utf-8"?>
<ds:datastoreItem xmlns:ds="http://schemas.openxmlformats.org/officeDocument/2006/customXml" ds:itemID="{4BD4071B-EDF5-45B7-8CCA-25E139940743}"/>
</file>

<file path=customXml/itemProps2.xml><?xml version="1.0" encoding="utf-8"?>
<ds:datastoreItem xmlns:ds="http://schemas.openxmlformats.org/officeDocument/2006/customXml" ds:itemID="{91B170AE-0A1A-4A15-A673-FC750198C3B6}"/>
</file>

<file path=customXml/itemProps3.xml><?xml version="1.0" encoding="utf-8"?>
<ds:datastoreItem xmlns:ds="http://schemas.openxmlformats.org/officeDocument/2006/customXml" ds:itemID="{D03E7DE2-F8C5-4142-ACDF-22B080EC26D1}"/>
</file>

<file path=docProps/app.xml><?xml version="1.0" encoding="utf-8"?>
<Properties xmlns="http://schemas.openxmlformats.org/officeDocument/2006/extended-properties" xmlns:vt="http://schemas.openxmlformats.org/officeDocument/2006/docPropsVTypes">
  <Template>FA_asiantuntijuus</Template>
  <TotalTime>0</TotalTime>
  <Words>156</Words>
  <Application>Microsoft Office PowerPoint</Application>
  <PresentationFormat>Laajakuva</PresentationFormat>
  <Paragraphs>44</Paragraphs>
  <Slides>20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6" baseType="lpstr">
      <vt:lpstr>Arial</vt:lpstr>
      <vt:lpstr>Calibri</vt:lpstr>
      <vt:lpstr>Merriweather Sans</vt:lpstr>
      <vt:lpstr>Merriweather Sans ExtraBold</vt:lpstr>
      <vt:lpstr>Custom Design</vt:lpstr>
      <vt:lpstr>1_Custom Design</vt:lpstr>
      <vt:lpstr>FINNISH  INSURANCE  IN 2022</vt:lpstr>
      <vt:lpstr>GROSS PREMIUMS WRITTEN IN FINLAND</vt:lpstr>
      <vt:lpstr>BREAKDOWN OF GROSS PREMIUMS WRITTEN BY FINNISH INSURERS</vt:lpstr>
      <vt:lpstr>CLAIMS PAID BY FINNISH INSURERS</vt:lpstr>
      <vt:lpstr>NUMBER OF INSURERS OPERATING IN FINLAND</vt:lpstr>
      <vt:lpstr>NON-LIFE  INSURANCE</vt:lpstr>
      <vt:lpstr>BREAKDOWN OF NON-LIFE BUSINESS</vt:lpstr>
      <vt:lpstr>NON-LIFE INSURERS’ MARKET SHARES IN 2022 Gross direct premiums written in Finland total €4,948 million</vt:lpstr>
      <vt:lpstr>NON-LIFE INSURERS’ TECHNICAL PROVISIONS</vt:lpstr>
      <vt:lpstr>NON-LIFE INSURANCE RATIOS</vt:lpstr>
      <vt:lpstr>LOSS RATIO, NET OF REINSURANCE</vt:lpstr>
      <vt:lpstr>LIFE INSURANCE</vt:lpstr>
      <vt:lpstr>LIFE INSURANCE PREMIUMS WRITTEN</vt:lpstr>
      <vt:lpstr>LIFE INSURANCE PREMIUMS WRITTEN</vt:lpstr>
      <vt:lpstr>BREAKDOWN OF LIFE BUSINESS IN 2022</vt:lpstr>
      <vt:lpstr>LIFE INSURERS’ MARKET SHARES IN 2022</vt:lpstr>
      <vt:lpstr>INVESTMENTS</vt:lpstr>
      <vt:lpstr>FINNISH INSURERS’ INVESTMENTS at current values</vt:lpstr>
      <vt:lpstr>NET INCOME ON INVESTMENTS AT CURRENT VALUE % of capital employed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2023-05-08T11:59:51Z</dcterms:created>
  <dcterms:modified xsi:type="dcterms:W3CDTF">2023-05-08T12:01:18Z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0x0101001166885BCB42294A9EA4713FFFE00359</vt:lpwstr>
  </property>
</Properties>
</file>