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4"/>
  </p:sldMasterIdLst>
  <p:notesMasterIdLst>
    <p:notesMasterId r:id="rId12"/>
  </p:notesMasterIdLst>
  <p:handoutMasterIdLst>
    <p:handoutMasterId r:id="rId13"/>
  </p:handoutMasterIdLst>
  <p:sldIdLst>
    <p:sldId id="1379" r:id="rId5"/>
    <p:sldId id="286" r:id="rId6"/>
    <p:sldId id="287" r:id="rId7"/>
    <p:sldId id="288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480"/>
      </p:cViewPr>
      <p:guideLst>
        <p:guide orient="horz" pos="2160"/>
        <p:guide pos="594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nkäläinen Aku" userId="407185e3-1fe2-43d5-8eb3-81b1a3fa0004" providerId="ADAL" clId="{FF8F46D2-8EEB-429C-9D0F-31429EFE92E4}"/>
    <pc:docChg chg="modSld">
      <pc:chgData name="Pänkäläinen Aku" userId="407185e3-1fe2-43d5-8eb3-81b1a3fa0004" providerId="ADAL" clId="{FF8F46D2-8EEB-429C-9D0F-31429EFE92E4}" dt="2023-02-20T09:04:44.793" v="6" actId="27918"/>
      <pc:docMkLst>
        <pc:docMk/>
      </pc:docMkLst>
      <pc:sldChg chg="mod">
        <pc:chgData name="Pänkäläinen Aku" userId="407185e3-1fe2-43d5-8eb3-81b1a3fa0004" providerId="ADAL" clId="{FF8F46D2-8EEB-429C-9D0F-31429EFE92E4}" dt="2023-02-20T09:04:12.038" v="2" actId="27918"/>
        <pc:sldMkLst>
          <pc:docMk/>
          <pc:sldMk cId="3289274512" sldId="286"/>
        </pc:sldMkLst>
      </pc:sldChg>
      <pc:sldChg chg="mod">
        <pc:chgData name="Pänkäläinen Aku" userId="407185e3-1fe2-43d5-8eb3-81b1a3fa0004" providerId="ADAL" clId="{FF8F46D2-8EEB-429C-9D0F-31429EFE92E4}" dt="2023-02-20T09:04:44.793" v="6" actId="27918"/>
        <pc:sldMkLst>
          <pc:docMk/>
          <pc:sldMk cId="1261513986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Muut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14483</c:v>
                </c:pt>
                <c:pt idx="1">
                  <c:v>14648</c:v>
                </c:pt>
                <c:pt idx="2">
                  <c:v>14085</c:v>
                </c:pt>
                <c:pt idx="3">
                  <c:v>13343</c:v>
                </c:pt>
                <c:pt idx="4">
                  <c:v>14312</c:v>
                </c:pt>
                <c:pt idx="5">
                  <c:v>14644</c:v>
                </c:pt>
                <c:pt idx="6">
                  <c:v>15968</c:v>
                </c:pt>
                <c:pt idx="7">
                  <c:v>14300</c:v>
                </c:pt>
                <c:pt idx="8">
                  <c:v>13433</c:v>
                </c:pt>
                <c:pt idx="9">
                  <c:v>14939</c:v>
                </c:pt>
                <c:pt idx="10">
                  <c:v>18252</c:v>
                </c:pt>
                <c:pt idx="11">
                  <c:v>16298</c:v>
                </c:pt>
                <c:pt idx="12">
                  <c:v>16328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B-4495-8897-6552E9E25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Autosta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13489</c:v>
                </c:pt>
                <c:pt idx="1">
                  <c:v>13829</c:v>
                </c:pt>
                <c:pt idx="2">
                  <c:v>10741</c:v>
                </c:pt>
                <c:pt idx="3">
                  <c:v>9586</c:v>
                </c:pt>
                <c:pt idx="4">
                  <c:v>9253</c:v>
                </c:pt>
                <c:pt idx="5">
                  <c:v>9484</c:v>
                </c:pt>
                <c:pt idx="6">
                  <c:v>8654</c:v>
                </c:pt>
                <c:pt idx="7">
                  <c:v>7650</c:v>
                </c:pt>
                <c:pt idx="8">
                  <c:v>6972</c:v>
                </c:pt>
                <c:pt idx="9">
                  <c:v>7449</c:v>
                </c:pt>
                <c:pt idx="10">
                  <c:v>8547</c:v>
                </c:pt>
                <c:pt idx="11">
                  <c:v>8201</c:v>
                </c:pt>
                <c:pt idx="12">
                  <c:v>9009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B-4495-8897-6552E9E25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Asunnot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6456</c:v>
                </c:pt>
                <c:pt idx="1">
                  <c:v>6677</c:v>
                </c:pt>
                <c:pt idx="2">
                  <c:v>6294</c:v>
                </c:pt>
                <c:pt idx="3">
                  <c:v>5763</c:v>
                </c:pt>
                <c:pt idx="4">
                  <c:v>6363</c:v>
                </c:pt>
                <c:pt idx="5">
                  <c:v>5969</c:v>
                </c:pt>
                <c:pt idx="6">
                  <c:v>5300</c:v>
                </c:pt>
                <c:pt idx="7">
                  <c:v>4770</c:v>
                </c:pt>
                <c:pt idx="8">
                  <c:v>4922</c:v>
                </c:pt>
                <c:pt idx="9">
                  <c:v>4534</c:v>
                </c:pt>
                <c:pt idx="10">
                  <c:v>4722</c:v>
                </c:pt>
                <c:pt idx="11">
                  <c:v>3897</c:v>
                </c:pt>
                <c:pt idx="12">
                  <c:v>3594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B-4495-8897-6552E9E25C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Liikkeet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4088</c:v>
                </c:pt>
                <c:pt idx="1">
                  <c:v>4532</c:v>
                </c:pt>
                <c:pt idx="2">
                  <c:v>4010</c:v>
                </c:pt>
                <c:pt idx="3">
                  <c:v>3837</c:v>
                </c:pt>
                <c:pt idx="4">
                  <c:v>4044</c:v>
                </c:pt>
                <c:pt idx="5">
                  <c:v>4081</c:v>
                </c:pt>
                <c:pt idx="6">
                  <c:v>3329</c:v>
                </c:pt>
                <c:pt idx="7">
                  <c:v>3034</c:v>
                </c:pt>
                <c:pt idx="8">
                  <c:v>2927</c:v>
                </c:pt>
                <c:pt idx="9">
                  <c:v>2965</c:v>
                </c:pt>
                <c:pt idx="10">
                  <c:v>3064</c:v>
                </c:pt>
                <c:pt idx="11">
                  <c:v>2446</c:v>
                </c:pt>
                <c:pt idx="12">
                  <c:v>2212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7B-4495-8897-6552E9E25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15624"/>
        <c:axId val="565012880"/>
      </c:lineChart>
      <c:catAx>
        <c:axId val="565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2880"/>
        <c:crosses val="autoZero"/>
        <c:auto val="1"/>
        <c:lblAlgn val="ctr"/>
        <c:lblOffset val="100"/>
        <c:noMultiLvlLbl val="0"/>
      </c:catAx>
      <c:valAx>
        <c:axId val="5650128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Otsikko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75689451861996"/>
          <c:y val="0.9130805110112995"/>
          <c:w val="0.44248621096276008"/>
          <c:h val="8.6919488988700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Asunto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4930</c:v>
                </c:pt>
                <c:pt idx="1">
                  <c:v>4861</c:v>
                </c:pt>
                <c:pt idx="2">
                  <c:v>4815</c:v>
                </c:pt>
                <c:pt idx="3">
                  <c:v>3969</c:v>
                </c:pt>
                <c:pt idx="4">
                  <c:v>4523</c:v>
                </c:pt>
                <c:pt idx="5">
                  <c:v>4285</c:v>
                </c:pt>
                <c:pt idx="6">
                  <c:v>4073</c:v>
                </c:pt>
                <c:pt idx="7">
                  <c:v>3258</c:v>
                </c:pt>
                <c:pt idx="8">
                  <c:v>3722</c:v>
                </c:pt>
                <c:pt idx="9">
                  <c:v>3342</c:v>
                </c:pt>
                <c:pt idx="10">
                  <c:v>3366</c:v>
                </c:pt>
                <c:pt idx="11">
                  <c:v>2955</c:v>
                </c:pt>
                <c:pt idx="12">
                  <c:v>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Vapaa-ajan asunto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1526</c:v>
                </c:pt>
                <c:pt idx="1">
                  <c:v>1816</c:v>
                </c:pt>
                <c:pt idx="2">
                  <c:v>1479</c:v>
                </c:pt>
                <c:pt idx="3">
                  <c:v>1794</c:v>
                </c:pt>
                <c:pt idx="4">
                  <c:v>1840</c:v>
                </c:pt>
                <c:pt idx="5">
                  <c:v>1684</c:v>
                </c:pt>
                <c:pt idx="6">
                  <c:v>1227</c:v>
                </c:pt>
                <c:pt idx="7">
                  <c:v>1512</c:v>
                </c:pt>
                <c:pt idx="8">
                  <c:v>1200</c:v>
                </c:pt>
                <c:pt idx="9">
                  <c:v>1192</c:v>
                </c:pt>
                <c:pt idx="10">
                  <c:v>1356</c:v>
                </c:pt>
                <c:pt idx="11">
                  <c:v>942</c:v>
                </c:pt>
                <c:pt idx="12">
                  <c:v>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 sz="1200">
                    <a:latin typeface="Merriweather Sans" pitchFamily="2" charset="0"/>
                  </a:rPr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4088</c:v>
                </c:pt>
                <c:pt idx="1">
                  <c:v>4532</c:v>
                </c:pt>
                <c:pt idx="2">
                  <c:v>4010</c:v>
                </c:pt>
                <c:pt idx="3">
                  <c:v>3837</c:v>
                </c:pt>
                <c:pt idx="4">
                  <c:v>4044</c:v>
                </c:pt>
                <c:pt idx="5">
                  <c:v>4081</c:v>
                </c:pt>
                <c:pt idx="6">
                  <c:v>3329</c:v>
                </c:pt>
                <c:pt idx="7">
                  <c:v>3034</c:v>
                </c:pt>
                <c:pt idx="8">
                  <c:v>2927</c:v>
                </c:pt>
                <c:pt idx="9">
                  <c:v>2965</c:v>
                </c:pt>
                <c:pt idx="10">
                  <c:v>3064</c:v>
                </c:pt>
                <c:pt idx="11">
                  <c:v>2446</c:v>
                </c:pt>
                <c:pt idx="12">
                  <c:v>2212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1-4CF9-AD72-C92BBCB94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242440"/>
        <c:axId val="699239696"/>
      </c:barChart>
      <c:dateAx>
        <c:axId val="6992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39696"/>
        <c:crosses val="autoZero"/>
        <c:auto val="0"/>
        <c:lblOffset val="100"/>
        <c:baseTimeUnit val="days"/>
      </c:dateAx>
      <c:valAx>
        <c:axId val="6992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 sz="1200" dirty="0">
                    <a:latin typeface="Merriweather Sans" pitchFamily="2" charset="0"/>
                  </a:rPr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5175168321"/>
          <c:y val="4.4534091983253594E-2"/>
          <c:w val="0.86767488303092544"/>
          <c:h val="0.78484819378504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13489</c:v>
                </c:pt>
                <c:pt idx="1">
                  <c:v>13829</c:v>
                </c:pt>
                <c:pt idx="2">
                  <c:v>10741</c:v>
                </c:pt>
                <c:pt idx="3">
                  <c:v>9586</c:v>
                </c:pt>
                <c:pt idx="4">
                  <c:v>9253</c:v>
                </c:pt>
                <c:pt idx="5">
                  <c:v>9484</c:v>
                </c:pt>
                <c:pt idx="6">
                  <c:v>8654</c:v>
                </c:pt>
                <c:pt idx="7">
                  <c:v>7650</c:v>
                </c:pt>
                <c:pt idx="8">
                  <c:v>6972</c:v>
                </c:pt>
                <c:pt idx="9">
                  <c:v>7449</c:v>
                </c:pt>
                <c:pt idx="10">
                  <c:v>8762</c:v>
                </c:pt>
                <c:pt idx="11">
                  <c:v>8201</c:v>
                </c:pt>
                <c:pt idx="12">
                  <c:v>9009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8-4BCE-BDF3-897B4297C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240872"/>
        <c:axId val="699247144"/>
      </c:barChart>
      <c:catAx>
        <c:axId val="69924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47144"/>
        <c:crosses val="autoZero"/>
        <c:auto val="1"/>
        <c:lblAlgn val="ctr"/>
        <c:lblOffset val="100"/>
        <c:noMultiLvlLbl val="0"/>
      </c:catAx>
      <c:valAx>
        <c:axId val="69924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 sz="1200" dirty="0">
                    <a:latin typeface="Merriweather Sans" pitchFamily="2" charset="0"/>
                  </a:rPr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4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14483</c:v>
                </c:pt>
                <c:pt idx="1">
                  <c:v>14648</c:v>
                </c:pt>
                <c:pt idx="2">
                  <c:v>14085</c:v>
                </c:pt>
                <c:pt idx="3">
                  <c:v>13343</c:v>
                </c:pt>
                <c:pt idx="4">
                  <c:v>14312</c:v>
                </c:pt>
                <c:pt idx="5">
                  <c:v>14644</c:v>
                </c:pt>
                <c:pt idx="6">
                  <c:v>15968</c:v>
                </c:pt>
                <c:pt idx="7">
                  <c:v>14300</c:v>
                </c:pt>
                <c:pt idx="8">
                  <c:v>13433</c:v>
                </c:pt>
                <c:pt idx="9">
                  <c:v>14939</c:v>
                </c:pt>
                <c:pt idx="10">
                  <c:v>18252</c:v>
                </c:pt>
                <c:pt idx="11">
                  <c:v>16298</c:v>
                </c:pt>
                <c:pt idx="12">
                  <c:v>16328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F-4A3E-8B35-4FA7F6F7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247928"/>
        <c:axId val="699256944"/>
      </c:barChart>
      <c:catAx>
        <c:axId val="6992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56944"/>
        <c:crosses val="autoZero"/>
        <c:auto val="1"/>
        <c:lblAlgn val="ctr"/>
        <c:lblOffset val="100"/>
        <c:noMultiLvlLbl val="0"/>
      </c:catAx>
      <c:valAx>
        <c:axId val="69925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 sz="1200" dirty="0">
                    <a:latin typeface="Merriweather Sans" pitchFamily="2" charset="0"/>
                  </a:rPr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4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Ryöstöt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A3-49BC-883A-406C7381F976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1374</c:v>
                </c:pt>
                <c:pt idx="1">
                  <c:v>1428</c:v>
                </c:pt>
                <c:pt idx="2">
                  <c:v>1431</c:v>
                </c:pt>
                <c:pt idx="3">
                  <c:v>1332</c:v>
                </c:pt>
                <c:pt idx="4">
                  <c:v>1473</c:v>
                </c:pt>
                <c:pt idx="5">
                  <c:v>1280</c:v>
                </c:pt>
                <c:pt idx="6">
                  <c:v>1396</c:v>
                </c:pt>
                <c:pt idx="7">
                  <c:v>1374</c:v>
                </c:pt>
                <c:pt idx="8">
                  <c:v>1418</c:v>
                </c:pt>
                <c:pt idx="9">
                  <c:v>1472</c:v>
                </c:pt>
                <c:pt idx="10">
                  <c:v>1558</c:v>
                </c:pt>
                <c:pt idx="11">
                  <c:v>1463</c:v>
                </c:pt>
                <c:pt idx="12">
                  <c:v>1884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Törkeät ryöstöt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157</c:v>
                </c:pt>
                <c:pt idx="1">
                  <c:v>206</c:v>
                </c:pt>
                <c:pt idx="2">
                  <c:v>217</c:v>
                </c:pt>
                <c:pt idx="3">
                  <c:v>199</c:v>
                </c:pt>
                <c:pt idx="4">
                  <c:v>216</c:v>
                </c:pt>
                <c:pt idx="5">
                  <c:v>266</c:v>
                </c:pt>
                <c:pt idx="6">
                  <c:v>277</c:v>
                </c:pt>
                <c:pt idx="7">
                  <c:v>269</c:v>
                </c:pt>
                <c:pt idx="8">
                  <c:v>309</c:v>
                </c:pt>
                <c:pt idx="9">
                  <c:v>349</c:v>
                </c:pt>
                <c:pt idx="10">
                  <c:v>449</c:v>
                </c:pt>
                <c:pt idx="11">
                  <c:v>442</c:v>
                </c:pt>
                <c:pt idx="12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 sz="1200" dirty="0">
                    <a:latin typeface="Merriweather Sans" pitchFamily="2" charset="0"/>
                  </a:rPr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27.6.2023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27.6.2023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ESITÄMINEN_brä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1A19763B-1DBE-F341-AF05-CBA5C353D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47" t="2205" r="18920" b="23586"/>
          <a:stretch/>
        </p:blipFill>
        <p:spPr>
          <a:xfrm>
            <a:off x="0" y="-3257"/>
            <a:ext cx="12191429" cy="6920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FD52E8-8679-6347-BBA4-D14767F9D4B7}"/>
              </a:ext>
            </a:extLst>
          </p:cNvPr>
          <p:cNvSpPr/>
          <p:nvPr userDrawn="1"/>
        </p:nvSpPr>
        <p:spPr>
          <a:xfrm>
            <a:off x="-24227" y="-10352"/>
            <a:ext cx="12192000" cy="6959923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A47754-CE4B-ED4B-BBB5-F46B0DB54882}"/>
              </a:ext>
            </a:extLst>
          </p:cNvPr>
          <p:cNvSpPr/>
          <p:nvPr userDrawn="1"/>
        </p:nvSpPr>
        <p:spPr>
          <a:xfrm>
            <a:off x="4206175" y="-43790"/>
            <a:ext cx="8051789" cy="6347068"/>
          </a:xfrm>
          <a:custGeom>
            <a:avLst/>
            <a:gdLst>
              <a:gd name="connsiteX0" fmla="*/ 3012630 w 8035988"/>
              <a:gd name="connsiteY0" fmla="*/ 0 h 6334612"/>
              <a:gd name="connsiteX1" fmla="*/ 0 w 8035988"/>
              <a:gd name="connsiteY1" fmla="*/ 0 h 6334612"/>
              <a:gd name="connsiteX2" fmla="*/ 2542667 w 8035988"/>
              <a:gd name="connsiteY2" fmla="*/ 4724781 h 6334612"/>
              <a:gd name="connsiteX3" fmla="*/ 8023924 w 8035988"/>
              <a:gd name="connsiteY3" fmla="*/ 6315393 h 6334612"/>
              <a:gd name="connsiteX4" fmla="*/ 8035989 w 8035988"/>
              <a:gd name="connsiteY4" fmla="*/ 3363024 h 6334612"/>
              <a:gd name="connsiteX5" fmla="*/ 4615370 w 8035988"/>
              <a:gd name="connsiteY5" fmla="*/ 2471293 h 6334612"/>
              <a:gd name="connsiteX6" fmla="*/ 3012630 w 8035988"/>
              <a:gd name="connsiteY6" fmla="*/ 0 h 6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5988" h="6334612">
                <a:moveTo>
                  <a:pt x="3012630" y="0"/>
                </a:moveTo>
                <a:lnTo>
                  <a:pt x="0" y="0"/>
                </a:lnTo>
                <a:cubicBezTo>
                  <a:pt x="0" y="0"/>
                  <a:pt x="36132" y="2820797"/>
                  <a:pt x="2542667" y="4724781"/>
                </a:cubicBezTo>
                <a:cubicBezTo>
                  <a:pt x="5049203" y="6628765"/>
                  <a:pt x="8023924" y="6315393"/>
                  <a:pt x="8023924" y="6315393"/>
                </a:cubicBezTo>
                <a:lnTo>
                  <a:pt x="8035989" y="3363024"/>
                </a:lnTo>
                <a:cubicBezTo>
                  <a:pt x="8035989" y="3363024"/>
                  <a:pt x="5820474" y="3423285"/>
                  <a:pt x="4615370" y="2471293"/>
                </a:cubicBezTo>
                <a:cubicBezTo>
                  <a:pt x="3156267" y="1318641"/>
                  <a:pt x="3012630" y="0"/>
                  <a:pt x="3012630" y="0"/>
                </a:cubicBezTo>
                <a:close/>
              </a:path>
            </a:pathLst>
          </a:custGeom>
          <a:solidFill>
            <a:srgbClr val="E6007E">
              <a:alpha val="60784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1F628C-BEEC-384F-A5EF-3690FF292270}"/>
              </a:ext>
            </a:extLst>
          </p:cNvPr>
          <p:cNvSpPr/>
          <p:nvPr userDrawn="1"/>
        </p:nvSpPr>
        <p:spPr>
          <a:xfrm>
            <a:off x="-24227" y="-19604"/>
            <a:ext cx="2708340" cy="6959923"/>
          </a:xfrm>
          <a:custGeom>
            <a:avLst/>
            <a:gdLst>
              <a:gd name="connsiteX0" fmla="*/ 0 w 2679699"/>
              <a:gd name="connsiteY0" fmla="*/ 0 h 6886321"/>
              <a:gd name="connsiteX1" fmla="*/ 0 w 2679699"/>
              <a:gd name="connsiteY1" fmla="*/ 6886321 h 6886321"/>
              <a:gd name="connsiteX2" fmla="*/ 2679700 w 2679699"/>
              <a:gd name="connsiteY2" fmla="*/ 6865557 h 6886321"/>
              <a:gd name="connsiteX3" fmla="*/ 1174750 w 2679699"/>
              <a:gd name="connsiteY3" fmla="*/ 4768850 h 6886321"/>
              <a:gd name="connsiteX4" fmla="*/ 240729 w 2679699"/>
              <a:gd name="connsiteY4" fmla="*/ 2159 h 6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99" h="6886321">
                <a:moveTo>
                  <a:pt x="0" y="0"/>
                </a:moveTo>
                <a:lnTo>
                  <a:pt x="0" y="6886321"/>
                </a:lnTo>
                <a:lnTo>
                  <a:pt x="2679700" y="6865557"/>
                </a:lnTo>
                <a:cubicBezTo>
                  <a:pt x="2679700" y="6865557"/>
                  <a:pt x="1755839" y="6035167"/>
                  <a:pt x="1174750" y="4768850"/>
                </a:cubicBezTo>
                <a:cubicBezTo>
                  <a:pt x="295148" y="2852801"/>
                  <a:pt x="240729" y="2159"/>
                  <a:pt x="240729" y="2159"/>
                </a:cubicBezTo>
                <a:close/>
              </a:path>
            </a:pathLst>
          </a:custGeom>
          <a:solidFill>
            <a:srgbClr val="E6007E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F9B5E2-C432-4304-B32A-6B870E815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36" y="1128795"/>
            <a:ext cx="9031287" cy="4947793"/>
          </a:xfrm>
        </p:spPr>
        <p:txBody>
          <a:bodyPr anchor="b">
            <a:noAutofit/>
          </a:bodyPr>
          <a:lstStyle>
            <a:lvl1pPr>
              <a:lnSpc>
                <a:spcPts val="7200"/>
              </a:lnSpc>
              <a:spcBef>
                <a:spcPts val="1000"/>
              </a:spcBef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BRÄNDIESITYKSEN</a:t>
            </a:r>
            <a:br>
              <a:rPr lang="fi-FI" dirty="0"/>
            </a:br>
            <a:r>
              <a:rPr lang="fi-FI" dirty="0"/>
              <a:t>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736218-3D03-40BA-8D27-59D1D2423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936" y="6099930"/>
            <a:ext cx="9031287" cy="636536"/>
          </a:xfrm>
        </p:spPr>
        <p:txBody>
          <a:bodyPr>
            <a:noAutofit/>
          </a:bodyPr>
          <a:lstStyle>
            <a:lvl1pPr marL="0" indent="0">
              <a:buFontTx/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049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767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SISÄLTÖTYÖN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3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7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4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094CCA9-6270-4477-95CB-732E7AC59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3BA101A-50E2-4DBE-9EB9-211B076BA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Poliisin tietoon tulleet murrot 2010-2022</a:t>
            </a:r>
          </a:p>
        </p:txBody>
      </p:sp>
    </p:spTree>
    <p:extLst>
      <p:ext uri="{BB962C8B-B14F-4D97-AF65-F5344CB8AC3E}">
        <p14:creationId xmlns:p14="http://schemas.microsoft.com/office/powerpoint/2010/main" val="31998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122424504"/>
              </p:ext>
            </p:extLst>
          </p:nvPr>
        </p:nvGraphicFramePr>
        <p:xfrm>
          <a:off x="790574" y="1344613"/>
          <a:ext cx="10024909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54735DB5-180E-265B-8E64-88C7F572CBD9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2892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ASUNTOMURROT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109004763"/>
              </p:ext>
            </p:extLst>
          </p:nvPr>
        </p:nvGraphicFramePr>
        <p:xfrm>
          <a:off x="790575" y="1344613"/>
          <a:ext cx="1009373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5CFAEA85-4040-25D3-D091-740C53F66ECC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83897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LIIKEMURROT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928734957"/>
              </p:ext>
            </p:extLst>
          </p:nvPr>
        </p:nvGraphicFramePr>
        <p:xfrm>
          <a:off x="790574" y="1344612"/>
          <a:ext cx="10074071" cy="459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77B5BD23-C6AB-5447-29A3-1F531707A9CB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26151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solidFill>
                  <a:schemeClr val="accent6">
                    <a:lumMod val="10000"/>
                  </a:schemeClr>
                </a:solidFill>
              </a:rPr>
              <a:t>POLIISIN TIETOON TULLEET AUTOMURROT</a:t>
            </a:r>
            <a:r>
              <a:rPr lang="fi-FI" sz="28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br>
              <a:rPr lang="fi-FI" sz="40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fi-FI" sz="2400" dirty="0">
                <a:solidFill>
                  <a:schemeClr val="accent6">
                    <a:lumMod val="10000"/>
                  </a:schemeClr>
                </a:solidFill>
              </a:rPr>
              <a:t>(Moottoriajoneuvosta luvatta tunkeutuen)</a:t>
            </a:r>
            <a:endParaRPr lang="en-US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384742988"/>
              </p:ext>
            </p:extLst>
          </p:nvPr>
        </p:nvGraphicFramePr>
        <p:xfrm>
          <a:off x="790574" y="1344613"/>
          <a:ext cx="10113399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107CE784-C8C0-2BD9-2E40-3D28F11148B3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28995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MUUT 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757754092"/>
              </p:ext>
            </p:extLst>
          </p:nvPr>
        </p:nvGraphicFramePr>
        <p:xfrm>
          <a:off x="790575" y="1344613"/>
          <a:ext cx="10103567" cy="461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B53F9C04-B950-866A-E390-885366A61BBC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27754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RYÖSTÖT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55086918"/>
              </p:ext>
            </p:extLst>
          </p:nvPr>
        </p:nvGraphicFramePr>
        <p:xfrm>
          <a:off x="790574" y="1344613"/>
          <a:ext cx="10103567" cy="468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551BC299-F5E3-8466-4BF6-F786CAA29584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9800657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ADB657A1-C175-42EA-A4FA-18BA5CB227F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_varit_uusi">
    <a:dk1>
      <a:srgbClr val="164180"/>
    </a:dk1>
    <a:lt1>
      <a:srgbClr val="FFFFFF"/>
    </a:lt1>
    <a:dk2>
      <a:srgbClr val="164180"/>
    </a:dk2>
    <a:lt2>
      <a:srgbClr val="FFFFFF"/>
    </a:lt2>
    <a:accent1>
      <a:srgbClr val="E6007E"/>
    </a:accent1>
    <a:accent2>
      <a:srgbClr val="164180"/>
    </a:accent2>
    <a:accent3>
      <a:srgbClr val="7F539C"/>
    </a:accent3>
    <a:accent4>
      <a:srgbClr val="FFD600"/>
    </a:accent4>
    <a:accent5>
      <a:srgbClr val="F4B5D3"/>
    </a:accent5>
    <a:accent6>
      <a:srgbClr val="BCE3FA"/>
    </a:accent6>
    <a:hlink>
      <a:srgbClr val="15417F"/>
    </a:hlink>
    <a:folHlink>
      <a:srgbClr val="164180"/>
    </a:folHlink>
  </a:clrScheme>
  <a:fontScheme name="Mukautettu 2">
    <a:majorFont>
      <a:latin typeface="Merriweather Sans"/>
      <a:ea typeface=""/>
      <a:cs typeface=""/>
    </a:majorFont>
    <a:minorFont>
      <a:latin typeface="Merriweather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404BF42810F1419AA19C327E50DCFB" ma:contentTypeVersion="10" ma:contentTypeDescription="Luo uusi asiakirja." ma:contentTypeScope="" ma:versionID="1ac40630d094986066f9a7b55afb0a88">
  <xsd:schema xmlns:xsd="http://www.w3.org/2001/XMLSchema" xmlns:xs="http://www.w3.org/2001/XMLSchema" xmlns:p="http://schemas.microsoft.com/office/2006/metadata/properties" xmlns:ns3="d69cd752-8402-4857-b64a-eaea1b4f0dfa" targetNamespace="http://schemas.microsoft.com/office/2006/metadata/properties" ma:root="true" ma:fieldsID="83c96c61b0251bc8060bbb1747493757" ns3:_="">
    <xsd:import namespace="d69cd752-8402-4857-b64a-eaea1b4f0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cd752-8402-4857-b64a-eaea1b4f0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2FC96F-E278-4DA7-85CE-F7C4CB5EC2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FDCE1-4150-4ECC-817A-46324859E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cd752-8402-4857-b64a-eaea1b4f0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544274-5F52-47E9-A2E7-02BE110B0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69cd752-8402-4857-b64a-eaea1b4f0df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303</TotalTime>
  <Words>60</Words>
  <Application>Microsoft Office PowerPoint</Application>
  <PresentationFormat>Laajakuva</PresentationFormat>
  <Paragraphs>19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Merriweather Sans</vt:lpstr>
      <vt:lpstr>Merriweather Sans ExtraBold</vt:lpstr>
      <vt:lpstr>Custom Design</vt:lpstr>
      <vt:lpstr>Poliisin tietoon tulleet murrot 2010-2022</vt:lpstr>
      <vt:lpstr>POLIISIN TIETOON TULLEET MURROT</vt:lpstr>
      <vt:lpstr>POLIISIN TIETOON TULLEET ASUNTOMURROT</vt:lpstr>
      <vt:lpstr>POLIISIN TIETOON TULLEET LIIKEMURROT</vt:lpstr>
      <vt:lpstr>POLIISIN TIETOON TULLEET AUTOMURROT  (Moottoriajoneuvosta luvatta tunkeutuen)</vt:lpstr>
      <vt:lpstr>POLIISIN TIETOON TULLEET MUUT MURROT</vt:lpstr>
      <vt:lpstr>POLIISIN TIETOON TULLEET RYÖSTÖT</vt:lpstr>
    </vt:vector>
  </TitlesOfParts>
  <Company>Finanssialan Keskusliitto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Poliisin tietoon tulleet murrot 1990 – 2016</dc:title>
  <dc:creator>Koivisto Kimmo</dc:creator>
  <cp:lastModifiedBy>Urpilainen Satu</cp:lastModifiedBy>
  <cp:revision>25</cp:revision>
  <dcterms:created xsi:type="dcterms:W3CDTF">2016-05-25T07:08:55Z</dcterms:created>
  <dcterms:modified xsi:type="dcterms:W3CDTF">2023-06-27T12:41:18Z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0x01010032404BF42810F1419AA19C327E50DCFB</vt:lpwstr>
  </property>
  <property fmtid="{D5CDD505-2E9C-101B-9397-08002B2CF9AE}" pid="3" name="_dlc_DocIdItemGuid">
    <vt:lpwstr>c7a3a4ff-fa97-4eec-9528-c52757565ec0</vt:lpwstr>
  </property>
  <property fmtid="{D5CDD505-2E9C-101B-9397-08002B2CF9AE}" pid="4" name="C Dokumentin tila">
    <vt:lpwstr>27;#Valmis|40aa8d17-dadd-4ab0-93da-3124749a5963</vt:lpwstr>
  </property>
  <property fmtid="{D5CDD505-2E9C-101B-9397-08002B2CF9AE}" pid="5" name="Asiakirjatyyppi">
    <vt:lpwstr>95;#Tilasto|b2a89488-c9e5-4123-95ca-67946a275023</vt:lpwstr>
  </property>
  <property fmtid="{D5CDD505-2E9C-101B-9397-08002B2CF9AE}" pid="6" name="C Julkisuus">
    <vt:lpwstr>28;#Julkinen|0806a4a5-db6a-4fa4-8ed3-7457b5b4e8de</vt:lpwstr>
  </property>
  <property fmtid="{D5CDD505-2E9C-101B-9397-08002B2CF9AE}" pid="7" name="Asiasanat">
    <vt:lpwstr/>
  </property>
  <property fmtid="{D5CDD505-2E9C-101B-9397-08002B2CF9AE}" pid="8" name="Aiheluokittelu">
    <vt:lpwstr>9;#vahingontorjunta|1ca34f8e-68e0-4bdc-aa78-64e69fb060bd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15000</vt:r8>
  </property>
  <property fmtid="{D5CDD505-2E9C-101B-9397-08002B2CF9AE}" pid="11" name="xd_ProgID">
    <vt:lpwstr/>
  </property>
  <property fmtid="{D5CDD505-2E9C-101B-9397-08002B2CF9AE}" pid="12" name="_CopySource">
    <vt:lpwstr>http://majakka/tietopankki/vahingontorjunta/Poliisin%20tietoon%20tulleet%20murrot%20FA%201990-2016.pptx</vt:lpwstr>
  </property>
  <property fmtid="{D5CDD505-2E9C-101B-9397-08002B2CF9AE}" pid="13" name="TemplateUrl">
    <vt:lpwstr/>
  </property>
</Properties>
</file>