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5"/>
    <p:sldMasterId id="2147483962" r:id="rId6"/>
  </p:sldMasterIdLst>
  <p:notesMasterIdLst>
    <p:notesMasterId r:id="rId9"/>
  </p:notesMasterIdLst>
  <p:handoutMasterIdLst>
    <p:handoutMasterId r:id="rId10"/>
  </p:handoutMasterIdLst>
  <p:sldIdLst>
    <p:sldId id="310" r:id="rId7"/>
    <p:sldId id="3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F1"/>
    <a:srgbClr val="E6007E"/>
    <a:srgbClr val="000000"/>
    <a:srgbClr val="F8C9DF"/>
    <a:srgbClr val="D8D6C6"/>
    <a:srgbClr val="EE2C90"/>
    <a:srgbClr val="FFFFFF"/>
    <a:srgbClr val="ACA892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905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1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4395374491232E-2"/>
          <c:y val="4.4534091983253594E-2"/>
          <c:w val="0.7956520788162349"/>
          <c:h val="0.8480677499585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35431</c:v>
                </c:pt>
                <c:pt idx="1">
                  <c:v>36993</c:v>
                </c:pt>
                <c:pt idx="2">
                  <c:v>37082</c:v>
                </c:pt>
                <c:pt idx="3">
                  <c:v>42399</c:v>
                </c:pt>
                <c:pt idx="4">
                  <c:v>36680</c:v>
                </c:pt>
                <c:pt idx="5">
                  <c:v>36345</c:v>
                </c:pt>
                <c:pt idx="6">
                  <c:v>33568</c:v>
                </c:pt>
                <c:pt idx="7">
                  <c:v>32186</c:v>
                </c:pt>
                <c:pt idx="8">
                  <c:v>34846</c:v>
                </c:pt>
                <c:pt idx="9">
                  <c:v>28081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C2-414C-97C0-011360DB7A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35917</c:v>
                </c:pt>
                <c:pt idx="1">
                  <c:v>37879</c:v>
                </c:pt>
                <c:pt idx="2">
                  <c:v>37466</c:v>
                </c:pt>
                <c:pt idx="3">
                  <c:v>31135</c:v>
                </c:pt>
                <c:pt idx="4">
                  <c:v>28781</c:v>
                </c:pt>
                <c:pt idx="5">
                  <c:v>27623</c:v>
                </c:pt>
                <c:pt idx="6">
                  <c:v>27566</c:v>
                </c:pt>
                <c:pt idx="7">
                  <c:v>25604</c:v>
                </c:pt>
                <c:pt idx="8">
                  <c:v>21436</c:v>
                </c:pt>
                <c:pt idx="9">
                  <c:v>22054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C2-414C-97C0-011360DB7A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7132</c:v>
                </c:pt>
                <c:pt idx="1">
                  <c:v>7974</c:v>
                </c:pt>
                <c:pt idx="2">
                  <c:v>7176</c:v>
                </c:pt>
                <c:pt idx="3">
                  <c:v>7573</c:v>
                </c:pt>
                <c:pt idx="4">
                  <c:v>6642</c:v>
                </c:pt>
                <c:pt idx="5">
                  <c:v>6934</c:v>
                </c:pt>
                <c:pt idx="6">
                  <c:v>6856</c:v>
                </c:pt>
                <c:pt idx="7">
                  <c:v>6457</c:v>
                </c:pt>
                <c:pt idx="8">
                  <c:v>6133</c:v>
                </c:pt>
                <c:pt idx="9">
                  <c:v>5418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C2-414C-97C0-011360DB7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5048"/>
        <c:axId val="566428576"/>
      </c:lineChart>
      <c:catAx>
        <c:axId val="5664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8576"/>
        <c:crosses val="autoZero"/>
        <c:auto val="1"/>
        <c:lblAlgn val="ctr"/>
        <c:lblOffset val="100"/>
        <c:noMultiLvlLbl val="0"/>
      </c:catAx>
      <c:valAx>
        <c:axId val="56642857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1000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197</c:v>
                </c:pt>
                <c:pt idx="1">
                  <c:v>197</c:v>
                </c:pt>
                <c:pt idx="2">
                  <c:v>164</c:v>
                </c:pt>
                <c:pt idx="3">
                  <c:v>159</c:v>
                </c:pt>
                <c:pt idx="4">
                  <c:v>174</c:v>
                </c:pt>
                <c:pt idx="5">
                  <c:v>212</c:v>
                </c:pt>
                <c:pt idx="6">
                  <c:v>220</c:v>
                </c:pt>
                <c:pt idx="7">
                  <c:v>191</c:v>
                </c:pt>
                <c:pt idx="8">
                  <c:v>168</c:v>
                </c:pt>
                <c:pt idx="9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4-4492-8C6A-76CF44F64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162</c:v>
                </c:pt>
                <c:pt idx="1">
                  <c:v>153</c:v>
                </c:pt>
                <c:pt idx="2">
                  <c:v>145</c:v>
                </c:pt>
                <c:pt idx="3">
                  <c:v>174</c:v>
                </c:pt>
                <c:pt idx="4">
                  <c:v>165</c:v>
                </c:pt>
                <c:pt idx="5">
                  <c:v>160</c:v>
                </c:pt>
                <c:pt idx="6">
                  <c:v>188</c:v>
                </c:pt>
                <c:pt idx="7">
                  <c:v>165</c:v>
                </c:pt>
                <c:pt idx="8">
                  <c:v>171</c:v>
                </c:pt>
                <c:pt idx="9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4-4492-8C6A-76CF44F64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31</c:v>
                </c:pt>
                <c:pt idx="1">
                  <c:v>33</c:v>
                </c:pt>
                <c:pt idx="2">
                  <c:v>33</c:v>
                </c:pt>
                <c:pt idx="3">
                  <c:v>32</c:v>
                </c:pt>
                <c:pt idx="4">
                  <c:v>28</c:v>
                </c:pt>
                <c:pt idx="5">
                  <c:v>24</c:v>
                </c:pt>
                <c:pt idx="6">
                  <c:v>26</c:v>
                </c:pt>
                <c:pt idx="7">
                  <c:v>25</c:v>
                </c:pt>
                <c:pt idx="8">
                  <c:v>22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4-4492-8C6A-76CF44F64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6616"/>
        <c:axId val="566425048"/>
      </c:lineChart>
      <c:catAx>
        <c:axId val="5664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auto val="1"/>
        <c:lblAlgn val="ctr"/>
        <c:lblOffset val="100"/>
        <c:noMultiLvlLbl val="0"/>
      </c:catAx>
      <c:valAx>
        <c:axId val="5664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Milj.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06/27/2023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27.6.2023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5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75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– </a:t>
            </a:r>
            <a:br>
              <a:rPr lang="fi-FI" dirty="0"/>
            </a:br>
            <a:r>
              <a:rPr lang="fi-FI" dirty="0"/>
              <a:t>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-  Tämä laite – </a:t>
            </a:r>
            <a:br>
              <a:rPr lang="fi-FI" dirty="0"/>
            </a:br>
            <a:r>
              <a:rPr lang="fi-FI" dirty="0"/>
              <a:t>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–Tämä laite </a:t>
            </a:r>
            <a:br>
              <a:rPr lang="fi-FI" dirty="0"/>
            </a:br>
            <a:r>
              <a:rPr lang="fi-FI" dirty="0"/>
              <a:t>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49800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esit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- Finanssiala Ry\Tietopankki – Esityskuvat </a:t>
            </a:r>
            <a:endParaRPr lang="en-FI" dirty="0"/>
          </a:p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692AD-74D2-FAD3-AD6B-5180BF2DD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SISÄLTÖESITYKSEN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BFECE7C-D4F9-D924-FBA6-94AEA4758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cap="all" spc="0" baseline="0">
                <a:latin typeface="Merriweather Sans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809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 </a:t>
            </a:r>
          </a:p>
          <a:p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 -- AHTAUSPOHJA – leipätekstin pistekoko 14.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624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9810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020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74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80" r:id="rId2"/>
    <p:sldLayoutId id="2147484081" r:id="rId3"/>
    <p:sldLayoutId id="2147484114" r:id="rId4"/>
    <p:sldLayoutId id="2147484115" r:id="rId5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3981" r:id="rId4"/>
    <p:sldLayoutId id="2147483983" r:id="rId5"/>
    <p:sldLayoutId id="2147484040" r:id="rId6"/>
    <p:sldLayoutId id="2147484089" r:id="rId7"/>
    <p:sldLayoutId id="2147483921" r:id="rId8"/>
    <p:sldLayoutId id="2147483932" r:id="rId9"/>
    <p:sldLayoutId id="2147484111" r:id="rId10"/>
    <p:sldLayoutId id="2147484112" r:id="rId11"/>
    <p:sldLayoutId id="2147484058" r:id="rId12"/>
    <p:sldLayoutId id="2147484085" r:id="rId13"/>
    <p:sldLayoutId id="2147484101" r:id="rId14"/>
    <p:sldLayoutId id="2147484070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63" r:id="rId22"/>
    <p:sldLayoutId id="2147484075" r:id="rId23"/>
    <p:sldLayoutId id="2147484034" r:id="rId24"/>
    <p:sldLayoutId id="2147484105" r:id="rId25"/>
    <p:sldLayoutId id="2147484104" r:id="rId26"/>
    <p:sldLayoutId id="214748392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PALO-, MURTO- JA VUOTOVAHINGOT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505525808"/>
              </p:ext>
            </p:extLst>
          </p:nvPr>
        </p:nvGraphicFramePr>
        <p:xfrm>
          <a:off x="790575" y="1344613"/>
          <a:ext cx="10375172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89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PALO-, VUOTO- JA MURTOVAHINKOKORVAUKSET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593560138"/>
              </p:ext>
            </p:extLst>
          </p:nvPr>
        </p:nvGraphicFramePr>
        <p:xfrm>
          <a:off x="790575" y="1344613"/>
          <a:ext cx="10375172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209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D52C2A1-6970-4750-B0A1-AC91BF4E560D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797C5C607271FC4F8EB741890AE9ECDD" ma:contentTypeVersion="3" ma:contentTypeDescription="Luo uusi asiakirja." ma:contentTypeScope="" ma:versionID="beccdd4a10e026ac938f29dd55052281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fd6d3c217cbd4f1f2abf92a672807a8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SharePointGroup="0" ma:internalName="FA_x0020_vastuuhenkil_x00f6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" ma:displayName="Julkisuus" ma:readOnly="false" ma:default="1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db344b61-16c0-413b-a63a-26411eaaaa15}" ma:internalName="TaxCatchAllLabel" ma:readOnly="true" ma:showField="CatchAllDataLabel" ma:web="3c7cf744-a796-46be-a729-0f320b9cc6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db344b61-16c0-413b-a63a-26411eaaaa15}" ma:internalName="TaxCatchAll" ma:showField="CatchAllData" ma:web="3c7cf744-a796-46be-a729-0f320b9cc6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n_x0020_pvm xmlns="3d6a9306-9ca7-4ef4-bdc0-1874c06cbe8c">2023-05-10T09:23:59+00:00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TaxCatchAll xmlns="3d6a9306-9ca7-4ef4-bdc0-1874c06cbe8c" xsi:nil="true"/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/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Props1.xml><?xml version="1.0" encoding="utf-8"?>
<ds:datastoreItem xmlns:ds="http://schemas.openxmlformats.org/officeDocument/2006/customXml" ds:itemID="{71F2B818-7838-41B3-8F55-30B807A70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a9306-9ca7-4ef4-bdc0-1874c06cb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9539B7-9705-43BC-9291-668E2ED0C5F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411a2a3-d541-418a-94f1-d2a2df518011"/>
    <ds:schemaRef ds:uri="c5c57867-dcbe-4e53-88a2-62c755967ec4"/>
    <ds:schemaRef ds:uri="http://www.w3.org/XML/1998/namespace"/>
    <ds:schemaRef ds:uri="http://purl.org/dc/dcmitype/"/>
    <ds:schemaRef ds:uri="3d6a9306-9ca7-4ef4-bdc0-1874c06cbe8c"/>
  </ds:schemaRefs>
</ds:datastoreItem>
</file>

<file path=customXml/itemProps3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867D8C1-6BE8-4A19-A1E4-469AA70289C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FA_asiantuntijuus</Template>
  <TotalTime>46</TotalTime>
  <Words>15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PALO-, MURTO- JA VUOTOVAHINGOT</vt:lpstr>
      <vt:lpstr>PALO-, VUOTO- JA MURTOVAHINKOKORVAUKSET</vt:lpstr>
    </vt:vector>
  </TitlesOfParts>
  <Company>Finanssiala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Koivisto Kimmo</dc:creator>
  <cp:lastModifiedBy>Pänkäläinen Aku</cp:lastModifiedBy>
  <cp:revision>2</cp:revision>
  <cp:lastPrinted>2017-05-10T19:51:23Z</cp:lastPrinted>
  <dcterms:created xsi:type="dcterms:W3CDTF">2023-05-10T06:14:50Z</dcterms:created>
  <dcterms:modified xsi:type="dcterms:W3CDTF">2023-06-27T10:36:16Z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0x0101008D6B128258AADA4589852AD2CFFABE3D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</Properties>
</file>