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18" r:id="rId4"/>
  </p:sldMasterIdLst>
  <p:sldIdLst>
    <p:sldId id="293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erriweather Sans" pitchFamily="2" charset="0"/>
      <p:regular r:id="rId10"/>
      <p:bold r:id="rId11"/>
      <p:italic r:id="rId12"/>
      <p:boldItalic r:id="rId13"/>
    </p:embeddedFont>
    <p:embeddedFont>
      <p:font typeface="Merriweather Sans ExtraBold" pitchFamily="2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Korvausmeno, 1000 €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9761</c:v>
                </c:pt>
                <c:pt idx="1">
                  <c:v>9162</c:v>
                </c:pt>
                <c:pt idx="2">
                  <c:v>9365</c:v>
                </c:pt>
                <c:pt idx="3">
                  <c:v>10808</c:v>
                </c:pt>
                <c:pt idx="4">
                  <c:v>9977</c:v>
                </c:pt>
                <c:pt idx="5">
                  <c:v>11122</c:v>
                </c:pt>
                <c:pt idx="6">
                  <c:v>11666</c:v>
                </c:pt>
                <c:pt idx="7">
                  <c:v>12242</c:v>
                </c:pt>
                <c:pt idx="8">
                  <c:v>13643</c:v>
                </c:pt>
                <c:pt idx="9">
                  <c:v>13007</c:v>
                </c:pt>
                <c:pt idx="10">
                  <c:v>13252</c:v>
                </c:pt>
                <c:pt idx="11">
                  <c:v>16086</c:v>
                </c:pt>
                <c:pt idx="12">
                  <c:v>13698</c:v>
                </c:pt>
                <c:pt idx="13">
                  <c:v>13619</c:v>
                </c:pt>
                <c:pt idx="14">
                  <c:v>12400</c:v>
                </c:pt>
                <c:pt idx="15">
                  <c:v>14360</c:v>
                </c:pt>
                <c:pt idx="16">
                  <c:v>14909</c:v>
                </c:pt>
                <c:pt idx="17">
                  <c:v>15791</c:v>
                </c:pt>
                <c:pt idx="18" formatCode="#,##0">
                  <c:v>14274</c:v>
                </c:pt>
                <c:pt idx="19">
                  <c:v>12376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B-4495-8897-6552E9E25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Korvatut vahingot, kpl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4810</c:v>
                </c:pt>
                <c:pt idx="1">
                  <c:v>6189</c:v>
                </c:pt>
                <c:pt idx="2">
                  <c:v>4625</c:v>
                </c:pt>
                <c:pt idx="3">
                  <c:v>4854</c:v>
                </c:pt>
                <c:pt idx="4">
                  <c:v>4443</c:v>
                </c:pt>
                <c:pt idx="5">
                  <c:v>4606</c:v>
                </c:pt>
                <c:pt idx="6">
                  <c:v>4975</c:v>
                </c:pt>
                <c:pt idx="7">
                  <c:v>5231</c:v>
                </c:pt>
                <c:pt idx="8">
                  <c:v>5168</c:v>
                </c:pt>
                <c:pt idx="9">
                  <c:v>4823</c:v>
                </c:pt>
                <c:pt idx="10">
                  <c:v>5212</c:v>
                </c:pt>
                <c:pt idx="11">
                  <c:v>6081</c:v>
                </c:pt>
                <c:pt idx="12">
                  <c:v>5622</c:v>
                </c:pt>
                <c:pt idx="13">
                  <c:v>5523</c:v>
                </c:pt>
                <c:pt idx="14">
                  <c:v>4536</c:v>
                </c:pt>
                <c:pt idx="15">
                  <c:v>5143</c:v>
                </c:pt>
                <c:pt idx="16">
                  <c:v>5450</c:v>
                </c:pt>
                <c:pt idx="17">
                  <c:v>6494</c:v>
                </c:pt>
                <c:pt idx="18" formatCode="#,##0">
                  <c:v>5884</c:v>
                </c:pt>
                <c:pt idx="19">
                  <c:v>4953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B-4495-8897-6552E9E25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Perämoottori- ja venevarkaudet, kpl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9" formatCode="#,##0">
                  <c:v>1901</c:v>
                </c:pt>
                <c:pt idx="10" formatCode="#,##0">
                  <c:v>1808</c:v>
                </c:pt>
                <c:pt idx="11" formatCode="#,##0">
                  <c:v>2018</c:v>
                </c:pt>
                <c:pt idx="12" formatCode="#,##0">
                  <c:v>2462</c:v>
                </c:pt>
                <c:pt idx="13" formatCode="#,##0">
                  <c:v>1792</c:v>
                </c:pt>
                <c:pt idx="14" formatCode="#,##0">
                  <c:v>1450</c:v>
                </c:pt>
                <c:pt idx="15" formatCode="#,##0">
                  <c:v>1502</c:v>
                </c:pt>
                <c:pt idx="16" formatCode="#,##0">
                  <c:v>1156</c:v>
                </c:pt>
                <c:pt idx="17" formatCode="#,##0">
                  <c:v>1389</c:v>
                </c:pt>
                <c:pt idx="18">
                  <c:v>989</c:v>
                </c:pt>
                <c:pt idx="19">
                  <c:v>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B-4495-8897-6552E9E25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15624"/>
        <c:axId val="565012880"/>
      </c:lineChart>
      <c:catAx>
        <c:axId val="565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2880"/>
        <c:crosses val="autoZero"/>
        <c:auto val="1"/>
        <c:lblAlgn val="ctr"/>
        <c:lblOffset val="100"/>
        <c:noMultiLvlLbl val="0"/>
      </c:catAx>
      <c:valAx>
        <c:axId val="5650128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Otsikko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ÄFFIEN VALMIIT KUVAT LÖYTYVÄT KUVAPANKISTA  (tulossa)</a:t>
            </a:r>
          </a:p>
          <a:p>
            <a:r>
              <a:rPr lang="fi-FI" dirty="0"/>
              <a:t>Aktivoi kuva-alue </a:t>
            </a:r>
            <a:r>
              <a:rPr lang="fi-FI" dirty="0" err="1"/>
              <a:t>sapluunsta</a:t>
            </a:r>
            <a:endParaRPr lang="fi-FI" dirty="0"/>
          </a:p>
          <a:p>
            <a:r>
              <a:rPr lang="fi-FI" dirty="0"/>
              <a:t>Valitse valikosta Lisää – Kuvat - Tämä laite </a:t>
            </a:r>
            <a:br>
              <a:rPr lang="fi-FI" dirty="0"/>
            </a:br>
            <a:r>
              <a:rPr lang="fi-FI" dirty="0"/>
              <a:t>- Finanssiala Ry\Tietopankki - Esityskuvat\</a:t>
            </a:r>
            <a:r>
              <a:rPr lang="fi-FI" dirty="0" err="1"/>
              <a:t>FAn_henkilöesittelykuvat_valmiit_ppt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9247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31" name="Title 1">
            <a:extLst>
              <a:ext uri="{FF2B5EF4-FFF2-40B4-BE49-F238E27FC236}">
                <a16:creationId xmlns:a16="http://schemas.microsoft.com/office/drawing/2014/main" id="{0FB12501-63C3-9B04-CBB2-AB9557151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74149545-84F9-AC6E-CD5B-EEFEEE804FF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D981F0-016D-4251-A44E-6322D68E7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855" y="2238296"/>
            <a:ext cx="4718050" cy="4162495"/>
          </a:xfrm>
        </p:spPr>
        <p:txBody>
          <a:bodyPr/>
          <a:lstStyle>
            <a:lvl1pPr>
              <a:defRPr sz="2000" b="1" i="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tähän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28634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383423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289329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428271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242543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98641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7291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5433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4474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4296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2679712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53552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7851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179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27908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690656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39133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5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92652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0703642-61F5-EF4F-83F8-6E114666C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4696B-AC97-164F-9D94-7D1B26469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98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BEA428D-033A-464F-A963-5D472D40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83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E7F848D-8381-A342-B470-E5BD5B76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DEEE-4E2C-5F47-A2D9-4FBB1BFA64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46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EDE71-E002-5D4A-AF93-9D6CD9C99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8F1A5F10-1DCF-C04B-B5BE-3DAB754EB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4DFB4-0EB9-1C44-8F6A-501251F2B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7119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3473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84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32182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4A134AD8-5670-A541-B4B6-B85359A85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8197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35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Venevahingot ja -</a:t>
            </a:r>
            <a:r>
              <a:rPr lang="fi-FI" sz="3200"/>
              <a:t>korvaukset 2003-2022</a:t>
            </a:r>
            <a:br>
              <a:rPr lang="fi-FI" sz="3200" dirty="0"/>
            </a:br>
            <a:r>
              <a:rPr lang="fi-FI" sz="2400" dirty="0"/>
              <a:t>sekä poliisin tietoon tulleet perämoottori- ja venevarkaudet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</p:nvPr>
        </p:nvGraphicFramePr>
        <p:xfrm>
          <a:off x="790575" y="1344613"/>
          <a:ext cx="10359206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0031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037AFF5F-F8B0-4A01-8ECB-EEB2D8099623}"/>
    </a:ext>
  </a:extLst>
</a:theme>
</file>

<file path=ppt/theme/themeOverride1.xml><?xml version="1.0" encoding="utf-8"?>
<a:themeOverride xmlns:a="http://schemas.openxmlformats.org/drawingml/2006/main">
  <a:clrScheme name="FA_varit_uusi">
    <a:dk1>
      <a:srgbClr val="164180"/>
    </a:dk1>
    <a:lt1>
      <a:srgbClr val="FFFFFF"/>
    </a:lt1>
    <a:dk2>
      <a:srgbClr val="164180"/>
    </a:dk2>
    <a:lt2>
      <a:srgbClr val="FFFFFF"/>
    </a:lt2>
    <a:accent1>
      <a:srgbClr val="E6007E"/>
    </a:accent1>
    <a:accent2>
      <a:srgbClr val="164180"/>
    </a:accent2>
    <a:accent3>
      <a:srgbClr val="7F539C"/>
    </a:accent3>
    <a:accent4>
      <a:srgbClr val="FFD600"/>
    </a:accent4>
    <a:accent5>
      <a:srgbClr val="F4B5D3"/>
    </a:accent5>
    <a:accent6>
      <a:srgbClr val="BCE3FA"/>
    </a:accent6>
    <a:hlink>
      <a:srgbClr val="15417F"/>
    </a:hlink>
    <a:folHlink>
      <a:srgbClr val="164180"/>
    </a:folHlink>
  </a:clrScheme>
  <a:fontScheme name="Mukautettu 2">
    <a:majorFont>
      <a:latin typeface="Merriweather Sans"/>
      <a:ea typeface=""/>
      <a:cs typeface=""/>
    </a:majorFont>
    <a:minorFont>
      <a:latin typeface="Merriweather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404BF42810F1419AA19C327E50DCFB" ma:contentTypeVersion="10" ma:contentTypeDescription="Luo uusi asiakirja." ma:contentTypeScope="" ma:versionID="1ac40630d094986066f9a7b55afb0a88">
  <xsd:schema xmlns:xsd="http://www.w3.org/2001/XMLSchema" xmlns:xs="http://www.w3.org/2001/XMLSchema" xmlns:p="http://schemas.microsoft.com/office/2006/metadata/properties" xmlns:ns3="d69cd752-8402-4857-b64a-eaea1b4f0dfa" targetNamespace="http://schemas.microsoft.com/office/2006/metadata/properties" ma:root="true" ma:fieldsID="83c96c61b0251bc8060bbb1747493757" ns3:_="">
    <xsd:import namespace="d69cd752-8402-4857-b64a-eaea1b4f0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cd752-8402-4857-b64a-eaea1b4f0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5C6697-AF7A-49A1-9E7F-91D233731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cd752-8402-4857-b64a-eaea1b4f0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ED52C-B917-4FFB-B310-63A4B4186F9D}">
  <ds:schemaRefs>
    <ds:schemaRef ds:uri="d69cd752-8402-4857-b64a-eaea1b4f0df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02CE53-AC30-4587-AB7E-158DD0D40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97</TotalTime>
  <Words>14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Merriweather Sans</vt:lpstr>
      <vt:lpstr>Merriweather Sans ExtraBold</vt:lpstr>
      <vt:lpstr>Arial</vt:lpstr>
      <vt:lpstr>Calibri</vt:lpstr>
      <vt:lpstr>1_Custom Design</vt:lpstr>
      <vt:lpstr>Venevahingot ja -korvaukset 2003-2022 sekä poliisin tietoon tulleet perämoottori- ja venevarkaudet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Venevakuutuksesta korvatut vahingot FA 2003-2018</dc:title>
  <dc:creator>Koivisto Kimmo</dc:creator>
  <cp:lastModifiedBy>Urpilainen Satu</cp:lastModifiedBy>
  <cp:revision>16</cp:revision>
  <cp:lastPrinted>2017-05-10T19:51:23Z</cp:lastPrinted>
  <dcterms:created xsi:type="dcterms:W3CDTF">2017-12-08T06:24:05Z</dcterms:created>
  <dcterms:modified xsi:type="dcterms:W3CDTF">2023-06-27T12:44:45Z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0x01010032404BF42810F1419AA19C327E50DCFB</vt:lpwstr>
  </property>
  <property fmtid="{D5CDD505-2E9C-101B-9397-08002B2CF9AE}" pid="3" name="C_x0020_Dokumentin_x0020_tila">
    <vt:lpwstr>27;#Valmis|40aa8d17-dadd-4ab0-93da-3124749a5963</vt:lpwstr>
  </property>
  <property fmtid="{D5CDD505-2E9C-101B-9397-08002B2CF9AE}" pid="4" name="C_x0020_Organisaatiot">
    <vt:lpwstr>408;#Finanssiala ry|ee048018-529f-44c2-b621-1ffdf097d9ae</vt:lpwstr>
  </property>
  <property fmtid="{D5CDD505-2E9C-101B-9397-08002B2CF9AE}" pid="5" name="Asiakirjatyyppi">
    <vt:lpwstr>95;#Tilasto|b2a89488-c9e5-4123-95ca-67946a275023</vt:lpwstr>
  </property>
  <property fmtid="{D5CDD505-2E9C-101B-9397-08002B2CF9AE}" pid="6" name="Aiheluokittelu">
    <vt:lpwstr>9;#vahingontorjunta|1ca34f8e-68e0-4bdc-aa78-64e69fb060bd</vt:lpwstr>
  </property>
  <property fmtid="{D5CDD505-2E9C-101B-9397-08002B2CF9AE}" pid="7" name="Asiasanat">
    <vt:lpwstr/>
  </property>
  <property fmtid="{D5CDD505-2E9C-101B-9397-08002B2CF9AE}" pid="8" name="C_x0020_Julkisuus">
    <vt:lpwstr>28;#Julkinen|0806a4a5-db6a-4fa4-8ed3-7457b5b4e8de</vt:lpwstr>
  </property>
  <property fmtid="{D5CDD505-2E9C-101B-9397-08002B2CF9AE}" pid="9" name="C Dokumentin tila">
    <vt:lpwstr>27;#Valmis|40aa8d17-dadd-4ab0-93da-3124749a5963</vt:lpwstr>
  </property>
  <property fmtid="{D5CDD505-2E9C-101B-9397-08002B2CF9AE}" pid="10" name="C Julkisuus">
    <vt:lpwstr>28;#Julkinen|0806a4a5-db6a-4fa4-8ed3-7457b5b4e8de</vt:lpwstr>
  </property>
  <property fmtid="{D5CDD505-2E9C-101B-9397-08002B2CF9AE}" pid="11" name="C Organisaatiot">
    <vt:lpwstr>408;#Finanssiala ry|ee048018-529f-44c2-b621-1ffdf097d9ae</vt:lpwstr>
  </property>
  <property fmtid="{D5CDD505-2E9C-101B-9397-08002B2CF9AE}" pid="12" name="_dlc_DocIdItemGuid">
    <vt:lpwstr>b266ce3b-4e28-4b24-a15a-e9e56dd2b644</vt:lpwstr>
  </property>
  <property fmtid="{D5CDD505-2E9C-101B-9397-08002B2CF9AE}" pid="13" name="Order">
    <vt:r8>14500</vt:r8>
  </property>
  <property fmtid="{D5CDD505-2E9C-101B-9397-08002B2CF9AE}" pid="14" name="_CopySource">
    <vt:lpwstr>http://majakka/tietopankki/vahingontorjunta/Venevakuutuksesta%20korvatut%20vahingot%20FA.pptx</vt:lpwstr>
  </property>
  <property fmtid="{D5CDD505-2E9C-101B-9397-08002B2CF9AE}" pid="15" name="xd_ProgID">
    <vt:lpwstr/>
  </property>
  <property fmtid="{D5CDD505-2E9C-101B-9397-08002B2CF9AE}" pid="16" name="TemplateUrl">
    <vt:lpwstr/>
  </property>
</Properties>
</file>