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4"/>
  </p:sldMasterIdLst>
  <p:notesMasterIdLst>
    <p:notesMasterId r:id="rId6"/>
  </p:notesMasterIdLst>
  <p:handoutMasterIdLst>
    <p:handoutMasterId r:id="rId7"/>
  </p:handoutMasterIdLst>
  <p:sldIdLst>
    <p:sldId id="263" r:id="rId5"/>
  </p:sldIdLst>
  <p:sldSz cx="12192000" cy="6858000"/>
  <p:notesSz cx="6799263" cy="992981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594" userDrawn="1">
          <p15:clr>
            <a:srgbClr val="A4A3A4"/>
          </p15:clr>
        </p15:guide>
        <p15:guide id="3" pos="39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76" y="372"/>
      </p:cViewPr>
      <p:guideLst>
        <p:guide orient="horz" pos="2160"/>
        <p:guide pos="594"/>
        <p:guide pos="39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4" d="100"/>
          <a:sy n="64" d="100"/>
        </p:scale>
        <p:origin x="162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änkäläinen Aku" userId="407185e3-1fe2-43d5-8eb3-81b1a3fa0004" providerId="ADAL" clId="{EB3FBACB-F488-4F0E-845E-29BE47A697E0}"/>
    <pc:docChg chg="modSld">
      <pc:chgData name="Pänkäläinen Aku" userId="407185e3-1fe2-43d5-8eb3-81b1a3fa0004" providerId="ADAL" clId="{EB3FBACB-F488-4F0E-845E-29BE47A697E0}" dt="2024-03-18T08:47:12.165" v="3" actId="27918"/>
      <pc:docMkLst>
        <pc:docMk/>
      </pc:docMkLst>
      <pc:sldChg chg="mod">
        <pc:chgData name="Pänkäläinen Aku" userId="407185e3-1fe2-43d5-8eb3-81b1a3fa0004" providerId="ADAL" clId="{EB3FBACB-F488-4F0E-845E-29BE47A697E0}" dt="2024-03-18T08:47:12.165" v="3" actId="27918"/>
        <pc:sldMkLst>
          <pc:docMk/>
          <pc:sldMk cId="1831287019" sldId="263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604492373235954"/>
          <c:y val="4.7761200097982126E-2"/>
          <c:w val="0.62705256951576704"/>
          <c:h val="0.7800441224451213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Poliisin tietoon tulleet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Sheet1!$A$2:$A$32</c:f>
              <c:numCache>
                <c:formatCode>General</c:formatCode>
                <c:ptCount val="31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  <c:pt idx="23">
                  <c:v>2016</c:v>
                </c:pt>
                <c:pt idx="24">
                  <c:v>2017</c:v>
                </c:pt>
                <c:pt idx="25">
                  <c:v>2018</c:v>
                </c:pt>
                <c:pt idx="26">
                  <c:v>2019</c:v>
                </c:pt>
                <c:pt idx="27">
                  <c:v>2020</c:v>
                </c:pt>
                <c:pt idx="28">
                  <c:v>2021</c:v>
                </c:pt>
                <c:pt idx="29">
                  <c:v>2022</c:v>
                </c:pt>
                <c:pt idx="30">
                  <c:v>2023</c:v>
                </c:pt>
              </c:numCache>
            </c:numRef>
          </c:cat>
          <c:val>
            <c:numRef>
              <c:f>Sheet1!$B$2:$B$32</c:f>
              <c:numCache>
                <c:formatCode>General</c:formatCode>
                <c:ptCount val="31"/>
                <c:pt idx="16">
                  <c:v>18359</c:v>
                </c:pt>
                <c:pt idx="17">
                  <c:v>18331</c:v>
                </c:pt>
                <c:pt idx="18">
                  <c:v>19994</c:v>
                </c:pt>
                <c:pt idx="19">
                  <c:v>18483</c:v>
                </c:pt>
                <c:pt idx="20">
                  <c:v>21133</c:v>
                </c:pt>
                <c:pt idx="21">
                  <c:v>18468</c:v>
                </c:pt>
                <c:pt idx="22">
                  <c:v>22830</c:v>
                </c:pt>
                <c:pt idx="23">
                  <c:v>20439</c:v>
                </c:pt>
                <c:pt idx="24">
                  <c:v>19404</c:v>
                </c:pt>
                <c:pt idx="25">
                  <c:v>19608</c:v>
                </c:pt>
                <c:pt idx="26">
                  <c:v>20700</c:v>
                </c:pt>
                <c:pt idx="27">
                  <c:v>23571</c:v>
                </c:pt>
                <c:pt idx="28">
                  <c:v>21630</c:v>
                </c:pt>
                <c:pt idx="29">
                  <c:v>17253</c:v>
                </c:pt>
                <c:pt idx="30">
                  <c:v>16840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45F-4895-BB62-6088932AB60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Kappalemäärä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Sheet1!$A$2:$A$32</c:f>
              <c:numCache>
                <c:formatCode>General</c:formatCode>
                <c:ptCount val="31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  <c:pt idx="23">
                  <c:v>2016</c:v>
                </c:pt>
                <c:pt idx="24">
                  <c:v>2017</c:v>
                </c:pt>
                <c:pt idx="25">
                  <c:v>2018</c:v>
                </c:pt>
                <c:pt idx="26">
                  <c:v>2019</c:v>
                </c:pt>
                <c:pt idx="27">
                  <c:v>2020</c:v>
                </c:pt>
                <c:pt idx="28">
                  <c:v>2021</c:v>
                </c:pt>
                <c:pt idx="29">
                  <c:v>2022</c:v>
                </c:pt>
                <c:pt idx="30">
                  <c:v>2023</c:v>
                </c:pt>
              </c:numCache>
            </c:numRef>
          </c:cat>
          <c:val>
            <c:numRef>
              <c:f>Sheet1!$C$2:$C$32</c:f>
              <c:numCache>
                <c:formatCode>General</c:formatCode>
                <c:ptCount val="31"/>
                <c:pt idx="0">
                  <c:v>14500</c:v>
                </c:pt>
                <c:pt idx="1">
                  <c:v>15000</c:v>
                </c:pt>
                <c:pt idx="2">
                  <c:v>15500</c:v>
                </c:pt>
                <c:pt idx="3">
                  <c:v>15000</c:v>
                </c:pt>
                <c:pt idx="4">
                  <c:v>15000</c:v>
                </c:pt>
                <c:pt idx="5">
                  <c:v>11000</c:v>
                </c:pt>
                <c:pt idx="6">
                  <c:v>11000</c:v>
                </c:pt>
                <c:pt idx="7">
                  <c:v>10800</c:v>
                </c:pt>
                <c:pt idx="8">
                  <c:v>10000</c:v>
                </c:pt>
                <c:pt idx="9">
                  <c:v>10007</c:v>
                </c:pt>
                <c:pt idx="10">
                  <c:v>8526</c:v>
                </c:pt>
                <c:pt idx="11">
                  <c:v>9280</c:v>
                </c:pt>
                <c:pt idx="12">
                  <c:v>8238</c:v>
                </c:pt>
                <c:pt idx="13">
                  <c:v>8028</c:v>
                </c:pt>
                <c:pt idx="14">
                  <c:v>7709</c:v>
                </c:pt>
                <c:pt idx="15">
                  <c:v>8265</c:v>
                </c:pt>
                <c:pt idx="16">
                  <c:v>9603</c:v>
                </c:pt>
                <c:pt idx="17">
                  <c:v>10266</c:v>
                </c:pt>
                <c:pt idx="18">
                  <c:v>12092</c:v>
                </c:pt>
                <c:pt idx="19">
                  <c:v>11111</c:v>
                </c:pt>
                <c:pt idx="20">
                  <c:v>16262</c:v>
                </c:pt>
                <c:pt idx="21">
                  <c:v>17185</c:v>
                </c:pt>
                <c:pt idx="22">
                  <c:v>18395</c:v>
                </c:pt>
                <c:pt idx="23">
                  <c:v>17798</c:v>
                </c:pt>
                <c:pt idx="24">
                  <c:v>17672</c:v>
                </c:pt>
                <c:pt idx="25">
                  <c:v>16854</c:v>
                </c:pt>
                <c:pt idx="26">
                  <c:v>17649</c:v>
                </c:pt>
                <c:pt idx="27">
                  <c:v>20907</c:v>
                </c:pt>
                <c:pt idx="28">
                  <c:v>18077</c:v>
                </c:pt>
                <c:pt idx="29">
                  <c:v>15068</c:v>
                </c:pt>
                <c:pt idx="30">
                  <c:v>13865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45F-4895-BB62-6088932AB60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Korvausmäärä (1000€)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Sheet1!$A$2:$A$32</c:f>
              <c:numCache>
                <c:formatCode>General</c:formatCode>
                <c:ptCount val="31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  <c:pt idx="23">
                  <c:v>2016</c:v>
                </c:pt>
                <c:pt idx="24">
                  <c:v>2017</c:v>
                </c:pt>
                <c:pt idx="25">
                  <c:v>2018</c:v>
                </c:pt>
                <c:pt idx="26">
                  <c:v>2019</c:v>
                </c:pt>
                <c:pt idx="27">
                  <c:v>2020</c:v>
                </c:pt>
                <c:pt idx="28">
                  <c:v>2021</c:v>
                </c:pt>
                <c:pt idx="29">
                  <c:v>2022</c:v>
                </c:pt>
                <c:pt idx="30">
                  <c:v>2023</c:v>
                </c:pt>
              </c:numCache>
            </c:numRef>
          </c:cat>
          <c:val>
            <c:numRef>
              <c:f>Sheet1!$D$2:$D$32</c:f>
              <c:numCache>
                <c:formatCode>General</c:formatCode>
                <c:ptCount val="31"/>
                <c:pt idx="0">
                  <c:v>5045</c:v>
                </c:pt>
                <c:pt idx="1">
                  <c:v>5887</c:v>
                </c:pt>
                <c:pt idx="2">
                  <c:v>6728</c:v>
                </c:pt>
                <c:pt idx="3">
                  <c:v>5887</c:v>
                </c:pt>
                <c:pt idx="4">
                  <c:v>4205</c:v>
                </c:pt>
                <c:pt idx="5">
                  <c:v>4205</c:v>
                </c:pt>
                <c:pt idx="6">
                  <c:v>3868</c:v>
                </c:pt>
                <c:pt idx="7">
                  <c:v>3240</c:v>
                </c:pt>
                <c:pt idx="8">
                  <c:v>3313</c:v>
                </c:pt>
                <c:pt idx="9">
                  <c:v>3570</c:v>
                </c:pt>
                <c:pt idx="10">
                  <c:v>2455</c:v>
                </c:pt>
                <c:pt idx="11">
                  <c:v>2956</c:v>
                </c:pt>
                <c:pt idx="12">
                  <c:v>2365</c:v>
                </c:pt>
                <c:pt idx="13">
                  <c:v>2438</c:v>
                </c:pt>
                <c:pt idx="14">
                  <c:v>2508</c:v>
                </c:pt>
                <c:pt idx="15">
                  <c:v>2673</c:v>
                </c:pt>
                <c:pt idx="16">
                  <c:v>3180</c:v>
                </c:pt>
                <c:pt idx="17">
                  <c:v>3533</c:v>
                </c:pt>
                <c:pt idx="18">
                  <c:v>4144</c:v>
                </c:pt>
                <c:pt idx="19">
                  <c:v>3788</c:v>
                </c:pt>
                <c:pt idx="20">
                  <c:v>6028</c:v>
                </c:pt>
                <c:pt idx="21">
                  <c:v>6035</c:v>
                </c:pt>
                <c:pt idx="22">
                  <c:v>6163</c:v>
                </c:pt>
                <c:pt idx="23">
                  <c:v>5985</c:v>
                </c:pt>
                <c:pt idx="24">
                  <c:v>6735</c:v>
                </c:pt>
                <c:pt idx="25">
                  <c:v>7605</c:v>
                </c:pt>
                <c:pt idx="26">
                  <c:v>8525</c:v>
                </c:pt>
                <c:pt idx="27">
                  <c:v>10980</c:v>
                </c:pt>
                <c:pt idx="28">
                  <c:v>11340</c:v>
                </c:pt>
                <c:pt idx="29">
                  <c:v>9834</c:v>
                </c:pt>
                <c:pt idx="30">
                  <c:v>11035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45F-4895-BB62-6088932AB6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00919680"/>
        <c:axId val="700918896"/>
      </c:lineChart>
      <c:catAx>
        <c:axId val="700919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16428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700918896"/>
        <c:crosses val="autoZero"/>
        <c:auto val="1"/>
        <c:lblAlgn val="ctr"/>
        <c:lblOffset val="100"/>
        <c:noMultiLvlLbl val="0"/>
      </c:catAx>
      <c:valAx>
        <c:axId val="700918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164280"/>
                    </a:solidFill>
                    <a:latin typeface="Merriweather Sans" charset="0"/>
                    <a:ea typeface="Merriweather Sans" charset="0"/>
                    <a:cs typeface="Merriweather Sans" charset="0"/>
                  </a:defRPr>
                </a:pPr>
                <a:r>
                  <a:rPr lang="fi-FI" sz="1800" b="1" i="0" baseline="0" dirty="0">
                    <a:effectLst/>
                  </a:rPr>
                  <a:t>kpl, 1000€</a:t>
                </a:r>
                <a:endParaRPr lang="fi-FI" dirty="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rgbClr val="164280"/>
                  </a:solidFill>
                  <a:latin typeface="Merriweather Sans" charset="0"/>
                  <a:ea typeface="Merriweather Sans" charset="0"/>
                  <a:cs typeface="Merriweather Sans" charset="0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700919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164280"/>
              </a:solidFill>
              <a:latin typeface="Merriweather Sans" charset="0"/>
              <a:ea typeface="Merriweather Sans" charset="0"/>
              <a:cs typeface="Merriweather Sans" charset="0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rgbClr val="164280"/>
          </a:solidFill>
          <a:latin typeface="Merriweather Sans" charset="0"/>
          <a:ea typeface="Merriweather Sans" charset="0"/>
          <a:cs typeface="Merriweather Sans" charset="0"/>
        </a:defRPr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4D3B17-0604-48FC-91FD-DC25028AFFDE}" type="datetimeFigureOut">
              <a:rPr lang="fi-FI" smtClean="0"/>
              <a:t>18.3.2024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5227DA-7620-42E2-8F7C-076967EA891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64254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E2A594-38DA-4AE7-AF36-7DEB65ABECAA}" type="datetimeFigureOut">
              <a:rPr lang="fi-FI" smtClean="0"/>
              <a:t>18.3.2024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1DBC4-FCFB-4C2C-AF13-B68BECE301F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11634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8037" y="469207"/>
            <a:ext cx="9144000" cy="782996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8037" y="1281590"/>
            <a:ext cx="6380136" cy="474016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635328" y="5688534"/>
            <a:ext cx="5330125" cy="319394"/>
          </a:xfrm>
        </p:spPr>
        <p:txBody>
          <a:bodyPr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 hasCustomPrompt="1"/>
          </p:nvPr>
        </p:nvSpPr>
        <p:spPr>
          <a:xfrm>
            <a:off x="635328" y="6050201"/>
            <a:ext cx="5346700" cy="279373"/>
          </a:xfrm>
        </p:spPr>
        <p:txBody>
          <a:bodyPr>
            <a:noAutofit/>
          </a:bodyPr>
          <a:lstStyle>
            <a:lvl1pPr marL="0" indent="0" algn="l">
              <a:buNone/>
              <a:defRPr sz="1800" b="1"/>
            </a:lvl1pPr>
            <a:lvl2pPr marL="457200" indent="0" algn="l">
              <a:buNone/>
              <a:defRPr sz="1800" b="1"/>
            </a:lvl2pPr>
            <a:lvl3pPr marL="914400" indent="0" algn="l">
              <a:buNone/>
              <a:defRPr sz="1800" b="1"/>
            </a:lvl3pPr>
            <a:lvl4pPr marL="1371600" indent="0" algn="l">
              <a:buNone/>
              <a:defRPr sz="1800" b="1"/>
            </a:lvl4pPr>
            <a:lvl5pPr marL="1828800" indent="0" algn="l">
              <a:buNone/>
              <a:defRPr sz="1800" b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93316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430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3782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838265"/>
            <a:ext cx="6172200" cy="3636984"/>
          </a:xfrm>
        </p:spPr>
        <p:txBody>
          <a:bodyPr>
            <a:normAutofit/>
          </a:bodyPr>
          <a:lstStyle>
            <a:lvl1pPr>
              <a:defRPr sz="23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2"/>
          <p:cNvSpPr>
            <a:spLocks noGrp="1"/>
          </p:cNvSpPr>
          <p:nvPr>
            <p:ph idx="13"/>
          </p:nvPr>
        </p:nvSpPr>
        <p:spPr>
          <a:xfrm>
            <a:off x="748992" y="1814474"/>
            <a:ext cx="4090637" cy="3660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749300" y="728420"/>
            <a:ext cx="10606088" cy="836855"/>
          </a:xfrm>
        </p:spPr>
        <p:txBody>
          <a:bodyPr>
            <a:normAutofit/>
          </a:bodyPr>
          <a:lstStyle>
            <a:lvl1pPr marL="0" indent="0">
              <a:buNone/>
              <a:defRPr sz="3600" b="1"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6179804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580" y="412596"/>
            <a:ext cx="10514012" cy="903249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25257" y="1709271"/>
            <a:ext cx="7030131" cy="377252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1732" y="1709271"/>
            <a:ext cx="2924898" cy="377252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8485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838265"/>
            <a:ext cx="6172200" cy="3636984"/>
          </a:xfrm>
        </p:spPr>
        <p:txBody>
          <a:bodyPr>
            <a:normAutofit/>
          </a:bodyPr>
          <a:lstStyle>
            <a:lvl1pPr>
              <a:defRPr sz="23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1"/>
          <p:cNvSpPr txBox="1">
            <a:spLocks/>
          </p:cNvSpPr>
          <p:nvPr userDrawn="1"/>
        </p:nvSpPr>
        <p:spPr>
          <a:xfrm>
            <a:off x="748992" y="35397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i="0" kern="1200">
                <a:solidFill>
                  <a:schemeClr val="tx2"/>
                </a:solidFill>
                <a:latin typeface="Merriweather Sans" charset="0"/>
                <a:ea typeface="Merriweather Sans" charset="0"/>
                <a:cs typeface="Merriweather Sans" charset="0"/>
              </a:defRPr>
            </a:lvl1pPr>
          </a:lstStyle>
          <a:p>
            <a:r>
              <a:rPr lang="en-US" dirty="0">
                <a:solidFill>
                  <a:srgbClr val="164180"/>
                </a:solidFill>
              </a:rPr>
              <a:t>Click to edit Master title style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idx="13"/>
          </p:nvPr>
        </p:nvSpPr>
        <p:spPr>
          <a:xfrm>
            <a:off x="748992" y="1814474"/>
            <a:ext cx="4090637" cy="3660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4334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580" y="412596"/>
            <a:ext cx="10514012" cy="903249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25257" y="1709271"/>
            <a:ext cx="7030131" cy="377252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1732" y="1709271"/>
            <a:ext cx="2924898" cy="377252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520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369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0400" y="1709739"/>
            <a:ext cx="8297333" cy="1293106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30400" y="3341512"/>
            <a:ext cx="8297333" cy="1704622"/>
          </a:xfrm>
        </p:spPr>
        <p:txBody>
          <a:bodyPr>
            <a:normAutofit/>
          </a:bodyPr>
          <a:lstStyle>
            <a:lvl1pPr marL="0" indent="0" algn="ctr">
              <a:buNone/>
              <a:defRPr sz="2300">
                <a:solidFill>
                  <a:srgbClr val="16428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396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308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20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815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347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838265"/>
            <a:ext cx="6172200" cy="3636984"/>
          </a:xfrm>
        </p:spPr>
        <p:txBody>
          <a:bodyPr>
            <a:normAutofit/>
          </a:bodyPr>
          <a:lstStyle>
            <a:lvl1pPr>
              <a:defRPr sz="23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1"/>
          <p:cNvSpPr txBox="1">
            <a:spLocks/>
          </p:cNvSpPr>
          <p:nvPr/>
        </p:nvSpPr>
        <p:spPr>
          <a:xfrm>
            <a:off x="748992" y="35397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i="0" kern="1200">
                <a:solidFill>
                  <a:schemeClr val="tx2"/>
                </a:solidFill>
                <a:latin typeface="Merriweather Sans" charset="0"/>
                <a:ea typeface="Merriweather Sans" charset="0"/>
                <a:cs typeface="Merriweather Sans" charset="0"/>
              </a:defRPr>
            </a:lvl1pPr>
          </a:lstStyle>
          <a:p>
            <a:r>
              <a:rPr lang="en-US" dirty="0">
                <a:solidFill>
                  <a:srgbClr val="164180"/>
                </a:solidFill>
              </a:rPr>
              <a:t>Click to edit Master title style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idx="13"/>
          </p:nvPr>
        </p:nvSpPr>
        <p:spPr>
          <a:xfrm>
            <a:off x="748992" y="1814474"/>
            <a:ext cx="4090637" cy="3660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631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580" y="412596"/>
            <a:ext cx="10514012" cy="903249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25257" y="1709271"/>
            <a:ext cx="7030131" cy="377252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1732" y="1709271"/>
            <a:ext cx="2924898" cy="377252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291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8992" y="35397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8992" y="1814474"/>
            <a:ext cx="10515600" cy="39353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 err="1"/>
              <a:t>kjnkjkj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30" y="6356350"/>
            <a:ext cx="11701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lvl1pPr>
          </a:lstStyle>
          <a:p>
            <a:fld id="{438DB005-EEDD-B94B-B84A-0A18DE5B30E1}" type="datetimeFigureOut">
              <a:rPr lang="en-US" smtClean="0"/>
              <a:pPr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29357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30891" y="6356350"/>
            <a:ext cx="23488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lvl1pPr>
          </a:lstStyle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197" y="5865832"/>
            <a:ext cx="2810691" cy="546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132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  <p:sldLayoutId id="2147483815" r:id="rId12"/>
    <p:sldLayoutId id="2147483816" r:id="rId13"/>
    <p:sldLayoutId id="2147483817" r:id="rId14"/>
    <p:sldLayoutId id="2147483818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300" b="0" i="0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300" b="0" i="1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300" b="0" i="1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300" b="0" i="1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300" b="0" i="1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Polkupyörävarkaudet 1993-2023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6619785"/>
              </p:ext>
            </p:extLst>
          </p:nvPr>
        </p:nvGraphicFramePr>
        <p:xfrm>
          <a:off x="748992" y="1486694"/>
          <a:ext cx="10515600" cy="3935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kstiruutu 2">
            <a:extLst>
              <a:ext uri="{FF2B5EF4-FFF2-40B4-BE49-F238E27FC236}">
                <a16:creationId xmlns:a16="http://schemas.microsoft.com/office/drawing/2014/main" id="{0B4881A3-02B5-4086-9A4A-C82CEAFF1E52}"/>
              </a:ext>
            </a:extLst>
          </p:cNvPr>
          <p:cNvSpPr txBox="1"/>
          <p:nvPr/>
        </p:nvSpPr>
        <p:spPr>
          <a:xfrm>
            <a:off x="1280160" y="5928360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i-FI" sz="1200" dirty="0"/>
          </a:p>
        </p:txBody>
      </p:sp>
    </p:spTree>
    <p:extLst>
      <p:ext uri="{BB962C8B-B14F-4D97-AF65-F5344CB8AC3E}">
        <p14:creationId xmlns:p14="http://schemas.microsoft.com/office/powerpoint/2010/main" val="1831287019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ustom 1">
      <a:dk1>
        <a:srgbClr val="000000"/>
      </a:dk1>
      <a:lt1>
        <a:srgbClr val="FFFFFF"/>
      </a:lt1>
      <a:dk2>
        <a:srgbClr val="164180"/>
      </a:dk2>
      <a:lt2>
        <a:srgbClr val="FFFFFF"/>
      </a:lt2>
      <a:accent1>
        <a:srgbClr val="164180"/>
      </a:accent1>
      <a:accent2>
        <a:srgbClr val="E6007E"/>
      </a:accent2>
      <a:accent3>
        <a:srgbClr val="7F539C"/>
      </a:accent3>
      <a:accent4>
        <a:srgbClr val="FFD600"/>
      </a:accent4>
      <a:accent5>
        <a:srgbClr val="F4B5D3"/>
      </a:accent5>
      <a:accent6>
        <a:srgbClr val="BCE3FA"/>
      </a:accent6>
      <a:hlink>
        <a:srgbClr val="15417F"/>
      </a:hlink>
      <a:folHlink>
        <a:srgbClr val="16418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_Esitysmalli" id="{32B08403-B4F6-4D34-843D-DD7FCD3D7B3A}" vid="{137B4D7E-48C9-450E-A12F-BD3F88CC927C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32404BF42810F1419AA19C327E50DCFB" ma:contentTypeVersion="10" ma:contentTypeDescription="Luo uusi asiakirja." ma:contentTypeScope="" ma:versionID="1ac40630d094986066f9a7b55afb0a88">
  <xsd:schema xmlns:xsd="http://www.w3.org/2001/XMLSchema" xmlns:xs="http://www.w3.org/2001/XMLSchema" xmlns:p="http://schemas.microsoft.com/office/2006/metadata/properties" xmlns:ns3="d69cd752-8402-4857-b64a-eaea1b4f0dfa" targetNamespace="http://schemas.microsoft.com/office/2006/metadata/properties" ma:root="true" ma:fieldsID="83c96c61b0251bc8060bbb1747493757" ns3:_="">
    <xsd:import namespace="d69cd752-8402-4857-b64a-eaea1b4f0df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9cd752-8402-4857-b64a-eaea1b4f0d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7E290F6-76C3-43BB-B8F6-D7F2B3116B3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2A1DAD4-F0AE-43FA-8A51-3D58D73EE3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69cd752-8402-4857-b64a-eaea1b4f0df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15A0182-CF3F-4F55-AB1E-8BF87F89BB7E}">
  <ds:schemaRefs>
    <ds:schemaRef ds:uri="http://purl.org/dc/terms/"/>
    <ds:schemaRef ds:uri="http://purl.org/dc/elements/1.1/"/>
    <ds:schemaRef ds:uri="http://purl.org/dc/dcmitype/"/>
    <ds:schemaRef ds:uri="http://schemas.microsoft.com/office/infopath/2007/PartnerControls"/>
    <ds:schemaRef ds:uri="http://schemas.microsoft.com/office/2006/metadata/properties"/>
    <ds:schemaRef ds:uri="d69cd752-8402-4857-b64a-eaea1b4f0dfa"/>
    <ds:schemaRef ds:uri="http://schemas.microsoft.com/office/2006/documentManagement/type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Esitysmalli</Template>
  <TotalTime>88</TotalTime>
  <Words>6</Words>
  <Application>Microsoft Office PowerPoint</Application>
  <PresentationFormat>Laajakuva</PresentationFormat>
  <Paragraphs>2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Merriweather Sans</vt:lpstr>
      <vt:lpstr>Theme1</vt:lpstr>
      <vt:lpstr>Polkupyörävarkaudet 1993-2023</vt:lpstr>
    </vt:vector>
  </TitlesOfParts>
  <Company>Finanssialan Keskusliitto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Polkupyörävarkaudet 1992-2015</dc:title>
  <dc:creator>Koivisto Kimmo</dc:creator>
  <cp:lastModifiedBy>Pänkäläinen Aku</cp:lastModifiedBy>
  <cp:revision>13</cp:revision>
  <cp:lastPrinted>2019-03-26T09:54:05Z</cp:lastPrinted>
  <dcterms:created xsi:type="dcterms:W3CDTF">2016-05-24T10:38:12Z</dcterms:created>
  <dcterms:modified xsi:type="dcterms:W3CDTF">2024-03-18T08:47:39Z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0x01010032404BF42810F1419AA19C327E50DCFB</vt:lpwstr>
  </property>
</Properties>
</file>