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4"/>
    <p:sldMasterId id="2147483962" r:id="rId5"/>
  </p:sldMasterIdLst>
  <p:notesMasterIdLst>
    <p:notesMasterId r:id="rId8"/>
  </p:notesMasterIdLst>
  <p:handoutMasterIdLst>
    <p:handoutMasterId r:id="rId9"/>
  </p:handoutMasterIdLst>
  <p:sldIdLst>
    <p:sldId id="310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F1"/>
    <a:srgbClr val="E6007E"/>
    <a:srgbClr val="000000"/>
    <a:srgbClr val="F8C9DF"/>
    <a:srgbClr val="D8D6C6"/>
    <a:srgbClr val="EE2C90"/>
    <a:srgbClr val="FFFFFF"/>
    <a:srgbClr val="ACA892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905" autoAdjust="0"/>
  </p:normalViewPr>
  <p:slideViewPr>
    <p:cSldViewPr snapToGrid="0">
      <p:cViewPr varScale="1">
        <p:scale>
          <a:sx n="102" d="100"/>
          <a:sy n="102" d="100"/>
        </p:scale>
        <p:origin x="2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1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4395374491232E-2"/>
          <c:y val="4.4534091983253594E-2"/>
          <c:w val="0.7956520788162349"/>
          <c:h val="0.8480677499585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36993</c:v>
                </c:pt>
                <c:pt idx="1">
                  <c:v>37082</c:v>
                </c:pt>
                <c:pt idx="2">
                  <c:v>42399</c:v>
                </c:pt>
                <c:pt idx="3">
                  <c:v>36680</c:v>
                </c:pt>
                <c:pt idx="4">
                  <c:v>36345</c:v>
                </c:pt>
                <c:pt idx="5">
                  <c:v>33568</c:v>
                </c:pt>
                <c:pt idx="6">
                  <c:v>32186</c:v>
                </c:pt>
                <c:pt idx="7">
                  <c:v>34846</c:v>
                </c:pt>
                <c:pt idx="8">
                  <c:v>28081</c:v>
                </c:pt>
                <c:pt idx="9">
                  <c:v>31671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C2-414C-97C0-011360DB7A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37879</c:v>
                </c:pt>
                <c:pt idx="1">
                  <c:v>37466</c:v>
                </c:pt>
                <c:pt idx="2">
                  <c:v>31135</c:v>
                </c:pt>
                <c:pt idx="3">
                  <c:v>28781</c:v>
                </c:pt>
                <c:pt idx="4">
                  <c:v>27623</c:v>
                </c:pt>
                <c:pt idx="5">
                  <c:v>27566</c:v>
                </c:pt>
                <c:pt idx="6">
                  <c:v>25604</c:v>
                </c:pt>
                <c:pt idx="7">
                  <c:v>21436</c:v>
                </c:pt>
                <c:pt idx="8">
                  <c:v>22054</c:v>
                </c:pt>
                <c:pt idx="9">
                  <c:v>22234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C2-414C-97C0-011360DB7A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A6-48D6-BE0C-9BF14173D4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0A6-48D6-BE0C-9BF14173D4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0A6-48D6-BE0C-9BF14173D4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0A6-48D6-BE0C-9BF14173D4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0A6-48D6-BE0C-9BF14173D44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A6-48D6-BE0C-9BF14173D44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0A6-48D6-BE0C-9BF14173D44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0A6-48D6-BE0C-9BF14173D44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0A6-48D6-BE0C-9BF14173D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7974</c:v>
                </c:pt>
                <c:pt idx="1">
                  <c:v>7176</c:v>
                </c:pt>
                <c:pt idx="2">
                  <c:v>7573</c:v>
                </c:pt>
                <c:pt idx="3">
                  <c:v>6642</c:v>
                </c:pt>
                <c:pt idx="4">
                  <c:v>6934</c:v>
                </c:pt>
                <c:pt idx="5">
                  <c:v>6856</c:v>
                </c:pt>
                <c:pt idx="6">
                  <c:v>6457</c:v>
                </c:pt>
                <c:pt idx="7">
                  <c:v>6133</c:v>
                </c:pt>
                <c:pt idx="8">
                  <c:v>5418</c:v>
                </c:pt>
                <c:pt idx="9">
                  <c:v>5901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C2-414C-97C0-011360DB7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5048"/>
        <c:axId val="566428576"/>
      </c:lineChart>
      <c:catAx>
        <c:axId val="5664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8576"/>
        <c:crosses val="autoZero"/>
        <c:auto val="1"/>
        <c:lblAlgn val="ctr"/>
        <c:lblOffset val="100"/>
        <c:noMultiLvlLbl val="0"/>
      </c:catAx>
      <c:valAx>
        <c:axId val="566428576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1000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197</c:v>
                </c:pt>
                <c:pt idx="1">
                  <c:v>164</c:v>
                </c:pt>
                <c:pt idx="2">
                  <c:v>159</c:v>
                </c:pt>
                <c:pt idx="3">
                  <c:v>174</c:v>
                </c:pt>
                <c:pt idx="4">
                  <c:v>212</c:v>
                </c:pt>
                <c:pt idx="5">
                  <c:v>220</c:v>
                </c:pt>
                <c:pt idx="6">
                  <c:v>191</c:v>
                </c:pt>
                <c:pt idx="7">
                  <c:v>168</c:v>
                </c:pt>
                <c:pt idx="8">
                  <c:v>183</c:v>
                </c:pt>
                <c:pt idx="9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E4-4492-8C6A-76CF44F64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153</c:v>
                </c:pt>
                <c:pt idx="1">
                  <c:v>145</c:v>
                </c:pt>
                <c:pt idx="2">
                  <c:v>174</c:v>
                </c:pt>
                <c:pt idx="3">
                  <c:v>165</c:v>
                </c:pt>
                <c:pt idx="4">
                  <c:v>160</c:v>
                </c:pt>
                <c:pt idx="5">
                  <c:v>188</c:v>
                </c:pt>
                <c:pt idx="6">
                  <c:v>165</c:v>
                </c:pt>
                <c:pt idx="7">
                  <c:v>171</c:v>
                </c:pt>
                <c:pt idx="8">
                  <c:v>157</c:v>
                </c:pt>
                <c:pt idx="9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E4-4492-8C6A-76CF44F64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092-45D2-924E-564BFE85B4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092-45D2-924E-564BFE85B4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092-45D2-924E-564BFE85B4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092-45D2-924E-564BFE85B4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092-45D2-924E-564BFE85B4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92-45D2-924E-564BFE85B4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92-45D2-924E-564BFE85B4A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92-45D2-924E-564BFE85B4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92-45D2-924E-564BFE85B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33</c:v>
                </c:pt>
                <c:pt idx="1">
                  <c:v>33</c:v>
                </c:pt>
                <c:pt idx="2">
                  <c:v>32</c:v>
                </c:pt>
                <c:pt idx="3">
                  <c:v>28</c:v>
                </c:pt>
                <c:pt idx="4">
                  <c:v>24</c:v>
                </c:pt>
                <c:pt idx="5">
                  <c:v>26</c:v>
                </c:pt>
                <c:pt idx="6">
                  <c:v>25</c:v>
                </c:pt>
                <c:pt idx="7">
                  <c:v>22</c:v>
                </c:pt>
                <c:pt idx="8">
                  <c:v>22</c:v>
                </c:pt>
                <c:pt idx="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4-4492-8C6A-76CF44F64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6616"/>
        <c:axId val="566425048"/>
      </c:lineChart>
      <c:catAx>
        <c:axId val="5664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auto val="1"/>
        <c:lblAlgn val="ctr"/>
        <c:lblOffset val="100"/>
        <c:noMultiLvlLbl val="0"/>
      </c:catAx>
      <c:valAx>
        <c:axId val="5664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Milj.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06/14/2024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14.6.2024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SISÄLTÖTYÖN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55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 – </a:t>
            </a:r>
            <a:br>
              <a:rPr lang="fi-FI" dirty="0"/>
            </a:br>
            <a:r>
              <a:rPr lang="fi-FI" dirty="0"/>
              <a:t>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-  Tämä laite – </a:t>
            </a:r>
            <a:br>
              <a:rPr lang="fi-FI" dirty="0"/>
            </a:br>
            <a:r>
              <a:rPr lang="fi-FI" dirty="0"/>
              <a:t>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–Tämä laite </a:t>
            </a:r>
            <a:br>
              <a:rPr lang="fi-FI" dirty="0"/>
            </a:br>
            <a:r>
              <a:rPr lang="fi-FI" dirty="0"/>
              <a:t>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49800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esit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 - Finanssiala Ry\Tietopankki – Esityskuvat </a:t>
            </a:r>
            <a:endParaRPr lang="en-FI" dirty="0"/>
          </a:p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692AD-74D2-FAD3-AD6B-5180BF2DD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SISÄLTÖESITYKSEN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BFECE7C-D4F9-D924-FBA6-94AEA4758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cap="all" spc="0" baseline="0">
                <a:latin typeface="Merriweather Sans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809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 </a:t>
            </a:r>
          </a:p>
          <a:p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 -- AHTAUSPOHJA – leipätekstin pistekoko 14.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624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9810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2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74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751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80" r:id="rId2"/>
    <p:sldLayoutId id="2147484081" r:id="rId3"/>
    <p:sldLayoutId id="2147484113" r:id="rId4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3981" r:id="rId4"/>
    <p:sldLayoutId id="2147483983" r:id="rId5"/>
    <p:sldLayoutId id="2147484040" r:id="rId6"/>
    <p:sldLayoutId id="2147484089" r:id="rId7"/>
    <p:sldLayoutId id="2147483921" r:id="rId8"/>
    <p:sldLayoutId id="2147483932" r:id="rId9"/>
    <p:sldLayoutId id="2147484111" r:id="rId10"/>
    <p:sldLayoutId id="2147484112" r:id="rId11"/>
    <p:sldLayoutId id="2147484058" r:id="rId12"/>
    <p:sldLayoutId id="2147484085" r:id="rId13"/>
    <p:sldLayoutId id="2147484101" r:id="rId14"/>
    <p:sldLayoutId id="2147484070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63" r:id="rId22"/>
    <p:sldLayoutId id="2147484075" r:id="rId23"/>
    <p:sldLayoutId id="2147484034" r:id="rId24"/>
    <p:sldLayoutId id="2147484105" r:id="rId25"/>
    <p:sldLayoutId id="2147484104" r:id="rId26"/>
    <p:sldLayoutId id="214748392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PALO-, MURTO- JA VUOTOVAHINGOT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530109514"/>
              </p:ext>
            </p:extLst>
          </p:nvPr>
        </p:nvGraphicFramePr>
        <p:xfrm>
          <a:off x="790575" y="1344613"/>
          <a:ext cx="10375172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89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Merriweather Sans ExtraBold" pitchFamily="2" charset="0"/>
                <a:cs typeface="Arial" panose="020B0604020202020204" pitchFamily="34" charset="0"/>
              </a:rPr>
              <a:t>PALO-, VUOTO- JA MURTOVAHINKOKORVAUKSET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Merriweather Sans ExtraBol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363924003"/>
              </p:ext>
            </p:extLst>
          </p:nvPr>
        </p:nvGraphicFramePr>
        <p:xfrm>
          <a:off x="790575" y="1344613"/>
          <a:ext cx="10375172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2093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D52C2A1-6970-4750-B0A1-AC91BF4E560D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87A0377-5AC3-4B1C-B262-7BDB3238D9C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6B128258AADA4589852AD2CFFABE3D" ma:contentTypeVersion="4" ma:contentTypeDescription="Luo uusi asiakirja." ma:contentTypeScope="" ma:versionID="072448e7c4ba4b0db6b8f1eb70f405a1">
  <xsd:schema xmlns:xsd="http://www.w3.org/2001/XMLSchema" xmlns:xs="http://www.w3.org/2001/XMLSchema" xmlns:p="http://schemas.microsoft.com/office/2006/metadata/properties" xmlns:ns2="c5c57867-dcbe-4e53-88a2-62c755967ec4" xmlns:ns3="6411a2a3-d541-418a-94f1-d2a2df518011" targetNamespace="http://schemas.microsoft.com/office/2006/metadata/properties" ma:root="true" ma:fieldsID="5908bb49fa3c50c8f95c281f30347e9b" ns2:_="" ns3:_="">
    <xsd:import namespace="c5c57867-dcbe-4e53-88a2-62c755967ec4"/>
    <xsd:import namespace="6411a2a3-d541-418a-94f1-d2a2df518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57867-dcbe-4e53-88a2-62c755967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1a2a3-d541-418a-94f1-d2a2df518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11a2a3-d541-418a-94f1-d2a2df518011">
      <UserInfo>
        <DisplayName>Yli-Huttula Tuomo</DisplayName>
        <AccountId>23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70515-CE21-4487-91D1-7AFC76D80CC5}">
  <ds:schemaRefs>
    <ds:schemaRef ds:uri="6411a2a3-d541-418a-94f1-d2a2df518011"/>
    <ds:schemaRef ds:uri="c5c57867-dcbe-4e53-88a2-62c755967e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9539B7-9705-43BC-9291-668E2ED0C5F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411a2a3-d541-418a-94f1-d2a2df518011"/>
    <ds:schemaRef ds:uri="c5c57867-dcbe-4e53-88a2-62c755967e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FA_asiantuntijuus</Template>
  <TotalTime>3</TotalTime>
  <Words>15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Merriweather Sans</vt:lpstr>
      <vt:lpstr>Merriweather Sans ExtraBold</vt:lpstr>
      <vt:lpstr>Custom Design</vt:lpstr>
      <vt:lpstr>1_Custom Design</vt:lpstr>
      <vt:lpstr>PALO-, MURTO- JA VUOTOVAHINGOT</vt:lpstr>
      <vt:lpstr>PALO-, VUOTO- JA MURTOVAHINKOKORVAUKSET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2</cp:revision>
  <cp:lastPrinted>2017-05-10T19:51:23Z</cp:lastPrinted>
  <dcterms:created xsi:type="dcterms:W3CDTF">2024-06-14T09:19:41Z</dcterms:created>
  <dcterms:modified xsi:type="dcterms:W3CDTF">2024-06-14T09:24:06Z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0x0101008D6B128258AADA4589852AD2CFFABE3D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</Properties>
</file>