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charts/chart4.xml" ContentType="application/vnd.openxmlformats-officedocument.drawingml.chart+xml"/>
  <Override PartName="/ppt/drawings/drawing2.xml" ContentType="application/vnd.openxmlformats-officedocument.drawingml.chartshapes+xml"/>
  <Override PartName="/ppt/charts/chart5.xml" ContentType="application/vnd.openxmlformats-officedocument.drawingml.chart+xml"/>
  <Override PartName="/ppt/drawings/drawing3.xml" ContentType="application/vnd.openxmlformats-officedocument.drawingml.chartshapes+xml"/>
  <Override PartName="/ppt/charts/chart6.xml" ContentType="application/vnd.openxmlformats-officedocument.drawingml.chart+xml"/>
  <Override PartName="/ppt/drawings/drawing4.xml" ContentType="application/vnd.openxmlformats-officedocument.drawingml.chartshapes+xml"/>
  <Override PartName="/ppt/charts/chart7.xml" ContentType="application/vnd.openxmlformats-officedocument.drawingml.chart+xml"/>
  <Override PartName="/ppt/drawings/drawing5.xml" ContentType="application/vnd.openxmlformats-officedocument.drawingml.chartshapes+xml"/>
  <Override PartName="/ppt/charts/chart8.xml" ContentType="application/vnd.openxmlformats-officedocument.drawingml.chart+xml"/>
  <Override PartName="/ppt/drawings/drawing6.xml" ContentType="application/vnd.openxmlformats-officedocument.drawingml.chartshapes+xml"/>
  <Override PartName="/ppt/charts/chart9.xml" ContentType="application/vnd.openxmlformats-officedocument.drawingml.chart+xml"/>
  <Override PartName="/ppt/charts/style2.xml" ContentType="application/vnd.ms-office.chartstyle+xml"/>
  <Override PartName="/ppt/charts/colors2.xml" ContentType="application/vnd.ms-office.chartcolorstyle+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7" r:id="rId5"/>
  </p:sldMasterIdLst>
  <p:sldIdLst>
    <p:sldId id="331" r:id="rId6"/>
    <p:sldId id="329" r:id="rId7"/>
    <p:sldId id="358" r:id="rId8"/>
    <p:sldId id="359" r:id="rId9"/>
    <p:sldId id="360" r:id="rId10"/>
    <p:sldId id="361" r:id="rId11"/>
    <p:sldId id="362" r:id="rId12"/>
    <p:sldId id="363" r:id="rId13"/>
    <p:sldId id="364" r:id="rId14"/>
    <p:sldId id="340" r:id="rId15"/>
    <p:sldId id="341" r:id="rId16"/>
    <p:sldId id="342" r:id="rId17"/>
    <p:sldId id="343" r:id="rId18"/>
    <p:sldId id="344" r:id="rId19"/>
    <p:sldId id="345" r:id="rId20"/>
    <p:sldId id="346" r:id="rId21"/>
    <p:sldId id="347" r:id="rId22"/>
    <p:sldId id="349" r:id="rId23"/>
    <p:sldId id="350" r:id="rId24"/>
    <p:sldId id="351" r:id="rId25"/>
    <p:sldId id="352" r:id="rId26"/>
    <p:sldId id="353" r:id="rId27"/>
    <p:sldId id="354" r:id="rId28"/>
    <p:sldId id="355" r:id="rId29"/>
    <p:sldId id="356" r:id="rId30"/>
    <p:sldId id="35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2C90"/>
    <a:srgbClr val="E6007E"/>
    <a:srgbClr val="F4B5D3"/>
    <a:srgbClr val="164280"/>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ABBEB7-C685-45B1-B3FC-6C2EB35FCB54}" v="22" dt="2025-02-10T12:22:54.4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45"/>
    <p:restoredTop sz="94655"/>
  </p:normalViewPr>
  <p:slideViewPr>
    <p:cSldViewPr snapToGrid="0">
      <p:cViewPr varScale="1">
        <p:scale>
          <a:sx n="62" d="100"/>
          <a:sy n="62" d="100"/>
        </p:scale>
        <p:origin x="1056" y="2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merla Mariia" userId="ecb6f1e8-f312-43c2-a458-3535e1887020" providerId="ADAL" clId="{72ABBEB7-C685-45B1-B3FC-6C2EB35FCB54}"/>
    <pc:docChg chg="delSld modSld">
      <pc:chgData name="Somerla Mariia" userId="ecb6f1e8-f312-43c2-a458-3535e1887020" providerId="ADAL" clId="{72ABBEB7-C685-45B1-B3FC-6C2EB35FCB54}" dt="2025-02-10T12:22:59.292" v="38" actId="47"/>
      <pc:docMkLst>
        <pc:docMk/>
      </pc:docMkLst>
      <pc:sldChg chg="modSp mod">
        <pc:chgData name="Somerla Mariia" userId="ecb6f1e8-f312-43c2-a458-3535e1887020" providerId="ADAL" clId="{72ABBEB7-C685-45B1-B3FC-6C2EB35FCB54}" dt="2025-02-07T11:42:50.020" v="5" actId="20577"/>
        <pc:sldMkLst>
          <pc:docMk/>
          <pc:sldMk cId="1120492200" sldId="331"/>
        </pc:sldMkLst>
        <pc:spChg chg="mod">
          <ac:chgData name="Somerla Mariia" userId="ecb6f1e8-f312-43c2-a458-3535e1887020" providerId="ADAL" clId="{72ABBEB7-C685-45B1-B3FC-6C2EB35FCB54}" dt="2025-02-07T11:42:50.020" v="5" actId="20577"/>
          <ac:spMkLst>
            <pc:docMk/>
            <pc:sldMk cId="1120492200" sldId="331"/>
            <ac:spMk id="3" creationId="{B92772F8-3F23-7C9F-046C-87E22815E8AC}"/>
          </ac:spMkLst>
        </pc:spChg>
      </pc:sldChg>
      <pc:sldChg chg="del">
        <pc:chgData name="Somerla Mariia" userId="ecb6f1e8-f312-43c2-a458-3535e1887020" providerId="ADAL" clId="{72ABBEB7-C685-45B1-B3FC-6C2EB35FCB54}" dt="2025-02-10T12:16:55.011" v="32" actId="47"/>
        <pc:sldMkLst>
          <pc:docMk/>
          <pc:sldMk cId="2070343631" sldId="332"/>
        </pc:sldMkLst>
      </pc:sldChg>
      <pc:sldChg chg="del">
        <pc:chgData name="Somerla Mariia" userId="ecb6f1e8-f312-43c2-a458-3535e1887020" providerId="ADAL" clId="{72ABBEB7-C685-45B1-B3FC-6C2EB35FCB54}" dt="2025-02-10T12:20:15.632" v="33" actId="47"/>
        <pc:sldMkLst>
          <pc:docMk/>
          <pc:sldMk cId="3031698001" sldId="333"/>
        </pc:sldMkLst>
      </pc:sldChg>
      <pc:sldChg chg="del">
        <pc:chgData name="Somerla Mariia" userId="ecb6f1e8-f312-43c2-a458-3535e1887020" providerId="ADAL" clId="{72ABBEB7-C685-45B1-B3FC-6C2EB35FCB54}" dt="2025-02-07T11:44:11.768" v="21" actId="47"/>
        <pc:sldMkLst>
          <pc:docMk/>
          <pc:sldMk cId="1008730120" sldId="334"/>
        </pc:sldMkLst>
      </pc:sldChg>
      <pc:sldChg chg="del">
        <pc:chgData name="Somerla Mariia" userId="ecb6f1e8-f312-43c2-a458-3535e1887020" providerId="ADAL" clId="{72ABBEB7-C685-45B1-B3FC-6C2EB35FCB54}" dt="2025-02-10T12:20:58.839" v="34" actId="47"/>
        <pc:sldMkLst>
          <pc:docMk/>
          <pc:sldMk cId="3474752372" sldId="335"/>
        </pc:sldMkLst>
      </pc:sldChg>
      <pc:sldChg chg="del">
        <pc:chgData name="Somerla Mariia" userId="ecb6f1e8-f312-43c2-a458-3535e1887020" providerId="ADAL" clId="{72ABBEB7-C685-45B1-B3FC-6C2EB35FCB54}" dt="2025-02-10T12:21:43.084" v="35" actId="47"/>
        <pc:sldMkLst>
          <pc:docMk/>
          <pc:sldMk cId="4022878354" sldId="336"/>
        </pc:sldMkLst>
      </pc:sldChg>
      <pc:sldChg chg="del">
        <pc:chgData name="Somerla Mariia" userId="ecb6f1e8-f312-43c2-a458-3535e1887020" providerId="ADAL" clId="{72ABBEB7-C685-45B1-B3FC-6C2EB35FCB54}" dt="2025-02-10T12:22:25.891" v="36" actId="47"/>
        <pc:sldMkLst>
          <pc:docMk/>
          <pc:sldMk cId="989799913" sldId="337"/>
        </pc:sldMkLst>
      </pc:sldChg>
      <pc:sldChg chg="del">
        <pc:chgData name="Somerla Mariia" userId="ecb6f1e8-f312-43c2-a458-3535e1887020" providerId="ADAL" clId="{72ABBEB7-C685-45B1-B3FC-6C2EB35FCB54}" dt="2025-02-10T12:22:45.284" v="37" actId="47"/>
        <pc:sldMkLst>
          <pc:docMk/>
          <pc:sldMk cId="3682973514" sldId="338"/>
        </pc:sldMkLst>
      </pc:sldChg>
      <pc:sldChg chg="del">
        <pc:chgData name="Somerla Mariia" userId="ecb6f1e8-f312-43c2-a458-3535e1887020" providerId="ADAL" clId="{72ABBEB7-C685-45B1-B3FC-6C2EB35FCB54}" dt="2025-02-10T12:22:59.292" v="38" actId="47"/>
        <pc:sldMkLst>
          <pc:docMk/>
          <pc:sldMk cId="2394158763" sldId="339"/>
        </pc:sldMkLst>
      </pc:sldChg>
      <pc:sldChg chg="modSp">
        <pc:chgData name="Somerla Mariia" userId="ecb6f1e8-f312-43c2-a458-3535e1887020" providerId="ADAL" clId="{72ABBEB7-C685-45B1-B3FC-6C2EB35FCB54}" dt="2025-02-07T11:43:15.192" v="6"/>
        <pc:sldMkLst>
          <pc:docMk/>
          <pc:sldMk cId="1628041280" sldId="342"/>
        </pc:sldMkLst>
        <pc:graphicFrameChg chg="mod">
          <ac:chgData name="Somerla Mariia" userId="ecb6f1e8-f312-43c2-a458-3535e1887020" providerId="ADAL" clId="{72ABBEB7-C685-45B1-B3FC-6C2EB35FCB54}" dt="2025-02-07T11:43:15.192" v="6"/>
          <ac:graphicFrameMkLst>
            <pc:docMk/>
            <pc:sldMk cId="1628041280" sldId="342"/>
            <ac:graphicFrameMk id="7" creationId="{47BDD6E2-B02D-EB41-2075-68E2EF6A2432}"/>
          </ac:graphicFrameMkLst>
        </pc:graphicFrameChg>
      </pc:sldChg>
      <pc:sldChg chg="modSp">
        <pc:chgData name="Somerla Mariia" userId="ecb6f1e8-f312-43c2-a458-3535e1887020" providerId="ADAL" clId="{72ABBEB7-C685-45B1-B3FC-6C2EB35FCB54}" dt="2025-02-07T11:43:15.589" v="7"/>
        <pc:sldMkLst>
          <pc:docMk/>
          <pc:sldMk cId="2801464787" sldId="343"/>
        </pc:sldMkLst>
        <pc:graphicFrameChg chg="mod">
          <ac:chgData name="Somerla Mariia" userId="ecb6f1e8-f312-43c2-a458-3535e1887020" providerId="ADAL" clId="{72ABBEB7-C685-45B1-B3FC-6C2EB35FCB54}" dt="2025-02-07T11:43:15.589" v="7"/>
          <ac:graphicFrameMkLst>
            <pc:docMk/>
            <pc:sldMk cId="2801464787" sldId="343"/>
            <ac:graphicFrameMk id="5" creationId="{BF5907DB-B8B3-8DB2-5833-1760C91A70BD}"/>
          </ac:graphicFrameMkLst>
        </pc:graphicFrameChg>
      </pc:sldChg>
      <pc:sldChg chg="modSp">
        <pc:chgData name="Somerla Mariia" userId="ecb6f1e8-f312-43c2-a458-3535e1887020" providerId="ADAL" clId="{72ABBEB7-C685-45B1-B3FC-6C2EB35FCB54}" dt="2025-02-07T11:43:16.118" v="8"/>
        <pc:sldMkLst>
          <pc:docMk/>
          <pc:sldMk cId="2697298716" sldId="344"/>
        </pc:sldMkLst>
        <pc:graphicFrameChg chg="mod">
          <ac:chgData name="Somerla Mariia" userId="ecb6f1e8-f312-43c2-a458-3535e1887020" providerId="ADAL" clId="{72ABBEB7-C685-45B1-B3FC-6C2EB35FCB54}" dt="2025-02-07T11:43:16.118" v="8"/>
          <ac:graphicFrameMkLst>
            <pc:docMk/>
            <pc:sldMk cId="2697298716" sldId="344"/>
            <ac:graphicFrameMk id="5" creationId="{BAFDD3EC-1603-DAB0-6DFA-EC5650588E3B}"/>
          </ac:graphicFrameMkLst>
        </pc:graphicFrameChg>
      </pc:sldChg>
      <pc:sldChg chg="modSp mod">
        <pc:chgData name="Somerla Mariia" userId="ecb6f1e8-f312-43c2-a458-3535e1887020" providerId="ADAL" clId="{72ABBEB7-C685-45B1-B3FC-6C2EB35FCB54}" dt="2025-02-07T11:45:36.328" v="24" actId="1076"/>
        <pc:sldMkLst>
          <pc:docMk/>
          <pc:sldMk cId="752626965" sldId="345"/>
        </pc:sldMkLst>
        <pc:spChg chg="mod">
          <ac:chgData name="Somerla Mariia" userId="ecb6f1e8-f312-43c2-a458-3535e1887020" providerId="ADAL" clId="{72ABBEB7-C685-45B1-B3FC-6C2EB35FCB54}" dt="2025-02-07T11:45:36.328" v="24" actId="1076"/>
          <ac:spMkLst>
            <pc:docMk/>
            <pc:sldMk cId="752626965" sldId="345"/>
            <ac:spMk id="7" creationId="{2579C156-2D98-A620-4138-0FD1B5882CC7}"/>
          </ac:spMkLst>
        </pc:spChg>
        <pc:graphicFrameChg chg="mod">
          <ac:chgData name="Somerla Mariia" userId="ecb6f1e8-f312-43c2-a458-3535e1887020" providerId="ADAL" clId="{72ABBEB7-C685-45B1-B3FC-6C2EB35FCB54}" dt="2025-02-07T11:43:16.755" v="9"/>
          <ac:graphicFrameMkLst>
            <pc:docMk/>
            <pc:sldMk cId="752626965" sldId="345"/>
            <ac:graphicFrameMk id="6" creationId="{FCA6FB30-2212-DA80-4591-B9B67D0C2880}"/>
          </ac:graphicFrameMkLst>
        </pc:graphicFrameChg>
      </pc:sldChg>
      <pc:sldChg chg="modSp">
        <pc:chgData name="Somerla Mariia" userId="ecb6f1e8-f312-43c2-a458-3535e1887020" providerId="ADAL" clId="{72ABBEB7-C685-45B1-B3FC-6C2EB35FCB54}" dt="2025-02-07T11:43:17.102" v="10"/>
        <pc:sldMkLst>
          <pc:docMk/>
          <pc:sldMk cId="1424188781" sldId="346"/>
        </pc:sldMkLst>
        <pc:graphicFrameChg chg="mod">
          <ac:chgData name="Somerla Mariia" userId="ecb6f1e8-f312-43c2-a458-3535e1887020" providerId="ADAL" clId="{72ABBEB7-C685-45B1-B3FC-6C2EB35FCB54}" dt="2025-02-07T11:43:17.102" v="10"/>
          <ac:graphicFrameMkLst>
            <pc:docMk/>
            <pc:sldMk cId="1424188781" sldId="346"/>
            <ac:graphicFrameMk id="5" creationId="{2C6290F3-6FF1-117F-36F7-BBB4FE1F237C}"/>
          </ac:graphicFrameMkLst>
        </pc:graphicFrameChg>
      </pc:sldChg>
      <pc:sldChg chg="modSp">
        <pc:chgData name="Somerla Mariia" userId="ecb6f1e8-f312-43c2-a458-3535e1887020" providerId="ADAL" clId="{72ABBEB7-C685-45B1-B3FC-6C2EB35FCB54}" dt="2025-02-07T11:43:17.510" v="11"/>
        <pc:sldMkLst>
          <pc:docMk/>
          <pc:sldMk cId="3015905266" sldId="347"/>
        </pc:sldMkLst>
        <pc:graphicFrameChg chg="mod">
          <ac:chgData name="Somerla Mariia" userId="ecb6f1e8-f312-43c2-a458-3535e1887020" providerId="ADAL" clId="{72ABBEB7-C685-45B1-B3FC-6C2EB35FCB54}" dt="2025-02-07T11:43:17.510" v="11"/>
          <ac:graphicFrameMkLst>
            <pc:docMk/>
            <pc:sldMk cId="3015905266" sldId="347"/>
            <ac:graphicFrameMk id="5" creationId="{6D3DB976-FFF7-A63C-54B1-5C26697E0DE6}"/>
          </ac:graphicFrameMkLst>
        </pc:graphicFrameChg>
      </pc:sldChg>
      <pc:sldChg chg="modSp del">
        <pc:chgData name="Somerla Mariia" userId="ecb6f1e8-f312-43c2-a458-3535e1887020" providerId="ADAL" clId="{72ABBEB7-C685-45B1-B3FC-6C2EB35FCB54}" dt="2025-02-07T13:37:56.242" v="31" actId="47"/>
        <pc:sldMkLst>
          <pc:docMk/>
          <pc:sldMk cId="2793076" sldId="348"/>
        </pc:sldMkLst>
      </pc:sldChg>
      <pc:sldChg chg="modSp mod">
        <pc:chgData name="Somerla Mariia" userId="ecb6f1e8-f312-43c2-a458-3535e1887020" providerId="ADAL" clId="{72ABBEB7-C685-45B1-B3FC-6C2EB35FCB54}" dt="2025-02-07T11:46:00.577" v="26" actId="1076"/>
        <pc:sldMkLst>
          <pc:docMk/>
          <pc:sldMk cId="2969252508" sldId="349"/>
        </pc:sldMkLst>
        <pc:spChg chg="mod">
          <ac:chgData name="Somerla Mariia" userId="ecb6f1e8-f312-43c2-a458-3535e1887020" providerId="ADAL" clId="{72ABBEB7-C685-45B1-B3FC-6C2EB35FCB54}" dt="2025-02-07T11:46:00.577" v="26" actId="1076"/>
          <ac:spMkLst>
            <pc:docMk/>
            <pc:sldMk cId="2969252508" sldId="349"/>
            <ac:spMk id="6" creationId="{E454C3B1-8EAF-3F10-A8F7-5E542A82645B}"/>
          </ac:spMkLst>
        </pc:spChg>
        <pc:graphicFrameChg chg="mod">
          <ac:chgData name="Somerla Mariia" userId="ecb6f1e8-f312-43c2-a458-3535e1887020" providerId="ADAL" clId="{72ABBEB7-C685-45B1-B3FC-6C2EB35FCB54}" dt="2025-02-07T11:45:57.174" v="25" actId="1076"/>
          <ac:graphicFrameMkLst>
            <pc:docMk/>
            <pc:sldMk cId="2969252508" sldId="349"/>
            <ac:graphicFrameMk id="5" creationId="{B50D0F1E-136C-F38B-4994-969AD1887931}"/>
          </ac:graphicFrameMkLst>
        </pc:graphicFrameChg>
      </pc:sldChg>
      <pc:sldChg chg="modSp mod">
        <pc:chgData name="Somerla Mariia" userId="ecb6f1e8-f312-43c2-a458-3535e1887020" providerId="ADAL" clId="{72ABBEB7-C685-45B1-B3FC-6C2EB35FCB54}" dt="2025-02-07T11:46:17.768" v="29" actId="1076"/>
        <pc:sldMkLst>
          <pc:docMk/>
          <pc:sldMk cId="1320457650" sldId="350"/>
        </pc:sldMkLst>
        <pc:spChg chg="mod">
          <ac:chgData name="Somerla Mariia" userId="ecb6f1e8-f312-43c2-a458-3535e1887020" providerId="ADAL" clId="{72ABBEB7-C685-45B1-B3FC-6C2EB35FCB54}" dt="2025-02-07T11:46:17.768" v="29" actId="1076"/>
          <ac:spMkLst>
            <pc:docMk/>
            <pc:sldMk cId="1320457650" sldId="350"/>
            <ac:spMk id="6" creationId="{EED51A4B-6909-06C1-8FB9-2C2BE6A41A6E}"/>
          </ac:spMkLst>
        </pc:spChg>
        <pc:graphicFrameChg chg="mod">
          <ac:chgData name="Somerla Mariia" userId="ecb6f1e8-f312-43c2-a458-3535e1887020" providerId="ADAL" clId="{72ABBEB7-C685-45B1-B3FC-6C2EB35FCB54}" dt="2025-02-07T11:46:09.479" v="27" actId="1076"/>
          <ac:graphicFrameMkLst>
            <pc:docMk/>
            <pc:sldMk cId="1320457650" sldId="350"/>
            <ac:graphicFrameMk id="5" creationId="{0564430A-4165-405B-3730-B378986572AC}"/>
          </ac:graphicFrameMkLst>
        </pc:graphicFrameChg>
      </pc:sldChg>
      <pc:sldChg chg="modSp mod">
        <pc:chgData name="Somerla Mariia" userId="ecb6f1e8-f312-43c2-a458-3535e1887020" providerId="ADAL" clId="{72ABBEB7-C685-45B1-B3FC-6C2EB35FCB54}" dt="2025-02-07T11:46:39.618" v="30" actId="1076"/>
        <pc:sldMkLst>
          <pc:docMk/>
          <pc:sldMk cId="1340859914" sldId="351"/>
        </pc:sldMkLst>
        <pc:graphicFrameChg chg="mod">
          <ac:chgData name="Somerla Mariia" userId="ecb6f1e8-f312-43c2-a458-3535e1887020" providerId="ADAL" clId="{72ABBEB7-C685-45B1-B3FC-6C2EB35FCB54}" dt="2025-02-07T11:46:39.618" v="30" actId="1076"/>
          <ac:graphicFrameMkLst>
            <pc:docMk/>
            <pc:sldMk cId="1340859914" sldId="351"/>
            <ac:graphicFrameMk id="5" creationId="{87D7559E-0807-8E19-D1FE-D49AF034777D}"/>
          </ac:graphicFrameMkLst>
        </pc:graphicFrameChg>
      </pc:sldChg>
      <pc:sldChg chg="modSp">
        <pc:chgData name="Somerla Mariia" userId="ecb6f1e8-f312-43c2-a458-3535e1887020" providerId="ADAL" clId="{72ABBEB7-C685-45B1-B3FC-6C2EB35FCB54}" dt="2025-02-07T11:43:20.720" v="16"/>
        <pc:sldMkLst>
          <pc:docMk/>
          <pc:sldMk cId="2820321023" sldId="352"/>
        </pc:sldMkLst>
        <pc:graphicFrameChg chg="mod">
          <ac:chgData name="Somerla Mariia" userId="ecb6f1e8-f312-43c2-a458-3535e1887020" providerId="ADAL" clId="{72ABBEB7-C685-45B1-B3FC-6C2EB35FCB54}" dt="2025-02-07T11:43:20.720" v="16"/>
          <ac:graphicFrameMkLst>
            <pc:docMk/>
            <pc:sldMk cId="2820321023" sldId="352"/>
            <ac:graphicFrameMk id="5" creationId="{10EA3B72-EDF6-C2ED-0B9B-B0EE0FCAF4FA}"/>
          </ac:graphicFrameMkLst>
        </pc:graphicFrameChg>
      </pc:sldChg>
      <pc:sldChg chg="modSp">
        <pc:chgData name="Somerla Mariia" userId="ecb6f1e8-f312-43c2-a458-3535e1887020" providerId="ADAL" clId="{72ABBEB7-C685-45B1-B3FC-6C2EB35FCB54}" dt="2025-02-07T11:43:21.048" v="17"/>
        <pc:sldMkLst>
          <pc:docMk/>
          <pc:sldMk cId="410801390" sldId="353"/>
        </pc:sldMkLst>
        <pc:graphicFrameChg chg="mod">
          <ac:chgData name="Somerla Mariia" userId="ecb6f1e8-f312-43c2-a458-3535e1887020" providerId="ADAL" clId="{72ABBEB7-C685-45B1-B3FC-6C2EB35FCB54}" dt="2025-02-07T11:43:21.048" v="17"/>
          <ac:graphicFrameMkLst>
            <pc:docMk/>
            <pc:sldMk cId="410801390" sldId="353"/>
            <ac:graphicFrameMk id="5" creationId="{DBFB98B5-DBEE-966A-3F29-EA7A7EA9911A}"/>
          </ac:graphicFrameMkLst>
        </pc:graphicFrameChg>
      </pc:sldChg>
      <pc:sldChg chg="modSp">
        <pc:chgData name="Somerla Mariia" userId="ecb6f1e8-f312-43c2-a458-3535e1887020" providerId="ADAL" clId="{72ABBEB7-C685-45B1-B3FC-6C2EB35FCB54}" dt="2025-02-07T11:43:21.344" v="18"/>
        <pc:sldMkLst>
          <pc:docMk/>
          <pc:sldMk cId="1386266573" sldId="354"/>
        </pc:sldMkLst>
        <pc:graphicFrameChg chg="mod">
          <ac:chgData name="Somerla Mariia" userId="ecb6f1e8-f312-43c2-a458-3535e1887020" providerId="ADAL" clId="{72ABBEB7-C685-45B1-B3FC-6C2EB35FCB54}" dt="2025-02-07T11:43:21.344" v="18"/>
          <ac:graphicFrameMkLst>
            <pc:docMk/>
            <pc:sldMk cId="1386266573" sldId="354"/>
            <ac:graphicFrameMk id="5" creationId="{3DF8FD63-FE0A-989F-2A75-A77550204DBC}"/>
          </ac:graphicFrameMkLst>
        </pc:graphicFrameChg>
      </pc:sldChg>
      <pc:sldChg chg="modSp">
        <pc:chgData name="Somerla Mariia" userId="ecb6f1e8-f312-43c2-a458-3535e1887020" providerId="ADAL" clId="{72ABBEB7-C685-45B1-B3FC-6C2EB35FCB54}" dt="2025-02-07T11:43:21.641" v="19"/>
        <pc:sldMkLst>
          <pc:docMk/>
          <pc:sldMk cId="3058593027" sldId="355"/>
        </pc:sldMkLst>
        <pc:graphicFrameChg chg="mod">
          <ac:chgData name="Somerla Mariia" userId="ecb6f1e8-f312-43c2-a458-3535e1887020" providerId="ADAL" clId="{72ABBEB7-C685-45B1-B3FC-6C2EB35FCB54}" dt="2025-02-07T11:43:21.641" v="19"/>
          <ac:graphicFrameMkLst>
            <pc:docMk/>
            <pc:sldMk cId="3058593027" sldId="355"/>
            <ac:graphicFrameMk id="5" creationId="{C3FF35FA-9864-7235-4249-D53AB60BFC70}"/>
          </ac:graphicFrameMkLst>
        </pc:graphicFrameChg>
      </pc:sldChg>
      <pc:sldChg chg="modSp">
        <pc:chgData name="Somerla Mariia" userId="ecb6f1e8-f312-43c2-a458-3535e1887020" providerId="ADAL" clId="{72ABBEB7-C685-45B1-B3FC-6C2EB35FCB54}" dt="2025-02-07T11:43:23.469" v="20"/>
        <pc:sldMkLst>
          <pc:docMk/>
          <pc:sldMk cId="2511385318" sldId="356"/>
        </pc:sldMkLst>
        <pc:graphicFrameChg chg="mod">
          <ac:chgData name="Somerla Mariia" userId="ecb6f1e8-f312-43c2-a458-3535e1887020" providerId="ADAL" clId="{72ABBEB7-C685-45B1-B3FC-6C2EB35FCB54}" dt="2025-02-07T11:43:23.469" v="20"/>
          <ac:graphicFrameMkLst>
            <pc:docMk/>
            <pc:sldMk cId="2511385318" sldId="356"/>
            <ac:graphicFrameMk id="6" creationId="{6AEC631C-A6A6-305D-61F1-3B425621AFEB}"/>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3.xml"/><Relationship Id="rId1" Type="http://schemas.microsoft.com/office/2011/relationships/chartStyle" Target="style3.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https://sijoitustutkimus.sharepoint.com/RR/Press/2025/202501/FK_slides_202501.xlsb"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https://sijoitustutkimus.sharepoint.com/RR/Press/2025/202501/FK_slides_202501.xlsb"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https://sijoitustutkimus.sharepoint.com/RR/Press/2025/202501/FK_slides_202501.xlsb"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https://sijoitustutkimus.sharepoint.com/RR/Press/2025/202501/FK_slides_202501.xlsb"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https://sijoitustutkimus.sharepoint.com/RR/Press/2025/202501/FK_slides_202501.xlsb"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https://sijoitustutkimus.sharepoint.com/RR/Press/2025/202501/FK_slides_202501.xlsb" TargetMode="Externa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https://sijoitustutkimus.sharepoint.com/RR/Press/2025/202501/FK_slides_202501.xlsb" TargetMode="External"/></Relationships>
</file>

<file path=ppt/charts/_rels/chart9.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Taul1!$B$1</c:f>
              <c:strCache>
                <c:ptCount val="1"/>
                <c:pt idx="0">
                  <c:v>Sarake1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CF2-4E27-A351-6814E57DBA9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CF2-4E27-A351-6814E57DBA9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CF2-4E27-A351-6814E57DBA9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8-3521-0444-8111-ED1620DF35E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CF2-4E27-A351-6814E57DBA9E}"/>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7-3521-0444-8111-ED1620DF35EA}"/>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4-3521-0444-8111-ED1620DF35EA}"/>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9-3521-0444-8111-ED1620DF35EA}"/>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0A-3521-0444-8111-ED1620DF35EA}"/>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5-3521-0444-8111-ED1620DF35EA}"/>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06-3521-0444-8111-ED1620DF35EA}"/>
              </c:ext>
            </c:extLst>
          </c:dPt>
          <c:dLbls>
            <c:dLbl>
              <c:idx val="3"/>
              <c:dLblPos val="outEnd"/>
              <c:showLegendKey val="0"/>
              <c:showVal val="0"/>
              <c:showCatName val="1"/>
              <c:showSerName val="0"/>
              <c:showPercent val="1"/>
              <c:showBubbleSize val="0"/>
              <c:separator>, </c:separator>
              <c:extLst>
                <c:ext xmlns:c15="http://schemas.microsoft.com/office/drawing/2012/chart" uri="{CE6537A1-D6FC-4f65-9D91-7224C49458BB}">
                  <c15:layout>
                    <c:manualLayout>
                      <c:w val="0.22933409442123889"/>
                      <c:h val="8.9396789908119112E-2"/>
                    </c:manualLayout>
                  </c15:layout>
                </c:ext>
                <c:ext xmlns:c16="http://schemas.microsoft.com/office/drawing/2014/chart" uri="{C3380CC4-5D6E-409C-BE32-E72D297353CC}">
                  <c16:uniqueId val="{00000008-3521-0444-8111-ED1620DF35EA}"/>
                </c:ext>
              </c:extLst>
            </c:dLbl>
            <c:dLbl>
              <c:idx val="5"/>
              <c:layout>
                <c:manualLayout>
                  <c:x val="-1.201020924527005E-3"/>
                  <c:y val="6.1517880516312136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23379451591149403"/>
                      <c:h val="8.9396789908119112E-2"/>
                    </c:manualLayout>
                  </c15:layout>
                </c:ext>
                <c:ext xmlns:c16="http://schemas.microsoft.com/office/drawing/2014/chart" uri="{C3380CC4-5D6E-409C-BE32-E72D297353CC}">
                  <c16:uniqueId val="{00000007-3521-0444-8111-ED1620DF35EA}"/>
                </c:ext>
              </c:extLst>
            </c:dLbl>
            <c:dLbl>
              <c:idx val="6"/>
              <c:layout>
                <c:manualLayout>
                  <c:x val="-4.8040836981079757E-3"/>
                  <c:y val="4.5469737772926337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4-3521-0444-8111-ED1620DF35EA}"/>
                </c:ext>
              </c:extLst>
            </c:dLbl>
            <c:dLbl>
              <c:idx val="7"/>
              <c:layout>
                <c:manualLayout>
                  <c:x val="-1.5613272018850922E-2"/>
                  <c:y val="4.3835965930112686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3521-0444-8111-ED1620DF35EA}"/>
                </c:ext>
              </c:extLst>
            </c:dLbl>
            <c:dLbl>
              <c:idx val="8"/>
              <c:layout>
                <c:manualLayout>
                  <c:x val="-1.5613272018850922E-2"/>
                  <c:y val="1.6568593760940907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A-3521-0444-8111-ED1620DF35EA}"/>
                </c:ext>
              </c:extLst>
            </c:dLbl>
            <c:dLbl>
              <c:idx val="9"/>
              <c:layout>
                <c:manualLayout>
                  <c:x val="-4.2636242820708332E-2"/>
                  <c:y val="-2.1397628960621605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16713445013148345"/>
                      <c:h val="4.8749708574573204E-2"/>
                    </c:manualLayout>
                  </c15:layout>
                </c:ext>
                <c:ext xmlns:c16="http://schemas.microsoft.com/office/drawing/2014/chart" uri="{C3380CC4-5D6E-409C-BE32-E72D297353CC}">
                  <c16:uniqueId val="{00000005-3521-0444-8111-ED1620DF35EA}"/>
                </c:ext>
              </c:extLst>
            </c:dLbl>
            <c:dLbl>
              <c:idx val="10"/>
              <c:layout>
                <c:manualLayout>
                  <c:x val="6.9659213622565649E-2"/>
                  <c:y val="-1.8722833200616736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6-3521-0444-8111-ED1620DF35EA}"/>
                </c:ext>
              </c:extLst>
            </c:dLbl>
            <c:spPr>
              <a:noFill/>
              <a:ln>
                <a:noFill/>
              </a:ln>
              <a:effectLst/>
            </c:spPr>
            <c:txPr>
              <a:bodyPr rot="0" spcFirstLastPara="1" vertOverflow="overflow" horzOverflow="overflow"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fi-FI"/>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Taul1!$A$2:$A$12</c:f>
              <c:strCache>
                <c:ptCount val="11"/>
                <c:pt idx="0">
                  <c:v>Kotitaloudet</c:v>
                </c:pt>
                <c:pt idx="1">
                  <c:v>Vakuutuslaitokset*</c:v>
                </c:pt>
                <c:pt idx="2">
                  <c:v>Ruotsi</c:v>
                </c:pt>
                <c:pt idx="3">
                  <c:v>Muut rahoituslaitokset**</c:v>
                </c:pt>
                <c:pt idx="4">
                  <c:v>Muu kuin EU-alue</c:v>
                </c:pt>
                <c:pt idx="5">
                  <c:v>Yritykset ja asuntoyhteisöt</c:v>
                </c:pt>
                <c:pt idx="6">
                  <c:v>KPVTY:t***</c:v>
                </c:pt>
                <c:pt idx="7">
                  <c:v>Julkisyhteisöt</c:v>
                </c:pt>
                <c:pt idx="8">
                  <c:v>Työeläkelaitokset</c:v>
                </c:pt>
                <c:pt idx="9">
                  <c:v>Muu euroalue</c:v>
                </c:pt>
                <c:pt idx="10">
                  <c:v>Rahalaitokset</c:v>
                </c:pt>
              </c:strCache>
            </c:strRef>
          </c:cat>
          <c:val>
            <c:numRef>
              <c:f>Taul1!$B$2:$B$12</c:f>
              <c:numCache>
                <c:formatCode>[$-1040B]#\ ##0;\-#\ ##0</c:formatCode>
                <c:ptCount val="11"/>
                <c:pt idx="0">
                  <c:v>38818.219604830003</c:v>
                </c:pt>
                <c:pt idx="1">
                  <c:v>37461.454676519999</c:v>
                </c:pt>
                <c:pt idx="2">
                  <c:v>31302.224383659999</c:v>
                </c:pt>
                <c:pt idx="3">
                  <c:v>20739.84272276</c:v>
                </c:pt>
                <c:pt idx="4">
                  <c:v>19428.24968379</c:v>
                </c:pt>
                <c:pt idx="5">
                  <c:v>13153.029036370001</c:v>
                </c:pt>
                <c:pt idx="6">
                  <c:v>8601.5148009500008</c:v>
                </c:pt>
                <c:pt idx="7">
                  <c:v>6143.2951470899998</c:v>
                </c:pt>
                <c:pt idx="8">
                  <c:v>5383.4541744199996</c:v>
                </c:pt>
                <c:pt idx="9">
                  <c:v>4666.3039016599996</c:v>
                </c:pt>
                <c:pt idx="10">
                  <c:v>311.30043714999999</c:v>
                </c:pt>
              </c:numCache>
            </c:numRef>
          </c:val>
          <c:extLst>
            <c:ext xmlns:c16="http://schemas.microsoft.com/office/drawing/2014/chart" uri="{C3380CC4-5D6E-409C-BE32-E72D297353CC}">
              <c16:uniqueId val="{00000000-3521-0444-8111-ED1620DF35EA}"/>
            </c:ext>
          </c:extLst>
        </c:ser>
        <c:dLbls>
          <c:dLblPos val="outEnd"/>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Kalvot!$B$12</c:f>
              <c:strCache>
                <c:ptCount val="1"/>
                <c:pt idx="0">
                  <c:v>Pitkä Korko: Eurooppa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Kalvot!$C$11:$G$11</c:f>
              <c:strCache>
                <c:ptCount val="5"/>
                <c:pt idx="0">
                  <c:v>0-4</c:v>
                </c:pt>
                <c:pt idx="1">
                  <c:v>4-5</c:v>
                </c:pt>
                <c:pt idx="2">
                  <c:v>5-6</c:v>
                </c:pt>
                <c:pt idx="3">
                  <c:v>6-7</c:v>
                </c:pt>
                <c:pt idx="4">
                  <c:v>7-10</c:v>
                </c:pt>
              </c:strCache>
            </c:strRef>
          </c:cat>
          <c:val>
            <c:numRef>
              <c:f>Kalvot!$C$12:$G$12</c:f>
              <c:numCache>
                <c:formatCode>0.00%</c:formatCode>
                <c:ptCount val="5"/>
                <c:pt idx="0">
                  <c:v>0</c:v>
                </c:pt>
                <c:pt idx="1">
                  <c:v>9.6045115628710404E-2</c:v>
                </c:pt>
                <c:pt idx="2">
                  <c:v>0.65180559635986357</c:v>
                </c:pt>
                <c:pt idx="3">
                  <c:v>0.16713793470610219</c:v>
                </c:pt>
                <c:pt idx="4">
                  <c:v>8.5011353305323625E-2</c:v>
                </c:pt>
              </c:numCache>
            </c:numRef>
          </c:val>
          <c:extLst>
            <c:ext xmlns:c16="http://schemas.microsoft.com/office/drawing/2014/chart" uri="{C3380CC4-5D6E-409C-BE32-E72D297353CC}">
              <c16:uniqueId val="{00000000-C787-BB47-972B-C4B52BE8CC18}"/>
            </c:ext>
          </c:extLst>
        </c:ser>
        <c:ser>
          <c:idx val="1"/>
          <c:order val="1"/>
          <c:tx>
            <c:strRef>
              <c:f>Kalvot!$B$13</c:f>
              <c:strCache>
                <c:ptCount val="1"/>
                <c:pt idx="0">
                  <c:v>Pitkä Korko: Maailma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Kalvot!$C$11:$G$11</c:f>
              <c:strCache>
                <c:ptCount val="5"/>
                <c:pt idx="0">
                  <c:v>0-4</c:v>
                </c:pt>
                <c:pt idx="1">
                  <c:v>4-5</c:v>
                </c:pt>
                <c:pt idx="2">
                  <c:v>5-6</c:v>
                </c:pt>
                <c:pt idx="3">
                  <c:v>6-7</c:v>
                </c:pt>
                <c:pt idx="4">
                  <c:v>7-10</c:v>
                </c:pt>
              </c:strCache>
            </c:strRef>
          </c:cat>
          <c:val>
            <c:numRef>
              <c:f>Kalvot!$C$13:$G$13</c:f>
              <c:numCache>
                <c:formatCode>0.00%</c:formatCode>
                <c:ptCount val="5"/>
                <c:pt idx="0">
                  <c:v>0.36256624262695691</c:v>
                </c:pt>
                <c:pt idx="1">
                  <c:v>0</c:v>
                </c:pt>
                <c:pt idx="2">
                  <c:v>0.23197994457321255</c:v>
                </c:pt>
                <c:pt idx="3">
                  <c:v>0</c:v>
                </c:pt>
                <c:pt idx="4">
                  <c:v>0.40545381279983078</c:v>
                </c:pt>
              </c:numCache>
            </c:numRef>
          </c:val>
          <c:extLst>
            <c:ext xmlns:c16="http://schemas.microsoft.com/office/drawing/2014/chart" uri="{C3380CC4-5D6E-409C-BE32-E72D297353CC}">
              <c16:uniqueId val="{00000001-C787-BB47-972B-C4B52BE8CC18}"/>
            </c:ext>
          </c:extLst>
        </c:ser>
        <c:ser>
          <c:idx val="2"/>
          <c:order val="2"/>
          <c:tx>
            <c:strRef>
              <c:f>Kalvot!$B$14</c:f>
              <c:strCache>
                <c:ptCount val="1"/>
                <c:pt idx="0">
                  <c:v>Pitkä Korko: Kehittyvät Markkinat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Kalvot!$C$11:$G$11</c:f>
              <c:strCache>
                <c:ptCount val="5"/>
                <c:pt idx="0">
                  <c:v>0-4</c:v>
                </c:pt>
                <c:pt idx="1">
                  <c:v>4-5</c:v>
                </c:pt>
                <c:pt idx="2">
                  <c:v>5-6</c:v>
                </c:pt>
                <c:pt idx="3">
                  <c:v>6-7</c:v>
                </c:pt>
                <c:pt idx="4">
                  <c:v>7-10</c:v>
                </c:pt>
              </c:strCache>
            </c:strRef>
          </c:cat>
          <c:val>
            <c:numRef>
              <c:f>Kalvot!$C$14:$G$14</c:f>
              <c:numCache>
                <c:formatCode>0.00%</c:formatCode>
                <c:ptCount val="5"/>
                <c:pt idx="0">
                  <c:v>0.92128965779523853</c:v>
                </c:pt>
                <c:pt idx="1">
                  <c:v>7.8710342204761391E-2</c:v>
                </c:pt>
                <c:pt idx="2">
                  <c:v>0</c:v>
                </c:pt>
                <c:pt idx="3">
                  <c:v>0</c:v>
                </c:pt>
                <c:pt idx="4">
                  <c:v>0</c:v>
                </c:pt>
              </c:numCache>
            </c:numRef>
          </c:val>
          <c:extLst>
            <c:ext xmlns:c16="http://schemas.microsoft.com/office/drawing/2014/chart" uri="{C3380CC4-5D6E-409C-BE32-E72D297353CC}">
              <c16:uniqueId val="{00000002-C787-BB47-972B-C4B52BE8CC18}"/>
            </c:ext>
          </c:extLst>
        </c:ser>
        <c:dLbls>
          <c:dLblPos val="outEnd"/>
          <c:showLegendKey val="0"/>
          <c:showVal val="1"/>
          <c:showCatName val="0"/>
          <c:showSerName val="0"/>
          <c:showPercent val="0"/>
          <c:showBubbleSize val="0"/>
        </c:dLbls>
        <c:gapWidth val="219"/>
        <c:overlap val="-27"/>
        <c:axId val="735830672"/>
        <c:axId val="735832640"/>
      </c:barChart>
      <c:catAx>
        <c:axId val="7358306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cross"/>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735832640"/>
        <c:crosses val="autoZero"/>
        <c:auto val="1"/>
        <c:lblAlgn val="ctr"/>
        <c:lblOffset val="100"/>
        <c:noMultiLvlLbl val="0"/>
      </c:catAx>
      <c:valAx>
        <c:axId val="73583264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735830672"/>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114313884541756E-2"/>
          <c:y val="6.7793678676280902E-2"/>
          <c:w val="0.90454092822164145"/>
          <c:h val="0.85761437386629324"/>
        </c:manualLayout>
      </c:layout>
      <c:barChart>
        <c:barDir val="col"/>
        <c:grouping val="clustered"/>
        <c:varyColors val="0"/>
        <c:ser>
          <c:idx val="0"/>
          <c:order val="0"/>
          <c:tx>
            <c:strRef>
              <c:f>DATA_UUSI!$A$14</c:f>
              <c:strCache>
                <c:ptCount val="1"/>
                <c:pt idx="0">
                  <c:v>Rahastopääoma</c:v>
                </c:pt>
              </c:strCache>
            </c:strRef>
          </c:tx>
          <c:spPr>
            <a:solidFill>
              <a:srgbClr val="164280"/>
            </a:solidFill>
            <a:ln w="25400">
              <a:noFill/>
            </a:ln>
          </c:spPr>
          <c:invertIfNegative val="0"/>
          <c:dLbls>
            <c:dLbl>
              <c:idx val="25"/>
              <c:numFmt formatCode="#,##0.0" sourceLinked="0"/>
              <c:spPr>
                <a:noFill/>
                <a:ln w="25400">
                  <a:noFill/>
                </a:ln>
              </c:spPr>
              <c:txPr>
                <a:bodyPr/>
                <a:lstStyle/>
                <a:p>
                  <a:pPr>
                    <a:defRPr sz="1100" b="0" i="0" u="none" strike="noStrike" baseline="0">
                      <a:solidFill>
                        <a:srgbClr val="000000"/>
                      </a:solidFill>
                      <a:latin typeface="Arial"/>
                      <a:ea typeface="Arial"/>
                      <a:cs typeface="Arial"/>
                    </a:defRPr>
                  </a:pPr>
                  <a:endParaRPr lang="fi-FI"/>
                </a:p>
              </c:txPr>
              <c:dLblPos val="outEnd"/>
              <c:showLegendKey val="0"/>
              <c:showVal val="1"/>
              <c:showCatName val="0"/>
              <c:showSerName val="0"/>
              <c:showPercent val="0"/>
              <c:showBubbleSize val="0"/>
              <c:extLst>
                <c:ext xmlns:c16="http://schemas.microsoft.com/office/drawing/2014/chart" uri="{C3380CC4-5D6E-409C-BE32-E72D297353CC}">
                  <c16:uniqueId val="{00000000-5248-4258-A60F-92B7BAFE367E}"/>
                </c:ext>
              </c:extLst>
            </c:dLbl>
            <c:numFmt formatCode="#,##0.0" sourceLinked="0"/>
            <c:spPr>
              <a:noFill/>
              <a:ln w="25400">
                <a:noFill/>
              </a:ln>
            </c:spPr>
            <c:txPr>
              <a:bodyPr wrap="square" lIns="38100" tIns="19050" rIns="38100" bIns="19050" anchor="ctr">
                <a:spAutoFit/>
              </a:bodyPr>
              <a:lstStyle/>
              <a:p>
                <a:pPr>
                  <a:defRPr sz="1100" b="0" i="0" u="none" strike="noStrike" baseline="0">
                    <a:solidFill>
                      <a:srgbClr val="000000"/>
                    </a:solidFill>
                    <a:latin typeface="Arial"/>
                    <a:ea typeface="Arial"/>
                    <a:cs typeface="Arial"/>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DATA_UUSI!$J$18:$AO$18</c:f>
              <c:strCache>
                <c:ptCount val="32"/>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pt idx="20">
                  <c:v>2014</c:v>
                </c:pt>
                <c:pt idx="21">
                  <c:v>2015</c:v>
                </c:pt>
                <c:pt idx="22">
                  <c:v>2016</c:v>
                </c:pt>
                <c:pt idx="23">
                  <c:v>2017</c:v>
                </c:pt>
                <c:pt idx="24">
                  <c:v>2018</c:v>
                </c:pt>
                <c:pt idx="25">
                  <c:v>2019</c:v>
                </c:pt>
                <c:pt idx="26">
                  <c:v>2020</c:v>
                </c:pt>
                <c:pt idx="27">
                  <c:v>2021</c:v>
                </c:pt>
                <c:pt idx="28">
                  <c:v>2022</c:v>
                </c:pt>
                <c:pt idx="29">
                  <c:v>2023</c:v>
                </c:pt>
                <c:pt idx="30">
                  <c:v>2024</c:v>
                </c:pt>
                <c:pt idx="31">
                  <c:v>1/2025</c:v>
                </c:pt>
              </c:strCache>
            </c:strRef>
          </c:cat>
          <c:val>
            <c:numRef>
              <c:f>DATA_UUSI!$J$20:$AO$20</c:f>
              <c:numCache>
                <c:formatCode>#\ ##0.0</c:formatCode>
                <c:ptCount val="32"/>
                <c:pt idx="0">
                  <c:v>1.0409150768702919</c:v>
                </c:pt>
                <c:pt idx="1">
                  <c:v>0.8745772175998574</c:v>
                </c:pt>
                <c:pt idx="2">
                  <c:v>1.9471010288055459</c:v>
                </c:pt>
                <c:pt idx="3">
                  <c:v>3.1244271098754903</c:v>
                </c:pt>
                <c:pt idx="4">
                  <c:v>4.8927549686918175</c:v>
                </c:pt>
                <c:pt idx="5">
                  <c:v>10.247858547226329</c:v>
                </c:pt>
                <c:pt idx="6">
                  <c:v>13.473502193800007</c:v>
                </c:pt>
                <c:pt idx="7">
                  <c:v>14.506666146730002</c:v>
                </c:pt>
                <c:pt idx="8">
                  <c:v>15.748364781239999</c:v>
                </c:pt>
                <c:pt idx="9">
                  <c:v>22.0822</c:v>
                </c:pt>
                <c:pt idx="10">
                  <c:v>31.075299999999999</c:v>
                </c:pt>
                <c:pt idx="11">
                  <c:v>44.667681802386497</c:v>
                </c:pt>
                <c:pt idx="12">
                  <c:v>60.931698687642118</c:v>
                </c:pt>
                <c:pt idx="13">
                  <c:v>65.999935936486409</c:v>
                </c:pt>
                <c:pt idx="14">
                  <c:v>41.338835601276877</c:v>
                </c:pt>
                <c:pt idx="15">
                  <c:v>54.2507380855386</c:v>
                </c:pt>
                <c:pt idx="16">
                  <c:v>61.484859999999998</c:v>
                </c:pt>
                <c:pt idx="17">
                  <c:v>55.389309999999995</c:v>
                </c:pt>
                <c:pt idx="18">
                  <c:v>66.33286828611061</c:v>
                </c:pt>
                <c:pt idx="19">
                  <c:v>75.123224283530391</c:v>
                </c:pt>
                <c:pt idx="20">
                  <c:v>85.059501926880998</c:v>
                </c:pt>
                <c:pt idx="21">
                  <c:v>97.415975420256999</c:v>
                </c:pt>
                <c:pt idx="22">
                  <c:v>106.48448500893601</c:v>
                </c:pt>
                <c:pt idx="23" formatCode="_-* #\ ##0.00\ _€_-;\-* #\ ##0.00\ _€_-;_-* &quot;-&quot;??\ _€_-;_-@_-">
                  <c:v>116.225613276066</c:v>
                </c:pt>
                <c:pt idx="24" formatCode="_-* #\ ##0.00\ _€_-;\-* #\ ##0.00\ _€_-;_-* &quot;-&quot;??\ _€_-;_-@_-">
                  <c:v>110.05329897583999</c:v>
                </c:pt>
                <c:pt idx="25" formatCode="0.0">
                  <c:v>124.66915898462699</c:v>
                </c:pt>
                <c:pt idx="26" formatCode="0.0">
                  <c:v>132.212462535669</c:v>
                </c:pt>
                <c:pt idx="27" formatCode="0.0">
                  <c:v>158.86232999999999</c:v>
                </c:pt>
                <c:pt idx="28" formatCode="0.0">
                  <c:v>133.58375181224301</c:v>
                </c:pt>
                <c:pt idx="29" formatCode="0.0">
                  <c:v>149.03</c:v>
                </c:pt>
                <c:pt idx="30" formatCode="0.0">
                  <c:v>183.5393114474557</c:v>
                </c:pt>
                <c:pt idx="31" formatCode="0.0">
                  <c:v>188.0574662475459</c:v>
                </c:pt>
              </c:numCache>
            </c:numRef>
          </c:val>
          <c:extLst>
            <c:ext xmlns:c16="http://schemas.microsoft.com/office/drawing/2014/chart" uri="{C3380CC4-5D6E-409C-BE32-E72D297353CC}">
              <c16:uniqueId val="{00000001-5248-4258-A60F-92B7BAFE367E}"/>
            </c:ext>
          </c:extLst>
        </c:ser>
        <c:dLbls>
          <c:showLegendKey val="0"/>
          <c:showVal val="0"/>
          <c:showCatName val="0"/>
          <c:showSerName val="0"/>
          <c:showPercent val="0"/>
          <c:showBubbleSize val="0"/>
        </c:dLbls>
        <c:gapWidth val="60"/>
        <c:overlap val="100"/>
        <c:axId val="1034901415"/>
        <c:axId val="1"/>
      </c:barChart>
      <c:catAx>
        <c:axId val="1034901415"/>
        <c:scaling>
          <c:orientation val="minMax"/>
        </c:scaling>
        <c:delete val="0"/>
        <c:axPos val="b"/>
        <c:numFmt formatCode="General" sourceLinked="1"/>
        <c:majorTickMark val="cross"/>
        <c:minorTickMark val="none"/>
        <c:tickLblPos val="nextTo"/>
        <c:spPr>
          <a:ln w="12700">
            <a:solidFill>
              <a:srgbClr val="808080"/>
            </a:solidFill>
            <a:prstDash val="solid"/>
          </a:ln>
        </c:spPr>
        <c:txPr>
          <a:bodyPr rot="0" vert="horz"/>
          <a:lstStyle/>
          <a:p>
            <a:pPr>
              <a:defRPr sz="600" b="0" i="0" u="none" strike="noStrike" baseline="0">
                <a:ln>
                  <a:noFill/>
                </a:ln>
                <a:solidFill>
                  <a:srgbClr val="EE2C90"/>
                </a:solidFill>
                <a:latin typeface="Merriweather Sans"/>
                <a:ea typeface="Arial"/>
                <a:cs typeface="Arial"/>
              </a:defRPr>
            </a:pPr>
            <a:endParaRPr lang="fi-FI"/>
          </a:p>
        </c:txPr>
        <c:crossAx val="1"/>
        <c:crosses val="autoZero"/>
        <c:auto val="0"/>
        <c:lblAlgn val="ctr"/>
        <c:lblOffset val="100"/>
        <c:tickLblSkip val="1"/>
        <c:tickMarkSkip val="1"/>
        <c:noMultiLvlLbl val="0"/>
      </c:catAx>
      <c:valAx>
        <c:axId val="1"/>
        <c:scaling>
          <c:orientation val="minMax"/>
          <c:min val="0"/>
        </c:scaling>
        <c:delete val="0"/>
        <c:axPos val="l"/>
        <c:majorGridlines>
          <c:spPr>
            <a:ln w="6350">
              <a:solidFill>
                <a:srgbClr val="808080"/>
              </a:solidFill>
              <a:prstDash val="solid"/>
            </a:ln>
          </c:spPr>
        </c:majorGridlines>
        <c:numFmt formatCode="#,##0" sourceLinked="0"/>
        <c:majorTickMark val="out"/>
        <c:minorTickMark val="none"/>
        <c:tickLblPos val="nextTo"/>
        <c:spPr>
          <a:ln w="9525">
            <a:noFill/>
          </a:ln>
        </c:spPr>
        <c:txPr>
          <a:bodyPr rot="0" vert="horz"/>
          <a:lstStyle/>
          <a:p>
            <a:pPr>
              <a:defRPr sz="1400" b="0" i="0" u="none" strike="noStrike" baseline="0">
                <a:solidFill>
                  <a:srgbClr val="164280"/>
                </a:solidFill>
                <a:latin typeface="Merriweather Sans"/>
                <a:ea typeface="Arial"/>
                <a:cs typeface="Arial"/>
              </a:defRPr>
            </a:pPr>
            <a:endParaRPr lang="fi-FI"/>
          </a:p>
        </c:txPr>
        <c:crossAx val="1034901415"/>
        <c:crosses val="autoZero"/>
        <c:crossBetween val="between"/>
      </c:valAx>
      <c:spPr>
        <a:noFill/>
        <a:ln w="25400">
          <a:noFill/>
        </a:ln>
      </c:spPr>
    </c:plotArea>
    <c:plotVisOnly val="0"/>
    <c:dispBlanksAs val="gap"/>
    <c:showDLblsOverMax val="0"/>
  </c:chart>
  <c:spPr>
    <a:noFill/>
    <a:ln w="9525">
      <a:noFill/>
    </a:ln>
  </c:spPr>
  <c:txPr>
    <a:bodyPr/>
    <a:lstStyle/>
    <a:p>
      <a:pPr>
        <a:defRPr sz="1100" b="0" i="0" u="none" strike="noStrike" baseline="0">
          <a:solidFill>
            <a:srgbClr val="000000"/>
          </a:solidFill>
          <a:latin typeface="Arial"/>
          <a:ea typeface="Arial"/>
          <a:cs typeface="Arial"/>
        </a:defRPr>
      </a:pPr>
      <a:endParaRPr lang="fi-FI"/>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43"/>
    </mc:Choice>
    <mc:Fallback>
      <c:style val="43"/>
    </mc:Fallback>
  </mc:AlternateContent>
  <c:chart>
    <c:autoTitleDeleted val="0"/>
    <c:plotArea>
      <c:layout>
        <c:manualLayout>
          <c:layoutTarget val="inner"/>
          <c:xMode val="edge"/>
          <c:yMode val="edge"/>
          <c:x val="2.0981286494263483E-2"/>
          <c:y val="4.4262302597947396E-2"/>
          <c:w val="0.84165238881571858"/>
          <c:h val="0.89588430454122558"/>
        </c:manualLayout>
      </c:layout>
      <c:barChart>
        <c:barDir val="col"/>
        <c:grouping val="clustered"/>
        <c:varyColors val="0"/>
        <c:ser>
          <c:idx val="1"/>
          <c:order val="0"/>
          <c:spPr>
            <a:solidFill>
              <a:srgbClr val="164280"/>
            </a:solidFill>
            <a:effectLst/>
            <a:scene3d>
              <a:camera prst="orthographicFront"/>
              <a:lightRig rig="threePt" dir="t">
                <a:rot lat="0" lon="0" rev="1200000"/>
              </a:lightRig>
            </a:scene3d>
            <a:sp3d/>
          </c:spPr>
          <c:invertIfNegative val="0"/>
          <c:cat>
            <c:numRef>
              <c:f>'DATA-LOOKUP'!$C$43:$CJ$43</c:f>
              <c:numCache>
                <c:formatCode>m\/yyyy</c:formatCode>
                <c:ptCount val="86"/>
                <c:pt idx="0">
                  <c:v>43100</c:v>
                </c:pt>
                <c:pt idx="1">
                  <c:v>43131</c:v>
                </c:pt>
                <c:pt idx="2">
                  <c:v>43159</c:v>
                </c:pt>
                <c:pt idx="3">
                  <c:v>43190</c:v>
                </c:pt>
                <c:pt idx="4">
                  <c:v>43220</c:v>
                </c:pt>
                <c:pt idx="5">
                  <c:v>43251</c:v>
                </c:pt>
                <c:pt idx="6">
                  <c:v>43281</c:v>
                </c:pt>
                <c:pt idx="7">
                  <c:v>43312</c:v>
                </c:pt>
                <c:pt idx="8">
                  <c:v>43343</c:v>
                </c:pt>
                <c:pt idx="9">
                  <c:v>43373</c:v>
                </c:pt>
                <c:pt idx="10">
                  <c:v>43404</c:v>
                </c:pt>
                <c:pt idx="11">
                  <c:v>43434</c:v>
                </c:pt>
                <c:pt idx="12">
                  <c:v>43465</c:v>
                </c:pt>
                <c:pt idx="13">
                  <c:v>43496</c:v>
                </c:pt>
                <c:pt idx="14">
                  <c:v>43524</c:v>
                </c:pt>
                <c:pt idx="15">
                  <c:v>43555</c:v>
                </c:pt>
                <c:pt idx="16">
                  <c:v>43585</c:v>
                </c:pt>
                <c:pt idx="17">
                  <c:v>43616</c:v>
                </c:pt>
                <c:pt idx="18">
                  <c:v>43646</c:v>
                </c:pt>
                <c:pt idx="19">
                  <c:v>43677</c:v>
                </c:pt>
                <c:pt idx="20">
                  <c:v>43708</c:v>
                </c:pt>
                <c:pt idx="21">
                  <c:v>43738</c:v>
                </c:pt>
                <c:pt idx="22">
                  <c:v>43769</c:v>
                </c:pt>
                <c:pt idx="23">
                  <c:v>43799</c:v>
                </c:pt>
                <c:pt idx="24">
                  <c:v>43830</c:v>
                </c:pt>
                <c:pt idx="25">
                  <c:v>43861</c:v>
                </c:pt>
                <c:pt idx="26">
                  <c:v>43890</c:v>
                </c:pt>
                <c:pt idx="27">
                  <c:v>43921</c:v>
                </c:pt>
                <c:pt idx="28">
                  <c:v>43951</c:v>
                </c:pt>
                <c:pt idx="29">
                  <c:v>43982</c:v>
                </c:pt>
                <c:pt idx="30">
                  <c:v>44012</c:v>
                </c:pt>
                <c:pt idx="31">
                  <c:v>44043</c:v>
                </c:pt>
                <c:pt idx="32">
                  <c:v>44074</c:v>
                </c:pt>
                <c:pt idx="33">
                  <c:v>44104</c:v>
                </c:pt>
                <c:pt idx="34">
                  <c:v>44135</c:v>
                </c:pt>
                <c:pt idx="35">
                  <c:v>44165</c:v>
                </c:pt>
                <c:pt idx="36">
                  <c:v>44196</c:v>
                </c:pt>
                <c:pt idx="37">
                  <c:v>44227</c:v>
                </c:pt>
                <c:pt idx="38">
                  <c:v>44255</c:v>
                </c:pt>
                <c:pt idx="39">
                  <c:v>44286</c:v>
                </c:pt>
                <c:pt idx="40">
                  <c:v>44316</c:v>
                </c:pt>
                <c:pt idx="41">
                  <c:v>44347</c:v>
                </c:pt>
                <c:pt idx="42">
                  <c:v>44377</c:v>
                </c:pt>
                <c:pt idx="43">
                  <c:v>44408</c:v>
                </c:pt>
                <c:pt idx="44">
                  <c:v>44439</c:v>
                </c:pt>
                <c:pt idx="45">
                  <c:v>44469</c:v>
                </c:pt>
                <c:pt idx="46">
                  <c:v>44500</c:v>
                </c:pt>
                <c:pt idx="47">
                  <c:v>44530</c:v>
                </c:pt>
                <c:pt idx="48">
                  <c:v>44561</c:v>
                </c:pt>
                <c:pt idx="49">
                  <c:v>44592</c:v>
                </c:pt>
                <c:pt idx="50">
                  <c:v>44620</c:v>
                </c:pt>
                <c:pt idx="51">
                  <c:v>44651</c:v>
                </c:pt>
                <c:pt idx="52">
                  <c:v>44681</c:v>
                </c:pt>
                <c:pt idx="53">
                  <c:v>44712</c:v>
                </c:pt>
                <c:pt idx="54">
                  <c:v>44742</c:v>
                </c:pt>
                <c:pt idx="55">
                  <c:v>44773</c:v>
                </c:pt>
                <c:pt idx="56">
                  <c:v>44804</c:v>
                </c:pt>
                <c:pt idx="57">
                  <c:v>44834</c:v>
                </c:pt>
                <c:pt idx="58">
                  <c:v>44865</c:v>
                </c:pt>
                <c:pt idx="59">
                  <c:v>44895</c:v>
                </c:pt>
                <c:pt idx="60">
                  <c:v>44926</c:v>
                </c:pt>
                <c:pt idx="61">
                  <c:v>44957</c:v>
                </c:pt>
                <c:pt idx="62">
                  <c:v>44985</c:v>
                </c:pt>
                <c:pt idx="63">
                  <c:v>45016</c:v>
                </c:pt>
                <c:pt idx="64">
                  <c:v>45046</c:v>
                </c:pt>
                <c:pt idx="65">
                  <c:v>45077</c:v>
                </c:pt>
                <c:pt idx="66">
                  <c:v>45107</c:v>
                </c:pt>
                <c:pt idx="67">
                  <c:v>45138</c:v>
                </c:pt>
                <c:pt idx="68">
                  <c:v>45169</c:v>
                </c:pt>
                <c:pt idx="69">
                  <c:v>45199</c:v>
                </c:pt>
                <c:pt idx="70">
                  <c:v>45230</c:v>
                </c:pt>
                <c:pt idx="71">
                  <c:v>45260</c:v>
                </c:pt>
                <c:pt idx="72">
                  <c:v>45291</c:v>
                </c:pt>
                <c:pt idx="73">
                  <c:v>45322</c:v>
                </c:pt>
                <c:pt idx="74">
                  <c:v>45351</c:v>
                </c:pt>
                <c:pt idx="75">
                  <c:v>45382</c:v>
                </c:pt>
                <c:pt idx="76">
                  <c:v>45412</c:v>
                </c:pt>
                <c:pt idx="77">
                  <c:v>45443</c:v>
                </c:pt>
                <c:pt idx="78">
                  <c:v>45473</c:v>
                </c:pt>
                <c:pt idx="79">
                  <c:v>45504</c:v>
                </c:pt>
                <c:pt idx="80">
                  <c:v>45535</c:v>
                </c:pt>
                <c:pt idx="81">
                  <c:v>45565</c:v>
                </c:pt>
                <c:pt idx="82">
                  <c:v>45596</c:v>
                </c:pt>
                <c:pt idx="83">
                  <c:v>45626</c:v>
                </c:pt>
                <c:pt idx="84">
                  <c:v>45657</c:v>
                </c:pt>
                <c:pt idx="85">
                  <c:v>45688</c:v>
                </c:pt>
              </c:numCache>
            </c:numRef>
          </c:cat>
          <c:val>
            <c:numRef>
              <c:f>'DATA-LOOKUP'!$C$44:$CJ$44</c:f>
              <c:numCache>
                <c:formatCode>#\ ##0.0</c:formatCode>
                <c:ptCount val="86"/>
                <c:pt idx="0">
                  <c:v>377.61696407789998</c:v>
                </c:pt>
                <c:pt idx="1">
                  <c:v>250.65278021</c:v>
                </c:pt>
                <c:pt idx="2">
                  <c:v>440.4920079824999</c:v>
                </c:pt>
                <c:pt idx="3">
                  <c:v>-256.89919640250002</c:v>
                </c:pt>
                <c:pt idx="4">
                  <c:v>95.26370645999998</c:v>
                </c:pt>
                <c:pt idx="5">
                  <c:v>-537.18379324999989</c:v>
                </c:pt>
                <c:pt idx="6">
                  <c:v>-74.508868069999977</c:v>
                </c:pt>
                <c:pt idx="7">
                  <c:v>10.307953574300015</c:v>
                </c:pt>
                <c:pt idx="8">
                  <c:v>-491.99074659800004</c:v>
                </c:pt>
                <c:pt idx="9">
                  <c:v>-1051.8652915004002</c:v>
                </c:pt>
                <c:pt idx="10">
                  <c:v>-535.83425378209995</c:v>
                </c:pt>
                <c:pt idx="11">
                  <c:v>-820.74979768000003</c:v>
                </c:pt>
                <c:pt idx="12">
                  <c:v>-1061.5708801214</c:v>
                </c:pt>
                <c:pt idx="13">
                  <c:v>-637.03081038110008</c:v>
                </c:pt>
                <c:pt idx="14">
                  <c:v>-324.14440683999999</c:v>
                </c:pt>
                <c:pt idx="15">
                  <c:v>86.592039619999923</c:v>
                </c:pt>
                <c:pt idx="16">
                  <c:v>498.09267384999993</c:v>
                </c:pt>
                <c:pt idx="17">
                  <c:v>-1420.1515238300003</c:v>
                </c:pt>
                <c:pt idx="18">
                  <c:v>597.49301396420003</c:v>
                </c:pt>
                <c:pt idx="19">
                  <c:v>697.08536804410005</c:v>
                </c:pt>
                <c:pt idx="20">
                  <c:v>117.56006011839999</c:v>
                </c:pt>
                <c:pt idx="21">
                  <c:v>349.735746576</c:v>
                </c:pt>
                <c:pt idx="22">
                  <c:v>1.3094866399999567</c:v>
                </c:pt>
                <c:pt idx="23">
                  <c:v>1.3094866399999567</c:v>
                </c:pt>
                <c:pt idx="24">
                  <c:v>52.478280056799946</c:v>
                </c:pt>
                <c:pt idx="25">
                  <c:v>1554.13520255</c:v>
                </c:pt>
                <c:pt idx="26">
                  <c:v>107.47047379719999</c:v>
                </c:pt>
                <c:pt idx="27">
                  <c:v>-4456.4101956599998</c:v>
                </c:pt>
                <c:pt idx="28">
                  <c:v>-408.24972070000013</c:v>
                </c:pt>
                <c:pt idx="29">
                  <c:v>480.310487464</c:v>
                </c:pt>
                <c:pt idx="30">
                  <c:v>536.32023722999986</c:v>
                </c:pt>
                <c:pt idx="31">
                  <c:v>426.55111482550001</c:v>
                </c:pt>
                <c:pt idx="32">
                  <c:v>343.29570800039994</c:v>
                </c:pt>
                <c:pt idx="33">
                  <c:v>524.01490288090008</c:v>
                </c:pt>
                <c:pt idx="34">
                  <c:v>273.88172034713006</c:v>
                </c:pt>
                <c:pt idx="35">
                  <c:v>750.80508988814188</c:v>
                </c:pt>
                <c:pt idx="36">
                  <c:v>919.10497440428742</c:v>
                </c:pt>
                <c:pt idx="37">
                  <c:v>1070.0806098803448</c:v>
                </c:pt>
                <c:pt idx="38">
                  <c:v>450.57652610571597</c:v>
                </c:pt>
                <c:pt idx="39">
                  <c:v>1098.5822888914151</c:v>
                </c:pt>
                <c:pt idx="40">
                  <c:v>1195.5989506599999</c:v>
                </c:pt>
                <c:pt idx="41">
                  <c:v>1167.4488111616361</c:v>
                </c:pt>
                <c:pt idx="42">
                  <c:v>1746.5295500193799</c:v>
                </c:pt>
                <c:pt idx="43">
                  <c:v>1285.9486613401502</c:v>
                </c:pt>
                <c:pt idx="44">
                  <c:v>440.24215541198924</c:v>
                </c:pt>
                <c:pt idx="45">
                  <c:v>-186.62315058928874</c:v>
                </c:pt>
                <c:pt idx="46">
                  <c:v>195.97539466078828</c:v>
                </c:pt>
                <c:pt idx="47">
                  <c:v>73.597147620260941</c:v>
                </c:pt>
                <c:pt idx="48">
                  <c:v>494.25084233624307</c:v>
                </c:pt>
                <c:pt idx="49">
                  <c:v>-226.22001958902871</c:v>
                </c:pt>
                <c:pt idx="50">
                  <c:v>-849.02815478647733</c:v>
                </c:pt>
                <c:pt idx="51">
                  <c:v>11.173284558067619</c:v>
                </c:pt>
                <c:pt idx="52">
                  <c:v>-113.28644521016831</c:v>
                </c:pt>
                <c:pt idx="53">
                  <c:v>-1247.0950878749059</c:v>
                </c:pt>
                <c:pt idx="54">
                  <c:v>-1567.4725940221008</c:v>
                </c:pt>
                <c:pt idx="55">
                  <c:v>112.71723756523615</c:v>
                </c:pt>
                <c:pt idx="56">
                  <c:v>-491.99225913278292</c:v>
                </c:pt>
                <c:pt idx="57">
                  <c:v>-301.23938710028801</c:v>
                </c:pt>
                <c:pt idx="58">
                  <c:v>-873.91419710015612</c:v>
                </c:pt>
                <c:pt idx="59">
                  <c:v>364.06043801138026</c:v>
                </c:pt>
                <c:pt idx="60">
                  <c:v>322.40399314961985</c:v>
                </c:pt>
                <c:pt idx="61">
                  <c:v>272.59461047349026</c:v>
                </c:pt>
                <c:pt idx="62">
                  <c:v>335.91132015146502</c:v>
                </c:pt>
                <c:pt idx="63">
                  <c:v>-18.52315035332358</c:v>
                </c:pt>
                <c:pt idx="64">
                  <c:v>708.72925567211144</c:v>
                </c:pt>
                <c:pt idx="65">
                  <c:v>460.82625131047462</c:v>
                </c:pt>
                <c:pt idx="66">
                  <c:v>184.34834285433359</c:v>
                </c:pt>
                <c:pt idx="67">
                  <c:v>167.43864689995698</c:v>
                </c:pt>
                <c:pt idx="68">
                  <c:v>378.20564918393097</c:v>
                </c:pt>
                <c:pt idx="69">
                  <c:v>408.22110256278131</c:v>
                </c:pt>
                <c:pt idx="70">
                  <c:v>-144.31956476940738</c:v>
                </c:pt>
                <c:pt idx="71">
                  <c:v>570.91443281900069</c:v>
                </c:pt>
                <c:pt idx="72">
                  <c:v>27.647824199060437</c:v>
                </c:pt>
                <c:pt idx="73">
                  <c:v>525.41974213009053</c:v>
                </c:pt>
                <c:pt idx="74">
                  <c:v>982.04772569968407</c:v>
                </c:pt>
                <c:pt idx="75">
                  <c:v>1033.0490956479421</c:v>
                </c:pt>
                <c:pt idx="76">
                  <c:v>1058.5556809117481</c:v>
                </c:pt>
                <c:pt idx="77">
                  <c:v>4.9069073872540656</c:v>
                </c:pt>
                <c:pt idx="78">
                  <c:v>4.9069073872540656</c:v>
                </c:pt>
                <c:pt idx="79">
                  <c:v>604.84935549944089</c:v>
                </c:pt>
                <c:pt idx="80">
                  <c:v>147.57109899769671</c:v>
                </c:pt>
                <c:pt idx="81">
                  <c:v>28.633319584350847</c:v>
                </c:pt>
                <c:pt idx="82">
                  <c:v>1587.8284277796247</c:v>
                </c:pt>
                <c:pt idx="83">
                  <c:v>1303.2455807822964</c:v>
                </c:pt>
                <c:pt idx="84">
                  <c:v>1370.2337358377031</c:v>
                </c:pt>
                <c:pt idx="85">
                  <c:v>772.0450533247855</c:v>
                </c:pt>
              </c:numCache>
            </c:numRef>
          </c:val>
          <c:extLst>
            <c:ext xmlns:c16="http://schemas.microsoft.com/office/drawing/2014/chart" uri="{C3380CC4-5D6E-409C-BE32-E72D297353CC}">
              <c16:uniqueId val="{00000000-030B-4DBD-8853-4AC51A203578}"/>
            </c:ext>
          </c:extLst>
        </c:ser>
        <c:dLbls>
          <c:showLegendKey val="0"/>
          <c:showVal val="0"/>
          <c:showCatName val="0"/>
          <c:showSerName val="0"/>
          <c:showPercent val="0"/>
          <c:showBubbleSize val="0"/>
        </c:dLbls>
        <c:gapWidth val="61"/>
        <c:axId val="1034902399"/>
        <c:axId val="1"/>
      </c:barChart>
      <c:dateAx>
        <c:axId val="1034902399"/>
        <c:scaling>
          <c:orientation val="minMax"/>
          <c:min val="43070"/>
        </c:scaling>
        <c:delete val="0"/>
        <c:axPos val="b"/>
        <c:majorGridlines>
          <c:spPr>
            <a:ln w="6350" cap="rnd" cmpd="sng">
              <a:solidFill>
                <a:srgbClr val="D9D9D9"/>
              </a:solidFill>
              <a:prstDash val="solid"/>
            </a:ln>
          </c:spPr>
        </c:majorGridlines>
        <c:title>
          <c:tx>
            <c:strRef>
              <c:f>DATA_UUSI!$A$17</c:f>
              <c:strCache>
                <c:ptCount val="1"/>
                <c:pt idx="0">
                  <c:v>Milj. euroa</c:v>
                </c:pt>
              </c:strCache>
            </c:strRef>
          </c:tx>
          <c:layout>
            <c:manualLayout>
              <c:xMode val="edge"/>
              <c:yMode val="edge"/>
              <c:x val="0.89567640531518367"/>
              <c:y val="0.39773981752048321"/>
            </c:manualLayout>
          </c:layout>
          <c:overlay val="0"/>
          <c:spPr>
            <a:noFill/>
            <a:ln w="25400">
              <a:noFill/>
            </a:ln>
          </c:spPr>
          <c:txPr>
            <a:bodyPr rot="0" vert="horz" anchor="b" anchorCtr="0"/>
            <a:lstStyle/>
            <a:p>
              <a:pPr>
                <a:defRPr sz="1200" b="0" i="0" u="none" strike="noStrike" baseline="0">
                  <a:solidFill>
                    <a:srgbClr val="EE2C90"/>
                  </a:solidFill>
                  <a:latin typeface="Merriweather Sans"/>
                  <a:ea typeface="Calibri"/>
                  <a:cs typeface="Calibri"/>
                </a:defRPr>
              </a:pPr>
              <a:endParaRPr lang="fi-FI"/>
            </a:p>
          </c:txPr>
        </c:title>
        <c:numFmt formatCode="m\/yy" sourceLinked="0"/>
        <c:majorTickMark val="out"/>
        <c:minorTickMark val="in"/>
        <c:tickLblPos val="low"/>
        <c:txPr>
          <a:bodyPr rot="0" vert="horz"/>
          <a:lstStyle/>
          <a:p>
            <a:pPr rtl="0">
              <a:defRPr sz="1000" b="0" i="0" u="none" strike="noStrike" baseline="0">
                <a:solidFill>
                  <a:srgbClr val="EE2C90"/>
                </a:solidFill>
                <a:latin typeface="Merriweather Sans"/>
                <a:ea typeface="Calibri"/>
                <a:cs typeface="Calibri"/>
              </a:defRPr>
            </a:pPr>
            <a:endParaRPr lang="fi-FI"/>
          </a:p>
        </c:txPr>
        <c:crossAx val="1"/>
        <c:crosses val="autoZero"/>
        <c:auto val="1"/>
        <c:lblOffset val="100"/>
        <c:baseTimeUnit val="months"/>
        <c:majorUnit val="12"/>
        <c:majorTimeUnit val="months"/>
      </c:dateAx>
      <c:valAx>
        <c:axId val="1"/>
        <c:scaling>
          <c:orientation val="minMax"/>
        </c:scaling>
        <c:delete val="0"/>
        <c:axPos val="l"/>
        <c:majorGridlines>
          <c:spPr>
            <a:ln w="6350" cap="rnd" cmpd="sng">
              <a:solidFill>
                <a:srgbClr val="D9D9D9"/>
              </a:solidFill>
              <a:prstDash val="solid"/>
            </a:ln>
          </c:spPr>
        </c:majorGridlines>
        <c:numFmt formatCode="#,##0" sourceLinked="0"/>
        <c:majorTickMark val="none"/>
        <c:minorTickMark val="none"/>
        <c:tickLblPos val="nextTo"/>
        <c:spPr>
          <a:ln>
            <a:noFill/>
          </a:ln>
        </c:spPr>
        <c:txPr>
          <a:bodyPr rot="0" vert="horz"/>
          <a:lstStyle/>
          <a:p>
            <a:pPr>
              <a:defRPr sz="1000" b="0" i="0" u="none" strike="noStrike" baseline="0">
                <a:solidFill>
                  <a:srgbClr val="EE2C90"/>
                </a:solidFill>
                <a:latin typeface="Merriweather Sans"/>
                <a:ea typeface="Calibri"/>
                <a:cs typeface="Calibri"/>
              </a:defRPr>
            </a:pPr>
            <a:endParaRPr lang="fi-FI"/>
          </a:p>
        </c:txPr>
        <c:crossAx val="1034902399"/>
        <c:crosses val="autoZero"/>
        <c:crossBetween val="between"/>
      </c:valAx>
      <c:spPr>
        <a:noFill/>
        <a:ln w="25400">
          <a:noFill/>
        </a:ln>
      </c:spPr>
    </c:plotArea>
    <c:plotVisOnly val="1"/>
    <c:dispBlanksAs val="gap"/>
    <c:showDLblsOverMax val="0"/>
  </c:chart>
  <c:spPr>
    <a:noFill/>
    <a:ln w="25400">
      <a:noFill/>
    </a:ln>
  </c:spPr>
  <c:txPr>
    <a:bodyPr/>
    <a:lstStyle/>
    <a:p>
      <a:pPr>
        <a:defRPr sz="1000" b="0" i="0" u="none" strike="noStrike" baseline="0">
          <a:solidFill>
            <a:srgbClr val="000000"/>
          </a:solidFill>
          <a:latin typeface="Calibri"/>
          <a:ea typeface="Calibri"/>
          <a:cs typeface="Calibri"/>
        </a:defRPr>
      </a:pPr>
      <a:endParaRPr lang="fi-FI"/>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6666666666666666E-2"/>
          <c:y val="1.7482517482517484E-2"/>
          <c:w val="0.82433862433862437"/>
          <c:h val="0.88604689988619889"/>
        </c:manualLayout>
      </c:layout>
      <c:barChart>
        <c:barDir val="bar"/>
        <c:grouping val="clustered"/>
        <c:varyColors val="0"/>
        <c:ser>
          <c:idx val="0"/>
          <c:order val="0"/>
          <c:tx>
            <c:strRef>
              <c:f>DATA_UUSI!$A$126</c:f>
              <c:strCache>
                <c:ptCount val="1"/>
                <c:pt idx="0">
                  <c:v>1 kuukausi</c:v>
                </c:pt>
              </c:strCache>
            </c:strRef>
          </c:tx>
          <c:spPr>
            <a:solidFill>
              <a:srgbClr val="164280"/>
            </a:solidFill>
          </c:spPr>
          <c:invertIfNegative val="0"/>
          <c:cat>
            <c:strRef>
              <c:f>'DATA-LOOKUP'!$A$77:$A$81</c:f>
              <c:strCache>
                <c:ptCount val="5"/>
                <c:pt idx="0">
                  <c:v>Osakerahastot</c:v>
                </c:pt>
                <c:pt idx="1">
                  <c:v>Yhdistelmärahastot</c:v>
                </c:pt>
                <c:pt idx="2">
                  <c:v>Pitkän koron rahastot</c:v>
                </c:pt>
                <c:pt idx="3">
                  <c:v>Lyhyen koron rahastot</c:v>
                </c:pt>
                <c:pt idx="4">
                  <c:v>Muut rahastot</c:v>
                </c:pt>
              </c:strCache>
            </c:strRef>
          </c:cat>
          <c:val>
            <c:numRef>
              <c:f>'DATA-LOOKUP'!$C$77:$C$81</c:f>
              <c:numCache>
                <c:formatCode>#,##0.00</c:formatCode>
                <c:ptCount val="5"/>
                <c:pt idx="0">
                  <c:v>141.99168200084191</c:v>
                </c:pt>
                <c:pt idx="1">
                  <c:v>98.134417546757788</c:v>
                </c:pt>
                <c:pt idx="2">
                  <c:v>796.11005792279479</c:v>
                </c:pt>
                <c:pt idx="3">
                  <c:v>-256.73642286609658</c:v>
                </c:pt>
                <c:pt idx="4">
                  <c:v>-7.4546812795125659</c:v>
                </c:pt>
              </c:numCache>
            </c:numRef>
          </c:val>
          <c:extLst>
            <c:ext xmlns:c16="http://schemas.microsoft.com/office/drawing/2014/chart" uri="{C3380CC4-5D6E-409C-BE32-E72D297353CC}">
              <c16:uniqueId val="{00000000-8EE0-4FEE-A38D-ED3A28AE68F5}"/>
            </c:ext>
          </c:extLst>
        </c:ser>
        <c:ser>
          <c:idx val="1"/>
          <c:order val="1"/>
          <c:tx>
            <c:strRef>
              <c:f>DATA_UUSI!$A$127</c:f>
              <c:strCache>
                <c:ptCount val="1"/>
                <c:pt idx="0">
                  <c:v>12 kuukautta</c:v>
                </c:pt>
              </c:strCache>
            </c:strRef>
          </c:tx>
          <c:spPr>
            <a:solidFill>
              <a:srgbClr val="EE2C90"/>
            </a:solidFill>
          </c:spPr>
          <c:invertIfNegative val="0"/>
          <c:cat>
            <c:strRef>
              <c:f>'DATA-LOOKUP'!$A$77:$A$81</c:f>
              <c:strCache>
                <c:ptCount val="5"/>
                <c:pt idx="0">
                  <c:v>Osakerahastot</c:v>
                </c:pt>
                <c:pt idx="1">
                  <c:v>Yhdistelmärahastot</c:v>
                </c:pt>
                <c:pt idx="2">
                  <c:v>Pitkän koron rahastot</c:v>
                </c:pt>
                <c:pt idx="3">
                  <c:v>Lyhyen koron rahastot</c:v>
                </c:pt>
                <c:pt idx="4">
                  <c:v>Muut rahastot</c:v>
                </c:pt>
              </c:strCache>
            </c:strRef>
          </c:cat>
          <c:val>
            <c:numRef>
              <c:f>'DATA-LOOKUP'!$D$77:$D$81</c:f>
              <c:numCache>
                <c:formatCode>#,##0.00</c:formatCode>
                <c:ptCount val="5"/>
                <c:pt idx="0">
                  <c:v>3986.3936142194152</c:v>
                </c:pt>
                <c:pt idx="1">
                  <c:v>1744.2220100188708</c:v>
                </c:pt>
                <c:pt idx="2">
                  <c:v>2785.7705441663588</c:v>
                </c:pt>
                <c:pt idx="3">
                  <c:v>318.10523503435735</c:v>
                </c:pt>
                <c:pt idx="4">
                  <c:v>63.38148540077804</c:v>
                </c:pt>
              </c:numCache>
            </c:numRef>
          </c:val>
          <c:extLst>
            <c:ext xmlns:c16="http://schemas.microsoft.com/office/drawing/2014/chart" uri="{C3380CC4-5D6E-409C-BE32-E72D297353CC}">
              <c16:uniqueId val="{00000001-8EE0-4FEE-A38D-ED3A28AE68F5}"/>
            </c:ext>
          </c:extLst>
        </c:ser>
        <c:dLbls>
          <c:showLegendKey val="0"/>
          <c:showVal val="0"/>
          <c:showCatName val="0"/>
          <c:showSerName val="0"/>
          <c:showPercent val="0"/>
          <c:showBubbleSize val="0"/>
        </c:dLbls>
        <c:gapWidth val="150"/>
        <c:axId val="1034959799"/>
        <c:axId val="1"/>
      </c:barChart>
      <c:catAx>
        <c:axId val="1034959799"/>
        <c:scaling>
          <c:orientation val="minMax"/>
        </c:scaling>
        <c:delete val="0"/>
        <c:axPos val="l"/>
        <c:numFmt formatCode="mm\/yy" sourceLinked="0"/>
        <c:majorTickMark val="none"/>
        <c:minorTickMark val="none"/>
        <c:tickLblPos val="low"/>
        <c:spPr>
          <a:ln w="12700">
            <a:solidFill>
              <a:srgbClr val="808080"/>
            </a:solidFill>
            <a:prstDash val="solid"/>
          </a:ln>
        </c:spPr>
        <c:txPr>
          <a:bodyPr rot="0" vert="horz"/>
          <a:lstStyle/>
          <a:p>
            <a:pPr>
              <a:defRPr sz="1400" b="0" i="0" u="none" strike="noStrike" baseline="0">
                <a:solidFill>
                  <a:srgbClr val="164280"/>
                </a:solidFill>
                <a:latin typeface="Merriweather Sans"/>
                <a:ea typeface="Arial"/>
                <a:cs typeface="Arial"/>
              </a:defRPr>
            </a:pPr>
            <a:endParaRPr lang="fi-FI"/>
          </a:p>
        </c:txPr>
        <c:crossAx val="1"/>
        <c:crosses val="autoZero"/>
        <c:auto val="1"/>
        <c:lblAlgn val="ctr"/>
        <c:lblOffset val="100"/>
        <c:tickLblSkip val="1"/>
        <c:tickMarkSkip val="1"/>
        <c:noMultiLvlLbl val="0"/>
      </c:catAx>
      <c:valAx>
        <c:axId val="1"/>
        <c:scaling>
          <c:orientation val="minMax"/>
        </c:scaling>
        <c:delete val="0"/>
        <c:axPos val="b"/>
        <c:majorGridlines>
          <c:spPr>
            <a:ln w="6350" cmpd="sng">
              <a:solidFill>
                <a:srgbClr val="D9D9D9"/>
              </a:solidFill>
              <a:prstDash val="solid"/>
            </a:ln>
          </c:spPr>
        </c:majorGridlines>
        <c:numFmt formatCode="#,##0" sourceLinked="0"/>
        <c:majorTickMark val="none"/>
        <c:minorTickMark val="none"/>
        <c:tickLblPos val="nextTo"/>
        <c:txPr>
          <a:bodyPr rot="0" vert="horz"/>
          <a:lstStyle/>
          <a:p>
            <a:pPr>
              <a:defRPr sz="1400" b="0" i="0" u="none" strike="noStrike" baseline="0">
                <a:solidFill>
                  <a:srgbClr val="EE2C90"/>
                </a:solidFill>
                <a:latin typeface="Merriweather Sans"/>
                <a:ea typeface="Arial"/>
                <a:cs typeface="Arial"/>
              </a:defRPr>
            </a:pPr>
            <a:endParaRPr lang="fi-FI"/>
          </a:p>
        </c:txPr>
        <c:crossAx val="1034959799"/>
        <c:crosses val="autoZero"/>
        <c:crossBetween val="between"/>
      </c:valAx>
      <c:spPr>
        <a:solidFill>
          <a:srgbClr val="FFFFFF"/>
        </a:solidFill>
        <a:ln w="25400">
          <a:noFill/>
        </a:ln>
      </c:spPr>
    </c:plotArea>
    <c:legend>
      <c:legendPos val="r"/>
      <c:overlay val="0"/>
      <c:spPr>
        <a:effectLst>
          <a:glow>
            <a:schemeClr val="accent1"/>
          </a:glow>
        </a:effectLst>
      </c:spPr>
      <c:txPr>
        <a:bodyPr/>
        <a:lstStyle/>
        <a:p>
          <a:pPr>
            <a:defRPr sz="900" b="0" i="0" u="none" strike="noStrike" baseline="0">
              <a:solidFill>
                <a:srgbClr val="164280"/>
              </a:solidFill>
              <a:latin typeface="Merriweather Sans"/>
              <a:ea typeface="Arial"/>
              <a:cs typeface="Arial"/>
            </a:defRPr>
          </a:pPr>
          <a:endParaRPr lang="fi-FI"/>
        </a:p>
      </c:txPr>
    </c:legend>
    <c:plotVisOnly val="0"/>
    <c:dispBlanksAs val="zero"/>
    <c:showDLblsOverMax val="0"/>
  </c:chart>
  <c:spPr>
    <a:noFill/>
    <a:ln w="9525">
      <a:noFill/>
    </a:ln>
  </c:spPr>
  <c:txPr>
    <a:bodyPr/>
    <a:lstStyle/>
    <a:p>
      <a:pPr>
        <a:defRPr sz="1200" b="0" i="0" u="none" strike="noStrike" baseline="0">
          <a:solidFill>
            <a:srgbClr val="000000"/>
          </a:solidFill>
          <a:latin typeface="Arial"/>
          <a:ea typeface="Arial"/>
          <a:cs typeface="Arial"/>
        </a:defRPr>
      </a:pPr>
      <a:endParaRPr lang="fi-FI"/>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2435831162038647"/>
          <c:y val="1.6667430709491355E-2"/>
          <c:w val="0.73907468329646286"/>
          <c:h val="0.87700848872388737"/>
        </c:manualLayout>
      </c:layout>
      <c:barChart>
        <c:barDir val="bar"/>
        <c:grouping val="clustered"/>
        <c:varyColors val="0"/>
        <c:ser>
          <c:idx val="0"/>
          <c:order val="0"/>
          <c:tx>
            <c:strRef>
              <c:f>DATA_UUSI!$A$126</c:f>
              <c:strCache>
                <c:ptCount val="1"/>
                <c:pt idx="0">
                  <c:v>1 kuukausi</c:v>
                </c:pt>
              </c:strCache>
            </c:strRef>
          </c:tx>
          <c:spPr>
            <a:solidFill>
              <a:srgbClr val="164280"/>
            </a:solidFill>
          </c:spPr>
          <c:invertIfNegative val="0"/>
          <c:cat>
            <c:strRef>
              <c:f>'DATA-LOOKUP'!$A$83:$A$91</c:f>
              <c:strCache>
                <c:ptCount val="9"/>
                <c:pt idx="0">
                  <c:v>Kehittyvät markkinat</c:v>
                </c:pt>
                <c:pt idx="1">
                  <c:v>Pohjoismaat</c:v>
                </c:pt>
                <c:pt idx="2">
                  <c:v>Eurooppa</c:v>
                </c:pt>
                <c:pt idx="3">
                  <c:v>Suomi</c:v>
                </c:pt>
                <c:pt idx="4">
                  <c:v>Maailma</c:v>
                </c:pt>
                <c:pt idx="5">
                  <c:v>Sektorirahastot</c:v>
                </c:pt>
                <c:pt idx="6">
                  <c:v>Pohjois-Amerikka</c:v>
                </c:pt>
                <c:pt idx="7">
                  <c:v>Tyynenmeren alue</c:v>
                </c:pt>
                <c:pt idx="8">
                  <c:v>Japani</c:v>
                </c:pt>
              </c:strCache>
            </c:strRef>
          </c:cat>
          <c:val>
            <c:numRef>
              <c:f>'DATA-LOOKUP'!$C$83:$C$91</c:f>
              <c:numCache>
                <c:formatCode>#,##0.00</c:formatCode>
                <c:ptCount val="9"/>
                <c:pt idx="0">
                  <c:v>-35.428551937721338</c:v>
                </c:pt>
                <c:pt idx="1">
                  <c:v>-1.6718348485557022</c:v>
                </c:pt>
                <c:pt idx="2">
                  <c:v>126.44876196188771</c:v>
                </c:pt>
                <c:pt idx="3">
                  <c:v>-40.045493469724001</c:v>
                </c:pt>
                <c:pt idx="4">
                  <c:v>156.08994985254333</c:v>
                </c:pt>
                <c:pt idx="5">
                  <c:v>-23.172986240000004</c:v>
                </c:pt>
                <c:pt idx="6">
                  <c:v>-10.529997857577898</c:v>
                </c:pt>
                <c:pt idx="7">
                  <c:v>-46.22235542</c:v>
                </c:pt>
                <c:pt idx="8">
                  <c:v>16.524189959989787</c:v>
                </c:pt>
              </c:numCache>
            </c:numRef>
          </c:val>
          <c:extLst>
            <c:ext xmlns:c16="http://schemas.microsoft.com/office/drawing/2014/chart" uri="{C3380CC4-5D6E-409C-BE32-E72D297353CC}">
              <c16:uniqueId val="{00000000-F4B5-401C-AC37-8E7A14B2597C}"/>
            </c:ext>
          </c:extLst>
        </c:ser>
        <c:ser>
          <c:idx val="1"/>
          <c:order val="1"/>
          <c:tx>
            <c:strRef>
              <c:f>DATA_UUSI!$A$127</c:f>
              <c:strCache>
                <c:ptCount val="1"/>
                <c:pt idx="0">
                  <c:v>12 kuukautta</c:v>
                </c:pt>
              </c:strCache>
            </c:strRef>
          </c:tx>
          <c:spPr>
            <a:solidFill>
              <a:srgbClr val="EE2C90"/>
            </a:solidFill>
          </c:spPr>
          <c:invertIfNegative val="0"/>
          <c:cat>
            <c:strRef>
              <c:f>'DATA-LOOKUP'!$A$83:$A$91</c:f>
              <c:strCache>
                <c:ptCount val="9"/>
                <c:pt idx="0">
                  <c:v>Kehittyvät markkinat</c:v>
                </c:pt>
                <c:pt idx="1">
                  <c:v>Pohjoismaat</c:v>
                </c:pt>
                <c:pt idx="2">
                  <c:v>Eurooppa</c:v>
                </c:pt>
                <c:pt idx="3">
                  <c:v>Suomi</c:v>
                </c:pt>
                <c:pt idx="4">
                  <c:v>Maailma</c:v>
                </c:pt>
                <c:pt idx="5">
                  <c:v>Sektorirahastot</c:v>
                </c:pt>
                <c:pt idx="6">
                  <c:v>Pohjois-Amerikka</c:v>
                </c:pt>
                <c:pt idx="7">
                  <c:v>Tyynenmeren alue</c:v>
                </c:pt>
                <c:pt idx="8">
                  <c:v>Japani</c:v>
                </c:pt>
              </c:strCache>
            </c:strRef>
          </c:cat>
          <c:val>
            <c:numRef>
              <c:f>'DATA-LOOKUP'!$D$83:$D$91</c:f>
              <c:numCache>
                <c:formatCode>#,##0.00</c:formatCode>
                <c:ptCount val="9"/>
                <c:pt idx="0">
                  <c:v>-238.0474565643359</c:v>
                </c:pt>
                <c:pt idx="1">
                  <c:v>158.37947411296301</c:v>
                </c:pt>
                <c:pt idx="2">
                  <c:v>-378.6512462097557</c:v>
                </c:pt>
                <c:pt idx="3">
                  <c:v>-439.83689399500309</c:v>
                </c:pt>
                <c:pt idx="4">
                  <c:v>5367.200067677165</c:v>
                </c:pt>
                <c:pt idx="5">
                  <c:v>-191.75010364000002</c:v>
                </c:pt>
                <c:pt idx="6">
                  <c:v>173.63001996118501</c:v>
                </c:pt>
                <c:pt idx="7">
                  <c:v>-365.74498222</c:v>
                </c:pt>
                <c:pt idx="8">
                  <c:v>-98.785264902802879</c:v>
                </c:pt>
              </c:numCache>
            </c:numRef>
          </c:val>
          <c:extLst>
            <c:ext xmlns:c16="http://schemas.microsoft.com/office/drawing/2014/chart" uri="{C3380CC4-5D6E-409C-BE32-E72D297353CC}">
              <c16:uniqueId val="{00000001-F4B5-401C-AC37-8E7A14B2597C}"/>
            </c:ext>
          </c:extLst>
        </c:ser>
        <c:dLbls>
          <c:showLegendKey val="0"/>
          <c:showVal val="0"/>
          <c:showCatName val="0"/>
          <c:showSerName val="0"/>
          <c:showPercent val="0"/>
          <c:showBubbleSize val="0"/>
        </c:dLbls>
        <c:gapWidth val="150"/>
        <c:axId val="1034959471"/>
        <c:axId val="1"/>
      </c:barChart>
      <c:catAx>
        <c:axId val="1034959471"/>
        <c:scaling>
          <c:orientation val="minMax"/>
        </c:scaling>
        <c:delete val="0"/>
        <c:axPos val="l"/>
        <c:numFmt formatCode="mm\/yy" sourceLinked="0"/>
        <c:majorTickMark val="none"/>
        <c:minorTickMark val="none"/>
        <c:tickLblPos val="low"/>
        <c:spPr>
          <a:ln w="12700">
            <a:solidFill>
              <a:srgbClr val="808080"/>
            </a:solidFill>
            <a:prstDash val="solid"/>
          </a:ln>
        </c:spPr>
        <c:txPr>
          <a:bodyPr rot="0" vert="horz"/>
          <a:lstStyle/>
          <a:p>
            <a:pPr>
              <a:defRPr sz="1400" b="0" i="0" u="none" strike="noStrike" baseline="0">
                <a:solidFill>
                  <a:srgbClr val="164280"/>
                </a:solidFill>
                <a:latin typeface="Merriweather Sans"/>
                <a:ea typeface="Arial"/>
                <a:cs typeface="Arial"/>
              </a:defRPr>
            </a:pPr>
            <a:endParaRPr lang="fi-FI"/>
          </a:p>
        </c:txPr>
        <c:crossAx val="1"/>
        <c:crosses val="autoZero"/>
        <c:auto val="1"/>
        <c:lblAlgn val="ctr"/>
        <c:lblOffset val="100"/>
        <c:tickLblSkip val="1"/>
        <c:tickMarkSkip val="1"/>
        <c:noMultiLvlLbl val="0"/>
      </c:catAx>
      <c:valAx>
        <c:axId val="1"/>
        <c:scaling>
          <c:orientation val="minMax"/>
        </c:scaling>
        <c:delete val="0"/>
        <c:axPos val="b"/>
        <c:majorGridlines>
          <c:spPr>
            <a:ln w="6350">
              <a:solidFill>
                <a:srgbClr val="D9D9D9"/>
              </a:solidFill>
              <a:prstDash val="solid"/>
            </a:ln>
          </c:spPr>
        </c:majorGridlines>
        <c:numFmt formatCode="#,##0" sourceLinked="0"/>
        <c:majorTickMark val="none"/>
        <c:minorTickMark val="none"/>
        <c:tickLblPos val="nextTo"/>
        <c:txPr>
          <a:bodyPr rot="0" vert="horz"/>
          <a:lstStyle/>
          <a:p>
            <a:pPr>
              <a:defRPr sz="1400" b="0" i="0" u="none" strike="noStrike" baseline="0">
                <a:solidFill>
                  <a:srgbClr val="EE2C90"/>
                </a:solidFill>
                <a:latin typeface="Merriweather Sans"/>
                <a:ea typeface="Arial"/>
                <a:cs typeface="Arial"/>
              </a:defRPr>
            </a:pPr>
            <a:endParaRPr lang="fi-FI"/>
          </a:p>
        </c:txPr>
        <c:crossAx val="1034959471"/>
        <c:crosses val="autoZero"/>
        <c:crossBetween val="between"/>
      </c:valAx>
      <c:spPr>
        <a:solidFill>
          <a:srgbClr val="FFFFFF"/>
        </a:solidFill>
        <a:ln w="25400">
          <a:noFill/>
        </a:ln>
      </c:spPr>
    </c:plotArea>
    <c:legend>
      <c:legendPos val="r"/>
      <c:overlay val="0"/>
      <c:txPr>
        <a:bodyPr/>
        <a:lstStyle/>
        <a:p>
          <a:pPr>
            <a:defRPr sz="900" b="0" i="0" u="none" strike="noStrike" baseline="0">
              <a:solidFill>
                <a:srgbClr val="164280"/>
              </a:solidFill>
              <a:latin typeface="Merriweather Sans"/>
              <a:ea typeface="Arial"/>
              <a:cs typeface="Arial"/>
            </a:defRPr>
          </a:pPr>
          <a:endParaRPr lang="fi-FI"/>
        </a:p>
      </c:txPr>
    </c:legend>
    <c:plotVisOnly val="0"/>
    <c:dispBlanksAs val="zero"/>
    <c:showDLblsOverMax val="0"/>
  </c:chart>
  <c:spPr>
    <a:noFill/>
    <a:ln w="9525">
      <a:noFill/>
    </a:ln>
  </c:spPr>
  <c:txPr>
    <a:bodyPr/>
    <a:lstStyle/>
    <a:p>
      <a:pPr>
        <a:defRPr sz="1200" b="0" i="0" u="none" strike="noStrike" baseline="0">
          <a:solidFill>
            <a:srgbClr val="000000"/>
          </a:solidFill>
          <a:latin typeface="Arial"/>
          <a:ea typeface="Arial"/>
          <a:cs typeface="Arial"/>
        </a:defRPr>
      </a:pPr>
      <a:endParaRPr lang="fi-FI"/>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5458696262155198"/>
          <c:y val="1.9854291979351932E-2"/>
          <c:w val="0.61128981916368541"/>
          <c:h val="0.87019435644078302"/>
        </c:manualLayout>
      </c:layout>
      <c:barChart>
        <c:barDir val="bar"/>
        <c:grouping val="clustered"/>
        <c:varyColors val="0"/>
        <c:ser>
          <c:idx val="0"/>
          <c:order val="0"/>
          <c:tx>
            <c:strRef>
              <c:f>DATA_UUSI!$A$126</c:f>
              <c:strCache>
                <c:ptCount val="1"/>
                <c:pt idx="0">
                  <c:v>1 kuukausi</c:v>
                </c:pt>
              </c:strCache>
            </c:strRef>
          </c:tx>
          <c:spPr>
            <a:solidFill>
              <a:srgbClr val="164280"/>
            </a:solidFill>
          </c:spPr>
          <c:invertIfNegative val="0"/>
          <c:cat>
            <c:strRef>
              <c:f>'DATA-LOOKUP'!$A$93:$A$102</c:f>
              <c:strCache>
                <c:ptCount val="10"/>
                <c:pt idx="0">
                  <c:v>Korkeariskiset yrityslainat Euroalue</c:v>
                </c:pt>
                <c:pt idx="1">
                  <c:v>Luokitellut yrityslainat Euroalue</c:v>
                </c:pt>
                <c:pt idx="2">
                  <c:v>Kehittyvät markkinat</c:v>
                </c:pt>
                <c:pt idx="3">
                  <c:v>Luokitellut yrityslainat maailma</c:v>
                </c:pt>
                <c:pt idx="4">
                  <c:v>Korkeariskiset yrityslainat maailma</c:v>
                </c:pt>
                <c:pt idx="5">
                  <c:v>Valtioriski Euroalue</c:v>
                </c:pt>
                <c:pt idx="6">
                  <c:v>Valtioriski maailma</c:v>
                </c:pt>
                <c:pt idx="7">
                  <c:v>Rahamarkkinarahastot</c:v>
                </c:pt>
                <c:pt idx="8">
                  <c:v>Muut lyhyen koron rahastot</c:v>
                </c:pt>
                <c:pt idx="9">
                  <c:v>Käteisrahastot</c:v>
                </c:pt>
              </c:strCache>
            </c:strRef>
          </c:cat>
          <c:val>
            <c:numRef>
              <c:f>'DATA-LOOKUP'!$C$93:$C$102</c:f>
              <c:numCache>
                <c:formatCode>#,##0.00</c:formatCode>
                <c:ptCount val="10"/>
                <c:pt idx="0">
                  <c:v>51.294231899477175</c:v>
                </c:pt>
                <c:pt idx="1">
                  <c:v>124.15648317458412</c:v>
                </c:pt>
                <c:pt idx="2">
                  <c:v>62.429098114937993</c:v>
                </c:pt>
                <c:pt idx="3">
                  <c:v>20.896911555368778</c:v>
                </c:pt>
                <c:pt idx="4">
                  <c:v>13.999365207354</c:v>
                </c:pt>
                <c:pt idx="5">
                  <c:v>523.04961743455385</c:v>
                </c:pt>
                <c:pt idx="6">
                  <c:v>0.28435053651879821</c:v>
                </c:pt>
                <c:pt idx="7">
                  <c:v>-0.349885</c:v>
                </c:pt>
                <c:pt idx="8">
                  <c:v>-256.38653786609655</c:v>
                </c:pt>
                <c:pt idx="9">
                  <c:v>0</c:v>
                </c:pt>
              </c:numCache>
            </c:numRef>
          </c:val>
          <c:extLst>
            <c:ext xmlns:c16="http://schemas.microsoft.com/office/drawing/2014/chart" uri="{C3380CC4-5D6E-409C-BE32-E72D297353CC}">
              <c16:uniqueId val="{00000000-D081-480E-8E8F-F8A12D5B6087}"/>
            </c:ext>
          </c:extLst>
        </c:ser>
        <c:ser>
          <c:idx val="1"/>
          <c:order val="1"/>
          <c:tx>
            <c:strRef>
              <c:f>DATA_UUSI!$A$127</c:f>
              <c:strCache>
                <c:ptCount val="1"/>
                <c:pt idx="0">
                  <c:v>12 kuukautta</c:v>
                </c:pt>
              </c:strCache>
            </c:strRef>
          </c:tx>
          <c:spPr>
            <a:solidFill>
              <a:srgbClr val="EE2C90"/>
            </a:solidFill>
          </c:spPr>
          <c:invertIfNegative val="0"/>
          <c:cat>
            <c:strRef>
              <c:f>'DATA-LOOKUP'!$A$93:$A$102</c:f>
              <c:strCache>
                <c:ptCount val="10"/>
                <c:pt idx="0">
                  <c:v>Korkeariskiset yrityslainat Euroalue</c:v>
                </c:pt>
                <c:pt idx="1">
                  <c:v>Luokitellut yrityslainat Euroalue</c:v>
                </c:pt>
                <c:pt idx="2">
                  <c:v>Kehittyvät markkinat</c:v>
                </c:pt>
                <c:pt idx="3">
                  <c:v>Luokitellut yrityslainat maailma</c:v>
                </c:pt>
                <c:pt idx="4">
                  <c:v>Korkeariskiset yrityslainat maailma</c:v>
                </c:pt>
                <c:pt idx="5">
                  <c:v>Valtioriski Euroalue</c:v>
                </c:pt>
                <c:pt idx="6">
                  <c:v>Valtioriski maailma</c:v>
                </c:pt>
                <c:pt idx="7">
                  <c:v>Rahamarkkinarahastot</c:v>
                </c:pt>
                <c:pt idx="8">
                  <c:v>Muut lyhyen koron rahastot</c:v>
                </c:pt>
                <c:pt idx="9">
                  <c:v>Käteisrahastot</c:v>
                </c:pt>
              </c:strCache>
            </c:strRef>
          </c:cat>
          <c:val>
            <c:numRef>
              <c:f>'DATA-LOOKUP'!$D$93:$D$102</c:f>
              <c:numCache>
                <c:formatCode>#,##0.00</c:formatCode>
                <c:ptCount val="10"/>
                <c:pt idx="0">
                  <c:v>988.07952222498545</c:v>
                </c:pt>
                <c:pt idx="1">
                  <c:v>1013.0579899560444</c:v>
                </c:pt>
                <c:pt idx="2">
                  <c:v>150.99117214728298</c:v>
                </c:pt>
                <c:pt idx="3">
                  <c:v>25.481950512348671</c:v>
                </c:pt>
                <c:pt idx="4">
                  <c:v>-41.280775094194993</c:v>
                </c:pt>
                <c:pt idx="5">
                  <c:v>644.72220126715149</c:v>
                </c:pt>
                <c:pt idx="6">
                  <c:v>4.7184831527408075</c:v>
                </c:pt>
                <c:pt idx="7">
                  <c:v>12.550150560000006</c:v>
                </c:pt>
                <c:pt idx="8">
                  <c:v>305.55508447435739</c:v>
                </c:pt>
                <c:pt idx="9">
                  <c:v>0</c:v>
                </c:pt>
              </c:numCache>
            </c:numRef>
          </c:val>
          <c:extLst>
            <c:ext xmlns:c16="http://schemas.microsoft.com/office/drawing/2014/chart" uri="{C3380CC4-5D6E-409C-BE32-E72D297353CC}">
              <c16:uniqueId val="{00000001-D081-480E-8E8F-F8A12D5B6087}"/>
            </c:ext>
          </c:extLst>
        </c:ser>
        <c:dLbls>
          <c:showLegendKey val="0"/>
          <c:showVal val="0"/>
          <c:showCatName val="0"/>
          <c:showSerName val="0"/>
          <c:showPercent val="0"/>
          <c:showBubbleSize val="0"/>
        </c:dLbls>
        <c:gapWidth val="150"/>
        <c:axId val="1034965703"/>
        <c:axId val="1"/>
      </c:barChart>
      <c:catAx>
        <c:axId val="1034965703"/>
        <c:scaling>
          <c:orientation val="minMax"/>
        </c:scaling>
        <c:delete val="0"/>
        <c:axPos val="l"/>
        <c:numFmt formatCode="mm\/yy" sourceLinked="0"/>
        <c:majorTickMark val="none"/>
        <c:minorTickMark val="none"/>
        <c:tickLblPos val="low"/>
        <c:spPr>
          <a:ln w="12700">
            <a:solidFill>
              <a:srgbClr val="808080"/>
            </a:solidFill>
            <a:prstDash val="solid"/>
          </a:ln>
        </c:spPr>
        <c:txPr>
          <a:bodyPr rot="0" vert="horz"/>
          <a:lstStyle/>
          <a:p>
            <a:pPr>
              <a:defRPr sz="1400" b="0" i="0" u="none" strike="noStrike" baseline="0">
                <a:solidFill>
                  <a:srgbClr val="164280"/>
                </a:solidFill>
                <a:latin typeface="Merriweather Sans"/>
                <a:ea typeface="Arial"/>
                <a:cs typeface="Arial"/>
              </a:defRPr>
            </a:pPr>
            <a:endParaRPr lang="fi-FI"/>
          </a:p>
        </c:txPr>
        <c:crossAx val="1"/>
        <c:crosses val="autoZero"/>
        <c:auto val="1"/>
        <c:lblAlgn val="ctr"/>
        <c:lblOffset val="100"/>
        <c:tickLblSkip val="1"/>
        <c:tickMarkSkip val="1"/>
        <c:noMultiLvlLbl val="0"/>
      </c:catAx>
      <c:valAx>
        <c:axId val="1"/>
        <c:scaling>
          <c:orientation val="minMax"/>
        </c:scaling>
        <c:delete val="0"/>
        <c:axPos val="b"/>
        <c:majorGridlines>
          <c:spPr>
            <a:ln w="3175">
              <a:solidFill>
                <a:srgbClr val="808080"/>
              </a:solidFill>
              <a:prstDash val="sysDash"/>
            </a:ln>
          </c:spPr>
        </c:majorGridlines>
        <c:numFmt formatCode="#,##0" sourceLinked="0"/>
        <c:majorTickMark val="none"/>
        <c:minorTickMark val="none"/>
        <c:tickLblPos val="nextTo"/>
        <c:txPr>
          <a:bodyPr rot="0" vert="horz"/>
          <a:lstStyle/>
          <a:p>
            <a:pPr>
              <a:defRPr sz="1400" b="0" i="0" u="none" strike="noStrike" baseline="0">
                <a:solidFill>
                  <a:srgbClr val="EE2C90"/>
                </a:solidFill>
                <a:latin typeface="Merriweather Sans"/>
                <a:ea typeface="Arial"/>
                <a:cs typeface="Arial"/>
              </a:defRPr>
            </a:pPr>
            <a:endParaRPr lang="fi-FI"/>
          </a:p>
        </c:txPr>
        <c:crossAx val="1034965703"/>
        <c:crosses val="autoZero"/>
        <c:crossBetween val="between"/>
      </c:valAx>
      <c:spPr>
        <a:solidFill>
          <a:srgbClr val="FFFFFF"/>
        </a:solidFill>
        <a:ln w="25400">
          <a:noFill/>
        </a:ln>
      </c:spPr>
    </c:plotArea>
    <c:legend>
      <c:legendPos val="r"/>
      <c:overlay val="0"/>
      <c:txPr>
        <a:bodyPr/>
        <a:lstStyle/>
        <a:p>
          <a:pPr>
            <a:defRPr sz="900" b="0" i="0" u="none" strike="noStrike" baseline="0">
              <a:solidFill>
                <a:srgbClr val="164280"/>
              </a:solidFill>
              <a:latin typeface="Merriweather Sans"/>
              <a:ea typeface="Arial"/>
              <a:cs typeface="Arial"/>
            </a:defRPr>
          </a:pPr>
          <a:endParaRPr lang="fi-FI"/>
        </a:p>
      </c:txPr>
    </c:legend>
    <c:plotVisOnly val="0"/>
    <c:dispBlanksAs val="zero"/>
    <c:showDLblsOverMax val="0"/>
  </c:chart>
  <c:spPr>
    <a:noFill/>
    <a:ln w="9525">
      <a:noFill/>
    </a:ln>
  </c:spPr>
  <c:txPr>
    <a:bodyPr/>
    <a:lstStyle/>
    <a:p>
      <a:pPr>
        <a:defRPr sz="1200" b="0" i="0" u="none" strike="noStrike" baseline="0">
          <a:solidFill>
            <a:srgbClr val="000000"/>
          </a:solidFill>
          <a:latin typeface="Arial"/>
          <a:ea typeface="Arial"/>
          <a:cs typeface="Arial"/>
        </a:defRPr>
      </a:pPr>
      <a:endParaRPr lang="fi-FI"/>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319098490302078"/>
          <c:y val="7.3035949921720453E-2"/>
          <c:w val="0.8150618691949344"/>
          <c:h val="0.80549949487614381"/>
        </c:manualLayout>
      </c:layout>
      <c:areaChart>
        <c:grouping val="stacked"/>
        <c:varyColors val="0"/>
        <c:ser>
          <c:idx val="0"/>
          <c:order val="0"/>
          <c:tx>
            <c:strRef>
              <c:f>DATA_UUSI!$A$71</c:f>
              <c:strCache>
                <c:ptCount val="1"/>
                <c:pt idx="0">
                  <c:v>Osakerahastot</c:v>
                </c:pt>
              </c:strCache>
            </c:strRef>
          </c:tx>
          <c:spPr>
            <a:solidFill>
              <a:srgbClr val="164280"/>
            </a:solidFill>
            <a:ln w="25400">
              <a:noFill/>
            </a:ln>
          </c:spPr>
          <c:cat>
            <c:numRef>
              <c:f>('DATA-LOOKUP'!$O$30:$DL$30,'DATA-LOOKUP'!$DN$30:$DR$30)</c:f>
              <c:numCache>
                <c:formatCode>m/d/yyyy</c:formatCode>
                <c:ptCount val="107"/>
                <c:pt idx="0">
                  <c:v>42429</c:v>
                </c:pt>
                <c:pt idx="1">
                  <c:v>42460</c:v>
                </c:pt>
                <c:pt idx="2">
                  <c:v>42490</c:v>
                </c:pt>
                <c:pt idx="3">
                  <c:v>42521</c:v>
                </c:pt>
                <c:pt idx="4">
                  <c:v>42551</c:v>
                </c:pt>
                <c:pt idx="5">
                  <c:v>42582</c:v>
                </c:pt>
                <c:pt idx="6">
                  <c:v>42613</c:v>
                </c:pt>
                <c:pt idx="7">
                  <c:v>42643</c:v>
                </c:pt>
                <c:pt idx="8">
                  <c:v>42674</c:v>
                </c:pt>
                <c:pt idx="9">
                  <c:v>42704</c:v>
                </c:pt>
                <c:pt idx="10">
                  <c:v>42735</c:v>
                </c:pt>
                <c:pt idx="11">
                  <c:v>42766</c:v>
                </c:pt>
                <c:pt idx="12">
                  <c:v>42794</c:v>
                </c:pt>
                <c:pt idx="13">
                  <c:v>42825</c:v>
                </c:pt>
                <c:pt idx="14">
                  <c:v>42855</c:v>
                </c:pt>
                <c:pt idx="15">
                  <c:v>42886</c:v>
                </c:pt>
                <c:pt idx="16">
                  <c:v>42916</c:v>
                </c:pt>
                <c:pt idx="17">
                  <c:v>42947</c:v>
                </c:pt>
                <c:pt idx="18">
                  <c:v>42978</c:v>
                </c:pt>
                <c:pt idx="19">
                  <c:v>43008</c:v>
                </c:pt>
                <c:pt idx="20">
                  <c:v>43039</c:v>
                </c:pt>
                <c:pt idx="21">
                  <c:v>43069</c:v>
                </c:pt>
                <c:pt idx="22">
                  <c:v>43100</c:v>
                </c:pt>
                <c:pt idx="23">
                  <c:v>43131</c:v>
                </c:pt>
                <c:pt idx="24">
                  <c:v>43159</c:v>
                </c:pt>
                <c:pt idx="25">
                  <c:v>43190</c:v>
                </c:pt>
                <c:pt idx="26">
                  <c:v>43220</c:v>
                </c:pt>
                <c:pt idx="27">
                  <c:v>43251</c:v>
                </c:pt>
                <c:pt idx="28">
                  <c:v>43281</c:v>
                </c:pt>
                <c:pt idx="29">
                  <c:v>43312</c:v>
                </c:pt>
                <c:pt idx="30">
                  <c:v>43343</c:v>
                </c:pt>
                <c:pt idx="31">
                  <c:v>43373</c:v>
                </c:pt>
                <c:pt idx="32">
                  <c:v>43404</c:v>
                </c:pt>
                <c:pt idx="33">
                  <c:v>43434</c:v>
                </c:pt>
                <c:pt idx="34">
                  <c:v>43465</c:v>
                </c:pt>
                <c:pt idx="35">
                  <c:v>43496</c:v>
                </c:pt>
                <c:pt idx="36">
                  <c:v>43524</c:v>
                </c:pt>
                <c:pt idx="37">
                  <c:v>43555</c:v>
                </c:pt>
                <c:pt idx="38">
                  <c:v>43585</c:v>
                </c:pt>
                <c:pt idx="39">
                  <c:v>43616</c:v>
                </c:pt>
                <c:pt idx="40">
                  <c:v>43646</c:v>
                </c:pt>
                <c:pt idx="41">
                  <c:v>43677</c:v>
                </c:pt>
                <c:pt idx="42">
                  <c:v>43708</c:v>
                </c:pt>
                <c:pt idx="43">
                  <c:v>43738</c:v>
                </c:pt>
                <c:pt idx="44">
                  <c:v>43769</c:v>
                </c:pt>
                <c:pt idx="45">
                  <c:v>43799</c:v>
                </c:pt>
                <c:pt idx="46">
                  <c:v>43830</c:v>
                </c:pt>
                <c:pt idx="47">
                  <c:v>43861</c:v>
                </c:pt>
                <c:pt idx="48">
                  <c:v>43890</c:v>
                </c:pt>
                <c:pt idx="49">
                  <c:v>43921</c:v>
                </c:pt>
                <c:pt idx="50">
                  <c:v>43951</c:v>
                </c:pt>
                <c:pt idx="51">
                  <c:v>43982</c:v>
                </c:pt>
                <c:pt idx="52">
                  <c:v>44012</c:v>
                </c:pt>
                <c:pt idx="53">
                  <c:v>44043</c:v>
                </c:pt>
                <c:pt idx="54">
                  <c:v>44074</c:v>
                </c:pt>
                <c:pt idx="55">
                  <c:v>44104</c:v>
                </c:pt>
                <c:pt idx="56">
                  <c:v>44135</c:v>
                </c:pt>
                <c:pt idx="57">
                  <c:v>44165</c:v>
                </c:pt>
                <c:pt idx="58">
                  <c:v>44196</c:v>
                </c:pt>
                <c:pt idx="59">
                  <c:v>44227</c:v>
                </c:pt>
                <c:pt idx="60">
                  <c:v>44255</c:v>
                </c:pt>
                <c:pt idx="61">
                  <c:v>44286</c:v>
                </c:pt>
                <c:pt idx="62">
                  <c:v>44316</c:v>
                </c:pt>
                <c:pt idx="63">
                  <c:v>44347</c:v>
                </c:pt>
                <c:pt idx="64">
                  <c:v>44377</c:v>
                </c:pt>
                <c:pt idx="65">
                  <c:v>44408</c:v>
                </c:pt>
                <c:pt idx="66">
                  <c:v>44439</c:v>
                </c:pt>
                <c:pt idx="67">
                  <c:v>44469</c:v>
                </c:pt>
                <c:pt idx="68">
                  <c:v>44500</c:v>
                </c:pt>
                <c:pt idx="69">
                  <c:v>44530</c:v>
                </c:pt>
                <c:pt idx="70">
                  <c:v>44561</c:v>
                </c:pt>
                <c:pt idx="71">
                  <c:v>44592</c:v>
                </c:pt>
                <c:pt idx="72">
                  <c:v>44620</c:v>
                </c:pt>
                <c:pt idx="73">
                  <c:v>44651</c:v>
                </c:pt>
                <c:pt idx="74">
                  <c:v>44681</c:v>
                </c:pt>
                <c:pt idx="75">
                  <c:v>44712</c:v>
                </c:pt>
                <c:pt idx="76">
                  <c:v>44742</c:v>
                </c:pt>
                <c:pt idx="77">
                  <c:v>44773</c:v>
                </c:pt>
                <c:pt idx="78">
                  <c:v>44804</c:v>
                </c:pt>
                <c:pt idx="79">
                  <c:v>44834</c:v>
                </c:pt>
                <c:pt idx="80">
                  <c:v>44865</c:v>
                </c:pt>
                <c:pt idx="81">
                  <c:v>44895</c:v>
                </c:pt>
                <c:pt idx="82">
                  <c:v>44926</c:v>
                </c:pt>
                <c:pt idx="83">
                  <c:v>44957</c:v>
                </c:pt>
                <c:pt idx="84">
                  <c:v>44985</c:v>
                </c:pt>
                <c:pt idx="85">
                  <c:v>45016</c:v>
                </c:pt>
                <c:pt idx="86">
                  <c:v>45046</c:v>
                </c:pt>
                <c:pt idx="87">
                  <c:v>45077</c:v>
                </c:pt>
                <c:pt idx="88">
                  <c:v>45107</c:v>
                </c:pt>
                <c:pt idx="89">
                  <c:v>45138</c:v>
                </c:pt>
                <c:pt idx="90">
                  <c:v>45169</c:v>
                </c:pt>
                <c:pt idx="91">
                  <c:v>45199</c:v>
                </c:pt>
                <c:pt idx="92">
                  <c:v>45230</c:v>
                </c:pt>
                <c:pt idx="93">
                  <c:v>45260</c:v>
                </c:pt>
                <c:pt idx="94">
                  <c:v>45291</c:v>
                </c:pt>
                <c:pt idx="95">
                  <c:v>45322</c:v>
                </c:pt>
                <c:pt idx="96">
                  <c:v>45351</c:v>
                </c:pt>
                <c:pt idx="97">
                  <c:v>45382</c:v>
                </c:pt>
                <c:pt idx="98">
                  <c:v>45412</c:v>
                </c:pt>
                <c:pt idx="99">
                  <c:v>45443</c:v>
                </c:pt>
                <c:pt idx="100">
                  <c:v>45473</c:v>
                </c:pt>
                <c:pt idx="101">
                  <c:v>45504</c:v>
                </c:pt>
                <c:pt idx="102">
                  <c:v>45565</c:v>
                </c:pt>
                <c:pt idx="103">
                  <c:v>45596</c:v>
                </c:pt>
                <c:pt idx="104">
                  <c:v>45626</c:v>
                </c:pt>
                <c:pt idx="105">
                  <c:v>45657</c:v>
                </c:pt>
                <c:pt idx="106">
                  <c:v>45688</c:v>
                </c:pt>
              </c:numCache>
              <c:extLst/>
            </c:numRef>
          </c:cat>
          <c:val>
            <c:numRef>
              <c:f>('DATA-LOOKUP'!$O$31:$DL$31,'DATA-LOOKUP'!$DN$31:$DR$31)</c:f>
              <c:numCache>
                <c:formatCode>#\ ##0.0</c:formatCode>
                <c:ptCount val="107"/>
                <c:pt idx="0">
                  <c:v>33843.224855706001</c:v>
                </c:pt>
                <c:pt idx="1">
                  <c:v>34581.757324620005</c:v>
                </c:pt>
                <c:pt idx="2">
                  <c:v>34503.756824990996</c:v>
                </c:pt>
                <c:pt idx="3">
                  <c:v>35161.295130879997</c:v>
                </c:pt>
                <c:pt idx="4">
                  <c:v>33840.865596333701</c:v>
                </c:pt>
                <c:pt idx="5">
                  <c:v>35336.6265499453</c:v>
                </c:pt>
                <c:pt idx="6">
                  <c:v>35954.722642583394</c:v>
                </c:pt>
                <c:pt idx="7">
                  <c:v>36825.001656199995</c:v>
                </c:pt>
                <c:pt idx="8">
                  <c:v>36849.306230082497</c:v>
                </c:pt>
                <c:pt idx="9">
                  <c:v>37951.43700921</c:v>
                </c:pt>
                <c:pt idx="10">
                  <c:v>39764.002980667603</c:v>
                </c:pt>
                <c:pt idx="11">
                  <c:v>40083.886602124003</c:v>
                </c:pt>
                <c:pt idx="12">
                  <c:v>41573.0184570239</c:v>
                </c:pt>
                <c:pt idx="13">
                  <c:v>41505.052977249601</c:v>
                </c:pt>
                <c:pt idx="14">
                  <c:v>41989.388163821095</c:v>
                </c:pt>
                <c:pt idx="15">
                  <c:v>41748.912827815002</c:v>
                </c:pt>
                <c:pt idx="16">
                  <c:v>41218.763030995106</c:v>
                </c:pt>
                <c:pt idx="17">
                  <c:v>41540.455282880204</c:v>
                </c:pt>
                <c:pt idx="18">
                  <c:v>42536.982141653702</c:v>
                </c:pt>
                <c:pt idx="19">
                  <c:v>43469.463046465797</c:v>
                </c:pt>
                <c:pt idx="20">
                  <c:v>44500.476877540605</c:v>
                </c:pt>
                <c:pt idx="21">
                  <c:v>43453.630371499603</c:v>
                </c:pt>
                <c:pt idx="22">
                  <c:v>43976.392436581198</c:v>
                </c:pt>
                <c:pt idx="23">
                  <c:v>45232.6322730393</c:v>
                </c:pt>
                <c:pt idx="24">
                  <c:v>44731.741707121299</c:v>
                </c:pt>
                <c:pt idx="25">
                  <c:v>42890.709138339698</c:v>
                </c:pt>
                <c:pt idx="26">
                  <c:v>44431.665966027394</c:v>
                </c:pt>
                <c:pt idx="27">
                  <c:v>44472.219076378598</c:v>
                </c:pt>
                <c:pt idx="28">
                  <c:v>43557.060703648502</c:v>
                </c:pt>
                <c:pt idx="29">
                  <c:v>44606.930155043003</c:v>
                </c:pt>
                <c:pt idx="30">
                  <c:v>44275.010358575106</c:v>
                </c:pt>
                <c:pt idx="31">
                  <c:v>43811.934710147798</c:v>
                </c:pt>
                <c:pt idx="32">
                  <c:v>41118.880670300001</c:v>
                </c:pt>
                <c:pt idx="33">
                  <c:v>41223.382569550005</c:v>
                </c:pt>
                <c:pt idx="34">
                  <c:v>39910.81981881</c:v>
                </c:pt>
                <c:pt idx="35">
                  <c:v>41773.137848763297</c:v>
                </c:pt>
                <c:pt idx="36">
                  <c:v>42607.534971259105</c:v>
                </c:pt>
                <c:pt idx="37">
                  <c:v>43169.183543109997</c:v>
                </c:pt>
                <c:pt idx="38">
                  <c:v>44744.602866491798</c:v>
                </c:pt>
                <c:pt idx="39">
                  <c:v>40309.8629729366</c:v>
                </c:pt>
                <c:pt idx="40">
                  <c:v>41904.844097238602</c:v>
                </c:pt>
                <c:pt idx="41">
                  <c:v>42435.004027220799</c:v>
                </c:pt>
                <c:pt idx="42">
                  <c:v>41623.570510499398</c:v>
                </c:pt>
                <c:pt idx="43">
                  <c:v>42706.237439073404</c:v>
                </c:pt>
                <c:pt idx="44">
                  <c:v>42944.2713375483</c:v>
                </c:pt>
                <c:pt idx="45">
                  <c:v>42944.2713375483</c:v>
                </c:pt>
                <c:pt idx="46">
                  <c:v>45484.866586176904</c:v>
                </c:pt>
                <c:pt idx="47">
                  <c:v>45719.765833160003</c:v>
                </c:pt>
                <c:pt idx="48">
                  <c:v>42211.696095137297</c:v>
                </c:pt>
                <c:pt idx="49">
                  <c:v>35547.236254720396</c:v>
                </c:pt>
                <c:pt idx="50">
                  <c:v>39565.939490804201</c:v>
                </c:pt>
                <c:pt idx="51">
                  <c:v>40439.844698923698</c:v>
                </c:pt>
                <c:pt idx="52">
                  <c:v>41230.351782730104</c:v>
                </c:pt>
                <c:pt idx="53">
                  <c:v>41951.404424358101</c:v>
                </c:pt>
                <c:pt idx="54">
                  <c:v>44492.504187054605</c:v>
                </c:pt>
                <c:pt idx="55">
                  <c:v>44506.007941868404</c:v>
                </c:pt>
                <c:pt idx="56">
                  <c:v>43826.863013176691</c:v>
                </c:pt>
                <c:pt idx="57">
                  <c:v>48760.729123117264</c:v>
                </c:pt>
                <c:pt idx="58">
                  <c:v>50289.895634530534</c:v>
                </c:pt>
                <c:pt idx="59">
                  <c:v>51374.798338284883</c:v>
                </c:pt>
                <c:pt idx="60">
                  <c:v>52599.784351689246</c:v>
                </c:pt>
                <c:pt idx="61">
                  <c:v>55742.542531042796</c:v>
                </c:pt>
                <c:pt idx="62">
                  <c:v>57423.095478718809</c:v>
                </c:pt>
                <c:pt idx="63">
                  <c:v>58249.691706049918</c:v>
                </c:pt>
                <c:pt idx="64">
                  <c:v>59969.802462357176</c:v>
                </c:pt>
                <c:pt idx="65">
                  <c:v>61301.563225918078</c:v>
                </c:pt>
                <c:pt idx="66">
                  <c:v>62700.579037775176</c:v>
                </c:pt>
                <c:pt idx="67">
                  <c:v>60690.631401442442</c:v>
                </c:pt>
                <c:pt idx="68">
                  <c:v>62911.908823185375</c:v>
                </c:pt>
                <c:pt idx="69">
                  <c:v>62281.733572479017</c:v>
                </c:pt>
                <c:pt idx="70">
                  <c:v>63953.66037141312</c:v>
                </c:pt>
                <c:pt idx="71">
                  <c:v>60048.317414852507</c:v>
                </c:pt>
                <c:pt idx="72">
                  <c:v>57658.591994342103</c:v>
                </c:pt>
                <c:pt idx="73">
                  <c:v>57658.591994342103</c:v>
                </c:pt>
                <c:pt idx="74">
                  <c:v>57658.591994342103</c:v>
                </c:pt>
                <c:pt idx="75">
                  <c:v>56634.809241773517</c:v>
                </c:pt>
                <c:pt idx="76">
                  <c:v>52249.79251722421</c:v>
                </c:pt>
                <c:pt idx="77">
                  <c:v>56826.384325854291</c:v>
                </c:pt>
                <c:pt idx="78">
                  <c:v>53392.993336563617</c:v>
                </c:pt>
                <c:pt idx="79">
                  <c:v>48662.594682747738</c:v>
                </c:pt>
                <c:pt idx="80">
                  <c:v>50704.986026739331</c:v>
                </c:pt>
                <c:pt idx="81">
                  <c:v>53875.882495284684</c:v>
                </c:pt>
                <c:pt idx="82">
                  <c:v>51847.967392946586</c:v>
                </c:pt>
                <c:pt idx="83">
                  <c:v>54128.496617280856</c:v>
                </c:pt>
                <c:pt idx="84">
                  <c:v>54061.354243083522</c:v>
                </c:pt>
                <c:pt idx="85">
                  <c:v>53387.538029892989</c:v>
                </c:pt>
                <c:pt idx="86">
                  <c:v>53727.035803616614</c:v>
                </c:pt>
                <c:pt idx="87">
                  <c:v>54397.838290293104</c:v>
                </c:pt>
                <c:pt idx="88">
                  <c:v>56142.484535319571</c:v>
                </c:pt>
                <c:pt idx="89">
                  <c:v>57161.661608991235</c:v>
                </c:pt>
                <c:pt idx="90">
                  <c:v>56332.47887010363</c:v>
                </c:pt>
                <c:pt idx="91">
                  <c:v>55585.184943393964</c:v>
                </c:pt>
                <c:pt idx="92">
                  <c:v>53736.849431750852</c:v>
                </c:pt>
                <c:pt idx="93">
                  <c:v>57340.790555239022</c:v>
                </c:pt>
                <c:pt idx="94">
                  <c:v>59867.341551138496</c:v>
                </c:pt>
                <c:pt idx="95">
                  <c:v>62707.948971104146</c:v>
                </c:pt>
                <c:pt idx="96">
                  <c:v>64560.491373202523</c:v>
                </c:pt>
                <c:pt idx="97">
                  <c:v>67127.517354373631</c:v>
                </c:pt>
                <c:pt idx="98">
                  <c:v>66878.023464096288</c:v>
                </c:pt>
                <c:pt idx="99">
                  <c:v>70601.887968467519</c:v>
                </c:pt>
                <c:pt idx="100">
                  <c:v>70601.887968467519</c:v>
                </c:pt>
                <c:pt idx="101">
                  <c:v>71193.893951141959</c:v>
                </c:pt>
                <c:pt idx="102">
                  <c:v>76120.146968437854</c:v>
                </c:pt>
                <c:pt idx="103">
                  <c:v>76938.908085986914</c:v>
                </c:pt>
                <c:pt idx="104">
                  <c:v>80119.670237946048</c:v>
                </c:pt>
                <c:pt idx="105">
                  <c:v>79957.477069091037</c:v>
                </c:pt>
                <c:pt idx="106">
                  <c:v>83073.424429653765</c:v>
                </c:pt>
              </c:numCache>
              <c:extLst/>
            </c:numRef>
          </c:val>
          <c:extLst>
            <c:ext xmlns:c16="http://schemas.microsoft.com/office/drawing/2014/chart" uri="{C3380CC4-5D6E-409C-BE32-E72D297353CC}">
              <c16:uniqueId val="{00000000-E96E-4A95-8018-84E3FA55ED85}"/>
            </c:ext>
          </c:extLst>
        </c:ser>
        <c:ser>
          <c:idx val="4"/>
          <c:order val="1"/>
          <c:tx>
            <c:strRef>
              <c:f>DATA_UUSI!$A$72</c:f>
              <c:strCache>
                <c:ptCount val="1"/>
                <c:pt idx="0">
                  <c:v>Yhdistelmärahastot</c:v>
                </c:pt>
              </c:strCache>
            </c:strRef>
          </c:tx>
          <c:spPr>
            <a:solidFill>
              <a:srgbClr val="EE2C90"/>
            </a:solidFill>
            <a:ln w="25400">
              <a:noFill/>
            </a:ln>
          </c:spPr>
          <c:cat>
            <c:numRef>
              <c:f>('DATA-LOOKUP'!$O$30:$DL$30,'DATA-LOOKUP'!$DN$30:$DR$30)</c:f>
              <c:numCache>
                <c:formatCode>m/d/yyyy</c:formatCode>
                <c:ptCount val="107"/>
                <c:pt idx="0">
                  <c:v>42429</c:v>
                </c:pt>
                <c:pt idx="1">
                  <c:v>42460</c:v>
                </c:pt>
                <c:pt idx="2">
                  <c:v>42490</c:v>
                </c:pt>
                <c:pt idx="3">
                  <c:v>42521</c:v>
                </c:pt>
                <c:pt idx="4">
                  <c:v>42551</c:v>
                </c:pt>
                <c:pt idx="5">
                  <c:v>42582</c:v>
                </c:pt>
                <c:pt idx="6">
                  <c:v>42613</c:v>
                </c:pt>
                <c:pt idx="7">
                  <c:v>42643</c:v>
                </c:pt>
                <c:pt idx="8">
                  <c:v>42674</c:v>
                </c:pt>
                <c:pt idx="9">
                  <c:v>42704</c:v>
                </c:pt>
                <c:pt idx="10">
                  <c:v>42735</c:v>
                </c:pt>
                <c:pt idx="11">
                  <c:v>42766</c:v>
                </c:pt>
                <c:pt idx="12">
                  <c:v>42794</c:v>
                </c:pt>
                <c:pt idx="13">
                  <c:v>42825</c:v>
                </c:pt>
                <c:pt idx="14">
                  <c:v>42855</c:v>
                </c:pt>
                <c:pt idx="15">
                  <c:v>42886</c:v>
                </c:pt>
                <c:pt idx="16">
                  <c:v>42916</c:v>
                </c:pt>
                <c:pt idx="17">
                  <c:v>42947</c:v>
                </c:pt>
                <c:pt idx="18">
                  <c:v>42978</c:v>
                </c:pt>
                <c:pt idx="19">
                  <c:v>43008</c:v>
                </c:pt>
                <c:pt idx="20">
                  <c:v>43039</c:v>
                </c:pt>
                <c:pt idx="21">
                  <c:v>43069</c:v>
                </c:pt>
                <c:pt idx="22">
                  <c:v>43100</c:v>
                </c:pt>
                <c:pt idx="23">
                  <c:v>43131</c:v>
                </c:pt>
                <c:pt idx="24">
                  <c:v>43159</c:v>
                </c:pt>
                <c:pt idx="25">
                  <c:v>43190</c:v>
                </c:pt>
                <c:pt idx="26">
                  <c:v>43220</c:v>
                </c:pt>
                <c:pt idx="27">
                  <c:v>43251</c:v>
                </c:pt>
                <c:pt idx="28">
                  <c:v>43281</c:v>
                </c:pt>
                <c:pt idx="29">
                  <c:v>43312</c:v>
                </c:pt>
                <c:pt idx="30">
                  <c:v>43343</c:v>
                </c:pt>
                <c:pt idx="31">
                  <c:v>43373</c:v>
                </c:pt>
                <c:pt idx="32">
                  <c:v>43404</c:v>
                </c:pt>
                <c:pt idx="33">
                  <c:v>43434</c:v>
                </c:pt>
                <c:pt idx="34">
                  <c:v>43465</c:v>
                </c:pt>
                <c:pt idx="35">
                  <c:v>43496</c:v>
                </c:pt>
                <c:pt idx="36">
                  <c:v>43524</c:v>
                </c:pt>
                <c:pt idx="37">
                  <c:v>43555</c:v>
                </c:pt>
                <c:pt idx="38">
                  <c:v>43585</c:v>
                </c:pt>
                <c:pt idx="39">
                  <c:v>43616</c:v>
                </c:pt>
                <c:pt idx="40">
                  <c:v>43646</c:v>
                </c:pt>
                <c:pt idx="41">
                  <c:v>43677</c:v>
                </c:pt>
                <c:pt idx="42">
                  <c:v>43708</c:v>
                </c:pt>
                <c:pt idx="43">
                  <c:v>43738</c:v>
                </c:pt>
                <c:pt idx="44">
                  <c:v>43769</c:v>
                </c:pt>
                <c:pt idx="45">
                  <c:v>43799</c:v>
                </c:pt>
                <c:pt idx="46">
                  <c:v>43830</c:v>
                </c:pt>
                <c:pt idx="47">
                  <c:v>43861</c:v>
                </c:pt>
                <c:pt idx="48">
                  <c:v>43890</c:v>
                </c:pt>
                <c:pt idx="49">
                  <c:v>43921</c:v>
                </c:pt>
                <c:pt idx="50">
                  <c:v>43951</c:v>
                </c:pt>
                <c:pt idx="51">
                  <c:v>43982</c:v>
                </c:pt>
                <c:pt idx="52">
                  <c:v>44012</c:v>
                </c:pt>
                <c:pt idx="53">
                  <c:v>44043</c:v>
                </c:pt>
                <c:pt idx="54">
                  <c:v>44074</c:v>
                </c:pt>
                <c:pt idx="55">
                  <c:v>44104</c:v>
                </c:pt>
                <c:pt idx="56">
                  <c:v>44135</c:v>
                </c:pt>
                <c:pt idx="57">
                  <c:v>44165</c:v>
                </c:pt>
                <c:pt idx="58">
                  <c:v>44196</c:v>
                </c:pt>
                <c:pt idx="59">
                  <c:v>44227</c:v>
                </c:pt>
                <c:pt idx="60">
                  <c:v>44255</c:v>
                </c:pt>
                <c:pt idx="61">
                  <c:v>44286</c:v>
                </c:pt>
                <c:pt idx="62">
                  <c:v>44316</c:v>
                </c:pt>
                <c:pt idx="63">
                  <c:v>44347</c:v>
                </c:pt>
                <c:pt idx="64">
                  <c:v>44377</c:v>
                </c:pt>
                <c:pt idx="65">
                  <c:v>44408</c:v>
                </c:pt>
                <c:pt idx="66">
                  <c:v>44439</c:v>
                </c:pt>
                <c:pt idx="67">
                  <c:v>44469</c:v>
                </c:pt>
                <c:pt idx="68">
                  <c:v>44500</c:v>
                </c:pt>
                <c:pt idx="69">
                  <c:v>44530</c:v>
                </c:pt>
                <c:pt idx="70">
                  <c:v>44561</c:v>
                </c:pt>
                <c:pt idx="71">
                  <c:v>44592</c:v>
                </c:pt>
                <c:pt idx="72">
                  <c:v>44620</c:v>
                </c:pt>
                <c:pt idx="73">
                  <c:v>44651</c:v>
                </c:pt>
                <c:pt idx="74">
                  <c:v>44681</c:v>
                </c:pt>
                <c:pt idx="75">
                  <c:v>44712</c:v>
                </c:pt>
                <c:pt idx="76">
                  <c:v>44742</c:v>
                </c:pt>
                <c:pt idx="77">
                  <c:v>44773</c:v>
                </c:pt>
                <c:pt idx="78">
                  <c:v>44804</c:v>
                </c:pt>
                <c:pt idx="79">
                  <c:v>44834</c:v>
                </c:pt>
                <c:pt idx="80">
                  <c:v>44865</c:v>
                </c:pt>
                <c:pt idx="81">
                  <c:v>44895</c:v>
                </c:pt>
                <c:pt idx="82">
                  <c:v>44926</c:v>
                </c:pt>
                <c:pt idx="83">
                  <c:v>44957</c:v>
                </c:pt>
                <c:pt idx="84">
                  <c:v>44985</c:v>
                </c:pt>
                <c:pt idx="85">
                  <c:v>45016</c:v>
                </c:pt>
                <c:pt idx="86">
                  <c:v>45046</c:v>
                </c:pt>
                <c:pt idx="87">
                  <c:v>45077</c:v>
                </c:pt>
                <c:pt idx="88">
                  <c:v>45107</c:v>
                </c:pt>
                <c:pt idx="89">
                  <c:v>45138</c:v>
                </c:pt>
                <c:pt idx="90">
                  <c:v>45169</c:v>
                </c:pt>
                <c:pt idx="91">
                  <c:v>45199</c:v>
                </c:pt>
                <c:pt idx="92">
                  <c:v>45230</c:v>
                </c:pt>
                <c:pt idx="93">
                  <c:v>45260</c:v>
                </c:pt>
                <c:pt idx="94">
                  <c:v>45291</c:v>
                </c:pt>
                <c:pt idx="95">
                  <c:v>45322</c:v>
                </c:pt>
                <c:pt idx="96">
                  <c:v>45351</c:v>
                </c:pt>
                <c:pt idx="97">
                  <c:v>45382</c:v>
                </c:pt>
                <c:pt idx="98">
                  <c:v>45412</c:v>
                </c:pt>
                <c:pt idx="99">
                  <c:v>45443</c:v>
                </c:pt>
                <c:pt idx="100">
                  <c:v>45473</c:v>
                </c:pt>
                <c:pt idx="101">
                  <c:v>45504</c:v>
                </c:pt>
                <c:pt idx="102">
                  <c:v>45565</c:v>
                </c:pt>
                <c:pt idx="103">
                  <c:v>45596</c:v>
                </c:pt>
                <c:pt idx="104">
                  <c:v>45626</c:v>
                </c:pt>
                <c:pt idx="105">
                  <c:v>45657</c:v>
                </c:pt>
                <c:pt idx="106">
                  <c:v>45688</c:v>
                </c:pt>
              </c:numCache>
              <c:extLst/>
            </c:numRef>
          </c:cat>
          <c:val>
            <c:numRef>
              <c:f>('DATA-LOOKUP'!$O$32:$DL$32,'DATA-LOOKUP'!$DN$32:$DR$32)</c:f>
              <c:numCache>
                <c:formatCode>#\ ##0.0</c:formatCode>
                <c:ptCount val="107"/>
                <c:pt idx="0">
                  <c:v>17739.365365766997</c:v>
                </c:pt>
                <c:pt idx="1">
                  <c:v>18159.172251520999</c:v>
                </c:pt>
                <c:pt idx="2">
                  <c:v>18277.229344949999</c:v>
                </c:pt>
                <c:pt idx="3">
                  <c:v>18567.971065263002</c:v>
                </c:pt>
                <c:pt idx="4">
                  <c:v>18507.346850261001</c:v>
                </c:pt>
                <c:pt idx="5">
                  <c:v>19048.049567551498</c:v>
                </c:pt>
                <c:pt idx="6">
                  <c:v>19112.190113642399</c:v>
                </c:pt>
                <c:pt idx="7">
                  <c:v>19268.039606578001</c:v>
                </c:pt>
                <c:pt idx="8">
                  <c:v>19313.566635232699</c:v>
                </c:pt>
                <c:pt idx="9">
                  <c:v>19548.095593097001</c:v>
                </c:pt>
                <c:pt idx="10">
                  <c:v>20002.676201450002</c:v>
                </c:pt>
                <c:pt idx="11">
                  <c:v>20095.562464578001</c:v>
                </c:pt>
                <c:pt idx="12">
                  <c:v>20720.640861414002</c:v>
                </c:pt>
                <c:pt idx="13">
                  <c:v>20887.142823408198</c:v>
                </c:pt>
                <c:pt idx="14">
                  <c:v>21098.850831765598</c:v>
                </c:pt>
                <c:pt idx="15">
                  <c:v>21200.884486758001</c:v>
                </c:pt>
                <c:pt idx="16">
                  <c:v>21961.126750655301</c:v>
                </c:pt>
                <c:pt idx="17">
                  <c:v>22278.095054756301</c:v>
                </c:pt>
                <c:pt idx="18">
                  <c:v>21448.886453534902</c:v>
                </c:pt>
                <c:pt idx="19">
                  <c:v>21706.837293881101</c:v>
                </c:pt>
                <c:pt idx="20">
                  <c:v>22191.252384999298</c:v>
                </c:pt>
                <c:pt idx="21">
                  <c:v>22321.294391431598</c:v>
                </c:pt>
                <c:pt idx="22">
                  <c:v>22519.930640456903</c:v>
                </c:pt>
                <c:pt idx="23">
                  <c:v>22761.655807591</c:v>
                </c:pt>
                <c:pt idx="24">
                  <c:v>22615.872896500801</c:v>
                </c:pt>
                <c:pt idx="25">
                  <c:v>22331.520226001001</c:v>
                </c:pt>
                <c:pt idx="26">
                  <c:v>22574.382627632702</c:v>
                </c:pt>
                <c:pt idx="27">
                  <c:v>22761.330984338401</c:v>
                </c:pt>
                <c:pt idx="28">
                  <c:v>22618.171928817403</c:v>
                </c:pt>
                <c:pt idx="29">
                  <c:v>22926.709608416899</c:v>
                </c:pt>
                <c:pt idx="30">
                  <c:v>22990.335828022598</c:v>
                </c:pt>
                <c:pt idx="31">
                  <c:v>22983.1107694067</c:v>
                </c:pt>
                <c:pt idx="32">
                  <c:v>22166.3895849</c:v>
                </c:pt>
                <c:pt idx="33">
                  <c:v>22149.967711090001</c:v>
                </c:pt>
                <c:pt idx="34">
                  <c:v>21937.846119620001</c:v>
                </c:pt>
                <c:pt idx="35">
                  <c:v>22678.270907490001</c:v>
                </c:pt>
                <c:pt idx="36">
                  <c:v>23022.6403469406</c:v>
                </c:pt>
                <c:pt idx="37">
                  <c:v>23335.441297040001</c:v>
                </c:pt>
                <c:pt idx="38">
                  <c:v>23764.765336204498</c:v>
                </c:pt>
                <c:pt idx="39">
                  <c:v>23215.361620662603</c:v>
                </c:pt>
                <c:pt idx="40">
                  <c:v>23821.433018696702</c:v>
                </c:pt>
                <c:pt idx="41">
                  <c:v>24188.6867497641</c:v>
                </c:pt>
                <c:pt idx="42">
                  <c:v>24157.406556558602</c:v>
                </c:pt>
                <c:pt idx="43">
                  <c:v>24544.566053767299</c:v>
                </c:pt>
                <c:pt idx="44">
                  <c:v>24693.340162456901</c:v>
                </c:pt>
                <c:pt idx="45">
                  <c:v>24693.340162456901</c:v>
                </c:pt>
                <c:pt idx="46">
                  <c:v>25582.0635250675</c:v>
                </c:pt>
                <c:pt idx="47">
                  <c:v>26403.574400289999</c:v>
                </c:pt>
                <c:pt idx="48">
                  <c:v>25653.899324980099</c:v>
                </c:pt>
                <c:pt idx="49">
                  <c:v>22550.1467485059</c:v>
                </c:pt>
                <c:pt idx="50">
                  <c:v>23906.6712549568</c:v>
                </c:pt>
                <c:pt idx="51">
                  <c:v>24484.180264447103</c:v>
                </c:pt>
                <c:pt idx="52">
                  <c:v>24834.567538919498</c:v>
                </c:pt>
                <c:pt idx="53">
                  <c:v>25192.569880696203</c:v>
                </c:pt>
                <c:pt idx="54">
                  <c:v>25676.523926344202</c:v>
                </c:pt>
                <c:pt idx="55">
                  <c:v>25617.647607866198</c:v>
                </c:pt>
                <c:pt idx="56">
                  <c:v>25454.864455219242</c:v>
                </c:pt>
                <c:pt idx="57">
                  <c:v>27104.340616523197</c:v>
                </c:pt>
                <c:pt idx="58">
                  <c:v>27700.013540976041</c:v>
                </c:pt>
                <c:pt idx="59">
                  <c:v>28017.148778040486</c:v>
                </c:pt>
                <c:pt idx="60">
                  <c:v>28371.855919985897</c:v>
                </c:pt>
                <c:pt idx="61">
                  <c:v>29391.834028176178</c:v>
                </c:pt>
                <c:pt idx="62">
                  <c:v>29950.269751768945</c:v>
                </c:pt>
                <c:pt idx="63">
                  <c:v>30294.257681876068</c:v>
                </c:pt>
                <c:pt idx="64">
                  <c:v>31074.676794360286</c:v>
                </c:pt>
                <c:pt idx="65">
                  <c:v>31556.13927119771</c:v>
                </c:pt>
                <c:pt idx="66">
                  <c:v>32066.312046859945</c:v>
                </c:pt>
                <c:pt idx="67">
                  <c:v>31731.769225441982</c:v>
                </c:pt>
                <c:pt idx="68">
                  <c:v>32557.844653528013</c:v>
                </c:pt>
                <c:pt idx="69">
                  <c:v>32766.78146138263</c:v>
                </c:pt>
                <c:pt idx="70">
                  <c:v>33460.091285101516</c:v>
                </c:pt>
                <c:pt idx="71">
                  <c:v>32367.350755672898</c:v>
                </c:pt>
                <c:pt idx="72">
                  <c:v>30984.144473268872</c:v>
                </c:pt>
                <c:pt idx="73">
                  <c:v>30984.144473268872</c:v>
                </c:pt>
                <c:pt idx="74">
                  <c:v>30984.144473268901</c:v>
                </c:pt>
                <c:pt idx="75">
                  <c:v>30543.735984948307</c:v>
                </c:pt>
                <c:pt idx="76">
                  <c:v>28875.72510625732</c:v>
                </c:pt>
                <c:pt idx="77">
                  <c:v>30659.269684238505</c:v>
                </c:pt>
                <c:pt idx="78">
                  <c:v>29940.834287325197</c:v>
                </c:pt>
                <c:pt idx="79">
                  <c:v>28185.605706103328</c:v>
                </c:pt>
                <c:pt idx="80">
                  <c:v>28727.621848369534</c:v>
                </c:pt>
                <c:pt idx="81">
                  <c:v>29592.362516299745</c:v>
                </c:pt>
                <c:pt idx="82">
                  <c:v>28681.305103418199</c:v>
                </c:pt>
                <c:pt idx="83">
                  <c:v>29632.169988792921</c:v>
                </c:pt>
                <c:pt idx="84">
                  <c:v>29561.317373914146</c:v>
                </c:pt>
                <c:pt idx="85">
                  <c:v>29565.439403822144</c:v>
                </c:pt>
                <c:pt idx="86">
                  <c:v>29658.775083083536</c:v>
                </c:pt>
                <c:pt idx="87">
                  <c:v>29855.446033734039</c:v>
                </c:pt>
                <c:pt idx="88">
                  <c:v>30186.303273558959</c:v>
                </c:pt>
                <c:pt idx="89">
                  <c:v>30658.897557248551</c:v>
                </c:pt>
                <c:pt idx="90">
                  <c:v>30405.522695104359</c:v>
                </c:pt>
                <c:pt idx="91">
                  <c:v>29968.218560539284</c:v>
                </c:pt>
                <c:pt idx="92">
                  <c:v>29387.72784262307</c:v>
                </c:pt>
                <c:pt idx="93">
                  <c:v>30661.65578245408</c:v>
                </c:pt>
                <c:pt idx="94">
                  <c:v>31697.238414607513</c:v>
                </c:pt>
                <c:pt idx="95">
                  <c:v>32166.079579709884</c:v>
                </c:pt>
                <c:pt idx="96">
                  <c:v>32532.445167249498</c:v>
                </c:pt>
                <c:pt idx="97">
                  <c:v>33189.079068211577</c:v>
                </c:pt>
                <c:pt idx="98">
                  <c:v>32802.46208992332</c:v>
                </c:pt>
                <c:pt idx="99">
                  <c:v>33819.097675711717</c:v>
                </c:pt>
                <c:pt idx="100">
                  <c:v>33819.097675711717</c:v>
                </c:pt>
                <c:pt idx="101">
                  <c:v>34139.601808219784</c:v>
                </c:pt>
                <c:pt idx="102">
                  <c:v>36069.949229795915</c:v>
                </c:pt>
                <c:pt idx="103">
                  <c:v>36032.923855680223</c:v>
                </c:pt>
                <c:pt idx="104">
                  <c:v>37220.727680163589</c:v>
                </c:pt>
                <c:pt idx="105">
                  <c:v>37594.223872854891</c:v>
                </c:pt>
                <c:pt idx="106">
                  <c:v>38481.311631407152</c:v>
                </c:pt>
              </c:numCache>
              <c:extLst/>
            </c:numRef>
          </c:val>
          <c:extLst>
            <c:ext xmlns:c16="http://schemas.microsoft.com/office/drawing/2014/chart" uri="{C3380CC4-5D6E-409C-BE32-E72D297353CC}">
              <c16:uniqueId val="{00000001-E96E-4A95-8018-84E3FA55ED85}"/>
            </c:ext>
          </c:extLst>
        </c:ser>
        <c:ser>
          <c:idx val="1"/>
          <c:order val="2"/>
          <c:tx>
            <c:strRef>
              <c:f>DATA_UUSI!$A$73</c:f>
              <c:strCache>
                <c:ptCount val="1"/>
                <c:pt idx="0">
                  <c:v>Pitkän koron rahastot</c:v>
                </c:pt>
              </c:strCache>
            </c:strRef>
          </c:tx>
          <c:spPr>
            <a:solidFill>
              <a:srgbClr val="7F539C"/>
            </a:solidFill>
            <a:ln w="25400">
              <a:noFill/>
            </a:ln>
          </c:spPr>
          <c:cat>
            <c:numRef>
              <c:f>('DATA-LOOKUP'!$O$30:$DL$30,'DATA-LOOKUP'!$DN$30:$DR$30)</c:f>
              <c:numCache>
                <c:formatCode>m/d/yyyy</c:formatCode>
                <c:ptCount val="107"/>
                <c:pt idx="0">
                  <c:v>42429</c:v>
                </c:pt>
                <c:pt idx="1">
                  <c:v>42460</c:v>
                </c:pt>
                <c:pt idx="2">
                  <c:v>42490</c:v>
                </c:pt>
                <c:pt idx="3">
                  <c:v>42521</c:v>
                </c:pt>
                <c:pt idx="4">
                  <c:v>42551</c:v>
                </c:pt>
                <c:pt idx="5">
                  <c:v>42582</c:v>
                </c:pt>
                <c:pt idx="6">
                  <c:v>42613</c:v>
                </c:pt>
                <c:pt idx="7">
                  <c:v>42643</c:v>
                </c:pt>
                <c:pt idx="8">
                  <c:v>42674</c:v>
                </c:pt>
                <c:pt idx="9">
                  <c:v>42704</c:v>
                </c:pt>
                <c:pt idx="10">
                  <c:v>42735</c:v>
                </c:pt>
                <c:pt idx="11">
                  <c:v>42766</c:v>
                </c:pt>
                <c:pt idx="12">
                  <c:v>42794</c:v>
                </c:pt>
                <c:pt idx="13">
                  <c:v>42825</c:v>
                </c:pt>
                <c:pt idx="14">
                  <c:v>42855</c:v>
                </c:pt>
                <c:pt idx="15">
                  <c:v>42886</c:v>
                </c:pt>
                <c:pt idx="16">
                  <c:v>42916</c:v>
                </c:pt>
                <c:pt idx="17">
                  <c:v>42947</c:v>
                </c:pt>
                <c:pt idx="18">
                  <c:v>42978</c:v>
                </c:pt>
                <c:pt idx="19">
                  <c:v>43008</c:v>
                </c:pt>
                <c:pt idx="20">
                  <c:v>43039</c:v>
                </c:pt>
                <c:pt idx="21">
                  <c:v>43069</c:v>
                </c:pt>
                <c:pt idx="22">
                  <c:v>43100</c:v>
                </c:pt>
                <c:pt idx="23">
                  <c:v>43131</c:v>
                </c:pt>
                <c:pt idx="24">
                  <c:v>43159</c:v>
                </c:pt>
                <c:pt idx="25">
                  <c:v>43190</c:v>
                </c:pt>
                <c:pt idx="26">
                  <c:v>43220</c:v>
                </c:pt>
                <c:pt idx="27">
                  <c:v>43251</c:v>
                </c:pt>
                <c:pt idx="28">
                  <c:v>43281</c:v>
                </c:pt>
                <c:pt idx="29">
                  <c:v>43312</c:v>
                </c:pt>
                <c:pt idx="30">
                  <c:v>43343</c:v>
                </c:pt>
                <c:pt idx="31">
                  <c:v>43373</c:v>
                </c:pt>
                <c:pt idx="32">
                  <c:v>43404</c:v>
                </c:pt>
                <c:pt idx="33">
                  <c:v>43434</c:v>
                </c:pt>
                <c:pt idx="34">
                  <c:v>43465</c:v>
                </c:pt>
                <c:pt idx="35">
                  <c:v>43496</c:v>
                </c:pt>
                <c:pt idx="36">
                  <c:v>43524</c:v>
                </c:pt>
                <c:pt idx="37">
                  <c:v>43555</c:v>
                </c:pt>
                <c:pt idx="38">
                  <c:v>43585</c:v>
                </c:pt>
                <c:pt idx="39">
                  <c:v>43616</c:v>
                </c:pt>
                <c:pt idx="40">
                  <c:v>43646</c:v>
                </c:pt>
                <c:pt idx="41">
                  <c:v>43677</c:v>
                </c:pt>
                <c:pt idx="42">
                  <c:v>43708</c:v>
                </c:pt>
                <c:pt idx="43">
                  <c:v>43738</c:v>
                </c:pt>
                <c:pt idx="44">
                  <c:v>43769</c:v>
                </c:pt>
                <c:pt idx="45">
                  <c:v>43799</c:v>
                </c:pt>
                <c:pt idx="46">
                  <c:v>43830</c:v>
                </c:pt>
                <c:pt idx="47">
                  <c:v>43861</c:v>
                </c:pt>
                <c:pt idx="48">
                  <c:v>43890</c:v>
                </c:pt>
                <c:pt idx="49">
                  <c:v>43921</c:v>
                </c:pt>
                <c:pt idx="50">
                  <c:v>43951</c:v>
                </c:pt>
                <c:pt idx="51">
                  <c:v>43982</c:v>
                </c:pt>
                <c:pt idx="52">
                  <c:v>44012</c:v>
                </c:pt>
                <c:pt idx="53">
                  <c:v>44043</c:v>
                </c:pt>
                <c:pt idx="54">
                  <c:v>44074</c:v>
                </c:pt>
                <c:pt idx="55">
                  <c:v>44104</c:v>
                </c:pt>
                <c:pt idx="56">
                  <c:v>44135</c:v>
                </c:pt>
                <c:pt idx="57">
                  <c:v>44165</c:v>
                </c:pt>
                <c:pt idx="58">
                  <c:v>44196</c:v>
                </c:pt>
                <c:pt idx="59">
                  <c:v>44227</c:v>
                </c:pt>
                <c:pt idx="60">
                  <c:v>44255</c:v>
                </c:pt>
                <c:pt idx="61">
                  <c:v>44286</c:v>
                </c:pt>
                <c:pt idx="62">
                  <c:v>44316</c:v>
                </c:pt>
                <c:pt idx="63">
                  <c:v>44347</c:v>
                </c:pt>
                <c:pt idx="64">
                  <c:v>44377</c:v>
                </c:pt>
                <c:pt idx="65">
                  <c:v>44408</c:v>
                </c:pt>
                <c:pt idx="66">
                  <c:v>44439</c:v>
                </c:pt>
                <c:pt idx="67">
                  <c:v>44469</c:v>
                </c:pt>
                <c:pt idx="68">
                  <c:v>44500</c:v>
                </c:pt>
                <c:pt idx="69">
                  <c:v>44530</c:v>
                </c:pt>
                <c:pt idx="70">
                  <c:v>44561</c:v>
                </c:pt>
                <c:pt idx="71">
                  <c:v>44592</c:v>
                </c:pt>
                <c:pt idx="72">
                  <c:v>44620</c:v>
                </c:pt>
                <c:pt idx="73">
                  <c:v>44651</c:v>
                </c:pt>
                <c:pt idx="74">
                  <c:v>44681</c:v>
                </c:pt>
                <c:pt idx="75">
                  <c:v>44712</c:v>
                </c:pt>
                <c:pt idx="76">
                  <c:v>44742</c:v>
                </c:pt>
                <c:pt idx="77">
                  <c:v>44773</c:v>
                </c:pt>
                <c:pt idx="78">
                  <c:v>44804</c:v>
                </c:pt>
                <c:pt idx="79">
                  <c:v>44834</c:v>
                </c:pt>
                <c:pt idx="80">
                  <c:v>44865</c:v>
                </c:pt>
                <c:pt idx="81">
                  <c:v>44895</c:v>
                </c:pt>
                <c:pt idx="82">
                  <c:v>44926</c:v>
                </c:pt>
                <c:pt idx="83">
                  <c:v>44957</c:v>
                </c:pt>
                <c:pt idx="84">
                  <c:v>44985</c:v>
                </c:pt>
                <c:pt idx="85">
                  <c:v>45016</c:v>
                </c:pt>
                <c:pt idx="86">
                  <c:v>45046</c:v>
                </c:pt>
                <c:pt idx="87">
                  <c:v>45077</c:v>
                </c:pt>
                <c:pt idx="88">
                  <c:v>45107</c:v>
                </c:pt>
                <c:pt idx="89">
                  <c:v>45138</c:v>
                </c:pt>
                <c:pt idx="90">
                  <c:v>45169</c:v>
                </c:pt>
                <c:pt idx="91">
                  <c:v>45199</c:v>
                </c:pt>
                <c:pt idx="92">
                  <c:v>45230</c:v>
                </c:pt>
                <c:pt idx="93">
                  <c:v>45260</c:v>
                </c:pt>
                <c:pt idx="94">
                  <c:v>45291</c:v>
                </c:pt>
                <c:pt idx="95">
                  <c:v>45322</c:v>
                </c:pt>
                <c:pt idx="96">
                  <c:v>45351</c:v>
                </c:pt>
                <c:pt idx="97">
                  <c:v>45382</c:v>
                </c:pt>
                <c:pt idx="98">
                  <c:v>45412</c:v>
                </c:pt>
                <c:pt idx="99">
                  <c:v>45443</c:v>
                </c:pt>
                <c:pt idx="100">
                  <c:v>45473</c:v>
                </c:pt>
                <c:pt idx="101">
                  <c:v>45504</c:v>
                </c:pt>
                <c:pt idx="102">
                  <c:v>45565</c:v>
                </c:pt>
                <c:pt idx="103">
                  <c:v>45596</c:v>
                </c:pt>
                <c:pt idx="104">
                  <c:v>45626</c:v>
                </c:pt>
                <c:pt idx="105">
                  <c:v>45657</c:v>
                </c:pt>
                <c:pt idx="106">
                  <c:v>45688</c:v>
                </c:pt>
              </c:numCache>
              <c:extLst/>
            </c:numRef>
          </c:cat>
          <c:val>
            <c:numRef>
              <c:f>('DATA-LOOKUP'!$O$33:$DL$33,'DATA-LOOKUP'!$DN$33:$DR$33)</c:f>
              <c:numCache>
                <c:formatCode>#\ ##0.0</c:formatCode>
                <c:ptCount val="107"/>
                <c:pt idx="0">
                  <c:v>27431.61136952</c:v>
                </c:pt>
                <c:pt idx="1">
                  <c:v>28068.657808830001</c:v>
                </c:pt>
                <c:pt idx="2">
                  <c:v>28622.464952639999</c:v>
                </c:pt>
                <c:pt idx="3">
                  <c:v>28915.060374820001</c:v>
                </c:pt>
                <c:pt idx="4">
                  <c:v>29071.740100790001</c:v>
                </c:pt>
                <c:pt idx="5">
                  <c:v>29736.231041682098</c:v>
                </c:pt>
                <c:pt idx="6">
                  <c:v>30204.2761480232</c:v>
                </c:pt>
                <c:pt idx="7">
                  <c:v>30489.058836006301</c:v>
                </c:pt>
                <c:pt idx="8">
                  <c:v>30082.466487555801</c:v>
                </c:pt>
                <c:pt idx="9">
                  <c:v>29712.7317988</c:v>
                </c:pt>
                <c:pt idx="10">
                  <c:v>30022.9575566684</c:v>
                </c:pt>
                <c:pt idx="11">
                  <c:v>29926.819816259998</c:v>
                </c:pt>
                <c:pt idx="12">
                  <c:v>30155.274445336301</c:v>
                </c:pt>
                <c:pt idx="13">
                  <c:v>30453.213588366798</c:v>
                </c:pt>
                <c:pt idx="14">
                  <c:v>30608.757164431499</c:v>
                </c:pt>
                <c:pt idx="15">
                  <c:v>30837.016794470001</c:v>
                </c:pt>
                <c:pt idx="16">
                  <c:v>31056.794995692599</c:v>
                </c:pt>
                <c:pt idx="17">
                  <c:v>31017.209675948201</c:v>
                </c:pt>
                <c:pt idx="18">
                  <c:v>31372.701088465499</c:v>
                </c:pt>
                <c:pt idx="19">
                  <c:v>31351.276249018101</c:v>
                </c:pt>
                <c:pt idx="20">
                  <c:v>31541.5781214751</c:v>
                </c:pt>
                <c:pt idx="21">
                  <c:v>31523.703295757303</c:v>
                </c:pt>
                <c:pt idx="22">
                  <c:v>31600.410940334899</c:v>
                </c:pt>
                <c:pt idx="23">
                  <c:v>31550.041304171198</c:v>
                </c:pt>
                <c:pt idx="24">
                  <c:v>31073.832345404</c:v>
                </c:pt>
                <c:pt idx="25">
                  <c:v>31056.054766843299</c:v>
                </c:pt>
                <c:pt idx="26">
                  <c:v>30747.920653039801</c:v>
                </c:pt>
                <c:pt idx="27">
                  <c:v>30798.116471336103</c:v>
                </c:pt>
                <c:pt idx="28">
                  <c:v>30272.761040489699</c:v>
                </c:pt>
                <c:pt idx="29">
                  <c:v>30422.760734236199</c:v>
                </c:pt>
                <c:pt idx="30">
                  <c:v>30155.598983177199</c:v>
                </c:pt>
                <c:pt idx="31">
                  <c:v>30152.217667084402</c:v>
                </c:pt>
                <c:pt idx="32">
                  <c:v>29337.252965449999</c:v>
                </c:pt>
                <c:pt idx="33">
                  <c:v>28972.641409619999</c:v>
                </c:pt>
                <c:pt idx="34">
                  <c:v>29273.27107187</c:v>
                </c:pt>
                <c:pt idx="35">
                  <c:v>29713.677393116101</c:v>
                </c:pt>
                <c:pt idx="36">
                  <c:v>30089.313108517399</c:v>
                </c:pt>
                <c:pt idx="37">
                  <c:v>29445.398325080001</c:v>
                </c:pt>
                <c:pt idx="38">
                  <c:v>29764.196473002103</c:v>
                </c:pt>
                <c:pt idx="39">
                  <c:v>30175.4055013457</c:v>
                </c:pt>
                <c:pt idx="40">
                  <c:v>30989.4649846641</c:v>
                </c:pt>
                <c:pt idx="41">
                  <c:v>31694.026501570399</c:v>
                </c:pt>
                <c:pt idx="42">
                  <c:v>31744.2556347516</c:v>
                </c:pt>
                <c:pt idx="43">
                  <c:v>32228.339507520101</c:v>
                </c:pt>
                <c:pt idx="44">
                  <c:v>32383.446461523799</c:v>
                </c:pt>
                <c:pt idx="45">
                  <c:v>32383.446461523799</c:v>
                </c:pt>
                <c:pt idx="46">
                  <c:v>31969.978764811698</c:v>
                </c:pt>
                <c:pt idx="47">
                  <c:v>32680.233260650002</c:v>
                </c:pt>
                <c:pt idx="48">
                  <c:v>32882.354175913104</c:v>
                </c:pt>
                <c:pt idx="49">
                  <c:v>28266.118312021899</c:v>
                </c:pt>
                <c:pt idx="50">
                  <c:v>29351.991667279399</c:v>
                </c:pt>
                <c:pt idx="51">
                  <c:v>30318.453315985298</c:v>
                </c:pt>
                <c:pt idx="52">
                  <c:v>30865.043617978601</c:v>
                </c:pt>
                <c:pt idx="53">
                  <c:v>31286.504952890598</c:v>
                </c:pt>
                <c:pt idx="54">
                  <c:v>31288.893378856999</c:v>
                </c:pt>
                <c:pt idx="55">
                  <c:v>31097.185818324902</c:v>
                </c:pt>
                <c:pt idx="56">
                  <c:v>30836.598315980365</c:v>
                </c:pt>
                <c:pt idx="57">
                  <c:v>31514.601062595029</c:v>
                </c:pt>
                <c:pt idx="58">
                  <c:v>31622.10465714175</c:v>
                </c:pt>
                <c:pt idx="59">
                  <c:v>31742.883324315972</c:v>
                </c:pt>
                <c:pt idx="60">
                  <c:v>31275.735812285588</c:v>
                </c:pt>
                <c:pt idx="61">
                  <c:v>31263.886245727688</c:v>
                </c:pt>
                <c:pt idx="62">
                  <c:v>31779.936913955567</c:v>
                </c:pt>
                <c:pt idx="63">
                  <c:v>31982.624305217603</c:v>
                </c:pt>
                <c:pt idx="64">
                  <c:v>32726.918826463181</c:v>
                </c:pt>
                <c:pt idx="65">
                  <c:v>33380.047730404302</c:v>
                </c:pt>
                <c:pt idx="66">
                  <c:v>33527.035040989991</c:v>
                </c:pt>
                <c:pt idx="67">
                  <c:v>32820.423834274785</c:v>
                </c:pt>
                <c:pt idx="68">
                  <c:v>32782.697596584134</c:v>
                </c:pt>
                <c:pt idx="69">
                  <c:v>32739.84491722603</c:v>
                </c:pt>
                <c:pt idx="70">
                  <c:v>32685.177115243114</c:v>
                </c:pt>
                <c:pt idx="71">
                  <c:v>32233.571146343886</c:v>
                </c:pt>
                <c:pt idx="72">
                  <c:v>29406.876149336174</c:v>
                </c:pt>
                <c:pt idx="73">
                  <c:v>29406.876149336174</c:v>
                </c:pt>
                <c:pt idx="74">
                  <c:v>29406.876149336174</c:v>
                </c:pt>
                <c:pt idx="75">
                  <c:v>28659.641102144564</c:v>
                </c:pt>
                <c:pt idx="76">
                  <c:v>27341.446452983117</c:v>
                </c:pt>
                <c:pt idx="77">
                  <c:v>28557.006099411312</c:v>
                </c:pt>
                <c:pt idx="78">
                  <c:v>28337.887489483233</c:v>
                </c:pt>
                <c:pt idx="79">
                  <c:v>27163.423958665051</c:v>
                </c:pt>
                <c:pt idx="80">
                  <c:v>27113.169948863255</c:v>
                </c:pt>
                <c:pt idx="81">
                  <c:v>27870.946172795833</c:v>
                </c:pt>
                <c:pt idx="82">
                  <c:v>27454.455407082834</c:v>
                </c:pt>
                <c:pt idx="83">
                  <c:v>28388.206984955956</c:v>
                </c:pt>
                <c:pt idx="84">
                  <c:v>28413.279255227604</c:v>
                </c:pt>
                <c:pt idx="85">
                  <c:v>28408.715704688446</c:v>
                </c:pt>
                <c:pt idx="86">
                  <c:v>28469.821917120044</c:v>
                </c:pt>
                <c:pt idx="87">
                  <c:v>28520.857351911262</c:v>
                </c:pt>
                <c:pt idx="88">
                  <c:v>28732.502281730889</c:v>
                </c:pt>
                <c:pt idx="89">
                  <c:v>29062.632282292292</c:v>
                </c:pt>
                <c:pt idx="90">
                  <c:v>29058.286002190682</c:v>
                </c:pt>
                <c:pt idx="91">
                  <c:v>28748.001138487412</c:v>
                </c:pt>
                <c:pt idx="92">
                  <c:v>28066.171122158597</c:v>
                </c:pt>
                <c:pt idx="93">
                  <c:v>29003.917105831555</c:v>
                </c:pt>
                <c:pt idx="94">
                  <c:v>29961.391546163813</c:v>
                </c:pt>
                <c:pt idx="95">
                  <c:v>30403.779849756473</c:v>
                </c:pt>
                <c:pt idx="96">
                  <c:v>30433.292443916565</c:v>
                </c:pt>
                <c:pt idx="97">
                  <c:v>30715.517264002399</c:v>
                </c:pt>
                <c:pt idx="98">
                  <c:v>30482.211709550807</c:v>
                </c:pt>
                <c:pt idx="99">
                  <c:v>33562.717791382376</c:v>
                </c:pt>
                <c:pt idx="100">
                  <c:v>33562.717791382376</c:v>
                </c:pt>
                <c:pt idx="101">
                  <c:v>34015.533265328631</c:v>
                </c:pt>
                <c:pt idx="102">
                  <c:v>36331.156037414214</c:v>
                </c:pt>
                <c:pt idx="103">
                  <c:v>36388.978162830856</c:v>
                </c:pt>
                <c:pt idx="104">
                  <c:v>37337.143459715859</c:v>
                </c:pt>
                <c:pt idx="105">
                  <c:v>37414.88904354204</c:v>
                </c:pt>
                <c:pt idx="106">
                  <c:v>38330.334321648385</c:v>
                </c:pt>
              </c:numCache>
              <c:extLst/>
            </c:numRef>
          </c:val>
          <c:extLst>
            <c:ext xmlns:c16="http://schemas.microsoft.com/office/drawing/2014/chart" uri="{C3380CC4-5D6E-409C-BE32-E72D297353CC}">
              <c16:uniqueId val="{00000002-E96E-4A95-8018-84E3FA55ED85}"/>
            </c:ext>
          </c:extLst>
        </c:ser>
        <c:ser>
          <c:idx val="2"/>
          <c:order val="3"/>
          <c:tx>
            <c:strRef>
              <c:f>DATA_UUSI!$A$74</c:f>
              <c:strCache>
                <c:ptCount val="1"/>
                <c:pt idx="0">
                  <c:v>Lyhyen koron rahastot</c:v>
                </c:pt>
              </c:strCache>
            </c:strRef>
          </c:tx>
          <c:spPr>
            <a:solidFill>
              <a:srgbClr val="FFD600"/>
            </a:solidFill>
            <a:ln w="25400">
              <a:noFill/>
            </a:ln>
          </c:spPr>
          <c:cat>
            <c:numRef>
              <c:f>('DATA-LOOKUP'!$O$30:$DL$30,'DATA-LOOKUP'!$DN$30:$DR$30)</c:f>
              <c:numCache>
                <c:formatCode>m/d/yyyy</c:formatCode>
                <c:ptCount val="107"/>
                <c:pt idx="0">
                  <c:v>42429</c:v>
                </c:pt>
                <c:pt idx="1">
                  <c:v>42460</c:v>
                </c:pt>
                <c:pt idx="2">
                  <c:v>42490</c:v>
                </c:pt>
                <c:pt idx="3">
                  <c:v>42521</c:v>
                </c:pt>
                <c:pt idx="4">
                  <c:v>42551</c:v>
                </c:pt>
                <c:pt idx="5">
                  <c:v>42582</c:v>
                </c:pt>
                <c:pt idx="6">
                  <c:v>42613</c:v>
                </c:pt>
                <c:pt idx="7">
                  <c:v>42643</c:v>
                </c:pt>
                <c:pt idx="8">
                  <c:v>42674</c:v>
                </c:pt>
                <c:pt idx="9">
                  <c:v>42704</c:v>
                </c:pt>
                <c:pt idx="10">
                  <c:v>42735</c:v>
                </c:pt>
                <c:pt idx="11">
                  <c:v>42766</c:v>
                </c:pt>
                <c:pt idx="12">
                  <c:v>42794</c:v>
                </c:pt>
                <c:pt idx="13">
                  <c:v>42825</c:v>
                </c:pt>
                <c:pt idx="14">
                  <c:v>42855</c:v>
                </c:pt>
                <c:pt idx="15">
                  <c:v>42886</c:v>
                </c:pt>
                <c:pt idx="16">
                  <c:v>42916</c:v>
                </c:pt>
                <c:pt idx="17">
                  <c:v>42947</c:v>
                </c:pt>
                <c:pt idx="18">
                  <c:v>42978</c:v>
                </c:pt>
                <c:pt idx="19">
                  <c:v>43008</c:v>
                </c:pt>
                <c:pt idx="20">
                  <c:v>43039</c:v>
                </c:pt>
                <c:pt idx="21">
                  <c:v>43069</c:v>
                </c:pt>
                <c:pt idx="22">
                  <c:v>43100</c:v>
                </c:pt>
                <c:pt idx="23">
                  <c:v>43131</c:v>
                </c:pt>
                <c:pt idx="24">
                  <c:v>43159</c:v>
                </c:pt>
                <c:pt idx="25">
                  <c:v>43190</c:v>
                </c:pt>
                <c:pt idx="26">
                  <c:v>43220</c:v>
                </c:pt>
                <c:pt idx="27">
                  <c:v>43251</c:v>
                </c:pt>
                <c:pt idx="28">
                  <c:v>43281</c:v>
                </c:pt>
                <c:pt idx="29">
                  <c:v>43312</c:v>
                </c:pt>
                <c:pt idx="30">
                  <c:v>43343</c:v>
                </c:pt>
                <c:pt idx="31">
                  <c:v>43373</c:v>
                </c:pt>
                <c:pt idx="32">
                  <c:v>43404</c:v>
                </c:pt>
                <c:pt idx="33">
                  <c:v>43434</c:v>
                </c:pt>
                <c:pt idx="34">
                  <c:v>43465</c:v>
                </c:pt>
                <c:pt idx="35">
                  <c:v>43496</c:v>
                </c:pt>
                <c:pt idx="36">
                  <c:v>43524</c:v>
                </c:pt>
                <c:pt idx="37">
                  <c:v>43555</c:v>
                </c:pt>
                <c:pt idx="38">
                  <c:v>43585</c:v>
                </c:pt>
                <c:pt idx="39">
                  <c:v>43616</c:v>
                </c:pt>
                <c:pt idx="40">
                  <c:v>43646</c:v>
                </c:pt>
                <c:pt idx="41">
                  <c:v>43677</c:v>
                </c:pt>
                <c:pt idx="42">
                  <c:v>43708</c:v>
                </c:pt>
                <c:pt idx="43">
                  <c:v>43738</c:v>
                </c:pt>
                <c:pt idx="44">
                  <c:v>43769</c:v>
                </c:pt>
                <c:pt idx="45">
                  <c:v>43799</c:v>
                </c:pt>
                <c:pt idx="46">
                  <c:v>43830</c:v>
                </c:pt>
                <c:pt idx="47">
                  <c:v>43861</c:v>
                </c:pt>
                <c:pt idx="48">
                  <c:v>43890</c:v>
                </c:pt>
                <c:pt idx="49">
                  <c:v>43921</c:v>
                </c:pt>
                <c:pt idx="50">
                  <c:v>43951</c:v>
                </c:pt>
                <c:pt idx="51">
                  <c:v>43982</c:v>
                </c:pt>
                <c:pt idx="52">
                  <c:v>44012</c:v>
                </c:pt>
                <c:pt idx="53">
                  <c:v>44043</c:v>
                </c:pt>
                <c:pt idx="54">
                  <c:v>44074</c:v>
                </c:pt>
                <c:pt idx="55">
                  <c:v>44104</c:v>
                </c:pt>
                <c:pt idx="56">
                  <c:v>44135</c:v>
                </c:pt>
                <c:pt idx="57">
                  <c:v>44165</c:v>
                </c:pt>
                <c:pt idx="58">
                  <c:v>44196</c:v>
                </c:pt>
                <c:pt idx="59">
                  <c:v>44227</c:v>
                </c:pt>
                <c:pt idx="60">
                  <c:v>44255</c:v>
                </c:pt>
                <c:pt idx="61">
                  <c:v>44286</c:v>
                </c:pt>
                <c:pt idx="62">
                  <c:v>44316</c:v>
                </c:pt>
                <c:pt idx="63">
                  <c:v>44347</c:v>
                </c:pt>
                <c:pt idx="64">
                  <c:v>44377</c:v>
                </c:pt>
                <c:pt idx="65">
                  <c:v>44408</c:v>
                </c:pt>
                <c:pt idx="66">
                  <c:v>44439</c:v>
                </c:pt>
                <c:pt idx="67">
                  <c:v>44469</c:v>
                </c:pt>
                <c:pt idx="68">
                  <c:v>44500</c:v>
                </c:pt>
                <c:pt idx="69">
                  <c:v>44530</c:v>
                </c:pt>
                <c:pt idx="70">
                  <c:v>44561</c:v>
                </c:pt>
                <c:pt idx="71">
                  <c:v>44592</c:v>
                </c:pt>
                <c:pt idx="72">
                  <c:v>44620</c:v>
                </c:pt>
                <c:pt idx="73">
                  <c:v>44651</c:v>
                </c:pt>
                <c:pt idx="74">
                  <c:v>44681</c:v>
                </c:pt>
                <c:pt idx="75">
                  <c:v>44712</c:v>
                </c:pt>
                <c:pt idx="76">
                  <c:v>44742</c:v>
                </c:pt>
                <c:pt idx="77">
                  <c:v>44773</c:v>
                </c:pt>
                <c:pt idx="78">
                  <c:v>44804</c:v>
                </c:pt>
                <c:pt idx="79">
                  <c:v>44834</c:v>
                </c:pt>
                <c:pt idx="80">
                  <c:v>44865</c:v>
                </c:pt>
                <c:pt idx="81">
                  <c:v>44895</c:v>
                </c:pt>
                <c:pt idx="82">
                  <c:v>44926</c:v>
                </c:pt>
                <c:pt idx="83">
                  <c:v>44957</c:v>
                </c:pt>
                <c:pt idx="84">
                  <c:v>44985</c:v>
                </c:pt>
                <c:pt idx="85">
                  <c:v>45016</c:v>
                </c:pt>
                <c:pt idx="86">
                  <c:v>45046</c:v>
                </c:pt>
                <c:pt idx="87">
                  <c:v>45077</c:v>
                </c:pt>
                <c:pt idx="88">
                  <c:v>45107</c:v>
                </c:pt>
                <c:pt idx="89">
                  <c:v>45138</c:v>
                </c:pt>
                <c:pt idx="90">
                  <c:v>45169</c:v>
                </c:pt>
                <c:pt idx="91">
                  <c:v>45199</c:v>
                </c:pt>
                <c:pt idx="92">
                  <c:v>45230</c:v>
                </c:pt>
                <c:pt idx="93">
                  <c:v>45260</c:v>
                </c:pt>
                <c:pt idx="94">
                  <c:v>45291</c:v>
                </c:pt>
                <c:pt idx="95">
                  <c:v>45322</c:v>
                </c:pt>
                <c:pt idx="96">
                  <c:v>45351</c:v>
                </c:pt>
                <c:pt idx="97">
                  <c:v>45382</c:v>
                </c:pt>
                <c:pt idx="98">
                  <c:v>45412</c:v>
                </c:pt>
                <c:pt idx="99">
                  <c:v>45443</c:v>
                </c:pt>
                <c:pt idx="100">
                  <c:v>45473</c:v>
                </c:pt>
                <c:pt idx="101">
                  <c:v>45504</c:v>
                </c:pt>
                <c:pt idx="102">
                  <c:v>45565</c:v>
                </c:pt>
                <c:pt idx="103">
                  <c:v>45596</c:v>
                </c:pt>
                <c:pt idx="104">
                  <c:v>45626</c:v>
                </c:pt>
                <c:pt idx="105">
                  <c:v>45657</c:v>
                </c:pt>
                <c:pt idx="106">
                  <c:v>45688</c:v>
                </c:pt>
              </c:numCache>
              <c:extLst/>
            </c:numRef>
          </c:cat>
          <c:val>
            <c:numRef>
              <c:f>('DATA-LOOKUP'!$O$34:$DL$34,'DATA-LOOKUP'!$DN$34:$DR$34)</c:f>
              <c:numCache>
                <c:formatCode>#\ ##0.0</c:formatCode>
                <c:ptCount val="107"/>
                <c:pt idx="0">
                  <c:v>12661.601461370001</c:v>
                </c:pt>
                <c:pt idx="1">
                  <c:v>12598.1934248</c:v>
                </c:pt>
                <c:pt idx="2">
                  <c:v>12813.55414109</c:v>
                </c:pt>
                <c:pt idx="3">
                  <c:v>13071.8270285</c:v>
                </c:pt>
                <c:pt idx="4">
                  <c:v>13416.400179729999</c:v>
                </c:pt>
                <c:pt idx="5">
                  <c:v>13483.4471795101</c:v>
                </c:pt>
                <c:pt idx="6">
                  <c:v>13346.555229957899</c:v>
                </c:pt>
                <c:pt idx="7">
                  <c:v>13316.4197834604</c:v>
                </c:pt>
                <c:pt idx="8">
                  <c:v>13408.0325832326</c:v>
                </c:pt>
                <c:pt idx="9">
                  <c:v>13652.97064001</c:v>
                </c:pt>
                <c:pt idx="10">
                  <c:v>13770.043219884399</c:v>
                </c:pt>
                <c:pt idx="11">
                  <c:v>13612.985270680001</c:v>
                </c:pt>
                <c:pt idx="12">
                  <c:v>14028.330942101102</c:v>
                </c:pt>
                <c:pt idx="13">
                  <c:v>14348.183657035101</c:v>
                </c:pt>
                <c:pt idx="14">
                  <c:v>14480.4862835406</c:v>
                </c:pt>
                <c:pt idx="15">
                  <c:v>14639.892433479999</c:v>
                </c:pt>
                <c:pt idx="16">
                  <c:v>14818.142775013201</c:v>
                </c:pt>
                <c:pt idx="17">
                  <c:v>15127.202051960699</c:v>
                </c:pt>
                <c:pt idx="18">
                  <c:v>15113.293245593</c:v>
                </c:pt>
                <c:pt idx="19">
                  <c:v>14515.221490247201</c:v>
                </c:pt>
                <c:pt idx="20">
                  <c:v>14403.303727065599</c:v>
                </c:pt>
                <c:pt idx="21">
                  <c:v>14308.779008580001</c:v>
                </c:pt>
                <c:pt idx="22">
                  <c:v>14173.808327463101</c:v>
                </c:pt>
                <c:pt idx="23">
                  <c:v>13911.1270527708</c:v>
                </c:pt>
                <c:pt idx="24">
                  <c:v>14142.3055715018</c:v>
                </c:pt>
                <c:pt idx="25">
                  <c:v>13949.0153924676</c:v>
                </c:pt>
                <c:pt idx="26">
                  <c:v>13852.7392663184</c:v>
                </c:pt>
                <c:pt idx="27">
                  <c:v>14290.001850275299</c:v>
                </c:pt>
                <c:pt idx="28">
                  <c:v>14355.1730944929</c:v>
                </c:pt>
                <c:pt idx="29">
                  <c:v>14472.603523191201</c:v>
                </c:pt>
                <c:pt idx="30">
                  <c:v>14311.4770248481</c:v>
                </c:pt>
                <c:pt idx="31">
                  <c:v>13938.3410396749</c:v>
                </c:pt>
                <c:pt idx="32">
                  <c:v>13936.656269159999</c:v>
                </c:pt>
                <c:pt idx="33">
                  <c:v>13693.544283629999</c:v>
                </c:pt>
                <c:pt idx="34">
                  <c:v>13952.08395097</c:v>
                </c:pt>
                <c:pt idx="35">
                  <c:v>13842.594406510001</c:v>
                </c:pt>
                <c:pt idx="36">
                  <c:v>13828.5263299085</c:v>
                </c:pt>
                <c:pt idx="37">
                  <c:v>13776.68753189</c:v>
                </c:pt>
                <c:pt idx="38">
                  <c:v>14195.0324416534</c:v>
                </c:pt>
                <c:pt idx="39">
                  <c:v>14594.5669215574</c:v>
                </c:pt>
                <c:pt idx="40">
                  <c:v>14834.381448043101</c:v>
                </c:pt>
                <c:pt idx="41">
                  <c:v>15114.193462041299</c:v>
                </c:pt>
                <c:pt idx="42">
                  <c:v>15419.423441106701</c:v>
                </c:pt>
                <c:pt idx="43">
                  <c:v>15216.2819545859</c:v>
                </c:pt>
                <c:pt idx="44">
                  <c:v>15086.7034946434</c:v>
                </c:pt>
                <c:pt idx="45">
                  <c:v>15086.7034946434</c:v>
                </c:pt>
                <c:pt idx="46">
                  <c:v>15057.6273451425</c:v>
                </c:pt>
                <c:pt idx="47">
                  <c:v>15129.608889719999</c:v>
                </c:pt>
                <c:pt idx="48">
                  <c:v>15308.001338219601</c:v>
                </c:pt>
                <c:pt idx="49">
                  <c:v>13325.315858335</c:v>
                </c:pt>
                <c:pt idx="50">
                  <c:v>12729.665357674401</c:v>
                </c:pt>
                <c:pt idx="51">
                  <c:v>13347.778724179099</c:v>
                </c:pt>
                <c:pt idx="52">
                  <c:v>13428.336996656601</c:v>
                </c:pt>
                <c:pt idx="53">
                  <c:v>13854.258800271</c:v>
                </c:pt>
                <c:pt idx="54">
                  <c:v>13937.2836472156</c:v>
                </c:pt>
                <c:pt idx="55">
                  <c:v>13988.4432507124</c:v>
                </c:pt>
                <c:pt idx="56">
                  <c:v>14175.116168549033</c:v>
                </c:pt>
                <c:pt idx="57">
                  <c:v>14404.411927842353</c:v>
                </c:pt>
                <c:pt idx="58">
                  <c:v>15077.076385731851</c:v>
                </c:pt>
                <c:pt idx="59">
                  <c:v>15335.85309307518</c:v>
                </c:pt>
                <c:pt idx="60">
                  <c:v>15602.212120934057</c:v>
                </c:pt>
                <c:pt idx="61">
                  <c:v>16049.934170675624</c:v>
                </c:pt>
                <c:pt idx="62">
                  <c:v>16277.278186648713</c:v>
                </c:pt>
                <c:pt idx="63">
                  <c:v>16957.481209405483</c:v>
                </c:pt>
                <c:pt idx="64">
                  <c:v>17496.203781689863</c:v>
                </c:pt>
                <c:pt idx="65">
                  <c:v>17999.512989026425</c:v>
                </c:pt>
                <c:pt idx="66">
                  <c:v>18338.134019950288</c:v>
                </c:pt>
                <c:pt idx="67">
                  <c:v>18280.938484359631</c:v>
                </c:pt>
                <c:pt idx="68">
                  <c:v>18620.890545821465</c:v>
                </c:pt>
                <c:pt idx="69">
                  <c:v>18467.618357600717</c:v>
                </c:pt>
                <c:pt idx="70">
                  <c:v>18700.018415123024</c:v>
                </c:pt>
                <c:pt idx="71">
                  <c:v>18459.650420620259</c:v>
                </c:pt>
                <c:pt idx="72">
                  <c:v>17926.103331810413</c:v>
                </c:pt>
                <c:pt idx="73">
                  <c:v>17926.103331810413</c:v>
                </c:pt>
                <c:pt idx="74">
                  <c:v>17926.103331810413</c:v>
                </c:pt>
                <c:pt idx="75">
                  <c:v>16654.595337705989</c:v>
                </c:pt>
                <c:pt idx="76">
                  <c:v>15476.412401216017</c:v>
                </c:pt>
                <c:pt idx="77">
                  <c:v>15679.845444845147</c:v>
                </c:pt>
                <c:pt idx="78">
                  <c:v>15734.278805343669</c:v>
                </c:pt>
                <c:pt idx="79">
                  <c:v>15052.266248074406</c:v>
                </c:pt>
                <c:pt idx="80">
                  <c:v>14359.357745238825</c:v>
                </c:pt>
                <c:pt idx="81">
                  <c:v>14161.114299760591</c:v>
                </c:pt>
                <c:pt idx="82">
                  <c:v>14205.596933499968</c:v>
                </c:pt>
                <c:pt idx="83">
                  <c:v>14105.334646885669</c:v>
                </c:pt>
                <c:pt idx="84">
                  <c:v>14568.205351917695</c:v>
                </c:pt>
                <c:pt idx="85">
                  <c:v>14661.540032878145</c:v>
                </c:pt>
                <c:pt idx="86">
                  <c:v>15173.846227155405</c:v>
                </c:pt>
                <c:pt idx="87">
                  <c:v>15391.791083308653</c:v>
                </c:pt>
                <c:pt idx="88">
                  <c:v>15369.189504426999</c:v>
                </c:pt>
                <c:pt idx="89">
                  <c:v>15673.218987665627</c:v>
                </c:pt>
                <c:pt idx="90">
                  <c:v>15887.615117496913</c:v>
                </c:pt>
                <c:pt idx="91">
                  <c:v>16401.512638822587</c:v>
                </c:pt>
                <c:pt idx="92">
                  <c:v>16360.020656409884</c:v>
                </c:pt>
                <c:pt idx="93">
                  <c:v>16883.912635968874</c:v>
                </c:pt>
                <c:pt idx="94">
                  <c:v>17036.601770653884</c:v>
                </c:pt>
                <c:pt idx="95">
                  <c:v>17110.305431291461</c:v>
                </c:pt>
                <c:pt idx="96">
                  <c:v>17505.031860876061</c:v>
                </c:pt>
                <c:pt idx="97">
                  <c:v>17664.197624532262</c:v>
                </c:pt>
                <c:pt idx="98">
                  <c:v>17941.449163147463</c:v>
                </c:pt>
                <c:pt idx="99">
                  <c:v>18229.808028082771</c:v>
                </c:pt>
                <c:pt idx="100">
                  <c:v>18229.808028082771</c:v>
                </c:pt>
                <c:pt idx="101">
                  <c:v>18388.08292126999</c:v>
                </c:pt>
                <c:pt idx="102">
                  <c:v>18292.201919956693</c:v>
                </c:pt>
                <c:pt idx="103">
                  <c:v>18377.370694784448</c:v>
                </c:pt>
                <c:pt idx="104">
                  <c:v>18674.44539008044</c:v>
                </c:pt>
                <c:pt idx="105">
                  <c:v>18457.337611007009</c:v>
                </c:pt>
                <c:pt idx="106">
                  <c:v>18240.262492472542</c:v>
                </c:pt>
              </c:numCache>
              <c:extLst/>
            </c:numRef>
          </c:val>
          <c:extLst>
            <c:ext xmlns:c16="http://schemas.microsoft.com/office/drawing/2014/chart" uri="{C3380CC4-5D6E-409C-BE32-E72D297353CC}">
              <c16:uniqueId val="{00000003-E96E-4A95-8018-84E3FA55ED85}"/>
            </c:ext>
          </c:extLst>
        </c:ser>
        <c:ser>
          <c:idx val="3"/>
          <c:order val="4"/>
          <c:tx>
            <c:strRef>
              <c:f>DATA_UUSI!$A$75</c:f>
              <c:strCache>
                <c:ptCount val="1"/>
                <c:pt idx="0">
                  <c:v>Muut rahastot</c:v>
                </c:pt>
              </c:strCache>
            </c:strRef>
          </c:tx>
          <c:spPr>
            <a:solidFill>
              <a:srgbClr val="F4B5D3"/>
            </a:solidFill>
            <a:ln w="25400">
              <a:noFill/>
            </a:ln>
          </c:spPr>
          <c:cat>
            <c:numRef>
              <c:f>('DATA-LOOKUP'!$O$30:$DL$30,'DATA-LOOKUP'!$DN$30:$DR$30)</c:f>
              <c:numCache>
                <c:formatCode>m/d/yyyy</c:formatCode>
                <c:ptCount val="107"/>
                <c:pt idx="0">
                  <c:v>42429</c:v>
                </c:pt>
                <c:pt idx="1">
                  <c:v>42460</c:v>
                </c:pt>
                <c:pt idx="2">
                  <c:v>42490</c:v>
                </c:pt>
                <c:pt idx="3">
                  <c:v>42521</c:v>
                </c:pt>
                <c:pt idx="4">
                  <c:v>42551</c:v>
                </c:pt>
                <c:pt idx="5">
                  <c:v>42582</c:v>
                </c:pt>
                <c:pt idx="6">
                  <c:v>42613</c:v>
                </c:pt>
                <c:pt idx="7">
                  <c:v>42643</c:v>
                </c:pt>
                <c:pt idx="8">
                  <c:v>42674</c:v>
                </c:pt>
                <c:pt idx="9">
                  <c:v>42704</c:v>
                </c:pt>
                <c:pt idx="10">
                  <c:v>42735</c:v>
                </c:pt>
                <c:pt idx="11">
                  <c:v>42766</c:v>
                </c:pt>
                <c:pt idx="12">
                  <c:v>42794</c:v>
                </c:pt>
                <c:pt idx="13">
                  <c:v>42825</c:v>
                </c:pt>
                <c:pt idx="14">
                  <c:v>42855</c:v>
                </c:pt>
                <c:pt idx="15">
                  <c:v>42886</c:v>
                </c:pt>
                <c:pt idx="16">
                  <c:v>42916</c:v>
                </c:pt>
                <c:pt idx="17">
                  <c:v>42947</c:v>
                </c:pt>
                <c:pt idx="18">
                  <c:v>42978</c:v>
                </c:pt>
                <c:pt idx="19">
                  <c:v>43008</c:v>
                </c:pt>
                <c:pt idx="20">
                  <c:v>43039</c:v>
                </c:pt>
                <c:pt idx="21">
                  <c:v>43069</c:v>
                </c:pt>
                <c:pt idx="22">
                  <c:v>43100</c:v>
                </c:pt>
                <c:pt idx="23">
                  <c:v>43131</c:v>
                </c:pt>
                <c:pt idx="24">
                  <c:v>43159</c:v>
                </c:pt>
                <c:pt idx="25">
                  <c:v>43190</c:v>
                </c:pt>
                <c:pt idx="26">
                  <c:v>43220</c:v>
                </c:pt>
                <c:pt idx="27">
                  <c:v>43251</c:v>
                </c:pt>
                <c:pt idx="28">
                  <c:v>43281</c:v>
                </c:pt>
                <c:pt idx="29">
                  <c:v>43312</c:v>
                </c:pt>
                <c:pt idx="30">
                  <c:v>43343</c:v>
                </c:pt>
                <c:pt idx="31">
                  <c:v>43373</c:v>
                </c:pt>
                <c:pt idx="32">
                  <c:v>43404</c:v>
                </c:pt>
                <c:pt idx="33">
                  <c:v>43434</c:v>
                </c:pt>
                <c:pt idx="34">
                  <c:v>43465</c:v>
                </c:pt>
                <c:pt idx="35">
                  <c:v>43496</c:v>
                </c:pt>
                <c:pt idx="36">
                  <c:v>43524</c:v>
                </c:pt>
                <c:pt idx="37">
                  <c:v>43555</c:v>
                </c:pt>
                <c:pt idx="38">
                  <c:v>43585</c:v>
                </c:pt>
                <c:pt idx="39">
                  <c:v>43616</c:v>
                </c:pt>
                <c:pt idx="40">
                  <c:v>43646</c:v>
                </c:pt>
                <c:pt idx="41">
                  <c:v>43677</c:v>
                </c:pt>
                <c:pt idx="42">
                  <c:v>43708</c:v>
                </c:pt>
                <c:pt idx="43">
                  <c:v>43738</c:v>
                </c:pt>
                <c:pt idx="44">
                  <c:v>43769</c:v>
                </c:pt>
                <c:pt idx="45">
                  <c:v>43799</c:v>
                </c:pt>
                <c:pt idx="46">
                  <c:v>43830</c:v>
                </c:pt>
                <c:pt idx="47">
                  <c:v>43861</c:v>
                </c:pt>
                <c:pt idx="48">
                  <c:v>43890</c:v>
                </c:pt>
                <c:pt idx="49">
                  <c:v>43921</c:v>
                </c:pt>
                <c:pt idx="50">
                  <c:v>43951</c:v>
                </c:pt>
                <c:pt idx="51">
                  <c:v>43982</c:v>
                </c:pt>
                <c:pt idx="52">
                  <c:v>44012</c:v>
                </c:pt>
                <c:pt idx="53">
                  <c:v>44043</c:v>
                </c:pt>
                <c:pt idx="54">
                  <c:v>44074</c:v>
                </c:pt>
                <c:pt idx="55">
                  <c:v>44104</c:v>
                </c:pt>
                <c:pt idx="56">
                  <c:v>44135</c:v>
                </c:pt>
                <c:pt idx="57">
                  <c:v>44165</c:v>
                </c:pt>
                <c:pt idx="58">
                  <c:v>44196</c:v>
                </c:pt>
                <c:pt idx="59">
                  <c:v>44227</c:v>
                </c:pt>
                <c:pt idx="60">
                  <c:v>44255</c:v>
                </c:pt>
                <c:pt idx="61">
                  <c:v>44286</c:v>
                </c:pt>
                <c:pt idx="62">
                  <c:v>44316</c:v>
                </c:pt>
                <c:pt idx="63">
                  <c:v>44347</c:v>
                </c:pt>
                <c:pt idx="64">
                  <c:v>44377</c:v>
                </c:pt>
                <c:pt idx="65">
                  <c:v>44408</c:v>
                </c:pt>
                <c:pt idx="66">
                  <c:v>44439</c:v>
                </c:pt>
                <c:pt idx="67">
                  <c:v>44469</c:v>
                </c:pt>
                <c:pt idx="68">
                  <c:v>44500</c:v>
                </c:pt>
                <c:pt idx="69">
                  <c:v>44530</c:v>
                </c:pt>
                <c:pt idx="70">
                  <c:v>44561</c:v>
                </c:pt>
                <c:pt idx="71">
                  <c:v>44592</c:v>
                </c:pt>
                <c:pt idx="72">
                  <c:v>44620</c:v>
                </c:pt>
                <c:pt idx="73">
                  <c:v>44651</c:v>
                </c:pt>
                <c:pt idx="74">
                  <c:v>44681</c:v>
                </c:pt>
                <c:pt idx="75">
                  <c:v>44712</c:v>
                </c:pt>
                <c:pt idx="76">
                  <c:v>44742</c:v>
                </c:pt>
                <c:pt idx="77">
                  <c:v>44773</c:v>
                </c:pt>
                <c:pt idx="78">
                  <c:v>44804</c:v>
                </c:pt>
                <c:pt idx="79">
                  <c:v>44834</c:v>
                </c:pt>
                <c:pt idx="80">
                  <c:v>44865</c:v>
                </c:pt>
                <c:pt idx="81">
                  <c:v>44895</c:v>
                </c:pt>
                <c:pt idx="82">
                  <c:v>44926</c:v>
                </c:pt>
                <c:pt idx="83">
                  <c:v>44957</c:v>
                </c:pt>
                <c:pt idx="84">
                  <c:v>44985</c:v>
                </c:pt>
                <c:pt idx="85">
                  <c:v>45016</c:v>
                </c:pt>
                <c:pt idx="86">
                  <c:v>45046</c:v>
                </c:pt>
                <c:pt idx="87">
                  <c:v>45077</c:v>
                </c:pt>
                <c:pt idx="88">
                  <c:v>45107</c:v>
                </c:pt>
                <c:pt idx="89">
                  <c:v>45138</c:v>
                </c:pt>
                <c:pt idx="90">
                  <c:v>45169</c:v>
                </c:pt>
                <c:pt idx="91">
                  <c:v>45199</c:v>
                </c:pt>
                <c:pt idx="92">
                  <c:v>45230</c:v>
                </c:pt>
                <c:pt idx="93">
                  <c:v>45260</c:v>
                </c:pt>
                <c:pt idx="94">
                  <c:v>45291</c:v>
                </c:pt>
                <c:pt idx="95">
                  <c:v>45322</c:v>
                </c:pt>
                <c:pt idx="96">
                  <c:v>45351</c:v>
                </c:pt>
                <c:pt idx="97">
                  <c:v>45382</c:v>
                </c:pt>
                <c:pt idx="98">
                  <c:v>45412</c:v>
                </c:pt>
                <c:pt idx="99">
                  <c:v>45443</c:v>
                </c:pt>
                <c:pt idx="100">
                  <c:v>45473</c:v>
                </c:pt>
                <c:pt idx="101">
                  <c:v>45504</c:v>
                </c:pt>
                <c:pt idx="102">
                  <c:v>45565</c:v>
                </c:pt>
                <c:pt idx="103">
                  <c:v>45596</c:v>
                </c:pt>
                <c:pt idx="104">
                  <c:v>45626</c:v>
                </c:pt>
                <c:pt idx="105">
                  <c:v>45657</c:v>
                </c:pt>
                <c:pt idx="106">
                  <c:v>45688</c:v>
                </c:pt>
              </c:numCache>
              <c:extLst/>
            </c:numRef>
          </c:cat>
          <c:val>
            <c:numRef>
              <c:f>('DATA-LOOKUP'!$O$35:$DL$35,'DATA-LOOKUP'!$DN$35:$DR$35)</c:f>
              <c:numCache>
                <c:formatCode>#\ ##0.0</c:formatCode>
                <c:ptCount val="107"/>
                <c:pt idx="0">
                  <c:v>2143.1766207659998</c:v>
                </c:pt>
                <c:pt idx="1">
                  <c:v>2218.0622332090002</c:v>
                </c:pt>
                <c:pt idx="2">
                  <c:v>2375.9905393270001</c:v>
                </c:pt>
                <c:pt idx="3">
                  <c:v>2370.431060032</c:v>
                </c:pt>
                <c:pt idx="4">
                  <c:v>2442.8115747849997</c:v>
                </c:pt>
                <c:pt idx="5">
                  <c:v>2586.4737621362001</c:v>
                </c:pt>
                <c:pt idx="6">
                  <c:v>2609.3425111118004</c:v>
                </c:pt>
                <c:pt idx="7">
                  <c:v>2710.6210861109998</c:v>
                </c:pt>
                <c:pt idx="8">
                  <c:v>2805.4175806379999</c:v>
                </c:pt>
                <c:pt idx="9">
                  <c:v>2795.3753116539997</c:v>
                </c:pt>
                <c:pt idx="10">
                  <c:v>2924.8050502660999</c:v>
                </c:pt>
                <c:pt idx="11">
                  <c:v>3133.4416391499999</c:v>
                </c:pt>
                <c:pt idx="12">
                  <c:v>3189.6412936090996</c:v>
                </c:pt>
                <c:pt idx="13">
                  <c:v>3271.9160509081003</c:v>
                </c:pt>
                <c:pt idx="14">
                  <c:v>3339.7418506838999</c:v>
                </c:pt>
                <c:pt idx="15">
                  <c:v>3338.8652086729999</c:v>
                </c:pt>
                <c:pt idx="16">
                  <c:v>3421.4787444549997</c:v>
                </c:pt>
                <c:pt idx="17">
                  <c:v>3509.9820539289999</c:v>
                </c:pt>
                <c:pt idx="18">
                  <c:v>3596.9657338500001</c:v>
                </c:pt>
                <c:pt idx="19">
                  <c:v>3310.4060123200002</c:v>
                </c:pt>
                <c:pt idx="20">
                  <c:v>3831.3133028299999</c:v>
                </c:pt>
                <c:pt idx="21">
                  <c:v>3810.4201539400001</c:v>
                </c:pt>
                <c:pt idx="22">
                  <c:v>3955.07093123</c:v>
                </c:pt>
                <c:pt idx="23">
                  <c:v>4097.2408084199997</c:v>
                </c:pt>
                <c:pt idx="24">
                  <c:v>4086.43042754</c:v>
                </c:pt>
                <c:pt idx="25">
                  <c:v>4148.3817955499999</c:v>
                </c:pt>
                <c:pt idx="26">
                  <c:v>4225.0842171300001</c:v>
                </c:pt>
                <c:pt idx="27">
                  <c:v>4468.0226116700005</c:v>
                </c:pt>
                <c:pt idx="28">
                  <c:v>4477.1572090600002</c:v>
                </c:pt>
                <c:pt idx="29">
                  <c:v>4738.1113153100005</c:v>
                </c:pt>
                <c:pt idx="30">
                  <c:v>4798.1982337052004</c:v>
                </c:pt>
                <c:pt idx="31">
                  <c:v>4882.8164628900004</c:v>
                </c:pt>
                <c:pt idx="32">
                  <c:v>4963.4374191300003</c:v>
                </c:pt>
                <c:pt idx="33">
                  <c:v>4930.1454502899996</c:v>
                </c:pt>
                <c:pt idx="34">
                  <c:v>4984.5397129200001</c:v>
                </c:pt>
                <c:pt idx="35">
                  <c:v>5214.7073103000002</c:v>
                </c:pt>
                <c:pt idx="36">
                  <c:v>5247.4624241681004</c:v>
                </c:pt>
                <c:pt idx="37">
                  <c:v>5354.1177292499997</c:v>
                </c:pt>
                <c:pt idx="38">
                  <c:v>5506.0556293169002</c:v>
                </c:pt>
                <c:pt idx="39">
                  <c:v>5497.5738715844</c:v>
                </c:pt>
                <c:pt idx="40">
                  <c:v>5611.9180188156006</c:v>
                </c:pt>
                <c:pt idx="41">
                  <c:v>5754.6822577804005</c:v>
                </c:pt>
                <c:pt idx="42">
                  <c:v>5806.4292839079999</c:v>
                </c:pt>
                <c:pt idx="43">
                  <c:v>6119.1619405480005</c:v>
                </c:pt>
                <c:pt idx="44">
                  <c:v>6296.9969523858008</c:v>
                </c:pt>
                <c:pt idx="45">
                  <c:v>6296.9969523858008</c:v>
                </c:pt>
                <c:pt idx="46">
                  <c:v>6574.6227634287006</c:v>
                </c:pt>
                <c:pt idx="47">
                  <c:v>6807.6577284799996</c:v>
                </c:pt>
                <c:pt idx="48">
                  <c:v>6856.7289360006998</c:v>
                </c:pt>
                <c:pt idx="49">
                  <c:v>6785.9605888983006</c:v>
                </c:pt>
                <c:pt idx="50">
                  <c:v>6847.5931019970994</c:v>
                </c:pt>
                <c:pt idx="51">
                  <c:v>6851.5531723860995</c:v>
                </c:pt>
                <c:pt idx="52">
                  <c:v>6854.1241406690997</c:v>
                </c:pt>
                <c:pt idx="53">
                  <c:v>6859.5718155386003</c:v>
                </c:pt>
                <c:pt idx="54">
                  <c:v>6974.2324516221997</c:v>
                </c:pt>
                <c:pt idx="55">
                  <c:v>7064.7925522576998</c:v>
                </c:pt>
                <c:pt idx="56">
                  <c:v>7295.1200503433256</c:v>
                </c:pt>
                <c:pt idx="57">
                  <c:v>7341.8892052704223</c:v>
                </c:pt>
                <c:pt idx="58">
                  <c:v>7523.3723172890395</c:v>
                </c:pt>
                <c:pt idx="59">
                  <c:v>7805.4044833636299</c:v>
                </c:pt>
                <c:pt idx="60">
                  <c:v>7841.821612220001</c:v>
                </c:pt>
                <c:pt idx="61">
                  <c:v>7975.1056301259468</c:v>
                </c:pt>
                <c:pt idx="62">
                  <c:v>8112.864953033546</c:v>
                </c:pt>
                <c:pt idx="63">
                  <c:v>8540.109237294686</c:v>
                </c:pt>
                <c:pt idx="64">
                  <c:v>8707.8359582219855</c:v>
                </c:pt>
                <c:pt idx="65">
                  <c:v>9326.1330745084942</c:v>
                </c:pt>
                <c:pt idx="66">
                  <c:v>9458.4212310335988</c:v>
                </c:pt>
                <c:pt idx="67">
                  <c:v>9387.7437176522144</c:v>
                </c:pt>
                <c:pt idx="68">
                  <c:v>9802.5221090017894</c:v>
                </c:pt>
                <c:pt idx="69">
                  <c:v>9874.7394809167272</c:v>
                </c:pt>
                <c:pt idx="70">
                  <c:v>10052.693164396684</c:v>
                </c:pt>
                <c:pt idx="71">
                  <c:v>10398.261986067162</c:v>
                </c:pt>
                <c:pt idx="72">
                  <c:v>10550.420572936522</c:v>
                </c:pt>
                <c:pt idx="73">
                  <c:v>10550.420572936522</c:v>
                </c:pt>
                <c:pt idx="74">
                  <c:v>10543.930390366522</c:v>
                </c:pt>
                <c:pt idx="75">
                  <c:v>10670.496973529071</c:v>
                </c:pt>
                <c:pt idx="76">
                  <c:v>10887.296899684017</c:v>
                </c:pt>
                <c:pt idx="77">
                  <c:v>10848.132418451858</c:v>
                </c:pt>
                <c:pt idx="78">
                  <c:v>11041.81914988789</c:v>
                </c:pt>
                <c:pt idx="79">
                  <c:v>11189.984637005278</c:v>
                </c:pt>
                <c:pt idx="80">
                  <c:v>11344.380113432728</c:v>
                </c:pt>
                <c:pt idx="81">
                  <c:v>11251.077447483409</c:v>
                </c:pt>
                <c:pt idx="82">
                  <c:v>11394.426975295573</c:v>
                </c:pt>
                <c:pt idx="83">
                  <c:v>11573.914272734099</c:v>
                </c:pt>
                <c:pt idx="84">
                  <c:v>11518.135858659502</c:v>
                </c:pt>
                <c:pt idx="85">
                  <c:v>11401.895173583811</c:v>
                </c:pt>
                <c:pt idx="86">
                  <c:v>11326.297880000477</c:v>
                </c:pt>
                <c:pt idx="87">
                  <c:v>11283.455896008498</c:v>
                </c:pt>
                <c:pt idx="88">
                  <c:v>11185.673204471314</c:v>
                </c:pt>
                <c:pt idx="89">
                  <c:v>11060.78322923375</c:v>
                </c:pt>
                <c:pt idx="90">
                  <c:v>10051.377734741061</c:v>
                </c:pt>
                <c:pt idx="91">
                  <c:v>10830.265484275835</c:v>
                </c:pt>
                <c:pt idx="92">
                  <c:v>10930.928761629086</c:v>
                </c:pt>
                <c:pt idx="93">
                  <c:v>10816.589682030399</c:v>
                </c:pt>
                <c:pt idx="94">
                  <c:v>10467.429684255883</c:v>
                </c:pt>
                <c:pt idx="95">
                  <c:v>10356.450155543216</c:v>
                </c:pt>
                <c:pt idx="96">
                  <c:v>10370.290950177618</c:v>
                </c:pt>
                <c:pt idx="97">
                  <c:v>10314.986685227275</c:v>
                </c:pt>
                <c:pt idx="98">
                  <c:v>10159.305764983303</c:v>
                </c:pt>
                <c:pt idx="99">
                  <c:v>10302.936716667842</c:v>
                </c:pt>
                <c:pt idx="100">
                  <c:v>10302.936716667842</c:v>
                </c:pt>
                <c:pt idx="101">
                  <c:v>10111.896570706132</c:v>
                </c:pt>
                <c:pt idx="102">
                  <c:v>10103.829799871151</c:v>
                </c:pt>
                <c:pt idx="103">
                  <c:v>10062.60748892218</c:v>
                </c:pt>
                <c:pt idx="104">
                  <c:v>10082.344326660525</c:v>
                </c:pt>
                <c:pt idx="105">
                  <c:v>10115.383850960743</c:v>
                </c:pt>
                <c:pt idx="106">
                  <c:v>9932.1333723640346</c:v>
                </c:pt>
              </c:numCache>
              <c:extLst/>
            </c:numRef>
          </c:val>
          <c:extLst>
            <c:ext xmlns:c16="http://schemas.microsoft.com/office/drawing/2014/chart" uri="{C3380CC4-5D6E-409C-BE32-E72D297353CC}">
              <c16:uniqueId val="{00000004-E96E-4A95-8018-84E3FA55ED85}"/>
            </c:ext>
          </c:extLst>
        </c:ser>
        <c:dLbls>
          <c:showLegendKey val="0"/>
          <c:showVal val="0"/>
          <c:showCatName val="0"/>
          <c:showSerName val="0"/>
          <c:showPercent val="0"/>
          <c:showBubbleSize val="0"/>
        </c:dLbls>
        <c:axId val="1034907647"/>
        <c:axId val="1"/>
      </c:areaChart>
      <c:dateAx>
        <c:axId val="1034907647"/>
        <c:scaling>
          <c:orientation val="minMax"/>
          <c:min val="42766"/>
        </c:scaling>
        <c:delete val="0"/>
        <c:axPos val="b"/>
        <c:numFmt formatCode="m\/yyyy" sourceLinked="0"/>
        <c:majorTickMark val="none"/>
        <c:minorTickMark val="none"/>
        <c:tickLblPos val="nextTo"/>
        <c:spPr>
          <a:ln w="12700">
            <a:solidFill>
              <a:srgbClr val="808080"/>
            </a:solidFill>
            <a:prstDash val="solid"/>
          </a:ln>
        </c:spPr>
        <c:txPr>
          <a:bodyPr rot="0" vert="horz"/>
          <a:lstStyle/>
          <a:p>
            <a:pPr>
              <a:defRPr sz="800" b="0" i="0" u="none" strike="noStrike" baseline="0">
                <a:solidFill>
                  <a:srgbClr val="EE2C90"/>
                </a:solidFill>
                <a:latin typeface="Merriweather Sans"/>
                <a:ea typeface="Arial"/>
                <a:cs typeface="Arial"/>
              </a:defRPr>
            </a:pPr>
            <a:endParaRPr lang="fi-FI"/>
          </a:p>
        </c:txPr>
        <c:crossAx val="1"/>
        <c:crosses val="autoZero"/>
        <c:auto val="1"/>
        <c:lblOffset val="100"/>
        <c:baseTimeUnit val="days"/>
        <c:majorUnit val="6"/>
        <c:majorTimeUnit val="months"/>
        <c:minorUnit val="1"/>
        <c:minorTimeUnit val="days"/>
      </c:dateAx>
      <c:valAx>
        <c:axId val="1"/>
        <c:scaling>
          <c:orientation val="minMax"/>
        </c:scaling>
        <c:delete val="0"/>
        <c:axPos val="l"/>
        <c:majorGridlines>
          <c:spPr>
            <a:ln w="6350">
              <a:solidFill>
                <a:srgbClr val="D9D9D9"/>
              </a:solidFill>
              <a:prstDash val="solid"/>
            </a:ln>
          </c:spPr>
        </c:majorGridlines>
        <c:numFmt formatCode="#,##0" sourceLinked="0"/>
        <c:majorTickMark val="out"/>
        <c:minorTickMark val="none"/>
        <c:tickLblPos val="nextTo"/>
        <c:txPr>
          <a:bodyPr rot="0" vert="horz"/>
          <a:lstStyle/>
          <a:p>
            <a:pPr>
              <a:defRPr sz="1400" b="0" i="0" u="none" strike="noStrike" baseline="0">
                <a:solidFill>
                  <a:srgbClr val="164280"/>
                </a:solidFill>
                <a:latin typeface="Merriweather Sans"/>
                <a:ea typeface="Arial"/>
                <a:cs typeface="Arial"/>
              </a:defRPr>
            </a:pPr>
            <a:endParaRPr lang="fi-FI"/>
          </a:p>
        </c:txPr>
        <c:crossAx val="1034907647"/>
        <c:crosses val="autoZero"/>
        <c:crossBetween val="midCat"/>
      </c:valAx>
      <c:spPr>
        <a:solidFill>
          <a:srgbClr val="FFFFFF"/>
        </a:solidFill>
        <a:ln w="25400">
          <a:noFill/>
        </a:ln>
      </c:spPr>
    </c:plotArea>
    <c:legend>
      <c:legendPos val="b"/>
      <c:layout>
        <c:manualLayout>
          <c:xMode val="edge"/>
          <c:yMode val="edge"/>
          <c:x val="0.14270941054808686"/>
          <c:y val="0.94406779661016949"/>
          <c:w val="0.85729060234703591"/>
          <c:h val="5.5932203389830515E-2"/>
        </c:manualLayout>
      </c:layout>
      <c:overlay val="0"/>
      <c:txPr>
        <a:bodyPr/>
        <a:lstStyle/>
        <a:p>
          <a:pPr>
            <a:defRPr sz="900" b="0" i="0" u="none" strike="noStrike" baseline="0">
              <a:solidFill>
                <a:srgbClr val="164280"/>
              </a:solidFill>
              <a:latin typeface="Merriweather Sans"/>
              <a:ea typeface="Arial"/>
              <a:cs typeface="Arial"/>
            </a:defRPr>
          </a:pPr>
          <a:endParaRPr lang="fi-FI"/>
        </a:p>
      </c:txPr>
    </c:legend>
    <c:plotVisOnly val="0"/>
    <c:dispBlanksAs val="zero"/>
    <c:showDLblsOverMax val="0"/>
  </c:chart>
  <c:spPr>
    <a:noFill/>
    <a:ln w="9525">
      <a:noFill/>
    </a:ln>
  </c:spPr>
  <c:txPr>
    <a:bodyPr/>
    <a:lstStyle/>
    <a:p>
      <a:pPr>
        <a:defRPr sz="1200" b="0" i="0" u="none" strike="noStrike" baseline="0">
          <a:solidFill>
            <a:srgbClr val="000000"/>
          </a:solidFill>
          <a:latin typeface="Arial"/>
          <a:ea typeface="Arial"/>
          <a:cs typeface="Arial"/>
        </a:defRPr>
      </a:pPr>
      <a:endParaRPr lang="fi-FI"/>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447420373846795"/>
          <c:y val="4.8638192127676262E-2"/>
          <c:w val="0.84590153517924371"/>
          <c:h val="0.87065789471345179"/>
        </c:manualLayout>
      </c:layout>
      <c:areaChart>
        <c:grouping val="standard"/>
        <c:varyColors val="0"/>
        <c:ser>
          <c:idx val="0"/>
          <c:order val="0"/>
          <c:tx>
            <c:strRef>
              <c:f>DATA_UUSI!$A$15</c:f>
              <c:strCache>
                <c:ptCount val="1"/>
                <c:pt idx="0">
                  <c:v>Rahastopääoma suomalaisissa sijoitusrahastoissa</c:v>
                </c:pt>
              </c:strCache>
            </c:strRef>
          </c:tx>
          <c:spPr>
            <a:solidFill>
              <a:srgbClr val="164178"/>
            </a:solidFill>
            <a:ln w="25400">
              <a:noFill/>
            </a:ln>
          </c:spPr>
          <c:cat>
            <c:numRef>
              <c:f>'DATA-LOOKUP'!$H$30:$DR$30</c:f>
              <c:numCache>
                <c:formatCode>m/d/yyyy</c:formatCode>
                <c:ptCount val="115"/>
                <c:pt idx="0">
                  <c:v>42216</c:v>
                </c:pt>
                <c:pt idx="1">
                  <c:v>42247</c:v>
                </c:pt>
                <c:pt idx="2">
                  <c:v>42277</c:v>
                </c:pt>
                <c:pt idx="3">
                  <c:v>42308</c:v>
                </c:pt>
                <c:pt idx="4">
                  <c:v>42338</c:v>
                </c:pt>
                <c:pt idx="5">
                  <c:v>42369</c:v>
                </c:pt>
                <c:pt idx="6">
                  <c:v>42400</c:v>
                </c:pt>
                <c:pt idx="7">
                  <c:v>42429</c:v>
                </c:pt>
                <c:pt idx="8">
                  <c:v>42460</c:v>
                </c:pt>
                <c:pt idx="9">
                  <c:v>42490</c:v>
                </c:pt>
                <c:pt idx="10">
                  <c:v>42521</c:v>
                </c:pt>
                <c:pt idx="11">
                  <c:v>42551</c:v>
                </c:pt>
                <c:pt idx="12">
                  <c:v>42582</c:v>
                </c:pt>
                <c:pt idx="13">
                  <c:v>42613</c:v>
                </c:pt>
                <c:pt idx="14">
                  <c:v>42643</c:v>
                </c:pt>
                <c:pt idx="15">
                  <c:v>42674</c:v>
                </c:pt>
                <c:pt idx="16">
                  <c:v>42704</c:v>
                </c:pt>
                <c:pt idx="17">
                  <c:v>42735</c:v>
                </c:pt>
                <c:pt idx="18">
                  <c:v>42766</c:v>
                </c:pt>
                <c:pt idx="19">
                  <c:v>42794</c:v>
                </c:pt>
                <c:pt idx="20">
                  <c:v>42825</c:v>
                </c:pt>
                <c:pt idx="21">
                  <c:v>42855</c:v>
                </c:pt>
                <c:pt idx="22">
                  <c:v>42886</c:v>
                </c:pt>
                <c:pt idx="23">
                  <c:v>42916</c:v>
                </c:pt>
                <c:pt idx="24">
                  <c:v>42947</c:v>
                </c:pt>
                <c:pt idx="25">
                  <c:v>42978</c:v>
                </c:pt>
                <c:pt idx="26">
                  <c:v>43008</c:v>
                </c:pt>
                <c:pt idx="27">
                  <c:v>43039</c:v>
                </c:pt>
                <c:pt idx="28">
                  <c:v>43069</c:v>
                </c:pt>
                <c:pt idx="29">
                  <c:v>43100</c:v>
                </c:pt>
                <c:pt idx="30">
                  <c:v>43131</c:v>
                </c:pt>
                <c:pt idx="31">
                  <c:v>43159</c:v>
                </c:pt>
                <c:pt idx="32">
                  <c:v>43190</c:v>
                </c:pt>
                <c:pt idx="33">
                  <c:v>43220</c:v>
                </c:pt>
                <c:pt idx="34">
                  <c:v>43251</c:v>
                </c:pt>
                <c:pt idx="35">
                  <c:v>43281</c:v>
                </c:pt>
                <c:pt idx="36">
                  <c:v>43312</c:v>
                </c:pt>
                <c:pt idx="37">
                  <c:v>43343</c:v>
                </c:pt>
                <c:pt idx="38">
                  <c:v>43373</c:v>
                </c:pt>
                <c:pt idx="39">
                  <c:v>43404</c:v>
                </c:pt>
                <c:pt idx="40">
                  <c:v>43434</c:v>
                </c:pt>
                <c:pt idx="41">
                  <c:v>43465</c:v>
                </c:pt>
                <c:pt idx="42">
                  <c:v>43496</c:v>
                </c:pt>
                <c:pt idx="43">
                  <c:v>43524</c:v>
                </c:pt>
                <c:pt idx="44">
                  <c:v>43555</c:v>
                </c:pt>
                <c:pt idx="45">
                  <c:v>43585</c:v>
                </c:pt>
                <c:pt idx="46">
                  <c:v>43616</c:v>
                </c:pt>
                <c:pt idx="47">
                  <c:v>43646</c:v>
                </c:pt>
                <c:pt idx="48">
                  <c:v>43677</c:v>
                </c:pt>
                <c:pt idx="49">
                  <c:v>43708</c:v>
                </c:pt>
                <c:pt idx="50">
                  <c:v>43738</c:v>
                </c:pt>
                <c:pt idx="51">
                  <c:v>43769</c:v>
                </c:pt>
                <c:pt idx="52">
                  <c:v>43799</c:v>
                </c:pt>
                <c:pt idx="53">
                  <c:v>43830</c:v>
                </c:pt>
                <c:pt idx="54">
                  <c:v>43861</c:v>
                </c:pt>
                <c:pt idx="55">
                  <c:v>43890</c:v>
                </c:pt>
                <c:pt idx="56">
                  <c:v>43921</c:v>
                </c:pt>
                <c:pt idx="57">
                  <c:v>43951</c:v>
                </c:pt>
                <c:pt idx="58">
                  <c:v>43982</c:v>
                </c:pt>
                <c:pt idx="59">
                  <c:v>44012</c:v>
                </c:pt>
                <c:pt idx="60">
                  <c:v>44043</c:v>
                </c:pt>
                <c:pt idx="61">
                  <c:v>44074</c:v>
                </c:pt>
                <c:pt idx="62">
                  <c:v>44104</c:v>
                </c:pt>
                <c:pt idx="63">
                  <c:v>44135</c:v>
                </c:pt>
                <c:pt idx="64">
                  <c:v>44165</c:v>
                </c:pt>
                <c:pt idx="65">
                  <c:v>44196</c:v>
                </c:pt>
                <c:pt idx="66">
                  <c:v>44227</c:v>
                </c:pt>
                <c:pt idx="67">
                  <c:v>44255</c:v>
                </c:pt>
                <c:pt idx="68">
                  <c:v>44286</c:v>
                </c:pt>
                <c:pt idx="69">
                  <c:v>44316</c:v>
                </c:pt>
                <c:pt idx="70">
                  <c:v>44347</c:v>
                </c:pt>
                <c:pt idx="71">
                  <c:v>44377</c:v>
                </c:pt>
                <c:pt idx="72">
                  <c:v>44408</c:v>
                </c:pt>
                <c:pt idx="73">
                  <c:v>44439</c:v>
                </c:pt>
                <c:pt idx="74">
                  <c:v>44469</c:v>
                </c:pt>
                <c:pt idx="75">
                  <c:v>44500</c:v>
                </c:pt>
                <c:pt idx="76">
                  <c:v>44530</c:v>
                </c:pt>
                <c:pt idx="77">
                  <c:v>44561</c:v>
                </c:pt>
                <c:pt idx="78">
                  <c:v>44592</c:v>
                </c:pt>
                <c:pt idx="79">
                  <c:v>44620</c:v>
                </c:pt>
                <c:pt idx="80">
                  <c:v>44651</c:v>
                </c:pt>
                <c:pt idx="81">
                  <c:v>44681</c:v>
                </c:pt>
                <c:pt idx="82">
                  <c:v>44712</c:v>
                </c:pt>
                <c:pt idx="83">
                  <c:v>44742</c:v>
                </c:pt>
                <c:pt idx="84">
                  <c:v>44773</c:v>
                </c:pt>
                <c:pt idx="85">
                  <c:v>44804</c:v>
                </c:pt>
                <c:pt idx="86">
                  <c:v>44834</c:v>
                </c:pt>
                <c:pt idx="87">
                  <c:v>44865</c:v>
                </c:pt>
                <c:pt idx="88">
                  <c:v>44895</c:v>
                </c:pt>
                <c:pt idx="89">
                  <c:v>44926</c:v>
                </c:pt>
                <c:pt idx="90">
                  <c:v>44957</c:v>
                </c:pt>
                <c:pt idx="91">
                  <c:v>44985</c:v>
                </c:pt>
                <c:pt idx="92">
                  <c:v>45016</c:v>
                </c:pt>
                <c:pt idx="93">
                  <c:v>45046</c:v>
                </c:pt>
                <c:pt idx="94">
                  <c:v>45077</c:v>
                </c:pt>
                <c:pt idx="95">
                  <c:v>45107</c:v>
                </c:pt>
                <c:pt idx="96">
                  <c:v>45138</c:v>
                </c:pt>
                <c:pt idx="97">
                  <c:v>45169</c:v>
                </c:pt>
                <c:pt idx="98">
                  <c:v>45199</c:v>
                </c:pt>
                <c:pt idx="99">
                  <c:v>45230</c:v>
                </c:pt>
                <c:pt idx="100">
                  <c:v>45260</c:v>
                </c:pt>
                <c:pt idx="101">
                  <c:v>45291</c:v>
                </c:pt>
                <c:pt idx="102">
                  <c:v>45322</c:v>
                </c:pt>
                <c:pt idx="103">
                  <c:v>45351</c:v>
                </c:pt>
                <c:pt idx="104">
                  <c:v>45382</c:v>
                </c:pt>
                <c:pt idx="105">
                  <c:v>45412</c:v>
                </c:pt>
                <c:pt idx="106">
                  <c:v>45443</c:v>
                </c:pt>
                <c:pt idx="107">
                  <c:v>45473</c:v>
                </c:pt>
                <c:pt idx="108">
                  <c:v>45504</c:v>
                </c:pt>
                <c:pt idx="109">
                  <c:v>45535</c:v>
                </c:pt>
                <c:pt idx="110">
                  <c:v>45565</c:v>
                </c:pt>
                <c:pt idx="111">
                  <c:v>45596</c:v>
                </c:pt>
                <c:pt idx="112">
                  <c:v>45626</c:v>
                </c:pt>
                <c:pt idx="113">
                  <c:v>45657</c:v>
                </c:pt>
                <c:pt idx="114">
                  <c:v>45688</c:v>
                </c:pt>
              </c:numCache>
              <c:extLst/>
            </c:numRef>
          </c:cat>
          <c:val>
            <c:numRef>
              <c:f>'DATA-LOOKUP'!$H$36:$DR$36</c:f>
              <c:numCache>
                <c:formatCode>#\ ##0.0</c:formatCode>
                <c:ptCount val="115"/>
                <c:pt idx="0">
                  <c:v>98706.260009616017</c:v>
                </c:pt>
                <c:pt idx="1">
                  <c:v>94172.464644335996</c:v>
                </c:pt>
                <c:pt idx="2">
                  <c:v>92620.310378881986</c:v>
                </c:pt>
                <c:pt idx="3">
                  <c:v>96689.52812834199</c:v>
                </c:pt>
                <c:pt idx="4">
                  <c:v>99323.931849223023</c:v>
                </c:pt>
                <c:pt idx="5">
                  <c:v>97278.812059496995</c:v>
                </c:pt>
                <c:pt idx="6">
                  <c:v>94449.409239728993</c:v>
                </c:pt>
                <c:pt idx="7">
                  <c:v>93818.979673128997</c:v>
                </c:pt>
                <c:pt idx="8">
                  <c:v>95625.843042980006</c:v>
                </c:pt>
                <c:pt idx="9">
                  <c:v>96592.995802998004</c:v>
                </c:pt>
                <c:pt idx="10">
                  <c:v>98086.584659494998</c:v>
                </c:pt>
                <c:pt idx="11">
                  <c:v>97279.164301899698</c:v>
                </c:pt>
                <c:pt idx="12">
                  <c:v>100190.82810082519</c:v>
                </c:pt>
                <c:pt idx="13">
                  <c:v>101227.08664531869</c:v>
                </c:pt>
                <c:pt idx="14">
                  <c:v>102609.1409683557</c:v>
                </c:pt>
                <c:pt idx="15">
                  <c:v>102458.7895167416</c:v>
                </c:pt>
                <c:pt idx="16">
                  <c:v>103660.61035277101</c:v>
                </c:pt>
                <c:pt idx="17">
                  <c:v>106484.48500893651</c:v>
                </c:pt>
                <c:pt idx="18">
                  <c:v>106852.695792792</c:v>
                </c:pt>
                <c:pt idx="19">
                  <c:v>109666.9059994844</c:v>
                </c:pt>
                <c:pt idx="20">
                  <c:v>110465.5090969678</c:v>
                </c:pt>
                <c:pt idx="21">
                  <c:v>111517.2242942427</c:v>
                </c:pt>
                <c:pt idx="22">
                  <c:v>111765.57175119601</c:v>
                </c:pt>
                <c:pt idx="23">
                  <c:v>112476.30629681121</c:v>
                </c:pt>
                <c:pt idx="24">
                  <c:v>113472.94411947441</c:v>
                </c:pt>
                <c:pt idx="25">
                  <c:v>114068.8286630971</c:v>
                </c:pt>
                <c:pt idx="26">
                  <c:v>114353.2040919322</c:v>
                </c:pt>
                <c:pt idx="27">
                  <c:v>116467.9244139106</c:v>
                </c:pt>
                <c:pt idx="28">
                  <c:v>115417.8272212085</c:v>
                </c:pt>
                <c:pt idx="29">
                  <c:v>116225.61327606611</c:v>
                </c:pt>
                <c:pt idx="30">
                  <c:v>117552.6972459923</c:v>
                </c:pt>
                <c:pt idx="31">
                  <c:v>116650.18294806792</c:v>
                </c:pt>
                <c:pt idx="32">
                  <c:v>114375.6813192016</c:v>
                </c:pt>
                <c:pt idx="33">
                  <c:v>115831.79273014829</c:v>
                </c:pt>
                <c:pt idx="34">
                  <c:v>116789.6909939984</c:v>
                </c:pt>
                <c:pt idx="35">
                  <c:v>115280.3239765085</c:v>
                </c:pt>
                <c:pt idx="36">
                  <c:v>117167.1153361973</c:v>
                </c:pt>
                <c:pt idx="37">
                  <c:v>116530.62042832821</c:v>
                </c:pt>
                <c:pt idx="38">
                  <c:v>115768.42064920379</c:v>
                </c:pt>
                <c:pt idx="39">
                  <c:v>111522.61690893999</c:v>
                </c:pt>
                <c:pt idx="40">
                  <c:v>110969.68142418002</c:v>
                </c:pt>
                <c:pt idx="41">
                  <c:v>110058.56067419</c:v>
                </c:pt>
                <c:pt idx="42">
                  <c:v>113222.3878661794</c:v>
                </c:pt>
                <c:pt idx="43">
                  <c:v>114795.47718079371</c:v>
                </c:pt>
                <c:pt idx="44">
                  <c:v>115080.82842636999</c:v>
                </c:pt>
                <c:pt idx="45">
                  <c:v>117974.6527466687</c:v>
                </c:pt>
                <c:pt idx="46">
                  <c:v>113792.77088808671</c:v>
                </c:pt>
                <c:pt idx="47">
                  <c:v>117162.0415674581</c:v>
                </c:pt>
                <c:pt idx="48">
                  <c:v>119186.59299837699</c:v>
                </c:pt>
                <c:pt idx="49">
                  <c:v>118751.08542682431</c:v>
                </c:pt>
                <c:pt idx="50">
                  <c:v>120814.58689549469</c:v>
                </c:pt>
                <c:pt idx="51">
                  <c:v>121404.75840855821</c:v>
                </c:pt>
                <c:pt idx="52">
                  <c:v>121404.75840855821</c:v>
                </c:pt>
                <c:pt idx="53">
                  <c:v>124669.15898462733</c:v>
                </c:pt>
                <c:pt idx="54">
                  <c:v>126740.84011229999</c:v>
                </c:pt>
                <c:pt idx="55">
                  <c:v>122912.67987025081</c:v>
                </c:pt>
                <c:pt idx="56">
                  <c:v>106474.77776248151</c:v>
                </c:pt>
                <c:pt idx="57">
                  <c:v>112401.86087271191</c:v>
                </c:pt>
                <c:pt idx="58">
                  <c:v>115441.8101759213</c:v>
                </c:pt>
                <c:pt idx="59">
                  <c:v>117212.4240769539</c:v>
                </c:pt>
                <c:pt idx="60">
                  <c:v>119144.30987375449</c:v>
                </c:pt>
                <c:pt idx="61">
                  <c:v>122369.43759109361</c:v>
                </c:pt>
                <c:pt idx="62">
                  <c:v>122274.0771710296</c:v>
                </c:pt>
                <c:pt idx="63">
                  <c:v>121588.56200326866</c:v>
                </c:pt>
                <c:pt idx="64">
                  <c:v>129125.97193534827</c:v>
                </c:pt>
                <c:pt idx="65">
                  <c:v>132212.46253566921</c:v>
                </c:pt>
                <c:pt idx="66">
                  <c:v>134276.08801708018</c:v>
                </c:pt>
                <c:pt idx="67">
                  <c:v>135691.40981711479</c:v>
                </c:pt>
                <c:pt idx="68">
                  <c:v>140423.30260574821</c:v>
                </c:pt>
                <c:pt idx="69">
                  <c:v>143543.44528412557</c:v>
                </c:pt>
                <c:pt idx="70">
                  <c:v>146024.16413984375</c:v>
                </c:pt>
                <c:pt idx="71">
                  <c:v>149975.43782309248</c:v>
                </c:pt>
                <c:pt idx="72">
                  <c:v>153563.39629105502</c:v>
                </c:pt>
                <c:pt idx="73">
                  <c:v>156090.48137660901</c:v>
                </c:pt>
                <c:pt idx="74">
                  <c:v>152911.50666317105</c:v>
                </c:pt>
                <c:pt idx="75">
                  <c:v>156675.86372812078</c:v>
                </c:pt>
                <c:pt idx="76">
                  <c:v>156130.71778960511</c:v>
                </c:pt>
                <c:pt idx="77">
                  <c:v>158851.64035127746</c:v>
                </c:pt>
                <c:pt idx="78">
                  <c:v>153507.15172355672</c:v>
                </c:pt>
                <c:pt idx="79">
                  <c:v>146526.1365216941</c:v>
                </c:pt>
                <c:pt idx="80">
                  <c:v>146526.1365216941</c:v>
                </c:pt>
                <c:pt idx="81">
                  <c:v>146519.64633912413</c:v>
                </c:pt>
                <c:pt idx="82">
                  <c:v>143163.27864010146</c:v>
                </c:pt>
                <c:pt idx="83">
                  <c:v>134830.67337736467</c:v>
                </c:pt>
                <c:pt idx="84">
                  <c:v>142570.63797280111</c:v>
                </c:pt>
                <c:pt idx="85">
                  <c:v>138447.8130686036</c:v>
                </c:pt>
                <c:pt idx="86">
                  <c:v>130253.8752325958</c:v>
                </c:pt>
                <c:pt idx="87">
                  <c:v>132249.51568264369</c:v>
                </c:pt>
                <c:pt idx="88">
                  <c:v>136751.38293162428</c:v>
                </c:pt>
                <c:pt idx="89">
                  <c:v>133583.75181224314</c:v>
                </c:pt>
                <c:pt idx="90">
                  <c:v>137828.1225106495</c:v>
                </c:pt>
                <c:pt idx="91">
                  <c:v>138122.29208280248</c:v>
                </c:pt>
                <c:pt idx="92">
                  <c:v>137425.12834486554</c:v>
                </c:pt>
                <c:pt idx="93">
                  <c:v>138355.77691097607</c:v>
                </c:pt>
                <c:pt idx="94">
                  <c:v>139449.38865525555</c:v>
                </c:pt>
                <c:pt idx="95">
                  <c:v>141616.15279950772</c:v>
                </c:pt>
                <c:pt idx="96">
                  <c:v>143617.19366543146</c:v>
                </c:pt>
                <c:pt idx="97">
                  <c:v>141735.28041963663</c:v>
                </c:pt>
                <c:pt idx="98">
                  <c:v>141533.18276551907</c:v>
                </c:pt>
                <c:pt idx="99">
                  <c:v>138481.6978145715</c:v>
                </c:pt>
                <c:pt idx="100">
                  <c:v>144706.86576152395</c:v>
                </c:pt>
                <c:pt idx="101">
                  <c:v>149030.00296681959</c:v>
                </c:pt>
                <c:pt idx="102">
                  <c:v>152744.56398740518</c:v>
                </c:pt>
                <c:pt idx="103">
                  <c:v>155401.55179542227</c:v>
                </c:pt>
                <c:pt idx="104">
                  <c:v>159011.29799634716</c:v>
                </c:pt>
                <c:pt idx="105">
                  <c:v>158263.45219170116</c:v>
                </c:pt>
                <c:pt idx="106">
                  <c:v>166516.44818031223</c:v>
                </c:pt>
                <c:pt idx="107">
                  <c:v>166516.44818031223</c:v>
                </c:pt>
                <c:pt idx="108">
                  <c:v>167849.00851666651</c:v>
                </c:pt>
                <c:pt idx="109">
                  <c:v>168976.81611412196</c:v>
                </c:pt>
                <c:pt idx="110">
                  <c:v>176917.28395547584</c:v>
                </c:pt>
                <c:pt idx="111">
                  <c:v>177800.78828820464</c:v>
                </c:pt>
                <c:pt idx="112">
                  <c:v>183434.33109456647</c:v>
                </c:pt>
                <c:pt idx="113">
                  <c:v>183539.31144745569</c:v>
                </c:pt>
                <c:pt idx="114">
                  <c:v>188057.46624754588</c:v>
                </c:pt>
              </c:numCache>
              <c:extLst/>
            </c:numRef>
          </c:val>
          <c:extLst>
            <c:ext xmlns:c16="http://schemas.microsoft.com/office/drawing/2014/chart" uri="{C3380CC4-5D6E-409C-BE32-E72D297353CC}">
              <c16:uniqueId val="{00000000-2EA7-4521-90BA-F3595FE8A19E}"/>
            </c:ext>
          </c:extLst>
        </c:ser>
        <c:dLbls>
          <c:showLegendKey val="0"/>
          <c:showVal val="0"/>
          <c:showCatName val="0"/>
          <c:showSerName val="0"/>
          <c:showPercent val="0"/>
          <c:showBubbleSize val="0"/>
        </c:dLbls>
        <c:axId val="1034958487"/>
        <c:axId val="1"/>
      </c:areaChart>
      <c:lineChart>
        <c:grouping val="standard"/>
        <c:varyColors val="0"/>
        <c:ser>
          <c:idx val="1"/>
          <c:order val="1"/>
          <c:tx>
            <c:strRef>
              <c:f>'DATA-LOOKUP'!$A$104</c:f>
              <c:strCache>
                <c:ptCount val="1"/>
                <c:pt idx="0">
                  <c:v>Kumulatiiviset nettomerkinnät</c:v>
                </c:pt>
              </c:strCache>
            </c:strRef>
          </c:tx>
          <c:spPr>
            <a:ln>
              <a:solidFill>
                <a:srgbClr val="EE2C90"/>
              </a:solidFill>
            </a:ln>
          </c:spPr>
          <c:marker>
            <c:symbol val="none"/>
          </c:marker>
          <c:cat>
            <c:strLit>
              <c:ptCount val="115"/>
              <c:pt idx="0">
                <c:v>31.7.2015</c:v>
              </c:pt>
              <c:pt idx="1">
                <c:v>31.8.2015</c:v>
              </c:pt>
              <c:pt idx="2">
                <c:v>30.9.2015</c:v>
              </c:pt>
              <c:pt idx="3">
                <c:v>31.10.2015</c:v>
              </c:pt>
              <c:pt idx="4">
                <c:v>30.11.2015</c:v>
              </c:pt>
              <c:pt idx="5">
                <c:v>31.12.2015</c:v>
              </c:pt>
              <c:pt idx="6">
                <c:v>31.1.2016</c:v>
              </c:pt>
              <c:pt idx="7">
                <c:v>29.2.2016</c:v>
              </c:pt>
              <c:pt idx="8">
                <c:v>31.3.2016</c:v>
              </c:pt>
              <c:pt idx="9">
                <c:v>30.4.2016</c:v>
              </c:pt>
              <c:pt idx="10">
                <c:v>31.5.2016</c:v>
              </c:pt>
              <c:pt idx="11">
                <c:v>30.6.2016</c:v>
              </c:pt>
              <c:pt idx="12">
                <c:v>31.7.2016</c:v>
              </c:pt>
              <c:pt idx="13">
                <c:v>31.8.2016</c:v>
              </c:pt>
              <c:pt idx="14">
                <c:v>30.9.2016</c:v>
              </c:pt>
              <c:pt idx="15">
                <c:v>31.10.2016</c:v>
              </c:pt>
              <c:pt idx="16">
                <c:v>30.11.2016</c:v>
              </c:pt>
              <c:pt idx="17">
                <c:v>31.12.2016</c:v>
              </c:pt>
              <c:pt idx="18">
                <c:v>31.1.2017</c:v>
              </c:pt>
              <c:pt idx="19">
                <c:v>28.2.2017</c:v>
              </c:pt>
              <c:pt idx="20">
                <c:v>31.3.2017</c:v>
              </c:pt>
              <c:pt idx="21">
                <c:v>30.4.2017</c:v>
              </c:pt>
              <c:pt idx="22">
                <c:v>31.5.2017</c:v>
              </c:pt>
              <c:pt idx="23">
                <c:v>30.6.2017</c:v>
              </c:pt>
              <c:pt idx="24">
                <c:v>31.7.2017</c:v>
              </c:pt>
              <c:pt idx="25">
                <c:v>31.8.2017</c:v>
              </c:pt>
              <c:pt idx="26">
                <c:v>30.9.2017</c:v>
              </c:pt>
              <c:pt idx="27">
                <c:v>31.10.2017</c:v>
              </c:pt>
              <c:pt idx="28">
                <c:v>30.11.2017</c:v>
              </c:pt>
              <c:pt idx="29">
                <c:v>31.12.2017</c:v>
              </c:pt>
              <c:pt idx="30">
                <c:v>31.1.2018</c:v>
              </c:pt>
              <c:pt idx="31">
                <c:v>28.2.2018</c:v>
              </c:pt>
              <c:pt idx="32">
                <c:v>31.3.2018</c:v>
              </c:pt>
              <c:pt idx="33">
                <c:v>30.4.2018</c:v>
              </c:pt>
              <c:pt idx="34">
                <c:v>31.5.2018</c:v>
              </c:pt>
              <c:pt idx="35">
                <c:v>30.6.2018</c:v>
              </c:pt>
              <c:pt idx="36">
                <c:v>31.7.2018</c:v>
              </c:pt>
              <c:pt idx="37">
                <c:v>31.8.2018</c:v>
              </c:pt>
              <c:pt idx="38">
                <c:v>30.9.2018</c:v>
              </c:pt>
              <c:pt idx="39">
                <c:v>31.10.2018</c:v>
              </c:pt>
              <c:pt idx="40">
                <c:v>30.11.2018</c:v>
              </c:pt>
              <c:pt idx="41">
                <c:v>31.12.2018</c:v>
              </c:pt>
              <c:pt idx="42">
                <c:v>31.1.2019</c:v>
              </c:pt>
              <c:pt idx="43">
                <c:v>28.2.2019</c:v>
              </c:pt>
              <c:pt idx="44">
                <c:v>31.3.2019</c:v>
              </c:pt>
              <c:pt idx="45">
                <c:v>30.4.2019</c:v>
              </c:pt>
              <c:pt idx="46">
                <c:v>31.5.2019</c:v>
              </c:pt>
              <c:pt idx="47">
                <c:v>30.6.2019</c:v>
              </c:pt>
              <c:pt idx="48">
                <c:v>31.7.2019</c:v>
              </c:pt>
              <c:pt idx="49">
                <c:v>31.8.2019</c:v>
              </c:pt>
              <c:pt idx="50">
                <c:v>30.9.2019</c:v>
              </c:pt>
              <c:pt idx="51">
                <c:v>31.10.2019</c:v>
              </c:pt>
              <c:pt idx="52">
                <c:v>30.11.2019</c:v>
              </c:pt>
              <c:pt idx="53">
                <c:v>31.12.2019</c:v>
              </c:pt>
              <c:pt idx="54">
                <c:v>31.1.2020</c:v>
              </c:pt>
              <c:pt idx="55">
                <c:v>29.2.2020</c:v>
              </c:pt>
              <c:pt idx="56">
                <c:v>31.3.2020</c:v>
              </c:pt>
              <c:pt idx="57">
                <c:v>30.4.2020</c:v>
              </c:pt>
              <c:pt idx="58">
                <c:v>31.5.2020</c:v>
              </c:pt>
              <c:pt idx="59">
                <c:v>30.6.2020</c:v>
              </c:pt>
              <c:pt idx="60">
                <c:v>31.7.2020</c:v>
              </c:pt>
              <c:pt idx="61">
                <c:v>31.8.2020</c:v>
              </c:pt>
              <c:pt idx="62">
                <c:v>30.9.2020</c:v>
              </c:pt>
              <c:pt idx="63">
                <c:v>31.10.2020</c:v>
              </c:pt>
              <c:pt idx="64">
                <c:v>30.11.2020</c:v>
              </c:pt>
              <c:pt idx="65">
                <c:v>31.12.2020</c:v>
              </c:pt>
              <c:pt idx="66">
                <c:v>31.1.2021</c:v>
              </c:pt>
              <c:pt idx="67">
                <c:v>28.2.2021</c:v>
              </c:pt>
              <c:pt idx="68">
                <c:v>31.3.2021</c:v>
              </c:pt>
              <c:pt idx="69">
                <c:v>30.4.2021</c:v>
              </c:pt>
              <c:pt idx="70">
                <c:v>31.5.2021</c:v>
              </c:pt>
              <c:pt idx="71">
                <c:v>30.6.2021</c:v>
              </c:pt>
              <c:pt idx="72">
                <c:v>31.7.2021</c:v>
              </c:pt>
              <c:pt idx="73">
                <c:v>31.8.2021</c:v>
              </c:pt>
              <c:pt idx="74">
                <c:v>30.9.2021</c:v>
              </c:pt>
              <c:pt idx="75">
                <c:v>31.10.2021</c:v>
              </c:pt>
              <c:pt idx="76">
                <c:v>30.11.2021</c:v>
              </c:pt>
              <c:pt idx="77">
                <c:v>31.12.2021</c:v>
              </c:pt>
              <c:pt idx="78">
                <c:v>31.1.2022</c:v>
              </c:pt>
              <c:pt idx="79">
                <c:v>28.2.2022</c:v>
              </c:pt>
              <c:pt idx="80">
                <c:v>31.3.2022</c:v>
              </c:pt>
              <c:pt idx="81">
                <c:v>30.4.2022</c:v>
              </c:pt>
              <c:pt idx="82">
                <c:v>31.5.2022</c:v>
              </c:pt>
              <c:pt idx="83">
                <c:v>30.6.2022</c:v>
              </c:pt>
              <c:pt idx="84">
                <c:v>31.7.2022</c:v>
              </c:pt>
              <c:pt idx="85">
                <c:v>31.8.2022</c:v>
              </c:pt>
              <c:pt idx="86">
                <c:v>30.9.2022</c:v>
              </c:pt>
              <c:pt idx="87">
                <c:v>31.10.2022</c:v>
              </c:pt>
              <c:pt idx="88">
                <c:v>30.11.2022</c:v>
              </c:pt>
              <c:pt idx="89">
                <c:v>31.12.2022</c:v>
              </c:pt>
              <c:pt idx="90">
                <c:v>31.1.2023</c:v>
              </c:pt>
              <c:pt idx="91">
                <c:v>28.2.2023</c:v>
              </c:pt>
              <c:pt idx="92">
                <c:v>31.3.2023</c:v>
              </c:pt>
              <c:pt idx="93">
                <c:v>30.4.2023</c:v>
              </c:pt>
              <c:pt idx="94">
                <c:v>31.5.2023</c:v>
              </c:pt>
              <c:pt idx="95">
                <c:v>30.6.2023</c:v>
              </c:pt>
              <c:pt idx="96">
                <c:v>31.7.2023</c:v>
              </c:pt>
              <c:pt idx="97">
                <c:v>31.8.2023</c:v>
              </c:pt>
              <c:pt idx="98">
                <c:v>30.9.2023</c:v>
              </c:pt>
              <c:pt idx="99">
                <c:v>31.10.2023</c:v>
              </c:pt>
              <c:pt idx="100">
                <c:v>30.11.2023</c:v>
              </c:pt>
              <c:pt idx="101">
                <c:v>31.12.2023</c:v>
              </c:pt>
              <c:pt idx="102">
                <c:v>31.1.2024</c:v>
              </c:pt>
              <c:pt idx="103">
                <c:v>29.2.2024</c:v>
              </c:pt>
              <c:pt idx="104">
                <c:v>31.3.2024</c:v>
              </c:pt>
              <c:pt idx="105">
                <c:v>30.4.2024</c:v>
              </c:pt>
              <c:pt idx="106">
                <c:v>31.5.2024</c:v>
              </c:pt>
              <c:pt idx="107">
                <c:v>30.6.2024</c:v>
              </c:pt>
              <c:pt idx="108">
                <c:v>31.7.2024</c:v>
              </c:pt>
              <c:pt idx="109">
                <c:v>31.8.2024</c:v>
              </c:pt>
              <c:pt idx="110">
                <c:v>30.9.2024</c:v>
              </c:pt>
              <c:pt idx="111">
                <c:v>31.10.2024</c:v>
              </c:pt>
              <c:pt idx="112">
                <c:v>30.11.2024</c:v>
              </c:pt>
              <c:pt idx="113">
                <c:v>31.12.2024</c:v>
              </c:pt>
              <c:pt idx="114">
                <c:v>31.1.2025</c:v>
              </c:pt>
              <c:extLst>
                <c:ext xmlns:c15="http://schemas.microsoft.com/office/drawing/2012/chart" uri="{02D57815-91ED-43cb-92C2-25804820EDAC}">
                  <c15:autoCat val="1"/>
                </c:ext>
              </c:extLst>
            </c:strLit>
          </c:cat>
          <c:val>
            <c:numRef>
              <c:f>'DATA-LOOKUP'!$H$26:$DR$26</c:f>
              <c:numCache>
                <c:formatCode>#\ ##0.0</c:formatCode>
                <c:ptCount val="115"/>
                <c:pt idx="0">
                  <c:v>61677.084967403724</c:v>
                </c:pt>
                <c:pt idx="1">
                  <c:v>61291.379775083726</c:v>
                </c:pt>
                <c:pt idx="2">
                  <c:v>61408.55358445373</c:v>
                </c:pt>
                <c:pt idx="3">
                  <c:v>61680.059160753728</c:v>
                </c:pt>
                <c:pt idx="4">
                  <c:v>61968.350642185833</c:v>
                </c:pt>
                <c:pt idx="5">
                  <c:v>62082.961570725827</c:v>
                </c:pt>
                <c:pt idx="6">
                  <c:v>61985.423143085827</c:v>
                </c:pt>
                <c:pt idx="7">
                  <c:v>61692.64222675583</c:v>
                </c:pt>
                <c:pt idx="8">
                  <c:v>61710.083378345829</c:v>
                </c:pt>
                <c:pt idx="9">
                  <c:v>62020.697767145837</c:v>
                </c:pt>
                <c:pt idx="10">
                  <c:v>62460.071435625832</c:v>
                </c:pt>
                <c:pt idx="11">
                  <c:v>62214.378487165843</c:v>
                </c:pt>
                <c:pt idx="12">
                  <c:v>62748.769925945831</c:v>
                </c:pt>
                <c:pt idx="13">
                  <c:v>63027.357183085835</c:v>
                </c:pt>
                <c:pt idx="14">
                  <c:v>63978.205127018031</c:v>
                </c:pt>
                <c:pt idx="15">
                  <c:v>64389.698147348034</c:v>
                </c:pt>
                <c:pt idx="16">
                  <c:v>65099.232798558034</c:v>
                </c:pt>
                <c:pt idx="17">
                  <c:v>65693.520291988025</c:v>
                </c:pt>
                <c:pt idx="18">
                  <c:v>65845.611651448024</c:v>
                </c:pt>
                <c:pt idx="19">
                  <c:v>66625.282120008036</c:v>
                </c:pt>
                <c:pt idx="20">
                  <c:v>66934.699160738033</c:v>
                </c:pt>
                <c:pt idx="21">
                  <c:v>67188.358818058041</c:v>
                </c:pt>
                <c:pt idx="22">
                  <c:v>67460.578817118047</c:v>
                </c:pt>
                <c:pt idx="23">
                  <c:v>68801.60801838804</c:v>
                </c:pt>
                <c:pt idx="24">
                  <c:v>69871.525372648044</c:v>
                </c:pt>
                <c:pt idx="25">
                  <c:v>70266.017283588022</c:v>
                </c:pt>
                <c:pt idx="26">
                  <c:v>69907.292485958038</c:v>
                </c:pt>
                <c:pt idx="27">
                  <c:v>69994.487877638036</c:v>
                </c:pt>
                <c:pt idx="28">
                  <c:v>69822.435255178032</c:v>
                </c:pt>
                <c:pt idx="29">
                  <c:v>70200.052219255929</c:v>
                </c:pt>
                <c:pt idx="30">
                  <c:v>70450.704999465946</c:v>
                </c:pt>
                <c:pt idx="31">
                  <c:v>70891.197007448427</c:v>
                </c:pt>
                <c:pt idx="32">
                  <c:v>70634.297811045937</c:v>
                </c:pt>
                <c:pt idx="33">
                  <c:v>70729.561517505936</c:v>
                </c:pt>
                <c:pt idx="34">
                  <c:v>70192.37772425593</c:v>
                </c:pt>
                <c:pt idx="35">
                  <c:v>70117.868856185945</c:v>
                </c:pt>
                <c:pt idx="36">
                  <c:v>70128.176809760233</c:v>
                </c:pt>
                <c:pt idx="37">
                  <c:v>69636.18606316224</c:v>
                </c:pt>
                <c:pt idx="38">
                  <c:v>68584.320771661849</c:v>
                </c:pt>
                <c:pt idx="39">
                  <c:v>68048.486517879748</c:v>
                </c:pt>
                <c:pt idx="40">
                  <c:v>67227.73672019974</c:v>
                </c:pt>
                <c:pt idx="41">
                  <c:v>66166.165840078349</c:v>
                </c:pt>
                <c:pt idx="42">
                  <c:v>65529.135029697245</c:v>
                </c:pt>
                <c:pt idx="43">
                  <c:v>65204.990622857244</c:v>
                </c:pt>
                <c:pt idx="44">
                  <c:v>65291.582662477245</c:v>
                </c:pt>
                <c:pt idx="45">
                  <c:v>65789.675336327244</c:v>
                </c:pt>
                <c:pt idx="46">
                  <c:v>64369.523812497238</c:v>
                </c:pt>
                <c:pt idx="47">
                  <c:v>64967.016826461433</c:v>
                </c:pt>
                <c:pt idx="48">
                  <c:v>65664.10219450554</c:v>
                </c:pt>
                <c:pt idx="49">
                  <c:v>65781.662254623938</c:v>
                </c:pt>
                <c:pt idx="50">
                  <c:v>66131.398001199937</c:v>
                </c:pt>
                <c:pt idx="51">
                  <c:v>66132.707487839943</c:v>
                </c:pt>
                <c:pt idx="52">
                  <c:v>66134.016974479935</c:v>
                </c:pt>
                <c:pt idx="53">
                  <c:v>66186.495254536741</c:v>
                </c:pt>
                <c:pt idx="54">
                  <c:v>67740.630457086736</c:v>
                </c:pt>
                <c:pt idx="55">
                  <c:v>67848.100930883942</c:v>
                </c:pt>
                <c:pt idx="56">
                  <c:v>63391.690735223936</c:v>
                </c:pt>
                <c:pt idx="57">
                  <c:v>62983.441014523931</c:v>
                </c:pt>
                <c:pt idx="58">
                  <c:v>63463.751501987943</c:v>
                </c:pt>
                <c:pt idx="59">
                  <c:v>64000.071739217943</c:v>
                </c:pt>
                <c:pt idx="60">
                  <c:v>64426.622854043453</c:v>
                </c:pt>
                <c:pt idx="61">
                  <c:v>64769.918562043844</c:v>
                </c:pt>
                <c:pt idx="62">
                  <c:v>65293.933464924747</c:v>
                </c:pt>
                <c:pt idx="63">
                  <c:v>65567.815185271873</c:v>
                </c:pt>
                <c:pt idx="64">
                  <c:v>66318.620275160007</c:v>
                </c:pt>
                <c:pt idx="65">
                  <c:v>67237.725249564304</c:v>
                </c:pt>
                <c:pt idx="66">
                  <c:v>68307.805859444648</c:v>
                </c:pt>
                <c:pt idx="67">
                  <c:v>68758.382385550358</c:v>
                </c:pt>
                <c:pt idx="68">
                  <c:v>69856.964674441784</c:v>
                </c:pt>
                <c:pt idx="69">
                  <c:v>71052.563625101786</c:v>
                </c:pt>
                <c:pt idx="70">
                  <c:v>72220.012436263423</c:v>
                </c:pt>
                <c:pt idx="71">
                  <c:v>73966.541986282784</c:v>
                </c:pt>
                <c:pt idx="72">
                  <c:v>75252.490647622937</c:v>
                </c:pt>
                <c:pt idx="73">
                  <c:v>75692.732803034916</c:v>
                </c:pt>
                <c:pt idx="74">
                  <c:v>75506.109652445637</c:v>
                </c:pt>
                <c:pt idx="75">
                  <c:v>75702.085047106433</c:v>
                </c:pt>
                <c:pt idx="76">
                  <c:v>75775.682194726687</c:v>
                </c:pt>
                <c:pt idx="77">
                  <c:v>76269.933037062932</c:v>
                </c:pt>
                <c:pt idx="78">
                  <c:v>76043.624096169558</c:v>
                </c:pt>
                <c:pt idx="79">
                  <c:v>75196.36712546309</c:v>
                </c:pt>
                <c:pt idx="80">
                  <c:v>75223.466356721154</c:v>
                </c:pt>
                <c:pt idx="81">
                  <c:v>75110.17991151099</c:v>
                </c:pt>
                <c:pt idx="82">
                  <c:v>73863.084823636076</c:v>
                </c:pt>
                <c:pt idx="83">
                  <c:v>72295.61222961398</c:v>
                </c:pt>
                <c:pt idx="84">
                  <c:v>72408.32946717921</c:v>
                </c:pt>
                <c:pt idx="85">
                  <c:v>71916.337208046418</c:v>
                </c:pt>
                <c:pt idx="86">
                  <c:v>71615.097820946132</c:v>
                </c:pt>
                <c:pt idx="87">
                  <c:v>70741.183623845995</c:v>
                </c:pt>
                <c:pt idx="88">
                  <c:v>71105.244061857375</c:v>
                </c:pt>
                <c:pt idx="89">
                  <c:v>71427.648055006997</c:v>
                </c:pt>
                <c:pt idx="90">
                  <c:v>71700.242665480473</c:v>
                </c:pt>
                <c:pt idx="91">
                  <c:v>72036.153985631929</c:v>
                </c:pt>
                <c:pt idx="92">
                  <c:v>72017.630835278615</c:v>
                </c:pt>
                <c:pt idx="93">
                  <c:v>72726.360090950722</c:v>
                </c:pt>
                <c:pt idx="94">
                  <c:v>73187.186342261193</c:v>
                </c:pt>
                <c:pt idx="95">
                  <c:v>73371.534685115534</c:v>
                </c:pt>
                <c:pt idx="96">
                  <c:v>73538.973332015477</c:v>
                </c:pt>
                <c:pt idx="97">
                  <c:v>73917.178981199409</c:v>
                </c:pt>
                <c:pt idx="98">
                  <c:v>74325.400083762201</c:v>
                </c:pt>
                <c:pt idx="99">
                  <c:v>74181.080518992792</c:v>
                </c:pt>
                <c:pt idx="100">
                  <c:v>74751.994951811794</c:v>
                </c:pt>
                <c:pt idx="101">
                  <c:v>74779.642776010849</c:v>
                </c:pt>
                <c:pt idx="102">
                  <c:v>75305.062518140941</c:v>
                </c:pt>
                <c:pt idx="103">
                  <c:v>76287.110243840623</c:v>
                </c:pt>
                <c:pt idx="104">
                  <c:v>77320.159339488571</c:v>
                </c:pt>
                <c:pt idx="105">
                  <c:v>78378.715020400326</c:v>
                </c:pt>
                <c:pt idx="106">
                  <c:v>78383.621927787564</c:v>
                </c:pt>
                <c:pt idx="107">
                  <c:v>78388.528835174831</c:v>
                </c:pt>
                <c:pt idx="108">
                  <c:v>78993.378190674266</c:v>
                </c:pt>
                <c:pt idx="109">
                  <c:v>79140.94928967196</c:v>
                </c:pt>
                <c:pt idx="110">
                  <c:v>79169.582609256322</c:v>
                </c:pt>
                <c:pt idx="111">
                  <c:v>80757.411037035941</c:v>
                </c:pt>
                <c:pt idx="112">
                  <c:v>82060.656617818226</c:v>
                </c:pt>
                <c:pt idx="113">
                  <c:v>83430.890353655937</c:v>
                </c:pt>
                <c:pt idx="114">
                  <c:v>84202.93540698073</c:v>
                </c:pt>
              </c:numCache>
              <c:extLst/>
            </c:numRef>
          </c:val>
          <c:smooth val="0"/>
          <c:extLst>
            <c:ext xmlns:c16="http://schemas.microsoft.com/office/drawing/2014/chart" uri="{C3380CC4-5D6E-409C-BE32-E72D297353CC}">
              <c16:uniqueId val="{00000001-2EA7-4521-90BA-F3595FE8A19E}"/>
            </c:ext>
          </c:extLst>
        </c:ser>
        <c:dLbls>
          <c:showLegendKey val="0"/>
          <c:showVal val="0"/>
          <c:showCatName val="0"/>
          <c:showSerName val="0"/>
          <c:showPercent val="0"/>
          <c:showBubbleSize val="0"/>
        </c:dLbls>
        <c:marker val="1"/>
        <c:smooth val="0"/>
        <c:axId val="1034958487"/>
        <c:axId val="1"/>
      </c:lineChart>
      <c:dateAx>
        <c:axId val="1034958487"/>
        <c:scaling>
          <c:orientation val="minMax"/>
        </c:scaling>
        <c:delete val="0"/>
        <c:axPos val="b"/>
        <c:numFmt formatCode="mm\/yy" sourceLinked="0"/>
        <c:majorTickMark val="cross"/>
        <c:minorTickMark val="none"/>
        <c:tickLblPos val="nextTo"/>
        <c:spPr>
          <a:ln w="12700">
            <a:solidFill>
              <a:srgbClr val="808080"/>
            </a:solidFill>
            <a:prstDash val="solid"/>
          </a:ln>
        </c:spPr>
        <c:txPr>
          <a:bodyPr rot="0" vert="horz"/>
          <a:lstStyle/>
          <a:p>
            <a:pPr>
              <a:defRPr sz="800" b="0" i="0" u="none" strike="noStrike" baseline="0">
                <a:solidFill>
                  <a:srgbClr val="EE2C90"/>
                </a:solidFill>
                <a:latin typeface="Merriweather Sans"/>
                <a:ea typeface="Arial"/>
                <a:cs typeface="Arial"/>
              </a:defRPr>
            </a:pPr>
            <a:endParaRPr lang="fi-FI"/>
          </a:p>
        </c:txPr>
        <c:crossAx val="1"/>
        <c:crosses val="autoZero"/>
        <c:auto val="1"/>
        <c:lblOffset val="100"/>
        <c:baseTimeUnit val="months"/>
        <c:majorUnit val="6"/>
        <c:majorTimeUnit val="months"/>
        <c:minorUnit val="1"/>
      </c:dateAx>
      <c:valAx>
        <c:axId val="1"/>
        <c:scaling>
          <c:orientation val="minMax"/>
        </c:scaling>
        <c:delete val="0"/>
        <c:axPos val="l"/>
        <c:majorGridlines>
          <c:spPr>
            <a:ln w="6350">
              <a:solidFill>
                <a:srgbClr val="D9D9D9"/>
              </a:solidFill>
              <a:prstDash val="solid"/>
            </a:ln>
          </c:spPr>
        </c:majorGridlines>
        <c:numFmt formatCode="#,##0" sourceLinked="0"/>
        <c:majorTickMark val="out"/>
        <c:minorTickMark val="none"/>
        <c:tickLblPos val="nextTo"/>
        <c:spPr>
          <a:ln w="9525">
            <a:noFill/>
          </a:ln>
        </c:spPr>
        <c:txPr>
          <a:bodyPr rot="0" vert="horz"/>
          <a:lstStyle/>
          <a:p>
            <a:pPr>
              <a:defRPr sz="1400" b="0" i="0" u="none" strike="noStrike" baseline="0">
                <a:solidFill>
                  <a:srgbClr val="164280"/>
                </a:solidFill>
                <a:latin typeface="Merriweather Sans"/>
                <a:ea typeface="Arial"/>
                <a:cs typeface="Arial"/>
              </a:defRPr>
            </a:pPr>
            <a:endParaRPr lang="fi-FI"/>
          </a:p>
        </c:txPr>
        <c:crossAx val="1034958487"/>
        <c:crosses val="autoZero"/>
        <c:crossBetween val="midCat"/>
      </c:valAx>
      <c:spPr>
        <a:solidFill>
          <a:srgbClr val="FFFFFF"/>
        </a:solidFill>
        <a:ln w="25400">
          <a:noFill/>
        </a:ln>
      </c:spPr>
    </c:plotArea>
    <c:legend>
      <c:legendPos val="t"/>
      <c:layout>
        <c:manualLayout>
          <c:xMode val="edge"/>
          <c:yMode val="edge"/>
          <c:x val="0.16402096887965648"/>
          <c:y val="0"/>
          <c:w val="0.68156613506832631"/>
          <c:h val="5.1557080526926653E-2"/>
        </c:manualLayout>
      </c:layout>
      <c:overlay val="0"/>
    </c:legend>
    <c:plotVisOnly val="0"/>
    <c:dispBlanksAs val="zero"/>
    <c:showDLblsOverMax val="0"/>
  </c:chart>
  <c:spPr>
    <a:noFill/>
    <a:ln w="9525">
      <a:noFill/>
    </a:ln>
  </c:spPr>
  <c:txPr>
    <a:bodyPr/>
    <a:lstStyle/>
    <a:p>
      <a:pPr>
        <a:defRPr sz="1200" b="0" i="0" u="none" strike="noStrike" baseline="0">
          <a:solidFill>
            <a:srgbClr val="000000"/>
          </a:solidFill>
          <a:latin typeface="Arial"/>
          <a:ea typeface="Arial"/>
          <a:cs typeface="Arial"/>
        </a:defRPr>
      </a:pPr>
      <a:endParaRPr lang="fi-FI"/>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Kalvot!$B$4</c:f>
              <c:strCache>
                <c:ptCount val="1"/>
                <c:pt idx="0">
                  <c:v>Osake: Eurooppa ml. Pohjoismaat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Kalvot!$C$3:$G$3</c:f>
              <c:strCache>
                <c:ptCount val="5"/>
                <c:pt idx="0">
                  <c:v>0-4</c:v>
                </c:pt>
                <c:pt idx="1">
                  <c:v>4-5</c:v>
                </c:pt>
                <c:pt idx="2">
                  <c:v>5-6</c:v>
                </c:pt>
                <c:pt idx="3">
                  <c:v>6-7</c:v>
                </c:pt>
                <c:pt idx="4">
                  <c:v>7-10</c:v>
                </c:pt>
              </c:strCache>
            </c:strRef>
          </c:cat>
          <c:val>
            <c:numRef>
              <c:f>Kalvot!$C$4:$G$4</c:f>
              <c:numCache>
                <c:formatCode>0.0\ %</c:formatCode>
                <c:ptCount val="5"/>
                <c:pt idx="0">
                  <c:v>0</c:v>
                </c:pt>
                <c:pt idx="1">
                  <c:v>5.6485362692778251E-4</c:v>
                </c:pt>
                <c:pt idx="2">
                  <c:v>0</c:v>
                </c:pt>
                <c:pt idx="3">
                  <c:v>5.2835839662220344E-2</c:v>
                </c:pt>
                <c:pt idx="4">
                  <c:v>0.94659930671085168</c:v>
                </c:pt>
              </c:numCache>
            </c:numRef>
          </c:val>
          <c:extLst>
            <c:ext xmlns:c16="http://schemas.microsoft.com/office/drawing/2014/chart" uri="{C3380CC4-5D6E-409C-BE32-E72D297353CC}">
              <c16:uniqueId val="{00000000-4C57-B141-A531-3BF61FDD6611}"/>
            </c:ext>
          </c:extLst>
        </c:ser>
        <c:ser>
          <c:idx val="1"/>
          <c:order val="1"/>
          <c:tx>
            <c:strRef>
              <c:f>Kalvot!$B$5</c:f>
              <c:strCache>
                <c:ptCount val="1"/>
                <c:pt idx="0">
                  <c:v>Osake: Pohjois-Amerikka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Kalvot!$C$3:$G$3</c:f>
              <c:strCache>
                <c:ptCount val="5"/>
                <c:pt idx="0">
                  <c:v>0-4</c:v>
                </c:pt>
                <c:pt idx="1">
                  <c:v>4-5</c:v>
                </c:pt>
                <c:pt idx="2">
                  <c:v>5-6</c:v>
                </c:pt>
                <c:pt idx="3">
                  <c:v>6-7</c:v>
                </c:pt>
                <c:pt idx="4">
                  <c:v>7-10</c:v>
                </c:pt>
              </c:strCache>
            </c:strRef>
          </c:cat>
          <c:val>
            <c:numRef>
              <c:f>Kalvot!$C$5:$G$5</c:f>
              <c:numCache>
                <c:formatCode>0.0\ %</c:formatCode>
                <c:ptCount val="5"/>
                <c:pt idx="0">
                  <c:v>1.9933123081302986E-2</c:v>
                </c:pt>
                <c:pt idx="1">
                  <c:v>0</c:v>
                </c:pt>
                <c:pt idx="2">
                  <c:v>7.5722172652700065E-2</c:v>
                </c:pt>
                <c:pt idx="3">
                  <c:v>0.74970761776766848</c:v>
                </c:pt>
                <c:pt idx="4">
                  <c:v>0.15463708649832864</c:v>
                </c:pt>
              </c:numCache>
            </c:numRef>
          </c:val>
          <c:extLst>
            <c:ext xmlns:c16="http://schemas.microsoft.com/office/drawing/2014/chart" uri="{C3380CC4-5D6E-409C-BE32-E72D297353CC}">
              <c16:uniqueId val="{00000001-4C57-B141-A531-3BF61FDD6611}"/>
            </c:ext>
          </c:extLst>
        </c:ser>
        <c:ser>
          <c:idx val="2"/>
          <c:order val="2"/>
          <c:tx>
            <c:strRef>
              <c:f>Kalvot!$B$6</c:f>
              <c:strCache>
                <c:ptCount val="1"/>
                <c:pt idx="0">
                  <c:v>Osake: Maailma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Kalvot!$C$3:$G$3</c:f>
              <c:strCache>
                <c:ptCount val="5"/>
                <c:pt idx="0">
                  <c:v>0-4</c:v>
                </c:pt>
                <c:pt idx="1">
                  <c:v>4-5</c:v>
                </c:pt>
                <c:pt idx="2">
                  <c:v>5-6</c:v>
                </c:pt>
                <c:pt idx="3">
                  <c:v>6-7</c:v>
                </c:pt>
                <c:pt idx="4">
                  <c:v>7-10</c:v>
                </c:pt>
              </c:strCache>
            </c:strRef>
          </c:cat>
          <c:val>
            <c:numRef>
              <c:f>Kalvot!$C$6:$G$6</c:f>
              <c:numCache>
                <c:formatCode>0.0\ %</c:formatCode>
                <c:ptCount val="5"/>
                <c:pt idx="0">
                  <c:v>0</c:v>
                </c:pt>
                <c:pt idx="1">
                  <c:v>1.0666845639669522E-3</c:v>
                </c:pt>
                <c:pt idx="2">
                  <c:v>7.1622473716334178E-2</c:v>
                </c:pt>
                <c:pt idx="3">
                  <c:v>0.43054361962763715</c:v>
                </c:pt>
                <c:pt idx="4">
                  <c:v>0.49676722209206187</c:v>
                </c:pt>
              </c:numCache>
            </c:numRef>
          </c:val>
          <c:extLst>
            <c:ext xmlns:c16="http://schemas.microsoft.com/office/drawing/2014/chart" uri="{C3380CC4-5D6E-409C-BE32-E72D297353CC}">
              <c16:uniqueId val="{00000002-4C57-B141-A531-3BF61FDD6611}"/>
            </c:ext>
          </c:extLst>
        </c:ser>
        <c:ser>
          <c:idx val="3"/>
          <c:order val="3"/>
          <c:tx>
            <c:strRef>
              <c:f>Kalvot!$B$7</c:f>
              <c:strCache>
                <c:ptCount val="1"/>
                <c:pt idx="0">
                  <c:v>Osake: Kehittyvät Markkinat</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Kalvot!$C$3:$G$3</c:f>
              <c:strCache>
                <c:ptCount val="5"/>
                <c:pt idx="0">
                  <c:v>0-4</c:v>
                </c:pt>
                <c:pt idx="1">
                  <c:v>4-5</c:v>
                </c:pt>
                <c:pt idx="2">
                  <c:v>5-6</c:v>
                </c:pt>
                <c:pt idx="3">
                  <c:v>6-7</c:v>
                </c:pt>
                <c:pt idx="4">
                  <c:v>7-10</c:v>
                </c:pt>
              </c:strCache>
            </c:strRef>
          </c:cat>
          <c:val>
            <c:numRef>
              <c:f>Kalvot!$C$7:$G$7</c:f>
              <c:numCache>
                <c:formatCode>0.0\ %</c:formatCode>
                <c:ptCount val="5"/>
                <c:pt idx="0">
                  <c:v>0.42377654712370477</c:v>
                </c:pt>
                <c:pt idx="1">
                  <c:v>5.8458311859843827E-2</c:v>
                </c:pt>
                <c:pt idx="2">
                  <c:v>0.45549817901270462</c:v>
                </c:pt>
                <c:pt idx="3">
                  <c:v>6.2266962003746651E-2</c:v>
                </c:pt>
                <c:pt idx="4">
                  <c:v>0</c:v>
                </c:pt>
              </c:numCache>
            </c:numRef>
          </c:val>
          <c:extLst>
            <c:ext xmlns:c16="http://schemas.microsoft.com/office/drawing/2014/chart" uri="{C3380CC4-5D6E-409C-BE32-E72D297353CC}">
              <c16:uniqueId val="{00000003-4C57-B141-A531-3BF61FDD6611}"/>
            </c:ext>
          </c:extLst>
        </c:ser>
        <c:ser>
          <c:idx val="4"/>
          <c:order val="4"/>
          <c:tx>
            <c:strRef>
              <c:f>Kalvot!$B$8</c:f>
              <c:strCache>
                <c:ptCount val="1"/>
                <c:pt idx="0">
                  <c:v>Osake: Japani &amp; Tyynimeri</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Kalvot!$C$3:$G$3</c:f>
              <c:strCache>
                <c:ptCount val="5"/>
                <c:pt idx="0">
                  <c:v>0-4</c:v>
                </c:pt>
                <c:pt idx="1">
                  <c:v>4-5</c:v>
                </c:pt>
                <c:pt idx="2">
                  <c:v>5-6</c:v>
                </c:pt>
                <c:pt idx="3">
                  <c:v>6-7</c:v>
                </c:pt>
                <c:pt idx="4">
                  <c:v>7-10</c:v>
                </c:pt>
              </c:strCache>
            </c:strRef>
          </c:cat>
          <c:val>
            <c:numRef>
              <c:f>Kalvot!$C$8:$G$8</c:f>
              <c:numCache>
                <c:formatCode>0.0\ %</c:formatCode>
                <c:ptCount val="5"/>
                <c:pt idx="0">
                  <c:v>0.206360393895894</c:v>
                </c:pt>
                <c:pt idx="1">
                  <c:v>0.16296492297216211</c:v>
                </c:pt>
                <c:pt idx="2">
                  <c:v>3.0842225385803192E-2</c:v>
                </c:pt>
                <c:pt idx="3">
                  <c:v>0.59983245774614058</c:v>
                </c:pt>
                <c:pt idx="4">
                  <c:v>0</c:v>
                </c:pt>
              </c:numCache>
            </c:numRef>
          </c:val>
          <c:extLst>
            <c:ext xmlns:c16="http://schemas.microsoft.com/office/drawing/2014/chart" uri="{C3380CC4-5D6E-409C-BE32-E72D297353CC}">
              <c16:uniqueId val="{00000004-4C57-B141-A531-3BF61FDD6611}"/>
            </c:ext>
          </c:extLst>
        </c:ser>
        <c:dLbls>
          <c:dLblPos val="outEnd"/>
          <c:showLegendKey val="0"/>
          <c:showVal val="1"/>
          <c:showCatName val="0"/>
          <c:showSerName val="0"/>
          <c:showPercent val="0"/>
          <c:showBubbleSize val="0"/>
        </c:dLbls>
        <c:gapWidth val="219"/>
        <c:overlap val="-27"/>
        <c:axId val="735830672"/>
        <c:axId val="735832640"/>
      </c:barChart>
      <c:catAx>
        <c:axId val="735830672"/>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noFill/>
              <a:round/>
            </a:ln>
            <a:effectLst/>
          </c:spPr>
        </c:minorGridlines>
        <c:numFmt formatCode="General" sourceLinked="1"/>
        <c:majorTickMark val="cross"/>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735832640"/>
        <c:crosses val="autoZero"/>
        <c:auto val="1"/>
        <c:lblAlgn val="ctr"/>
        <c:lblOffset val="100"/>
        <c:noMultiLvlLbl val="0"/>
      </c:catAx>
      <c:valAx>
        <c:axId val="735832640"/>
        <c:scaling>
          <c:orientation val="minMax"/>
        </c:scaling>
        <c:delete val="0"/>
        <c:axPos val="l"/>
        <c:majorGridlines>
          <c:spPr>
            <a:ln w="9525" cap="flat" cmpd="sng" algn="ctr">
              <a:solidFill>
                <a:schemeClr val="tx1">
                  <a:lumMod val="15000"/>
                  <a:lumOff val="85000"/>
                </a:schemeClr>
              </a:solidFill>
              <a:round/>
            </a:ln>
            <a:effectLst/>
          </c:spPr>
        </c:majorGridlines>
        <c:numFmt formatCode="0.0\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7358306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0.05937</cdr:y>
    </cdr:from>
    <cdr:to>
      <cdr:x>0.03879</cdr:x>
      <cdr:y>0.94288</cdr:y>
    </cdr:to>
    <cdr:sp macro="" textlink="">
      <cdr:nvSpPr>
        <cdr:cNvPr id="1026" name="Text 2"/>
        <cdr:cNvSpPr txBox="1">
          <a:spLocks xmlns:a="http://schemas.openxmlformats.org/drawingml/2006/main" noChangeArrowheads="1" noTextEdit="1"/>
        </cdr:cNvSpPr>
      </cdr:nvSpPr>
      <cdr:spPr bwMode="auto">
        <a:xfrm xmlns:a="http://schemas.openxmlformats.org/drawingml/2006/main">
          <a:off x="0" y="361935"/>
          <a:ext cx="354696" cy="538587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vert="vert270" wrap="square" lIns="27432" tIns="27432" rIns="0" bIns="27432" anchor="ctr" upright="1"/>
        <a:lstStyle xmlns:a="http://schemas.openxmlformats.org/drawingml/2006/main"/>
        <a:p xmlns:a="http://schemas.openxmlformats.org/drawingml/2006/main">
          <a:pPr algn="ctr" rtl="0">
            <a:defRPr sz="1000"/>
          </a:pPr>
          <a:r>
            <a:rPr lang="fi-FI" sz="1400" b="0" i="0" u="none" strike="noStrike" baseline="0">
              <a:solidFill>
                <a:srgbClr val="231866"/>
              </a:solidFill>
              <a:latin typeface="Merriweather Sans"/>
            </a:rPr>
            <a:t>Mrd. Eur</a:t>
          </a:r>
        </a:p>
      </cdr:txBody>
    </cdr:sp>
  </cdr:relSizeAnchor>
  <cdr:relSizeAnchor xmlns:cdr="http://schemas.openxmlformats.org/drawingml/2006/chartDrawing">
    <cdr:from>
      <cdr:x>0.92025</cdr:x>
      <cdr:y>0.54775</cdr:y>
    </cdr:from>
    <cdr:to>
      <cdr:x>0.9235</cdr:x>
      <cdr:y>0.58425</cdr:y>
    </cdr:to>
    <cdr:sp macro="" textlink="">
      <cdr:nvSpPr>
        <cdr:cNvPr id="1030" name="Text Box 6"/>
        <cdr:cNvSpPr txBox="1">
          <a:spLocks xmlns:a="http://schemas.openxmlformats.org/drawingml/2006/main" noChangeArrowheads="1"/>
        </cdr:cNvSpPr>
      </cdr:nvSpPr>
      <cdr:spPr bwMode="auto">
        <a:xfrm xmlns:a="http://schemas.openxmlformats.org/drawingml/2006/main">
          <a:off x="8929116" y="2961780"/>
          <a:ext cx="75438" cy="19030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a:lstStyle xmlns:a="http://schemas.openxmlformats.org/drawingml/2006/main"/>
        <a:p xmlns:a="http://schemas.openxmlformats.org/drawingml/2006/main">
          <a:endParaRPr lang="en-FI"/>
        </a:p>
      </cdr:txBody>
    </cdr:sp>
  </cdr:relSizeAnchor>
</c:userShapes>
</file>

<file path=ppt/drawings/drawing2.xml><?xml version="1.0" encoding="utf-8"?>
<c:userShapes xmlns:c="http://schemas.openxmlformats.org/drawingml/2006/chart">
  <cdr:relSizeAnchor xmlns:cdr="http://schemas.openxmlformats.org/drawingml/2006/chartDrawing">
    <cdr:from>
      <cdr:x>0.3515</cdr:x>
      <cdr:y>0.0125</cdr:y>
    </cdr:from>
    <cdr:to>
      <cdr:x>0.54975</cdr:x>
      <cdr:y>0.016</cdr:y>
    </cdr:to>
    <cdr:sp macro="" textlink="">
      <cdr:nvSpPr>
        <cdr:cNvPr id="7173" name="Text Box 5"/>
        <cdr:cNvSpPr txBox="1">
          <a:spLocks xmlns:a="http://schemas.openxmlformats.org/drawingml/2006/main" noChangeArrowheads="1"/>
        </cdr:cNvSpPr>
      </cdr:nvSpPr>
      <cdr:spPr bwMode="auto">
        <a:xfrm xmlns:a="http://schemas.openxmlformats.org/drawingml/2006/main">
          <a:off x="3281303" y="84296"/>
          <a:ext cx="1554301" cy="1826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7432" rIns="0" bIns="0" anchor="t" upright="1"/>
        <a:lstStyle xmlns:a="http://schemas.openxmlformats.org/drawingml/2006/main"/>
        <a:p xmlns:a="http://schemas.openxmlformats.org/drawingml/2006/main">
          <a:endParaRPr lang="en-FI"/>
        </a:p>
      </cdr:txBody>
    </cdr:sp>
  </cdr:relSizeAnchor>
  <cdr:relSizeAnchor xmlns:cdr="http://schemas.openxmlformats.org/drawingml/2006/chartDrawing">
    <cdr:from>
      <cdr:x>0.01084</cdr:x>
      <cdr:y>0.912</cdr:y>
    </cdr:from>
    <cdr:to>
      <cdr:x>0.13602</cdr:x>
      <cdr:y>0.97822</cdr:y>
    </cdr:to>
    <cdr:sp macro="" textlink="">
      <cdr:nvSpPr>
        <cdr:cNvPr id="4" name="Text Box 9"/>
        <cdr:cNvSpPr txBox="1">
          <a:spLocks xmlns:a="http://schemas.openxmlformats.org/drawingml/2006/main" noChangeArrowheads="1" noTextEdit="1"/>
        </cdr:cNvSpPr>
      </cdr:nvSpPr>
      <cdr:spPr bwMode="auto">
        <a:xfrm xmlns:a="http://schemas.openxmlformats.org/drawingml/2006/main">
          <a:off x="149678" y="7675051"/>
          <a:ext cx="1728107" cy="55727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ctr" rtl="0">
            <a:defRPr sz="1000"/>
          </a:pPr>
          <a:r>
            <a:rPr lang="fi-FI" sz="1400" b="0" i="0" u="none" strike="noStrike" baseline="0">
              <a:solidFill>
                <a:srgbClr val="FF0066"/>
              </a:solidFill>
              <a:latin typeface="Merriweather Sans"/>
            </a:rPr>
            <a:t>€ million</a:t>
          </a:r>
        </a:p>
      </cdr:txBody>
    </cdr:sp>
  </cdr:relSizeAnchor>
</c:userShapes>
</file>

<file path=ppt/drawings/drawing3.xml><?xml version="1.0" encoding="utf-8"?>
<c:userShapes xmlns:c="http://schemas.openxmlformats.org/drawingml/2006/chart">
  <cdr:relSizeAnchor xmlns:cdr="http://schemas.openxmlformats.org/drawingml/2006/chartDrawing">
    <cdr:from>
      <cdr:x>0.367</cdr:x>
      <cdr:y>0.0125</cdr:y>
    </cdr:from>
    <cdr:to>
      <cdr:x>0.5605</cdr:x>
      <cdr:y>0.01425</cdr:y>
    </cdr:to>
    <cdr:sp macro="" textlink="">
      <cdr:nvSpPr>
        <cdr:cNvPr id="7173" name="Text Box 5"/>
        <cdr:cNvSpPr txBox="1">
          <a:spLocks xmlns:a="http://schemas.openxmlformats.org/drawingml/2006/main" noChangeArrowheads="1"/>
        </cdr:cNvSpPr>
      </cdr:nvSpPr>
      <cdr:spPr bwMode="auto">
        <a:xfrm xmlns:a="http://schemas.openxmlformats.org/drawingml/2006/main">
          <a:off x="3281303" y="84296"/>
          <a:ext cx="1554301" cy="1826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7432" rIns="0" bIns="0" anchor="t" upright="1"/>
        <a:lstStyle xmlns:a="http://schemas.openxmlformats.org/drawingml/2006/main"/>
        <a:p xmlns:a="http://schemas.openxmlformats.org/drawingml/2006/main">
          <a:pPr algn="l" rtl="0">
            <a:defRPr sz="1000"/>
          </a:pPr>
          <a:r>
            <a:rPr lang="fi-FI" sz="1200" b="0" i="0" strike="noStrike">
              <a:solidFill>
                <a:srgbClr val="000000"/>
              </a:solidFill>
              <a:latin typeface="Times New Roman"/>
              <a:cs typeface="Times New Roman"/>
            </a:rPr>
            <a:t>31.12.1999 - 31.12.2001 </a:t>
          </a:r>
        </a:p>
      </cdr:txBody>
    </cdr:sp>
  </cdr:relSizeAnchor>
  <cdr:relSizeAnchor xmlns:cdr="http://schemas.openxmlformats.org/drawingml/2006/chartDrawing">
    <cdr:from>
      <cdr:x>0.367</cdr:x>
      <cdr:y>0.0125</cdr:y>
    </cdr:from>
    <cdr:to>
      <cdr:x>0.5605</cdr:x>
      <cdr:y>0.01425</cdr:y>
    </cdr:to>
    <cdr:sp macro="" textlink="">
      <cdr:nvSpPr>
        <cdr:cNvPr id="3" name="Text Box 5"/>
        <cdr:cNvSpPr txBox="1">
          <a:spLocks xmlns:a="http://schemas.openxmlformats.org/drawingml/2006/main" noChangeArrowheads="1"/>
        </cdr:cNvSpPr>
      </cdr:nvSpPr>
      <cdr:spPr bwMode="auto">
        <a:xfrm xmlns:a="http://schemas.openxmlformats.org/drawingml/2006/main">
          <a:off x="3281303" y="84296"/>
          <a:ext cx="1554301" cy="1826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7432" rIns="0" bIns="0" anchor="t" upright="1"/>
        <a:lstStyle xmlns:a="http://schemas.openxmlformats.org/drawingml/2006/main"/>
        <a:p xmlns:a="http://schemas.openxmlformats.org/drawingml/2006/main">
          <a:endParaRPr lang="en-FI"/>
        </a:p>
      </cdr:txBody>
    </cdr:sp>
  </cdr:relSizeAnchor>
  <cdr:relSizeAnchor xmlns:cdr="http://schemas.openxmlformats.org/drawingml/2006/chartDrawing">
    <cdr:from>
      <cdr:x>0.367</cdr:x>
      <cdr:y>0.0125</cdr:y>
    </cdr:from>
    <cdr:to>
      <cdr:x>0.5605</cdr:x>
      <cdr:y>0.01425</cdr:y>
    </cdr:to>
    <cdr:sp macro="" textlink="">
      <cdr:nvSpPr>
        <cdr:cNvPr id="7" name="Text Box 5"/>
        <cdr:cNvSpPr txBox="1">
          <a:spLocks xmlns:a="http://schemas.openxmlformats.org/drawingml/2006/main" noChangeArrowheads="1"/>
        </cdr:cNvSpPr>
      </cdr:nvSpPr>
      <cdr:spPr bwMode="auto">
        <a:xfrm xmlns:a="http://schemas.openxmlformats.org/drawingml/2006/main">
          <a:off x="3281303" y="84296"/>
          <a:ext cx="1554301" cy="1826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7432" rIns="0" bIns="0" anchor="t" upright="1"/>
        <a:lstStyle xmlns:a="http://schemas.openxmlformats.org/drawingml/2006/main"/>
        <a:p xmlns:a="http://schemas.openxmlformats.org/drawingml/2006/main">
          <a:endParaRPr lang="en-FI"/>
        </a:p>
      </cdr:txBody>
    </cdr:sp>
  </cdr:relSizeAnchor>
  <cdr:relSizeAnchor xmlns:cdr="http://schemas.openxmlformats.org/drawingml/2006/chartDrawing">
    <cdr:from>
      <cdr:x>0.367</cdr:x>
      <cdr:y>0.0125</cdr:y>
    </cdr:from>
    <cdr:to>
      <cdr:x>0.5605</cdr:x>
      <cdr:y>0.01425</cdr:y>
    </cdr:to>
    <cdr:sp macro="" textlink="">
      <cdr:nvSpPr>
        <cdr:cNvPr id="11" name="Text Box 5"/>
        <cdr:cNvSpPr txBox="1">
          <a:spLocks xmlns:a="http://schemas.openxmlformats.org/drawingml/2006/main" noChangeArrowheads="1"/>
        </cdr:cNvSpPr>
      </cdr:nvSpPr>
      <cdr:spPr bwMode="auto">
        <a:xfrm xmlns:a="http://schemas.openxmlformats.org/drawingml/2006/main">
          <a:off x="3281303" y="84296"/>
          <a:ext cx="1554301" cy="1826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7432" rIns="0" bIns="0" anchor="t" upright="1"/>
        <a:lstStyle xmlns:a="http://schemas.openxmlformats.org/drawingml/2006/main"/>
        <a:p xmlns:a="http://schemas.openxmlformats.org/drawingml/2006/main">
          <a:pPr algn="l" rtl="0">
            <a:defRPr sz="1000"/>
          </a:pPr>
          <a:r>
            <a:rPr lang="fi-FI" sz="1200" b="0" i="0" strike="noStrike">
              <a:solidFill>
                <a:srgbClr val="000000"/>
              </a:solidFill>
              <a:latin typeface="Times New Roman"/>
              <a:cs typeface="Times New Roman"/>
            </a:rPr>
            <a:t>31.12.1999 - 31.12.2001 </a:t>
          </a:r>
        </a:p>
      </cdr:txBody>
    </cdr:sp>
  </cdr:relSizeAnchor>
  <cdr:relSizeAnchor xmlns:cdr="http://schemas.openxmlformats.org/drawingml/2006/chartDrawing">
    <cdr:from>
      <cdr:x>0.367</cdr:x>
      <cdr:y>0.0125</cdr:y>
    </cdr:from>
    <cdr:to>
      <cdr:x>0.5605</cdr:x>
      <cdr:y>0.01425</cdr:y>
    </cdr:to>
    <cdr:sp macro="" textlink="">
      <cdr:nvSpPr>
        <cdr:cNvPr id="13" name="Text Box 5"/>
        <cdr:cNvSpPr txBox="1">
          <a:spLocks xmlns:a="http://schemas.openxmlformats.org/drawingml/2006/main" noChangeArrowheads="1"/>
        </cdr:cNvSpPr>
      </cdr:nvSpPr>
      <cdr:spPr bwMode="auto">
        <a:xfrm xmlns:a="http://schemas.openxmlformats.org/drawingml/2006/main">
          <a:off x="3281303" y="84296"/>
          <a:ext cx="1554301" cy="1826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7432" rIns="0" bIns="0" anchor="t" upright="1"/>
        <a:lstStyle xmlns:a="http://schemas.openxmlformats.org/drawingml/2006/main"/>
        <a:p xmlns:a="http://schemas.openxmlformats.org/drawingml/2006/main">
          <a:endParaRPr lang="en-FI"/>
        </a:p>
      </cdr:txBody>
    </cdr:sp>
  </cdr:relSizeAnchor>
  <cdr:relSizeAnchor xmlns:cdr="http://schemas.openxmlformats.org/drawingml/2006/chartDrawing">
    <cdr:from>
      <cdr:x>0.01588</cdr:x>
      <cdr:y>0.90158</cdr:y>
    </cdr:from>
    <cdr:to>
      <cdr:x>0.14281</cdr:x>
      <cdr:y>1</cdr:y>
    </cdr:to>
    <cdr:sp macro="" textlink="">
      <cdr:nvSpPr>
        <cdr:cNvPr id="15" name="Text Box 9"/>
        <cdr:cNvSpPr txBox="1">
          <a:spLocks xmlns:a="http://schemas.openxmlformats.org/drawingml/2006/main" noChangeArrowheads="1" noTextEdit="1"/>
        </cdr:cNvSpPr>
      </cdr:nvSpPr>
      <cdr:spPr bwMode="auto">
        <a:xfrm xmlns:a="http://schemas.openxmlformats.org/drawingml/2006/main">
          <a:off x="219371" y="7594404"/>
          <a:ext cx="1753664" cy="82900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ctr" rtl="0">
            <a:defRPr sz="1000"/>
          </a:pPr>
          <a:r>
            <a:rPr lang="fi-FI" sz="1400" b="0" i="0" u="none" strike="noStrike" baseline="0">
              <a:solidFill>
                <a:srgbClr val="FF0066"/>
              </a:solidFill>
              <a:latin typeface="Merriweather Sans"/>
            </a:rPr>
            <a:t>€ million</a:t>
          </a:r>
        </a:p>
      </cdr:txBody>
    </cdr:sp>
  </cdr:relSizeAnchor>
  <cdr:relSizeAnchor xmlns:cdr="http://schemas.openxmlformats.org/drawingml/2006/chartDrawing">
    <cdr:from>
      <cdr:x>0.367</cdr:x>
      <cdr:y>0.0125</cdr:y>
    </cdr:from>
    <cdr:to>
      <cdr:x>0.5605</cdr:x>
      <cdr:y>0.01425</cdr:y>
    </cdr:to>
    <cdr:sp macro="" textlink="">
      <cdr:nvSpPr>
        <cdr:cNvPr id="17" name="Text Box 5"/>
        <cdr:cNvSpPr txBox="1">
          <a:spLocks xmlns:a="http://schemas.openxmlformats.org/drawingml/2006/main" noChangeArrowheads="1"/>
        </cdr:cNvSpPr>
      </cdr:nvSpPr>
      <cdr:spPr bwMode="auto">
        <a:xfrm xmlns:a="http://schemas.openxmlformats.org/drawingml/2006/main">
          <a:off x="3281303" y="84296"/>
          <a:ext cx="1554301" cy="1826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7432" rIns="0" bIns="0" anchor="t" upright="1"/>
        <a:lstStyle xmlns:a="http://schemas.openxmlformats.org/drawingml/2006/main"/>
        <a:p xmlns:a="http://schemas.openxmlformats.org/drawingml/2006/main">
          <a:endParaRPr lang="en-FI"/>
        </a:p>
      </cdr:txBody>
    </cdr:sp>
  </cdr:relSizeAnchor>
</c:userShapes>
</file>

<file path=ppt/drawings/drawing4.xml><?xml version="1.0" encoding="utf-8"?>
<c:userShapes xmlns:c="http://schemas.openxmlformats.org/drawingml/2006/chart">
  <cdr:relSizeAnchor xmlns:cdr="http://schemas.openxmlformats.org/drawingml/2006/chartDrawing">
    <cdr:from>
      <cdr:x>0.24175</cdr:x>
      <cdr:y>0.0125</cdr:y>
    </cdr:from>
    <cdr:to>
      <cdr:x>0.551</cdr:x>
      <cdr:y>0.01525</cdr:y>
    </cdr:to>
    <cdr:sp macro="" textlink="">
      <cdr:nvSpPr>
        <cdr:cNvPr id="7173" name="Text Box 5"/>
        <cdr:cNvSpPr txBox="1">
          <a:spLocks xmlns:a="http://schemas.openxmlformats.org/drawingml/2006/main" noChangeArrowheads="1"/>
        </cdr:cNvSpPr>
      </cdr:nvSpPr>
      <cdr:spPr bwMode="auto">
        <a:xfrm xmlns:a="http://schemas.openxmlformats.org/drawingml/2006/main">
          <a:off x="3281303" y="84296"/>
          <a:ext cx="1554301" cy="1826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7432" rIns="0" bIns="0" anchor="t" upright="1"/>
        <a:lstStyle xmlns:a="http://schemas.openxmlformats.org/drawingml/2006/main"/>
        <a:p xmlns:a="http://schemas.openxmlformats.org/drawingml/2006/main">
          <a:pPr algn="l" rtl="0">
            <a:defRPr sz="1000"/>
          </a:pPr>
          <a:r>
            <a:rPr lang="fi-FI" sz="1200" b="0" i="0" strike="noStrike">
              <a:solidFill>
                <a:srgbClr val="000000"/>
              </a:solidFill>
              <a:latin typeface="Times New Roman"/>
              <a:cs typeface="Times New Roman"/>
            </a:rPr>
            <a:t>31.12.1999 - 31.12.2001 </a:t>
          </a:r>
        </a:p>
      </cdr:txBody>
    </cdr:sp>
  </cdr:relSizeAnchor>
  <cdr:relSizeAnchor xmlns:cdr="http://schemas.openxmlformats.org/drawingml/2006/chartDrawing">
    <cdr:from>
      <cdr:x>0.24175</cdr:x>
      <cdr:y>0.0125</cdr:y>
    </cdr:from>
    <cdr:to>
      <cdr:x>0.551</cdr:x>
      <cdr:y>0.01525</cdr:y>
    </cdr:to>
    <cdr:sp macro="" textlink="">
      <cdr:nvSpPr>
        <cdr:cNvPr id="3" name="Text Box 5"/>
        <cdr:cNvSpPr txBox="1">
          <a:spLocks xmlns:a="http://schemas.openxmlformats.org/drawingml/2006/main" noChangeArrowheads="1"/>
        </cdr:cNvSpPr>
      </cdr:nvSpPr>
      <cdr:spPr bwMode="auto">
        <a:xfrm xmlns:a="http://schemas.openxmlformats.org/drawingml/2006/main">
          <a:off x="3281303" y="84296"/>
          <a:ext cx="1554301" cy="1826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7432" rIns="0" bIns="0" anchor="t" upright="1"/>
        <a:lstStyle xmlns:a="http://schemas.openxmlformats.org/drawingml/2006/main"/>
        <a:p xmlns:a="http://schemas.openxmlformats.org/drawingml/2006/main">
          <a:pPr algn="l" rtl="0">
            <a:defRPr sz="1000"/>
          </a:pPr>
          <a:r>
            <a:rPr lang="fi-FI" sz="1200" b="0" i="0" strike="noStrike">
              <a:solidFill>
                <a:srgbClr val="000000"/>
              </a:solidFill>
              <a:latin typeface="Times New Roman"/>
              <a:cs typeface="Times New Roman"/>
            </a:rPr>
            <a:t>31.12.1999 - 31.12.2001 </a:t>
          </a:r>
        </a:p>
      </cdr:txBody>
    </cdr:sp>
  </cdr:relSizeAnchor>
  <cdr:relSizeAnchor xmlns:cdr="http://schemas.openxmlformats.org/drawingml/2006/chartDrawing">
    <cdr:from>
      <cdr:x>0.24175</cdr:x>
      <cdr:y>0.0125</cdr:y>
    </cdr:from>
    <cdr:to>
      <cdr:x>0.551</cdr:x>
      <cdr:y>0.01525</cdr:y>
    </cdr:to>
    <cdr:sp macro="" textlink="">
      <cdr:nvSpPr>
        <cdr:cNvPr id="5" name="Text Box 5"/>
        <cdr:cNvSpPr txBox="1">
          <a:spLocks xmlns:a="http://schemas.openxmlformats.org/drawingml/2006/main" noChangeArrowheads="1"/>
        </cdr:cNvSpPr>
      </cdr:nvSpPr>
      <cdr:spPr bwMode="auto">
        <a:xfrm xmlns:a="http://schemas.openxmlformats.org/drawingml/2006/main">
          <a:off x="3281303" y="84296"/>
          <a:ext cx="1554301" cy="1826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7432" rIns="0" bIns="0" anchor="t" upright="1"/>
        <a:lstStyle xmlns:a="http://schemas.openxmlformats.org/drawingml/2006/main"/>
        <a:p xmlns:a="http://schemas.openxmlformats.org/drawingml/2006/main">
          <a:endParaRPr lang="en-FI"/>
        </a:p>
      </cdr:txBody>
    </cdr:sp>
  </cdr:relSizeAnchor>
  <cdr:relSizeAnchor xmlns:cdr="http://schemas.openxmlformats.org/drawingml/2006/chartDrawing">
    <cdr:from>
      <cdr:x>0.10725</cdr:x>
      <cdr:y>0.62575</cdr:y>
    </cdr:from>
    <cdr:to>
      <cdr:x>0.147</cdr:x>
      <cdr:y>0.62575</cdr:y>
    </cdr:to>
    <cdr:sp macro="" textlink="">
      <cdr:nvSpPr>
        <cdr:cNvPr id="7" name="Text Box 9"/>
        <cdr:cNvSpPr txBox="1">
          <a:spLocks xmlns:a="http://schemas.openxmlformats.org/drawingml/2006/main" noChangeArrowheads="1" noTextEdit="1"/>
        </cdr:cNvSpPr>
      </cdr:nvSpPr>
      <cdr:spPr bwMode="auto">
        <a:xfrm xmlns:a="http://schemas.openxmlformats.org/drawingml/2006/main">
          <a:off x="1648559" y="5268058"/>
          <a:ext cx="7304942" cy="25743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ctr" rtl="0">
            <a:defRPr sz="1000"/>
          </a:pPr>
          <a:r>
            <a:rPr lang="fi-FI" sz="1400" b="0" i="0" u="none" strike="noStrike" baseline="0">
              <a:solidFill>
                <a:srgbClr val="FF0066"/>
              </a:solidFill>
              <a:latin typeface="Merriweather Sans"/>
            </a:rPr>
            <a:t>€ million</a:t>
          </a:r>
        </a:p>
      </cdr:txBody>
    </cdr:sp>
  </cdr:relSizeAnchor>
  <cdr:relSizeAnchor xmlns:cdr="http://schemas.openxmlformats.org/drawingml/2006/chartDrawing">
    <cdr:from>
      <cdr:x>0.24175</cdr:x>
      <cdr:y>0.0125</cdr:y>
    </cdr:from>
    <cdr:to>
      <cdr:x>0.551</cdr:x>
      <cdr:y>0.01525</cdr:y>
    </cdr:to>
    <cdr:sp macro="" textlink="">
      <cdr:nvSpPr>
        <cdr:cNvPr id="9" name="Text Box 5"/>
        <cdr:cNvSpPr txBox="1">
          <a:spLocks xmlns:a="http://schemas.openxmlformats.org/drawingml/2006/main" noChangeArrowheads="1"/>
        </cdr:cNvSpPr>
      </cdr:nvSpPr>
      <cdr:spPr bwMode="auto">
        <a:xfrm xmlns:a="http://schemas.openxmlformats.org/drawingml/2006/main">
          <a:off x="3281303" y="84296"/>
          <a:ext cx="1554301" cy="1826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7432" rIns="0" bIns="0" anchor="t" upright="1"/>
        <a:lstStyle xmlns:a="http://schemas.openxmlformats.org/drawingml/2006/main"/>
        <a:p xmlns:a="http://schemas.openxmlformats.org/drawingml/2006/main">
          <a:endParaRPr lang="en-FI"/>
        </a:p>
      </cdr:txBody>
    </cdr:sp>
  </cdr:relSizeAnchor>
  <cdr:relSizeAnchor xmlns:cdr="http://schemas.openxmlformats.org/drawingml/2006/chartDrawing">
    <cdr:from>
      <cdr:x>0.09852</cdr:x>
      <cdr:y>0.93083</cdr:y>
    </cdr:from>
    <cdr:to>
      <cdr:x>0.39606</cdr:x>
      <cdr:y>1</cdr:y>
    </cdr:to>
    <cdr:sp macro="" textlink="">
      <cdr:nvSpPr>
        <cdr:cNvPr id="11" name="Text Box 9">
          <a:extLst xmlns:a="http://schemas.openxmlformats.org/drawingml/2006/main">
            <a:ext uri="{FF2B5EF4-FFF2-40B4-BE49-F238E27FC236}">
              <a16:creationId xmlns:a16="http://schemas.microsoft.com/office/drawing/2014/main" id="{80839E71-5D6B-BA2C-5B6B-374F7699092D}"/>
            </a:ext>
          </a:extLst>
        </cdr:cNvPr>
        <cdr:cNvSpPr txBox="1">
          <a:spLocks xmlns:a="http://schemas.openxmlformats.org/drawingml/2006/main" noChangeArrowheads="1" noTextEdit="1"/>
        </cdr:cNvSpPr>
      </cdr:nvSpPr>
      <cdr:spPr bwMode="auto">
        <a:xfrm xmlns:a="http://schemas.openxmlformats.org/drawingml/2006/main">
          <a:off x="1360715" y="7837714"/>
          <a:ext cx="4109357" cy="582386"/>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fld id="{C1036FB0-8664-4884-9E3A-2BE5EECFD5B7}" type="TxLink">
            <a:rPr lang="fi-FI" sz="1400" b="0" i="0" u="none" strike="noStrike" baseline="0">
              <a:solidFill>
                <a:srgbClr val="EE2C90"/>
              </a:solidFill>
              <a:latin typeface="Merriweather Sans"/>
              <a:cs typeface="Arial"/>
            </a:rPr>
            <a:pPr algn="ctr" rtl="0">
              <a:defRPr sz="1000"/>
            </a:pPr>
            <a:t>milj. euroa</a:t>
          </a:fld>
          <a:endParaRPr lang="fi-FI" sz="1400" b="0" i="0" u="none" strike="noStrike" baseline="0">
            <a:solidFill>
              <a:srgbClr val="EE2C90"/>
            </a:solidFill>
            <a:latin typeface="Merriweather Sans"/>
            <a:cs typeface="Arial"/>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0.3535</cdr:x>
      <cdr:y>0.28675</cdr:y>
    </cdr:from>
    <cdr:to>
      <cdr:x>0.5345</cdr:x>
      <cdr:y>0.283</cdr:y>
    </cdr:to>
    <cdr:sp macro="" textlink="">
      <cdr:nvSpPr>
        <cdr:cNvPr id="7173" name="Text Box 5"/>
        <cdr:cNvSpPr txBox="1">
          <a:spLocks xmlns:a="http://schemas.openxmlformats.org/drawingml/2006/main" noChangeArrowheads="1"/>
        </cdr:cNvSpPr>
      </cdr:nvSpPr>
      <cdr:spPr bwMode="auto">
        <a:xfrm xmlns:a="http://schemas.openxmlformats.org/drawingml/2006/main">
          <a:off x="3281303" y="84296"/>
          <a:ext cx="1554301" cy="1826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7432" rIns="0" bIns="0" anchor="t" upright="1"/>
        <a:lstStyle xmlns:a="http://schemas.openxmlformats.org/drawingml/2006/main"/>
        <a:p xmlns:a="http://schemas.openxmlformats.org/drawingml/2006/main">
          <a:pPr algn="l" rtl="0">
            <a:defRPr sz="1000"/>
          </a:pPr>
          <a:r>
            <a:rPr lang="fi-FI" sz="1200" b="0" i="0" strike="noStrike">
              <a:solidFill>
                <a:srgbClr val="000000"/>
              </a:solidFill>
              <a:latin typeface="Times New Roman"/>
              <a:cs typeface="Times New Roman"/>
            </a:rPr>
            <a:t>31.12.1999 - 31.12.2001</a:t>
          </a:r>
        </a:p>
      </cdr:txBody>
    </cdr:sp>
  </cdr:relSizeAnchor>
  <cdr:relSizeAnchor xmlns:cdr="http://schemas.openxmlformats.org/drawingml/2006/chartDrawing">
    <cdr:from>
      <cdr:x>0</cdr:x>
      <cdr:y>0.07215</cdr:y>
    </cdr:from>
    <cdr:to>
      <cdr:x>0.04216</cdr:x>
      <cdr:y>0.9757</cdr:y>
    </cdr:to>
    <cdr:sp macro="" textlink="">
      <cdr:nvSpPr>
        <cdr:cNvPr id="7177" name="Text Box 9"/>
        <cdr:cNvSpPr txBox="1">
          <a:spLocks xmlns:a="http://schemas.openxmlformats.org/drawingml/2006/main" noChangeArrowheads="1" noTextEdit="1"/>
        </cdr:cNvSpPr>
      </cdr:nvSpPr>
      <cdr:spPr bwMode="auto">
        <a:xfrm xmlns:a="http://schemas.openxmlformats.org/drawingml/2006/main">
          <a:off x="0" y="411963"/>
          <a:ext cx="388327" cy="506124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vert="vert270" wrap="square" lIns="27432" tIns="22860" rIns="0" bIns="0" anchor="ctr" upright="1"/>
        <a:lstStyle xmlns:a="http://schemas.openxmlformats.org/drawingml/2006/main"/>
        <a:p xmlns:a="http://schemas.openxmlformats.org/drawingml/2006/main">
          <a:pPr algn="ctr" rtl="0">
            <a:defRPr sz="1000"/>
          </a:pPr>
          <a:r>
            <a:rPr lang="fi-FI" sz="1400" b="0" i="0" u="none" strike="noStrike" baseline="0">
              <a:solidFill>
                <a:srgbClr val="231866"/>
              </a:solidFill>
              <a:latin typeface="Merriweather Sans"/>
            </a:rPr>
            <a:t>€ million</a:t>
          </a:r>
        </a:p>
      </cdr:txBody>
    </cdr:sp>
  </cdr:relSizeAnchor>
</c:userShapes>
</file>

<file path=ppt/drawings/drawing6.xml><?xml version="1.0" encoding="utf-8"?>
<c:userShapes xmlns:c="http://schemas.openxmlformats.org/drawingml/2006/chart">
  <cdr:relSizeAnchor xmlns:cdr="http://schemas.openxmlformats.org/drawingml/2006/chartDrawing">
    <cdr:from>
      <cdr:x>0.3455</cdr:x>
      <cdr:y>0.23475</cdr:y>
    </cdr:from>
    <cdr:to>
      <cdr:x>0.52</cdr:x>
      <cdr:y>0.2325</cdr:y>
    </cdr:to>
    <cdr:sp macro="" textlink="">
      <cdr:nvSpPr>
        <cdr:cNvPr id="7173" name="Text Box 5"/>
        <cdr:cNvSpPr txBox="1">
          <a:spLocks xmlns:a="http://schemas.openxmlformats.org/drawingml/2006/main" noChangeArrowheads="1"/>
        </cdr:cNvSpPr>
      </cdr:nvSpPr>
      <cdr:spPr bwMode="auto">
        <a:xfrm xmlns:a="http://schemas.openxmlformats.org/drawingml/2006/main">
          <a:off x="3281303" y="84296"/>
          <a:ext cx="1554301" cy="1826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7432" rIns="0" bIns="0" anchor="t" upright="1"/>
        <a:lstStyle xmlns:a="http://schemas.openxmlformats.org/drawingml/2006/main"/>
        <a:p xmlns:a="http://schemas.openxmlformats.org/drawingml/2006/main">
          <a:pPr algn="l" rtl="0">
            <a:defRPr sz="1000"/>
          </a:pPr>
          <a:r>
            <a:rPr lang="fi-FI" sz="1200" b="0" i="0" strike="noStrike" dirty="0">
              <a:solidFill>
                <a:srgbClr val="000000"/>
              </a:solidFill>
              <a:latin typeface="Times New Roman"/>
              <a:cs typeface="Times New Roman"/>
            </a:rPr>
            <a:t>31.12.1999 - 31.12.2001 </a:t>
          </a:r>
        </a:p>
      </cdr:txBody>
    </cdr:sp>
  </cdr:relSizeAnchor>
  <cdr:relSizeAnchor xmlns:cdr="http://schemas.openxmlformats.org/drawingml/2006/chartDrawing">
    <cdr:from>
      <cdr:x>0</cdr:x>
      <cdr:y>0.01989</cdr:y>
    </cdr:from>
    <cdr:to>
      <cdr:x>0.02028</cdr:x>
      <cdr:y>0.92192</cdr:y>
    </cdr:to>
    <cdr:sp macro="" textlink="">
      <cdr:nvSpPr>
        <cdr:cNvPr id="7177" name="Text Box 9"/>
        <cdr:cNvSpPr txBox="1">
          <a:spLocks xmlns:a="http://schemas.openxmlformats.org/drawingml/2006/main" noChangeArrowheads="1" noTextEdit="1"/>
        </cdr:cNvSpPr>
      </cdr:nvSpPr>
      <cdr:spPr bwMode="auto">
        <a:xfrm xmlns:a="http://schemas.openxmlformats.org/drawingml/2006/main">
          <a:off x="0" y="167476"/>
          <a:ext cx="280147" cy="759518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vert="vert270" wrap="square" lIns="27432" tIns="22860" rIns="0" bIns="0" anchor="t" upright="1"/>
        <a:lstStyle xmlns:a="http://schemas.openxmlformats.org/drawingml/2006/main"/>
        <a:p xmlns:a="http://schemas.openxmlformats.org/drawingml/2006/main">
          <a:pPr algn="ctr" rtl="0">
            <a:defRPr sz="1000"/>
          </a:pPr>
          <a:r>
            <a:rPr lang="fi-FI" sz="1400" b="0" i="0" u="none" strike="noStrike" baseline="0">
              <a:solidFill>
                <a:srgbClr val="231866"/>
              </a:solidFill>
              <a:latin typeface="Merriweather Sans"/>
            </a:rPr>
            <a:t>€ million</a:t>
          </a:r>
        </a:p>
      </cdr:txBody>
    </cdr:sp>
  </cdr:relSizeAnchor>
</c:userShap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dia_valkoine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08A02F0-8B97-2BF3-D66A-E9BDFC541BF9}"/>
              </a:ext>
            </a:extLst>
          </p:cNvPr>
          <p:cNvSpPr>
            <a:spLocks noGrp="1"/>
          </p:cNvSpPr>
          <p:nvPr>
            <p:ph type="ctrTitle"/>
          </p:nvPr>
        </p:nvSpPr>
        <p:spPr>
          <a:xfrm>
            <a:off x="424329" y="2864021"/>
            <a:ext cx="6541621" cy="1128946"/>
          </a:xfrm>
        </p:spPr>
        <p:txBody>
          <a:bodyPr anchor="b">
            <a:normAutofit/>
          </a:bodyPr>
          <a:lstStyle>
            <a:lvl1pPr algn="l">
              <a:defRPr sz="3600">
                <a:solidFill>
                  <a:schemeClr val="tx2"/>
                </a:solidFill>
                <a:latin typeface="Merriweather Black" panose="00000A00000000000000" pitchFamily="2" charset="0"/>
              </a:defRPr>
            </a:lvl1pPr>
          </a:lstStyle>
          <a:p>
            <a:r>
              <a:rPr lang="fi-FI"/>
              <a:t>Muokkaa ots. perustyyl. napsautt.</a:t>
            </a:r>
          </a:p>
        </p:txBody>
      </p:sp>
      <p:sp>
        <p:nvSpPr>
          <p:cNvPr id="3" name="Alaotsikko 2">
            <a:extLst>
              <a:ext uri="{FF2B5EF4-FFF2-40B4-BE49-F238E27FC236}">
                <a16:creationId xmlns:a16="http://schemas.microsoft.com/office/drawing/2014/main" id="{9B61B68E-22CA-E9AF-FEF5-902C57D4DD25}"/>
              </a:ext>
            </a:extLst>
          </p:cNvPr>
          <p:cNvSpPr>
            <a:spLocks noGrp="1"/>
          </p:cNvSpPr>
          <p:nvPr>
            <p:ph type="subTitle" idx="1"/>
          </p:nvPr>
        </p:nvSpPr>
        <p:spPr>
          <a:xfrm>
            <a:off x="424329" y="4114015"/>
            <a:ext cx="6541621" cy="1655762"/>
          </a:xfrm>
        </p:spPr>
        <p:txBody>
          <a:bodyPr/>
          <a:lstStyle>
            <a:lvl1pPr marL="0" indent="0" algn="l">
              <a:lnSpc>
                <a:spcPct val="100000"/>
              </a:lnSpc>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6" name="Dian numeron paikkamerkki 5">
            <a:extLst>
              <a:ext uri="{FF2B5EF4-FFF2-40B4-BE49-F238E27FC236}">
                <a16:creationId xmlns:a16="http://schemas.microsoft.com/office/drawing/2014/main" id="{E5B2A04B-2F0E-D904-4B90-FD807C4231BE}"/>
              </a:ext>
            </a:extLst>
          </p:cNvPr>
          <p:cNvSpPr>
            <a:spLocks noGrp="1"/>
          </p:cNvSpPr>
          <p:nvPr>
            <p:ph type="sldNum" sz="quarter" idx="12"/>
          </p:nvPr>
        </p:nvSpPr>
        <p:spPr/>
        <p:txBody>
          <a:bodyPr/>
          <a:lstStyle/>
          <a:p>
            <a:fld id="{3870A464-F060-4E12-BC80-B2AE5F264B44}" type="slidenum">
              <a:rPr lang="fi-FI" smtClean="0"/>
              <a:t>‹#›</a:t>
            </a:fld>
            <a:endParaRPr lang="fi-FI"/>
          </a:p>
        </p:txBody>
      </p:sp>
      <p:pic>
        <p:nvPicPr>
          <p:cNvPr id="8" name="Kuva 7">
            <a:extLst>
              <a:ext uri="{FF2B5EF4-FFF2-40B4-BE49-F238E27FC236}">
                <a16:creationId xmlns:a16="http://schemas.microsoft.com/office/drawing/2014/main" id="{B54FC34C-C663-5CB9-D06D-09E1C2890B72}"/>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868" t="27935" r="46524" b="27935"/>
          <a:stretch/>
        </p:blipFill>
        <p:spPr>
          <a:xfrm>
            <a:off x="7252828" y="-1011"/>
            <a:ext cx="4939172" cy="6859011"/>
          </a:xfrm>
          <a:prstGeom prst="rect">
            <a:avLst/>
          </a:prstGeom>
        </p:spPr>
      </p:pic>
    </p:spTree>
    <p:extLst>
      <p:ext uri="{BB962C8B-B14F-4D97-AF65-F5344CB8AC3E}">
        <p14:creationId xmlns:p14="http://schemas.microsoft.com/office/powerpoint/2010/main" val="743206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80E2F0F-B3EC-949E-7148-47AA86C8D534}"/>
              </a:ext>
            </a:extLst>
          </p:cNvPr>
          <p:cNvSpPr>
            <a:spLocks noGrp="1"/>
          </p:cNvSpPr>
          <p:nvPr>
            <p:ph type="title"/>
          </p:nvPr>
        </p:nvSpPr>
        <p:spPr>
          <a:xfrm>
            <a:off x="424330" y="457200"/>
            <a:ext cx="4347695"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815C91BD-EAF5-1839-8800-87420BA7336E}"/>
              </a:ext>
            </a:extLst>
          </p:cNvPr>
          <p:cNvSpPr>
            <a:spLocks noGrp="1"/>
          </p:cNvSpPr>
          <p:nvPr>
            <p:ph type="pic" idx="1"/>
          </p:nvPr>
        </p:nvSpPr>
        <p:spPr>
          <a:xfrm>
            <a:off x="5183187" y="268940"/>
            <a:ext cx="6745847" cy="5913343"/>
          </a:xfrm>
          <a:prstGeom prst="roundRect">
            <a:avLst>
              <a:gd name="adj" fmla="val 6193"/>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4" name="Tekstin paikkamerkki 3">
            <a:extLst>
              <a:ext uri="{FF2B5EF4-FFF2-40B4-BE49-F238E27FC236}">
                <a16:creationId xmlns:a16="http://schemas.microsoft.com/office/drawing/2014/main" id="{808167FF-B397-EEF8-10C6-E62F6C9C1329}"/>
              </a:ext>
            </a:extLst>
          </p:cNvPr>
          <p:cNvSpPr>
            <a:spLocks noGrp="1"/>
          </p:cNvSpPr>
          <p:nvPr>
            <p:ph type="body" sz="half" idx="2"/>
          </p:nvPr>
        </p:nvSpPr>
        <p:spPr>
          <a:xfrm>
            <a:off x="424330" y="2057400"/>
            <a:ext cx="434769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3A7AB0A-F94C-170B-9507-FB98724E3E63}"/>
              </a:ext>
            </a:extLst>
          </p:cNvPr>
          <p:cNvSpPr>
            <a:spLocks noGrp="1"/>
          </p:cNvSpPr>
          <p:nvPr>
            <p:ph type="dt" sz="half" idx="10"/>
          </p:nvPr>
        </p:nvSpPr>
        <p:spPr/>
        <p:txBody>
          <a:bodyPr/>
          <a:lstStyle/>
          <a:p>
            <a:fld id="{40694FA3-79E3-40AE-A541-CC734F69E93D}" type="datetimeFigureOut">
              <a:rPr lang="fi-FI" smtClean="0"/>
              <a:t>10.2.2025</a:t>
            </a:fld>
            <a:endParaRPr lang="fi-FI"/>
          </a:p>
        </p:txBody>
      </p:sp>
      <p:sp>
        <p:nvSpPr>
          <p:cNvPr id="6" name="Alatunnisteen paikkamerkki 5">
            <a:extLst>
              <a:ext uri="{FF2B5EF4-FFF2-40B4-BE49-F238E27FC236}">
                <a16:creationId xmlns:a16="http://schemas.microsoft.com/office/drawing/2014/main" id="{A75185EF-3CE4-07C1-3D66-BE4D86F427D8}"/>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12A8B907-2A89-6964-BB6D-524AE82D7405}"/>
              </a:ext>
            </a:extLst>
          </p:cNvPr>
          <p:cNvSpPr>
            <a:spLocks noGrp="1"/>
          </p:cNvSpPr>
          <p:nvPr>
            <p:ph type="sldNum" sz="quarter" idx="12"/>
          </p:nvPr>
        </p:nvSpPr>
        <p:spPr/>
        <p:txBody>
          <a:bodyPr/>
          <a:lstStyle/>
          <a:p>
            <a:fld id="{3870A464-F060-4E12-BC80-B2AE5F264B44}" type="slidenum">
              <a:rPr lang="fi-FI" smtClean="0"/>
              <a:t>‹#›</a:t>
            </a:fld>
            <a:endParaRPr lang="fi-FI"/>
          </a:p>
        </p:txBody>
      </p:sp>
      <p:pic>
        <p:nvPicPr>
          <p:cNvPr id="8" name="Kuva 7">
            <a:extLst>
              <a:ext uri="{FF2B5EF4-FFF2-40B4-BE49-F238E27FC236}">
                <a16:creationId xmlns:a16="http://schemas.microsoft.com/office/drawing/2014/main" id="{DDAA25C2-EF80-4A41-346D-5B80C822332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97677" y="0"/>
            <a:ext cx="1203512" cy="1203512"/>
          </a:xfrm>
          <a:prstGeom prst="rect">
            <a:avLst/>
          </a:prstGeom>
        </p:spPr>
      </p:pic>
      <p:sp>
        <p:nvSpPr>
          <p:cNvPr id="11" name="Sisällön paikkamerkki 11">
            <a:extLst>
              <a:ext uri="{FF2B5EF4-FFF2-40B4-BE49-F238E27FC236}">
                <a16:creationId xmlns:a16="http://schemas.microsoft.com/office/drawing/2014/main" id="{235D3991-0AF7-E8F4-56C7-FEA348EE9456}"/>
              </a:ext>
            </a:extLst>
          </p:cNvPr>
          <p:cNvSpPr>
            <a:spLocks noGrp="1"/>
          </p:cNvSpPr>
          <p:nvPr>
            <p:ph sz="quarter" idx="13" hasCustomPrompt="1"/>
          </p:nvPr>
        </p:nvSpPr>
        <p:spPr>
          <a:xfrm>
            <a:off x="423863" y="298836"/>
            <a:ext cx="4347695" cy="196850"/>
          </a:xfrm>
        </p:spPr>
        <p:txBody>
          <a:bodyPr>
            <a:noAutofit/>
          </a:bodyPr>
          <a:lstStyle>
            <a:lvl1pPr marL="0" indent="0">
              <a:buNone/>
              <a:defRPr sz="1200" cap="all" baseline="0">
                <a:solidFill>
                  <a:schemeClr val="accent1"/>
                </a:solidFill>
                <a:latin typeface="Merriweather Sans bold" pitchFamily="2" charset="0"/>
              </a:defRPr>
            </a:lvl1pPr>
            <a:lvl2pPr marL="457200" indent="0">
              <a:buNone/>
              <a:defRPr sz="1200" cap="all" baseline="0">
                <a:solidFill>
                  <a:schemeClr val="accent1"/>
                </a:solidFill>
                <a:latin typeface="Merriweather Sans bold" pitchFamily="2" charset="0"/>
              </a:defRPr>
            </a:lvl2pPr>
            <a:lvl3pPr marL="914400" indent="0">
              <a:buNone/>
              <a:defRPr sz="1100" cap="all" baseline="0">
                <a:solidFill>
                  <a:schemeClr val="accent1"/>
                </a:solidFill>
                <a:latin typeface="Merriweather Sans bold" pitchFamily="2" charset="0"/>
              </a:defRPr>
            </a:lvl3pPr>
            <a:lvl4pPr marL="1371600" indent="0">
              <a:buNone/>
              <a:defRPr sz="1050" cap="all" baseline="0">
                <a:solidFill>
                  <a:schemeClr val="accent1"/>
                </a:solidFill>
                <a:latin typeface="Merriweather Sans bold" pitchFamily="2" charset="0"/>
              </a:defRPr>
            </a:lvl4pPr>
            <a:lvl5pPr marL="1828800" indent="0">
              <a:buNone/>
              <a:defRPr sz="1000" cap="all" baseline="0">
                <a:solidFill>
                  <a:schemeClr val="accent1"/>
                </a:solidFill>
                <a:latin typeface="Merriweather Sans bold" pitchFamily="2" charset="0"/>
              </a:defRPr>
            </a:lvl5pPr>
          </a:lstStyle>
          <a:p>
            <a:pPr lvl="0"/>
            <a:r>
              <a:rPr lang="fi-FI"/>
              <a:t>kategoria- tai aiheotsikko</a:t>
            </a:r>
          </a:p>
        </p:txBody>
      </p:sp>
    </p:spTree>
    <p:extLst>
      <p:ext uri="{BB962C8B-B14F-4D97-AF65-F5344CB8AC3E}">
        <p14:creationId xmlns:p14="http://schemas.microsoft.com/office/powerpoint/2010/main" val="2717728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Lopetus">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2A35245E-736C-5C2F-567A-60FE188533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26580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Lopetus EN">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6980739D-1760-F674-7E7D-C49AA710C1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06545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Otsikkodia_musta">
    <p:bg>
      <p:bgPr>
        <a:solidFill>
          <a:schemeClr val="accent3"/>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08A02F0-8B97-2BF3-D66A-E9BDFC541BF9}"/>
              </a:ext>
            </a:extLst>
          </p:cNvPr>
          <p:cNvSpPr>
            <a:spLocks noGrp="1"/>
          </p:cNvSpPr>
          <p:nvPr>
            <p:ph type="ctrTitle"/>
          </p:nvPr>
        </p:nvSpPr>
        <p:spPr>
          <a:xfrm>
            <a:off x="424329" y="2858852"/>
            <a:ext cx="6541621" cy="1128947"/>
          </a:xfrm>
        </p:spPr>
        <p:txBody>
          <a:bodyPr anchor="b">
            <a:normAutofit/>
          </a:bodyPr>
          <a:lstStyle>
            <a:lvl1pPr algn="l">
              <a:defRPr sz="3600">
                <a:solidFill>
                  <a:schemeClr val="bg1"/>
                </a:solidFill>
                <a:latin typeface="Merriweather Black" panose="00000A00000000000000" pitchFamily="2" charset="0"/>
              </a:defRPr>
            </a:lvl1pPr>
          </a:lstStyle>
          <a:p>
            <a:r>
              <a:rPr lang="fi-FI"/>
              <a:t>Muokkaa ots. perustyyl. napsautt.</a:t>
            </a:r>
          </a:p>
        </p:txBody>
      </p:sp>
      <p:sp>
        <p:nvSpPr>
          <p:cNvPr id="3" name="Alaotsikko 2">
            <a:extLst>
              <a:ext uri="{FF2B5EF4-FFF2-40B4-BE49-F238E27FC236}">
                <a16:creationId xmlns:a16="http://schemas.microsoft.com/office/drawing/2014/main" id="{9B61B68E-22CA-E9AF-FEF5-902C57D4DD25}"/>
              </a:ext>
            </a:extLst>
          </p:cNvPr>
          <p:cNvSpPr>
            <a:spLocks noGrp="1"/>
          </p:cNvSpPr>
          <p:nvPr>
            <p:ph type="subTitle" idx="1"/>
          </p:nvPr>
        </p:nvSpPr>
        <p:spPr>
          <a:xfrm>
            <a:off x="424329" y="4114015"/>
            <a:ext cx="6541621" cy="1655762"/>
          </a:xfrm>
        </p:spPr>
        <p:txBody>
          <a:bodyPr/>
          <a:lstStyle>
            <a:lvl1pPr marL="0" indent="0" algn="l">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6" name="Dian numeron paikkamerkki 5">
            <a:extLst>
              <a:ext uri="{FF2B5EF4-FFF2-40B4-BE49-F238E27FC236}">
                <a16:creationId xmlns:a16="http://schemas.microsoft.com/office/drawing/2014/main" id="{E5B2A04B-2F0E-D904-4B90-FD807C4231BE}"/>
              </a:ext>
            </a:extLst>
          </p:cNvPr>
          <p:cNvSpPr>
            <a:spLocks noGrp="1"/>
          </p:cNvSpPr>
          <p:nvPr>
            <p:ph type="sldNum" sz="quarter" idx="12"/>
          </p:nvPr>
        </p:nvSpPr>
        <p:spPr/>
        <p:txBody>
          <a:bodyPr/>
          <a:lstStyle/>
          <a:p>
            <a:fld id="{3870A464-F060-4E12-BC80-B2AE5F264B44}" type="slidenum">
              <a:rPr lang="fi-FI" smtClean="0"/>
              <a:t>‹#›</a:t>
            </a:fld>
            <a:endParaRPr lang="fi-FI"/>
          </a:p>
        </p:txBody>
      </p:sp>
      <p:pic>
        <p:nvPicPr>
          <p:cNvPr id="8" name="Kuva 7">
            <a:extLst>
              <a:ext uri="{FF2B5EF4-FFF2-40B4-BE49-F238E27FC236}">
                <a16:creationId xmlns:a16="http://schemas.microsoft.com/office/drawing/2014/main" id="{B54FC34C-C663-5CB9-D06D-09E1C2890B72}"/>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868" t="27935" r="46524" b="27935"/>
          <a:stretch/>
        </p:blipFill>
        <p:spPr>
          <a:xfrm>
            <a:off x="7252828" y="-1011"/>
            <a:ext cx="4939172" cy="6859011"/>
          </a:xfrm>
          <a:prstGeom prst="rect">
            <a:avLst/>
          </a:prstGeom>
        </p:spPr>
      </p:pic>
    </p:spTree>
    <p:extLst>
      <p:ext uri="{BB962C8B-B14F-4D97-AF65-F5344CB8AC3E}">
        <p14:creationId xmlns:p14="http://schemas.microsoft.com/office/powerpoint/2010/main" val="2636776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2BD84-2D0A-7B92-FE26-1BD451C54AFF}"/>
              </a:ext>
            </a:extLst>
          </p:cNvPr>
          <p:cNvSpPr>
            <a:spLocks noGrp="1"/>
          </p:cNvSpPr>
          <p:nvPr>
            <p:ph type="title"/>
          </p:nvPr>
        </p:nvSpPr>
        <p:spPr>
          <a:xfrm>
            <a:off x="424330" y="304811"/>
            <a:ext cx="10573347" cy="898702"/>
          </a:xfrm>
        </p:spPr>
        <p:txBody>
          <a:bodyPr/>
          <a:lstStyle/>
          <a:p>
            <a:r>
              <a:rPr lang="fi-FI"/>
              <a:t>Muokkaa ots. perustyyl. napsautt.</a:t>
            </a:r>
          </a:p>
        </p:txBody>
      </p:sp>
      <p:sp>
        <p:nvSpPr>
          <p:cNvPr id="3" name="Sisällön paikkamerkki 2">
            <a:extLst>
              <a:ext uri="{FF2B5EF4-FFF2-40B4-BE49-F238E27FC236}">
                <a16:creationId xmlns:a16="http://schemas.microsoft.com/office/drawing/2014/main" id="{04CA0AA1-1CA7-D550-A11D-2613C726F942}"/>
              </a:ext>
            </a:extLst>
          </p:cNvPr>
          <p:cNvSpPr>
            <a:spLocks noGrp="1"/>
          </p:cNvSpPr>
          <p:nvPr>
            <p:ph idx="1"/>
          </p:nvPr>
        </p:nvSpPr>
        <p:spPr>
          <a:xfrm>
            <a:off x="424330" y="1428378"/>
            <a:ext cx="10573347" cy="4748585"/>
          </a:xfrm>
        </p:spPr>
        <p:txBody>
          <a:bodyPr/>
          <a:lstStyle>
            <a:lvl1pPr>
              <a:lnSpc>
                <a:spcPct val="120000"/>
              </a:lnSpc>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A845EA51-F964-8899-09BD-503C98096927}"/>
              </a:ext>
            </a:extLst>
          </p:cNvPr>
          <p:cNvSpPr>
            <a:spLocks noGrp="1"/>
          </p:cNvSpPr>
          <p:nvPr>
            <p:ph type="dt" sz="half" idx="10"/>
          </p:nvPr>
        </p:nvSpPr>
        <p:spPr/>
        <p:txBody>
          <a:bodyPr/>
          <a:lstStyle/>
          <a:p>
            <a:fld id="{40694FA3-79E3-40AE-A541-CC734F69E93D}" type="datetimeFigureOut">
              <a:rPr lang="fi-FI" smtClean="0"/>
              <a:t>10.2.2025</a:t>
            </a:fld>
            <a:endParaRPr lang="fi-FI"/>
          </a:p>
        </p:txBody>
      </p:sp>
      <p:sp>
        <p:nvSpPr>
          <p:cNvPr id="5" name="Alatunnisteen paikkamerkki 4">
            <a:extLst>
              <a:ext uri="{FF2B5EF4-FFF2-40B4-BE49-F238E27FC236}">
                <a16:creationId xmlns:a16="http://schemas.microsoft.com/office/drawing/2014/main" id="{B0146ABF-4E81-C8E4-05AF-CD3F2030594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84A73209-EBA0-1237-07E2-39CDAB05EE3D}"/>
              </a:ext>
            </a:extLst>
          </p:cNvPr>
          <p:cNvSpPr>
            <a:spLocks noGrp="1"/>
          </p:cNvSpPr>
          <p:nvPr>
            <p:ph type="sldNum" sz="quarter" idx="12"/>
          </p:nvPr>
        </p:nvSpPr>
        <p:spPr/>
        <p:txBody>
          <a:bodyPr/>
          <a:lstStyle/>
          <a:p>
            <a:fld id="{3870A464-F060-4E12-BC80-B2AE5F264B44}" type="slidenum">
              <a:rPr lang="fi-FI" smtClean="0"/>
              <a:t>‹#›</a:t>
            </a:fld>
            <a:endParaRPr lang="fi-FI"/>
          </a:p>
        </p:txBody>
      </p:sp>
      <p:sp>
        <p:nvSpPr>
          <p:cNvPr id="12" name="Sisällön paikkamerkki 11">
            <a:extLst>
              <a:ext uri="{FF2B5EF4-FFF2-40B4-BE49-F238E27FC236}">
                <a16:creationId xmlns:a16="http://schemas.microsoft.com/office/drawing/2014/main" id="{6DC25421-23DE-854C-936D-56D4C739B0FF}"/>
              </a:ext>
            </a:extLst>
          </p:cNvPr>
          <p:cNvSpPr>
            <a:spLocks noGrp="1"/>
          </p:cNvSpPr>
          <p:nvPr>
            <p:ph sz="quarter" idx="13" hasCustomPrompt="1"/>
          </p:nvPr>
        </p:nvSpPr>
        <p:spPr>
          <a:xfrm>
            <a:off x="423863" y="298836"/>
            <a:ext cx="10573347" cy="196850"/>
          </a:xfrm>
        </p:spPr>
        <p:txBody>
          <a:bodyPr>
            <a:noAutofit/>
          </a:bodyPr>
          <a:lstStyle>
            <a:lvl1pPr marL="0" indent="0">
              <a:buNone/>
              <a:defRPr sz="1200" cap="all" baseline="0">
                <a:solidFill>
                  <a:schemeClr val="accent1"/>
                </a:solidFill>
                <a:latin typeface="Merriweather Sans bold" pitchFamily="2" charset="0"/>
              </a:defRPr>
            </a:lvl1pPr>
            <a:lvl2pPr marL="457200" indent="0">
              <a:buNone/>
              <a:defRPr sz="1200" cap="all" baseline="0">
                <a:solidFill>
                  <a:schemeClr val="accent1"/>
                </a:solidFill>
                <a:latin typeface="Merriweather Sans bold" pitchFamily="2" charset="0"/>
              </a:defRPr>
            </a:lvl2pPr>
            <a:lvl3pPr marL="914400" indent="0">
              <a:buNone/>
              <a:defRPr sz="1100" cap="all" baseline="0">
                <a:solidFill>
                  <a:schemeClr val="accent1"/>
                </a:solidFill>
                <a:latin typeface="Merriweather Sans bold" pitchFamily="2" charset="0"/>
              </a:defRPr>
            </a:lvl3pPr>
            <a:lvl4pPr marL="1371600" indent="0">
              <a:buNone/>
              <a:defRPr sz="1050" cap="all" baseline="0">
                <a:solidFill>
                  <a:schemeClr val="accent1"/>
                </a:solidFill>
                <a:latin typeface="Merriweather Sans bold" pitchFamily="2" charset="0"/>
              </a:defRPr>
            </a:lvl4pPr>
            <a:lvl5pPr marL="1828800" indent="0">
              <a:buNone/>
              <a:defRPr sz="1000" cap="all" baseline="0">
                <a:solidFill>
                  <a:schemeClr val="accent1"/>
                </a:solidFill>
                <a:latin typeface="Merriweather Sans bold" pitchFamily="2" charset="0"/>
              </a:defRPr>
            </a:lvl5pPr>
          </a:lstStyle>
          <a:p>
            <a:pPr lvl="0"/>
            <a:r>
              <a:rPr lang="fi-FI"/>
              <a:t>kategoria- tai aiheotsikko</a:t>
            </a:r>
          </a:p>
        </p:txBody>
      </p:sp>
    </p:spTree>
    <p:extLst>
      <p:ext uri="{BB962C8B-B14F-4D97-AF65-F5344CB8AC3E}">
        <p14:creationId xmlns:p14="http://schemas.microsoft.com/office/powerpoint/2010/main" val="1966593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Väli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DCD7B1-E483-F5BB-6D38-4065470456D5}"/>
              </a:ext>
            </a:extLst>
          </p:cNvPr>
          <p:cNvSpPr>
            <a:spLocks noGrp="1"/>
          </p:cNvSpPr>
          <p:nvPr>
            <p:ph type="title"/>
          </p:nvPr>
        </p:nvSpPr>
        <p:spPr>
          <a:xfrm>
            <a:off x="424330" y="1709738"/>
            <a:ext cx="10573347" cy="2852737"/>
          </a:xfrm>
        </p:spPr>
        <p:txBody>
          <a:bodyPr anchor="b"/>
          <a:lstStyle>
            <a:lvl1pPr>
              <a:defRPr sz="6000">
                <a:latin typeface="Merriweather Black" panose="00000A00000000000000" pitchFamily="2" charset="0"/>
              </a:defRPr>
            </a:lvl1pPr>
          </a:lstStyle>
          <a:p>
            <a:r>
              <a:rPr lang="fi-FI"/>
              <a:t>Muokkaa ots. perustyyl. napsautt.</a:t>
            </a:r>
          </a:p>
        </p:txBody>
      </p:sp>
      <p:sp>
        <p:nvSpPr>
          <p:cNvPr id="3" name="Tekstin paikkamerkki 2">
            <a:extLst>
              <a:ext uri="{FF2B5EF4-FFF2-40B4-BE49-F238E27FC236}">
                <a16:creationId xmlns:a16="http://schemas.microsoft.com/office/drawing/2014/main" id="{84FD4841-28C3-1B4C-1783-FD415BE7EC90}"/>
              </a:ext>
            </a:extLst>
          </p:cNvPr>
          <p:cNvSpPr>
            <a:spLocks noGrp="1"/>
          </p:cNvSpPr>
          <p:nvPr>
            <p:ph type="body" idx="1"/>
          </p:nvPr>
        </p:nvSpPr>
        <p:spPr>
          <a:xfrm>
            <a:off x="424330" y="4589463"/>
            <a:ext cx="10573347"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D7D9AFFB-A0D2-BE07-7DCF-306325F3CD4D}"/>
              </a:ext>
            </a:extLst>
          </p:cNvPr>
          <p:cNvSpPr>
            <a:spLocks noGrp="1"/>
          </p:cNvSpPr>
          <p:nvPr>
            <p:ph type="dt" sz="half" idx="10"/>
          </p:nvPr>
        </p:nvSpPr>
        <p:spPr/>
        <p:txBody>
          <a:bodyPr/>
          <a:lstStyle/>
          <a:p>
            <a:fld id="{40694FA3-79E3-40AE-A541-CC734F69E93D}" type="datetimeFigureOut">
              <a:rPr lang="fi-FI" smtClean="0"/>
              <a:t>10.2.2025</a:t>
            </a:fld>
            <a:endParaRPr lang="fi-FI"/>
          </a:p>
        </p:txBody>
      </p:sp>
      <p:sp>
        <p:nvSpPr>
          <p:cNvPr id="5" name="Alatunnisteen paikkamerkki 4">
            <a:extLst>
              <a:ext uri="{FF2B5EF4-FFF2-40B4-BE49-F238E27FC236}">
                <a16:creationId xmlns:a16="http://schemas.microsoft.com/office/drawing/2014/main" id="{255F3ACF-E125-4D7E-7F24-0B4F05CACC18}"/>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9F7DE2E-C959-264D-7666-A4358FCFC568}"/>
              </a:ext>
            </a:extLst>
          </p:cNvPr>
          <p:cNvSpPr>
            <a:spLocks noGrp="1"/>
          </p:cNvSpPr>
          <p:nvPr>
            <p:ph type="sldNum" sz="quarter" idx="12"/>
          </p:nvPr>
        </p:nvSpPr>
        <p:spPr/>
        <p:txBody>
          <a:bodyPr/>
          <a:lstStyle/>
          <a:p>
            <a:fld id="{3870A464-F060-4E12-BC80-B2AE5F264B44}" type="slidenum">
              <a:rPr lang="fi-FI" smtClean="0"/>
              <a:t>‹#›</a:t>
            </a:fld>
            <a:endParaRPr lang="fi-FI"/>
          </a:p>
        </p:txBody>
      </p:sp>
    </p:spTree>
    <p:extLst>
      <p:ext uri="{BB962C8B-B14F-4D97-AF65-F5344CB8AC3E}">
        <p14:creationId xmlns:p14="http://schemas.microsoft.com/office/powerpoint/2010/main" val="511362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6D403E-E044-434D-C486-F526A373ABC9}"/>
              </a:ext>
            </a:extLst>
          </p:cNvPr>
          <p:cNvSpPr>
            <a:spLocks noGrp="1"/>
          </p:cNvSpPr>
          <p:nvPr>
            <p:ph type="title"/>
          </p:nvPr>
        </p:nvSpPr>
        <p:spPr>
          <a:xfrm>
            <a:off x="424330" y="298837"/>
            <a:ext cx="10573348" cy="904676"/>
          </a:xfrm>
        </p:spPr>
        <p:txBody>
          <a:bodyPr/>
          <a:lstStyle/>
          <a:p>
            <a:r>
              <a:rPr lang="fi-FI"/>
              <a:t>Muokkaa ots. perustyyl. napsautt.</a:t>
            </a:r>
          </a:p>
        </p:txBody>
      </p:sp>
      <p:sp>
        <p:nvSpPr>
          <p:cNvPr id="3" name="Sisällön paikkamerkki 2">
            <a:extLst>
              <a:ext uri="{FF2B5EF4-FFF2-40B4-BE49-F238E27FC236}">
                <a16:creationId xmlns:a16="http://schemas.microsoft.com/office/drawing/2014/main" id="{A323A1FA-9B4A-24DD-AC5C-6D52B4DC1F73}"/>
              </a:ext>
            </a:extLst>
          </p:cNvPr>
          <p:cNvSpPr>
            <a:spLocks noGrp="1"/>
          </p:cNvSpPr>
          <p:nvPr>
            <p:ph sz="half" idx="1"/>
          </p:nvPr>
        </p:nvSpPr>
        <p:spPr>
          <a:xfrm>
            <a:off x="424331" y="1422405"/>
            <a:ext cx="5139763" cy="475455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5D047D81-2C4C-9646-4F50-A8DA0F61146B}"/>
              </a:ext>
            </a:extLst>
          </p:cNvPr>
          <p:cNvSpPr>
            <a:spLocks noGrp="1"/>
          </p:cNvSpPr>
          <p:nvPr>
            <p:ph sz="half" idx="2"/>
          </p:nvPr>
        </p:nvSpPr>
        <p:spPr>
          <a:xfrm>
            <a:off x="5857914" y="1422403"/>
            <a:ext cx="5139764" cy="47545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85992DFF-1CB4-FA9D-D459-A9AE9A3DF536}"/>
              </a:ext>
            </a:extLst>
          </p:cNvPr>
          <p:cNvSpPr>
            <a:spLocks noGrp="1"/>
          </p:cNvSpPr>
          <p:nvPr>
            <p:ph type="dt" sz="half" idx="10"/>
          </p:nvPr>
        </p:nvSpPr>
        <p:spPr/>
        <p:txBody>
          <a:bodyPr/>
          <a:lstStyle/>
          <a:p>
            <a:fld id="{40694FA3-79E3-40AE-A541-CC734F69E93D}" type="datetimeFigureOut">
              <a:rPr lang="fi-FI" smtClean="0"/>
              <a:t>10.2.2025</a:t>
            </a:fld>
            <a:endParaRPr lang="fi-FI"/>
          </a:p>
        </p:txBody>
      </p:sp>
      <p:sp>
        <p:nvSpPr>
          <p:cNvPr id="6" name="Alatunnisteen paikkamerkki 5">
            <a:extLst>
              <a:ext uri="{FF2B5EF4-FFF2-40B4-BE49-F238E27FC236}">
                <a16:creationId xmlns:a16="http://schemas.microsoft.com/office/drawing/2014/main" id="{E86DA880-241E-FCA8-6F95-F6E4E5DD27F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66F29367-DFB2-D648-BF81-785651270632}"/>
              </a:ext>
            </a:extLst>
          </p:cNvPr>
          <p:cNvSpPr>
            <a:spLocks noGrp="1"/>
          </p:cNvSpPr>
          <p:nvPr>
            <p:ph type="sldNum" sz="quarter" idx="12"/>
          </p:nvPr>
        </p:nvSpPr>
        <p:spPr/>
        <p:txBody>
          <a:bodyPr/>
          <a:lstStyle/>
          <a:p>
            <a:fld id="{3870A464-F060-4E12-BC80-B2AE5F264B44}" type="slidenum">
              <a:rPr lang="fi-FI" smtClean="0"/>
              <a:t>‹#›</a:t>
            </a:fld>
            <a:endParaRPr lang="fi-FI"/>
          </a:p>
        </p:txBody>
      </p:sp>
      <p:sp>
        <p:nvSpPr>
          <p:cNvPr id="14" name="Sisällön paikkamerkki 11">
            <a:extLst>
              <a:ext uri="{FF2B5EF4-FFF2-40B4-BE49-F238E27FC236}">
                <a16:creationId xmlns:a16="http://schemas.microsoft.com/office/drawing/2014/main" id="{96748AB4-5D82-6D21-4D64-DBF4BF1277DD}"/>
              </a:ext>
            </a:extLst>
          </p:cNvPr>
          <p:cNvSpPr>
            <a:spLocks noGrp="1"/>
          </p:cNvSpPr>
          <p:nvPr>
            <p:ph sz="quarter" idx="13" hasCustomPrompt="1"/>
          </p:nvPr>
        </p:nvSpPr>
        <p:spPr>
          <a:xfrm>
            <a:off x="423863" y="298836"/>
            <a:ext cx="10573347" cy="196850"/>
          </a:xfrm>
        </p:spPr>
        <p:txBody>
          <a:bodyPr>
            <a:noAutofit/>
          </a:bodyPr>
          <a:lstStyle>
            <a:lvl1pPr marL="0" indent="0">
              <a:buNone/>
              <a:defRPr sz="1200" cap="all" baseline="0">
                <a:solidFill>
                  <a:schemeClr val="accent1"/>
                </a:solidFill>
                <a:latin typeface="Merriweather Sans bold" pitchFamily="2" charset="0"/>
              </a:defRPr>
            </a:lvl1pPr>
            <a:lvl2pPr marL="457200" indent="0">
              <a:buNone/>
              <a:defRPr sz="1200" cap="all" baseline="0">
                <a:solidFill>
                  <a:schemeClr val="accent1"/>
                </a:solidFill>
                <a:latin typeface="Merriweather Sans bold" pitchFamily="2" charset="0"/>
              </a:defRPr>
            </a:lvl2pPr>
            <a:lvl3pPr marL="914400" indent="0">
              <a:buNone/>
              <a:defRPr sz="1100" cap="all" baseline="0">
                <a:solidFill>
                  <a:schemeClr val="accent1"/>
                </a:solidFill>
                <a:latin typeface="Merriweather Sans bold" pitchFamily="2" charset="0"/>
              </a:defRPr>
            </a:lvl3pPr>
            <a:lvl4pPr marL="1371600" indent="0">
              <a:buNone/>
              <a:defRPr sz="1050" cap="all" baseline="0">
                <a:solidFill>
                  <a:schemeClr val="accent1"/>
                </a:solidFill>
                <a:latin typeface="Merriweather Sans bold" pitchFamily="2" charset="0"/>
              </a:defRPr>
            </a:lvl4pPr>
            <a:lvl5pPr marL="1828800" indent="0">
              <a:buNone/>
              <a:defRPr sz="1000" cap="all" baseline="0">
                <a:solidFill>
                  <a:schemeClr val="accent1"/>
                </a:solidFill>
                <a:latin typeface="Merriweather Sans bold" pitchFamily="2" charset="0"/>
              </a:defRPr>
            </a:lvl5pPr>
          </a:lstStyle>
          <a:p>
            <a:pPr lvl="0"/>
            <a:r>
              <a:rPr lang="fi-FI"/>
              <a:t>kategoria- tai aiheotsikko</a:t>
            </a:r>
          </a:p>
        </p:txBody>
      </p:sp>
    </p:spTree>
    <p:extLst>
      <p:ext uri="{BB962C8B-B14F-4D97-AF65-F5344CB8AC3E}">
        <p14:creationId xmlns:p14="http://schemas.microsoft.com/office/powerpoint/2010/main" val="1363047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5AAD34F-CBEB-D51F-C2F9-256F7C777D07}"/>
              </a:ext>
            </a:extLst>
          </p:cNvPr>
          <p:cNvSpPr>
            <a:spLocks noGrp="1"/>
          </p:cNvSpPr>
          <p:nvPr>
            <p:ph type="title"/>
          </p:nvPr>
        </p:nvSpPr>
        <p:spPr>
          <a:xfrm>
            <a:off x="424330" y="298835"/>
            <a:ext cx="10573347" cy="91065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30A8C0B7-7F58-218C-5669-B059D574E784}"/>
              </a:ext>
            </a:extLst>
          </p:cNvPr>
          <p:cNvSpPr>
            <a:spLocks noGrp="1"/>
          </p:cNvSpPr>
          <p:nvPr>
            <p:ph type="body" idx="1"/>
          </p:nvPr>
        </p:nvSpPr>
        <p:spPr>
          <a:xfrm>
            <a:off x="424330" y="1428377"/>
            <a:ext cx="5139764" cy="681597"/>
          </a:xfrm>
        </p:spPr>
        <p:txBody>
          <a:bodyPr anchor="b">
            <a:noAutofit/>
          </a:bodyPr>
          <a:lstStyle>
            <a:lvl1pPr marL="0" indent="0">
              <a:buNone/>
              <a:defRPr sz="20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4688B898-2F5B-310E-3F72-24FF73839F9D}"/>
              </a:ext>
            </a:extLst>
          </p:cNvPr>
          <p:cNvSpPr>
            <a:spLocks noGrp="1"/>
          </p:cNvSpPr>
          <p:nvPr>
            <p:ph sz="half" idx="2"/>
          </p:nvPr>
        </p:nvSpPr>
        <p:spPr>
          <a:xfrm>
            <a:off x="424330" y="2120141"/>
            <a:ext cx="5139764" cy="406952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2F1FE4AA-F8EE-379C-485E-7F9258709EBA}"/>
              </a:ext>
            </a:extLst>
          </p:cNvPr>
          <p:cNvSpPr>
            <a:spLocks noGrp="1"/>
          </p:cNvSpPr>
          <p:nvPr>
            <p:ph type="body" sz="quarter" idx="3"/>
          </p:nvPr>
        </p:nvSpPr>
        <p:spPr>
          <a:xfrm>
            <a:off x="5857914" y="1428377"/>
            <a:ext cx="5139764" cy="681598"/>
          </a:xfrm>
        </p:spPr>
        <p:txBody>
          <a:bodyPr anchor="b">
            <a:noAutofit/>
          </a:bodyPr>
          <a:lstStyle>
            <a:lvl1pPr marL="0" indent="0">
              <a:buNone/>
              <a:defRPr sz="20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13FA5A28-5ADF-3A9D-FAB9-149BD1C248FC}"/>
              </a:ext>
            </a:extLst>
          </p:cNvPr>
          <p:cNvSpPr>
            <a:spLocks noGrp="1"/>
          </p:cNvSpPr>
          <p:nvPr>
            <p:ph sz="quarter" idx="4"/>
          </p:nvPr>
        </p:nvSpPr>
        <p:spPr>
          <a:xfrm>
            <a:off x="5857914" y="2109974"/>
            <a:ext cx="5139763" cy="407968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8A4EF1E9-45BF-A189-6F22-5FE860714FE5}"/>
              </a:ext>
            </a:extLst>
          </p:cNvPr>
          <p:cNvSpPr>
            <a:spLocks noGrp="1"/>
          </p:cNvSpPr>
          <p:nvPr>
            <p:ph type="dt" sz="half" idx="10"/>
          </p:nvPr>
        </p:nvSpPr>
        <p:spPr/>
        <p:txBody>
          <a:bodyPr/>
          <a:lstStyle/>
          <a:p>
            <a:fld id="{40694FA3-79E3-40AE-A541-CC734F69E93D}" type="datetimeFigureOut">
              <a:rPr lang="fi-FI" smtClean="0"/>
              <a:t>10.2.2025</a:t>
            </a:fld>
            <a:endParaRPr lang="fi-FI"/>
          </a:p>
        </p:txBody>
      </p:sp>
      <p:sp>
        <p:nvSpPr>
          <p:cNvPr id="8" name="Alatunnisteen paikkamerkki 7">
            <a:extLst>
              <a:ext uri="{FF2B5EF4-FFF2-40B4-BE49-F238E27FC236}">
                <a16:creationId xmlns:a16="http://schemas.microsoft.com/office/drawing/2014/main" id="{26DA85AF-558C-0227-FC34-F3C17364414F}"/>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48144CA0-14A9-78CB-2266-9525BC14D305}"/>
              </a:ext>
            </a:extLst>
          </p:cNvPr>
          <p:cNvSpPr>
            <a:spLocks noGrp="1"/>
          </p:cNvSpPr>
          <p:nvPr>
            <p:ph type="sldNum" sz="quarter" idx="12"/>
          </p:nvPr>
        </p:nvSpPr>
        <p:spPr/>
        <p:txBody>
          <a:bodyPr/>
          <a:lstStyle/>
          <a:p>
            <a:fld id="{3870A464-F060-4E12-BC80-B2AE5F264B44}" type="slidenum">
              <a:rPr lang="fi-FI" smtClean="0"/>
              <a:t>‹#›</a:t>
            </a:fld>
            <a:endParaRPr lang="fi-FI"/>
          </a:p>
        </p:txBody>
      </p:sp>
      <p:sp>
        <p:nvSpPr>
          <p:cNvPr id="17" name="Sisällön paikkamerkki 11">
            <a:extLst>
              <a:ext uri="{FF2B5EF4-FFF2-40B4-BE49-F238E27FC236}">
                <a16:creationId xmlns:a16="http://schemas.microsoft.com/office/drawing/2014/main" id="{4D198E97-AFEB-D9FF-C30D-95A9848A017D}"/>
              </a:ext>
            </a:extLst>
          </p:cNvPr>
          <p:cNvSpPr>
            <a:spLocks noGrp="1"/>
          </p:cNvSpPr>
          <p:nvPr>
            <p:ph sz="quarter" idx="13" hasCustomPrompt="1"/>
          </p:nvPr>
        </p:nvSpPr>
        <p:spPr>
          <a:xfrm>
            <a:off x="423863" y="298836"/>
            <a:ext cx="10573347" cy="196850"/>
          </a:xfrm>
        </p:spPr>
        <p:txBody>
          <a:bodyPr>
            <a:noAutofit/>
          </a:bodyPr>
          <a:lstStyle>
            <a:lvl1pPr marL="0" indent="0">
              <a:buNone/>
              <a:defRPr sz="1200" cap="all" baseline="0">
                <a:solidFill>
                  <a:schemeClr val="accent1"/>
                </a:solidFill>
                <a:latin typeface="Merriweather Sans bold" pitchFamily="2" charset="0"/>
              </a:defRPr>
            </a:lvl1pPr>
            <a:lvl2pPr marL="457200" indent="0">
              <a:buNone/>
              <a:defRPr sz="1200" cap="all" baseline="0">
                <a:solidFill>
                  <a:schemeClr val="accent1"/>
                </a:solidFill>
                <a:latin typeface="Merriweather Sans bold" pitchFamily="2" charset="0"/>
              </a:defRPr>
            </a:lvl2pPr>
            <a:lvl3pPr marL="914400" indent="0">
              <a:buNone/>
              <a:defRPr sz="1100" cap="all" baseline="0">
                <a:solidFill>
                  <a:schemeClr val="accent1"/>
                </a:solidFill>
                <a:latin typeface="Merriweather Sans bold" pitchFamily="2" charset="0"/>
              </a:defRPr>
            </a:lvl3pPr>
            <a:lvl4pPr marL="1371600" indent="0">
              <a:buNone/>
              <a:defRPr sz="1050" cap="all" baseline="0">
                <a:solidFill>
                  <a:schemeClr val="accent1"/>
                </a:solidFill>
                <a:latin typeface="Merriweather Sans bold" pitchFamily="2" charset="0"/>
              </a:defRPr>
            </a:lvl4pPr>
            <a:lvl5pPr marL="1828800" indent="0">
              <a:buNone/>
              <a:defRPr sz="1000" cap="all" baseline="0">
                <a:solidFill>
                  <a:schemeClr val="accent1"/>
                </a:solidFill>
                <a:latin typeface="Merriweather Sans bold" pitchFamily="2" charset="0"/>
              </a:defRPr>
            </a:lvl5pPr>
          </a:lstStyle>
          <a:p>
            <a:pPr lvl="0"/>
            <a:r>
              <a:rPr lang="fi-FI"/>
              <a:t>kategoria- tai aiheotsikko</a:t>
            </a:r>
          </a:p>
        </p:txBody>
      </p:sp>
    </p:spTree>
    <p:extLst>
      <p:ext uri="{BB962C8B-B14F-4D97-AF65-F5344CB8AC3E}">
        <p14:creationId xmlns:p14="http://schemas.microsoft.com/office/powerpoint/2010/main" val="1900275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1F34E7-CC8E-0DC7-6992-B3623DCD1EF6}"/>
              </a:ext>
            </a:extLst>
          </p:cNvPr>
          <p:cNvSpPr>
            <a:spLocks noGrp="1"/>
          </p:cNvSpPr>
          <p:nvPr>
            <p:ph type="title"/>
          </p:nvPr>
        </p:nvSpPr>
        <p:spPr>
          <a:xfrm>
            <a:off x="424330" y="298837"/>
            <a:ext cx="10573348" cy="904676"/>
          </a:xfrm>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3BC3A630-7CB6-B97C-3A6C-28834ADCF32E}"/>
              </a:ext>
            </a:extLst>
          </p:cNvPr>
          <p:cNvSpPr>
            <a:spLocks noGrp="1"/>
          </p:cNvSpPr>
          <p:nvPr>
            <p:ph type="dt" sz="half" idx="10"/>
          </p:nvPr>
        </p:nvSpPr>
        <p:spPr/>
        <p:txBody>
          <a:bodyPr/>
          <a:lstStyle/>
          <a:p>
            <a:fld id="{40694FA3-79E3-40AE-A541-CC734F69E93D}" type="datetimeFigureOut">
              <a:rPr lang="fi-FI" smtClean="0"/>
              <a:t>10.2.2025</a:t>
            </a:fld>
            <a:endParaRPr lang="fi-FI"/>
          </a:p>
        </p:txBody>
      </p:sp>
      <p:sp>
        <p:nvSpPr>
          <p:cNvPr id="4" name="Alatunnisteen paikkamerkki 3">
            <a:extLst>
              <a:ext uri="{FF2B5EF4-FFF2-40B4-BE49-F238E27FC236}">
                <a16:creationId xmlns:a16="http://schemas.microsoft.com/office/drawing/2014/main" id="{AD709ADF-592A-7BCC-91D2-09AB4DFF0CE4}"/>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23D02647-B233-1E11-0A4E-A7B74D57518E}"/>
              </a:ext>
            </a:extLst>
          </p:cNvPr>
          <p:cNvSpPr>
            <a:spLocks noGrp="1"/>
          </p:cNvSpPr>
          <p:nvPr>
            <p:ph type="sldNum" sz="quarter" idx="12"/>
          </p:nvPr>
        </p:nvSpPr>
        <p:spPr/>
        <p:txBody>
          <a:bodyPr/>
          <a:lstStyle/>
          <a:p>
            <a:fld id="{3870A464-F060-4E12-BC80-B2AE5F264B44}" type="slidenum">
              <a:rPr lang="fi-FI" smtClean="0"/>
              <a:t>‹#›</a:t>
            </a:fld>
            <a:endParaRPr lang="fi-FI"/>
          </a:p>
        </p:txBody>
      </p:sp>
      <p:sp>
        <p:nvSpPr>
          <p:cNvPr id="10" name="Sisällön paikkamerkki 11">
            <a:extLst>
              <a:ext uri="{FF2B5EF4-FFF2-40B4-BE49-F238E27FC236}">
                <a16:creationId xmlns:a16="http://schemas.microsoft.com/office/drawing/2014/main" id="{3116A7AC-BD6C-0EEF-D92B-582985E2452A}"/>
              </a:ext>
            </a:extLst>
          </p:cNvPr>
          <p:cNvSpPr>
            <a:spLocks noGrp="1"/>
          </p:cNvSpPr>
          <p:nvPr>
            <p:ph sz="quarter" idx="13" hasCustomPrompt="1"/>
          </p:nvPr>
        </p:nvSpPr>
        <p:spPr>
          <a:xfrm>
            <a:off x="423863" y="298836"/>
            <a:ext cx="10573347" cy="196850"/>
          </a:xfrm>
        </p:spPr>
        <p:txBody>
          <a:bodyPr>
            <a:noAutofit/>
          </a:bodyPr>
          <a:lstStyle>
            <a:lvl1pPr marL="0" indent="0">
              <a:buNone/>
              <a:defRPr sz="1200" cap="all" baseline="0">
                <a:solidFill>
                  <a:schemeClr val="accent1"/>
                </a:solidFill>
                <a:latin typeface="Merriweather Sans bold" pitchFamily="2" charset="0"/>
              </a:defRPr>
            </a:lvl1pPr>
            <a:lvl2pPr marL="457200" indent="0">
              <a:buNone/>
              <a:defRPr sz="1200" cap="all" baseline="0">
                <a:solidFill>
                  <a:schemeClr val="accent1"/>
                </a:solidFill>
                <a:latin typeface="Merriweather Sans bold" pitchFamily="2" charset="0"/>
              </a:defRPr>
            </a:lvl2pPr>
            <a:lvl3pPr marL="914400" indent="0">
              <a:buNone/>
              <a:defRPr sz="1100" cap="all" baseline="0">
                <a:solidFill>
                  <a:schemeClr val="accent1"/>
                </a:solidFill>
                <a:latin typeface="Merriweather Sans bold" pitchFamily="2" charset="0"/>
              </a:defRPr>
            </a:lvl3pPr>
            <a:lvl4pPr marL="1371600" indent="0">
              <a:buNone/>
              <a:defRPr sz="1050" cap="all" baseline="0">
                <a:solidFill>
                  <a:schemeClr val="accent1"/>
                </a:solidFill>
                <a:latin typeface="Merriweather Sans bold" pitchFamily="2" charset="0"/>
              </a:defRPr>
            </a:lvl4pPr>
            <a:lvl5pPr marL="1828800" indent="0">
              <a:buNone/>
              <a:defRPr sz="1000" cap="all" baseline="0">
                <a:solidFill>
                  <a:schemeClr val="accent1"/>
                </a:solidFill>
                <a:latin typeface="Merriweather Sans bold" pitchFamily="2" charset="0"/>
              </a:defRPr>
            </a:lvl5pPr>
          </a:lstStyle>
          <a:p>
            <a:pPr lvl="0"/>
            <a:r>
              <a:rPr lang="fi-FI"/>
              <a:t>kategoria- tai aiheotsikko</a:t>
            </a:r>
          </a:p>
        </p:txBody>
      </p:sp>
    </p:spTree>
    <p:extLst>
      <p:ext uri="{BB962C8B-B14F-4D97-AF65-F5344CB8AC3E}">
        <p14:creationId xmlns:p14="http://schemas.microsoft.com/office/powerpoint/2010/main" val="1913886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648ABA3B-6692-7DE5-E8B4-806AFDECB183}"/>
              </a:ext>
            </a:extLst>
          </p:cNvPr>
          <p:cNvSpPr>
            <a:spLocks noGrp="1"/>
          </p:cNvSpPr>
          <p:nvPr>
            <p:ph type="dt" sz="half" idx="10"/>
          </p:nvPr>
        </p:nvSpPr>
        <p:spPr/>
        <p:txBody>
          <a:bodyPr/>
          <a:lstStyle/>
          <a:p>
            <a:fld id="{40694FA3-79E3-40AE-A541-CC734F69E93D}" type="datetimeFigureOut">
              <a:rPr lang="fi-FI" smtClean="0"/>
              <a:t>10.2.2025</a:t>
            </a:fld>
            <a:endParaRPr lang="fi-FI"/>
          </a:p>
        </p:txBody>
      </p:sp>
      <p:sp>
        <p:nvSpPr>
          <p:cNvPr id="3" name="Alatunnisteen paikkamerkki 2">
            <a:extLst>
              <a:ext uri="{FF2B5EF4-FFF2-40B4-BE49-F238E27FC236}">
                <a16:creationId xmlns:a16="http://schemas.microsoft.com/office/drawing/2014/main" id="{96429AA8-39C8-2EA7-F8BD-5F6CEACF0B04}"/>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3B8549BE-12E1-77B0-7C66-353894845166}"/>
              </a:ext>
            </a:extLst>
          </p:cNvPr>
          <p:cNvSpPr>
            <a:spLocks noGrp="1"/>
          </p:cNvSpPr>
          <p:nvPr>
            <p:ph type="sldNum" sz="quarter" idx="12"/>
          </p:nvPr>
        </p:nvSpPr>
        <p:spPr/>
        <p:txBody>
          <a:bodyPr/>
          <a:lstStyle/>
          <a:p>
            <a:fld id="{3870A464-F060-4E12-BC80-B2AE5F264B44}" type="slidenum">
              <a:rPr lang="fi-FI" smtClean="0"/>
              <a:t>‹#›</a:t>
            </a:fld>
            <a:endParaRPr lang="fi-FI"/>
          </a:p>
        </p:txBody>
      </p:sp>
    </p:spTree>
    <p:extLst>
      <p:ext uri="{BB962C8B-B14F-4D97-AF65-F5344CB8AC3E}">
        <p14:creationId xmlns:p14="http://schemas.microsoft.com/office/powerpoint/2010/main" val="1695859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C6776FC-C887-71E1-1579-A9D2B28B1847}"/>
              </a:ext>
            </a:extLst>
          </p:cNvPr>
          <p:cNvSpPr>
            <a:spLocks noGrp="1"/>
          </p:cNvSpPr>
          <p:nvPr>
            <p:ph type="title"/>
          </p:nvPr>
        </p:nvSpPr>
        <p:spPr>
          <a:xfrm>
            <a:off x="424330" y="457200"/>
            <a:ext cx="4347695" cy="1600200"/>
          </a:xfrm>
        </p:spPr>
        <p:txBody>
          <a:bodyPr anchor="b">
            <a:noAutofit/>
          </a:bodyPr>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ED1F9D5D-5D0C-AF3C-4A71-FB027CB8AB42}"/>
              </a:ext>
            </a:extLst>
          </p:cNvPr>
          <p:cNvSpPr>
            <a:spLocks noGrp="1"/>
          </p:cNvSpPr>
          <p:nvPr>
            <p:ph idx="1"/>
          </p:nvPr>
        </p:nvSpPr>
        <p:spPr>
          <a:xfrm>
            <a:off x="5183188" y="457201"/>
            <a:ext cx="5814489" cy="5403850"/>
          </a:xfrm>
        </p:spPr>
        <p:txBody>
          <a:bodyPr>
            <a:normAutofit/>
          </a:bodyPr>
          <a:lstStyle>
            <a:lvl1pPr>
              <a:defRPr sz="24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3BC5D65D-DA2E-3719-22B2-3137D657ABAF}"/>
              </a:ext>
            </a:extLst>
          </p:cNvPr>
          <p:cNvSpPr>
            <a:spLocks noGrp="1"/>
          </p:cNvSpPr>
          <p:nvPr>
            <p:ph type="body" sz="half" idx="2"/>
          </p:nvPr>
        </p:nvSpPr>
        <p:spPr>
          <a:xfrm>
            <a:off x="424330" y="2057400"/>
            <a:ext cx="434769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EC220465-95E8-A4F0-FBDF-BC3456D331BD}"/>
              </a:ext>
            </a:extLst>
          </p:cNvPr>
          <p:cNvSpPr>
            <a:spLocks noGrp="1"/>
          </p:cNvSpPr>
          <p:nvPr>
            <p:ph type="dt" sz="half" idx="10"/>
          </p:nvPr>
        </p:nvSpPr>
        <p:spPr/>
        <p:txBody>
          <a:bodyPr/>
          <a:lstStyle/>
          <a:p>
            <a:fld id="{40694FA3-79E3-40AE-A541-CC734F69E93D}" type="datetimeFigureOut">
              <a:rPr lang="fi-FI" smtClean="0"/>
              <a:t>10.2.2025</a:t>
            </a:fld>
            <a:endParaRPr lang="fi-FI"/>
          </a:p>
        </p:txBody>
      </p:sp>
      <p:sp>
        <p:nvSpPr>
          <p:cNvPr id="6" name="Alatunnisteen paikkamerkki 5">
            <a:extLst>
              <a:ext uri="{FF2B5EF4-FFF2-40B4-BE49-F238E27FC236}">
                <a16:creationId xmlns:a16="http://schemas.microsoft.com/office/drawing/2014/main" id="{078191F2-84ED-EFC8-58B5-C10220B90822}"/>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807EEDD5-6950-4F58-DC7F-2F0589035632}"/>
              </a:ext>
            </a:extLst>
          </p:cNvPr>
          <p:cNvSpPr>
            <a:spLocks noGrp="1"/>
          </p:cNvSpPr>
          <p:nvPr>
            <p:ph type="sldNum" sz="quarter" idx="12"/>
          </p:nvPr>
        </p:nvSpPr>
        <p:spPr/>
        <p:txBody>
          <a:bodyPr/>
          <a:lstStyle/>
          <a:p>
            <a:fld id="{3870A464-F060-4E12-BC80-B2AE5F264B44}" type="slidenum">
              <a:rPr lang="fi-FI" smtClean="0"/>
              <a:t>‹#›</a:t>
            </a:fld>
            <a:endParaRPr lang="fi-FI"/>
          </a:p>
        </p:txBody>
      </p:sp>
      <p:sp>
        <p:nvSpPr>
          <p:cNvPr id="10" name="Sisällön paikkamerkki 11">
            <a:extLst>
              <a:ext uri="{FF2B5EF4-FFF2-40B4-BE49-F238E27FC236}">
                <a16:creationId xmlns:a16="http://schemas.microsoft.com/office/drawing/2014/main" id="{33B5656B-6691-1542-90B6-0DA98D367805}"/>
              </a:ext>
            </a:extLst>
          </p:cNvPr>
          <p:cNvSpPr>
            <a:spLocks noGrp="1"/>
          </p:cNvSpPr>
          <p:nvPr>
            <p:ph sz="quarter" idx="13" hasCustomPrompt="1"/>
          </p:nvPr>
        </p:nvSpPr>
        <p:spPr>
          <a:xfrm>
            <a:off x="423863" y="298836"/>
            <a:ext cx="4347695" cy="196850"/>
          </a:xfrm>
        </p:spPr>
        <p:txBody>
          <a:bodyPr>
            <a:noAutofit/>
          </a:bodyPr>
          <a:lstStyle>
            <a:lvl1pPr marL="0" indent="0">
              <a:buNone/>
              <a:defRPr sz="1200" cap="all" baseline="0">
                <a:solidFill>
                  <a:schemeClr val="accent1"/>
                </a:solidFill>
                <a:latin typeface="Merriweather Sans bold" pitchFamily="2" charset="0"/>
              </a:defRPr>
            </a:lvl1pPr>
            <a:lvl2pPr marL="457200" indent="0">
              <a:buNone/>
              <a:defRPr sz="1200" cap="all" baseline="0">
                <a:solidFill>
                  <a:schemeClr val="accent1"/>
                </a:solidFill>
                <a:latin typeface="Merriweather Sans bold" pitchFamily="2" charset="0"/>
              </a:defRPr>
            </a:lvl2pPr>
            <a:lvl3pPr marL="914400" indent="0">
              <a:buNone/>
              <a:defRPr sz="1100" cap="all" baseline="0">
                <a:solidFill>
                  <a:schemeClr val="accent1"/>
                </a:solidFill>
                <a:latin typeface="Merriweather Sans bold" pitchFamily="2" charset="0"/>
              </a:defRPr>
            </a:lvl3pPr>
            <a:lvl4pPr marL="1371600" indent="0">
              <a:buNone/>
              <a:defRPr sz="1050" cap="all" baseline="0">
                <a:solidFill>
                  <a:schemeClr val="accent1"/>
                </a:solidFill>
                <a:latin typeface="Merriweather Sans bold" pitchFamily="2" charset="0"/>
              </a:defRPr>
            </a:lvl4pPr>
            <a:lvl5pPr marL="1828800" indent="0">
              <a:buNone/>
              <a:defRPr sz="1000" cap="all" baseline="0">
                <a:solidFill>
                  <a:schemeClr val="accent1"/>
                </a:solidFill>
                <a:latin typeface="Merriweather Sans bold" pitchFamily="2" charset="0"/>
              </a:defRPr>
            </a:lvl5pPr>
          </a:lstStyle>
          <a:p>
            <a:pPr lvl="0"/>
            <a:r>
              <a:rPr lang="fi-FI"/>
              <a:t>kategoria- tai aiheotsikko</a:t>
            </a:r>
          </a:p>
        </p:txBody>
      </p:sp>
    </p:spTree>
    <p:extLst>
      <p:ext uri="{BB962C8B-B14F-4D97-AF65-F5344CB8AC3E}">
        <p14:creationId xmlns:p14="http://schemas.microsoft.com/office/powerpoint/2010/main" val="3085479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D974E344-8009-3D88-5D42-A83DD466F4F1}"/>
              </a:ext>
            </a:extLst>
          </p:cNvPr>
          <p:cNvSpPr>
            <a:spLocks noGrp="1"/>
          </p:cNvSpPr>
          <p:nvPr>
            <p:ph type="title"/>
          </p:nvPr>
        </p:nvSpPr>
        <p:spPr>
          <a:xfrm>
            <a:off x="424330" y="365125"/>
            <a:ext cx="10573348" cy="838387"/>
          </a:xfrm>
          <a:prstGeom prst="rect">
            <a:avLst/>
          </a:prstGeom>
        </p:spPr>
        <p:txBody>
          <a:bodyPr vert="horz" lIns="91440" tIns="45720" rIns="91440" bIns="45720" rtlCol="0" anchor="b">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88EDF3AE-4FE1-7A87-730F-9098DC637344}"/>
              </a:ext>
            </a:extLst>
          </p:cNvPr>
          <p:cNvSpPr>
            <a:spLocks noGrp="1"/>
          </p:cNvSpPr>
          <p:nvPr>
            <p:ph type="body" idx="1"/>
          </p:nvPr>
        </p:nvSpPr>
        <p:spPr>
          <a:xfrm>
            <a:off x="424330" y="1825625"/>
            <a:ext cx="10573347"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0C072D13-C5C1-6544-8AF6-F770B7290CD8}"/>
              </a:ext>
            </a:extLst>
          </p:cNvPr>
          <p:cNvSpPr>
            <a:spLocks noGrp="1"/>
          </p:cNvSpPr>
          <p:nvPr>
            <p:ph type="dt" sz="half" idx="2"/>
          </p:nvPr>
        </p:nvSpPr>
        <p:spPr>
          <a:xfrm>
            <a:off x="42433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0694FA3-79E3-40AE-A541-CC734F69E93D}" type="datetimeFigureOut">
              <a:rPr lang="fi-FI" smtClean="0"/>
              <a:t>10.2.2025</a:t>
            </a:fld>
            <a:endParaRPr lang="fi-FI"/>
          </a:p>
        </p:txBody>
      </p:sp>
      <p:sp>
        <p:nvSpPr>
          <p:cNvPr id="5" name="Alatunnisteen paikkamerkki 4">
            <a:extLst>
              <a:ext uri="{FF2B5EF4-FFF2-40B4-BE49-F238E27FC236}">
                <a16:creationId xmlns:a16="http://schemas.microsoft.com/office/drawing/2014/main" id="{E21DE8F1-D683-51C8-6493-284FEE44703B}"/>
              </a:ext>
            </a:extLst>
          </p:cNvPr>
          <p:cNvSpPr>
            <a:spLocks noGrp="1"/>
          </p:cNvSpPr>
          <p:nvPr>
            <p:ph type="ftr" sz="quarter" idx="3"/>
          </p:nvPr>
        </p:nvSpPr>
        <p:spPr>
          <a:xfrm>
            <a:off x="4038600" y="6356349"/>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i-FI"/>
          </a:p>
        </p:txBody>
      </p:sp>
      <p:sp>
        <p:nvSpPr>
          <p:cNvPr id="6" name="Dian numeron paikkamerkki 5">
            <a:extLst>
              <a:ext uri="{FF2B5EF4-FFF2-40B4-BE49-F238E27FC236}">
                <a16:creationId xmlns:a16="http://schemas.microsoft.com/office/drawing/2014/main" id="{9443CDBC-3E3C-EB9F-E2C3-1846845F7627}"/>
              </a:ext>
            </a:extLst>
          </p:cNvPr>
          <p:cNvSpPr>
            <a:spLocks noGrp="1"/>
          </p:cNvSpPr>
          <p:nvPr>
            <p:ph type="sldNum" sz="quarter" idx="4"/>
          </p:nvPr>
        </p:nvSpPr>
        <p:spPr>
          <a:xfrm>
            <a:off x="8610600" y="6356350"/>
            <a:ext cx="2387077"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870A464-F060-4E12-BC80-B2AE5F264B44}" type="slidenum">
              <a:rPr lang="fi-FI" smtClean="0"/>
              <a:t>‹#›</a:t>
            </a:fld>
            <a:endParaRPr lang="fi-FI"/>
          </a:p>
        </p:txBody>
      </p:sp>
      <p:pic>
        <p:nvPicPr>
          <p:cNvPr id="7" name="Kuva 6">
            <a:extLst>
              <a:ext uri="{FF2B5EF4-FFF2-40B4-BE49-F238E27FC236}">
                <a16:creationId xmlns:a16="http://schemas.microsoft.com/office/drawing/2014/main" id="{7C632EC9-4FB7-DCDF-C6C7-C0E490206E1D}"/>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997677" y="0"/>
            <a:ext cx="1203512" cy="1203512"/>
          </a:xfrm>
          <a:prstGeom prst="rect">
            <a:avLst/>
          </a:prstGeom>
        </p:spPr>
      </p:pic>
    </p:spTree>
    <p:extLst>
      <p:ext uri="{BB962C8B-B14F-4D97-AF65-F5344CB8AC3E}">
        <p14:creationId xmlns:p14="http://schemas.microsoft.com/office/powerpoint/2010/main" val="2654123494"/>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400" kern="1200">
          <a:solidFill>
            <a:schemeClr val="tx1"/>
          </a:solidFill>
          <a:latin typeface="+mn-lt"/>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200" kern="1200">
          <a:solidFill>
            <a:schemeClr val="tx1"/>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oleObject" Target="../embeddings/oleObject1.bin"/><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oleObject" Target="../embeddings/oleObject2.bin"/><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oleObject" Target="../embeddings/oleObject3.bin"/><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oleObject" Target="../embeddings/oleObject4.bin"/><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oleObject" Target="../embeddings/oleObject5.bin"/><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oleObject" Target="../embeddings/oleObject6.bin"/><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oleObject" Target="../embeddings/oleObject7.bin"/><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oleObject" Target="../embeddings/oleObject8.bin"/><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oleObject" Target="../embeddings/oleObject9.bin"/><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oleObject" Target="../embeddings/oleObject10.bin"/><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oleObject" Target="../embeddings/oleObject11.bin"/><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oleObject" Target="../embeddings/oleObject12.bin"/><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oleObject" Target="../embeddings/oleObject13.bin"/><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oleObject" Target="../embeddings/oleObject14.bin"/><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4614F38-6FBB-0B56-1011-DB9AA7215FC2}"/>
              </a:ext>
            </a:extLst>
          </p:cNvPr>
          <p:cNvSpPr>
            <a:spLocks noGrp="1"/>
          </p:cNvSpPr>
          <p:nvPr>
            <p:ph type="ctrTitle"/>
          </p:nvPr>
        </p:nvSpPr>
        <p:spPr/>
        <p:txBody>
          <a:bodyPr>
            <a:normAutofit/>
          </a:bodyPr>
          <a:lstStyle/>
          <a:p>
            <a:r>
              <a:rPr lang="fi-FI" dirty="0"/>
              <a:t>Sijoitusrahasto-markkinoiden kehitys</a:t>
            </a:r>
          </a:p>
        </p:txBody>
      </p:sp>
      <p:sp>
        <p:nvSpPr>
          <p:cNvPr id="3" name="Alaotsikko 2">
            <a:extLst>
              <a:ext uri="{FF2B5EF4-FFF2-40B4-BE49-F238E27FC236}">
                <a16:creationId xmlns:a16="http://schemas.microsoft.com/office/drawing/2014/main" id="{B92772F8-3F23-7C9F-046C-87E22815E8AC}"/>
              </a:ext>
            </a:extLst>
          </p:cNvPr>
          <p:cNvSpPr>
            <a:spLocks noGrp="1"/>
          </p:cNvSpPr>
          <p:nvPr>
            <p:ph type="subTitle" idx="1"/>
          </p:nvPr>
        </p:nvSpPr>
        <p:spPr/>
        <p:txBody>
          <a:bodyPr/>
          <a:lstStyle/>
          <a:p>
            <a:r>
              <a:rPr lang="fi-FI" dirty="0"/>
              <a:t>31.01.2025</a:t>
            </a:r>
          </a:p>
        </p:txBody>
      </p:sp>
      <p:pic>
        <p:nvPicPr>
          <p:cNvPr id="5" name="Kuva 4" descr="Kuva, joka sisältää kohteen Fontti, teksti, Grafiikka, graafinen suunnittelu&#10;&#10;Kuvaus luotu automaattisesti">
            <a:extLst>
              <a:ext uri="{FF2B5EF4-FFF2-40B4-BE49-F238E27FC236}">
                <a16:creationId xmlns:a16="http://schemas.microsoft.com/office/drawing/2014/main" id="{FCCEE22F-ED71-96C3-18C5-76D4EFCFE494}"/>
              </a:ext>
            </a:extLst>
          </p:cNvPr>
          <p:cNvPicPr>
            <a:picLocks noChangeAspect="1"/>
          </p:cNvPicPr>
          <p:nvPr/>
        </p:nvPicPr>
        <p:blipFill>
          <a:blip r:embed="rId2"/>
          <a:stretch>
            <a:fillRect/>
          </a:stretch>
        </p:blipFill>
        <p:spPr>
          <a:xfrm>
            <a:off x="381815" y="5609343"/>
            <a:ext cx="2752274" cy="707106"/>
          </a:xfrm>
          <a:prstGeom prst="rect">
            <a:avLst/>
          </a:prstGeom>
        </p:spPr>
      </p:pic>
    </p:spTree>
    <p:extLst>
      <p:ext uri="{BB962C8B-B14F-4D97-AF65-F5344CB8AC3E}">
        <p14:creationId xmlns:p14="http://schemas.microsoft.com/office/powerpoint/2010/main" val="1120492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BF9EA-3E0F-0770-0EB8-75D3C7DDE59F}"/>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0846EDB7-CBEE-6099-CC10-4603DE7D8EF0}"/>
              </a:ext>
            </a:extLst>
          </p:cNvPr>
          <p:cNvSpPr>
            <a:spLocks noGrp="1"/>
          </p:cNvSpPr>
          <p:nvPr>
            <p:ph type="title"/>
          </p:nvPr>
        </p:nvSpPr>
        <p:spPr/>
        <p:txBody>
          <a:bodyPr>
            <a:normAutofit fontScale="90000"/>
          </a:bodyPr>
          <a:lstStyle/>
          <a:p>
            <a:r>
              <a:rPr lang="fi-FI" dirty="0"/>
              <a:t>Suomalaisten osakerahastojen ESG -jakaumat</a:t>
            </a:r>
          </a:p>
        </p:txBody>
      </p:sp>
      <p:sp>
        <p:nvSpPr>
          <p:cNvPr id="4" name="Sisällön paikkamerkki 3">
            <a:extLst>
              <a:ext uri="{FF2B5EF4-FFF2-40B4-BE49-F238E27FC236}">
                <a16:creationId xmlns:a16="http://schemas.microsoft.com/office/drawing/2014/main" id="{8790E806-2E8A-3522-53B8-16BD351E219B}"/>
              </a:ext>
            </a:extLst>
          </p:cNvPr>
          <p:cNvSpPr>
            <a:spLocks noGrp="1"/>
          </p:cNvSpPr>
          <p:nvPr>
            <p:ph sz="quarter" idx="13"/>
          </p:nvPr>
        </p:nvSpPr>
        <p:spPr/>
        <p:txBody>
          <a:bodyPr/>
          <a:lstStyle/>
          <a:p>
            <a:r>
              <a:rPr lang="fi-FI" dirty="0"/>
              <a:t>Rahastoraportti</a:t>
            </a:r>
          </a:p>
        </p:txBody>
      </p:sp>
      <p:graphicFrame>
        <p:nvGraphicFramePr>
          <p:cNvPr id="5" name="Chart 3">
            <a:extLst>
              <a:ext uri="{FF2B5EF4-FFF2-40B4-BE49-F238E27FC236}">
                <a16:creationId xmlns:a16="http://schemas.microsoft.com/office/drawing/2014/main" id="{E81FEFAD-3BBF-2931-42DE-011CFCB63A70}"/>
              </a:ext>
            </a:extLst>
          </p:cNvPr>
          <p:cNvGraphicFramePr>
            <a:graphicFrameLocks noGrp="1"/>
          </p:cNvGraphicFramePr>
          <p:nvPr>
            <p:ph idx="1"/>
            <p:extLst>
              <p:ext uri="{D42A27DB-BD31-4B8C-83A1-F6EECF244321}">
                <p14:modId xmlns:p14="http://schemas.microsoft.com/office/powerpoint/2010/main" val="1819807233"/>
              </p:ext>
            </p:extLst>
          </p:nvPr>
        </p:nvGraphicFramePr>
        <p:xfrm>
          <a:off x="423863" y="1428751"/>
          <a:ext cx="10574337" cy="39403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4">
            <a:extLst>
              <a:ext uri="{FF2B5EF4-FFF2-40B4-BE49-F238E27FC236}">
                <a16:creationId xmlns:a16="http://schemas.microsoft.com/office/drawing/2014/main" id="{241E4A66-32AC-7F41-756E-DFBEC6058E3B}"/>
              </a:ext>
            </a:extLst>
          </p:cNvPr>
          <p:cNvSpPr txBox="1"/>
          <p:nvPr/>
        </p:nvSpPr>
        <p:spPr>
          <a:xfrm>
            <a:off x="423862" y="5369050"/>
            <a:ext cx="10573347" cy="807913"/>
          </a:xfrm>
          <a:prstGeom prst="rect">
            <a:avLst/>
          </a:prstGeom>
          <a:noFill/>
        </p:spPr>
        <p:txBody>
          <a:bodyPr wrap="square" rtlCol="0">
            <a:spAutoFit/>
          </a:bodyPr>
          <a:lstStyle/>
          <a:p>
            <a:r>
              <a:rPr lang="en-US" sz="800" dirty="0"/>
              <a:t>ESG Data Provided by MSCI ESG Research LLC</a:t>
            </a:r>
          </a:p>
          <a:p>
            <a:endParaRPr lang="en-US" sz="550" dirty="0"/>
          </a:p>
          <a:p>
            <a:r>
              <a:rPr lang="en-US" sz="550" dirty="0"/>
              <a:t>*Certain information contained herein (the “Information”) has been provided by MSCI ESG Research LLC, a Registered Investment Adviser under the Investment Advisers Act of 1940, and may include data from its affiliates (including MSCI Inc. and its subsidiaries (“MSCI”)), or third party suppliers (each an “Information Provider”), and it may not be reproduced or </a:t>
            </a:r>
            <a:r>
              <a:rPr lang="en-US" sz="550" dirty="0" err="1"/>
              <a:t>redisseminated</a:t>
            </a:r>
            <a:r>
              <a:rPr lang="en-US" sz="550" dirty="0"/>
              <a:t> in whole or in part without prior written permission.  The Information has not been submitted to, nor received approval from, the US SEC or any other regulatory body.  The Information may not be used to create any derivative works, or in connection with, nor does it  constitute, an offer to buy or sell, or a promotion or recommendation of, any security, financial instrument or product or trading strategy, nor should it be taken as an indication or guarantee of any future performance, analysis, forecast or prediction.  Some funds may be based on or linked to MSCI indexes, and MSCI may be compensated based on the fund’s assets under management or other measures.  MSCI has established an information barrier between equity index research and certain Information.  None of the Information in and of itself can be used to determine which securities to buy or sell or when to buy or sell them. The Information is provided “as is” and the user of the Information assumes the entire risk of any use it may make or permit to be made of the Information. Neither MSCI ESG Research nor any Information Party makes any representations or express or implied warranties (which are expressly disclaimed), nor shall they incur liability for any errors or omissions in the Information, or for any damages related thereto.</a:t>
            </a:r>
          </a:p>
        </p:txBody>
      </p:sp>
    </p:spTree>
    <p:extLst>
      <p:ext uri="{BB962C8B-B14F-4D97-AF65-F5344CB8AC3E}">
        <p14:creationId xmlns:p14="http://schemas.microsoft.com/office/powerpoint/2010/main" val="2001489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BB10F-272D-3871-101E-CD810403BF49}"/>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0379EBD9-F917-1C71-A0A9-B0BC9700ED7C}"/>
              </a:ext>
            </a:extLst>
          </p:cNvPr>
          <p:cNvSpPr>
            <a:spLocks noGrp="1"/>
          </p:cNvSpPr>
          <p:nvPr>
            <p:ph type="title"/>
          </p:nvPr>
        </p:nvSpPr>
        <p:spPr>
          <a:xfrm>
            <a:off x="424330" y="304811"/>
            <a:ext cx="10573347" cy="1286664"/>
          </a:xfrm>
        </p:spPr>
        <p:txBody>
          <a:bodyPr>
            <a:normAutofit/>
          </a:bodyPr>
          <a:lstStyle/>
          <a:p>
            <a:r>
              <a:rPr lang="fi-FI" dirty="0"/>
              <a:t>Suomalaisten pitkän koron rahastojen ESG -jakaumat</a:t>
            </a:r>
          </a:p>
        </p:txBody>
      </p:sp>
      <p:sp>
        <p:nvSpPr>
          <p:cNvPr id="4" name="Sisällön paikkamerkki 3">
            <a:extLst>
              <a:ext uri="{FF2B5EF4-FFF2-40B4-BE49-F238E27FC236}">
                <a16:creationId xmlns:a16="http://schemas.microsoft.com/office/drawing/2014/main" id="{4A672B92-0FF3-A015-80CE-9EDA3A8E0B71}"/>
              </a:ext>
            </a:extLst>
          </p:cNvPr>
          <p:cNvSpPr>
            <a:spLocks noGrp="1"/>
          </p:cNvSpPr>
          <p:nvPr>
            <p:ph sz="quarter" idx="13"/>
          </p:nvPr>
        </p:nvSpPr>
        <p:spPr/>
        <p:txBody>
          <a:bodyPr/>
          <a:lstStyle/>
          <a:p>
            <a:r>
              <a:rPr lang="fi-FI" dirty="0"/>
              <a:t>Rahastoraportti</a:t>
            </a:r>
          </a:p>
        </p:txBody>
      </p:sp>
      <p:graphicFrame>
        <p:nvGraphicFramePr>
          <p:cNvPr id="5" name="Chart 4">
            <a:extLst>
              <a:ext uri="{FF2B5EF4-FFF2-40B4-BE49-F238E27FC236}">
                <a16:creationId xmlns:a16="http://schemas.microsoft.com/office/drawing/2014/main" id="{627CFD18-AEC0-5800-D3EE-BD59E82C9A69}"/>
              </a:ext>
            </a:extLst>
          </p:cNvPr>
          <p:cNvGraphicFramePr>
            <a:graphicFrameLocks noGrp="1"/>
          </p:cNvGraphicFramePr>
          <p:nvPr>
            <p:ph idx="1"/>
            <p:extLst>
              <p:ext uri="{D42A27DB-BD31-4B8C-83A1-F6EECF244321}">
                <p14:modId xmlns:p14="http://schemas.microsoft.com/office/powerpoint/2010/main" val="2657182907"/>
              </p:ext>
            </p:extLst>
          </p:nvPr>
        </p:nvGraphicFramePr>
        <p:xfrm>
          <a:off x="423863" y="1591475"/>
          <a:ext cx="10574337" cy="377757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3">
            <a:extLst>
              <a:ext uri="{FF2B5EF4-FFF2-40B4-BE49-F238E27FC236}">
                <a16:creationId xmlns:a16="http://schemas.microsoft.com/office/drawing/2014/main" id="{4DADDB33-FDA4-A063-958E-47153AE6B7B2}"/>
              </a:ext>
            </a:extLst>
          </p:cNvPr>
          <p:cNvSpPr txBox="1"/>
          <p:nvPr/>
        </p:nvSpPr>
        <p:spPr>
          <a:xfrm>
            <a:off x="423863" y="5369050"/>
            <a:ext cx="10573348" cy="807913"/>
          </a:xfrm>
          <a:prstGeom prst="rect">
            <a:avLst/>
          </a:prstGeom>
          <a:noFill/>
        </p:spPr>
        <p:txBody>
          <a:bodyPr wrap="square" rtlCol="0">
            <a:spAutoFit/>
          </a:bodyPr>
          <a:lstStyle/>
          <a:p>
            <a:r>
              <a:rPr lang="en-US" sz="800" dirty="0"/>
              <a:t>ESG Data Provided by MSCI ESG Research LLC</a:t>
            </a:r>
          </a:p>
          <a:p>
            <a:endParaRPr lang="en-US" sz="550" dirty="0"/>
          </a:p>
          <a:p>
            <a:r>
              <a:rPr lang="en-US" sz="550" dirty="0"/>
              <a:t>*Certain information contained herein (the “Information”) has been provided by MSCI ESG Research LLC, a Registered Investment Adviser under the Investment Advisers Act of 1940, and may include data from its affiliates (including MSCI Inc. and its subsidiaries (“MSCI”)), or third party suppliers (each an “Information Provider”), and it may not be reproduced or </a:t>
            </a:r>
            <a:r>
              <a:rPr lang="en-US" sz="550" dirty="0" err="1"/>
              <a:t>redisseminated</a:t>
            </a:r>
            <a:r>
              <a:rPr lang="en-US" sz="550" dirty="0"/>
              <a:t> in whole or in part without prior written permission.  The Information has not been submitted to, nor received approval from, the US SEC or any other regulatory body.  The Information may not be used to create any derivative works, or in connection with, nor does it  constitute, an offer to buy or sell, or a promotion or recommendation of, any security, financial instrument or product or trading strategy, nor should it be taken as an indication or guarantee of any future performance, analysis, forecast or prediction.  Some funds may be based on or linked to MSCI indexes, and MSCI may be compensated based on the fund’s assets under management or other measures.  MSCI has established an information barrier between equity index research and certain Information.  None of the Information in and of itself can be used to determine which securities to buy or sell or when to buy or sell them. The Information is provided “as is” and the user of the Information assumes the entire risk of any use it may make or permit to be made of the Information. Neither MSCI ESG Research nor any Information Party makes any representations or express or implied warranties (which are expressly disclaimed), nor shall they incur liability for any errors or omissions in the Information, or for any damages related thereto.</a:t>
            </a:r>
          </a:p>
        </p:txBody>
      </p:sp>
    </p:spTree>
    <p:extLst>
      <p:ext uri="{BB962C8B-B14F-4D97-AF65-F5344CB8AC3E}">
        <p14:creationId xmlns:p14="http://schemas.microsoft.com/office/powerpoint/2010/main" val="2512766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E6CE9-D938-CDA7-D74D-D60DEB5728B0}"/>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0A924E9F-DC93-8BA2-E956-4F3CE6217211}"/>
              </a:ext>
            </a:extLst>
          </p:cNvPr>
          <p:cNvSpPr>
            <a:spLocks noGrp="1"/>
          </p:cNvSpPr>
          <p:nvPr>
            <p:ph type="title"/>
          </p:nvPr>
        </p:nvSpPr>
        <p:spPr/>
        <p:txBody>
          <a:bodyPr/>
          <a:lstStyle/>
          <a:p>
            <a:r>
              <a:rPr lang="fi-FI" dirty="0"/>
              <a:t>Keskuspankkien taseet</a:t>
            </a:r>
          </a:p>
        </p:txBody>
      </p:sp>
      <p:sp>
        <p:nvSpPr>
          <p:cNvPr id="4" name="Sisällön paikkamerkki 3">
            <a:extLst>
              <a:ext uri="{FF2B5EF4-FFF2-40B4-BE49-F238E27FC236}">
                <a16:creationId xmlns:a16="http://schemas.microsoft.com/office/drawing/2014/main" id="{5D769B4F-9B56-AF0A-6FE5-1B19D8B5C171}"/>
              </a:ext>
            </a:extLst>
          </p:cNvPr>
          <p:cNvSpPr>
            <a:spLocks noGrp="1"/>
          </p:cNvSpPr>
          <p:nvPr>
            <p:ph sz="quarter" idx="13"/>
          </p:nvPr>
        </p:nvSpPr>
        <p:spPr/>
        <p:txBody>
          <a:bodyPr/>
          <a:lstStyle/>
          <a:p>
            <a:r>
              <a:rPr lang="fi-FI" dirty="0"/>
              <a:t>Rahastoraportti</a:t>
            </a:r>
          </a:p>
        </p:txBody>
      </p:sp>
      <p:graphicFrame>
        <p:nvGraphicFramePr>
          <p:cNvPr id="7" name="Sisällön paikkamerkki 6">
            <a:extLst>
              <a:ext uri="{FF2B5EF4-FFF2-40B4-BE49-F238E27FC236}">
                <a16:creationId xmlns:a16="http://schemas.microsoft.com/office/drawing/2014/main" id="{47BDD6E2-B02D-EB41-2075-68E2EF6A2432}"/>
              </a:ext>
            </a:extLst>
          </p:cNvPr>
          <p:cNvGraphicFramePr>
            <a:graphicFrameLocks noGrp="1" noChangeAspect="1"/>
          </p:cNvGraphicFramePr>
          <p:nvPr>
            <p:ph idx="1"/>
            <p:extLst>
              <p:ext uri="{D42A27DB-BD31-4B8C-83A1-F6EECF244321}">
                <p14:modId xmlns:p14="http://schemas.microsoft.com/office/powerpoint/2010/main" val="3787537292"/>
              </p:ext>
            </p:extLst>
          </p:nvPr>
        </p:nvGraphicFramePr>
        <p:xfrm>
          <a:off x="962027" y="1428750"/>
          <a:ext cx="9498009" cy="4748213"/>
        </p:xfrm>
        <a:graphic>
          <a:graphicData uri="http://schemas.openxmlformats.org/presentationml/2006/ole">
            <mc:AlternateContent xmlns:mc="http://schemas.openxmlformats.org/markup-compatibility/2006">
              <mc:Choice xmlns:v="urn:schemas-microsoft-com:vml" Requires="v">
                <p:oleObj name="Macrobond document" r:id="rId2" imgW="9525951" imgH="4762971" progId="Mbnd.mbnd">
                  <p:embed/>
                </p:oleObj>
              </mc:Choice>
              <mc:Fallback>
                <p:oleObj name="Macrobond document" r:id="rId2" imgW="9525951" imgH="4762971" progId="Mbnd.mbnd">
                  <p:embed/>
                  <p:pic>
                    <p:nvPicPr>
                      <p:cNvPr id="7" name="Sisällön paikkamerkki 6">
                        <a:extLst>
                          <a:ext uri="{FF2B5EF4-FFF2-40B4-BE49-F238E27FC236}">
                            <a16:creationId xmlns:a16="http://schemas.microsoft.com/office/drawing/2014/main" id="{47BDD6E2-B02D-EB41-2075-68E2EF6A2432}"/>
                          </a:ext>
                        </a:extLst>
                      </p:cNvPr>
                      <p:cNvPicPr/>
                      <p:nvPr/>
                    </p:nvPicPr>
                    <p:blipFill>
                      <a:blip r:embed="rId3"/>
                      <a:stretch>
                        <a:fillRect/>
                      </a:stretch>
                    </p:blipFill>
                    <p:spPr>
                      <a:xfrm>
                        <a:off x="962027" y="1428750"/>
                        <a:ext cx="9498009" cy="4748213"/>
                      </a:xfrm>
                      <a:prstGeom prst="rect">
                        <a:avLst/>
                      </a:prstGeom>
                    </p:spPr>
                  </p:pic>
                </p:oleObj>
              </mc:Fallback>
            </mc:AlternateContent>
          </a:graphicData>
        </a:graphic>
      </p:graphicFrame>
      <p:sp>
        <p:nvSpPr>
          <p:cNvPr id="8" name="Tekstiruutu 7">
            <a:extLst>
              <a:ext uri="{FF2B5EF4-FFF2-40B4-BE49-F238E27FC236}">
                <a16:creationId xmlns:a16="http://schemas.microsoft.com/office/drawing/2014/main" id="{BE15F323-7BF2-68F7-0A12-72E81592529F}"/>
              </a:ext>
            </a:extLst>
          </p:cNvPr>
          <p:cNvSpPr txBox="1"/>
          <p:nvPr/>
        </p:nvSpPr>
        <p:spPr>
          <a:xfrm>
            <a:off x="1420262" y="1259473"/>
            <a:ext cx="2712028" cy="338554"/>
          </a:xfrm>
          <a:prstGeom prst="rect">
            <a:avLst/>
          </a:prstGeom>
          <a:noFill/>
        </p:spPr>
        <p:txBody>
          <a:bodyPr wrap="square" rtlCol="0">
            <a:spAutoFit/>
          </a:bodyPr>
          <a:lstStyle/>
          <a:p>
            <a:r>
              <a:rPr lang="fi-FI" sz="1600" dirty="0">
                <a:solidFill>
                  <a:schemeClr val="accent2"/>
                </a:solidFill>
              </a:rPr>
              <a:t>Indeksi 2015=100</a:t>
            </a:r>
          </a:p>
        </p:txBody>
      </p:sp>
    </p:spTree>
    <p:extLst>
      <p:ext uri="{BB962C8B-B14F-4D97-AF65-F5344CB8AC3E}">
        <p14:creationId xmlns:p14="http://schemas.microsoft.com/office/powerpoint/2010/main" val="1628041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C4050-1A57-A804-728F-F67FAD08C95C}"/>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5FD1C86C-B461-D820-0D70-1143F01E2515}"/>
              </a:ext>
            </a:extLst>
          </p:cNvPr>
          <p:cNvSpPr>
            <a:spLocks noGrp="1"/>
          </p:cNvSpPr>
          <p:nvPr>
            <p:ph type="title"/>
          </p:nvPr>
        </p:nvSpPr>
        <p:spPr/>
        <p:txBody>
          <a:bodyPr/>
          <a:lstStyle/>
          <a:p>
            <a:r>
              <a:rPr lang="fi-FI" dirty="0"/>
              <a:t>Keskuspankkien ohjauskorkoja</a:t>
            </a:r>
          </a:p>
        </p:txBody>
      </p:sp>
      <p:sp>
        <p:nvSpPr>
          <p:cNvPr id="4" name="Sisällön paikkamerkki 3">
            <a:extLst>
              <a:ext uri="{FF2B5EF4-FFF2-40B4-BE49-F238E27FC236}">
                <a16:creationId xmlns:a16="http://schemas.microsoft.com/office/drawing/2014/main" id="{4D4ED8C3-21BA-15FC-C885-443FAE22435E}"/>
              </a:ext>
            </a:extLst>
          </p:cNvPr>
          <p:cNvSpPr>
            <a:spLocks noGrp="1"/>
          </p:cNvSpPr>
          <p:nvPr>
            <p:ph sz="quarter" idx="13"/>
          </p:nvPr>
        </p:nvSpPr>
        <p:spPr/>
        <p:txBody>
          <a:bodyPr/>
          <a:lstStyle/>
          <a:p>
            <a:r>
              <a:rPr lang="fi-FI" dirty="0"/>
              <a:t>Rahastoraportti</a:t>
            </a:r>
          </a:p>
        </p:txBody>
      </p:sp>
      <p:graphicFrame>
        <p:nvGraphicFramePr>
          <p:cNvPr id="5" name="Sisällön paikkamerkki 4">
            <a:extLst>
              <a:ext uri="{FF2B5EF4-FFF2-40B4-BE49-F238E27FC236}">
                <a16:creationId xmlns:a16="http://schemas.microsoft.com/office/drawing/2014/main" id="{BF5907DB-B8B3-8DB2-5833-1760C91A70BD}"/>
              </a:ext>
            </a:extLst>
          </p:cNvPr>
          <p:cNvGraphicFramePr>
            <a:graphicFrameLocks noGrp="1" noChangeAspect="1"/>
          </p:cNvGraphicFramePr>
          <p:nvPr>
            <p:ph idx="1"/>
            <p:extLst>
              <p:ext uri="{D42A27DB-BD31-4B8C-83A1-F6EECF244321}">
                <p14:modId xmlns:p14="http://schemas.microsoft.com/office/powerpoint/2010/main" val="240536633"/>
              </p:ext>
            </p:extLst>
          </p:nvPr>
        </p:nvGraphicFramePr>
        <p:xfrm>
          <a:off x="962027" y="1428750"/>
          <a:ext cx="9498009" cy="4748213"/>
        </p:xfrm>
        <a:graphic>
          <a:graphicData uri="http://schemas.openxmlformats.org/presentationml/2006/ole">
            <mc:AlternateContent xmlns:mc="http://schemas.openxmlformats.org/markup-compatibility/2006">
              <mc:Choice xmlns:v="urn:schemas-microsoft-com:vml" Requires="v">
                <p:oleObj name="Macrobond document" r:id="rId2" imgW="9525951" imgH="4762971" progId="Mbnd.mbnd">
                  <p:embed/>
                </p:oleObj>
              </mc:Choice>
              <mc:Fallback>
                <p:oleObj name="Macrobond document" r:id="rId2" imgW="9525951" imgH="4762971" progId="Mbnd.mbnd">
                  <p:embed/>
                  <p:pic>
                    <p:nvPicPr>
                      <p:cNvPr id="5" name="Sisällön paikkamerkki 4">
                        <a:extLst>
                          <a:ext uri="{FF2B5EF4-FFF2-40B4-BE49-F238E27FC236}">
                            <a16:creationId xmlns:a16="http://schemas.microsoft.com/office/drawing/2014/main" id="{BF5907DB-B8B3-8DB2-5833-1760C91A70BD}"/>
                          </a:ext>
                        </a:extLst>
                      </p:cNvPr>
                      <p:cNvPicPr/>
                      <p:nvPr/>
                    </p:nvPicPr>
                    <p:blipFill>
                      <a:blip r:embed="rId3"/>
                      <a:stretch>
                        <a:fillRect/>
                      </a:stretch>
                    </p:blipFill>
                    <p:spPr>
                      <a:xfrm>
                        <a:off x="962027" y="1428750"/>
                        <a:ext cx="9498009" cy="4748213"/>
                      </a:xfrm>
                      <a:prstGeom prst="rect">
                        <a:avLst/>
                      </a:prstGeom>
                    </p:spPr>
                  </p:pic>
                </p:oleObj>
              </mc:Fallback>
            </mc:AlternateContent>
          </a:graphicData>
        </a:graphic>
      </p:graphicFrame>
    </p:spTree>
    <p:extLst>
      <p:ext uri="{BB962C8B-B14F-4D97-AF65-F5344CB8AC3E}">
        <p14:creationId xmlns:p14="http://schemas.microsoft.com/office/powerpoint/2010/main" val="2801464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39DA5-EBC3-46D4-D565-42B683090245}"/>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743CA4BD-198D-6A5F-97CF-3193A1AE6615}"/>
              </a:ext>
            </a:extLst>
          </p:cNvPr>
          <p:cNvSpPr>
            <a:spLocks noGrp="1"/>
          </p:cNvSpPr>
          <p:nvPr>
            <p:ph type="title"/>
          </p:nvPr>
        </p:nvSpPr>
        <p:spPr/>
        <p:txBody>
          <a:bodyPr/>
          <a:lstStyle/>
          <a:p>
            <a:r>
              <a:rPr lang="fi-FI" dirty="0"/>
              <a:t>Lyhyet korot euroalueella</a:t>
            </a:r>
          </a:p>
        </p:txBody>
      </p:sp>
      <p:sp>
        <p:nvSpPr>
          <p:cNvPr id="4" name="Sisällön paikkamerkki 3">
            <a:extLst>
              <a:ext uri="{FF2B5EF4-FFF2-40B4-BE49-F238E27FC236}">
                <a16:creationId xmlns:a16="http://schemas.microsoft.com/office/drawing/2014/main" id="{A5388182-A146-3CD0-240F-BEDF216EF30A}"/>
              </a:ext>
            </a:extLst>
          </p:cNvPr>
          <p:cNvSpPr>
            <a:spLocks noGrp="1"/>
          </p:cNvSpPr>
          <p:nvPr>
            <p:ph sz="quarter" idx="13"/>
          </p:nvPr>
        </p:nvSpPr>
        <p:spPr/>
        <p:txBody>
          <a:bodyPr/>
          <a:lstStyle/>
          <a:p>
            <a:r>
              <a:rPr lang="fi-FI" dirty="0"/>
              <a:t>Rahastoraportti</a:t>
            </a:r>
          </a:p>
        </p:txBody>
      </p:sp>
      <p:graphicFrame>
        <p:nvGraphicFramePr>
          <p:cNvPr id="5" name="Sisällön paikkamerkki 4">
            <a:extLst>
              <a:ext uri="{FF2B5EF4-FFF2-40B4-BE49-F238E27FC236}">
                <a16:creationId xmlns:a16="http://schemas.microsoft.com/office/drawing/2014/main" id="{BAFDD3EC-1603-DAB0-6DFA-EC5650588E3B}"/>
              </a:ext>
            </a:extLst>
          </p:cNvPr>
          <p:cNvGraphicFramePr>
            <a:graphicFrameLocks noGrp="1" noChangeAspect="1"/>
          </p:cNvGraphicFramePr>
          <p:nvPr>
            <p:ph idx="1"/>
            <p:extLst>
              <p:ext uri="{D42A27DB-BD31-4B8C-83A1-F6EECF244321}">
                <p14:modId xmlns:p14="http://schemas.microsoft.com/office/powerpoint/2010/main" val="2476208567"/>
              </p:ext>
            </p:extLst>
          </p:nvPr>
        </p:nvGraphicFramePr>
        <p:xfrm>
          <a:off x="962027" y="1428750"/>
          <a:ext cx="9498009" cy="4748213"/>
        </p:xfrm>
        <a:graphic>
          <a:graphicData uri="http://schemas.openxmlformats.org/presentationml/2006/ole">
            <mc:AlternateContent xmlns:mc="http://schemas.openxmlformats.org/markup-compatibility/2006">
              <mc:Choice xmlns:v="urn:schemas-microsoft-com:vml" Requires="v">
                <p:oleObj name="Macrobond document" r:id="rId2" imgW="9525951" imgH="4762971" progId="Mbnd.mbnd">
                  <p:embed/>
                </p:oleObj>
              </mc:Choice>
              <mc:Fallback>
                <p:oleObj name="Macrobond document" r:id="rId2" imgW="9525951" imgH="4762971" progId="Mbnd.mbnd">
                  <p:embed/>
                  <p:pic>
                    <p:nvPicPr>
                      <p:cNvPr id="5" name="Sisällön paikkamerkki 4">
                        <a:extLst>
                          <a:ext uri="{FF2B5EF4-FFF2-40B4-BE49-F238E27FC236}">
                            <a16:creationId xmlns:a16="http://schemas.microsoft.com/office/drawing/2014/main" id="{BAFDD3EC-1603-DAB0-6DFA-EC5650588E3B}"/>
                          </a:ext>
                        </a:extLst>
                      </p:cNvPr>
                      <p:cNvPicPr/>
                      <p:nvPr/>
                    </p:nvPicPr>
                    <p:blipFill>
                      <a:blip r:embed="rId3"/>
                      <a:stretch>
                        <a:fillRect/>
                      </a:stretch>
                    </p:blipFill>
                    <p:spPr>
                      <a:xfrm>
                        <a:off x="962027" y="1428750"/>
                        <a:ext cx="9498009" cy="4748213"/>
                      </a:xfrm>
                      <a:prstGeom prst="rect">
                        <a:avLst/>
                      </a:prstGeom>
                    </p:spPr>
                  </p:pic>
                </p:oleObj>
              </mc:Fallback>
            </mc:AlternateContent>
          </a:graphicData>
        </a:graphic>
      </p:graphicFrame>
    </p:spTree>
    <p:extLst>
      <p:ext uri="{BB962C8B-B14F-4D97-AF65-F5344CB8AC3E}">
        <p14:creationId xmlns:p14="http://schemas.microsoft.com/office/powerpoint/2010/main" val="2697298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F5BBB-FF9A-0D49-0778-76BAF3B45BE7}"/>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3883B71F-ECBD-44F6-D5D3-20825DC900E8}"/>
              </a:ext>
            </a:extLst>
          </p:cNvPr>
          <p:cNvSpPr>
            <a:spLocks noGrp="1"/>
          </p:cNvSpPr>
          <p:nvPr>
            <p:ph type="title"/>
          </p:nvPr>
        </p:nvSpPr>
        <p:spPr/>
        <p:txBody>
          <a:bodyPr/>
          <a:lstStyle/>
          <a:p>
            <a:r>
              <a:rPr lang="fi-FI" dirty="0"/>
              <a:t>Keskeisten osakeindeksien kehitys</a:t>
            </a:r>
          </a:p>
        </p:txBody>
      </p:sp>
      <p:sp>
        <p:nvSpPr>
          <p:cNvPr id="4" name="Sisällön paikkamerkki 3">
            <a:extLst>
              <a:ext uri="{FF2B5EF4-FFF2-40B4-BE49-F238E27FC236}">
                <a16:creationId xmlns:a16="http://schemas.microsoft.com/office/drawing/2014/main" id="{0C6C7FBE-15C3-9AD3-3CDA-DD1471E6E9A2}"/>
              </a:ext>
            </a:extLst>
          </p:cNvPr>
          <p:cNvSpPr>
            <a:spLocks noGrp="1"/>
          </p:cNvSpPr>
          <p:nvPr>
            <p:ph sz="quarter" idx="13"/>
          </p:nvPr>
        </p:nvSpPr>
        <p:spPr/>
        <p:txBody>
          <a:bodyPr/>
          <a:lstStyle/>
          <a:p>
            <a:r>
              <a:rPr lang="fi-FI" dirty="0"/>
              <a:t>Rahastoraportti</a:t>
            </a:r>
          </a:p>
        </p:txBody>
      </p:sp>
      <p:graphicFrame>
        <p:nvGraphicFramePr>
          <p:cNvPr id="6" name="Sisällön paikkamerkki 5">
            <a:extLst>
              <a:ext uri="{FF2B5EF4-FFF2-40B4-BE49-F238E27FC236}">
                <a16:creationId xmlns:a16="http://schemas.microsoft.com/office/drawing/2014/main" id="{FCA6FB30-2212-DA80-4591-B9B67D0C2880}"/>
              </a:ext>
            </a:extLst>
          </p:cNvPr>
          <p:cNvGraphicFramePr>
            <a:graphicFrameLocks noGrp="1" noChangeAspect="1"/>
          </p:cNvGraphicFramePr>
          <p:nvPr>
            <p:ph idx="1"/>
            <p:extLst>
              <p:ext uri="{D42A27DB-BD31-4B8C-83A1-F6EECF244321}">
                <p14:modId xmlns:p14="http://schemas.microsoft.com/office/powerpoint/2010/main" val="2312682031"/>
              </p:ext>
            </p:extLst>
          </p:nvPr>
        </p:nvGraphicFramePr>
        <p:xfrm>
          <a:off x="962027" y="1428750"/>
          <a:ext cx="9498009" cy="4748213"/>
        </p:xfrm>
        <a:graphic>
          <a:graphicData uri="http://schemas.openxmlformats.org/presentationml/2006/ole">
            <mc:AlternateContent xmlns:mc="http://schemas.openxmlformats.org/markup-compatibility/2006">
              <mc:Choice xmlns:v="urn:schemas-microsoft-com:vml" Requires="v">
                <p:oleObj name="Macrobond document" r:id="rId2" imgW="9525951" imgH="4762971" progId="Mbnd.mbnd">
                  <p:embed/>
                </p:oleObj>
              </mc:Choice>
              <mc:Fallback>
                <p:oleObj name="Macrobond document" r:id="rId2" imgW="9525951" imgH="4762971" progId="Mbnd.mbnd">
                  <p:embed/>
                  <p:pic>
                    <p:nvPicPr>
                      <p:cNvPr id="6" name="Sisällön paikkamerkki 5">
                        <a:extLst>
                          <a:ext uri="{FF2B5EF4-FFF2-40B4-BE49-F238E27FC236}">
                            <a16:creationId xmlns:a16="http://schemas.microsoft.com/office/drawing/2014/main" id="{FCA6FB30-2212-DA80-4591-B9B67D0C2880}"/>
                          </a:ext>
                        </a:extLst>
                      </p:cNvPr>
                      <p:cNvPicPr/>
                      <p:nvPr/>
                    </p:nvPicPr>
                    <p:blipFill>
                      <a:blip r:embed="rId3"/>
                      <a:stretch>
                        <a:fillRect/>
                      </a:stretch>
                    </p:blipFill>
                    <p:spPr>
                      <a:xfrm>
                        <a:off x="962027" y="1428750"/>
                        <a:ext cx="9498009" cy="4748213"/>
                      </a:xfrm>
                      <a:prstGeom prst="rect">
                        <a:avLst/>
                      </a:prstGeom>
                    </p:spPr>
                  </p:pic>
                </p:oleObj>
              </mc:Fallback>
            </mc:AlternateContent>
          </a:graphicData>
        </a:graphic>
      </p:graphicFrame>
      <p:sp>
        <p:nvSpPr>
          <p:cNvPr id="7" name="Tekstiruutu 6">
            <a:extLst>
              <a:ext uri="{FF2B5EF4-FFF2-40B4-BE49-F238E27FC236}">
                <a16:creationId xmlns:a16="http://schemas.microsoft.com/office/drawing/2014/main" id="{2579C156-2D98-A620-4138-0FD1B5882CC7}"/>
              </a:ext>
            </a:extLst>
          </p:cNvPr>
          <p:cNvSpPr txBox="1"/>
          <p:nvPr/>
        </p:nvSpPr>
        <p:spPr>
          <a:xfrm>
            <a:off x="755389" y="1203513"/>
            <a:ext cx="3537585" cy="338554"/>
          </a:xfrm>
          <a:prstGeom prst="rect">
            <a:avLst/>
          </a:prstGeom>
          <a:noFill/>
        </p:spPr>
        <p:txBody>
          <a:bodyPr wrap="square" rtlCol="0">
            <a:spAutoFit/>
          </a:bodyPr>
          <a:lstStyle/>
          <a:p>
            <a:r>
              <a:rPr lang="fi-FI" sz="1600" dirty="0">
                <a:solidFill>
                  <a:schemeClr val="accent2"/>
                </a:solidFill>
              </a:rPr>
              <a:t>hintaindeksit, 1.1.2019=100</a:t>
            </a:r>
          </a:p>
        </p:txBody>
      </p:sp>
    </p:spTree>
    <p:extLst>
      <p:ext uri="{BB962C8B-B14F-4D97-AF65-F5344CB8AC3E}">
        <p14:creationId xmlns:p14="http://schemas.microsoft.com/office/powerpoint/2010/main" val="752626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96E29-31CF-702F-FA0F-39E03D50B691}"/>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AE3AC72E-1A3E-DDE9-3673-11E9CB76D564}"/>
              </a:ext>
            </a:extLst>
          </p:cNvPr>
          <p:cNvSpPr>
            <a:spLocks noGrp="1"/>
          </p:cNvSpPr>
          <p:nvPr>
            <p:ph type="title"/>
          </p:nvPr>
        </p:nvSpPr>
        <p:spPr/>
        <p:txBody>
          <a:bodyPr/>
          <a:lstStyle/>
          <a:p>
            <a:r>
              <a:rPr lang="fi-FI" dirty="0"/>
              <a:t>Pohjoismaat ja Eurooppa, osakeindeksit</a:t>
            </a:r>
          </a:p>
        </p:txBody>
      </p:sp>
      <p:sp>
        <p:nvSpPr>
          <p:cNvPr id="4" name="Sisällön paikkamerkki 3">
            <a:extLst>
              <a:ext uri="{FF2B5EF4-FFF2-40B4-BE49-F238E27FC236}">
                <a16:creationId xmlns:a16="http://schemas.microsoft.com/office/drawing/2014/main" id="{107FA5AC-B161-3800-65B5-D4FA26B9B2BB}"/>
              </a:ext>
            </a:extLst>
          </p:cNvPr>
          <p:cNvSpPr>
            <a:spLocks noGrp="1"/>
          </p:cNvSpPr>
          <p:nvPr>
            <p:ph sz="quarter" idx="13"/>
          </p:nvPr>
        </p:nvSpPr>
        <p:spPr/>
        <p:txBody>
          <a:bodyPr/>
          <a:lstStyle/>
          <a:p>
            <a:r>
              <a:rPr lang="fi-FI" dirty="0"/>
              <a:t>Rahastoraportti</a:t>
            </a:r>
          </a:p>
        </p:txBody>
      </p:sp>
      <p:graphicFrame>
        <p:nvGraphicFramePr>
          <p:cNvPr id="5" name="Sisällön paikkamerkki 4">
            <a:extLst>
              <a:ext uri="{FF2B5EF4-FFF2-40B4-BE49-F238E27FC236}">
                <a16:creationId xmlns:a16="http://schemas.microsoft.com/office/drawing/2014/main" id="{2C6290F3-6FF1-117F-36F7-BBB4FE1F237C}"/>
              </a:ext>
            </a:extLst>
          </p:cNvPr>
          <p:cNvGraphicFramePr>
            <a:graphicFrameLocks noGrp="1" noChangeAspect="1"/>
          </p:cNvGraphicFramePr>
          <p:nvPr>
            <p:ph idx="1"/>
            <p:extLst>
              <p:ext uri="{D42A27DB-BD31-4B8C-83A1-F6EECF244321}">
                <p14:modId xmlns:p14="http://schemas.microsoft.com/office/powerpoint/2010/main" val="1294748596"/>
              </p:ext>
            </p:extLst>
          </p:nvPr>
        </p:nvGraphicFramePr>
        <p:xfrm>
          <a:off x="2002631" y="1940719"/>
          <a:ext cx="7416800" cy="3724275"/>
        </p:xfrm>
        <a:graphic>
          <a:graphicData uri="http://schemas.openxmlformats.org/presentationml/2006/ole">
            <mc:AlternateContent xmlns:mc="http://schemas.openxmlformats.org/markup-compatibility/2006">
              <mc:Choice xmlns:v="urn:schemas-microsoft-com:vml" Requires="v">
                <p:oleObj name="Macrobond document" r:id="rId2" imgW="7416913" imgH="3723614" progId="Mbnd.mbnd">
                  <p:embed/>
                </p:oleObj>
              </mc:Choice>
              <mc:Fallback>
                <p:oleObj name="Macrobond document" r:id="rId2" imgW="7416913" imgH="3723614" progId="Mbnd.mbnd">
                  <p:embed/>
                  <p:pic>
                    <p:nvPicPr>
                      <p:cNvPr id="5" name="Sisällön paikkamerkki 4">
                        <a:extLst>
                          <a:ext uri="{FF2B5EF4-FFF2-40B4-BE49-F238E27FC236}">
                            <a16:creationId xmlns:a16="http://schemas.microsoft.com/office/drawing/2014/main" id="{2C6290F3-6FF1-117F-36F7-BBB4FE1F237C}"/>
                          </a:ext>
                        </a:extLst>
                      </p:cNvPr>
                      <p:cNvPicPr/>
                      <p:nvPr/>
                    </p:nvPicPr>
                    <p:blipFill>
                      <a:blip r:embed="rId3"/>
                      <a:stretch>
                        <a:fillRect/>
                      </a:stretch>
                    </p:blipFill>
                    <p:spPr>
                      <a:xfrm>
                        <a:off x="2002631" y="1940719"/>
                        <a:ext cx="7416800" cy="3724275"/>
                      </a:xfrm>
                      <a:prstGeom prst="rect">
                        <a:avLst/>
                      </a:prstGeom>
                    </p:spPr>
                  </p:pic>
                </p:oleObj>
              </mc:Fallback>
            </mc:AlternateContent>
          </a:graphicData>
        </a:graphic>
      </p:graphicFrame>
      <p:sp>
        <p:nvSpPr>
          <p:cNvPr id="7" name="Tekstiruutu 6">
            <a:extLst>
              <a:ext uri="{FF2B5EF4-FFF2-40B4-BE49-F238E27FC236}">
                <a16:creationId xmlns:a16="http://schemas.microsoft.com/office/drawing/2014/main" id="{C0E96856-67C7-C90F-9D6D-6588EE334B27}"/>
              </a:ext>
            </a:extLst>
          </p:cNvPr>
          <p:cNvSpPr txBox="1"/>
          <p:nvPr/>
        </p:nvSpPr>
        <p:spPr>
          <a:xfrm>
            <a:off x="2359555" y="1680869"/>
            <a:ext cx="6093409" cy="338554"/>
          </a:xfrm>
          <a:prstGeom prst="rect">
            <a:avLst/>
          </a:prstGeom>
          <a:noFill/>
        </p:spPr>
        <p:txBody>
          <a:bodyPr wrap="square" rtlCol="0">
            <a:spAutoFit/>
          </a:bodyPr>
          <a:lstStyle/>
          <a:p>
            <a:r>
              <a:rPr lang="fi-FI" sz="1600" dirty="0">
                <a:solidFill>
                  <a:schemeClr val="accent2"/>
                </a:solidFill>
              </a:rPr>
              <a:t>hintaindeksit, 1.1.2019=100, paikallisissa valuutoissa</a:t>
            </a:r>
          </a:p>
        </p:txBody>
      </p:sp>
    </p:spTree>
    <p:extLst>
      <p:ext uri="{BB962C8B-B14F-4D97-AF65-F5344CB8AC3E}">
        <p14:creationId xmlns:p14="http://schemas.microsoft.com/office/powerpoint/2010/main" val="1424188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A44E1-BAA5-7A07-89EE-7D092B36CF8F}"/>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D66B4719-C12F-A553-8174-AE1D3DE3BF91}"/>
              </a:ext>
            </a:extLst>
          </p:cNvPr>
          <p:cNvSpPr>
            <a:spLocks noGrp="1"/>
          </p:cNvSpPr>
          <p:nvPr>
            <p:ph type="title"/>
          </p:nvPr>
        </p:nvSpPr>
        <p:spPr/>
        <p:txBody>
          <a:bodyPr/>
          <a:lstStyle/>
          <a:p>
            <a:r>
              <a:rPr lang="fi-FI" dirty="0"/>
              <a:t>Kehittyvät taloudet, osakeindeksejä</a:t>
            </a:r>
          </a:p>
        </p:txBody>
      </p:sp>
      <p:sp>
        <p:nvSpPr>
          <p:cNvPr id="4" name="Sisällön paikkamerkki 3">
            <a:extLst>
              <a:ext uri="{FF2B5EF4-FFF2-40B4-BE49-F238E27FC236}">
                <a16:creationId xmlns:a16="http://schemas.microsoft.com/office/drawing/2014/main" id="{7434FEA7-2030-29D1-B3D5-229988F825B0}"/>
              </a:ext>
            </a:extLst>
          </p:cNvPr>
          <p:cNvSpPr>
            <a:spLocks noGrp="1"/>
          </p:cNvSpPr>
          <p:nvPr>
            <p:ph sz="quarter" idx="13"/>
          </p:nvPr>
        </p:nvSpPr>
        <p:spPr/>
        <p:txBody>
          <a:bodyPr/>
          <a:lstStyle/>
          <a:p>
            <a:r>
              <a:rPr lang="fi-FI" dirty="0"/>
              <a:t>Rahastoraportti</a:t>
            </a:r>
          </a:p>
        </p:txBody>
      </p:sp>
      <p:graphicFrame>
        <p:nvGraphicFramePr>
          <p:cNvPr id="5" name="Sisällön paikkamerkki 4">
            <a:extLst>
              <a:ext uri="{FF2B5EF4-FFF2-40B4-BE49-F238E27FC236}">
                <a16:creationId xmlns:a16="http://schemas.microsoft.com/office/drawing/2014/main" id="{6D3DB976-FFF7-A63C-54B1-5C26697E0DE6}"/>
              </a:ext>
            </a:extLst>
          </p:cNvPr>
          <p:cNvGraphicFramePr>
            <a:graphicFrameLocks noGrp="1" noChangeAspect="1"/>
          </p:cNvGraphicFramePr>
          <p:nvPr>
            <p:ph idx="1"/>
            <p:extLst>
              <p:ext uri="{D42A27DB-BD31-4B8C-83A1-F6EECF244321}">
                <p14:modId xmlns:p14="http://schemas.microsoft.com/office/powerpoint/2010/main" val="927207611"/>
              </p:ext>
            </p:extLst>
          </p:nvPr>
        </p:nvGraphicFramePr>
        <p:xfrm>
          <a:off x="2255044" y="1940719"/>
          <a:ext cx="6911975" cy="3724275"/>
        </p:xfrm>
        <a:graphic>
          <a:graphicData uri="http://schemas.openxmlformats.org/presentationml/2006/ole">
            <mc:AlternateContent xmlns:mc="http://schemas.openxmlformats.org/markup-compatibility/2006">
              <mc:Choice xmlns:v="urn:schemas-microsoft-com:vml" Requires="v">
                <p:oleObj name="Macrobond document" r:id="rId2" imgW="6912156" imgH="3723614" progId="Mbnd.mbnd">
                  <p:embed/>
                </p:oleObj>
              </mc:Choice>
              <mc:Fallback>
                <p:oleObj name="Macrobond document" r:id="rId2" imgW="6912156" imgH="3723614" progId="Mbnd.mbnd">
                  <p:embed/>
                  <p:pic>
                    <p:nvPicPr>
                      <p:cNvPr id="5" name="Sisällön paikkamerkki 4">
                        <a:extLst>
                          <a:ext uri="{FF2B5EF4-FFF2-40B4-BE49-F238E27FC236}">
                            <a16:creationId xmlns:a16="http://schemas.microsoft.com/office/drawing/2014/main" id="{6D3DB976-FFF7-A63C-54B1-5C26697E0DE6}"/>
                          </a:ext>
                        </a:extLst>
                      </p:cNvPr>
                      <p:cNvPicPr/>
                      <p:nvPr/>
                    </p:nvPicPr>
                    <p:blipFill>
                      <a:blip r:embed="rId3"/>
                      <a:stretch>
                        <a:fillRect/>
                      </a:stretch>
                    </p:blipFill>
                    <p:spPr>
                      <a:xfrm>
                        <a:off x="2255044" y="1940719"/>
                        <a:ext cx="6911975" cy="3724275"/>
                      </a:xfrm>
                      <a:prstGeom prst="rect">
                        <a:avLst/>
                      </a:prstGeom>
                    </p:spPr>
                  </p:pic>
                </p:oleObj>
              </mc:Fallback>
            </mc:AlternateContent>
          </a:graphicData>
        </a:graphic>
      </p:graphicFrame>
      <p:sp>
        <p:nvSpPr>
          <p:cNvPr id="6" name="Tekstiruutu 5">
            <a:extLst>
              <a:ext uri="{FF2B5EF4-FFF2-40B4-BE49-F238E27FC236}">
                <a16:creationId xmlns:a16="http://schemas.microsoft.com/office/drawing/2014/main" id="{0AC8CB77-CD05-517F-FF8E-6B82618C7E24}"/>
              </a:ext>
            </a:extLst>
          </p:cNvPr>
          <p:cNvSpPr txBox="1"/>
          <p:nvPr/>
        </p:nvSpPr>
        <p:spPr>
          <a:xfrm>
            <a:off x="2607036" y="1602165"/>
            <a:ext cx="4764005" cy="338554"/>
          </a:xfrm>
          <a:prstGeom prst="rect">
            <a:avLst/>
          </a:prstGeom>
          <a:noFill/>
        </p:spPr>
        <p:txBody>
          <a:bodyPr wrap="square" rtlCol="0">
            <a:spAutoFit/>
          </a:bodyPr>
          <a:lstStyle/>
          <a:p>
            <a:r>
              <a:rPr lang="fi-FI" sz="1600" dirty="0">
                <a:solidFill>
                  <a:schemeClr val="accent2"/>
                </a:solidFill>
              </a:rPr>
              <a:t>MSCI, hintaindeksit EUR, 1.1.2019=100</a:t>
            </a:r>
          </a:p>
        </p:txBody>
      </p:sp>
    </p:spTree>
    <p:extLst>
      <p:ext uri="{BB962C8B-B14F-4D97-AF65-F5344CB8AC3E}">
        <p14:creationId xmlns:p14="http://schemas.microsoft.com/office/powerpoint/2010/main" val="3015905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E55B3-FD6C-21D4-52C9-67E154974814}"/>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96719570-1F08-F78E-AF70-FCDC2EB40017}"/>
              </a:ext>
            </a:extLst>
          </p:cNvPr>
          <p:cNvSpPr>
            <a:spLocks noGrp="1"/>
          </p:cNvSpPr>
          <p:nvPr>
            <p:ph type="title"/>
          </p:nvPr>
        </p:nvSpPr>
        <p:spPr/>
        <p:txBody>
          <a:bodyPr/>
          <a:lstStyle/>
          <a:p>
            <a:r>
              <a:rPr lang="fi-FI" dirty="0"/>
              <a:t>Kiinan osakemarkkinat</a:t>
            </a:r>
          </a:p>
        </p:txBody>
      </p:sp>
      <p:sp>
        <p:nvSpPr>
          <p:cNvPr id="4" name="Sisällön paikkamerkki 3">
            <a:extLst>
              <a:ext uri="{FF2B5EF4-FFF2-40B4-BE49-F238E27FC236}">
                <a16:creationId xmlns:a16="http://schemas.microsoft.com/office/drawing/2014/main" id="{C81DE3BC-88BA-09A5-BBEE-0974F5DCEA63}"/>
              </a:ext>
            </a:extLst>
          </p:cNvPr>
          <p:cNvSpPr>
            <a:spLocks noGrp="1"/>
          </p:cNvSpPr>
          <p:nvPr>
            <p:ph sz="quarter" idx="13"/>
          </p:nvPr>
        </p:nvSpPr>
        <p:spPr/>
        <p:txBody>
          <a:bodyPr/>
          <a:lstStyle/>
          <a:p>
            <a:r>
              <a:rPr lang="fi-FI" dirty="0"/>
              <a:t>Rahastoraportti</a:t>
            </a:r>
          </a:p>
        </p:txBody>
      </p:sp>
      <p:graphicFrame>
        <p:nvGraphicFramePr>
          <p:cNvPr id="5" name="Sisällön paikkamerkki 4">
            <a:extLst>
              <a:ext uri="{FF2B5EF4-FFF2-40B4-BE49-F238E27FC236}">
                <a16:creationId xmlns:a16="http://schemas.microsoft.com/office/drawing/2014/main" id="{B50D0F1E-136C-F38B-4994-969AD1887931}"/>
              </a:ext>
            </a:extLst>
          </p:cNvPr>
          <p:cNvGraphicFramePr>
            <a:graphicFrameLocks noGrp="1" noChangeAspect="1"/>
          </p:cNvGraphicFramePr>
          <p:nvPr>
            <p:ph idx="1"/>
            <p:extLst>
              <p:ext uri="{D42A27DB-BD31-4B8C-83A1-F6EECF244321}">
                <p14:modId xmlns:p14="http://schemas.microsoft.com/office/powerpoint/2010/main" val="665320392"/>
              </p:ext>
            </p:extLst>
          </p:nvPr>
        </p:nvGraphicFramePr>
        <p:xfrm>
          <a:off x="1749549" y="1744756"/>
          <a:ext cx="7921974" cy="4748213"/>
        </p:xfrm>
        <a:graphic>
          <a:graphicData uri="http://schemas.openxmlformats.org/presentationml/2006/ole">
            <mc:AlternateContent xmlns:mc="http://schemas.openxmlformats.org/markup-compatibility/2006">
              <mc:Choice xmlns:v="urn:schemas-microsoft-com:vml" Requires="v">
                <p:oleObj name="Macrobond document" r:id="rId2" imgW="12145506" imgH="7278021" progId="Mbnd.mbnd">
                  <p:embed/>
                </p:oleObj>
              </mc:Choice>
              <mc:Fallback>
                <p:oleObj name="Macrobond document" r:id="rId2" imgW="12145506" imgH="7278021" progId="Mbnd.mbnd">
                  <p:embed/>
                  <p:pic>
                    <p:nvPicPr>
                      <p:cNvPr id="5" name="Sisällön paikkamerkki 4">
                        <a:extLst>
                          <a:ext uri="{FF2B5EF4-FFF2-40B4-BE49-F238E27FC236}">
                            <a16:creationId xmlns:a16="http://schemas.microsoft.com/office/drawing/2014/main" id="{B50D0F1E-136C-F38B-4994-969AD1887931}"/>
                          </a:ext>
                        </a:extLst>
                      </p:cNvPr>
                      <p:cNvPicPr/>
                      <p:nvPr/>
                    </p:nvPicPr>
                    <p:blipFill>
                      <a:blip r:embed="rId3"/>
                      <a:stretch>
                        <a:fillRect/>
                      </a:stretch>
                    </p:blipFill>
                    <p:spPr>
                      <a:xfrm>
                        <a:off x="1749549" y="1744756"/>
                        <a:ext cx="7921974" cy="4748213"/>
                      </a:xfrm>
                      <a:prstGeom prst="rect">
                        <a:avLst/>
                      </a:prstGeom>
                    </p:spPr>
                  </p:pic>
                </p:oleObj>
              </mc:Fallback>
            </mc:AlternateContent>
          </a:graphicData>
        </a:graphic>
      </p:graphicFrame>
      <p:sp>
        <p:nvSpPr>
          <p:cNvPr id="6" name="Tekstiruutu 5">
            <a:extLst>
              <a:ext uri="{FF2B5EF4-FFF2-40B4-BE49-F238E27FC236}">
                <a16:creationId xmlns:a16="http://schemas.microsoft.com/office/drawing/2014/main" id="{E454C3B1-8EAF-3F10-A8F7-5E542A82645B}"/>
              </a:ext>
            </a:extLst>
          </p:cNvPr>
          <p:cNvSpPr txBox="1"/>
          <p:nvPr/>
        </p:nvSpPr>
        <p:spPr>
          <a:xfrm>
            <a:off x="1431276" y="1406202"/>
            <a:ext cx="4333099" cy="338554"/>
          </a:xfrm>
          <a:prstGeom prst="rect">
            <a:avLst/>
          </a:prstGeom>
          <a:noFill/>
        </p:spPr>
        <p:txBody>
          <a:bodyPr wrap="square" rtlCol="0">
            <a:spAutoFit/>
          </a:bodyPr>
          <a:lstStyle/>
          <a:p>
            <a:r>
              <a:rPr lang="fi-FI" sz="1600" dirty="0">
                <a:solidFill>
                  <a:schemeClr val="accent2"/>
                </a:solidFill>
              </a:rPr>
              <a:t>kokonaistuotot, paikallisessa valuutassa</a:t>
            </a:r>
          </a:p>
        </p:txBody>
      </p:sp>
    </p:spTree>
    <p:extLst>
      <p:ext uri="{BB962C8B-B14F-4D97-AF65-F5344CB8AC3E}">
        <p14:creationId xmlns:p14="http://schemas.microsoft.com/office/powerpoint/2010/main" val="29692525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56F8C-B3F5-EA66-B5A5-A7B5593707EB}"/>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91C568CB-A724-22FF-35F8-02627CA26CDF}"/>
              </a:ext>
            </a:extLst>
          </p:cNvPr>
          <p:cNvSpPr>
            <a:spLocks noGrp="1"/>
          </p:cNvSpPr>
          <p:nvPr>
            <p:ph type="title"/>
          </p:nvPr>
        </p:nvSpPr>
        <p:spPr>
          <a:xfrm>
            <a:off x="424330" y="304811"/>
            <a:ext cx="10573347" cy="1307604"/>
          </a:xfrm>
        </p:spPr>
        <p:txBody>
          <a:bodyPr>
            <a:normAutofit/>
          </a:bodyPr>
          <a:lstStyle/>
          <a:p>
            <a:r>
              <a:rPr lang="fi-FI" dirty="0"/>
              <a:t>Osakeindeksien kehitys, kehittyvät taloudet vs. maailma</a:t>
            </a:r>
          </a:p>
        </p:txBody>
      </p:sp>
      <p:sp>
        <p:nvSpPr>
          <p:cNvPr id="4" name="Sisällön paikkamerkki 3">
            <a:extLst>
              <a:ext uri="{FF2B5EF4-FFF2-40B4-BE49-F238E27FC236}">
                <a16:creationId xmlns:a16="http://schemas.microsoft.com/office/drawing/2014/main" id="{1AF84945-2AAE-F50E-F692-C602FD716502}"/>
              </a:ext>
            </a:extLst>
          </p:cNvPr>
          <p:cNvSpPr>
            <a:spLocks noGrp="1"/>
          </p:cNvSpPr>
          <p:nvPr>
            <p:ph sz="quarter" idx="13"/>
          </p:nvPr>
        </p:nvSpPr>
        <p:spPr/>
        <p:txBody>
          <a:bodyPr/>
          <a:lstStyle/>
          <a:p>
            <a:r>
              <a:rPr lang="fi-FI" dirty="0"/>
              <a:t>Rahastoraportti</a:t>
            </a:r>
          </a:p>
        </p:txBody>
      </p:sp>
      <p:graphicFrame>
        <p:nvGraphicFramePr>
          <p:cNvPr id="5" name="Sisällön paikkamerkki 4">
            <a:extLst>
              <a:ext uri="{FF2B5EF4-FFF2-40B4-BE49-F238E27FC236}">
                <a16:creationId xmlns:a16="http://schemas.microsoft.com/office/drawing/2014/main" id="{0564430A-4165-405B-3730-B378986572AC}"/>
              </a:ext>
            </a:extLst>
          </p:cNvPr>
          <p:cNvGraphicFramePr>
            <a:graphicFrameLocks noGrp="1" noChangeAspect="1"/>
          </p:cNvGraphicFramePr>
          <p:nvPr>
            <p:ph idx="1"/>
            <p:extLst>
              <p:ext uri="{D42A27DB-BD31-4B8C-83A1-F6EECF244321}">
                <p14:modId xmlns:p14="http://schemas.microsoft.com/office/powerpoint/2010/main" val="3557536788"/>
              </p:ext>
            </p:extLst>
          </p:nvPr>
        </p:nvGraphicFramePr>
        <p:xfrm>
          <a:off x="1594038" y="2255495"/>
          <a:ext cx="9498009" cy="4564548"/>
        </p:xfrm>
        <a:graphic>
          <a:graphicData uri="http://schemas.openxmlformats.org/presentationml/2006/ole">
            <mc:AlternateContent xmlns:mc="http://schemas.openxmlformats.org/markup-compatibility/2006">
              <mc:Choice xmlns:v="urn:schemas-microsoft-com:vml" Requires="v">
                <p:oleObj name="Macrobond document" r:id="rId2" imgW="9525951" imgH="4762971" progId="Mbnd.mbnd">
                  <p:embed/>
                </p:oleObj>
              </mc:Choice>
              <mc:Fallback>
                <p:oleObj name="Macrobond document" r:id="rId2" imgW="9525951" imgH="4762971" progId="Mbnd.mbnd">
                  <p:embed/>
                  <p:pic>
                    <p:nvPicPr>
                      <p:cNvPr id="5" name="Sisällön paikkamerkki 4">
                        <a:extLst>
                          <a:ext uri="{FF2B5EF4-FFF2-40B4-BE49-F238E27FC236}">
                            <a16:creationId xmlns:a16="http://schemas.microsoft.com/office/drawing/2014/main" id="{0564430A-4165-405B-3730-B378986572AC}"/>
                          </a:ext>
                        </a:extLst>
                      </p:cNvPr>
                      <p:cNvPicPr/>
                      <p:nvPr/>
                    </p:nvPicPr>
                    <p:blipFill>
                      <a:blip r:embed="rId3"/>
                      <a:stretch>
                        <a:fillRect/>
                      </a:stretch>
                    </p:blipFill>
                    <p:spPr>
                      <a:xfrm>
                        <a:off x="1594038" y="2255495"/>
                        <a:ext cx="9498009" cy="4564548"/>
                      </a:xfrm>
                      <a:prstGeom prst="rect">
                        <a:avLst/>
                      </a:prstGeom>
                    </p:spPr>
                  </p:pic>
                </p:oleObj>
              </mc:Fallback>
            </mc:AlternateContent>
          </a:graphicData>
        </a:graphic>
      </p:graphicFrame>
      <p:sp>
        <p:nvSpPr>
          <p:cNvPr id="6" name="Tekstiruutu 5">
            <a:extLst>
              <a:ext uri="{FF2B5EF4-FFF2-40B4-BE49-F238E27FC236}">
                <a16:creationId xmlns:a16="http://schemas.microsoft.com/office/drawing/2014/main" id="{EED51A4B-6909-06C1-8FB9-2C2BE6A41A6E}"/>
              </a:ext>
            </a:extLst>
          </p:cNvPr>
          <p:cNvSpPr txBox="1"/>
          <p:nvPr/>
        </p:nvSpPr>
        <p:spPr>
          <a:xfrm>
            <a:off x="753934" y="1916941"/>
            <a:ext cx="5456366" cy="338554"/>
          </a:xfrm>
          <a:prstGeom prst="rect">
            <a:avLst/>
          </a:prstGeom>
          <a:noFill/>
        </p:spPr>
        <p:txBody>
          <a:bodyPr wrap="square" rtlCol="0">
            <a:spAutoFit/>
          </a:bodyPr>
          <a:lstStyle/>
          <a:p>
            <a:r>
              <a:rPr lang="fi-FI" sz="1600" dirty="0">
                <a:solidFill>
                  <a:schemeClr val="accent2"/>
                </a:solidFill>
              </a:rPr>
              <a:t>MSCI hintaindeksit, 2015=100, paikalliset valuutat</a:t>
            </a:r>
          </a:p>
        </p:txBody>
      </p:sp>
    </p:spTree>
    <p:extLst>
      <p:ext uri="{BB962C8B-B14F-4D97-AF65-F5344CB8AC3E}">
        <p14:creationId xmlns:p14="http://schemas.microsoft.com/office/powerpoint/2010/main" val="1320457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28C9DF-D9E0-20BD-2E07-421210268BA8}"/>
              </a:ext>
            </a:extLst>
          </p:cNvPr>
          <p:cNvSpPr>
            <a:spLocks noGrp="1"/>
          </p:cNvSpPr>
          <p:nvPr>
            <p:ph type="title"/>
          </p:nvPr>
        </p:nvSpPr>
        <p:spPr>
          <a:xfrm>
            <a:off x="424330" y="304811"/>
            <a:ext cx="10573347" cy="1307604"/>
          </a:xfrm>
        </p:spPr>
        <p:txBody>
          <a:bodyPr>
            <a:normAutofit/>
          </a:bodyPr>
          <a:lstStyle/>
          <a:p>
            <a:r>
              <a:rPr lang="fi-FI"/>
              <a:t>Rahastopääoman jakautuminen omistajasektoreittain 30.11.2024</a:t>
            </a:r>
          </a:p>
        </p:txBody>
      </p:sp>
      <p:graphicFrame>
        <p:nvGraphicFramePr>
          <p:cNvPr id="5" name="Sisällön paikkamerkki 4">
            <a:extLst>
              <a:ext uri="{FF2B5EF4-FFF2-40B4-BE49-F238E27FC236}">
                <a16:creationId xmlns:a16="http://schemas.microsoft.com/office/drawing/2014/main" id="{130A080F-1F1E-1084-7923-C3D2155A836B}"/>
              </a:ext>
            </a:extLst>
          </p:cNvPr>
          <p:cNvGraphicFramePr>
            <a:graphicFrameLocks noGrp="1"/>
          </p:cNvGraphicFramePr>
          <p:nvPr>
            <p:ph idx="1"/>
          </p:nvPr>
        </p:nvGraphicFramePr>
        <p:xfrm>
          <a:off x="423863" y="1849739"/>
          <a:ext cx="10574337" cy="4327223"/>
        </p:xfrm>
        <a:graphic>
          <a:graphicData uri="http://schemas.openxmlformats.org/drawingml/2006/chart">
            <c:chart xmlns:c="http://schemas.openxmlformats.org/drawingml/2006/chart" xmlns:r="http://schemas.openxmlformats.org/officeDocument/2006/relationships" r:id="rId2"/>
          </a:graphicData>
        </a:graphic>
      </p:graphicFrame>
      <p:sp>
        <p:nvSpPr>
          <p:cNvPr id="4" name="Sisällön paikkamerkki 3">
            <a:extLst>
              <a:ext uri="{FF2B5EF4-FFF2-40B4-BE49-F238E27FC236}">
                <a16:creationId xmlns:a16="http://schemas.microsoft.com/office/drawing/2014/main" id="{4C15AE65-062C-5E0C-3135-69500BF14845}"/>
              </a:ext>
            </a:extLst>
          </p:cNvPr>
          <p:cNvSpPr>
            <a:spLocks noGrp="1"/>
          </p:cNvSpPr>
          <p:nvPr>
            <p:ph sz="quarter" idx="13"/>
          </p:nvPr>
        </p:nvSpPr>
        <p:spPr/>
        <p:txBody>
          <a:bodyPr/>
          <a:lstStyle/>
          <a:p>
            <a:r>
              <a:rPr lang="fi-FI"/>
              <a:t>Rahastoraportti</a:t>
            </a:r>
          </a:p>
        </p:txBody>
      </p:sp>
      <p:pic>
        <p:nvPicPr>
          <p:cNvPr id="6" name="chart">
            <a:extLst>
              <a:ext uri="{FF2B5EF4-FFF2-40B4-BE49-F238E27FC236}">
                <a16:creationId xmlns:a16="http://schemas.microsoft.com/office/drawing/2014/main" id="{A8CD4F5C-E0D1-1A00-CC61-7A3AF13D595E}"/>
              </a:ext>
            </a:extLst>
          </p:cNvPr>
          <p:cNvPicPr>
            <a:picLocks noChangeAspect="1"/>
          </p:cNvPicPr>
          <p:nvPr/>
        </p:nvPicPr>
        <p:blipFill>
          <a:blip r:embed="rId3"/>
          <a:stretch>
            <a:fillRect/>
          </a:stretch>
        </p:blipFill>
        <p:spPr>
          <a:xfrm>
            <a:off x="9501387" y="3116880"/>
            <a:ext cx="2130716" cy="1792940"/>
          </a:xfrm>
          <a:prstGeom prst="rect">
            <a:avLst/>
          </a:prstGeom>
        </p:spPr>
      </p:pic>
      <p:sp>
        <p:nvSpPr>
          <p:cNvPr id="7" name="Tekstiruutu 6">
            <a:extLst>
              <a:ext uri="{FF2B5EF4-FFF2-40B4-BE49-F238E27FC236}">
                <a16:creationId xmlns:a16="http://schemas.microsoft.com/office/drawing/2014/main" id="{B8E4F65F-F70A-AA86-394A-74E0217D426C}"/>
              </a:ext>
            </a:extLst>
          </p:cNvPr>
          <p:cNvSpPr txBox="1"/>
          <p:nvPr/>
        </p:nvSpPr>
        <p:spPr>
          <a:xfrm>
            <a:off x="479394" y="6134694"/>
            <a:ext cx="159197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srgbClr val="575757"/>
                </a:solidFill>
                <a:effectLst/>
                <a:uLnTx/>
                <a:uFillTx/>
                <a:latin typeface="Merriweather Sans Light"/>
                <a:ea typeface="+mn-ea"/>
                <a:cs typeface="+mn-cs"/>
              </a:rPr>
              <a:t>Lähde: Suomen Pankki</a:t>
            </a:r>
          </a:p>
        </p:txBody>
      </p:sp>
    </p:spTree>
    <p:extLst>
      <p:ext uri="{BB962C8B-B14F-4D97-AF65-F5344CB8AC3E}">
        <p14:creationId xmlns:p14="http://schemas.microsoft.com/office/powerpoint/2010/main" val="1906046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AD01A-4CCD-ABC2-C0E9-F4C886E40792}"/>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8F4A5DBB-6FB3-0B15-8BE8-E7858DB2C96A}"/>
              </a:ext>
            </a:extLst>
          </p:cNvPr>
          <p:cNvSpPr>
            <a:spLocks noGrp="1"/>
          </p:cNvSpPr>
          <p:nvPr>
            <p:ph type="title"/>
          </p:nvPr>
        </p:nvSpPr>
        <p:spPr>
          <a:xfrm>
            <a:off x="424330" y="304810"/>
            <a:ext cx="10573347" cy="1307605"/>
          </a:xfrm>
        </p:spPr>
        <p:txBody>
          <a:bodyPr>
            <a:normAutofit/>
          </a:bodyPr>
          <a:lstStyle/>
          <a:p>
            <a:r>
              <a:rPr lang="fi-FI" dirty="0"/>
              <a:t>USA – osakemarkkinoiden pitkän aikavälin arvostustaso </a:t>
            </a:r>
          </a:p>
        </p:txBody>
      </p:sp>
      <p:sp>
        <p:nvSpPr>
          <p:cNvPr id="4" name="Sisällön paikkamerkki 3">
            <a:extLst>
              <a:ext uri="{FF2B5EF4-FFF2-40B4-BE49-F238E27FC236}">
                <a16:creationId xmlns:a16="http://schemas.microsoft.com/office/drawing/2014/main" id="{822DA0F2-341A-DADD-E2CC-4D0CDF39D5EA}"/>
              </a:ext>
            </a:extLst>
          </p:cNvPr>
          <p:cNvSpPr>
            <a:spLocks noGrp="1"/>
          </p:cNvSpPr>
          <p:nvPr>
            <p:ph sz="quarter" idx="13"/>
          </p:nvPr>
        </p:nvSpPr>
        <p:spPr/>
        <p:txBody>
          <a:bodyPr/>
          <a:lstStyle/>
          <a:p>
            <a:r>
              <a:rPr lang="fi-FI" dirty="0"/>
              <a:t>Rahastoraportti</a:t>
            </a:r>
          </a:p>
        </p:txBody>
      </p:sp>
      <p:graphicFrame>
        <p:nvGraphicFramePr>
          <p:cNvPr id="5" name="Sisällön paikkamerkki 4">
            <a:extLst>
              <a:ext uri="{FF2B5EF4-FFF2-40B4-BE49-F238E27FC236}">
                <a16:creationId xmlns:a16="http://schemas.microsoft.com/office/drawing/2014/main" id="{87D7559E-0807-8E19-D1FE-D49AF034777D}"/>
              </a:ext>
            </a:extLst>
          </p:cNvPr>
          <p:cNvGraphicFramePr>
            <a:graphicFrameLocks noGrp="1" noChangeAspect="1"/>
          </p:cNvGraphicFramePr>
          <p:nvPr>
            <p:ph idx="1"/>
            <p:extLst>
              <p:ext uri="{D42A27DB-BD31-4B8C-83A1-F6EECF244321}">
                <p14:modId xmlns:p14="http://schemas.microsoft.com/office/powerpoint/2010/main" val="4115117316"/>
              </p:ext>
            </p:extLst>
          </p:nvPr>
        </p:nvGraphicFramePr>
        <p:xfrm>
          <a:off x="1015816" y="1861186"/>
          <a:ext cx="9498009" cy="4564548"/>
        </p:xfrm>
        <a:graphic>
          <a:graphicData uri="http://schemas.openxmlformats.org/presentationml/2006/ole">
            <mc:AlternateContent xmlns:mc="http://schemas.openxmlformats.org/markup-compatibility/2006">
              <mc:Choice xmlns:v="urn:schemas-microsoft-com:vml" Requires="v">
                <p:oleObj name="Macrobond document" r:id="rId2" imgW="9525951" imgH="4762971" progId="Mbnd.mbnd">
                  <p:embed/>
                </p:oleObj>
              </mc:Choice>
              <mc:Fallback>
                <p:oleObj name="Macrobond document" r:id="rId2" imgW="9525951" imgH="4762971" progId="Mbnd.mbnd">
                  <p:embed/>
                  <p:pic>
                    <p:nvPicPr>
                      <p:cNvPr id="5" name="Sisällön paikkamerkki 4">
                        <a:extLst>
                          <a:ext uri="{FF2B5EF4-FFF2-40B4-BE49-F238E27FC236}">
                            <a16:creationId xmlns:a16="http://schemas.microsoft.com/office/drawing/2014/main" id="{87D7559E-0807-8E19-D1FE-D49AF034777D}"/>
                          </a:ext>
                        </a:extLst>
                      </p:cNvPr>
                      <p:cNvPicPr/>
                      <p:nvPr/>
                    </p:nvPicPr>
                    <p:blipFill>
                      <a:blip r:embed="rId3"/>
                      <a:stretch>
                        <a:fillRect/>
                      </a:stretch>
                    </p:blipFill>
                    <p:spPr>
                      <a:xfrm>
                        <a:off x="1015816" y="1861186"/>
                        <a:ext cx="9498009" cy="4564548"/>
                      </a:xfrm>
                      <a:prstGeom prst="rect">
                        <a:avLst/>
                      </a:prstGeom>
                    </p:spPr>
                  </p:pic>
                </p:oleObj>
              </mc:Fallback>
            </mc:AlternateContent>
          </a:graphicData>
        </a:graphic>
      </p:graphicFrame>
    </p:spTree>
    <p:extLst>
      <p:ext uri="{BB962C8B-B14F-4D97-AF65-F5344CB8AC3E}">
        <p14:creationId xmlns:p14="http://schemas.microsoft.com/office/powerpoint/2010/main" val="1340859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7379C-EB2C-25B9-1C16-0ACC89D593E4}"/>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62F44069-421F-6B10-C1EF-7F5EDAC3DDBC}"/>
              </a:ext>
            </a:extLst>
          </p:cNvPr>
          <p:cNvSpPr>
            <a:spLocks noGrp="1"/>
          </p:cNvSpPr>
          <p:nvPr>
            <p:ph type="title"/>
          </p:nvPr>
        </p:nvSpPr>
        <p:spPr/>
        <p:txBody>
          <a:bodyPr/>
          <a:lstStyle/>
          <a:p>
            <a:r>
              <a:rPr lang="fi-FI" dirty="0"/>
              <a:t>Osakemarkkinoiden </a:t>
            </a:r>
            <a:r>
              <a:rPr lang="fi-FI" dirty="0" err="1"/>
              <a:t>volatiliteetti</a:t>
            </a:r>
            <a:endParaRPr lang="fi-FI" dirty="0"/>
          </a:p>
        </p:txBody>
      </p:sp>
      <p:sp>
        <p:nvSpPr>
          <p:cNvPr id="4" name="Sisällön paikkamerkki 3">
            <a:extLst>
              <a:ext uri="{FF2B5EF4-FFF2-40B4-BE49-F238E27FC236}">
                <a16:creationId xmlns:a16="http://schemas.microsoft.com/office/drawing/2014/main" id="{62CAB7C5-14FD-DAC2-061C-68624303CF2A}"/>
              </a:ext>
            </a:extLst>
          </p:cNvPr>
          <p:cNvSpPr>
            <a:spLocks noGrp="1"/>
          </p:cNvSpPr>
          <p:nvPr>
            <p:ph sz="quarter" idx="13"/>
          </p:nvPr>
        </p:nvSpPr>
        <p:spPr/>
        <p:txBody>
          <a:bodyPr/>
          <a:lstStyle/>
          <a:p>
            <a:r>
              <a:rPr lang="fi-FI" dirty="0"/>
              <a:t>Rahastoraportti</a:t>
            </a:r>
          </a:p>
        </p:txBody>
      </p:sp>
      <p:graphicFrame>
        <p:nvGraphicFramePr>
          <p:cNvPr id="5" name="Sisällön paikkamerkki 4">
            <a:extLst>
              <a:ext uri="{FF2B5EF4-FFF2-40B4-BE49-F238E27FC236}">
                <a16:creationId xmlns:a16="http://schemas.microsoft.com/office/drawing/2014/main" id="{10EA3B72-EDF6-C2ED-0B9B-B0EE0FCAF4FA}"/>
              </a:ext>
            </a:extLst>
          </p:cNvPr>
          <p:cNvGraphicFramePr>
            <a:graphicFrameLocks noGrp="1" noChangeAspect="1"/>
          </p:cNvGraphicFramePr>
          <p:nvPr>
            <p:ph idx="1"/>
            <p:extLst>
              <p:ext uri="{D42A27DB-BD31-4B8C-83A1-F6EECF244321}">
                <p14:modId xmlns:p14="http://schemas.microsoft.com/office/powerpoint/2010/main" val="3014059502"/>
              </p:ext>
            </p:extLst>
          </p:nvPr>
        </p:nvGraphicFramePr>
        <p:xfrm>
          <a:off x="962027" y="1428750"/>
          <a:ext cx="9498009" cy="4748213"/>
        </p:xfrm>
        <a:graphic>
          <a:graphicData uri="http://schemas.openxmlformats.org/presentationml/2006/ole">
            <mc:AlternateContent xmlns:mc="http://schemas.openxmlformats.org/markup-compatibility/2006">
              <mc:Choice xmlns:v="urn:schemas-microsoft-com:vml" Requires="v">
                <p:oleObj name="Macrobond document" r:id="rId2" imgW="9525951" imgH="4762971" progId="Mbnd.mbnd">
                  <p:embed/>
                </p:oleObj>
              </mc:Choice>
              <mc:Fallback>
                <p:oleObj name="Macrobond document" r:id="rId2" imgW="9525951" imgH="4762971" progId="Mbnd.mbnd">
                  <p:embed/>
                  <p:pic>
                    <p:nvPicPr>
                      <p:cNvPr id="5" name="Sisällön paikkamerkki 4">
                        <a:extLst>
                          <a:ext uri="{FF2B5EF4-FFF2-40B4-BE49-F238E27FC236}">
                            <a16:creationId xmlns:a16="http://schemas.microsoft.com/office/drawing/2014/main" id="{10EA3B72-EDF6-C2ED-0B9B-B0EE0FCAF4FA}"/>
                          </a:ext>
                        </a:extLst>
                      </p:cNvPr>
                      <p:cNvPicPr/>
                      <p:nvPr/>
                    </p:nvPicPr>
                    <p:blipFill>
                      <a:blip r:embed="rId3"/>
                      <a:stretch>
                        <a:fillRect/>
                      </a:stretch>
                    </p:blipFill>
                    <p:spPr>
                      <a:xfrm>
                        <a:off x="962027" y="1428750"/>
                        <a:ext cx="9498009" cy="4748213"/>
                      </a:xfrm>
                      <a:prstGeom prst="rect">
                        <a:avLst/>
                      </a:prstGeom>
                    </p:spPr>
                  </p:pic>
                </p:oleObj>
              </mc:Fallback>
            </mc:AlternateContent>
          </a:graphicData>
        </a:graphic>
      </p:graphicFrame>
      <p:sp>
        <p:nvSpPr>
          <p:cNvPr id="6" name="Tekstiruutu 5">
            <a:extLst>
              <a:ext uri="{FF2B5EF4-FFF2-40B4-BE49-F238E27FC236}">
                <a16:creationId xmlns:a16="http://schemas.microsoft.com/office/drawing/2014/main" id="{E887F7C4-BB95-DD3D-97FB-B482D4B5E15B}"/>
              </a:ext>
            </a:extLst>
          </p:cNvPr>
          <p:cNvSpPr txBox="1"/>
          <p:nvPr/>
        </p:nvSpPr>
        <p:spPr>
          <a:xfrm>
            <a:off x="1399798" y="1259473"/>
            <a:ext cx="1148195" cy="338554"/>
          </a:xfrm>
          <a:prstGeom prst="rect">
            <a:avLst/>
          </a:prstGeom>
          <a:noFill/>
        </p:spPr>
        <p:txBody>
          <a:bodyPr wrap="square" rtlCol="0">
            <a:spAutoFit/>
          </a:bodyPr>
          <a:lstStyle/>
          <a:p>
            <a:r>
              <a:rPr lang="fi-FI" sz="1600" dirty="0">
                <a:solidFill>
                  <a:schemeClr val="accent2"/>
                </a:solidFill>
              </a:rPr>
              <a:t>indeksi</a:t>
            </a:r>
          </a:p>
        </p:txBody>
      </p:sp>
    </p:spTree>
    <p:extLst>
      <p:ext uri="{BB962C8B-B14F-4D97-AF65-F5344CB8AC3E}">
        <p14:creationId xmlns:p14="http://schemas.microsoft.com/office/powerpoint/2010/main" val="28203210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6B6B0-DE69-27B7-0411-045E36558BAF}"/>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C85C4D2E-ED75-4BB5-33BB-6470FDDDC884}"/>
              </a:ext>
            </a:extLst>
          </p:cNvPr>
          <p:cNvSpPr>
            <a:spLocks noGrp="1"/>
          </p:cNvSpPr>
          <p:nvPr>
            <p:ph type="title"/>
          </p:nvPr>
        </p:nvSpPr>
        <p:spPr/>
        <p:txBody>
          <a:bodyPr/>
          <a:lstStyle/>
          <a:p>
            <a:r>
              <a:rPr lang="fi-FI" dirty="0"/>
              <a:t>Valtioiden 10v. </a:t>
            </a:r>
            <a:r>
              <a:rPr lang="fi-FI" dirty="0" err="1"/>
              <a:t>jvk</a:t>
            </a:r>
            <a:r>
              <a:rPr lang="fi-FI" dirty="0"/>
              <a:t>-lainojen korkoja</a:t>
            </a:r>
          </a:p>
        </p:txBody>
      </p:sp>
      <p:sp>
        <p:nvSpPr>
          <p:cNvPr id="4" name="Sisällön paikkamerkki 3">
            <a:extLst>
              <a:ext uri="{FF2B5EF4-FFF2-40B4-BE49-F238E27FC236}">
                <a16:creationId xmlns:a16="http://schemas.microsoft.com/office/drawing/2014/main" id="{E7E53A15-F871-562E-CB48-E9FCCDE69230}"/>
              </a:ext>
            </a:extLst>
          </p:cNvPr>
          <p:cNvSpPr>
            <a:spLocks noGrp="1"/>
          </p:cNvSpPr>
          <p:nvPr>
            <p:ph sz="quarter" idx="13"/>
          </p:nvPr>
        </p:nvSpPr>
        <p:spPr/>
        <p:txBody>
          <a:bodyPr/>
          <a:lstStyle/>
          <a:p>
            <a:r>
              <a:rPr lang="fi-FI" dirty="0"/>
              <a:t>Rahastoraportti</a:t>
            </a:r>
          </a:p>
        </p:txBody>
      </p:sp>
      <p:graphicFrame>
        <p:nvGraphicFramePr>
          <p:cNvPr id="5" name="Sisällön paikkamerkki 4">
            <a:extLst>
              <a:ext uri="{FF2B5EF4-FFF2-40B4-BE49-F238E27FC236}">
                <a16:creationId xmlns:a16="http://schemas.microsoft.com/office/drawing/2014/main" id="{DBFB98B5-DBEE-966A-3F29-EA7A7EA9911A}"/>
              </a:ext>
            </a:extLst>
          </p:cNvPr>
          <p:cNvGraphicFramePr>
            <a:graphicFrameLocks noGrp="1" noChangeAspect="1"/>
          </p:cNvGraphicFramePr>
          <p:nvPr>
            <p:ph idx="1"/>
            <p:extLst>
              <p:ext uri="{D42A27DB-BD31-4B8C-83A1-F6EECF244321}">
                <p14:modId xmlns:p14="http://schemas.microsoft.com/office/powerpoint/2010/main" val="1179424757"/>
              </p:ext>
            </p:extLst>
          </p:nvPr>
        </p:nvGraphicFramePr>
        <p:xfrm>
          <a:off x="962027" y="1428750"/>
          <a:ext cx="9498009" cy="4748213"/>
        </p:xfrm>
        <a:graphic>
          <a:graphicData uri="http://schemas.openxmlformats.org/presentationml/2006/ole">
            <mc:AlternateContent xmlns:mc="http://schemas.openxmlformats.org/markup-compatibility/2006">
              <mc:Choice xmlns:v="urn:schemas-microsoft-com:vml" Requires="v">
                <p:oleObj name="Macrobond document" r:id="rId2" imgW="9525951" imgH="4762971" progId="Mbnd.mbnd">
                  <p:embed/>
                </p:oleObj>
              </mc:Choice>
              <mc:Fallback>
                <p:oleObj name="Macrobond document" r:id="rId2" imgW="9525951" imgH="4762971" progId="Mbnd.mbnd">
                  <p:embed/>
                  <p:pic>
                    <p:nvPicPr>
                      <p:cNvPr id="5" name="Sisällön paikkamerkki 4">
                        <a:extLst>
                          <a:ext uri="{FF2B5EF4-FFF2-40B4-BE49-F238E27FC236}">
                            <a16:creationId xmlns:a16="http://schemas.microsoft.com/office/drawing/2014/main" id="{DBFB98B5-DBEE-966A-3F29-EA7A7EA9911A}"/>
                          </a:ext>
                        </a:extLst>
                      </p:cNvPr>
                      <p:cNvPicPr/>
                      <p:nvPr/>
                    </p:nvPicPr>
                    <p:blipFill>
                      <a:blip r:embed="rId3"/>
                      <a:stretch>
                        <a:fillRect/>
                      </a:stretch>
                    </p:blipFill>
                    <p:spPr>
                      <a:xfrm>
                        <a:off x="962027" y="1428750"/>
                        <a:ext cx="9498009" cy="4748213"/>
                      </a:xfrm>
                      <a:prstGeom prst="rect">
                        <a:avLst/>
                      </a:prstGeom>
                    </p:spPr>
                  </p:pic>
                </p:oleObj>
              </mc:Fallback>
            </mc:AlternateContent>
          </a:graphicData>
        </a:graphic>
      </p:graphicFrame>
    </p:spTree>
    <p:extLst>
      <p:ext uri="{BB962C8B-B14F-4D97-AF65-F5344CB8AC3E}">
        <p14:creationId xmlns:p14="http://schemas.microsoft.com/office/powerpoint/2010/main" val="410801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A7CC5-B22F-D821-AC50-EEF55EE81F30}"/>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BA20E5CE-93F3-BE7B-8CCC-EFF90F466F2D}"/>
              </a:ext>
            </a:extLst>
          </p:cNvPr>
          <p:cNvSpPr>
            <a:spLocks noGrp="1"/>
          </p:cNvSpPr>
          <p:nvPr>
            <p:ph type="title"/>
          </p:nvPr>
        </p:nvSpPr>
        <p:spPr/>
        <p:txBody>
          <a:bodyPr/>
          <a:lstStyle/>
          <a:p>
            <a:r>
              <a:rPr lang="fi-FI" dirty="0"/>
              <a:t>USA – valtionlainojen 2v. ja 10v. korot</a:t>
            </a:r>
          </a:p>
        </p:txBody>
      </p:sp>
      <p:sp>
        <p:nvSpPr>
          <p:cNvPr id="4" name="Sisällön paikkamerkki 3">
            <a:extLst>
              <a:ext uri="{FF2B5EF4-FFF2-40B4-BE49-F238E27FC236}">
                <a16:creationId xmlns:a16="http://schemas.microsoft.com/office/drawing/2014/main" id="{80C29DEF-5C26-44B4-9244-B8478B803740}"/>
              </a:ext>
            </a:extLst>
          </p:cNvPr>
          <p:cNvSpPr>
            <a:spLocks noGrp="1"/>
          </p:cNvSpPr>
          <p:nvPr>
            <p:ph sz="quarter" idx="13"/>
          </p:nvPr>
        </p:nvSpPr>
        <p:spPr/>
        <p:txBody>
          <a:bodyPr/>
          <a:lstStyle/>
          <a:p>
            <a:r>
              <a:rPr lang="fi-FI" dirty="0"/>
              <a:t>Rahastoraportti</a:t>
            </a:r>
          </a:p>
        </p:txBody>
      </p:sp>
      <p:graphicFrame>
        <p:nvGraphicFramePr>
          <p:cNvPr id="5" name="Sisällön paikkamerkki 4">
            <a:extLst>
              <a:ext uri="{FF2B5EF4-FFF2-40B4-BE49-F238E27FC236}">
                <a16:creationId xmlns:a16="http://schemas.microsoft.com/office/drawing/2014/main" id="{3DF8FD63-FE0A-989F-2A75-A77550204DBC}"/>
              </a:ext>
            </a:extLst>
          </p:cNvPr>
          <p:cNvGraphicFramePr>
            <a:graphicFrameLocks noGrp="1" noChangeAspect="1"/>
          </p:cNvGraphicFramePr>
          <p:nvPr>
            <p:ph idx="1"/>
            <p:extLst>
              <p:ext uri="{D42A27DB-BD31-4B8C-83A1-F6EECF244321}">
                <p14:modId xmlns:p14="http://schemas.microsoft.com/office/powerpoint/2010/main" val="1672751034"/>
              </p:ext>
            </p:extLst>
          </p:nvPr>
        </p:nvGraphicFramePr>
        <p:xfrm>
          <a:off x="1921669" y="1936750"/>
          <a:ext cx="7578725" cy="3732213"/>
        </p:xfrm>
        <a:graphic>
          <a:graphicData uri="http://schemas.openxmlformats.org/presentationml/2006/ole">
            <mc:AlternateContent xmlns:mc="http://schemas.openxmlformats.org/markup-compatibility/2006">
              <mc:Choice xmlns:v="urn:schemas-microsoft-com:vml" Requires="v">
                <p:oleObj name="Macrobond document" r:id="rId2" imgW="7578925" imgH="3732614" progId="Mbnd.mbnd">
                  <p:embed/>
                </p:oleObj>
              </mc:Choice>
              <mc:Fallback>
                <p:oleObj name="Macrobond document" r:id="rId2" imgW="7578925" imgH="3732614" progId="Mbnd.mbnd">
                  <p:embed/>
                  <p:pic>
                    <p:nvPicPr>
                      <p:cNvPr id="5" name="Sisällön paikkamerkki 4">
                        <a:extLst>
                          <a:ext uri="{FF2B5EF4-FFF2-40B4-BE49-F238E27FC236}">
                            <a16:creationId xmlns:a16="http://schemas.microsoft.com/office/drawing/2014/main" id="{3DF8FD63-FE0A-989F-2A75-A77550204DBC}"/>
                          </a:ext>
                        </a:extLst>
                      </p:cNvPr>
                      <p:cNvPicPr/>
                      <p:nvPr/>
                    </p:nvPicPr>
                    <p:blipFill>
                      <a:blip r:embed="rId3"/>
                      <a:stretch>
                        <a:fillRect/>
                      </a:stretch>
                    </p:blipFill>
                    <p:spPr>
                      <a:xfrm>
                        <a:off x="1921669" y="1936750"/>
                        <a:ext cx="7578725" cy="3732213"/>
                      </a:xfrm>
                      <a:prstGeom prst="rect">
                        <a:avLst/>
                      </a:prstGeom>
                    </p:spPr>
                  </p:pic>
                </p:oleObj>
              </mc:Fallback>
            </mc:AlternateContent>
          </a:graphicData>
        </a:graphic>
      </p:graphicFrame>
    </p:spTree>
    <p:extLst>
      <p:ext uri="{BB962C8B-B14F-4D97-AF65-F5344CB8AC3E}">
        <p14:creationId xmlns:p14="http://schemas.microsoft.com/office/powerpoint/2010/main" val="13862665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17265-9EFD-6220-0D2A-944B8DCAFC0A}"/>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7A93281D-AA91-9163-B9C2-50CAD80B36FD}"/>
              </a:ext>
            </a:extLst>
          </p:cNvPr>
          <p:cNvSpPr>
            <a:spLocks noGrp="1"/>
          </p:cNvSpPr>
          <p:nvPr>
            <p:ph type="title"/>
          </p:nvPr>
        </p:nvSpPr>
        <p:spPr/>
        <p:txBody>
          <a:bodyPr/>
          <a:lstStyle/>
          <a:p>
            <a:r>
              <a:rPr lang="fi-FI" dirty="0"/>
              <a:t>Euroalueen yrityslainojen riskilisä</a:t>
            </a:r>
          </a:p>
        </p:txBody>
      </p:sp>
      <p:sp>
        <p:nvSpPr>
          <p:cNvPr id="4" name="Sisällön paikkamerkki 3">
            <a:extLst>
              <a:ext uri="{FF2B5EF4-FFF2-40B4-BE49-F238E27FC236}">
                <a16:creationId xmlns:a16="http://schemas.microsoft.com/office/drawing/2014/main" id="{901044A2-8B46-B79B-DC8C-6BAD43C4BDAB}"/>
              </a:ext>
            </a:extLst>
          </p:cNvPr>
          <p:cNvSpPr>
            <a:spLocks noGrp="1"/>
          </p:cNvSpPr>
          <p:nvPr>
            <p:ph sz="quarter" idx="13"/>
          </p:nvPr>
        </p:nvSpPr>
        <p:spPr/>
        <p:txBody>
          <a:bodyPr/>
          <a:lstStyle/>
          <a:p>
            <a:r>
              <a:rPr lang="fi-FI" dirty="0"/>
              <a:t>Rahastoraportti</a:t>
            </a:r>
          </a:p>
        </p:txBody>
      </p:sp>
      <p:graphicFrame>
        <p:nvGraphicFramePr>
          <p:cNvPr id="5" name="Sisällön paikkamerkki 4">
            <a:extLst>
              <a:ext uri="{FF2B5EF4-FFF2-40B4-BE49-F238E27FC236}">
                <a16:creationId xmlns:a16="http://schemas.microsoft.com/office/drawing/2014/main" id="{C3FF35FA-9864-7235-4249-D53AB60BFC70}"/>
              </a:ext>
            </a:extLst>
          </p:cNvPr>
          <p:cNvGraphicFramePr>
            <a:graphicFrameLocks noGrp="1" noChangeAspect="1"/>
          </p:cNvGraphicFramePr>
          <p:nvPr>
            <p:ph idx="1"/>
            <p:extLst>
              <p:ext uri="{D42A27DB-BD31-4B8C-83A1-F6EECF244321}">
                <p14:modId xmlns:p14="http://schemas.microsoft.com/office/powerpoint/2010/main" val="1692766943"/>
              </p:ext>
            </p:extLst>
          </p:nvPr>
        </p:nvGraphicFramePr>
        <p:xfrm>
          <a:off x="2280385" y="1428750"/>
          <a:ext cx="6861292" cy="4748213"/>
        </p:xfrm>
        <a:graphic>
          <a:graphicData uri="http://schemas.openxmlformats.org/presentationml/2006/ole">
            <mc:AlternateContent xmlns:mc="http://schemas.openxmlformats.org/markup-compatibility/2006">
              <mc:Choice xmlns:v="urn:schemas-microsoft-com:vml" Requires="v">
                <p:oleObj name="Macrobond document" r:id="rId2" imgW="10516384" imgH="7278021" progId="Mbnd.mbnd">
                  <p:embed/>
                </p:oleObj>
              </mc:Choice>
              <mc:Fallback>
                <p:oleObj name="Macrobond document" r:id="rId2" imgW="10516384" imgH="7278021" progId="Mbnd.mbnd">
                  <p:embed/>
                  <p:pic>
                    <p:nvPicPr>
                      <p:cNvPr id="5" name="Sisällön paikkamerkki 4">
                        <a:extLst>
                          <a:ext uri="{FF2B5EF4-FFF2-40B4-BE49-F238E27FC236}">
                            <a16:creationId xmlns:a16="http://schemas.microsoft.com/office/drawing/2014/main" id="{C3FF35FA-9864-7235-4249-D53AB60BFC70}"/>
                          </a:ext>
                        </a:extLst>
                      </p:cNvPr>
                      <p:cNvPicPr/>
                      <p:nvPr/>
                    </p:nvPicPr>
                    <p:blipFill>
                      <a:blip r:embed="rId3"/>
                      <a:stretch>
                        <a:fillRect/>
                      </a:stretch>
                    </p:blipFill>
                    <p:spPr>
                      <a:xfrm>
                        <a:off x="2280385" y="1428750"/>
                        <a:ext cx="6861292" cy="4748213"/>
                      </a:xfrm>
                      <a:prstGeom prst="rect">
                        <a:avLst/>
                      </a:prstGeom>
                    </p:spPr>
                  </p:pic>
                </p:oleObj>
              </mc:Fallback>
            </mc:AlternateContent>
          </a:graphicData>
        </a:graphic>
      </p:graphicFrame>
    </p:spTree>
    <p:extLst>
      <p:ext uri="{BB962C8B-B14F-4D97-AF65-F5344CB8AC3E}">
        <p14:creationId xmlns:p14="http://schemas.microsoft.com/office/powerpoint/2010/main" val="30585930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87A08-D937-712F-5B32-3A069184A5C4}"/>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3F8BC926-64BD-B01C-BAB0-ACE5768A01E4}"/>
              </a:ext>
            </a:extLst>
          </p:cNvPr>
          <p:cNvSpPr>
            <a:spLocks noGrp="1"/>
          </p:cNvSpPr>
          <p:nvPr>
            <p:ph type="title"/>
          </p:nvPr>
        </p:nvSpPr>
        <p:spPr/>
        <p:txBody>
          <a:bodyPr/>
          <a:lstStyle/>
          <a:p>
            <a:r>
              <a:rPr lang="fi-FI" dirty="0"/>
              <a:t>Euron dollari- ja jenikurssi</a:t>
            </a:r>
          </a:p>
        </p:txBody>
      </p:sp>
      <p:sp>
        <p:nvSpPr>
          <p:cNvPr id="4" name="Sisällön paikkamerkki 3">
            <a:extLst>
              <a:ext uri="{FF2B5EF4-FFF2-40B4-BE49-F238E27FC236}">
                <a16:creationId xmlns:a16="http://schemas.microsoft.com/office/drawing/2014/main" id="{DB80CF5D-1EBC-0DE9-B206-D3D49555A507}"/>
              </a:ext>
            </a:extLst>
          </p:cNvPr>
          <p:cNvSpPr>
            <a:spLocks noGrp="1"/>
          </p:cNvSpPr>
          <p:nvPr>
            <p:ph sz="quarter" idx="13"/>
          </p:nvPr>
        </p:nvSpPr>
        <p:spPr/>
        <p:txBody>
          <a:bodyPr/>
          <a:lstStyle/>
          <a:p>
            <a:r>
              <a:rPr lang="fi-FI" dirty="0"/>
              <a:t>Rahastoraportti</a:t>
            </a:r>
          </a:p>
        </p:txBody>
      </p:sp>
      <p:graphicFrame>
        <p:nvGraphicFramePr>
          <p:cNvPr id="6" name="Sisällön paikkamerkki 5">
            <a:extLst>
              <a:ext uri="{FF2B5EF4-FFF2-40B4-BE49-F238E27FC236}">
                <a16:creationId xmlns:a16="http://schemas.microsoft.com/office/drawing/2014/main" id="{6AEC631C-A6A6-305D-61F1-3B425621AFEB}"/>
              </a:ext>
            </a:extLst>
          </p:cNvPr>
          <p:cNvGraphicFramePr>
            <a:graphicFrameLocks noGrp="1" noChangeAspect="1"/>
          </p:cNvGraphicFramePr>
          <p:nvPr>
            <p:ph idx="1"/>
            <p:extLst>
              <p:ext uri="{D42A27DB-BD31-4B8C-83A1-F6EECF244321}">
                <p14:modId xmlns:p14="http://schemas.microsoft.com/office/powerpoint/2010/main" val="1352999700"/>
              </p:ext>
            </p:extLst>
          </p:nvPr>
        </p:nvGraphicFramePr>
        <p:xfrm>
          <a:off x="962027" y="1428750"/>
          <a:ext cx="9498009" cy="4748213"/>
        </p:xfrm>
        <a:graphic>
          <a:graphicData uri="http://schemas.openxmlformats.org/presentationml/2006/ole">
            <mc:AlternateContent xmlns:mc="http://schemas.openxmlformats.org/markup-compatibility/2006">
              <mc:Choice xmlns:v="urn:schemas-microsoft-com:vml" Requires="v">
                <p:oleObj name="Macrobond document" r:id="rId2" imgW="9525951" imgH="4762971" progId="Mbnd.mbnd">
                  <p:embed/>
                </p:oleObj>
              </mc:Choice>
              <mc:Fallback>
                <p:oleObj name="Macrobond document" r:id="rId2" imgW="9525951" imgH="4762971" progId="Mbnd.mbnd">
                  <p:embed/>
                  <p:pic>
                    <p:nvPicPr>
                      <p:cNvPr id="6" name="Sisällön paikkamerkki 5">
                        <a:extLst>
                          <a:ext uri="{FF2B5EF4-FFF2-40B4-BE49-F238E27FC236}">
                            <a16:creationId xmlns:a16="http://schemas.microsoft.com/office/drawing/2014/main" id="{6AEC631C-A6A6-305D-61F1-3B425621AFEB}"/>
                          </a:ext>
                        </a:extLst>
                      </p:cNvPr>
                      <p:cNvPicPr/>
                      <p:nvPr/>
                    </p:nvPicPr>
                    <p:blipFill>
                      <a:blip r:embed="rId3"/>
                      <a:stretch>
                        <a:fillRect/>
                      </a:stretch>
                    </p:blipFill>
                    <p:spPr>
                      <a:xfrm>
                        <a:off x="962027" y="1428750"/>
                        <a:ext cx="9498009" cy="4748213"/>
                      </a:xfrm>
                      <a:prstGeom prst="rect">
                        <a:avLst/>
                      </a:prstGeom>
                    </p:spPr>
                  </p:pic>
                </p:oleObj>
              </mc:Fallback>
            </mc:AlternateContent>
          </a:graphicData>
        </a:graphic>
      </p:graphicFrame>
      <p:pic>
        <p:nvPicPr>
          <p:cNvPr id="7" name="Kuva 6">
            <a:extLst>
              <a:ext uri="{FF2B5EF4-FFF2-40B4-BE49-F238E27FC236}">
                <a16:creationId xmlns:a16="http://schemas.microsoft.com/office/drawing/2014/main" id="{D7F1981F-F06C-A6E3-E8C0-04B170628FA5}"/>
              </a:ext>
            </a:extLst>
          </p:cNvPr>
          <p:cNvPicPr>
            <a:picLocks noChangeAspect="1"/>
          </p:cNvPicPr>
          <p:nvPr/>
        </p:nvPicPr>
        <p:blipFill>
          <a:blip r:embed="rId4"/>
          <a:stretch>
            <a:fillRect/>
          </a:stretch>
        </p:blipFill>
        <p:spPr>
          <a:xfrm>
            <a:off x="9161420" y="1236709"/>
            <a:ext cx="1463167" cy="384081"/>
          </a:xfrm>
          <a:prstGeom prst="rect">
            <a:avLst/>
          </a:prstGeom>
        </p:spPr>
      </p:pic>
      <p:pic>
        <p:nvPicPr>
          <p:cNvPr id="8" name="Kuva 7">
            <a:extLst>
              <a:ext uri="{FF2B5EF4-FFF2-40B4-BE49-F238E27FC236}">
                <a16:creationId xmlns:a16="http://schemas.microsoft.com/office/drawing/2014/main" id="{5DEEC9A2-DC90-1931-09C6-EAA7001A26BC}"/>
              </a:ext>
            </a:extLst>
          </p:cNvPr>
          <p:cNvPicPr>
            <a:picLocks noChangeAspect="1"/>
          </p:cNvPicPr>
          <p:nvPr/>
        </p:nvPicPr>
        <p:blipFill>
          <a:blip r:embed="rId5"/>
          <a:stretch>
            <a:fillRect/>
          </a:stretch>
        </p:blipFill>
        <p:spPr>
          <a:xfrm>
            <a:off x="1346823" y="1288314"/>
            <a:ext cx="1463167" cy="377985"/>
          </a:xfrm>
          <a:prstGeom prst="rect">
            <a:avLst/>
          </a:prstGeom>
        </p:spPr>
      </p:pic>
    </p:spTree>
    <p:extLst>
      <p:ext uri="{BB962C8B-B14F-4D97-AF65-F5344CB8AC3E}">
        <p14:creationId xmlns:p14="http://schemas.microsoft.com/office/powerpoint/2010/main" val="25113853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9433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9D71B1C-2958-954F-09E2-9D7BA00D8EBE}"/>
              </a:ext>
            </a:extLst>
          </p:cNvPr>
          <p:cNvSpPr>
            <a:spLocks noGrp="1"/>
          </p:cNvSpPr>
          <p:nvPr>
            <p:ph type="title"/>
          </p:nvPr>
        </p:nvSpPr>
        <p:spPr/>
        <p:txBody>
          <a:bodyPr>
            <a:normAutofit fontScale="90000"/>
          </a:bodyPr>
          <a:lstStyle/>
          <a:p>
            <a:r>
              <a:rPr lang="fi-FI" dirty="0"/>
              <a:t>Rahastopääoma suomalaisissa sijoitusrahastoissa</a:t>
            </a:r>
          </a:p>
        </p:txBody>
      </p:sp>
      <p:sp>
        <p:nvSpPr>
          <p:cNvPr id="4" name="Sisällön paikkamerkki 3">
            <a:extLst>
              <a:ext uri="{FF2B5EF4-FFF2-40B4-BE49-F238E27FC236}">
                <a16:creationId xmlns:a16="http://schemas.microsoft.com/office/drawing/2014/main" id="{EE1564B3-84CA-D7C8-96D1-9F0D266F4CFB}"/>
              </a:ext>
            </a:extLst>
          </p:cNvPr>
          <p:cNvSpPr>
            <a:spLocks noGrp="1"/>
          </p:cNvSpPr>
          <p:nvPr>
            <p:ph sz="quarter" idx="13"/>
          </p:nvPr>
        </p:nvSpPr>
        <p:spPr/>
        <p:txBody>
          <a:bodyPr/>
          <a:lstStyle/>
          <a:p>
            <a:r>
              <a:rPr lang="fi-FI" dirty="0"/>
              <a:t>Rahastoraportti</a:t>
            </a:r>
          </a:p>
        </p:txBody>
      </p:sp>
      <p:graphicFrame>
        <p:nvGraphicFramePr>
          <p:cNvPr id="8" name="Chart 7">
            <a:extLst>
              <a:ext uri="{FF2B5EF4-FFF2-40B4-BE49-F238E27FC236}">
                <a16:creationId xmlns:a16="http://schemas.microsoft.com/office/drawing/2014/main" id="{00000000-0008-0000-0300-000002000000}"/>
              </a:ext>
            </a:extLst>
          </p:cNvPr>
          <p:cNvGraphicFramePr>
            <a:graphicFrameLocks noGrp="1"/>
          </p:cNvGraphicFramePr>
          <p:nvPr/>
        </p:nvGraphicFramePr>
        <p:xfrm>
          <a:off x="423863" y="1428378"/>
          <a:ext cx="10573200" cy="4748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319334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77097F0-9CC0-C9B8-09B9-A7B3A3EB5471}"/>
              </a:ext>
            </a:extLst>
          </p:cNvPr>
          <p:cNvSpPr>
            <a:spLocks noGrp="1"/>
          </p:cNvSpPr>
          <p:nvPr>
            <p:ph type="title"/>
          </p:nvPr>
        </p:nvSpPr>
        <p:spPr/>
        <p:txBody>
          <a:bodyPr>
            <a:normAutofit fontScale="90000"/>
          </a:bodyPr>
          <a:lstStyle/>
          <a:p>
            <a:r>
              <a:rPr lang="fi-FI" dirty="0"/>
              <a:t>Nettomerkinnät suomalaisissa sijoitusrahastoissa</a:t>
            </a:r>
          </a:p>
        </p:txBody>
      </p:sp>
      <p:sp>
        <p:nvSpPr>
          <p:cNvPr id="4" name="Sisällön paikkamerkki 3">
            <a:extLst>
              <a:ext uri="{FF2B5EF4-FFF2-40B4-BE49-F238E27FC236}">
                <a16:creationId xmlns:a16="http://schemas.microsoft.com/office/drawing/2014/main" id="{79E97688-460D-544F-5FB3-8B7DA26F579F}"/>
              </a:ext>
            </a:extLst>
          </p:cNvPr>
          <p:cNvSpPr>
            <a:spLocks noGrp="1"/>
          </p:cNvSpPr>
          <p:nvPr>
            <p:ph sz="quarter" idx="13"/>
          </p:nvPr>
        </p:nvSpPr>
        <p:spPr/>
        <p:txBody>
          <a:bodyPr/>
          <a:lstStyle/>
          <a:p>
            <a:r>
              <a:rPr lang="fi-FI" dirty="0"/>
              <a:t>Rahastoraportti</a:t>
            </a:r>
          </a:p>
        </p:txBody>
      </p:sp>
      <p:graphicFrame>
        <p:nvGraphicFramePr>
          <p:cNvPr id="9" name="Chart 8">
            <a:extLst>
              <a:ext uri="{FF2B5EF4-FFF2-40B4-BE49-F238E27FC236}">
                <a16:creationId xmlns:a16="http://schemas.microsoft.com/office/drawing/2014/main" id="{00000000-0008-0000-0400-000002000000}"/>
              </a:ext>
            </a:extLst>
          </p:cNvPr>
          <p:cNvGraphicFramePr>
            <a:graphicFrameLocks noGrp="1"/>
          </p:cNvGraphicFramePr>
          <p:nvPr/>
        </p:nvGraphicFramePr>
        <p:xfrm>
          <a:off x="424010" y="1521737"/>
          <a:ext cx="10573200" cy="4748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69212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05091A1-53BF-0EA0-D084-CF3AA6DE9DC1}"/>
              </a:ext>
            </a:extLst>
          </p:cNvPr>
          <p:cNvSpPr>
            <a:spLocks noGrp="1"/>
          </p:cNvSpPr>
          <p:nvPr>
            <p:ph type="title"/>
          </p:nvPr>
        </p:nvSpPr>
        <p:spPr/>
        <p:txBody>
          <a:bodyPr/>
          <a:lstStyle/>
          <a:p>
            <a:r>
              <a:rPr lang="fi-FI" dirty="0"/>
              <a:t>Nettomerkinnät rahastoluokittain</a:t>
            </a:r>
          </a:p>
        </p:txBody>
      </p:sp>
      <p:sp>
        <p:nvSpPr>
          <p:cNvPr id="4" name="Sisällön paikkamerkki 3">
            <a:extLst>
              <a:ext uri="{FF2B5EF4-FFF2-40B4-BE49-F238E27FC236}">
                <a16:creationId xmlns:a16="http://schemas.microsoft.com/office/drawing/2014/main" id="{ECE481E6-8434-E0C7-1F8E-B1130BA4D767}"/>
              </a:ext>
            </a:extLst>
          </p:cNvPr>
          <p:cNvSpPr>
            <a:spLocks noGrp="1"/>
          </p:cNvSpPr>
          <p:nvPr>
            <p:ph sz="quarter" idx="13"/>
          </p:nvPr>
        </p:nvSpPr>
        <p:spPr/>
        <p:txBody>
          <a:bodyPr/>
          <a:lstStyle/>
          <a:p>
            <a:r>
              <a:rPr lang="fi-FI" dirty="0"/>
              <a:t>Rahastoraportti</a:t>
            </a:r>
          </a:p>
        </p:txBody>
      </p:sp>
      <p:graphicFrame>
        <p:nvGraphicFramePr>
          <p:cNvPr id="7" name="Content Placeholder 6">
            <a:extLst>
              <a:ext uri="{FF2B5EF4-FFF2-40B4-BE49-F238E27FC236}">
                <a16:creationId xmlns:a16="http://schemas.microsoft.com/office/drawing/2014/main" id="{00000000-0008-0000-0500-000002000000}"/>
              </a:ext>
            </a:extLst>
          </p:cNvPr>
          <p:cNvGraphicFramePr>
            <a:graphicFrameLocks noGrp="1"/>
          </p:cNvGraphicFramePr>
          <p:nvPr>
            <p:ph idx="1"/>
          </p:nvPr>
        </p:nvGraphicFramePr>
        <p:xfrm>
          <a:off x="422873" y="1203513"/>
          <a:ext cx="10574337" cy="47482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89316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E0EE1-2771-6DE8-7126-C5476E0F82C6}"/>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383FB018-DA47-1F8B-25BB-2A58A969CED1}"/>
              </a:ext>
            </a:extLst>
          </p:cNvPr>
          <p:cNvSpPr>
            <a:spLocks noGrp="1"/>
          </p:cNvSpPr>
          <p:nvPr>
            <p:ph type="title"/>
          </p:nvPr>
        </p:nvSpPr>
        <p:spPr>
          <a:xfrm>
            <a:off x="424330" y="304811"/>
            <a:ext cx="10573347" cy="1293644"/>
          </a:xfrm>
        </p:spPr>
        <p:txBody>
          <a:bodyPr>
            <a:normAutofit/>
          </a:bodyPr>
          <a:lstStyle/>
          <a:p>
            <a:r>
              <a:rPr lang="fi-FI" dirty="0"/>
              <a:t>Osakerahastojen nettomerkinnät rahastoluokittain</a:t>
            </a:r>
          </a:p>
        </p:txBody>
      </p:sp>
      <p:sp>
        <p:nvSpPr>
          <p:cNvPr id="4" name="Sisällön paikkamerkki 3">
            <a:extLst>
              <a:ext uri="{FF2B5EF4-FFF2-40B4-BE49-F238E27FC236}">
                <a16:creationId xmlns:a16="http://schemas.microsoft.com/office/drawing/2014/main" id="{B775E0ED-4D5E-46D4-830A-29A35F6EBDA1}"/>
              </a:ext>
            </a:extLst>
          </p:cNvPr>
          <p:cNvSpPr>
            <a:spLocks noGrp="1"/>
          </p:cNvSpPr>
          <p:nvPr>
            <p:ph sz="quarter" idx="13"/>
          </p:nvPr>
        </p:nvSpPr>
        <p:spPr/>
        <p:txBody>
          <a:bodyPr/>
          <a:lstStyle/>
          <a:p>
            <a:r>
              <a:rPr lang="fi-FI" dirty="0"/>
              <a:t>Rahastoraportti</a:t>
            </a:r>
          </a:p>
        </p:txBody>
      </p:sp>
      <p:graphicFrame>
        <p:nvGraphicFramePr>
          <p:cNvPr id="9" name="Content Placeholder 8">
            <a:extLst>
              <a:ext uri="{FF2B5EF4-FFF2-40B4-BE49-F238E27FC236}">
                <a16:creationId xmlns:a16="http://schemas.microsoft.com/office/drawing/2014/main" id="{00000000-0008-0000-0600-000002000000}"/>
              </a:ext>
            </a:extLst>
          </p:cNvPr>
          <p:cNvGraphicFramePr>
            <a:graphicFrameLocks noGrp="1"/>
          </p:cNvGraphicFramePr>
          <p:nvPr>
            <p:ph idx="1"/>
          </p:nvPr>
        </p:nvGraphicFramePr>
        <p:xfrm>
          <a:off x="423863" y="1804976"/>
          <a:ext cx="10574337" cy="47482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29881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E9EDD-760D-FBCC-8C58-AC908D1A56E1}"/>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27B17887-612F-FDF9-3E1B-2CA62FE15DF2}"/>
              </a:ext>
            </a:extLst>
          </p:cNvPr>
          <p:cNvSpPr>
            <a:spLocks noGrp="1"/>
          </p:cNvSpPr>
          <p:nvPr>
            <p:ph type="title"/>
          </p:nvPr>
        </p:nvSpPr>
        <p:spPr>
          <a:xfrm>
            <a:off x="424330" y="304810"/>
            <a:ext cx="10573347" cy="1265723"/>
          </a:xfrm>
        </p:spPr>
        <p:txBody>
          <a:bodyPr>
            <a:normAutofit/>
          </a:bodyPr>
          <a:lstStyle/>
          <a:p>
            <a:r>
              <a:rPr lang="fi-FI" dirty="0"/>
              <a:t>Korkorahastojen nettomerkinnät rahastoluokittain</a:t>
            </a:r>
          </a:p>
        </p:txBody>
      </p:sp>
      <p:sp>
        <p:nvSpPr>
          <p:cNvPr id="4" name="Sisällön paikkamerkki 3">
            <a:extLst>
              <a:ext uri="{FF2B5EF4-FFF2-40B4-BE49-F238E27FC236}">
                <a16:creationId xmlns:a16="http://schemas.microsoft.com/office/drawing/2014/main" id="{EB417938-E202-66AB-67CB-B699432AC74E}"/>
              </a:ext>
            </a:extLst>
          </p:cNvPr>
          <p:cNvSpPr>
            <a:spLocks noGrp="1"/>
          </p:cNvSpPr>
          <p:nvPr>
            <p:ph sz="quarter" idx="13"/>
          </p:nvPr>
        </p:nvSpPr>
        <p:spPr/>
        <p:txBody>
          <a:bodyPr/>
          <a:lstStyle/>
          <a:p>
            <a:r>
              <a:rPr lang="fi-FI" dirty="0"/>
              <a:t>Rahastoraportti</a:t>
            </a:r>
          </a:p>
        </p:txBody>
      </p:sp>
      <p:graphicFrame>
        <p:nvGraphicFramePr>
          <p:cNvPr id="10" name="Content Placeholder 9">
            <a:extLst>
              <a:ext uri="{FF2B5EF4-FFF2-40B4-BE49-F238E27FC236}">
                <a16:creationId xmlns:a16="http://schemas.microsoft.com/office/drawing/2014/main" id="{00000000-0008-0000-0700-000002000000}"/>
              </a:ext>
            </a:extLst>
          </p:cNvPr>
          <p:cNvGraphicFramePr>
            <a:graphicFrameLocks noGrp="1"/>
          </p:cNvGraphicFramePr>
          <p:nvPr>
            <p:ph idx="1"/>
          </p:nvPr>
        </p:nvGraphicFramePr>
        <p:xfrm>
          <a:off x="423863" y="1804977"/>
          <a:ext cx="10574337" cy="47482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37313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B1CE4-6DF2-EC88-D3D8-55D16C689BDE}"/>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87E02C72-2548-47F1-70E9-26483FE2B4E8}"/>
              </a:ext>
            </a:extLst>
          </p:cNvPr>
          <p:cNvSpPr>
            <a:spLocks noGrp="1"/>
          </p:cNvSpPr>
          <p:nvPr>
            <p:ph type="title"/>
          </p:nvPr>
        </p:nvSpPr>
        <p:spPr/>
        <p:txBody>
          <a:bodyPr/>
          <a:lstStyle/>
          <a:p>
            <a:r>
              <a:rPr lang="fi-FI" dirty="0"/>
              <a:t>Rahastopääoman jakautuminen Suomessa</a:t>
            </a:r>
          </a:p>
        </p:txBody>
      </p:sp>
      <p:sp>
        <p:nvSpPr>
          <p:cNvPr id="4" name="Sisällön paikkamerkki 3">
            <a:extLst>
              <a:ext uri="{FF2B5EF4-FFF2-40B4-BE49-F238E27FC236}">
                <a16:creationId xmlns:a16="http://schemas.microsoft.com/office/drawing/2014/main" id="{6FD29F77-E870-485F-7707-5A8A1ADD10AB}"/>
              </a:ext>
            </a:extLst>
          </p:cNvPr>
          <p:cNvSpPr>
            <a:spLocks noGrp="1"/>
          </p:cNvSpPr>
          <p:nvPr>
            <p:ph sz="quarter" idx="13"/>
          </p:nvPr>
        </p:nvSpPr>
        <p:spPr/>
        <p:txBody>
          <a:bodyPr/>
          <a:lstStyle/>
          <a:p>
            <a:r>
              <a:rPr lang="fi-FI" dirty="0"/>
              <a:t>Rahastoraportti</a:t>
            </a:r>
          </a:p>
        </p:txBody>
      </p:sp>
      <p:graphicFrame>
        <p:nvGraphicFramePr>
          <p:cNvPr id="7" name="Content Placeholder 6">
            <a:extLst>
              <a:ext uri="{FF2B5EF4-FFF2-40B4-BE49-F238E27FC236}">
                <a16:creationId xmlns:a16="http://schemas.microsoft.com/office/drawing/2014/main" id="{00000000-0008-0000-0800-000002000000}"/>
              </a:ext>
            </a:extLst>
          </p:cNvPr>
          <p:cNvGraphicFramePr>
            <a:graphicFrameLocks noGrp="1"/>
          </p:cNvGraphicFramePr>
          <p:nvPr>
            <p:ph idx="1"/>
          </p:nvPr>
        </p:nvGraphicFramePr>
        <p:xfrm>
          <a:off x="423863" y="1428750"/>
          <a:ext cx="10574337" cy="47482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8971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35908-C4E5-6837-8FC5-D1B60D5C04CA}"/>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71E1D328-1EA9-8779-1291-0C3A31618091}"/>
              </a:ext>
            </a:extLst>
          </p:cNvPr>
          <p:cNvSpPr>
            <a:spLocks noGrp="1"/>
          </p:cNvSpPr>
          <p:nvPr>
            <p:ph type="title"/>
          </p:nvPr>
        </p:nvSpPr>
        <p:spPr>
          <a:xfrm>
            <a:off x="424330" y="304811"/>
            <a:ext cx="10573347" cy="1314584"/>
          </a:xfrm>
        </p:spPr>
        <p:txBody>
          <a:bodyPr>
            <a:normAutofit/>
          </a:bodyPr>
          <a:lstStyle/>
          <a:p>
            <a:r>
              <a:rPr lang="fi-FI" dirty="0"/>
              <a:t>Rahastopääomien ja kumulatiivisten nettomerkintöjen kehittyminen</a:t>
            </a:r>
          </a:p>
        </p:txBody>
      </p:sp>
      <p:sp>
        <p:nvSpPr>
          <p:cNvPr id="4" name="Sisällön paikkamerkki 3">
            <a:extLst>
              <a:ext uri="{FF2B5EF4-FFF2-40B4-BE49-F238E27FC236}">
                <a16:creationId xmlns:a16="http://schemas.microsoft.com/office/drawing/2014/main" id="{29BD86CD-100A-9572-D227-EA185C678EBD}"/>
              </a:ext>
            </a:extLst>
          </p:cNvPr>
          <p:cNvSpPr>
            <a:spLocks noGrp="1"/>
          </p:cNvSpPr>
          <p:nvPr>
            <p:ph sz="quarter" idx="13"/>
          </p:nvPr>
        </p:nvSpPr>
        <p:spPr/>
        <p:txBody>
          <a:bodyPr/>
          <a:lstStyle/>
          <a:p>
            <a:r>
              <a:rPr lang="fi-FI" dirty="0"/>
              <a:t>Rahastoraportti</a:t>
            </a:r>
          </a:p>
        </p:txBody>
      </p:sp>
      <p:graphicFrame>
        <p:nvGraphicFramePr>
          <p:cNvPr id="7" name="Content Placeholder 6">
            <a:extLst>
              <a:ext uri="{FF2B5EF4-FFF2-40B4-BE49-F238E27FC236}">
                <a16:creationId xmlns:a16="http://schemas.microsoft.com/office/drawing/2014/main" id="{00000000-0008-0000-0900-000002000000}"/>
              </a:ext>
            </a:extLst>
          </p:cNvPr>
          <p:cNvGraphicFramePr>
            <a:graphicFrameLocks noGrp="1"/>
          </p:cNvGraphicFramePr>
          <p:nvPr>
            <p:ph idx="1"/>
          </p:nvPr>
        </p:nvGraphicFramePr>
        <p:xfrm>
          <a:off x="423863" y="1619395"/>
          <a:ext cx="10574337" cy="47482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53467134"/>
      </p:ext>
    </p:extLst>
  </p:cSld>
  <p:clrMapOvr>
    <a:masterClrMapping/>
  </p:clrMapOvr>
</p:sld>
</file>

<file path=ppt/theme/theme1.xml><?xml version="1.0" encoding="utf-8"?>
<a:theme xmlns:a="http://schemas.openxmlformats.org/drawingml/2006/main" name="FA2024">
  <a:themeElements>
    <a:clrScheme name="FA2024">
      <a:dk1>
        <a:srgbClr val="575757"/>
      </a:dk1>
      <a:lt1>
        <a:sysClr val="window" lastClr="FFFFFF"/>
      </a:lt1>
      <a:dk2>
        <a:srgbClr val="164280"/>
      </a:dk2>
      <a:lt2>
        <a:srgbClr val="FFFFFF"/>
      </a:lt2>
      <a:accent1>
        <a:srgbClr val="E5007D"/>
      </a:accent1>
      <a:accent2>
        <a:srgbClr val="164280"/>
      </a:accent2>
      <a:accent3>
        <a:srgbClr val="000000"/>
      </a:accent3>
      <a:accent4>
        <a:srgbClr val="80539D"/>
      </a:accent4>
      <a:accent5>
        <a:srgbClr val="FFD600"/>
      </a:accent5>
      <a:accent6>
        <a:srgbClr val="F5B4D2"/>
      </a:accent6>
      <a:hlink>
        <a:srgbClr val="164280"/>
      </a:hlink>
      <a:folHlink>
        <a:srgbClr val="E5007D"/>
      </a:folHlink>
    </a:clrScheme>
    <a:fontScheme name="FA2024">
      <a:majorFont>
        <a:latin typeface="Merriweather Bold"/>
        <a:ea typeface=""/>
        <a:cs typeface=""/>
      </a:majorFont>
      <a:minorFont>
        <a:latin typeface="Merriweather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A_pohja2024-11-20.pptx" id="{86338850-FAF5-41E8-93E7-F0489ADBBAA7}" vid="{4E73C8F3-7AF8-42C8-A674-982BF7A4BB5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Finanssiala Asiakirja" ma:contentTypeID="0x010100754B9C00A9D1EF429E3CE268AA4F07C90015AB1850ECECB6499E33FE703BE9F3D2" ma:contentTypeVersion="3" ma:contentTypeDescription="Luo uusi asiakirja." ma:contentTypeScope="" ma:versionID="98d067b337b917e53991cf3c25133ef0">
  <xsd:schema xmlns:xsd="http://www.w3.org/2001/XMLSchema" xmlns:xs="http://www.w3.org/2001/XMLSchema" xmlns:p="http://schemas.microsoft.com/office/2006/metadata/properties" xmlns:ns2="3d6a9306-9ca7-4ef4-bdc0-1874c06cbe8c" targetNamespace="http://schemas.microsoft.com/office/2006/metadata/properties" ma:root="true" ma:fieldsID="021ed63e95b3f166ab44e6faf01cccc8" ns2:_="">
    <xsd:import namespace="3d6a9306-9ca7-4ef4-bdc0-1874c06cbe8c"/>
    <xsd:element name="properties">
      <xsd:complexType>
        <xsd:sequence>
          <xsd:element name="documentManagement">
            <xsd:complexType>
              <xsd:all>
                <xsd:element ref="ns2:Asiakirjan_x0020_pvm" minOccurs="0"/>
                <xsd:element ref="ns2:Kokouksen_x0020_pvm" minOccurs="0"/>
                <xsd:element ref="ns2:FA_x0020_vastuuhenkilö" minOccurs="0"/>
                <xsd:element ref="ns2:Lisätiedot" minOccurs="0"/>
                <xsd:element ref="ns2:b8937dc7f7d8474bb5ff862753bb4340" minOccurs="0"/>
                <xsd:element ref="ns2:TaxCatchAllLabel" minOccurs="0"/>
                <xsd:element ref="ns2:p052a5e2e35240239e541a17086d812b" minOccurs="0"/>
                <xsd:element ref="ns2:f7285783451248a2a132817e4aca895f" minOccurs="0"/>
                <xsd:element ref="ns2:c65bcce231384f61a340ba009edf1e0a" minOccurs="0"/>
                <xsd:element ref="ns2:ff3a6f4fffbf4b098f7f426bc26e559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6a9306-9ca7-4ef4-bdc0-1874c06cbe8c" elementFormDefault="qualified">
    <xsd:import namespace="http://schemas.microsoft.com/office/2006/documentManagement/types"/>
    <xsd:import namespace="http://schemas.microsoft.com/office/infopath/2007/PartnerControls"/>
    <xsd:element name="Asiakirjan_x0020_pvm" ma:index="3" nillable="true" ma:displayName="Asiakirjan pvm" ma:default="[today]" ma:format="DateOnly" ma:internalName="Asiakirjan_x0020_pvm0">
      <xsd:simpleType>
        <xsd:restriction base="dms:DateTime"/>
      </xsd:simpleType>
    </xsd:element>
    <xsd:element name="Kokouksen_x0020_pvm" ma:index="5" nillable="true" ma:displayName="Kokouksen pvm" ma:format="DateOnly" ma:internalName="Kokouksen_x0020_pvm">
      <xsd:simpleType>
        <xsd:restriction base="dms:DateTime"/>
      </xsd:simpleType>
    </xsd:element>
    <xsd:element name="FA_x0020_vastuuhenkilö" ma:index="6" nillable="true" ma:displayName="FA vastuuhenkilö" ma:list="UserInfo" ma:internalName="FA_x0020_vastuuhenkil_x00f6_"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isätiedot" ma:index="8" nillable="true" ma:displayName="Lisätiedot" ma:internalName="Lis_x00e4_tiedot0">
      <xsd:simpleType>
        <xsd:restriction base="dms:Note">
          <xsd:maxLength value="255"/>
        </xsd:restriction>
      </xsd:simpleType>
    </xsd:element>
    <xsd:element name="b8937dc7f7d8474bb5ff862753bb4340" ma:index="12" nillable="true" ma:taxonomy="true" ma:internalName="b8937dc7f7d8474bb5ff862753bb4340" ma:taxonomyFieldName="Julkisuus0" ma:displayName="Julkisuus" ma:readOnly="false" ma:default="4;#FA-sisäinen|40fe4f96-c144-41e1-8120-de0d7e1583fc" ma:fieldId="{b8937dc7-f7d8-474b-b5ff-862753bb4340}" ma:sspId="1fc57f3e-8305-486e-a8c2-148b9408595d" ma:termSetId="d30f25d2-ebe8-43ea-9269-85f735816edb" ma:anchorId="00000000-0000-0000-0000-000000000000" ma:open="false" ma:isKeyword="false">
      <xsd:complexType>
        <xsd:sequence>
          <xsd:element ref="pc:Terms" minOccurs="0" maxOccurs="1"/>
        </xsd:sequence>
      </xsd:complexType>
    </xsd:element>
    <xsd:element name="TaxCatchAllLabel" ma:index="13" nillable="true" ma:displayName="Taxonomy Catch All Column1" ma:hidden="true" ma:list="{1d1e734f-142a-4a85-aca2-a839b68ad5ab}" ma:internalName="TaxCatchAllLabel" ma:readOnly="true" ma:showField="CatchAllDataLabel" ma:web="9d220695-81e5-4fe2-9dce-f68c59708957">
      <xsd:complexType>
        <xsd:complexContent>
          <xsd:extension base="dms:MultiChoiceLookup">
            <xsd:sequence>
              <xsd:element name="Value" type="dms:Lookup" maxOccurs="unbounded" minOccurs="0" nillable="true"/>
            </xsd:sequence>
          </xsd:extension>
        </xsd:complexContent>
      </xsd:complexType>
    </xsd:element>
    <xsd:element name="p052a5e2e35240239e541a17086d812b" ma:index="14" nillable="true" ma:taxonomy="true" ma:internalName="p052a5e2e35240239e541a17086d812b" ma:taxonomyFieldName="Asiasanat0" ma:displayName="Asiasanat" ma:default="" ma:fieldId="{9052a5e2-e352-4023-9e54-1a17086d812b}" ma:taxonomyMulti="true" ma:sspId="1fc57f3e-8305-486e-a8c2-148b9408595d" ma:termSetId="74b57826-18d0-4b2d-b453-c520c91ee6db" ma:anchorId="00000000-0000-0000-0000-000000000000" ma:open="true" ma:isKeyword="false">
      <xsd:complexType>
        <xsd:sequence>
          <xsd:element ref="pc:Terms" minOccurs="0" maxOccurs="1"/>
        </xsd:sequence>
      </xsd:complexType>
    </xsd:element>
    <xsd:element name="f7285783451248a2a132817e4aca895f" ma:index="15" nillable="true" ma:taxonomy="true" ma:internalName="f7285783451248a2a132817e4aca895f" ma:taxonomyFieldName="Dokumentin_x0020_tila0" ma:displayName="Dokumentin tila" ma:default="" ma:fieldId="{f7285783-4512-48a2-a132-817e4aca895f}" ma:sspId="1fc57f3e-8305-486e-a8c2-148b9408595d" ma:termSetId="a77969e4-0b5b-4ac5-8bb1-3950b68d57f3" ma:anchorId="00000000-0000-0000-0000-000000000000" ma:open="false" ma:isKeyword="false">
      <xsd:complexType>
        <xsd:sequence>
          <xsd:element ref="pc:Terms" minOccurs="0" maxOccurs="1"/>
        </xsd:sequence>
      </xsd:complexType>
    </xsd:element>
    <xsd:element name="c65bcce231384f61a340ba009edf1e0a" ma:index="16" nillable="true" ma:taxonomy="true" ma:internalName="c65bcce231384f61a340ba009edf1e0a" ma:taxonomyFieldName="Asiakirjatyyppi0" ma:displayName="Asiakirjatyyppi" ma:default="" ma:fieldId="{c65bcce2-3138-4f61-a340-ba009edf1e0a}" ma:sspId="1fc57f3e-8305-486e-a8c2-148b9408595d" ma:termSetId="f0126561-3e6b-4118-8629-5272a7a08fe1" ma:anchorId="00000000-0000-0000-0000-000000000000" ma:open="false" ma:isKeyword="false">
      <xsd:complexType>
        <xsd:sequence>
          <xsd:element ref="pc:Terms" minOccurs="0" maxOccurs="1"/>
        </xsd:sequence>
      </xsd:complexType>
    </xsd:element>
    <xsd:element name="ff3a6f4fffbf4b098f7f426bc26e559f" ma:index="17" nillable="true" ma:taxonomy="true" ma:internalName="ff3a6f4fffbf4b098f7f426bc26e559f" ma:taxonomyFieldName="Organisaatiot" ma:displayName="Organisaatiot" ma:readOnly="false" ma:default="5;#Finanssiala ry|ee048018-529f-44c2-b621-1ffdf097d9ae" ma:fieldId="{ff3a6f4f-ffbf-4b09-8f7f-426bc26e559f}" ma:taxonomyMulti="true" ma:sspId="1fc57f3e-8305-486e-a8c2-148b9408595d" ma:termSetId="a7c7996a-e85f-46b5-a5b7-e3eb5aef7a45" ma:anchorId="00000000-0000-0000-0000-000000000000" ma:open="false" ma:isKeyword="false">
      <xsd:complexType>
        <xsd:sequence>
          <xsd:element ref="pc:Terms" minOccurs="0" maxOccurs="1"/>
        </xsd:sequence>
      </xsd:complexType>
    </xsd:element>
    <xsd:element name="TaxCatchAll" ma:index="19" nillable="true" ma:displayName="Taxonomy Catch All Column" ma:hidden="true" ma:list="{1d1e734f-142a-4a85-aca2-a839b68ad5ab}" ma:internalName="TaxCatchAll" ma:showField="CatchAllData" ma:web="9d220695-81e5-4fe2-9dce-f68c597089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Sisältölaji"/>
        <xsd:element ref="dc:title" minOccurs="0" maxOccurs="1" ma:index="1"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d6a9306-9ca7-4ef4-bdc0-1874c06cbe8c">
      <Value>5</Value>
      <Value>4</Value>
    </TaxCatchAll>
    <Asiakirjan_x0020_pvm xmlns="3d6a9306-9ca7-4ef4-bdc0-1874c06cbe8c">2025-01-10T15:18:34Z</Asiakirjan_x0020_pvm>
    <b8937dc7f7d8474bb5ff862753bb4340 xmlns="3d6a9306-9ca7-4ef4-bdc0-1874c06cbe8c">
      <Terms xmlns="http://schemas.microsoft.com/office/infopath/2007/PartnerControls">
        <TermInfo xmlns="http://schemas.microsoft.com/office/infopath/2007/PartnerControls">
          <TermName xmlns="http://schemas.microsoft.com/office/infopath/2007/PartnerControls">FA-sisäinen</TermName>
          <TermId xmlns="http://schemas.microsoft.com/office/infopath/2007/PartnerControls">40fe4f96-c144-41e1-8120-de0d7e1583fc</TermId>
        </TermInfo>
      </Terms>
    </b8937dc7f7d8474bb5ff862753bb4340>
    <Lisätiedot xmlns="3d6a9306-9ca7-4ef4-bdc0-1874c06cbe8c" xsi:nil="true"/>
    <FA_x0020_vastuuhenkilö xmlns="3d6a9306-9ca7-4ef4-bdc0-1874c06cbe8c">
      <UserInfo>
        <DisplayName/>
        <AccountId xsi:nil="true"/>
        <AccountType/>
      </UserInfo>
    </FA_x0020_vastuuhenkilö>
    <Kokouksen_x0020_pvm xmlns="3d6a9306-9ca7-4ef4-bdc0-1874c06cbe8c" xsi:nil="true"/>
    <c65bcce231384f61a340ba009edf1e0a xmlns="3d6a9306-9ca7-4ef4-bdc0-1874c06cbe8c">
      <Terms xmlns="http://schemas.microsoft.com/office/infopath/2007/PartnerControls"/>
    </c65bcce231384f61a340ba009edf1e0a>
    <p052a5e2e35240239e541a17086d812b xmlns="3d6a9306-9ca7-4ef4-bdc0-1874c06cbe8c">
      <Terms xmlns="http://schemas.microsoft.com/office/infopath/2007/PartnerControls"/>
    </p052a5e2e35240239e541a17086d812b>
    <ff3a6f4fffbf4b098f7f426bc26e559f xmlns="3d6a9306-9ca7-4ef4-bdc0-1874c06cbe8c">
      <Terms xmlns="http://schemas.microsoft.com/office/infopath/2007/PartnerControls">
        <TermInfo xmlns="http://schemas.microsoft.com/office/infopath/2007/PartnerControls">
          <TermName xmlns="http://schemas.microsoft.com/office/infopath/2007/PartnerControls">Finanssiala ry</TermName>
          <TermId xmlns="http://schemas.microsoft.com/office/infopath/2007/PartnerControls">ee048018-529f-44c2-b621-1ffdf097d9ae</TermId>
        </TermInfo>
      </Terms>
    </ff3a6f4fffbf4b098f7f426bc26e559f>
    <f7285783451248a2a132817e4aca895f xmlns="3d6a9306-9ca7-4ef4-bdc0-1874c06cbe8c">
      <Terms xmlns="http://schemas.microsoft.com/office/infopath/2007/PartnerControls"/>
    </f7285783451248a2a132817e4aca895f>
  </documentManagement>
</p:properties>
</file>

<file path=customXml/item4.xml><?xml version="1.0" encoding="utf-8"?>
<?mso-contentType ?>
<SharedContentType xmlns="Microsoft.SharePoint.Taxonomy.ContentTypeSync" SourceId="1fc57f3e-8305-486e-a8c2-148b9408595d" ContentTypeId="0x010100754B9C00A9D1EF429E3CE268AA4F07C9" PreviousValue="false"/>
</file>

<file path=customXml/itemProps1.xml><?xml version="1.0" encoding="utf-8"?>
<ds:datastoreItem xmlns:ds="http://schemas.openxmlformats.org/officeDocument/2006/customXml" ds:itemID="{E4362028-53F3-4B7B-A179-4CE6DEA0A69C}">
  <ds:schemaRefs>
    <ds:schemaRef ds:uri="http://schemas.microsoft.com/sharepoint/v3/contenttype/forms"/>
  </ds:schemaRefs>
</ds:datastoreItem>
</file>

<file path=customXml/itemProps2.xml><?xml version="1.0" encoding="utf-8"?>
<ds:datastoreItem xmlns:ds="http://schemas.openxmlformats.org/officeDocument/2006/customXml" ds:itemID="{E409C9C6-AEE9-44F7-B2C3-3717E73866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6a9306-9ca7-4ef4-bdc0-1874c06cbe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122F351-83A8-449F-8B33-A8AA9E8652B3}">
  <ds:schemaRefs>
    <ds:schemaRef ds:uri="http://purl.org/dc/terms/"/>
    <ds:schemaRef ds:uri="http://purl.org/dc/elements/1.1/"/>
    <ds:schemaRef ds:uri="http://schemas.microsoft.com/office/2006/documentManagement/types"/>
    <ds:schemaRef ds:uri="3d6a9306-9ca7-4ef4-bdc0-1874c06cbe8c"/>
    <ds:schemaRef ds:uri="http://www.w3.org/XML/1998/namespace"/>
    <ds:schemaRef ds:uri="http://purl.org/dc/dcmitype/"/>
    <ds:schemaRef ds:uri="http://schemas.openxmlformats.org/package/2006/metadata/core-properties"/>
    <ds:schemaRef ds:uri="http://schemas.microsoft.com/office/infopath/2007/PartnerControls"/>
    <ds:schemaRef ds:uri="http://schemas.microsoft.com/office/2006/metadata/properties"/>
  </ds:schemaRefs>
</ds:datastoreItem>
</file>

<file path=customXml/itemProps4.xml><?xml version="1.0" encoding="utf-8"?>
<ds:datastoreItem xmlns:ds="http://schemas.openxmlformats.org/officeDocument/2006/customXml" ds:itemID="{37921DC1-4451-4035-ADC4-C9DADEDCBB32}">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FA_Esitysmalli</Template>
  <TotalTime>1973</TotalTime>
  <Words>852</Words>
  <Application>Microsoft Office PowerPoint</Application>
  <PresentationFormat>Laajakuva</PresentationFormat>
  <Paragraphs>85</Paragraphs>
  <Slides>26</Slides>
  <Notes>0</Notes>
  <HiddenSlides>0</HiddenSlides>
  <MMClips>0</MMClips>
  <ScaleCrop>false</ScaleCrop>
  <HeadingPairs>
    <vt:vector size="8" baseType="variant">
      <vt:variant>
        <vt:lpstr>Käytetyt fontit</vt:lpstr>
      </vt:variant>
      <vt:variant>
        <vt:i4>7</vt:i4>
      </vt:variant>
      <vt:variant>
        <vt:lpstr>Teema</vt:lpstr>
      </vt:variant>
      <vt:variant>
        <vt:i4>1</vt:i4>
      </vt:variant>
      <vt:variant>
        <vt:lpstr>Upotetut OLE-palvelimet</vt:lpstr>
      </vt:variant>
      <vt:variant>
        <vt:i4>1</vt:i4>
      </vt:variant>
      <vt:variant>
        <vt:lpstr>Dian otsikot</vt:lpstr>
      </vt:variant>
      <vt:variant>
        <vt:i4>26</vt:i4>
      </vt:variant>
    </vt:vector>
  </HeadingPairs>
  <TitlesOfParts>
    <vt:vector size="35" baseType="lpstr">
      <vt:lpstr>Arial</vt:lpstr>
      <vt:lpstr>Merriweather Black</vt:lpstr>
      <vt:lpstr>Merriweather Bold</vt:lpstr>
      <vt:lpstr>Merriweather Sans</vt:lpstr>
      <vt:lpstr>Merriweather Sans bold</vt:lpstr>
      <vt:lpstr>Merriweather Sans Light</vt:lpstr>
      <vt:lpstr>Times New Roman</vt:lpstr>
      <vt:lpstr>FA2024</vt:lpstr>
      <vt:lpstr>Macrobond document</vt:lpstr>
      <vt:lpstr>Sijoitusrahasto-markkinoiden kehitys</vt:lpstr>
      <vt:lpstr>Rahastopääoman jakautuminen omistajasektoreittain 30.11.2024</vt:lpstr>
      <vt:lpstr>Rahastopääoma suomalaisissa sijoitusrahastoissa</vt:lpstr>
      <vt:lpstr>Nettomerkinnät suomalaisissa sijoitusrahastoissa</vt:lpstr>
      <vt:lpstr>Nettomerkinnät rahastoluokittain</vt:lpstr>
      <vt:lpstr>Osakerahastojen nettomerkinnät rahastoluokittain</vt:lpstr>
      <vt:lpstr>Korkorahastojen nettomerkinnät rahastoluokittain</vt:lpstr>
      <vt:lpstr>Rahastopääoman jakautuminen Suomessa</vt:lpstr>
      <vt:lpstr>Rahastopääomien ja kumulatiivisten nettomerkintöjen kehittyminen</vt:lpstr>
      <vt:lpstr>Suomalaisten osakerahastojen ESG -jakaumat</vt:lpstr>
      <vt:lpstr>Suomalaisten pitkän koron rahastojen ESG -jakaumat</vt:lpstr>
      <vt:lpstr>Keskuspankkien taseet</vt:lpstr>
      <vt:lpstr>Keskuspankkien ohjauskorkoja</vt:lpstr>
      <vt:lpstr>Lyhyet korot euroalueella</vt:lpstr>
      <vt:lpstr>Keskeisten osakeindeksien kehitys</vt:lpstr>
      <vt:lpstr>Pohjoismaat ja Eurooppa, osakeindeksit</vt:lpstr>
      <vt:lpstr>Kehittyvät taloudet, osakeindeksejä</vt:lpstr>
      <vt:lpstr>Kiinan osakemarkkinat</vt:lpstr>
      <vt:lpstr>Osakeindeksien kehitys, kehittyvät taloudet vs. maailma</vt:lpstr>
      <vt:lpstr>USA – osakemarkkinoiden pitkän aikavälin arvostustaso </vt:lpstr>
      <vt:lpstr>Osakemarkkinoiden volatiliteetti</vt:lpstr>
      <vt:lpstr>Valtioiden 10v. jvk-lainojen korkoja</vt:lpstr>
      <vt:lpstr>USA – valtionlainojen 2v. ja 10v. korot</vt:lpstr>
      <vt:lpstr>Euroalueen yrityslainojen riskilisä</vt:lpstr>
      <vt:lpstr>Euron dollari- ja jenikurssi</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OTSIKKO TÄHÄN</dc:title>
  <dc:creator>Urpilainen Satu</dc:creator>
  <cp:lastModifiedBy>Somerla Mariia</cp:lastModifiedBy>
  <cp:revision>20</cp:revision>
  <cp:lastPrinted>2017-05-10T19:51:23Z</cp:lastPrinted>
  <dcterms:created xsi:type="dcterms:W3CDTF">2017-06-06T10:19:37Z</dcterms:created>
  <dcterms:modified xsi:type="dcterms:W3CDTF">2025-02-10T12:23:01Z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0x010100754B9C00A9D1EF429E3CE268AA4F07C90015AB1850ECECB6499E33FE703BE9F3D2</vt:lpwstr>
  </property>
  <property fmtid="{D5CDD505-2E9C-101B-9397-08002B2CF9AE}" pid="3" name="Dokumentin tila">
    <vt:lpwstr/>
  </property>
  <property fmtid="{D5CDD505-2E9C-101B-9397-08002B2CF9AE}" pid="4" name="Asiakirjatyyppi">
    <vt:lpwstr/>
  </property>
  <property fmtid="{D5CDD505-2E9C-101B-9397-08002B2CF9AE}" pid="5" name="Asiasanat">
    <vt:lpwstr/>
  </property>
  <property fmtid="{D5CDD505-2E9C-101B-9397-08002B2CF9AE}" pid="6" name="Julkisuus">
    <vt:lpwstr/>
  </property>
  <property fmtid="{D5CDD505-2E9C-101B-9397-08002B2CF9AE}" pid="7" name="MediaServiceImageTags">
    <vt:lpwstr/>
  </property>
  <property fmtid="{D5CDD505-2E9C-101B-9397-08002B2CF9AE}" pid="8" name="Organisaatiot">
    <vt:lpwstr>5;#Finanssiala ry|ee048018-529f-44c2-b621-1ffdf097d9ae</vt:lpwstr>
  </property>
  <property fmtid="{D5CDD505-2E9C-101B-9397-08002B2CF9AE}" pid="9" name="Julkisuus0">
    <vt:lpwstr>4;#FA-sisäinen|40fe4f96-c144-41e1-8120-de0d7e1583fc</vt:lpwstr>
  </property>
  <property fmtid="{D5CDD505-2E9C-101B-9397-08002B2CF9AE}" pid="10" name="Dokumentin_x0020_tila0">
    <vt:lpwstr/>
  </property>
  <property fmtid="{D5CDD505-2E9C-101B-9397-08002B2CF9AE}" pid="11" name="lcf76f155ced4ddcb4097134ff3c332f">
    <vt:lpwstr/>
  </property>
  <property fmtid="{D5CDD505-2E9C-101B-9397-08002B2CF9AE}" pid="12" name="Asiakirjatyyppi0">
    <vt:lpwstr/>
  </property>
  <property fmtid="{D5CDD505-2E9C-101B-9397-08002B2CF9AE}" pid="13" name="Asiasanat0">
    <vt:lpwstr/>
  </property>
  <property fmtid="{D5CDD505-2E9C-101B-9397-08002B2CF9AE}" pid="14" name="Dokumentin tila0">
    <vt:lpwstr/>
  </property>
</Properties>
</file>