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813" r:id="rId5"/>
  </p:sldMasterIdLst>
  <p:notesMasterIdLst>
    <p:notesMasterId r:id="rId7"/>
  </p:notesMasterIdLst>
  <p:handoutMasterIdLst>
    <p:handoutMasterId r:id="rId8"/>
  </p:handoutMasterIdLst>
  <p:sldIdLst>
    <p:sldId id="1613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C6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5A0681-1070-944B-AA02-0071E7D03C10}" v="1" dt="2025-03-24T20:00:28.040"/>
    <p1510:client id="{F8FC27DE-A0E6-E446-AF47-911CC78EB313}" v="5" dt="2025-03-25T09:26:51.859"/>
  </p1510:revLst>
</p1510:revInfo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Normaali tyyli 1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Normaali tyyl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Normaali tyyli 3 - Korostu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438"/>
  </p:normalViewPr>
  <p:slideViewPr>
    <p:cSldViewPr snapToGrid="0">
      <p:cViewPr varScale="1">
        <p:scale>
          <a:sx n="102" d="100"/>
          <a:sy n="102" d="100"/>
        </p:scale>
        <p:origin x="22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50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968382730496219"/>
          <c:y val="4.9300121110490029E-2"/>
          <c:w val="0.48676783392792589"/>
          <c:h val="0.882916129032258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Taul1!$C$19</c:f>
              <c:strCache>
                <c:ptCount val="1"/>
                <c:pt idx="0">
                  <c:v>Kaikki vastaajat, n=2003</c:v>
                </c:pt>
              </c:strCache>
            </c:strRef>
          </c:tx>
          <c:spPr>
            <a:solidFill>
              <a:srgbClr val="80539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Taul1!$B$20:$B$22</c:f>
              <c:strCache>
                <c:ptCount val="3"/>
                <c:pt idx="0">
                  <c:v>Kyllä</c:v>
                </c:pt>
                <c:pt idx="1">
                  <c:v>En osaa sanoa</c:v>
                </c:pt>
                <c:pt idx="2">
                  <c:v>Ei</c:v>
                </c:pt>
              </c:strCache>
            </c:strRef>
          </c:cat>
          <c:val>
            <c:numRef>
              <c:f>Taul1!$C$20:$C$22</c:f>
              <c:numCache>
                <c:formatCode>0%</c:formatCode>
                <c:ptCount val="3"/>
                <c:pt idx="0">
                  <c:v>0.88</c:v>
                </c:pt>
                <c:pt idx="1">
                  <c:v>6.8000000000000005E-2</c:v>
                </c:pt>
                <c:pt idx="2">
                  <c:v>5.1999999999999998E-2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17-4C2B-8842-0BE6BA80118B}"/>
            </c:ext>
          </c:extLst>
        </c:ser>
        <c:ser>
          <c:idx val="2"/>
          <c:order val="2"/>
          <c:tx>
            <c:strRef>
              <c:f>Taul1!$E$19</c:f>
              <c:strCache>
                <c:ptCount val="1"/>
                <c:pt idx="0">
                  <c:v>Mies, n=1003</c:v>
                </c:pt>
              </c:strCache>
            </c:strRef>
          </c:tx>
          <c:spPr>
            <a:solidFill>
              <a:srgbClr val="1642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Taul1!$B$20:$B$22</c:f>
              <c:strCache>
                <c:ptCount val="3"/>
                <c:pt idx="0">
                  <c:v>Kyllä</c:v>
                </c:pt>
                <c:pt idx="1">
                  <c:v>En osaa sanoa</c:v>
                </c:pt>
                <c:pt idx="2">
                  <c:v>Ei</c:v>
                </c:pt>
              </c:strCache>
            </c:strRef>
          </c:cat>
          <c:val>
            <c:numRef>
              <c:f>Taul1!$E$20:$E$22</c:f>
              <c:numCache>
                <c:formatCode>0%</c:formatCode>
                <c:ptCount val="3"/>
                <c:pt idx="0">
                  <c:v>0.872</c:v>
                </c:pt>
                <c:pt idx="1">
                  <c:v>6.3E-2</c:v>
                </c:pt>
                <c:pt idx="2">
                  <c:v>6.4000000000000001E-2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17-4C2B-8842-0BE6BA80118B}"/>
            </c:ext>
          </c:extLst>
        </c:ser>
        <c:ser>
          <c:idx val="3"/>
          <c:order val="3"/>
          <c:tx>
            <c:strRef>
              <c:f>Taul1!$F$19</c:f>
              <c:strCache>
                <c:ptCount val="1"/>
                <c:pt idx="0">
                  <c:v>Nainen, n=1000</c:v>
                </c:pt>
              </c:strCache>
            </c:strRef>
          </c:tx>
          <c:spPr>
            <a:solidFill>
              <a:srgbClr val="E5007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Taul1!$B$20:$B$22</c:f>
              <c:strCache>
                <c:ptCount val="3"/>
                <c:pt idx="0">
                  <c:v>Kyllä</c:v>
                </c:pt>
                <c:pt idx="1">
                  <c:v>En osaa sanoa</c:v>
                </c:pt>
                <c:pt idx="2">
                  <c:v>Ei</c:v>
                </c:pt>
              </c:strCache>
            </c:strRef>
          </c:cat>
          <c:val>
            <c:numRef>
              <c:f>Taul1!$F$20:$F$22</c:f>
              <c:numCache>
                <c:formatCode>0%</c:formatCode>
                <c:ptCount val="3"/>
                <c:pt idx="0">
                  <c:v>0.88800000000000001</c:v>
                </c:pt>
                <c:pt idx="1">
                  <c:v>7.1999999999999995E-2</c:v>
                </c:pt>
                <c:pt idx="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17-4C2B-8842-0BE6BA8011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42547200"/>
        <c:axId val="14255308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Taul1!$D$19</c15:sqref>
                        </c15:formulaRef>
                      </c:ext>
                    </c:extLst>
                    <c:strCache>
                      <c:ptCount val="1"/>
                      <c:pt idx="0">
                        <c:v>SUKUPUOLI</c:v>
                      </c:pt>
                    </c:strCache>
                  </c:strRef>
                </c:tx>
                <c:spPr>
                  <a:solidFill>
                    <a:srgbClr val="FFFFFF">
                      <a:lumMod val="65000"/>
                    </a:srgbClr>
                  </a:solidFill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Taul1!$D$20:$D$22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4917-4C2B-8842-0BE6BA80118B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Taul1!$G$19</c15:sqref>
                        </c15:formulaRef>
                      </c:ext>
                    </c:extLst>
                    <c:strCache>
                      <c:ptCount val="1"/>
                      <c:pt idx="0">
                        <c:v>IKÄRYHMÄ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Taul1!$G$20:$G$22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4917-4C2B-8842-0BE6BA80118B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Taul1!$H$19</c15:sqref>
                        </c15:formulaRef>
                      </c:ext>
                    </c:extLst>
                    <c:strCache>
                      <c:ptCount val="1"/>
                      <c:pt idx="0">
                        <c:v>18-29 -vuotta, n=366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Taul1!$H$20:$H$22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0.83499999999999996</c:v>
                      </c:pt>
                      <c:pt idx="1">
                        <c:v>0.08</c:v>
                      </c:pt>
                      <c:pt idx="2">
                        <c:v>8.5000000000000006E-2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4917-4C2B-8842-0BE6BA80118B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Taul1!$I$19</c15:sqref>
                        </c15:formulaRef>
                      </c:ext>
                    </c:extLst>
                    <c:strCache>
                      <c:ptCount val="1"/>
                      <c:pt idx="0">
                        <c:v>30-39 -vuotta, n=353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Taul1!$I$20:$I$22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0.91</c:v>
                      </c:pt>
                      <c:pt idx="1">
                        <c:v>5.7000000000000002E-2</c:v>
                      </c:pt>
                      <c:pt idx="2">
                        <c:v>3.4000000000000002E-2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4917-4C2B-8842-0BE6BA80118B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Taul1!$J$19</c15:sqref>
                        </c15:formulaRef>
                      </c:ext>
                    </c:extLst>
                    <c:strCache>
                      <c:ptCount val="1"/>
                      <c:pt idx="0">
                        <c:v>40-49 -vuotta, n=337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Taul1!$J$20:$J$22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0.91500000000000004</c:v>
                      </c:pt>
                      <c:pt idx="1">
                        <c:v>3.9E-2</c:v>
                      </c:pt>
                      <c:pt idx="2">
                        <c:v>4.5999999999999999E-2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4917-4C2B-8842-0BE6BA80118B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Taul1!$K$19</c15:sqref>
                        </c15:formulaRef>
                      </c:ext>
                    </c:extLst>
                    <c:strCache>
                      <c:ptCount val="1"/>
                      <c:pt idx="0">
                        <c:v>50-59 -vuotta, n=318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Taul1!$K$20:$K$22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0.91200000000000003</c:v>
                      </c:pt>
                      <c:pt idx="1">
                        <c:v>4.7E-2</c:v>
                      </c:pt>
                      <c:pt idx="2">
                        <c:v>4.1000000000000002E-2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4917-4C2B-8842-0BE6BA80118B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Taul1!$L$19</c15:sqref>
                        </c15:formulaRef>
                      </c:ext>
                    </c:extLst>
                    <c:strCache>
                      <c:ptCount val="1"/>
                      <c:pt idx="0">
                        <c:v>60-69 -vuotta, n=312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Taul1!$L$20:$L$22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0.878</c:v>
                      </c:pt>
                      <c:pt idx="1">
                        <c:v>6.5000000000000002E-2</c:v>
                      </c:pt>
                      <c:pt idx="2">
                        <c:v>5.6000000000000001E-2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4917-4C2B-8842-0BE6BA80118B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Taul1!$M$19</c15:sqref>
                        </c15:formulaRef>
                      </c:ext>
                    </c:extLst>
                    <c:strCache>
                      <c:ptCount val="1"/>
                      <c:pt idx="0">
                        <c:v>70-79 -vuotta, n=318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Taul1!$M$20:$M$22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0.83099999999999996</c:v>
                      </c:pt>
                      <c:pt idx="1">
                        <c:v>0.12</c:v>
                      </c:pt>
                      <c:pt idx="2">
                        <c:v>4.9000000000000002E-2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4917-4C2B-8842-0BE6BA80118B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Taul1!$N$19</c15:sqref>
                        </c15:formulaRef>
                      </c:ext>
                    </c:extLst>
                    <c:strCache>
                      <c:ptCount val="1"/>
                      <c:pt idx="0">
                        <c:v>KAUPUNGIN KOKO 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Taul1!$N$20:$N$22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4917-4C2B-8842-0BE6BA80118B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Taul1!$O$19</c15:sqref>
                        </c15:formulaRef>
                      </c:ext>
                    </c:extLst>
                    <c:strCache>
                      <c:ptCount val="1"/>
                      <c:pt idx="0">
                        <c:v>Pääkaupunkiseutu, n=372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Taul1!$O$20:$O$22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0.84399999999999997</c:v>
                      </c:pt>
                      <c:pt idx="1">
                        <c:v>9.9000000000000005E-2</c:v>
                      </c:pt>
                      <c:pt idx="2">
                        <c:v>5.8000000000000003E-2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4917-4C2B-8842-0BE6BA80118B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Taul1!$P$19</c15:sqref>
                        </c15:formulaRef>
                      </c:ext>
                    </c:extLst>
                    <c:strCache>
                      <c:ptCount val="1"/>
                      <c:pt idx="0">
                        <c:v>Kaupunki, yli 150 000 asukasta, n=374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Taul1!$P$20:$P$22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0.90600000000000003</c:v>
                      </c:pt>
                      <c:pt idx="1">
                        <c:v>6.0999999999999999E-2</c:v>
                      </c:pt>
                      <c:pt idx="2">
                        <c:v>3.3000000000000002E-2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4917-4C2B-8842-0BE6BA80118B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Taul1!$Q$19</c15:sqref>
                        </c15:formulaRef>
                      </c:ext>
                    </c:extLst>
                    <c:strCache>
                      <c:ptCount val="1"/>
                      <c:pt idx="0">
                        <c:v>Kaupunki 30 000 - 150 000 asukasta, n=623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Taul1!$Q$20:$Q$22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0.89500000000000002</c:v>
                      </c:pt>
                      <c:pt idx="1">
                        <c:v>5.7000000000000002E-2</c:v>
                      </c:pt>
                      <c:pt idx="2">
                        <c:v>4.8000000000000001E-2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4917-4C2B-8842-0BE6BA80118B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Taul1!$R$19</c15:sqref>
                        </c15:formulaRef>
                      </c:ext>
                    </c:extLst>
                    <c:strCache>
                      <c:ptCount val="1"/>
                      <c:pt idx="0">
                        <c:v>Kaupunki 10 000 - 30 000 asukasta, n=286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Taul1!$R$20:$R$22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0.874</c:v>
                      </c:pt>
                      <c:pt idx="1">
                        <c:v>5.6000000000000001E-2</c:v>
                      </c:pt>
                      <c:pt idx="2">
                        <c:v>7.0999999999999994E-2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4917-4C2B-8842-0BE6BA80118B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Taul1!$S$19</c15:sqref>
                        </c15:formulaRef>
                      </c:ext>
                    </c:extLst>
                    <c:strCache>
                      <c:ptCount val="1"/>
                      <c:pt idx="0">
                        <c:v>Haja-asustusalue alle 10 000 asukasta, n=285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Taul1!$S$20:$S$22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0.878</c:v>
                      </c:pt>
                      <c:pt idx="1">
                        <c:v>6.7000000000000004E-2</c:v>
                      </c:pt>
                      <c:pt idx="2">
                        <c:v>5.5E-2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4917-4C2B-8842-0BE6BA80118B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Taul1!$T$19</c15:sqref>
                        </c15:formulaRef>
                      </c:ext>
                    </c:extLst>
                    <c:strCache>
                      <c:ptCount val="1"/>
                      <c:pt idx="0">
                        <c:v>TALOUDEN VUOSITULOT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Taul1!$T$20:$T$22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4917-4C2B-8842-0BE6BA80118B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Taul1!$U$19</c15:sqref>
                        </c15:formulaRef>
                      </c:ext>
                    </c:extLst>
                    <c:strCache>
                      <c:ptCount val="1"/>
                      <c:pt idx="0">
                        <c:v>0 - 20 000 euroa, n=253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Taul1!$U$20:$U$22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0.83899999999999997</c:v>
                      </c:pt>
                      <c:pt idx="1">
                        <c:v>7.9000000000000001E-2</c:v>
                      </c:pt>
                      <c:pt idx="2">
                        <c:v>8.2000000000000003E-2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4917-4C2B-8842-0BE6BA80118B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Taul1!$V$19</c15:sqref>
                        </c15:formulaRef>
                      </c:ext>
                    </c:extLst>
                    <c:strCache>
                      <c:ptCount val="1"/>
                      <c:pt idx="0">
                        <c:v>20 001 - 40 000 euroa, n=414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Taul1!$V$20:$V$22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0.878</c:v>
                      </c:pt>
                      <c:pt idx="1">
                        <c:v>6.8000000000000005E-2</c:v>
                      </c:pt>
                      <c:pt idx="2">
                        <c:v>5.3999999999999999E-2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4917-4C2B-8842-0BE6BA80118B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Taul1!$W$19</c15:sqref>
                        </c15:formulaRef>
                      </c:ext>
                    </c:extLst>
                    <c:strCache>
                      <c:ptCount val="1"/>
                      <c:pt idx="0">
                        <c:v>40 001 - 60 000 euroa, n=363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Taul1!$W$20:$W$22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0.91100000000000003</c:v>
                      </c:pt>
                      <c:pt idx="1">
                        <c:v>3.4000000000000002E-2</c:v>
                      </c:pt>
                      <c:pt idx="2">
                        <c:v>5.5E-2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4917-4C2B-8842-0BE6BA80118B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Taul1!$X$19</c15:sqref>
                        </c15:formulaRef>
                      </c:ext>
                    </c:extLst>
                    <c:strCache>
                      <c:ptCount val="1"/>
                      <c:pt idx="0">
                        <c:v>60 001 - 80 000 euroa, n=287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Taul1!$X$20:$X$22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0.95199999999999996</c:v>
                      </c:pt>
                      <c:pt idx="1">
                        <c:v>2.8000000000000001E-2</c:v>
                      </c:pt>
                      <c:pt idx="2">
                        <c:v>0.02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4917-4C2B-8842-0BE6BA80118B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Taul1!$Y$19</c15:sqref>
                        </c15:formulaRef>
                      </c:ext>
                    </c:extLst>
                    <c:strCache>
                      <c:ptCount val="1"/>
                      <c:pt idx="0">
                        <c:v>Yli 80 000 euroa, n=271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Taul1!$Y$20:$Y$22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0.876</c:v>
                      </c:pt>
                      <c:pt idx="1">
                        <c:v>5.1999999999999998E-2</c:v>
                      </c:pt>
                      <c:pt idx="2">
                        <c:v>7.1999999999999995E-2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4917-4C2B-8842-0BE6BA80118B}"/>
                  </c:ext>
                </c:extLst>
              </c15:ser>
            </c15:filteredBarSeries>
            <c15:filteredBarSeries>
              <c15:ser>
                <c:idx val="23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Taul1!$Z$19</c15:sqref>
                        </c15:formulaRef>
                      </c:ext>
                    </c:extLst>
                    <c:strCache>
                      <c:ptCount val="1"/>
                      <c:pt idx="0">
                        <c:v>En halua kertoa/En tiedä, n=375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Taul1!$Z$20:$Z$22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0.83199999999999996</c:v>
                      </c:pt>
                      <c:pt idx="1">
                        <c:v>0.13400000000000001</c:v>
                      </c:pt>
                      <c:pt idx="2">
                        <c:v>3.4000000000000002E-2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4917-4C2B-8842-0BE6BA80118B}"/>
                  </c:ext>
                </c:extLst>
              </c15:ser>
            </c15:filteredBarSeries>
            <c15:filteredBarSeries>
              <c15:ser>
                <c:idx val="24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Taul1!$AA$19</c15:sqref>
                        </c15:formulaRef>
                      </c:ext>
                    </c:extLst>
                    <c:strCache>
                      <c:ptCount val="1"/>
                      <c:pt idx="0">
                        <c:v>MIES JA IKÄRYHMÄ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Taul1!$AA$20:$AA$22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4917-4C2B-8842-0BE6BA80118B}"/>
                  </c:ext>
                </c:extLst>
              </c15:ser>
            </c15:filteredBarSeries>
            <c15:filteredBarSeries>
              <c15:ser>
                <c:idx val="25"/>
                <c:order val="2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Taul1!$AB$19</c15:sqref>
                        </c15:formulaRef>
                      </c:ext>
                    </c:extLst>
                    <c:strCache>
                      <c:ptCount val="1"/>
                      <c:pt idx="0">
                        <c:v>Mies 18 - 29 -vuotta, n=189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Taul1!$AB$20:$AB$22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0.80900000000000005</c:v>
                      </c:pt>
                      <c:pt idx="1">
                        <c:v>8.8999999999999996E-2</c:v>
                      </c:pt>
                      <c:pt idx="2">
                        <c:v>0.10100000000000001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4917-4C2B-8842-0BE6BA80118B}"/>
                  </c:ext>
                </c:extLst>
              </c15:ser>
            </c15:filteredBarSeries>
            <c15:filteredBarSeries>
              <c15:ser>
                <c:idx val="26"/>
                <c:order val="2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Taul1!$AC$19</c15:sqref>
                        </c15:formulaRef>
                      </c:ext>
                    </c:extLst>
                    <c:strCache>
                      <c:ptCount val="1"/>
                      <c:pt idx="0">
                        <c:v>Mies 30 - 39 -vuotta, n=182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Taul1!$AC$20:$AC$22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0.92</c:v>
                      </c:pt>
                      <c:pt idx="1">
                        <c:v>5.3999999999999999E-2</c:v>
                      </c:pt>
                      <c:pt idx="2">
                        <c:v>2.7E-2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4917-4C2B-8842-0BE6BA80118B}"/>
                  </c:ext>
                </c:extLst>
              </c15:ser>
            </c15:filteredBarSeries>
            <c15:filteredBarSeries>
              <c15:ser>
                <c:idx val="27"/>
                <c:order val="2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Taul1!$AD$19</c15:sqref>
                        </c15:formulaRef>
                      </c:ext>
                    </c:extLst>
                    <c:strCache>
                      <c:ptCount val="1"/>
                      <c:pt idx="0">
                        <c:v>Mies 40 - 49 -vuotta, n=173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Taul1!$AD$20:$AD$22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0.89</c:v>
                      </c:pt>
                      <c:pt idx="1">
                        <c:v>3.6999999999999998E-2</c:v>
                      </c:pt>
                      <c:pt idx="2">
                        <c:v>7.2999999999999995E-2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4917-4C2B-8842-0BE6BA80118B}"/>
                  </c:ext>
                </c:extLst>
              </c15:ser>
            </c15:filteredBarSeries>
            <c15:filteredBarSeries>
              <c15:ser>
                <c:idx val="28"/>
                <c:order val="2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Taul1!$AE$19</c15:sqref>
                        </c15:formulaRef>
                      </c:ext>
                    </c:extLst>
                    <c:strCache>
                      <c:ptCount val="1"/>
                      <c:pt idx="0">
                        <c:v>Mies 50 - 59 -vuotta, n=160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Taul1!$AE$20:$AE$22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0.89600000000000002</c:v>
                      </c:pt>
                      <c:pt idx="1">
                        <c:v>4.5999999999999999E-2</c:v>
                      </c:pt>
                      <c:pt idx="2">
                        <c:v>5.8000000000000003E-2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4917-4C2B-8842-0BE6BA80118B}"/>
                  </c:ext>
                </c:extLst>
              </c15:ser>
            </c15:filteredBarSeries>
            <c15:filteredBarSeries>
              <c15:ser>
                <c:idx val="29"/>
                <c:order val="2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Taul1!$AF$19</c15:sqref>
                        </c15:formulaRef>
                      </c:ext>
                    </c:extLst>
                    <c:strCache>
                      <c:ptCount val="1"/>
                      <c:pt idx="0">
                        <c:v>Mies 60 - 69 -vuotta, n=126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Taul1!$AF$20:$AF$22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0.90400000000000003</c:v>
                      </c:pt>
                      <c:pt idx="1">
                        <c:v>3.1E-2</c:v>
                      </c:pt>
                      <c:pt idx="2">
                        <c:v>6.4000000000000001E-2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4917-4C2B-8842-0BE6BA80118B}"/>
                  </c:ext>
                </c:extLst>
              </c15:ser>
            </c15:filteredBarSeries>
            <c15:filteredBarSeries>
              <c15:ser>
                <c:idx val="30"/>
                <c:order val="3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Taul1!$AG$19</c15:sqref>
                        </c15:formulaRef>
                      </c:ext>
                    </c:extLst>
                    <c:strCache>
                      <c:ptCount val="1"/>
                      <c:pt idx="0">
                        <c:v>Mies 70 - 79 -vuotta, n=172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Taul1!$AG$20:$AG$22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0.82799999999999996</c:v>
                      </c:pt>
                      <c:pt idx="1">
                        <c:v>0.112</c:v>
                      </c:pt>
                      <c:pt idx="2">
                        <c:v>0.06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4917-4C2B-8842-0BE6BA80118B}"/>
                  </c:ext>
                </c:extLst>
              </c15:ser>
            </c15:filteredBarSeries>
            <c15:filteredBarSeries>
              <c15:ser>
                <c:idx val="31"/>
                <c:order val="3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Taul1!$AH$19</c15:sqref>
                        </c15:formulaRef>
                      </c:ext>
                    </c:extLst>
                    <c:strCache>
                      <c:ptCount val="1"/>
                      <c:pt idx="0">
                        <c:v>NAINEN JA IKÄRYHMÄ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Taul1!$AH$20:$AH$22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F-4917-4C2B-8842-0BE6BA80118B}"/>
                  </c:ext>
                </c:extLst>
              </c15:ser>
            </c15:filteredBarSeries>
            <c15:filteredBarSeries>
              <c15:ser>
                <c:idx val="32"/>
                <c:order val="3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Taul1!$AI$19</c15:sqref>
                        </c15:formulaRef>
                      </c:ext>
                    </c:extLst>
                    <c:strCache>
                      <c:ptCount val="1"/>
                      <c:pt idx="0">
                        <c:v>Nainen 18 - 29 -vuotta, n=177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Taul1!$AI$20:$AI$22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0.86299999999999999</c:v>
                      </c:pt>
                      <c:pt idx="1">
                        <c:v>6.9000000000000006E-2</c:v>
                      </c:pt>
                      <c:pt idx="2">
                        <c:v>6.8000000000000005E-2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4917-4C2B-8842-0BE6BA80118B}"/>
                  </c:ext>
                </c:extLst>
              </c15:ser>
            </c15:filteredBarSeries>
            <c15:filteredBarSeries>
              <c15:ser>
                <c:idx val="33"/>
                <c:order val="3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Taul1!$AJ$19</c15:sqref>
                        </c15:formulaRef>
                      </c:ext>
                    </c:extLst>
                    <c:strCache>
                      <c:ptCount val="1"/>
                      <c:pt idx="0">
                        <c:v>Nainen 30 - 39 -vuotta, n=170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Taul1!$AJ$20:$AJ$22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0.9</c:v>
                      </c:pt>
                      <c:pt idx="1">
                        <c:v>0.06</c:v>
                      </c:pt>
                      <c:pt idx="2">
                        <c:v>4.1000000000000002E-2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4917-4C2B-8842-0BE6BA80118B}"/>
                  </c:ext>
                </c:extLst>
              </c15:ser>
            </c15:filteredBarSeries>
            <c15:filteredBarSeries>
              <c15:ser>
                <c:idx val="34"/>
                <c:order val="3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Taul1!$AK$19</c15:sqref>
                        </c15:formulaRef>
                      </c:ext>
                    </c:extLst>
                    <c:strCache>
                      <c:ptCount val="1"/>
                      <c:pt idx="0">
                        <c:v>Nainen 40 - 49 -vuotta, n=164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Taul1!$AK$20:$AK$22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0.94199999999999995</c:v>
                      </c:pt>
                      <c:pt idx="1">
                        <c:v>0.04</c:v>
                      </c:pt>
                      <c:pt idx="2">
                        <c:v>1.7999999999999999E-2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4917-4C2B-8842-0BE6BA80118B}"/>
                  </c:ext>
                </c:extLst>
              </c15:ser>
            </c15:filteredBarSeries>
            <c15:filteredBarSeries>
              <c15:ser>
                <c:idx val="35"/>
                <c:order val="3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Taul1!$AL$19</c15:sqref>
                        </c15:formulaRef>
                      </c:ext>
                    </c:extLst>
                    <c:strCache>
                      <c:ptCount val="1"/>
                      <c:pt idx="0">
                        <c:v>Nainen 50 - 59 -vuotta, n=158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Taul1!$AL$20:$AL$22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0.92800000000000005</c:v>
                      </c:pt>
                      <c:pt idx="1">
                        <c:v>4.9000000000000002E-2</c:v>
                      </c:pt>
                      <c:pt idx="2">
                        <c:v>2.3E-2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4917-4C2B-8842-0BE6BA80118B}"/>
                  </c:ext>
                </c:extLst>
              </c15:ser>
            </c15:filteredBarSeries>
            <c15:filteredBarSeries>
              <c15:ser>
                <c:idx val="36"/>
                <c:order val="3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Taul1!$AM$19</c15:sqref>
                        </c15:formulaRef>
                      </c:ext>
                    </c:extLst>
                    <c:strCache>
                      <c:ptCount val="1"/>
                      <c:pt idx="0">
                        <c:v>Nainen 60 - 69 -vuotta, n=186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Taul1!$AM$20:$AM$22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0.86099999999999999</c:v>
                      </c:pt>
                      <c:pt idx="1">
                        <c:v>8.7999999999999995E-2</c:v>
                      </c:pt>
                      <c:pt idx="2">
                        <c:v>5.0999999999999997E-2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4917-4C2B-8842-0BE6BA80118B}"/>
                  </c:ext>
                </c:extLst>
              </c15:ser>
            </c15:filteredBarSeries>
            <c15:filteredBarSeries>
              <c15:ser>
                <c:idx val="37"/>
                <c:order val="3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Taul1!$AN$19</c15:sqref>
                        </c15:formulaRef>
                      </c:ext>
                    </c:extLst>
                    <c:strCache>
                      <c:ptCount val="1"/>
                      <c:pt idx="0">
                        <c:v>Nainen 70 - 79  -vuotta, n=145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Taul1!$AN$20:$AN$22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0.83499999999999996</c:v>
                      </c:pt>
                      <c:pt idx="1">
                        <c:v>0.128</c:v>
                      </c:pt>
                      <c:pt idx="2">
                        <c:v>3.5999999999999997E-2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5-4917-4C2B-8842-0BE6BA80118B}"/>
                  </c:ext>
                </c:extLst>
              </c15:ser>
            </c15:filteredBarSeries>
            <c15:filteredBarSeries>
              <c15:ser>
                <c:idx val="38"/>
                <c:order val="3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Taul1!$AO$19</c15:sqref>
                        </c15:formulaRef>
                      </c:ext>
                    </c:extLst>
                    <c:strCache>
                      <c:ptCount val="1"/>
                      <c:pt idx="0">
                        <c:v>EPÄVAKAAN MAAILMANPOLIITTISEN TILANTEN VAIKUTUS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Taul1!$AO$20:$AO$22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4917-4C2B-8842-0BE6BA80118B}"/>
                  </c:ext>
                </c:extLst>
              </c15:ser>
            </c15:filteredBarSeries>
            <c15:filteredBarSeries>
              <c15:ser>
                <c:idx val="39"/>
                <c:order val="3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Taul1!$AP$19</c15:sqref>
                        </c15:formulaRef>
                      </c:ext>
                    </c:extLst>
                    <c:strCache>
                      <c:ptCount val="1"/>
                      <c:pt idx="0">
                        <c:v>Harkinta-aika on pidentynyt, n=517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Taul1!$AP$20:$AP$22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0.91600000000000004</c:v>
                      </c:pt>
                      <c:pt idx="1">
                        <c:v>3.1E-2</c:v>
                      </c:pt>
                      <c:pt idx="2">
                        <c:v>5.1999999999999998E-2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7-4917-4C2B-8842-0BE6BA80118B}"/>
                  </c:ext>
                </c:extLst>
              </c15:ser>
            </c15:filteredBarSeries>
            <c15:filteredBarSeries>
              <c15:ser>
                <c:idx val="40"/>
                <c:order val="4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Taul1!$AQ$19</c15:sqref>
                        </c15:formulaRef>
                      </c:ext>
                    </c:extLst>
                    <c:strCache>
                      <c:ptCount val="1"/>
                      <c:pt idx="0">
                        <c:v>Olen luopunut suunnitelmista, n=463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Taul1!$AQ$20:$AQ$22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0.89700000000000002</c:v>
                      </c:pt>
                      <c:pt idx="1">
                        <c:v>4.5999999999999999E-2</c:v>
                      </c:pt>
                      <c:pt idx="2">
                        <c:v>5.6000000000000001E-2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8-4917-4C2B-8842-0BE6BA80118B}"/>
                  </c:ext>
                </c:extLst>
              </c15:ser>
            </c15:filteredBarSeries>
            <c15:filteredBarSeries>
              <c15:ser>
                <c:idx val="41"/>
                <c:order val="4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Taul1!$AR$19</c15:sqref>
                        </c15:formulaRef>
                      </c:ext>
                    </c:extLst>
                    <c:strCache>
                      <c:ptCount val="1"/>
                      <c:pt idx="0">
                        <c:v>Ei lainkaan, n=833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Taul1!$AR$20:$AR$22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0.86699999999999999</c:v>
                      </c:pt>
                      <c:pt idx="1">
                        <c:v>8.2000000000000003E-2</c:v>
                      </c:pt>
                      <c:pt idx="2">
                        <c:v>5.0999999999999997E-2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4917-4C2B-8842-0BE6BA80118B}"/>
                  </c:ext>
                </c:extLst>
              </c15:ser>
            </c15:filteredBarSeries>
            <c15:filteredBarSeries>
              <c15:ser>
                <c:idx val="42"/>
                <c:order val="4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Taul1!$AS$19</c15:sqref>
                        </c15:formulaRef>
                      </c:ext>
                    </c:extLst>
                    <c:strCache>
                      <c:ptCount val="1"/>
                      <c:pt idx="0">
                        <c:v>En osaa sanoa, n=191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Taul1!$AS$20:$AS$22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0.79700000000000004</c:v>
                      </c:pt>
                      <c:pt idx="1">
                        <c:v>0.154</c:v>
                      </c:pt>
                      <c:pt idx="2">
                        <c:v>4.9000000000000002E-2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4917-4C2B-8842-0BE6BA80118B}"/>
                  </c:ext>
                </c:extLst>
              </c15:ser>
            </c15:filteredBarSeries>
            <c15:filteredBarSeries>
              <c15:ser>
                <c:idx val="43"/>
                <c:order val="4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Taul1!$AT$19</c15:sqref>
                        </c15:formulaRef>
                      </c:ext>
                    </c:extLst>
                    <c:strCache>
                      <c:ptCount val="1"/>
                      <c:pt idx="0">
                        <c:v>KOETKO ELÄKETURVAN TÄYDENTÄMISEN..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Taul1!$AT$20:$AT$22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4917-4C2B-8842-0BE6BA80118B}"/>
                  </c:ext>
                </c:extLst>
              </c15:ser>
            </c15:filteredBarSeries>
            <c15:filteredBarSeries>
              <c15:ser>
                <c:idx val="44"/>
                <c:order val="4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Taul1!$AU$19</c15:sqref>
                        </c15:formulaRef>
                      </c:ext>
                    </c:extLst>
                    <c:strCache>
                      <c:ptCount val="1"/>
                      <c:pt idx="0">
                        <c:v>Kyllä, n=1276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Taul1!$AU$20:$AU$22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0.93100000000000005</c:v>
                      </c:pt>
                      <c:pt idx="1">
                        <c:v>3.6999999999999998E-2</c:v>
                      </c:pt>
                      <c:pt idx="2">
                        <c:v>3.2000000000000001E-2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4917-4C2B-8842-0BE6BA80118B}"/>
                  </c:ext>
                </c:extLst>
              </c15:ser>
            </c15:filteredBarSeries>
            <c15:filteredBarSeries>
              <c15:ser>
                <c:idx val="45"/>
                <c:order val="4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Taul1!$AV$19</c15:sqref>
                        </c15:formulaRef>
                      </c:ext>
                    </c:extLst>
                    <c:strCache>
                      <c:ptCount val="1"/>
                      <c:pt idx="0">
                        <c:v>Ei, n=337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Taul1!$AV$20:$AV$22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0.79</c:v>
                      </c:pt>
                      <c:pt idx="1">
                        <c:v>0.106</c:v>
                      </c:pt>
                      <c:pt idx="2">
                        <c:v>0.104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4917-4C2B-8842-0BE6BA80118B}"/>
                  </c:ext>
                </c:extLst>
              </c15:ser>
            </c15:filteredBarSeries>
            <c15:filteredBarSeries>
              <c15:ser>
                <c:idx val="46"/>
                <c:order val="4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Taul1!$AW$19</c15:sqref>
                        </c15:formulaRef>
                      </c:ext>
                    </c:extLst>
                    <c:strCache>
                      <c:ptCount val="1"/>
                      <c:pt idx="0">
                        <c:v>En osaa sanoa, n=391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Taul1!$AW$20:$AW$22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0.79200000000000004</c:v>
                      </c:pt>
                      <c:pt idx="1">
                        <c:v>0.13600000000000001</c:v>
                      </c:pt>
                      <c:pt idx="2">
                        <c:v>7.1999999999999995E-2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4917-4C2B-8842-0BE6BA80118B}"/>
                  </c:ext>
                </c:extLst>
              </c15:ser>
            </c15:filteredBarSeries>
            <c15:filteredBarSeries>
              <c15:ser>
                <c:idx val="47"/>
                <c:order val="4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Taul1!$AX$19</c15:sqref>
                        </c15:formulaRef>
                      </c:ext>
                    </c:extLst>
                    <c:strCache>
                      <c:ptCount val="1"/>
                      <c:pt idx="0">
                        <c:v>KOULUTUSTASO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Taul1!$AX$20:$AX$22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4917-4C2B-8842-0BE6BA80118B}"/>
                  </c:ext>
                </c:extLst>
              </c15:ser>
            </c15:filteredBarSeries>
            <c15:filteredBarSeries>
              <c15:ser>
                <c:idx val="48"/>
                <c:order val="4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Taul1!$AY$19</c15:sqref>
                        </c15:formulaRef>
                      </c:ext>
                    </c:extLst>
                    <c:strCache>
                      <c:ptCount val="1"/>
                      <c:pt idx="0">
                        <c:v>Peruskoulu, n=127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Taul1!$AY$20:$AY$22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0.78100000000000003</c:v>
                      </c:pt>
                      <c:pt idx="1">
                        <c:v>0.11700000000000001</c:v>
                      </c:pt>
                      <c:pt idx="2">
                        <c:v>0.10199999999999999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4917-4C2B-8842-0BE6BA80118B}"/>
                  </c:ext>
                </c:extLst>
              </c15:ser>
            </c15:filteredBarSeries>
            <c15:filteredBarSeries>
              <c15:ser>
                <c:idx val="49"/>
                <c:order val="4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Taul1!$AZ$19</c15:sqref>
                        </c15:formulaRef>
                      </c:ext>
                    </c:extLst>
                    <c:strCache>
                      <c:ptCount val="1"/>
                      <c:pt idx="0">
                        <c:v>Ammattikoulu, n=507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Taul1!$AZ$20:$AZ$22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0.89500000000000002</c:v>
                      </c:pt>
                      <c:pt idx="1">
                        <c:v>6.0999999999999999E-2</c:v>
                      </c:pt>
                      <c:pt idx="2">
                        <c:v>4.3999999999999997E-2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1-4917-4C2B-8842-0BE6BA80118B}"/>
                  </c:ext>
                </c:extLst>
              </c15:ser>
            </c15:filteredBarSeries>
            <c15:filteredBarSeries>
              <c15:ser>
                <c:idx val="50"/>
                <c:order val="5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Taul1!$BA$19</c15:sqref>
                        </c15:formulaRef>
                      </c:ext>
                    </c:extLst>
                    <c:strCache>
                      <c:ptCount val="1"/>
                      <c:pt idx="0">
                        <c:v>Lukio, n=214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Taul1!$BA$20:$BA$22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0.88100000000000001</c:v>
                      </c:pt>
                      <c:pt idx="1">
                        <c:v>6.6000000000000003E-2</c:v>
                      </c:pt>
                      <c:pt idx="2">
                        <c:v>5.2999999999999999E-2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2-4917-4C2B-8842-0BE6BA80118B}"/>
                  </c:ext>
                </c:extLst>
              </c15:ser>
            </c15:filteredBarSeries>
            <c15:filteredBarSeries>
              <c15:ser>
                <c:idx val="51"/>
                <c:order val="5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Taul1!$BB$19</c15:sqref>
                        </c15:formulaRef>
                      </c:ext>
                    </c:extLst>
                    <c:strCache>
                      <c:ptCount val="1"/>
                      <c:pt idx="0">
                        <c:v>Opistotaso, n=263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Taul1!$BB$20:$BB$22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0.88200000000000001</c:v>
                      </c:pt>
                      <c:pt idx="1">
                        <c:v>7.4999999999999997E-2</c:v>
                      </c:pt>
                      <c:pt idx="2">
                        <c:v>4.3999999999999997E-2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4917-4C2B-8842-0BE6BA80118B}"/>
                  </c:ext>
                </c:extLst>
              </c15:ser>
            </c15:filteredBarSeries>
            <c15:filteredBarSeries>
              <c15:ser>
                <c:idx val="52"/>
                <c:order val="5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Taul1!$BC$19</c15:sqref>
                        </c15:formulaRef>
                      </c:ext>
                    </c:extLst>
                    <c:strCache>
                      <c:ptCount val="1"/>
                      <c:pt idx="0">
                        <c:v>Ammattikorkeakoulu, n=389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Taul1!$BC$20:$BC$22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0.90900000000000003</c:v>
                      </c:pt>
                      <c:pt idx="1">
                        <c:v>3.9E-2</c:v>
                      </c:pt>
                      <c:pt idx="2">
                        <c:v>5.1999999999999998E-2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4-4917-4C2B-8842-0BE6BA80118B}"/>
                  </c:ext>
                </c:extLst>
              </c15:ser>
            </c15:filteredBarSeries>
            <c15:filteredBarSeries>
              <c15:ser>
                <c:idx val="53"/>
                <c:order val="5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Taul1!$BD$19</c15:sqref>
                        </c15:formulaRef>
                      </c:ext>
                    </c:extLst>
                    <c:strCache>
                      <c:ptCount val="1"/>
                      <c:pt idx="0">
                        <c:v>Yliopisto/Korkeakoulu,, n=459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Taul1!$BD$20:$BD$22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0.86</c:v>
                      </c:pt>
                      <c:pt idx="1">
                        <c:v>8.5999999999999993E-2</c:v>
                      </c:pt>
                      <c:pt idx="2">
                        <c:v>5.3999999999999999E-2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5-4917-4C2B-8842-0BE6BA80118B}"/>
                  </c:ext>
                </c:extLst>
              </c15:ser>
            </c15:filteredBarSeries>
            <c15:filteredBarSeries>
              <c15:ser>
                <c:idx val="54"/>
                <c:order val="5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Taul1!$BE$19</c15:sqref>
                        </c15:formulaRef>
                      </c:ext>
                    </c:extLst>
                    <c:strCache>
                      <c:ptCount val="1"/>
                      <c:pt idx="0">
                        <c:v>Muu, n=36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Taul1!$BE$20:$BE$22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0.97</c:v>
                      </c:pt>
                      <c:pt idx="1">
                        <c:v>0.03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6-4917-4C2B-8842-0BE6BA80118B}"/>
                  </c:ext>
                </c:extLst>
              </c15:ser>
            </c15:filteredBarSeries>
            <c15:filteredBarSeries>
              <c15:ser>
                <c:idx val="55"/>
                <c:order val="5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Taul1!$BF$19</c15:sqref>
                        </c15:formulaRef>
                      </c:ext>
                    </c:extLst>
                    <c:strCache>
                      <c:ptCount val="1"/>
                      <c:pt idx="0">
                        <c:v>En halua kertoa/En tiedä, n=30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Taul1!$BF$20:$BF$22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0.76900000000000002</c:v>
                      </c:pt>
                      <c:pt idx="1">
                        <c:v>0.16600000000000001</c:v>
                      </c:pt>
                      <c:pt idx="2">
                        <c:v>6.5000000000000002E-2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7-4917-4C2B-8842-0BE6BA80118B}"/>
                  </c:ext>
                </c:extLst>
              </c15:ser>
            </c15:filteredBarSeries>
            <c15:filteredBarSeries>
              <c15:ser>
                <c:idx val="56"/>
                <c:order val="5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Taul1!$BG$19</c15:sqref>
                        </c15:formulaRef>
                      </c:ext>
                    </c:extLst>
                    <c:strCache>
                      <c:ptCount val="1"/>
                      <c:pt idx="0">
                        <c:v>TALOUDEN TILANNE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Taul1!$BG$20:$BG$22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8-4917-4C2B-8842-0BE6BA80118B}"/>
                  </c:ext>
                </c:extLst>
              </c15:ser>
            </c15:filteredBarSeries>
            <c15:filteredBarSeries>
              <c15:ser>
                <c:idx val="57"/>
                <c:order val="5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Taul1!$BH$19</c15:sqref>
                        </c15:formulaRef>
                      </c:ext>
                    </c:extLst>
                    <c:strCache>
                      <c:ptCount val="1"/>
                      <c:pt idx="0">
                        <c:v>Yksinasuva/yksinhuoltaja, n=599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Taul1!$BH$20:$BH$22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0.88200000000000001</c:v>
                      </c:pt>
                      <c:pt idx="1">
                        <c:v>7.3999999999999996E-2</c:v>
                      </c:pt>
                      <c:pt idx="2">
                        <c:v>4.3999999999999997E-2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9-4917-4C2B-8842-0BE6BA80118B}"/>
                  </c:ext>
                </c:extLst>
              </c15:ser>
            </c15:filteredBarSeries>
            <c15:filteredBarSeries>
              <c15:ser>
                <c:idx val="58"/>
                <c:order val="5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Taul1!$BI$19</c15:sqref>
                        </c15:formulaRef>
                      </c:ext>
                    </c:extLst>
                    <c:strCache>
                      <c:ptCount val="1"/>
                      <c:pt idx="0">
                        <c:v>Kaksi aikuista, ei lapsia taloudessa, n=799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Taul1!$BI$20:$BI$22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0.878</c:v>
                      </c:pt>
                      <c:pt idx="1">
                        <c:v>7.0999999999999994E-2</c:v>
                      </c:pt>
                      <c:pt idx="2">
                        <c:v>5.0999999999999997E-2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A-4917-4C2B-8842-0BE6BA80118B}"/>
                  </c:ext>
                </c:extLst>
              </c15:ser>
            </c15:filteredBarSeries>
            <c15:filteredBarSeries>
              <c15:ser>
                <c:idx val="59"/>
                <c:order val="5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Taul1!$BJ$19</c15:sqref>
                        </c15:formulaRef>
                      </c:ext>
                    </c:extLst>
                    <c:strCache>
                      <c:ptCount val="1"/>
                      <c:pt idx="0">
                        <c:v>Kaksi aikuista, alle 18 v. lapsia, n=375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Taul1!$BJ$20:$BJ$22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0.91700000000000004</c:v>
                      </c:pt>
                      <c:pt idx="1">
                        <c:v>4.2000000000000003E-2</c:v>
                      </c:pt>
                      <c:pt idx="2">
                        <c:v>4.2000000000000003E-2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B-4917-4C2B-8842-0BE6BA80118B}"/>
                  </c:ext>
                </c:extLst>
              </c15:ser>
            </c15:filteredBarSeries>
            <c15:filteredBarSeries>
              <c15:ser>
                <c:idx val="60"/>
                <c:order val="6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Taul1!$BK$19</c15:sqref>
                        </c15:formulaRef>
                      </c:ext>
                    </c:extLst>
                    <c:strCache>
                      <c:ptCount val="1"/>
                      <c:pt idx="0">
                        <c:v>Asun vanhempieni kanssa, n=88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Taul1!$BK$20:$BK$22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0.79700000000000004</c:v>
                      </c:pt>
                      <c:pt idx="1">
                        <c:v>4.3999999999999997E-2</c:v>
                      </c:pt>
                      <c:pt idx="2">
                        <c:v>0.159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C-4917-4C2B-8842-0BE6BA80118B}"/>
                  </c:ext>
                </c:extLst>
              </c15:ser>
            </c15:filteredBarSeries>
            <c15:filteredBarSeries>
              <c15:ser>
                <c:idx val="61"/>
                <c:order val="6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Taul1!$BL$19</c15:sqref>
                        </c15:formulaRef>
                      </c:ext>
                    </c:extLst>
                    <c:strCache>
                      <c:ptCount val="1"/>
                      <c:pt idx="0">
                        <c:v>En tahdo kertoa, n=37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Taul1!$BL$20:$BL$22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0.78200000000000003</c:v>
                      </c:pt>
                      <c:pt idx="1">
                        <c:v>0.189</c:v>
                      </c:pt>
                      <c:pt idx="2">
                        <c:v>2.9000000000000001E-2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D-4917-4C2B-8842-0BE6BA80118B}"/>
                  </c:ext>
                </c:extLst>
              </c15:ser>
            </c15:filteredBarSeries>
            <c15:filteredBarSeries>
              <c15:ser>
                <c:idx val="62"/>
                <c:order val="6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Taul1!$BM$19</c15:sqref>
                        </c15:formulaRef>
                      </c:ext>
                    </c:extLst>
                    <c:strCache>
                      <c:ptCount val="1"/>
                      <c:pt idx="0">
                        <c:v>Muu, n=99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Taul1!$BM$20:$BM$22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0.85499999999999998</c:v>
                      </c:pt>
                      <c:pt idx="1">
                        <c:v>8.2000000000000003E-2</c:v>
                      </c:pt>
                      <c:pt idx="2">
                        <c:v>6.3E-2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E-4917-4C2B-8842-0BE6BA80118B}"/>
                  </c:ext>
                </c:extLst>
              </c15:ser>
            </c15:filteredBarSeries>
            <c15:filteredBarSeries>
              <c15:ser>
                <c:idx val="63"/>
                <c:order val="6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Taul1!$BN$19</c15:sqref>
                        </c15:formulaRef>
                      </c:ext>
                    </c:extLst>
                    <c:strCache>
                      <c:ptCount val="1"/>
                      <c:pt idx="0">
                        <c:v>SUURALUE (NUTS2)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Taul1!$BN$20:$BN$22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F-4917-4C2B-8842-0BE6BA80118B}"/>
                  </c:ext>
                </c:extLst>
              </c15:ser>
            </c15:filteredBarSeries>
            <c15:filteredBarSeries>
              <c15:ser>
                <c:idx val="64"/>
                <c:order val="6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Taul1!$BO$19</c15:sqref>
                        </c15:formulaRef>
                      </c:ext>
                    </c:extLst>
                    <c:strCache>
                      <c:ptCount val="1"/>
                      <c:pt idx="0">
                        <c:v>Länsi-Suomi, n=497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Taul1!$BO$20:$BO$22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0.89900000000000002</c:v>
                      </c:pt>
                      <c:pt idx="1">
                        <c:v>4.2999999999999997E-2</c:v>
                      </c:pt>
                      <c:pt idx="2">
                        <c:v>5.8000000000000003E-2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0-4917-4C2B-8842-0BE6BA80118B}"/>
                  </c:ext>
                </c:extLst>
              </c15:ser>
            </c15:filteredBarSeries>
            <c15:filteredBarSeries>
              <c15:ser>
                <c:idx val="65"/>
                <c:order val="6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Taul1!$BP$19</c15:sqref>
                        </c15:formulaRef>
                      </c:ext>
                    </c:extLst>
                    <c:strCache>
                      <c:ptCount val="1"/>
                      <c:pt idx="0">
                        <c:v>Helsinki-Uusimaa, n=638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Taul1!$BP$20:$BP$22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0.86799999999999999</c:v>
                      </c:pt>
                      <c:pt idx="1">
                        <c:v>8.5999999999999993E-2</c:v>
                      </c:pt>
                      <c:pt idx="2">
                        <c:v>4.5999999999999999E-2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1-4917-4C2B-8842-0BE6BA80118B}"/>
                  </c:ext>
                </c:extLst>
              </c15:ser>
            </c15:filteredBarSeries>
            <c15:filteredBarSeries>
              <c15:ser>
                <c:idx val="66"/>
                <c:order val="6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Taul1!$BQ$19</c15:sqref>
                        </c15:formulaRef>
                      </c:ext>
                    </c:extLst>
                    <c:strCache>
                      <c:ptCount val="1"/>
                      <c:pt idx="0">
                        <c:v>Etelä-Suomi, n=416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Taul1!$BQ$20:$BQ$22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0.871</c:v>
                      </c:pt>
                      <c:pt idx="1">
                        <c:v>7.0999999999999994E-2</c:v>
                      </c:pt>
                      <c:pt idx="2">
                        <c:v>5.8000000000000003E-2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2-4917-4C2B-8842-0BE6BA80118B}"/>
                  </c:ext>
                </c:extLst>
              </c15:ser>
            </c15:filteredBarSeries>
            <c15:filteredBarSeries>
              <c15:ser>
                <c:idx val="67"/>
                <c:order val="6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Taul1!$BR$19</c15:sqref>
                        </c15:formulaRef>
                      </c:ext>
                    </c:extLst>
                    <c:strCache>
                      <c:ptCount val="1"/>
                      <c:pt idx="0">
                        <c:v>Pohjois- ja Itä-Suomi, n=452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Taul1!$B$20:$B$22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Taul1!$BR$20:$BR$22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0.88400000000000001</c:v>
                      </c:pt>
                      <c:pt idx="1">
                        <c:v>6.6000000000000003E-2</c:v>
                      </c:pt>
                      <c:pt idx="2">
                        <c:v>4.9000000000000002E-2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3-4917-4C2B-8842-0BE6BA80118B}"/>
                  </c:ext>
                </c:extLst>
              </c15:ser>
            </c15:filteredBarSeries>
          </c:ext>
        </c:extLst>
      </c:barChart>
      <c:catAx>
        <c:axId val="142547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fi-FI"/>
          </a:p>
        </c:txPr>
        <c:crossAx val="142553088"/>
        <c:crosses val="autoZero"/>
        <c:auto val="1"/>
        <c:lblAlgn val="ctr"/>
        <c:lblOffset val="100"/>
        <c:noMultiLvlLbl val="0"/>
      </c:catAx>
      <c:valAx>
        <c:axId val="142553088"/>
        <c:scaling>
          <c:orientation val="minMax"/>
          <c:max val="1"/>
          <c:min val="0"/>
        </c:scaling>
        <c:delete val="0"/>
        <c:axPos val="t"/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fi-FI"/>
          </a:p>
        </c:txPr>
        <c:crossAx val="1425472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154595599983254"/>
          <c:y val="6.3824231648463292E-2"/>
          <c:w val="0.22067086702323419"/>
          <c:h val="0.26566737573235616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>
          <a:solidFill>
            <a:schemeClr val="tx1"/>
          </a:solidFill>
          <a:latin typeface="+mn-lt"/>
        </a:defRPr>
      </a:pPr>
      <a:endParaRPr lang="fi-FI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A546B4DC-365F-69C3-4063-96ADCB61B0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>
              <a:latin typeface="Merriweather Sans Light" pitchFamily="2" charset="77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AA51487-F717-7D83-F3B2-78FD988D7C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E61A2-DE62-5542-97B1-AD37656F7EA3}" type="datetime1">
              <a:rPr lang="fi-FI" smtClean="0">
                <a:latin typeface="Merriweather Sans Light" pitchFamily="2" charset="77"/>
              </a:rPr>
              <a:t>11.4.2025</a:t>
            </a:fld>
            <a:endParaRPr lang="fi-FI" dirty="0">
              <a:latin typeface="Merriweather Sans Light" pitchFamily="2" charset="77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4DC04D3-7111-1750-4CF3-EFF625DAC3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>
              <a:latin typeface="Merriweather Sans Light" pitchFamily="2" charset="77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69D5AFE-4895-4E10-1EBC-48FE21CAAA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0BF7B-A537-4862-BC57-5AD7D7158A0B}" type="slidenum">
              <a:rPr lang="fi-FI" smtClean="0">
                <a:latin typeface="Merriweather Sans Light" pitchFamily="2" charset="77"/>
              </a:rPr>
              <a:t>‹#›</a:t>
            </a:fld>
            <a:endParaRPr lang="fi-FI" dirty="0">
              <a:latin typeface="Merriweather Sa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9729427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erriweather Sans Light" pitchFamily="2" charset="77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erriweather Sans Light" pitchFamily="2" charset="77"/>
              </a:defRPr>
            </a:lvl1pPr>
          </a:lstStyle>
          <a:p>
            <a:fld id="{35CC8571-A185-594B-91B0-5A9350D92FFE}" type="datetime1">
              <a:rPr lang="fi-FI" smtClean="0"/>
              <a:t>11.4.2025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erriweather Sans Light" pitchFamily="2" charset="77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erriweather Sans Light" pitchFamily="2" charset="77"/>
              </a:defRPr>
            </a:lvl1pPr>
          </a:lstStyle>
          <a:p>
            <a:fld id="{6FE57B53-4CF3-0847-A30C-DCF67E8245C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255684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emf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emf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Ryhmä 82">
            <a:extLst>
              <a:ext uri="{FF2B5EF4-FFF2-40B4-BE49-F238E27FC236}">
                <a16:creationId xmlns:a16="http://schemas.microsoft.com/office/drawing/2014/main" id="{4DAFECF7-9B11-5D52-5755-332DA472C844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C91A0F95-3299-7533-166B-392857D3CF2A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82" name="Ryhmä 81">
              <a:extLst>
                <a:ext uri="{FF2B5EF4-FFF2-40B4-BE49-F238E27FC236}">
                  <a16:creationId xmlns:a16="http://schemas.microsoft.com/office/drawing/2014/main" id="{CF8E69D8-EA7F-D90E-63AA-07B679762F90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19" name="Puolivapaa piirto 18">
                <a:extLst>
                  <a:ext uri="{FF2B5EF4-FFF2-40B4-BE49-F238E27FC236}">
                    <a16:creationId xmlns:a16="http://schemas.microsoft.com/office/drawing/2014/main" id="{F3B35A06-963F-41AC-E981-0588920C6073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81" name="Ryhmä 80">
                <a:extLst>
                  <a:ext uri="{FF2B5EF4-FFF2-40B4-BE49-F238E27FC236}">
                    <a16:creationId xmlns:a16="http://schemas.microsoft.com/office/drawing/2014/main" id="{3D0A5BD7-5703-A1F1-B0EB-C6796756833F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21" name="Puolivapaa piirto 20">
                  <a:extLst>
                    <a:ext uri="{FF2B5EF4-FFF2-40B4-BE49-F238E27FC236}">
                      <a16:creationId xmlns:a16="http://schemas.microsoft.com/office/drawing/2014/main" id="{D3E0B5BE-3E4E-C2C2-3583-2D15A369A7E3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22" name="Puolivapaa piirto 21">
                  <a:extLst>
                    <a:ext uri="{FF2B5EF4-FFF2-40B4-BE49-F238E27FC236}">
                      <a16:creationId xmlns:a16="http://schemas.microsoft.com/office/drawing/2014/main" id="{A433F273-795F-85B7-995A-7DCA58088198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23" name="Puolivapaa piirto 22">
            <a:extLst>
              <a:ext uri="{FF2B5EF4-FFF2-40B4-BE49-F238E27FC236}">
                <a16:creationId xmlns:a16="http://schemas.microsoft.com/office/drawing/2014/main" id="{4DE3C5E3-CED4-0F93-0D4F-6DF4BD61D0E7}"/>
              </a:ext>
            </a:extLst>
          </p:cNvPr>
          <p:cNvSpPr/>
          <p:nvPr userDrawn="1"/>
        </p:nvSpPr>
        <p:spPr>
          <a:xfrm>
            <a:off x="6502964" y="-662666"/>
            <a:ext cx="8182043" cy="8182319"/>
          </a:xfrm>
          <a:custGeom>
            <a:avLst/>
            <a:gdLst>
              <a:gd name="connsiteX0" fmla="*/ 0 w 8182043"/>
              <a:gd name="connsiteY0" fmla="*/ 0 h 8182319"/>
              <a:gd name="connsiteX1" fmla="*/ 8182044 w 8182043"/>
              <a:gd name="connsiteY1" fmla="*/ 0 h 8182319"/>
              <a:gd name="connsiteX2" fmla="*/ 8182044 w 8182043"/>
              <a:gd name="connsiteY2" fmla="*/ 8182320 h 8182319"/>
              <a:gd name="connsiteX3" fmla="*/ 0 w 8182043"/>
              <a:gd name="connsiteY3" fmla="*/ 8182320 h 818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82043" h="8182319">
                <a:moveTo>
                  <a:pt x="0" y="0"/>
                </a:moveTo>
                <a:lnTo>
                  <a:pt x="8182044" y="0"/>
                </a:lnTo>
                <a:lnTo>
                  <a:pt x="8182044" y="8182320"/>
                </a:lnTo>
                <a:lnTo>
                  <a:pt x="0" y="8182320"/>
                </a:lnTo>
                <a:close/>
              </a:path>
            </a:pathLst>
          </a:custGeom>
          <a:noFill/>
          <a:ln w="137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B61B68E-22CA-E9AF-FEF5-902C57D4DD25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Tässä on alaotsikko, jossa nimi</a:t>
            </a:r>
            <a:br>
              <a:rPr lang="fi-FI" dirty="0"/>
            </a:br>
            <a:r>
              <a:rPr lang="fi-FI" dirty="0"/>
              <a:t>Titteli ja</a:t>
            </a:r>
            <a:br>
              <a:rPr lang="fi-FI" dirty="0"/>
            </a:br>
            <a:r>
              <a:rPr lang="fi-FI" dirty="0"/>
              <a:t>Päivämäärä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8A02F0-8B97-2BF3-D66A-E9BDFC541BF9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Tämä on perusaloitusdia – mahtuu kaksi riviä 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31922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 + otsikko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94864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94864" y="4215108"/>
            <a:ext cx="3454401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542809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 myös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42810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kaksi kuvaa alaotsikoilla ja teksteillä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F917858-DFF0-8247-8514-981F7D64423F}" type="datetime1">
              <a:rPr lang="fi-FI" smtClean="0"/>
              <a:t>11.4.2025</a:t>
            </a:fld>
            <a:endParaRPr lang="fi-FI" dirty="0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B9A70E57-60D2-8CE4-966E-1551B61D8A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94865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sp>
        <p:nvSpPr>
          <p:cNvPr id="14" name="Kuvan paikkamerkki 7">
            <a:extLst>
              <a:ext uri="{FF2B5EF4-FFF2-40B4-BE49-F238E27FC236}">
                <a16:creationId xmlns:a16="http://schemas.microsoft.com/office/drawing/2014/main" id="{EBC21943-95D7-61DC-57AF-44B1561A91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42810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64863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uvaa + otsikko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3863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3863" y="4215108"/>
            <a:ext cx="3454401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310383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kolmas alaotsikko niinikään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10384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kolme kuvaa alaotsikoilla ja teksteillä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413328D-D817-7941-AD18-56E3826A457C}" type="datetime1">
              <a:rPr lang="fi-FI" smtClean="0"/>
              <a:t>11.4.2025</a:t>
            </a:fld>
            <a:endParaRPr lang="fi-FI" dirty="0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7" name="Tekstin paikkamerkki 4">
            <a:extLst>
              <a:ext uri="{FF2B5EF4-FFF2-40B4-BE49-F238E27FC236}">
                <a16:creationId xmlns:a16="http://schemas.microsoft.com/office/drawing/2014/main" id="{1B787B8B-43B7-8831-97E6-1D017BAB97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8797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 myös</a:t>
            </a:r>
          </a:p>
        </p:txBody>
      </p:sp>
      <p:sp>
        <p:nvSpPr>
          <p:cNvPr id="14" name="Sisällön paikkamerkki 5">
            <a:extLst>
              <a:ext uri="{FF2B5EF4-FFF2-40B4-BE49-F238E27FC236}">
                <a16:creationId xmlns:a16="http://schemas.microsoft.com/office/drawing/2014/main" id="{C201DAF5-65BC-723F-ED6F-7E0D61EEC7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68798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Kuvan paikkamerkki 7">
            <a:extLst>
              <a:ext uri="{FF2B5EF4-FFF2-40B4-BE49-F238E27FC236}">
                <a16:creationId xmlns:a16="http://schemas.microsoft.com/office/drawing/2014/main" id="{E1ABE823-A7CA-A6E8-742F-04D435354A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4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sp>
        <p:nvSpPr>
          <p:cNvPr id="17" name="Kuvan paikkamerkki 7">
            <a:extLst>
              <a:ext uri="{FF2B5EF4-FFF2-40B4-BE49-F238E27FC236}">
                <a16:creationId xmlns:a16="http://schemas.microsoft.com/office/drawing/2014/main" id="{59D3C0D7-F837-2D0E-B0CA-8EAEF5267D9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74891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sp>
        <p:nvSpPr>
          <p:cNvPr id="18" name="Kuvan paikkamerkki 7">
            <a:extLst>
              <a:ext uri="{FF2B5EF4-FFF2-40B4-BE49-F238E27FC236}">
                <a16:creationId xmlns:a16="http://schemas.microsoft.com/office/drawing/2014/main" id="{D78890F0-009A-65C4-6D03-3185A22AD85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312270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446122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yöristetty suorakulmio 6">
            <a:extLst>
              <a:ext uri="{FF2B5EF4-FFF2-40B4-BE49-F238E27FC236}">
                <a16:creationId xmlns:a16="http://schemas.microsoft.com/office/drawing/2014/main" id="{5687F076-B05E-D508-CF06-A3A9200DF0B0}"/>
              </a:ext>
            </a:extLst>
          </p:cNvPr>
          <p:cNvSpPr/>
          <p:nvPr userDrawn="1"/>
        </p:nvSpPr>
        <p:spPr>
          <a:xfrm>
            <a:off x="1194323" y="1194323"/>
            <a:ext cx="9803354" cy="4469354"/>
          </a:xfrm>
          <a:prstGeom prst="roundRect">
            <a:avLst>
              <a:gd name="adj" fmla="val 8428"/>
            </a:avLst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803354"/>
                      <a:gd name="connsiteY0" fmla="*/ 744907 h 4469354"/>
                      <a:gd name="connsiteX1" fmla="*/ 744907 w 9803354"/>
                      <a:gd name="connsiteY1" fmla="*/ 0 h 4469354"/>
                      <a:gd name="connsiteX2" fmla="*/ 1505002 w 9803354"/>
                      <a:gd name="connsiteY2" fmla="*/ 0 h 4469354"/>
                      <a:gd name="connsiteX3" fmla="*/ 2015691 w 9803354"/>
                      <a:gd name="connsiteY3" fmla="*/ 0 h 4469354"/>
                      <a:gd name="connsiteX4" fmla="*/ 2443244 w 9803354"/>
                      <a:gd name="connsiteY4" fmla="*/ 0 h 4469354"/>
                      <a:gd name="connsiteX5" fmla="*/ 3120204 w 9803354"/>
                      <a:gd name="connsiteY5" fmla="*/ 0 h 4469354"/>
                      <a:gd name="connsiteX6" fmla="*/ 3630893 w 9803354"/>
                      <a:gd name="connsiteY6" fmla="*/ 0 h 4469354"/>
                      <a:gd name="connsiteX7" fmla="*/ 4390988 w 9803354"/>
                      <a:gd name="connsiteY7" fmla="*/ 0 h 4469354"/>
                      <a:gd name="connsiteX8" fmla="*/ 4818542 w 9803354"/>
                      <a:gd name="connsiteY8" fmla="*/ 0 h 4469354"/>
                      <a:gd name="connsiteX9" fmla="*/ 5578637 w 9803354"/>
                      <a:gd name="connsiteY9" fmla="*/ 0 h 4469354"/>
                      <a:gd name="connsiteX10" fmla="*/ 5923055 w 9803354"/>
                      <a:gd name="connsiteY10" fmla="*/ 0 h 4469354"/>
                      <a:gd name="connsiteX11" fmla="*/ 6516879 w 9803354"/>
                      <a:gd name="connsiteY11" fmla="*/ 0 h 4469354"/>
                      <a:gd name="connsiteX12" fmla="*/ 7110703 w 9803354"/>
                      <a:gd name="connsiteY12" fmla="*/ 0 h 4469354"/>
                      <a:gd name="connsiteX13" fmla="*/ 7621392 w 9803354"/>
                      <a:gd name="connsiteY13" fmla="*/ 0 h 4469354"/>
                      <a:gd name="connsiteX14" fmla="*/ 8381487 w 9803354"/>
                      <a:gd name="connsiteY14" fmla="*/ 0 h 4469354"/>
                      <a:gd name="connsiteX15" fmla="*/ 9058447 w 9803354"/>
                      <a:gd name="connsiteY15" fmla="*/ 0 h 4469354"/>
                      <a:gd name="connsiteX16" fmla="*/ 9803354 w 9803354"/>
                      <a:gd name="connsiteY16" fmla="*/ 744907 h 4469354"/>
                      <a:gd name="connsiteX17" fmla="*/ 9803354 w 9803354"/>
                      <a:gd name="connsiteY17" fmla="*/ 1370610 h 4469354"/>
                      <a:gd name="connsiteX18" fmla="*/ 9803354 w 9803354"/>
                      <a:gd name="connsiteY18" fmla="*/ 1966518 h 4469354"/>
                      <a:gd name="connsiteX19" fmla="*/ 9803354 w 9803354"/>
                      <a:gd name="connsiteY19" fmla="*/ 2473040 h 4469354"/>
                      <a:gd name="connsiteX20" fmla="*/ 9803354 w 9803354"/>
                      <a:gd name="connsiteY20" fmla="*/ 3009357 h 4469354"/>
                      <a:gd name="connsiteX21" fmla="*/ 9803354 w 9803354"/>
                      <a:gd name="connsiteY21" fmla="*/ 3724447 h 4469354"/>
                      <a:gd name="connsiteX22" fmla="*/ 9058447 w 9803354"/>
                      <a:gd name="connsiteY22" fmla="*/ 4469354 h 4469354"/>
                      <a:gd name="connsiteX23" fmla="*/ 8630894 w 9803354"/>
                      <a:gd name="connsiteY23" fmla="*/ 4469354 h 4469354"/>
                      <a:gd name="connsiteX24" fmla="*/ 8286475 w 9803354"/>
                      <a:gd name="connsiteY24" fmla="*/ 4469354 h 4469354"/>
                      <a:gd name="connsiteX25" fmla="*/ 7942057 w 9803354"/>
                      <a:gd name="connsiteY25" fmla="*/ 4469354 h 4469354"/>
                      <a:gd name="connsiteX26" fmla="*/ 7348233 w 9803354"/>
                      <a:gd name="connsiteY26" fmla="*/ 4469354 h 4469354"/>
                      <a:gd name="connsiteX27" fmla="*/ 6920680 w 9803354"/>
                      <a:gd name="connsiteY27" fmla="*/ 4469354 h 4469354"/>
                      <a:gd name="connsiteX28" fmla="*/ 6243720 w 9803354"/>
                      <a:gd name="connsiteY28" fmla="*/ 4469354 h 4469354"/>
                      <a:gd name="connsiteX29" fmla="*/ 5816166 w 9803354"/>
                      <a:gd name="connsiteY29" fmla="*/ 4469354 h 4469354"/>
                      <a:gd name="connsiteX30" fmla="*/ 5139207 w 9803354"/>
                      <a:gd name="connsiteY30" fmla="*/ 4469354 h 4469354"/>
                      <a:gd name="connsiteX31" fmla="*/ 4794789 w 9803354"/>
                      <a:gd name="connsiteY31" fmla="*/ 4469354 h 4469354"/>
                      <a:gd name="connsiteX32" fmla="*/ 4117829 w 9803354"/>
                      <a:gd name="connsiteY32" fmla="*/ 4469354 h 4469354"/>
                      <a:gd name="connsiteX33" fmla="*/ 3690275 w 9803354"/>
                      <a:gd name="connsiteY33" fmla="*/ 4469354 h 4469354"/>
                      <a:gd name="connsiteX34" fmla="*/ 3345857 w 9803354"/>
                      <a:gd name="connsiteY34" fmla="*/ 4469354 h 4469354"/>
                      <a:gd name="connsiteX35" fmla="*/ 2918304 w 9803354"/>
                      <a:gd name="connsiteY35" fmla="*/ 4469354 h 4469354"/>
                      <a:gd name="connsiteX36" fmla="*/ 2241344 w 9803354"/>
                      <a:gd name="connsiteY36" fmla="*/ 4469354 h 4469354"/>
                      <a:gd name="connsiteX37" fmla="*/ 1813791 w 9803354"/>
                      <a:gd name="connsiteY37" fmla="*/ 4469354 h 4469354"/>
                      <a:gd name="connsiteX38" fmla="*/ 1469373 w 9803354"/>
                      <a:gd name="connsiteY38" fmla="*/ 4469354 h 4469354"/>
                      <a:gd name="connsiteX39" fmla="*/ 744907 w 9803354"/>
                      <a:gd name="connsiteY39" fmla="*/ 4469354 h 4469354"/>
                      <a:gd name="connsiteX40" fmla="*/ 0 w 9803354"/>
                      <a:gd name="connsiteY40" fmla="*/ 3724447 h 4469354"/>
                      <a:gd name="connsiteX41" fmla="*/ 0 w 9803354"/>
                      <a:gd name="connsiteY41" fmla="*/ 3217925 h 4469354"/>
                      <a:gd name="connsiteX42" fmla="*/ 0 w 9803354"/>
                      <a:gd name="connsiteY42" fmla="*/ 2562426 h 4469354"/>
                      <a:gd name="connsiteX43" fmla="*/ 0 w 9803354"/>
                      <a:gd name="connsiteY43" fmla="*/ 1966518 h 4469354"/>
                      <a:gd name="connsiteX44" fmla="*/ 0 w 9803354"/>
                      <a:gd name="connsiteY44" fmla="*/ 1311020 h 4469354"/>
                      <a:gd name="connsiteX45" fmla="*/ 0 w 9803354"/>
                      <a:gd name="connsiteY45" fmla="*/ 744907 h 4469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9803354" h="4469354" extrusionOk="0">
                        <a:moveTo>
                          <a:pt x="0" y="744907"/>
                        </a:moveTo>
                        <a:cubicBezTo>
                          <a:pt x="-27771" y="316376"/>
                          <a:pt x="306356" y="10190"/>
                          <a:pt x="744907" y="0"/>
                        </a:cubicBezTo>
                        <a:cubicBezTo>
                          <a:pt x="953750" y="-18117"/>
                          <a:pt x="1182056" y="72212"/>
                          <a:pt x="1505002" y="0"/>
                        </a:cubicBezTo>
                        <a:cubicBezTo>
                          <a:pt x="1827949" y="-72212"/>
                          <a:pt x="1791343" y="23695"/>
                          <a:pt x="2015691" y="0"/>
                        </a:cubicBezTo>
                        <a:cubicBezTo>
                          <a:pt x="2240039" y="-23695"/>
                          <a:pt x="2273128" y="15824"/>
                          <a:pt x="2443244" y="0"/>
                        </a:cubicBezTo>
                        <a:cubicBezTo>
                          <a:pt x="2613360" y="-15824"/>
                          <a:pt x="2890356" y="26502"/>
                          <a:pt x="3120204" y="0"/>
                        </a:cubicBezTo>
                        <a:cubicBezTo>
                          <a:pt x="3350052" y="-26502"/>
                          <a:pt x="3438008" y="576"/>
                          <a:pt x="3630893" y="0"/>
                        </a:cubicBezTo>
                        <a:cubicBezTo>
                          <a:pt x="3823778" y="-576"/>
                          <a:pt x="4131896" y="32701"/>
                          <a:pt x="4390988" y="0"/>
                        </a:cubicBezTo>
                        <a:cubicBezTo>
                          <a:pt x="4650081" y="-32701"/>
                          <a:pt x="4685508" y="26855"/>
                          <a:pt x="4818542" y="0"/>
                        </a:cubicBezTo>
                        <a:cubicBezTo>
                          <a:pt x="4951576" y="-26855"/>
                          <a:pt x="5330308" y="50107"/>
                          <a:pt x="5578637" y="0"/>
                        </a:cubicBezTo>
                        <a:cubicBezTo>
                          <a:pt x="5826967" y="-50107"/>
                          <a:pt x="5845377" y="9086"/>
                          <a:pt x="5923055" y="0"/>
                        </a:cubicBezTo>
                        <a:cubicBezTo>
                          <a:pt x="6000733" y="-9086"/>
                          <a:pt x="6314676" y="21587"/>
                          <a:pt x="6516879" y="0"/>
                        </a:cubicBezTo>
                        <a:cubicBezTo>
                          <a:pt x="6719082" y="-21587"/>
                          <a:pt x="6833840" y="65576"/>
                          <a:pt x="7110703" y="0"/>
                        </a:cubicBezTo>
                        <a:cubicBezTo>
                          <a:pt x="7387566" y="-65576"/>
                          <a:pt x="7498240" y="27193"/>
                          <a:pt x="7621392" y="0"/>
                        </a:cubicBezTo>
                        <a:cubicBezTo>
                          <a:pt x="7744544" y="-27193"/>
                          <a:pt x="8079133" y="45883"/>
                          <a:pt x="8381487" y="0"/>
                        </a:cubicBezTo>
                        <a:cubicBezTo>
                          <a:pt x="8683841" y="-45883"/>
                          <a:pt x="8895481" y="8499"/>
                          <a:pt x="9058447" y="0"/>
                        </a:cubicBezTo>
                        <a:cubicBezTo>
                          <a:pt x="9414459" y="9096"/>
                          <a:pt x="9764529" y="306718"/>
                          <a:pt x="9803354" y="744907"/>
                        </a:cubicBezTo>
                        <a:cubicBezTo>
                          <a:pt x="9819842" y="902926"/>
                          <a:pt x="9747749" y="1120278"/>
                          <a:pt x="9803354" y="1370610"/>
                        </a:cubicBezTo>
                        <a:cubicBezTo>
                          <a:pt x="9858959" y="1620942"/>
                          <a:pt x="9743567" y="1808481"/>
                          <a:pt x="9803354" y="1966518"/>
                        </a:cubicBezTo>
                        <a:cubicBezTo>
                          <a:pt x="9863141" y="2124555"/>
                          <a:pt x="9794242" y="2321325"/>
                          <a:pt x="9803354" y="2473040"/>
                        </a:cubicBezTo>
                        <a:cubicBezTo>
                          <a:pt x="9812466" y="2624755"/>
                          <a:pt x="9797453" y="2846558"/>
                          <a:pt x="9803354" y="3009357"/>
                        </a:cubicBezTo>
                        <a:cubicBezTo>
                          <a:pt x="9809255" y="3172156"/>
                          <a:pt x="9780185" y="3571092"/>
                          <a:pt x="9803354" y="3724447"/>
                        </a:cubicBezTo>
                        <a:cubicBezTo>
                          <a:pt x="9813171" y="4133771"/>
                          <a:pt x="9481347" y="4578544"/>
                          <a:pt x="9058447" y="4469354"/>
                        </a:cubicBezTo>
                        <a:cubicBezTo>
                          <a:pt x="8949437" y="4482349"/>
                          <a:pt x="8721343" y="4456001"/>
                          <a:pt x="8630894" y="4469354"/>
                        </a:cubicBezTo>
                        <a:cubicBezTo>
                          <a:pt x="8540445" y="4482707"/>
                          <a:pt x="8381204" y="4447810"/>
                          <a:pt x="8286475" y="4469354"/>
                        </a:cubicBezTo>
                        <a:cubicBezTo>
                          <a:pt x="8191746" y="4490898"/>
                          <a:pt x="8034758" y="4435476"/>
                          <a:pt x="7942057" y="4469354"/>
                        </a:cubicBezTo>
                        <a:cubicBezTo>
                          <a:pt x="7849356" y="4503232"/>
                          <a:pt x="7566267" y="4433374"/>
                          <a:pt x="7348233" y="4469354"/>
                        </a:cubicBezTo>
                        <a:cubicBezTo>
                          <a:pt x="7130199" y="4505334"/>
                          <a:pt x="7036061" y="4435677"/>
                          <a:pt x="6920680" y="4469354"/>
                        </a:cubicBezTo>
                        <a:cubicBezTo>
                          <a:pt x="6805299" y="4503031"/>
                          <a:pt x="6432452" y="4425974"/>
                          <a:pt x="6243720" y="4469354"/>
                        </a:cubicBezTo>
                        <a:cubicBezTo>
                          <a:pt x="6054988" y="4512734"/>
                          <a:pt x="5918771" y="4464970"/>
                          <a:pt x="5816166" y="4469354"/>
                        </a:cubicBezTo>
                        <a:cubicBezTo>
                          <a:pt x="5713561" y="4473738"/>
                          <a:pt x="5281438" y="4467345"/>
                          <a:pt x="5139207" y="4469354"/>
                        </a:cubicBezTo>
                        <a:cubicBezTo>
                          <a:pt x="4996976" y="4471363"/>
                          <a:pt x="4930278" y="4435944"/>
                          <a:pt x="4794789" y="4469354"/>
                        </a:cubicBezTo>
                        <a:cubicBezTo>
                          <a:pt x="4659300" y="4502764"/>
                          <a:pt x="4257110" y="4400240"/>
                          <a:pt x="4117829" y="4469354"/>
                        </a:cubicBezTo>
                        <a:cubicBezTo>
                          <a:pt x="3978548" y="4538468"/>
                          <a:pt x="3814263" y="4434751"/>
                          <a:pt x="3690275" y="4469354"/>
                        </a:cubicBezTo>
                        <a:cubicBezTo>
                          <a:pt x="3566287" y="4503957"/>
                          <a:pt x="3512971" y="4433886"/>
                          <a:pt x="3345857" y="4469354"/>
                        </a:cubicBezTo>
                        <a:cubicBezTo>
                          <a:pt x="3178743" y="4504822"/>
                          <a:pt x="3042542" y="4452188"/>
                          <a:pt x="2918304" y="4469354"/>
                        </a:cubicBezTo>
                        <a:cubicBezTo>
                          <a:pt x="2794066" y="4486520"/>
                          <a:pt x="2447010" y="4414526"/>
                          <a:pt x="2241344" y="4469354"/>
                        </a:cubicBezTo>
                        <a:cubicBezTo>
                          <a:pt x="2035678" y="4524182"/>
                          <a:pt x="1951299" y="4425538"/>
                          <a:pt x="1813791" y="4469354"/>
                        </a:cubicBezTo>
                        <a:cubicBezTo>
                          <a:pt x="1676283" y="4513170"/>
                          <a:pt x="1587444" y="4448738"/>
                          <a:pt x="1469373" y="4469354"/>
                        </a:cubicBezTo>
                        <a:cubicBezTo>
                          <a:pt x="1351302" y="4489970"/>
                          <a:pt x="901685" y="4458817"/>
                          <a:pt x="744907" y="4469354"/>
                        </a:cubicBezTo>
                        <a:cubicBezTo>
                          <a:pt x="350681" y="4511333"/>
                          <a:pt x="26602" y="4162164"/>
                          <a:pt x="0" y="3724447"/>
                        </a:cubicBezTo>
                        <a:cubicBezTo>
                          <a:pt x="-13607" y="3597447"/>
                          <a:pt x="20854" y="3413549"/>
                          <a:pt x="0" y="3217925"/>
                        </a:cubicBezTo>
                        <a:cubicBezTo>
                          <a:pt x="-20854" y="3022301"/>
                          <a:pt x="77936" y="2793930"/>
                          <a:pt x="0" y="2562426"/>
                        </a:cubicBezTo>
                        <a:cubicBezTo>
                          <a:pt x="-77936" y="2330922"/>
                          <a:pt x="53786" y="2193232"/>
                          <a:pt x="0" y="1966518"/>
                        </a:cubicBezTo>
                        <a:cubicBezTo>
                          <a:pt x="-53786" y="1739804"/>
                          <a:pt x="49934" y="1523811"/>
                          <a:pt x="0" y="1311020"/>
                        </a:cubicBezTo>
                        <a:cubicBezTo>
                          <a:pt x="-49934" y="1098229"/>
                          <a:pt x="26077" y="935649"/>
                          <a:pt x="0" y="74490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>
              <a:schemeClr val="tx2">
                <a:alpha val="20221"/>
              </a:schemeClr>
            </a:glo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406FE5D-A1BA-8CC7-7B27-5F43C6650165}"/>
              </a:ext>
            </a:extLst>
          </p:cNvPr>
          <p:cNvSpPr/>
          <p:nvPr userDrawn="1"/>
        </p:nvSpPr>
        <p:spPr>
          <a:xfrm>
            <a:off x="1964771" y="825500"/>
            <a:ext cx="8261371" cy="73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722" y="1937660"/>
            <a:ext cx="9248328" cy="3499645"/>
          </a:xfrm>
        </p:spPr>
        <p:txBody>
          <a:bodyPr/>
          <a:lstStyle>
            <a:lvl1pPr>
              <a:lnSpc>
                <a:spcPct val="120000"/>
              </a:lnSpc>
              <a:defRPr b="0" i="0">
                <a:latin typeface="+mn-lt"/>
              </a:defRPr>
            </a:lvl1pPr>
            <a:lvl2pPr>
              <a:lnSpc>
                <a:spcPct val="120000"/>
              </a:lnSpc>
              <a:defRPr b="0" i="0">
                <a:latin typeface="+mn-lt"/>
              </a:defRPr>
            </a:lvl2pPr>
            <a:lvl3pPr>
              <a:lnSpc>
                <a:spcPct val="120000"/>
              </a:lnSpc>
              <a:defRPr b="0" i="0">
                <a:latin typeface="+mn-lt"/>
              </a:defRPr>
            </a:lvl3pPr>
            <a:lvl4pPr>
              <a:lnSpc>
                <a:spcPct val="120000"/>
              </a:lnSpc>
              <a:defRPr b="0" i="0">
                <a:latin typeface="+mn-lt"/>
              </a:defRPr>
            </a:lvl4pPr>
            <a:lvl5pPr>
              <a:lnSpc>
                <a:spcPct val="12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4771" y="942174"/>
            <a:ext cx="8261371" cy="562776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Tässä on korostus tai sisällysluettelo - kaksi riviä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E9A96F27-3818-A795-7B94-863B6D70B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A4EDE03D-58A3-8A4F-30C3-01676AFA6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D73BD3C2-E0EC-5A4C-6E2A-FB2375CDC9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8F453C2-F73D-5045-B6B1-92B5F2596B10}" type="datetime1">
              <a:rPr lang="fi-FI" smtClean="0"/>
              <a:t>11.4.2025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5292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Tänne tulee kuvaava alaotsikko, joka avaa asiaa lisää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 joka voi olla kahdella rivillä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B4A1A55A-921F-E27F-922F-7499D00A0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93EE91B1-A3CC-2FC7-433B-3DEBDB02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5569FBCA-200D-1636-6A95-45B7CFF19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9E41B86-4BED-C045-ACBE-D08A099E2FD7}" type="datetime1">
              <a:rPr lang="fi-FI" smtClean="0"/>
              <a:t>11.4.2025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2643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 joka voi olla kahdella rivillä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Tänne tulee kuvaava alaotsikko, joka avaa asiaa lisää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7DF84D9-ADCD-ED8D-116F-E3EB02BAF9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139F75C3-CEFE-6E10-F0A1-4B4306D4B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AE1B192-5742-E920-A153-BBB48913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2BE7106F-F892-473F-DC92-8FE211C0B2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403C9B-796D-2142-9CC9-C44D0B9A2844}" type="datetime1">
              <a:rPr lang="fi-FI" smtClean="0"/>
              <a:t>11.4.2025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0267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7">
            <a:extLst>
              <a:ext uri="{FF2B5EF4-FFF2-40B4-BE49-F238E27FC236}">
                <a16:creationId xmlns:a16="http://schemas.microsoft.com/office/drawing/2014/main" id="{BBBE0E3A-D6A7-E600-67CA-D969C41C73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väliotsikkodia, jossa voi olla vaalea kuva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Huomioi, että kuva ei ole liian tumma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244CDAC0-71BC-58D7-7A73-AFBC9EF74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88561062-6480-1743-855C-25D9FFB1A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35524F5-E8A8-72DB-2E52-EFF99105D0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3CF5FEC-1024-5D4A-942F-E2C9062CEB32}" type="datetime1">
              <a:rPr lang="fi-FI" smtClean="0"/>
              <a:t>11.4.2025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3563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7">
            <a:extLst>
              <a:ext uri="{FF2B5EF4-FFF2-40B4-BE49-F238E27FC236}">
                <a16:creationId xmlns:a16="http://schemas.microsoft.com/office/drawing/2014/main" id="{0BF467CA-AE30-32D6-75A3-5D78CE7287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väliotsikkodia, jossa voi olla tumma kuva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Huomioi, että kuva ei ole liian vaalea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8B5FF5B9-7599-B560-9B05-DECEE668C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ABFEDE5-4625-990E-69F8-BCF40346C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5FDF17D5-33BF-9DB4-66F7-252927B0D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4DFBB9-9ADC-8440-9E39-884FB62F7C8D}" type="datetime1">
              <a:rPr lang="fi-FI" smtClean="0"/>
              <a:t>11.4.2025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044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B4E60F-278C-DDEA-CF47-64193D52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588404-B686-A283-36CB-F2A99282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2F7DB64-012F-804B-54EB-B1CACA6F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3CBB220E-634C-9E4A-99C6-C372FAA19DDC}" type="datetime1">
              <a:rPr lang="fi-FI" smtClean="0"/>
              <a:t>11.4.2025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076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B4E60F-278C-DDEA-CF47-64193D52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588404-B686-A283-36CB-F2A99282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2F7DB64-012F-804B-54EB-B1CACA6F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6A9A02-CC5E-D846-8DC4-2F8489F6E84A}" type="datetime1">
              <a:rPr lang="fi-FI" smtClean="0"/>
              <a:t>11.4.2025</a:t>
            </a:fld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BFE5BFB-A0CD-6796-4070-83F4F3EEA9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53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magenta txt valkoinen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accent1"/>
                </a:solidFill>
                <a:latin typeface="Merriweather" pitchFamily="2" charset="77"/>
              </a:defRPr>
            </a:lvl1pPr>
          </a:lstStyle>
          <a:p>
            <a:r>
              <a:rPr lang="fi-FI" dirty="0"/>
              <a:t>Tässä </a:t>
            </a:r>
            <a:r>
              <a:rPr lang="fi-FI" dirty="0" err="1"/>
              <a:t>magenta</a:t>
            </a:r>
            <a:r>
              <a:rPr lang="fi-FI" dirty="0"/>
              <a:t> lainaus tai </a:t>
            </a:r>
            <a:r>
              <a:rPr lang="fi-FI" dirty="0" err="1"/>
              <a:t>lasautus</a:t>
            </a:r>
            <a:r>
              <a:rPr lang="fi-FI" dirty="0"/>
              <a:t> kahdella rivillä.”</a:t>
            </a:r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E9D1D859-AF34-DDD0-2ABE-2AF6A26D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361B392C-41EF-F048-840F-66E2D1C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8E0D1B6-7970-5BDA-B697-2AB96EAC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6A15F9E-F95E-E24B-A338-CD138A102F50}" type="datetime1">
              <a:rPr lang="fi-FI" smtClean="0"/>
              <a:t>11.4.2025</a:t>
            </a:fld>
            <a:endParaRPr lang="fi-FI" dirty="0"/>
          </a:p>
        </p:txBody>
      </p:sp>
      <p:sp>
        <p:nvSpPr>
          <p:cNvPr id="6" name="Kuva 13">
            <a:extLst>
              <a:ext uri="{FF2B5EF4-FFF2-40B4-BE49-F238E27FC236}">
                <a16:creationId xmlns:a16="http://schemas.microsoft.com/office/drawing/2014/main" id="{B1038C4D-25F4-41ED-C2E6-7D28CA0137F8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1413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1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11343806" cy="4636598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Tämä on perusdia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8FBA2EF-FB92-B94B-8AD4-E8AA9FF45CB2}" type="datetime1">
              <a:rPr lang="fi-FI" smtClean="0"/>
              <a:t>11.4.2025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4972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sininen txt valkoinen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latin typeface="Merriweather" pitchFamily="2" charset="77"/>
              </a:defRPr>
            </a:lvl1pPr>
          </a:lstStyle>
          <a:p>
            <a:r>
              <a:rPr lang="fi-FI" dirty="0"/>
              <a:t>Tässä sininen lainaus tai </a:t>
            </a:r>
            <a:r>
              <a:rPr lang="fi-FI" dirty="0" err="1"/>
              <a:t>lasautus</a:t>
            </a:r>
            <a:r>
              <a:rPr lang="fi-FI" dirty="0"/>
              <a:t> kahdella rivillä.”</a:t>
            </a:r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E9D1D859-AF34-DDD0-2ABE-2AF6A26D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361B392C-41EF-F048-840F-66E2D1C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8E0D1B6-7970-5BDA-B697-2AB96EAC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F9A287DA-C996-4C4E-A211-E63AFE0BB520}" type="datetime1">
              <a:rPr lang="fi-FI" smtClean="0"/>
              <a:t>11.4.2025</a:t>
            </a:fld>
            <a:endParaRPr lang="fi-FI" dirty="0"/>
          </a:p>
        </p:txBody>
      </p:sp>
      <p:sp>
        <p:nvSpPr>
          <p:cNvPr id="6" name="Kuva 13">
            <a:extLst>
              <a:ext uri="{FF2B5EF4-FFF2-40B4-BE49-F238E27FC236}">
                <a16:creationId xmlns:a16="http://schemas.microsoft.com/office/drawing/2014/main" id="{1856CB6B-4350-C9AC-FFF0-10EB4AD696D9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2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5498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valkoinen txt magenta taus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40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bg1"/>
                </a:solidFill>
                <a:latin typeface="Merriweather" pitchFamily="2" charset="77"/>
              </a:defRPr>
            </a:lvl1pPr>
          </a:lstStyle>
          <a:p>
            <a:r>
              <a:rPr lang="fi-FI" dirty="0"/>
              <a:t>Tässä lainaus </a:t>
            </a:r>
            <a:r>
              <a:rPr lang="fi-FI" dirty="0" err="1"/>
              <a:t>magentalla</a:t>
            </a:r>
            <a:r>
              <a:rPr lang="fi-FI" dirty="0"/>
              <a:t> taustalla kahdella rivillä.”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1C864E0-63A7-775E-18AB-1D18A8E6D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668216AD-9D0B-5E49-1D03-20DAF67F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8BA3888-9F22-5298-7E58-821621B21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CFB37B88-B722-A80B-6493-CD82399115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CFE880-65C7-9249-9B07-A108CACB5D0B}" type="datetime1">
              <a:rPr lang="fi-FI" smtClean="0"/>
              <a:t>11.4.2025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BF717FA4-D2B2-CD51-07B0-3D17BFE08C35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9697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vaalea magenta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FED57397-E16B-A2FE-FB68-F9DBC6811F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accent1"/>
                </a:solidFill>
                <a:latin typeface="Merriweather" pitchFamily="2" charset="77"/>
              </a:defRPr>
            </a:lvl1pPr>
          </a:lstStyle>
          <a:p>
            <a:r>
              <a:rPr lang="fi-FI" dirty="0"/>
              <a:t>Tämän lainauksen taakse voi laittaa vaalean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4DC3BD0-10EF-F2B1-8921-5202B734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EFF3AFF-0691-A37B-1EB2-4F997C67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831707D-BE5D-AC2D-6143-9D2611F7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7F8EE10-AF40-B646-A8DC-E64C838490F6}" type="datetime1">
              <a:rPr lang="fi-FI" smtClean="0"/>
              <a:t>11.4.2025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0CD0E3EA-200B-8616-EC46-7DA77B2E3BE4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7670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vaalea sininen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FED57397-E16B-A2FE-FB68-F9DBC6811F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latin typeface="Merriweather" pitchFamily="2" charset="77"/>
              </a:defRPr>
            </a:lvl1pPr>
          </a:lstStyle>
          <a:p>
            <a:r>
              <a:rPr lang="fi-FI" dirty="0"/>
              <a:t>Tämän lainauksen taakse voi laittaa vaalean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4DC3BD0-10EF-F2B1-8921-5202B734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EFF3AFF-0691-A37B-1EB2-4F997C67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831707D-BE5D-AC2D-6143-9D2611F7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C2A2D9A-E814-4448-B348-92587812CAF2}" type="datetime1">
              <a:rPr lang="fi-FI" smtClean="0"/>
              <a:t>11.4.2025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46EC01B0-C3FB-575C-AEFF-79A430B88664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2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1605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0A02D69F-602C-1755-A95C-077D0D5A5C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" pitchFamily="2" charset="77"/>
              </a:defRPr>
            </a:lvl1pPr>
          </a:lstStyle>
          <a:p>
            <a:r>
              <a:rPr lang="fi-FI" dirty="0"/>
              <a:t>Tämän lainauksen taakse voi laittaa tumman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AD226A78-B586-5D5E-EFF8-AA46F7A66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9EEA29E-4F23-A5B5-4F7D-FD45A44BB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354C152-019B-8A3F-A734-5E743564E2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76F858-85C4-B041-8B71-56C73AA11FF1}" type="datetime1">
              <a:rPr lang="fi-FI" smtClean="0"/>
              <a:t>11.4.2025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6FE54DA4-739B-8BEE-3851-D5736F586918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5654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l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7E99A1DB-FE1E-2B03-E777-F7CF6AC02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dia, jossa pelkkä otsikko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FDD72270-62B2-93DC-58CF-1BAC0B2F6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8125CCA9-AF25-EF58-74DC-D8AD670F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376D2C2C-A00B-534D-98CD-A83AA14DE4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F68C14D-59D3-0F46-B2BD-49ED17C3D7D0}" type="datetime1">
              <a:rPr lang="fi-FI" smtClean="0"/>
              <a:t>11.4.2025</a:t>
            </a:fld>
            <a:endParaRPr lang="fi-FI" dirty="0"/>
          </a:p>
        </p:txBody>
      </p:sp>
      <p:sp>
        <p:nvSpPr>
          <p:cNvPr id="9" name="Sisällön paikkamerkki 11">
            <a:extLst>
              <a:ext uri="{FF2B5EF4-FFF2-40B4-BE49-F238E27FC236}">
                <a16:creationId xmlns:a16="http://schemas.microsoft.com/office/drawing/2014/main" id="{75554579-C480-65C7-386B-CA7470422B9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2055777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uvan paikkamerkki 17">
            <a:extLst>
              <a:ext uri="{FF2B5EF4-FFF2-40B4-BE49-F238E27FC236}">
                <a16:creationId xmlns:a16="http://schemas.microsoft.com/office/drawing/2014/main" id="{501E3082-B84D-8D77-CC31-7FFA588B35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8183609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6776FC-C887-71E1-1579-A9D2B28B1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4347695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tilaa kaaviolle tai kuvalle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1F9D5D-5D0C-AF3C-4A71-FB027CB8A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1212850"/>
            <a:ext cx="6584482" cy="49641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Lisää kaavio tai taulukko tähän.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BC5D65D-DA2E-3719-22B2-3137D657A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4347695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B306B6BF-DEDF-1758-F118-59642F99C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11033FD-5A60-1726-889D-CDC11C91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8351DD0C-FFB0-8C44-B60F-CA0CC13A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38720C7-5791-FF48-9B65-6549569F301F}" type="datetime1">
              <a:rPr lang="fi-FI" smtClean="0"/>
              <a:t>11.4.2025</a:t>
            </a:fld>
            <a:endParaRPr lang="fi-FI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97B5F9B9-3122-C7DD-C7F7-7C1835C82A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863" y="268373"/>
            <a:ext cx="434769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0932080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pyöristetty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Kuvan paikkamerkki 20">
            <a:extLst>
              <a:ext uri="{FF2B5EF4-FFF2-40B4-BE49-F238E27FC236}">
                <a16:creationId xmlns:a16="http://schemas.microsoft.com/office/drawing/2014/main" id="{F09A2A98-E190-DBA5-7F10-C405ED6E02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268940"/>
            <a:ext cx="6745847" cy="5913343"/>
          </a:xfrm>
          <a:custGeom>
            <a:avLst/>
            <a:gdLst>
              <a:gd name="connsiteX0" fmla="*/ 366213 w 6745847"/>
              <a:gd name="connsiteY0" fmla="*/ 0 h 5913343"/>
              <a:gd name="connsiteX1" fmla="*/ 5804021 w 6745847"/>
              <a:gd name="connsiteY1" fmla="*/ 0 h 5913343"/>
              <a:gd name="connsiteX2" fmla="*/ 5804021 w 6745847"/>
              <a:gd name="connsiteY2" fmla="*/ 334096 h 5913343"/>
              <a:gd name="connsiteX3" fmla="*/ 6405777 w 6745847"/>
              <a:gd name="connsiteY3" fmla="*/ 935852 h 5913343"/>
              <a:gd name="connsiteX4" fmla="*/ 6745847 w 6745847"/>
              <a:gd name="connsiteY4" fmla="*/ 935852 h 5913343"/>
              <a:gd name="connsiteX5" fmla="*/ 6745847 w 6745847"/>
              <a:gd name="connsiteY5" fmla="*/ 5547130 h 5913343"/>
              <a:gd name="connsiteX6" fmla="*/ 6379634 w 6745847"/>
              <a:gd name="connsiteY6" fmla="*/ 5913343 h 5913343"/>
              <a:gd name="connsiteX7" fmla="*/ 366213 w 6745847"/>
              <a:gd name="connsiteY7" fmla="*/ 5913343 h 5913343"/>
              <a:gd name="connsiteX8" fmla="*/ 0 w 6745847"/>
              <a:gd name="connsiteY8" fmla="*/ 5547130 h 5913343"/>
              <a:gd name="connsiteX9" fmla="*/ 0 w 6745847"/>
              <a:gd name="connsiteY9" fmla="*/ 366213 h 5913343"/>
              <a:gd name="connsiteX10" fmla="*/ 366213 w 6745847"/>
              <a:gd name="connsiteY10" fmla="*/ 0 h 591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45847" h="5913343">
                <a:moveTo>
                  <a:pt x="366213" y="0"/>
                </a:moveTo>
                <a:lnTo>
                  <a:pt x="5804021" y="0"/>
                </a:lnTo>
                <a:lnTo>
                  <a:pt x="5804021" y="334096"/>
                </a:lnTo>
                <a:cubicBezTo>
                  <a:pt x="5804021" y="666214"/>
                  <a:pt x="6073659" y="935852"/>
                  <a:pt x="6405777" y="935852"/>
                </a:cubicBezTo>
                <a:lnTo>
                  <a:pt x="6745847" y="935852"/>
                </a:lnTo>
                <a:lnTo>
                  <a:pt x="6745847" y="5547130"/>
                </a:lnTo>
                <a:cubicBezTo>
                  <a:pt x="6745847" y="5749384"/>
                  <a:pt x="6581888" y="5913343"/>
                  <a:pt x="6379634" y="5913343"/>
                </a:cubicBezTo>
                <a:lnTo>
                  <a:pt x="366213" y="5913343"/>
                </a:lnTo>
                <a:cubicBezTo>
                  <a:pt x="163959" y="5913343"/>
                  <a:pt x="0" y="5749384"/>
                  <a:pt x="0" y="5547130"/>
                </a:cubicBezTo>
                <a:lnTo>
                  <a:pt x="0" y="366213"/>
                </a:lnTo>
                <a:cubicBezTo>
                  <a:pt x="0" y="163959"/>
                  <a:pt x="163959" y="0"/>
                  <a:pt x="3662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4347695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E3728E02-43EE-1B58-E1DE-1137FAAE7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70C61ED-AA39-3F83-BFEC-0BEB5C680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2A881501-36D2-7B4B-4688-E578C138CD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98439B1-E753-FA44-9CF7-0B6C4F183480}" type="datetime1">
              <a:rPr lang="fi-FI" smtClean="0"/>
              <a:t>11.4.2025</a:t>
            </a:fld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391C7ADA-7811-6548-19E5-527D2E5A25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4347695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pyöristetty kuvapaikka mukana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10A8A6CC-47E4-34DE-5FB8-FA17693500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863" y="268373"/>
            <a:ext cx="434769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8014005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kuva oike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E791CF2A-B54F-5F88-741F-6433F216E1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/>
          <a:p>
            <a:fld id="{FD55ABD8-183C-F047-A200-BF9304AA7656}" type="datetime1">
              <a:rPr lang="fi-FI" smtClean="0"/>
              <a:t>11.4.2025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49548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1828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5479380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5CA7AE3-B201-F619-127C-49406CE5C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47938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iso kuvapaikka tekstin mukana</a:t>
            </a:r>
          </a:p>
        </p:txBody>
      </p:sp>
      <p:sp>
        <p:nvSpPr>
          <p:cNvPr id="4" name="Sisällön paikkamerkki 11">
            <a:extLst>
              <a:ext uri="{FF2B5EF4-FFF2-40B4-BE49-F238E27FC236}">
                <a16:creationId xmlns:a16="http://schemas.microsoft.com/office/drawing/2014/main" id="{882DD240-E93C-4003-DA9D-301BC91179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3863" y="268373"/>
            <a:ext cx="5479380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79276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yhmä 4">
            <a:extLst>
              <a:ext uri="{FF2B5EF4-FFF2-40B4-BE49-F238E27FC236}">
                <a16:creationId xmlns:a16="http://schemas.microsoft.com/office/drawing/2014/main" id="{F4EEFEB2-F3E3-E8BE-393D-00E61297D96E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6" name="Puolivapaa piirto 5">
              <a:extLst>
                <a:ext uri="{FF2B5EF4-FFF2-40B4-BE49-F238E27FC236}">
                  <a16:creationId xmlns:a16="http://schemas.microsoft.com/office/drawing/2014/main" id="{48B41766-D29F-CC17-3C83-4488F988D6F0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chemeClr val="bg1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7" name="Ryhmä 6">
              <a:extLst>
                <a:ext uri="{FF2B5EF4-FFF2-40B4-BE49-F238E27FC236}">
                  <a16:creationId xmlns:a16="http://schemas.microsoft.com/office/drawing/2014/main" id="{A8DAC8F2-3675-BB47-8A9D-2DC68D1A979B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8" name="Puolivapaa piirto 7">
                <a:extLst>
                  <a:ext uri="{FF2B5EF4-FFF2-40B4-BE49-F238E27FC236}">
                    <a16:creationId xmlns:a16="http://schemas.microsoft.com/office/drawing/2014/main" id="{4C01CFE5-437B-1CF7-C0A1-C0B5C2A7C2AA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dirty="0"/>
              </a:p>
            </p:txBody>
          </p:sp>
          <p:grpSp>
            <p:nvGrpSpPr>
              <p:cNvPr id="9" name="Ryhmä 8">
                <a:extLst>
                  <a:ext uri="{FF2B5EF4-FFF2-40B4-BE49-F238E27FC236}">
                    <a16:creationId xmlns:a16="http://schemas.microsoft.com/office/drawing/2014/main" id="{C416665E-C115-4720-4528-5C4B2C02D6E3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0" name="Puolivapaa piirto 9">
                  <a:extLst>
                    <a:ext uri="{FF2B5EF4-FFF2-40B4-BE49-F238E27FC236}">
                      <a16:creationId xmlns:a16="http://schemas.microsoft.com/office/drawing/2014/main" id="{895F4018-609B-DEE0-6C77-9338377C9AE5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1" name="Puolivapaa piirto 10">
                  <a:extLst>
                    <a:ext uri="{FF2B5EF4-FFF2-40B4-BE49-F238E27FC236}">
                      <a16:creationId xmlns:a16="http://schemas.microsoft.com/office/drawing/2014/main" id="{83F74574-E869-F390-E92E-9D4FA43E16A2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4" name="Alaotsikko 2">
            <a:extLst>
              <a:ext uri="{FF2B5EF4-FFF2-40B4-BE49-F238E27FC236}">
                <a16:creationId xmlns:a16="http://schemas.microsoft.com/office/drawing/2014/main" id="{61682862-7845-3004-F6D1-093F75F5B8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Tässä on alaotsikko, jossa nimi</a:t>
            </a:r>
            <a:br>
              <a:rPr lang="fi-FI" dirty="0"/>
            </a:br>
            <a:r>
              <a:rPr lang="fi-FI" dirty="0"/>
              <a:t>Titteli ja</a:t>
            </a:r>
            <a:br>
              <a:rPr lang="fi-FI" dirty="0"/>
            </a:br>
            <a:r>
              <a:rPr lang="fi-FI" dirty="0"/>
              <a:t>Päivämäärä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0406352F-6256-622A-4B9F-E79B99878E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Tämä on perusaloitusdia </a:t>
            </a:r>
            <a:r>
              <a:rPr lang="fi-FI" dirty="0" err="1"/>
              <a:t>magentana</a:t>
            </a:r>
            <a:r>
              <a:rPr lang="fi-FI" dirty="0"/>
              <a:t> –kaksi riviä 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01848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kuva oike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E791CF2A-B54F-5F88-741F-6433F216E1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A02DCF-1A06-F14B-8267-1AAD1644965E}" type="datetime1">
              <a:rPr lang="fi-FI" smtClean="0"/>
              <a:t>11.4.2025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4954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1828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5479380" cy="466751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5CA7AE3-B201-F619-127C-49406CE5C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47938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iso kuvapaikka tekstin mukana</a:t>
            </a:r>
          </a:p>
        </p:txBody>
      </p:sp>
      <p:sp>
        <p:nvSpPr>
          <p:cNvPr id="4" name="Sisällön paikkamerkki 11">
            <a:extLst>
              <a:ext uri="{FF2B5EF4-FFF2-40B4-BE49-F238E27FC236}">
                <a16:creationId xmlns:a16="http://schemas.microsoft.com/office/drawing/2014/main" id="{882DD240-E93C-4003-DA9D-301BC91179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3863" y="268373"/>
            <a:ext cx="5479380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7663583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kuva vase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79C65B12-1F31-6C9F-6D54-6EF6CE9C2E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5898948" cy="6858000"/>
          </a:xfr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586" y="6356350"/>
            <a:ext cx="950338" cy="365125"/>
          </a:xfrm>
        </p:spPr>
        <p:txBody>
          <a:bodyPr/>
          <a:lstStyle/>
          <a:p>
            <a:fld id="{DDD78BE0-1D4A-4144-BC3D-2DED3B677662}" type="datetime1">
              <a:rPr lang="fi-FI" smtClean="0"/>
              <a:t>11.4.2025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72311" y="6356349"/>
            <a:ext cx="349548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084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96C89DC3-B693-407E-AC71-6329B48233B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93053" y="1509447"/>
            <a:ext cx="5479380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isällön paikkamerkki 11">
            <a:extLst>
              <a:ext uri="{FF2B5EF4-FFF2-40B4-BE49-F238E27FC236}">
                <a16:creationId xmlns:a16="http://schemas.microsoft.com/office/drawing/2014/main" id="{9CFB598D-A5BD-ACD9-9756-336ECCCFA14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2586" y="268373"/>
            <a:ext cx="469879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6D64EF7-5C2B-84D4-0521-421C6979E4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3053" y="546185"/>
            <a:ext cx="469833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iso kuvapaikka tekstin mukana</a:t>
            </a:r>
          </a:p>
        </p:txBody>
      </p:sp>
    </p:spTree>
    <p:extLst>
      <p:ext uri="{BB962C8B-B14F-4D97-AF65-F5344CB8AC3E}">
        <p14:creationId xmlns:p14="http://schemas.microsoft.com/office/powerpoint/2010/main" val="3260107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kuva vas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79C65B12-1F31-6C9F-6D54-6EF6CE9C2E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5898948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586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C9B137-CF63-BC48-BC31-87A34A4D7BC8}" type="datetime1">
              <a:rPr lang="fi-FI" smtClean="0"/>
              <a:t>11.4.2025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72311" y="6356349"/>
            <a:ext cx="34954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084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96C89DC3-B693-407E-AC71-6329B48233B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93053" y="1509447"/>
            <a:ext cx="5479380" cy="466751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isällön paikkamerkki 11">
            <a:extLst>
              <a:ext uri="{FF2B5EF4-FFF2-40B4-BE49-F238E27FC236}">
                <a16:creationId xmlns:a16="http://schemas.microsoft.com/office/drawing/2014/main" id="{9CFB598D-A5BD-ACD9-9756-336ECCCFA14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2586" y="268373"/>
            <a:ext cx="469879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91B15317-37C6-488A-61D0-F5F04C62B9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FF9A913A-56BD-34A6-2BF2-2DF8D53134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3053" y="546185"/>
            <a:ext cx="469833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iso kuvapaikka tekstin mukana</a:t>
            </a:r>
          </a:p>
        </p:txBody>
      </p:sp>
    </p:spTree>
    <p:extLst>
      <p:ext uri="{BB962C8B-B14F-4D97-AF65-F5344CB8AC3E}">
        <p14:creationId xmlns:p14="http://schemas.microsoft.com/office/powerpoint/2010/main" val="3620563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lainaus 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50415DDA-2E5C-8DE6-1A4F-7455F10D660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331" y="1540363"/>
            <a:ext cx="5247337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Tässä on paikka jollekin nasevalle lainaukselle, joka liittyy oleellisesti asiaan, josta viereisellä palstalla puhutaan. Tämä voi olla pidempi tai lyhyempi, ja fonttikokoa voi muuttaa.”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1" y="546185"/>
            <a:ext cx="524733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Tällä dialla on teksti ja lainauspaikka</a:t>
            </a:r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4" y="268373"/>
            <a:ext cx="524733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E54698C-619E-5C68-1579-D9F16050B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/>
          <a:p>
            <a:fld id="{AF767EAD-4C69-A449-9F38-2E77FD62B31A}" type="datetime1">
              <a:rPr lang="fi-FI" smtClean="0"/>
              <a:t>11.4.2025</a:t>
            </a:fld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328295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9319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18877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lainaus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50415DDA-2E5C-8DE6-1A4F-7455F10D660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9863" y="1540363"/>
            <a:ext cx="5247807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2943" y="546185"/>
            <a:ext cx="4512735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Tällä dialla on teksti ja lainaus</a:t>
            </a:r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2476" y="268373"/>
            <a:ext cx="451273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Tässä on paikka jollekin nasevalle lainaukselle, joka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9" y="6356350"/>
            <a:ext cx="950338" cy="365125"/>
          </a:xfrm>
        </p:spPr>
        <p:txBody>
          <a:bodyPr/>
          <a:lstStyle/>
          <a:p>
            <a:fld id="{FE09CAFD-A3B7-E049-88F4-3515127F7BD9}" type="datetime1">
              <a:rPr lang="fi-FI" smtClean="0"/>
              <a:t>11.4.2025</a:t>
            </a:fld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4" y="6356349"/>
            <a:ext cx="3328295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8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72769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oikea + kuva vase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1">
            <a:extLst>
              <a:ext uri="{FF2B5EF4-FFF2-40B4-BE49-F238E27FC236}">
                <a16:creationId xmlns:a16="http://schemas.microsoft.com/office/drawing/2014/main" id="{D0FC65AE-22ED-35BC-708B-50A7E2DC5F5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0"/>
            <a:ext cx="6086811" cy="6858000"/>
          </a:xfr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tx2"/>
                </a:solidFill>
                <a:latin typeface="+mj-lt"/>
              </a:defRPr>
            </a:lvl1pPr>
            <a:lvl2pPr>
              <a:defRPr sz="3200" i="1">
                <a:solidFill>
                  <a:schemeClr val="tx2"/>
                </a:solidFill>
                <a:latin typeface="+mj-lt"/>
              </a:defRPr>
            </a:lvl2pPr>
            <a:lvl3pPr>
              <a:defRPr sz="3200" i="1">
                <a:solidFill>
                  <a:schemeClr val="tx2"/>
                </a:solidFill>
                <a:latin typeface="+mj-lt"/>
              </a:defRPr>
            </a:lvl3pPr>
            <a:lvl4pPr>
              <a:defRPr sz="3200" i="1">
                <a:solidFill>
                  <a:schemeClr val="tx2"/>
                </a:solidFill>
                <a:latin typeface="+mj-lt"/>
              </a:defRPr>
            </a:lvl4pPr>
            <a:lvl5pPr>
              <a:defRPr sz="3200" i="1">
                <a:solidFill>
                  <a:schemeClr val="tx2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7" y="6356350"/>
            <a:ext cx="95033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ADA1BE-7FEE-D84C-BBA3-BFCF9E7E84A2}" type="datetime1">
              <a:rPr lang="fi-FI" smtClean="0"/>
              <a:t>11.4.2025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2" y="6356349"/>
            <a:ext cx="332829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6" y="6356350"/>
            <a:ext cx="71188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43484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oikea + kuva vas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1">
            <a:extLst>
              <a:ext uri="{FF2B5EF4-FFF2-40B4-BE49-F238E27FC236}">
                <a16:creationId xmlns:a16="http://schemas.microsoft.com/office/drawing/2014/main" id="{D0FC65AE-22ED-35BC-708B-50A7E2DC5F5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0"/>
            <a:ext cx="6086811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E54698C-619E-5C68-1579-D9F16050B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7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07F7FE-B769-7A42-AE50-0488BC64BEAD}" type="datetime1">
              <a:rPr lang="fi-FI" smtClean="0"/>
              <a:t>11.4.2025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2" y="6356349"/>
            <a:ext cx="33282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6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07603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vasen + kuva oike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tx2"/>
                </a:solidFill>
                <a:latin typeface="+mj-lt"/>
              </a:defRPr>
            </a:lvl1pPr>
            <a:lvl2pPr>
              <a:defRPr sz="3200" i="1">
                <a:solidFill>
                  <a:schemeClr val="tx2"/>
                </a:solidFill>
                <a:latin typeface="+mj-lt"/>
              </a:defRPr>
            </a:lvl2pPr>
            <a:lvl3pPr>
              <a:defRPr sz="3200" i="1">
                <a:solidFill>
                  <a:schemeClr val="tx2"/>
                </a:solidFill>
                <a:latin typeface="+mj-lt"/>
              </a:defRPr>
            </a:lvl3pPr>
            <a:lvl4pPr>
              <a:defRPr sz="3200" i="1">
                <a:solidFill>
                  <a:schemeClr val="tx2"/>
                </a:solidFill>
                <a:latin typeface="+mj-lt"/>
              </a:defRPr>
            </a:lvl4pPr>
            <a:lvl5pPr>
              <a:defRPr sz="3200" i="1">
                <a:solidFill>
                  <a:schemeClr val="tx2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95033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A3657D-76D1-EB41-ACAB-DA6D8A90DC83}" type="datetime1">
              <a:rPr lang="fi-FI" smtClean="0"/>
              <a:t>11.4.2025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3588" y="6356349"/>
            <a:ext cx="332829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8852" y="6356350"/>
            <a:ext cx="71188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Kuvan paikkamerkki 19">
            <a:extLst>
              <a:ext uri="{FF2B5EF4-FFF2-40B4-BE49-F238E27FC236}">
                <a16:creationId xmlns:a16="http://schemas.microsoft.com/office/drawing/2014/main" id="{C9858EB0-BEA8-6371-CFE9-2DC9F0EDE3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9222132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vasen + kuva oike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A0C4F6-5BF0-1448-8C43-B5761F02CA08}" type="datetime1">
              <a:rPr lang="fi-FI" smtClean="0"/>
              <a:t>11.4.2025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3588" y="6356349"/>
            <a:ext cx="33282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8852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Kuvan paikkamerkki 19">
            <a:extLst>
              <a:ext uri="{FF2B5EF4-FFF2-40B4-BE49-F238E27FC236}">
                <a16:creationId xmlns:a16="http://schemas.microsoft.com/office/drawing/2014/main" id="{C9858EB0-BEA8-6371-CFE9-2DC9F0EDE3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40910465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nkil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1" y="1312236"/>
            <a:ext cx="5671670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 yhdellä rivillä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468" y="268940"/>
            <a:ext cx="4901732" cy="96765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0" y="1753001"/>
            <a:ext cx="5671670" cy="4423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</a:t>
            </a:r>
          </a:p>
          <a:p>
            <a:r>
              <a:rPr lang="fi-FI" dirty="0"/>
              <a:t>Esimerkiksi vastuualueiden kuvaukset</a:t>
            </a:r>
          </a:p>
          <a:p>
            <a:r>
              <a:rPr lang="fi-FI" dirty="0"/>
              <a:t>Jäsenyydet erilaisissa instansseissa</a:t>
            </a:r>
          </a:p>
          <a:p>
            <a:r>
              <a:rPr lang="fi-FI" dirty="0"/>
              <a:t>Yhteystiedot</a:t>
            </a:r>
          </a:p>
          <a:p>
            <a:r>
              <a:rPr lang="fi-FI" dirty="0"/>
              <a:t>Relevanttien some-kanavien </a:t>
            </a:r>
            <a:r>
              <a:rPr lang="fi-FI" dirty="0" err="1"/>
              <a:t>handlet</a:t>
            </a:r>
            <a:endParaRPr lang="fi-FI" dirty="0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2" y="355600"/>
            <a:ext cx="5412341" cy="5821362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E9AE48A2-A31E-7A49-898E-E9495F2E0044}" type="datetime1">
              <a:rPr lang="fi-FI" smtClean="0"/>
              <a:t>11.4.2025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0622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kuvalla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D61C3ABF-651E-A181-927C-92707CC2D6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087678" cy="6858000"/>
          </a:xfrm>
          <a:custGeom>
            <a:avLst/>
            <a:gdLst>
              <a:gd name="connsiteX0" fmla="*/ 0 w 8087678"/>
              <a:gd name="connsiteY0" fmla="*/ 0 h 6858000"/>
              <a:gd name="connsiteX1" fmla="*/ 8087678 w 8087678"/>
              <a:gd name="connsiteY1" fmla="*/ 0 h 6858000"/>
              <a:gd name="connsiteX2" fmla="*/ 7289800 w 8087678"/>
              <a:gd name="connsiteY2" fmla="*/ 3429000 h 6858000"/>
              <a:gd name="connsiteX3" fmla="*/ 8087678 w 8087678"/>
              <a:gd name="connsiteY3" fmla="*/ 6858000 h 6858000"/>
              <a:gd name="connsiteX4" fmla="*/ 0 w 80876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678" h="6858000">
                <a:moveTo>
                  <a:pt x="0" y="0"/>
                </a:moveTo>
                <a:lnTo>
                  <a:pt x="8087678" y="0"/>
                </a:lnTo>
                <a:cubicBezTo>
                  <a:pt x="7576884" y="1033780"/>
                  <a:pt x="7289800" y="2197862"/>
                  <a:pt x="7289800" y="3429000"/>
                </a:cubicBezTo>
                <a:cubicBezTo>
                  <a:pt x="7289800" y="4660138"/>
                  <a:pt x="7576884" y="5824220"/>
                  <a:pt x="8087678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571AECF1-9BBB-F7CF-A4F7-96D696B2B00A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13" name="Puolivapaa piirto 12">
              <a:extLst>
                <a:ext uri="{FF2B5EF4-FFF2-40B4-BE49-F238E27FC236}">
                  <a16:creationId xmlns:a16="http://schemas.microsoft.com/office/drawing/2014/main" id="{C10F5207-72AA-E050-7110-BF8C11938ABF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14" name="Ryhmä 13">
              <a:extLst>
                <a:ext uri="{FF2B5EF4-FFF2-40B4-BE49-F238E27FC236}">
                  <a16:creationId xmlns:a16="http://schemas.microsoft.com/office/drawing/2014/main" id="{3D1E327F-0B48-E534-4CFD-0912F3278C29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16" name="Puolivapaa piirto 15">
                <a:extLst>
                  <a:ext uri="{FF2B5EF4-FFF2-40B4-BE49-F238E27FC236}">
                    <a16:creationId xmlns:a16="http://schemas.microsoft.com/office/drawing/2014/main" id="{056F76DD-74FE-AB4C-3BBE-49EBD9C35E34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17" name="Ryhmä 16">
                <a:extLst>
                  <a:ext uri="{FF2B5EF4-FFF2-40B4-BE49-F238E27FC236}">
                    <a16:creationId xmlns:a16="http://schemas.microsoft.com/office/drawing/2014/main" id="{12E20F1D-217F-BF3F-B35F-666FAB14E5E5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8" name="Puolivapaa piirto 17">
                  <a:extLst>
                    <a:ext uri="{FF2B5EF4-FFF2-40B4-BE49-F238E27FC236}">
                      <a16:creationId xmlns:a16="http://schemas.microsoft.com/office/drawing/2014/main" id="{9041B30B-E10E-8C0E-91C9-2B445E2CB4C5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9" name="Puolivapaa piirto 18">
                  <a:extLst>
                    <a:ext uri="{FF2B5EF4-FFF2-40B4-BE49-F238E27FC236}">
                      <a16:creationId xmlns:a16="http://schemas.microsoft.com/office/drawing/2014/main" id="{823DF2C3-73F3-FC0A-7ED5-C97BB7DDE570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4" name="Alaotsikko 2">
            <a:extLst>
              <a:ext uri="{FF2B5EF4-FFF2-40B4-BE49-F238E27FC236}">
                <a16:creationId xmlns:a16="http://schemas.microsoft.com/office/drawing/2014/main" id="{148D2C0D-FF3C-C22F-4D4B-D9BE0027EE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Huomioi, että tähän kuvaan ei voi laittaa tummaa kuvaa, jotta tekstin luettavuus ei kärsi.</a:t>
            </a: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3F2F7D75-39FB-7726-0090-9320CAE1EC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Otsikkodia, jossa tekstin taustalla vaalea kuva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867889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E1CF24D5-E1F2-AB2D-757C-15670F767D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14052" y="4922406"/>
            <a:ext cx="2939634" cy="365124"/>
          </a:xfrm>
        </p:spPr>
        <p:txBody>
          <a:bodyPr anchor="b"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4519" y="4267200"/>
            <a:ext cx="2939634" cy="655206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14052" y="5415063"/>
            <a:ext cx="2939634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059759" y="1492805"/>
            <a:ext cx="2648220" cy="2648220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55B7430-3EF4-3842-ADE6-43F61C5DF689}" type="datetime1">
              <a:rPr lang="fi-FI" smtClean="0"/>
              <a:t>11.4.2025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06530" y="1491447"/>
            <a:ext cx="2648220" cy="2648220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160615" y="4922406"/>
            <a:ext cx="2939634" cy="365124"/>
          </a:xfrm>
        </p:spPr>
        <p:txBody>
          <a:bodyPr anchor="b"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7160615" y="5415063"/>
            <a:ext cx="2939634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30" name="Tekstin paikkamerkki 29">
            <a:extLst>
              <a:ext uri="{FF2B5EF4-FFF2-40B4-BE49-F238E27FC236}">
                <a16:creationId xmlns:a16="http://schemas.microsoft.com/office/drawing/2014/main" id="{81DBBC41-3DFC-8E2F-F87A-47FC798B2B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0614" y="4267200"/>
            <a:ext cx="2939634" cy="65520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  <a:latin typeface="+mj-lt"/>
              </a:defRPr>
            </a:lvl2pPr>
            <a:lvl3pPr>
              <a:defRPr>
                <a:solidFill>
                  <a:schemeClr val="tx2"/>
                </a:solidFill>
                <a:latin typeface="+mj-lt"/>
              </a:defRPr>
            </a:lvl3pPr>
            <a:lvl4pPr>
              <a:defRPr>
                <a:solidFill>
                  <a:schemeClr val="tx2"/>
                </a:solidFill>
                <a:latin typeface="+mj-lt"/>
              </a:defRPr>
            </a:lvl4pPr>
            <a:lvl5pPr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Etunimi Sukunimi mahtuu tähän näin</a:t>
            </a:r>
          </a:p>
        </p:txBody>
      </p:sp>
      <p:sp>
        <p:nvSpPr>
          <p:cNvPr id="15" name="Sisällön paikkamerkki 11">
            <a:extLst>
              <a:ext uri="{FF2B5EF4-FFF2-40B4-BE49-F238E27FC236}">
                <a16:creationId xmlns:a16="http://schemas.microsoft.com/office/drawing/2014/main" id="{1063E6C5-0DBD-88F3-6A14-ACEFB7F2FED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0072483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78184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8651" y="4267200"/>
            <a:ext cx="2700689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78184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78651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0C54D13-F7E7-5C48-969D-AB78B318BF27}" type="datetime1">
              <a:rPr lang="fi-FI" smtClean="0"/>
              <a:t>11.4.2025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45655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45188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4745188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45187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212190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211723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8211723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11722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59EE8C4F-4A5F-7446-0DCB-13B5FE22BEB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6" name="Tekstin paikkamerkki 20">
            <a:extLst>
              <a:ext uri="{FF2B5EF4-FFF2-40B4-BE49-F238E27FC236}">
                <a16:creationId xmlns:a16="http://schemas.microsoft.com/office/drawing/2014/main" id="{F9F8DD26-9215-78C9-095A-D9659E5A307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14656851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396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863" y="4267200"/>
            <a:ext cx="2700689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3396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3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B492D0E-9DB9-EC41-8DC4-0435640F5F0B}" type="datetime1">
              <a:rPr lang="fi-FI" smtClean="0"/>
              <a:t>11.4.2025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4948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24481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3324481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24480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165426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164959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6164959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64958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12E242DC-64ED-79C0-339D-CD71D54588A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066512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7" name="Sisällön paikkamerkki 11">
            <a:extLst>
              <a:ext uri="{FF2B5EF4-FFF2-40B4-BE49-F238E27FC236}">
                <a16:creationId xmlns:a16="http://schemas.microsoft.com/office/drawing/2014/main" id="{3F3E5953-4886-5EDC-0FE7-E7E46780461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9066045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3F5577FB-7874-9FD8-BEC7-D34A88D4EAC0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9066045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13" name="Tekstin paikkamerkki 23">
            <a:extLst>
              <a:ext uri="{FF2B5EF4-FFF2-40B4-BE49-F238E27FC236}">
                <a16:creationId xmlns:a16="http://schemas.microsoft.com/office/drawing/2014/main" id="{E6DD7226-435D-32C1-0023-66A932E7CF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66044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20" name="Sisällön paikkamerkki 11">
            <a:extLst>
              <a:ext uri="{FF2B5EF4-FFF2-40B4-BE49-F238E27FC236}">
                <a16:creationId xmlns:a16="http://schemas.microsoft.com/office/drawing/2014/main" id="{8E87AEFB-7227-6CA6-DF08-D250ED2E1B06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A1343308-442B-B067-A12F-59E7254B57F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8240457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397" y="4922406"/>
            <a:ext cx="2236004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864" y="4267200"/>
            <a:ext cx="2236004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3397" y="5415063"/>
            <a:ext cx="2236004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3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4A977B3-AA4A-964F-B0DA-AC30EAB9EF3D}" type="datetime1">
              <a:rPr lang="fi-FI" smtClean="0"/>
              <a:t>11.4.2025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929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700929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2700929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00928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977996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966231" y="4922406"/>
            <a:ext cx="2247301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966231" y="5415063"/>
            <a:ext cx="2247301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66230" y="4261692"/>
            <a:ext cx="2247301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12E242DC-64ED-79C0-339D-CD71D54588A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255068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7" name="Sisällön paikkamerkki 11">
            <a:extLst>
              <a:ext uri="{FF2B5EF4-FFF2-40B4-BE49-F238E27FC236}">
                <a16:creationId xmlns:a16="http://schemas.microsoft.com/office/drawing/2014/main" id="{3F3E5953-4886-5EDC-0FE7-E7E46780461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255069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3F5577FB-7874-9FD8-BEC7-D34A88D4EAC0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7255069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13" name="Tekstin paikkamerkki 23">
            <a:extLst>
              <a:ext uri="{FF2B5EF4-FFF2-40B4-BE49-F238E27FC236}">
                <a16:creationId xmlns:a16="http://schemas.microsoft.com/office/drawing/2014/main" id="{E6DD7226-435D-32C1-0023-66A932E7CF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55068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20" name="Kuvan paikkamerkki 3">
            <a:extLst>
              <a:ext uri="{FF2B5EF4-FFF2-40B4-BE49-F238E27FC236}">
                <a16:creationId xmlns:a16="http://schemas.microsoft.com/office/drawing/2014/main" id="{B1A6BDB5-E371-18F3-1DB2-8B3C065C559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531667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1" name="Sisällön paikkamerkki 11">
            <a:extLst>
              <a:ext uri="{FF2B5EF4-FFF2-40B4-BE49-F238E27FC236}">
                <a16:creationId xmlns:a16="http://schemas.microsoft.com/office/drawing/2014/main" id="{46D629F9-D0B8-3035-6E5D-A7C8DBA3B8C6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531666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22" name="Tekstin paikkamerkki 3">
            <a:extLst>
              <a:ext uri="{FF2B5EF4-FFF2-40B4-BE49-F238E27FC236}">
                <a16:creationId xmlns:a16="http://schemas.microsoft.com/office/drawing/2014/main" id="{1AF2CF68-E2C6-DFE7-AF59-257B7791B7D4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9531666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23" name="Tekstin paikkamerkki 23">
            <a:extLst>
              <a:ext uri="{FF2B5EF4-FFF2-40B4-BE49-F238E27FC236}">
                <a16:creationId xmlns:a16="http://schemas.microsoft.com/office/drawing/2014/main" id="{34E331C9-636E-DBE4-CEAE-29ABA1E224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31665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27" name="Sisällön paikkamerkki 11">
            <a:extLst>
              <a:ext uri="{FF2B5EF4-FFF2-40B4-BE49-F238E27FC236}">
                <a16:creationId xmlns:a16="http://schemas.microsoft.com/office/drawing/2014/main" id="{47D93E7A-D484-C777-C66E-C8D65736F511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5" name="Tekstin paikkamerkki 20">
            <a:extLst>
              <a:ext uri="{FF2B5EF4-FFF2-40B4-BE49-F238E27FC236}">
                <a16:creationId xmlns:a16="http://schemas.microsoft.com/office/drawing/2014/main" id="{DF118065-5781-DB3D-EB95-BBD44F96D4E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41003249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li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3D16F307-5EE2-7120-2B6B-1A24A0E60A54}"/>
              </a:ext>
            </a:extLst>
          </p:cNvPr>
          <p:cNvSpPr/>
          <p:nvPr userDrawn="1"/>
        </p:nvSpPr>
        <p:spPr>
          <a:xfrm>
            <a:off x="0" y="811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F3711F58-D9D7-2E82-3C88-83B4E1594D7C}"/>
              </a:ext>
            </a:extLst>
          </p:cNvPr>
          <p:cNvSpPr/>
          <p:nvPr userDrawn="1"/>
        </p:nvSpPr>
        <p:spPr>
          <a:xfrm>
            <a:off x="6096000" y="3430621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688" y="1219199"/>
            <a:ext cx="5256623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688" y="402077"/>
            <a:ext cx="5256623" cy="77172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4366963" cy="365125"/>
          </a:xfrm>
        </p:spPr>
        <p:txBody>
          <a:bodyPr/>
          <a:lstStyle>
            <a:lvl1pPr algn="ctr">
              <a:defRPr/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7B837FE-EE28-1149-A3CA-B4E8A329F44E}" type="datetime1">
              <a:rPr lang="fi-FI" smtClean="0"/>
              <a:t>11.4.2025</a:t>
            </a:fld>
            <a:endParaRPr lang="fi-FI" dirty="0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39574549-485C-1A6C-3EE9-ED82C949969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19863" y="1219199"/>
            <a:ext cx="5252448" cy="1841771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964FAFB-15ED-D4C1-CC8E-4386F119163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9688" y="4377446"/>
            <a:ext cx="5256623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1EBCC16A-DCBA-CB03-35B6-8AE895744FF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515222" y="4377446"/>
            <a:ext cx="5252448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A393D07B-61A1-C431-BF71-4AF57E3D1E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15688" y="402078"/>
            <a:ext cx="5251982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1CB10CC-F3C1-8552-95B9-A9BA55C359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5688" y="3560325"/>
            <a:ext cx="5251982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A821158A-0CD2-B053-39EE-BD5DF694A0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3862" y="3560325"/>
            <a:ext cx="5247807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E05A9672-9365-F901-96B3-9D24CAD9D6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9580" y="3008440"/>
            <a:ext cx="843553" cy="84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688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91609"/>
            <a:ext cx="4319586" cy="968109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pysty aloitus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ED629462-FE21-DD4E-8BE4-9A1BDC607D6E}" type="datetime1">
              <a:rPr lang="fi-FI" smtClean="0"/>
              <a:t>11.4.2025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603500"/>
            <a:ext cx="0" cy="43459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1971410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2" name="Kuva 21" descr="Raketti tasaisella täytöllä">
            <a:extLst>
              <a:ext uri="{FF2B5EF4-FFF2-40B4-BE49-F238E27FC236}">
                <a16:creationId xmlns:a16="http://schemas.microsoft.com/office/drawing/2014/main" id="{AAD72261-668F-DBB6-0D73-522E958D9B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7057" y="2070099"/>
            <a:ext cx="437885" cy="437885"/>
          </a:xfrm>
          <a:prstGeom prst="rect">
            <a:avLst/>
          </a:prstGeom>
        </p:spPr>
      </p:pic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01609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3256609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17971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505782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413471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5009209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3391609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426971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5144209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89227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4274027"/>
            <a:ext cx="4319586" cy="963800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368469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5144209"/>
            <a:ext cx="4319586" cy="951791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4497493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</p:spTree>
    <p:extLst>
      <p:ext uri="{BB962C8B-B14F-4D97-AF65-F5344CB8AC3E}">
        <p14:creationId xmlns:p14="http://schemas.microsoft.com/office/powerpoint/2010/main" val="41046283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väli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2618316"/>
            <a:ext cx="4319586" cy="906198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19A74F7B-B8F1-764A-A506-2727B1287448}" type="datetime1">
              <a:rPr lang="fi-FI" smtClean="0"/>
              <a:t>11.4.2025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-67733"/>
            <a:ext cx="0" cy="70239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830923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2528316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248331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44514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216223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3299514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4167605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2618316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3434514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4302605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015934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3438823"/>
            <a:ext cx="4319586" cy="863782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2849489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4302605"/>
            <a:ext cx="4319586" cy="901696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3655889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F48C1D88-3E1A-A7D4-A592-F60458AC285D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170067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9437090D-BF80-2C90-72B7-F553C4CA4838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165567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8451CE70-281B-E22E-DDE6-D33120CBCBCE}"/>
              </a:ext>
            </a:extLst>
          </p:cNvPr>
          <p:cNvCxnSpPr>
            <a:cxnSpLocks/>
            <a:stCxn id="6" idx="6"/>
            <a:endCxn id="7" idx="2"/>
          </p:cNvCxnSpPr>
          <p:nvPr userDrawn="1"/>
        </p:nvCxnSpPr>
        <p:spPr>
          <a:xfrm>
            <a:off x="6185999" y="179067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8B52C18A-8B6C-81E1-8AD6-42643F2C0E8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448551" y="1794987"/>
            <a:ext cx="4319586" cy="913329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75449A8C-5B49-36A1-B2C3-AD1C7E53E77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448551" y="120565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6AEF9B7E-6553-BB61-F29E-2E645F06875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5024301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852C6B8D-FD25-4306-F124-828018F64FDE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4979301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01C3D734-4821-D659-6132-738F99E8F340}"/>
              </a:ext>
            </a:extLst>
          </p:cNvPr>
          <p:cNvCxnSpPr>
            <a:cxnSpLocks/>
            <a:stCxn id="14" idx="6"/>
            <a:endCxn id="15" idx="2"/>
          </p:cNvCxnSpPr>
          <p:nvPr userDrawn="1"/>
        </p:nvCxnSpPr>
        <p:spPr>
          <a:xfrm>
            <a:off x="6185999" y="5114301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83904761-B707-0255-C309-842DAC15B4C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48551" y="5118610"/>
            <a:ext cx="4319586" cy="820177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42174587-724A-7B35-46BE-F414141C048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7448551" y="4529276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pic>
        <p:nvPicPr>
          <p:cNvPr id="20" name="Kuva 19" descr="Yksi hammaspyörä tasaisella täytöllä">
            <a:extLst>
              <a:ext uri="{FF2B5EF4-FFF2-40B4-BE49-F238E27FC236}">
                <a16:creationId xmlns:a16="http://schemas.microsoft.com/office/drawing/2014/main" id="{464ABDD3-1C95-FDAD-D911-282B360645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6400" y="925648"/>
            <a:ext cx="439200" cy="4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551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2618316"/>
            <a:ext cx="4319586" cy="894409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F2799B3-597B-934A-9C9D-FD46A1A5197E}" type="datetime1">
              <a:rPr lang="fi-FI" smtClean="0"/>
              <a:t>11.4.2025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  <a:endCxn id="13" idx="0"/>
          </p:cNvCxnSpPr>
          <p:nvPr userDrawn="1"/>
        </p:nvCxnSpPr>
        <p:spPr>
          <a:xfrm>
            <a:off x="6096000" y="-54187"/>
            <a:ext cx="0" cy="47569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4702789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2528316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248331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44514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216223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3299514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4167605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2618316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3434514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4302605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015934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3438823"/>
            <a:ext cx="4319586" cy="863782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2849489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4302605"/>
            <a:ext cx="4319586" cy="882300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3655889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F48C1D88-3E1A-A7D4-A592-F60458AC285D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170067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9437090D-BF80-2C90-72B7-F553C4CA4838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165567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8451CE70-281B-E22E-DDE6-D33120CBCBCE}"/>
              </a:ext>
            </a:extLst>
          </p:cNvPr>
          <p:cNvCxnSpPr>
            <a:cxnSpLocks/>
            <a:stCxn id="6" idx="6"/>
            <a:endCxn id="7" idx="2"/>
          </p:cNvCxnSpPr>
          <p:nvPr userDrawn="1"/>
        </p:nvCxnSpPr>
        <p:spPr>
          <a:xfrm>
            <a:off x="6185999" y="179067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8B52C18A-8B6C-81E1-8AD6-42643F2C0E8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448551" y="1794987"/>
            <a:ext cx="4319586" cy="894409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75449A8C-5B49-36A1-B2C3-AD1C7E53E77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448551" y="120565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pic>
        <p:nvPicPr>
          <p:cNvPr id="21" name="Kuva 20" descr="Valintamerkki tasaisella täytöllä">
            <a:extLst>
              <a:ext uri="{FF2B5EF4-FFF2-40B4-BE49-F238E27FC236}">
                <a16:creationId xmlns:a16="http://schemas.microsoft.com/office/drawing/2014/main" id="{5BF7C604-41BF-8138-C124-A03773F19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6399" y="4797514"/>
            <a:ext cx="439200" cy="439200"/>
          </a:xfrm>
          <a:prstGeom prst="rect">
            <a:avLst/>
          </a:prstGeom>
        </p:spPr>
      </p:pic>
      <p:sp>
        <p:nvSpPr>
          <p:cNvPr id="22" name="Otsikko 1">
            <a:extLst>
              <a:ext uri="{FF2B5EF4-FFF2-40B4-BE49-F238E27FC236}">
                <a16:creationId xmlns:a16="http://schemas.microsoft.com/office/drawing/2014/main" id="{3CCC5872-8811-4FF6-2F52-1792D3523E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38265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Lopussa joku viisas yhteenveto!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42764E1-998E-1740-AB6A-CF962CAB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30851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vaaka aloitus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97D1C08-B2BA-0245-9391-8CA6E42ECA0D}" type="datetime1">
              <a:rPr lang="fi-FI" smtClean="0"/>
              <a:t>11.4.2025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  <a:stCxn id="13" idx="6"/>
          </p:cNvCxnSpPr>
          <p:nvPr userDrawn="1"/>
        </p:nvCxnSpPr>
        <p:spPr>
          <a:xfrm>
            <a:off x="1054249" y="1961512"/>
            <a:ext cx="11137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425599" y="1647187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2" name="Kuva 21" descr="Raketti tasaisella täytöllä">
            <a:extLst>
              <a:ext uri="{FF2B5EF4-FFF2-40B4-BE49-F238E27FC236}">
                <a16:creationId xmlns:a16="http://schemas.microsoft.com/office/drawing/2014/main" id="{AAD72261-668F-DBB6-0D73-522E958D9B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981" y="1745876"/>
            <a:ext cx="437885" cy="437885"/>
          </a:xfrm>
          <a:prstGeom prst="rect">
            <a:avLst/>
          </a:prstGeom>
        </p:spPr>
      </p:pic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0"/>
            <a:endCxn id="29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6" name="Sisällön paikkamerkki 2">
            <a:extLst>
              <a:ext uri="{FF2B5EF4-FFF2-40B4-BE49-F238E27FC236}">
                <a16:creationId xmlns:a16="http://schemas.microsoft.com/office/drawing/2014/main" id="{4FDB33D2-1614-0556-FF55-2CB6DEA6023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32" name="Ellipsi 31">
            <a:extLst>
              <a:ext uri="{FF2B5EF4-FFF2-40B4-BE49-F238E27FC236}">
                <a16:creationId xmlns:a16="http://schemas.microsoft.com/office/drawing/2014/main" id="{7A5C8A0F-B97F-4E53-2D3E-9F644857BD6E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0F3406E3-30C3-2330-1ABC-7DD10644CCB5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6" name="Suora yhdysviiva 35">
            <a:extLst>
              <a:ext uri="{FF2B5EF4-FFF2-40B4-BE49-F238E27FC236}">
                <a16:creationId xmlns:a16="http://schemas.microsoft.com/office/drawing/2014/main" id="{22692877-7587-94A4-C4B7-53481669F680}"/>
              </a:ext>
            </a:extLst>
          </p:cNvPr>
          <p:cNvCxnSpPr>
            <a:cxnSpLocks/>
            <a:stCxn id="35" idx="0"/>
            <a:endCxn id="32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Sisällön paikkamerkki 2">
            <a:extLst>
              <a:ext uri="{FF2B5EF4-FFF2-40B4-BE49-F238E27FC236}">
                <a16:creationId xmlns:a16="http://schemas.microsoft.com/office/drawing/2014/main" id="{E39C69EF-E46C-7FCA-8007-6088CB7709A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4" name="Sisällön paikkamerkki 2">
            <a:extLst>
              <a:ext uri="{FF2B5EF4-FFF2-40B4-BE49-F238E27FC236}">
                <a16:creationId xmlns:a16="http://schemas.microsoft.com/office/drawing/2014/main" id="{AEC5E0A0-76C9-427A-9FD1-375F90C9421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47" name="Sisällön paikkamerkki 2">
            <a:extLst>
              <a:ext uri="{FF2B5EF4-FFF2-40B4-BE49-F238E27FC236}">
                <a16:creationId xmlns:a16="http://schemas.microsoft.com/office/drawing/2014/main" id="{D566B15E-65C1-D422-4673-1293B2A10706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8" name="Ellipsi 47">
            <a:extLst>
              <a:ext uri="{FF2B5EF4-FFF2-40B4-BE49-F238E27FC236}">
                <a16:creationId xmlns:a16="http://schemas.microsoft.com/office/drawing/2014/main" id="{4D4B6F15-A445-1D9A-C09A-3C1CD187C6A0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9E09BAA8-54E8-1F8D-F116-D9F5818CD077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50" name="Suora yhdysviiva 49">
            <a:extLst>
              <a:ext uri="{FF2B5EF4-FFF2-40B4-BE49-F238E27FC236}">
                <a16:creationId xmlns:a16="http://schemas.microsoft.com/office/drawing/2014/main" id="{A3518480-1511-1E62-AA83-EC7FB483F7F5}"/>
              </a:ext>
            </a:extLst>
          </p:cNvPr>
          <p:cNvCxnSpPr>
            <a:cxnSpLocks/>
            <a:stCxn id="49" idx="0"/>
            <a:endCxn id="48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0EBF7063-348C-DA50-32C1-B84DF2CD8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88382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väli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vaaka väliosa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565A0D9-2467-5046-99CC-A3E80C1F6BFC}" type="datetime1">
              <a:rPr lang="fi-FI" smtClean="0"/>
              <a:t>11.4.2025</a:t>
            </a:fld>
            <a:endParaRPr lang="fi-FI" dirty="0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B96858AB-FD79-0D1C-7328-1AC1F5D261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F2FF07F7-8150-7A69-63B5-B10F68EEE9D9}"/>
              </a:ext>
            </a:extLst>
          </p:cNvPr>
          <p:cNvCxnSpPr>
            <a:cxnSpLocks/>
          </p:cNvCxnSpPr>
          <p:nvPr userDrawn="1"/>
        </p:nvCxnSpPr>
        <p:spPr>
          <a:xfrm>
            <a:off x="0" y="1961512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llipsi 11">
            <a:extLst>
              <a:ext uri="{FF2B5EF4-FFF2-40B4-BE49-F238E27FC236}">
                <a16:creationId xmlns:a16="http://schemas.microsoft.com/office/drawing/2014/main" id="{7E996089-14A2-042E-03EB-8DE3ED223EB5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4D1B3D9B-BD9C-0916-EB96-BC384BF3CE5A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7CDD8036-93FD-29FA-F9BA-EC7628C1A527}"/>
              </a:ext>
            </a:extLst>
          </p:cNvPr>
          <p:cNvCxnSpPr>
            <a:cxnSpLocks/>
            <a:stCxn id="13" idx="0"/>
            <a:endCxn id="12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E8FFAC6A-7643-C4FA-4482-DBA38F24916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D0B4EA30-4425-8B5D-4591-C813ECE99D9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A54ABEEF-7D23-26E6-298C-5B473A2BC5DF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30DFCB62-15E7-2F53-45F6-3D2111676C3C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2EA4B974-6A45-7537-990C-22E39FF487D4}"/>
              </a:ext>
            </a:extLst>
          </p:cNvPr>
          <p:cNvCxnSpPr>
            <a:cxnSpLocks/>
            <a:stCxn id="18" idx="0"/>
            <a:endCxn id="17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EC131F07-7519-1918-CD6B-3ED9BA8DF0F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8011CA59-891F-0A53-9483-4FAD93D68FE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22" name="Sisällön paikkamerkki 2">
            <a:extLst>
              <a:ext uri="{FF2B5EF4-FFF2-40B4-BE49-F238E27FC236}">
                <a16:creationId xmlns:a16="http://schemas.microsoft.com/office/drawing/2014/main" id="{351CC328-FC4B-8EBF-A437-7B740A7FB5F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6245F2E3-770A-653F-5261-C0B33AF7515C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EC8F2170-86D1-C1A6-89A3-74A739A4CD3C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E020ABB6-65A4-0272-9404-6888473733B7}"/>
              </a:ext>
            </a:extLst>
          </p:cNvPr>
          <p:cNvCxnSpPr>
            <a:cxnSpLocks/>
            <a:stCxn id="24" idx="0"/>
            <a:endCxn id="23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7E39C0C5-649A-832C-4EAB-538873B83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5120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D61C3ABF-651E-A181-927C-92707CC2D6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087678" cy="6858000"/>
          </a:xfrm>
          <a:custGeom>
            <a:avLst/>
            <a:gdLst>
              <a:gd name="connsiteX0" fmla="*/ 0 w 8087678"/>
              <a:gd name="connsiteY0" fmla="*/ 0 h 6858000"/>
              <a:gd name="connsiteX1" fmla="*/ 8087678 w 8087678"/>
              <a:gd name="connsiteY1" fmla="*/ 0 h 6858000"/>
              <a:gd name="connsiteX2" fmla="*/ 7289800 w 8087678"/>
              <a:gd name="connsiteY2" fmla="*/ 3429000 h 6858000"/>
              <a:gd name="connsiteX3" fmla="*/ 8087678 w 8087678"/>
              <a:gd name="connsiteY3" fmla="*/ 6858000 h 6858000"/>
              <a:gd name="connsiteX4" fmla="*/ 0 w 80876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678" h="6858000">
                <a:moveTo>
                  <a:pt x="0" y="0"/>
                </a:moveTo>
                <a:lnTo>
                  <a:pt x="8087678" y="0"/>
                </a:lnTo>
                <a:cubicBezTo>
                  <a:pt x="7576884" y="1033780"/>
                  <a:pt x="7289800" y="2197862"/>
                  <a:pt x="7289800" y="3429000"/>
                </a:cubicBezTo>
                <a:cubicBezTo>
                  <a:pt x="7289800" y="4660138"/>
                  <a:pt x="7576884" y="5824220"/>
                  <a:pt x="8087678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raahaamalla kuva tähän päälle.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E1E1A35-4353-A44C-5D31-6C5EAEADCE75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5" name="Puolivapaa piirto 4">
              <a:extLst>
                <a:ext uri="{FF2B5EF4-FFF2-40B4-BE49-F238E27FC236}">
                  <a16:creationId xmlns:a16="http://schemas.microsoft.com/office/drawing/2014/main" id="{6AA95854-2B62-82D9-647E-3E8D90A2FE36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6" name="Ryhmä 5">
              <a:extLst>
                <a:ext uri="{FF2B5EF4-FFF2-40B4-BE49-F238E27FC236}">
                  <a16:creationId xmlns:a16="http://schemas.microsoft.com/office/drawing/2014/main" id="{5FE103A1-2ED1-2266-339B-A99EB08234FD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7" name="Puolivapaa piirto 6">
                <a:extLst>
                  <a:ext uri="{FF2B5EF4-FFF2-40B4-BE49-F238E27FC236}">
                    <a16:creationId xmlns:a16="http://schemas.microsoft.com/office/drawing/2014/main" id="{1A5A8A0B-7E5D-050E-E4C9-E2E0459ACD84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9" name="Ryhmä 8">
                <a:extLst>
                  <a:ext uri="{FF2B5EF4-FFF2-40B4-BE49-F238E27FC236}">
                    <a16:creationId xmlns:a16="http://schemas.microsoft.com/office/drawing/2014/main" id="{28E0152B-5853-C6E4-A097-98E11C0C82AC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0" name="Puolivapaa piirto 9">
                  <a:extLst>
                    <a:ext uri="{FF2B5EF4-FFF2-40B4-BE49-F238E27FC236}">
                      <a16:creationId xmlns:a16="http://schemas.microsoft.com/office/drawing/2014/main" id="{CA600F29-A487-71B2-6E05-AE91E70DBCAF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1" name="Puolivapaa piirto 10">
                  <a:extLst>
                    <a:ext uri="{FF2B5EF4-FFF2-40B4-BE49-F238E27FC236}">
                      <a16:creationId xmlns:a16="http://schemas.microsoft.com/office/drawing/2014/main" id="{42FD9614-DBA5-C3F2-6CF2-4025766177D7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8" name="Alaotsikko 2">
            <a:extLst>
              <a:ext uri="{FF2B5EF4-FFF2-40B4-BE49-F238E27FC236}">
                <a16:creationId xmlns:a16="http://schemas.microsoft.com/office/drawing/2014/main" id="{5851B0E0-05EF-9FC0-D8E6-911D07C377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Huomioi, että tähän kuvaan ei voi laittaa vaaleaa kuvaa, jotta tekstin luettavuus ei kärsi.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9BB1719E-AC32-EE82-B6CE-BAB4C042FC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Otsikkodia, jossa tekstin taustalla tumma kuva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15562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isällön paikkamerkki 2">
            <a:extLst>
              <a:ext uri="{FF2B5EF4-FFF2-40B4-BE49-F238E27FC236}">
                <a16:creationId xmlns:a16="http://schemas.microsoft.com/office/drawing/2014/main" id="{8B3C5A68-7784-C424-882B-C2EC7FD79E6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vaaka lopetus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DC9F407-265F-6246-8D03-A7B86A176F3A}" type="datetime1">
              <a:rPr lang="fi-FI" smtClean="0"/>
              <a:t>11.4.2025</a:t>
            </a:fld>
            <a:endParaRPr lang="fi-FI" dirty="0"/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AEE8E3FE-382B-A73F-14BB-A24DCA205C52}"/>
              </a:ext>
            </a:extLst>
          </p:cNvPr>
          <p:cNvSpPr/>
          <p:nvPr userDrawn="1"/>
        </p:nvSpPr>
        <p:spPr>
          <a:xfrm>
            <a:off x="11139020" y="1645902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Valintamerkki tasaisella täytöllä">
            <a:extLst>
              <a:ext uri="{FF2B5EF4-FFF2-40B4-BE49-F238E27FC236}">
                <a16:creationId xmlns:a16="http://schemas.microsoft.com/office/drawing/2014/main" id="{41B5FE6A-C122-AF02-2A77-A295FA83B7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3744" y="1740627"/>
            <a:ext cx="439200" cy="439200"/>
          </a:xfrm>
          <a:prstGeom prst="rect">
            <a:avLst/>
          </a:prstGeom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132B7767-DF5F-5483-BBB7-35B0626A86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29AC4624-6DE2-F67A-4EF0-78D5AE8662DB}"/>
              </a:ext>
            </a:extLst>
          </p:cNvPr>
          <p:cNvCxnSpPr>
            <a:cxnSpLocks/>
            <a:endCxn id="4" idx="2"/>
          </p:cNvCxnSpPr>
          <p:nvPr userDrawn="1"/>
        </p:nvCxnSpPr>
        <p:spPr>
          <a:xfrm>
            <a:off x="-50800" y="1960227"/>
            <a:ext cx="111898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C7EFE9D7-190F-2185-9B9C-3425B482A758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CB50D677-0C4E-BD02-2CAC-D142C25F341A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3DB6DD22-8A91-6044-35D8-877D3F3CF2D6}"/>
              </a:ext>
            </a:extLst>
          </p:cNvPr>
          <p:cNvCxnSpPr>
            <a:cxnSpLocks/>
            <a:stCxn id="14" idx="0"/>
            <a:endCxn id="13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65A2FF5E-BCDB-B156-AE41-D4DC80F9857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493FF7E4-74FB-0118-BFFE-1E0DE702270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F8BA4A29-9354-539F-1F6D-90A99045E7E5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Ellipsi 18">
            <a:extLst>
              <a:ext uri="{FF2B5EF4-FFF2-40B4-BE49-F238E27FC236}">
                <a16:creationId xmlns:a16="http://schemas.microsoft.com/office/drawing/2014/main" id="{03436C70-24E6-B5B3-D020-5F84F60C4A48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0989BAFF-B57B-55E2-64C8-E665838C8A63}"/>
              </a:ext>
            </a:extLst>
          </p:cNvPr>
          <p:cNvCxnSpPr>
            <a:cxnSpLocks/>
            <a:stCxn id="19" idx="0"/>
            <a:endCxn id="18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F2E21A44-0588-17D3-6141-59CCAB68FC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3" name="Sisällön paikkamerkki 2">
            <a:extLst>
              <a:ext uri="{FF2B5EF4-FFF2-40B4-BE49-F238E27FC236}">
                <a16:creationId xmlns:a16="http://schemas.microsoft.com/office/drawing/2014/main" id="{3C5E67E8-F75C-2EB4-5CF1-E07979713F5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E6A237F-59E5-4BFE-1BDB-487979CC1201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Ellipsi 24">
            <a:extLst>
              <a:ext uri="{FF2B5EF4-FFF2-40B4-BE49-F238E27FC236}">
                <a16:creationId xmlns:a16="http://schemas.microsoft.com/office/drawing/2014/main" id="{2DA060E3-974D-34EC-3365-F8F4677877DF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6FB637FE-AEE1-D112-B0E0-FF6872632C49}"/>
              </a:ext>
            </a:extLst>
          </p:cNvPr>
          <p:cNvCxnSpPr>
            <a:cxnSpLocks/>
            <a:stCxn id="25" idx="0"/>
            <a:endCxn id="24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D27CF401-C0B6-553D-4423-BEBFC0381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9838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uva 28" descr="Kuva, joka sisältää kohteen piha-, pilvi, puu, taivas&#10;&#10;Tekoälyn generoima sisältö voi olla virheellistä.">
            <a:extLst>
              <a:ext uri="{FF2B5EF4-FFF2-40B4-BE49-F238E27FC236}">
                <a16:creationId xmlns:a16="http://schemas.microsoft.com/office/drawing/2014/main" id="{FF588944-6E0A-6C2A-E2CB-921157FBF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00" y="-13500"/>
            <a:ext cx="12240000" cy="68850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Finanssiala ry</a:t>
            </a:r>
          </a:p>
          <a:p>
            <a:r>
              <a:rPr lang="fi-FI" sz="1200" dirty="0">
                <a:solidFill>
                  <a:schemeClr val="bg1"/>
                </a:solidFill>
              </a:rPr>
              <a:t>Itämerenkatu 11-13</a:t>
            </a:r>
          </a:p>
          <a:p>
            <a:r>
              <a:rPr lang="fi-FI" sz="1200" dirty="0">
                <a:solidFill>
                  <a:schemeClr val="bg1"/>
                </a:solidFill>
              </a:rPr>
              <a:t>00180 Helsinki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51FC1E7-C0F7-DD9F-44F7-596EBC3232CA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rgbClr val="E5007D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0" name="Tekstiruutu 29">
            <a:extLst>
              <a:ext uri="{FF2B5EF4-FFF2-40B4-BE49-F238E27FC236}">
                <a16:creationId xmlns:a16="http://schemas.microsoft.com/office/drawing/2014/main" id="{868F2454-4870-214E-47A5-B97713AA0D56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8025741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 dirty="0">
                <a:solidFill>
                  <a:schemeClr val="tx2"/>
                </a:solidFill>
              </a:rPr>
              <a:t>Finanssiala ry</a:t>
            </a:r>
          </a:p>
          <a:p>
            <a:r>
              <a:rPr lang="fi-FI" sz="1200" dirty="0">
                <a:solidFill>
                  <a:schemeClr val="tx2"/>
                </a:solidFill>
              </a:rPr>
              <a:t>Itämerenkatu 11-13</a:t>
            </a:r>
          </a:p>
          <a:p>
            <a:r>
              <a:rPr lang="fi-FI" sz="1200" dirty="0">
                <a:solidFill>
                  <a:schemeClr val="tx2"/>
                </a:solidFill>
              </a:rPr>
              <a:t>00180 Helsinki</a:t>
            </a:r>
          </a:p>
        </p:txBody>
      </p:sp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rgbClr val="E5007D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6" name="Tekstiruutu 5">
            <a:extLst>
              <a:ext uri="{FF2B5EF4-FFF2-40B4-BE49-F238E27FC236}">
                <a16:creationId xmlns:a16="http://schemas.microsoft.com/office/drawing/2014/main" id="{A27648E5-B0E3-78C1-6510-8CC76E0B67D7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tx2"/>
                </a:solidFill>
              </a:rPr>
              <a:t>finanssiala.fi</a:t>
            </a:r>
            <a:endParaRPr lang="fi-FI" sz="1200" dirty="0">
              <a:solidFill>
                <a:schemeClr val="tx2"/>
              </a:solidFill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4263CA36-7DC5-C88E-84FF-229710F03A62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tx2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4254406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chemeClr val="bg1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2B037820-F0F6-D2F8-23DF-67BE0B31CF62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Finanssiala ry</a:t>
            </a:r>
          </a:p>
          <a:p>
            <a:r>
              <a:rPr lang="fi-FI" sz="1200" dirty="0">
                <a:solidFill>
                  <a:schemeClr val="bg1"/>
                </a:solidFill>
              </a:rPr>
              <a:t>Itämerenkatu 11-13</a:t>
            </a:r>
          </a:p>
          <a:p>
            <a:r>
              <a:rPr lang="fi-FI" sz="1200" dirty="0">
                <a:solidFill>
                  <a:schemeClr val="bg1"/>
                </a:solidFill>
              </a:rPr>
              <a:t>00180 Helsinki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699A1C7-59ED-C0E4-932A-9A8CD49B7445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BFE95A7-594D-AF63-C1F5-22FB2AF8213F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6024437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uva 28" descr="Kuva, joka sisältää kohteen piha-, pilvi, puu, taivas&#10;&#10;Tekoälyn generoima sisältö voi olla virheellistä.">
            <a:extLst>
              <a:ext uri="{FF2B5EF4-FFF2-40B4-BE49-F238E27FC236}">
                <a16:creationId xmlns:a16="http://schemas.microsoft.com/office/drawing/2014/main" id="{FF588944-6E0A-6C2A-E2CB-921157FBF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00" y="-13500"/>
            <a:ext cx="12240000" cy="68850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Finanssiala ry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Itämerenkatu 11–13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00180 Helsinki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Finland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rgbClr val="E5007D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41" name="Tekstiruutu 40">
            <a:extLst>
              <a:ext uri="{FF2B5EF4-FFF2-40B4-BE49-F238E27FC236}">
                <a16:creationId xmlns:a16="http://schemas.microsoft.com/office/drawing/2014/main" id="{36F56FBB-1BFA-2CCE-18EC-35E1C56E08ED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Nordic Finance 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Meeûs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Bruxelles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Belgique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" name="Tekstiruutu 42">
            <a:extLst>
              <a:ext uri="{FF2B5EF4-FFF2-40B4-BE49-F238E27FC236}">
                <a16:creationId xmlns:a16="http://schemas.microsoft.com/office/drawing/2014/main" id="{117A013E-3CA8-0A5F-4D64-F1B064B7B76C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0075E92B-BC73-2BBC-1925-393930461EEF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1022289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rgbClr val="E5007D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1DD98A40-4692-648A-6066-5F4DC4F95BF2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>
                <a:solidFill>
                  <a:schemeClr val="tx2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dirty="0" err="1">
                <a:solidFill>
                  <a:schemeClr val="tx2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Finanssiala ry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Itämerenkatu 11–13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00180 Helsinki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Finland</a:t>
            </a:r>
            <a:endParaRPr lang="fi-FI" sz="12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D7E005D-82BF-57BC-DD98-ABA9D716ADCF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 err="1">
                <a:solidFill>
                  <a:schemeClr val="tx2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 dirty="0">
                <a:solidFill>
                  <a:schemeClr val="tx2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dirty="0" err="1">
                <a:solidFill>
                  <a:schemeClr val="tx2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Nordic Finance Office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dirty="0" err="1">
                <a:solidFill>
                  <a:schemeClr val="tx2"/>
                </a:solidFill>
                <a:effectLst/>
                <a:latin typeface="+mn-lt"/>
              </a:rPr>
              <a:t>Meeûs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dirty="0" err="1">
                <a:solidFill>
                  <a:schemeClr val="tx2"/>
                </a:solidFill>
                <a:effectLst/>
                <a:latin typeface="+mn-lt"/>
              </a:rPr>
              <a:t>Bruxelles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 err="1">
                <a:solidFill>
                  <a:schemeClr val="tx2"/>
                </a:solidFill>
                <a:effectLst/>
                <a:latin typeface="+mn-lt"/>
              </a:rPr>
              <a:t>Belgique</a:t>
            </a:r>
            <a:endParaRPr lang="fi-FI" sz="12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AC410827-C0DE-EE19-4280-77BD949D3C09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tx2"/>
                </a:solidFill>
              </a:rPr>
              <a:t>finanssiala.fi</a:t>
            </a:r>
            <a:endParaRPr lang="fi-FI" sz="1200" dirty="0">
              <a:solidFill>
                <a:schemeClr val="tx2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2A78C64-9F5A-3086-D065-41E15B83E395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tx2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13970584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chemeClr val="bg1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D599D8B7-C85E-17CE-469E-A7CC6AB5EB4A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Finanssiala ry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Itämerenkatu 11–13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00180 Helsinki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Finland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515A213-F07B-28B6-751D-70189A4D9406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Nordic Finance 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Meeûs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Bruxelles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Belgique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E349C11-BD07-F6D2-29A1-C1400707D1A6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C71D824-E3E3-D9DC-4515-F40F4941F216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0525024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voi esitellä asioita kuvasuhteen 16:9 kuvan kautta (vaakakuva)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8FCA8C7-E04E-3D4F-9DC1-D73A3A29DC67}" type="datetime1">
              <a:rPr lang="fi-FI" smtClean="0"/>
              <a:t>11.4.2025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07670" y="2252617"/>
            <a:ext cx="5760000" cy="3240000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3455372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aaka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neljälle kuvasuhteen 16:9 kuvalle (vaakakuva)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D8DF88C-36E0-CA4C-9D7D-307D200852C5}" type="datetime1">
              <a:rPr lang="fi-FI" smtClean="0"/>
              <a:t>11.4.2025</a:t>
            </a:fld>
            <a:endParaRPr lang="fi-FI" dirty="0"/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A538801B-C4C3-EF84-8B5C-26A98A7033C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0020" y="150944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5E32032C-AE22-10A5-2974-0407E95187F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950020" y="394149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6853ECC9-2917-8031-C32C-ABC98733D52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85470" y="150944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41FE2FD5-B335-6410-2A29-07943F9BEF8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85470" y="394149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ABB61517-F760-47C0-6D07-86F2A21FDE2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09447"/>
            <a:ext cx="1436220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2D2896FB-FD41-365D-3845-0D1995E0848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4330" y="2238568"/>
            <a:ext cx="1436220" cy="1602993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509933A2-4F96-349A-4A5F-635435133B13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24330" y="3950829"/>
            <a:ext cx="1436220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71CA6A63-78AF-C245-0090-D694582E9CB1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24330" y="4679950"/>
            <a:ext cx="1436220" cy="1561911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CF9E48A1-628C-FCC5-996E-92F1C7D228B1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0419230" y="1513144"/>
            <a:ext cx="1436220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506E4FBD-E02C-399A-8961-4CFBB23B993A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10419230" y="2242266"/>
            <a:ext cx="1436220" cy="1599296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7E59CE61-FA3C-E6C6-9FE9-78220216ED63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0419230" y="3950829"/>
            <a:ext cx="1436220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9D6B6935-A4C7-7056-7D98-966F74520439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10419230" y="4679950"/>
            <a:ext cx="1436220" cy="1561911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16924752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xt + neliö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neliökuvan kautta – mahtuu kaksi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38D6592-F178-CC44-844C-16A3C27975C8}" type="datetime1">
              <a:rPr lang="fi-FI" smtClean="0"/>
              <a:t>11.4.2025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51073" y="1540364"/>
            <a:ext cx="4676285" cy="4676285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92098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331" y="1540363"/>
            <a:ext cx="5582769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4898" y="1540363"/>
            <a:ext cx="5582770" cy="4636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Tällä dialla on kaksi palstaa 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4029598A-851C-15B4-ED38-464292648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F01BC34A-BB4C-281D-6A40-F233A112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4A724A88-BCFF-BF8A-00E3-FBAC9FEEB6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BBF1A3B-59CB-D94A-89AA-B270FA8CC70E}" type="datetime1">
              <a:rPr lang="fi-FI" smtClean="0"/>
              <a:t>11.4.2025</a:t>
            </a:fld>
            <a:endParaRPr lang="fi-FI" dirty="0"/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2332471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xt + neliö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neljälle neliökuvalle – mahtuu kaksi riviä tekstiä maksimissaan tähän näin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8DE810A-360D-794C-AE27-E184FAE33B76}" type="datetime1">
              <a:rPr lang="fi-FI" smtClean="0"/>
              <a:t>11.4.2025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998" y="1542974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3275F9B3-D19E-6E22-F754-7E369D9BAAF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5698" y="1542974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87E69EF-A53C-C603-088C-40A3C1FEB8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95698" y="3952310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0D1A11F3-48B8-474E-BFB2-6B9077BCFA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5998" y="3947014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935E9BCF-E9D5-6D9D-9888-F525D450B18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29" y="1509447"/>
            <a:ext cx="3194609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ECEB3BDA-D17D-B96C-C5A0-14304250416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4329" y="2238568"/>
            <a:ext cx="3194609" cy="1602993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7A0972B1-41A8-A786-ABFB-FFD2FA6848F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24329" y="3950829"/>
            <a:ext cx="3194609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FD927EE4-2471-54BF-6A6C-BEF04F9FC5F2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24329" y="4679950"/>
            <a:ext cx="3194609" cy="1561911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DD6A481A-B5BE-EEAB-8F2A-65CA25D08EC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495179" y="1509447"/>
            <a:ext cx="3194609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74D5F616-F326-F5B4-1E4B-88BFA81CE22A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8495179" y="2238568"/>
            <a:ext cx="3194609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9B90983D-16AB-BE53-4708-3E4ECC1F344F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495179" y="3950829"/>
            <a:ext cx="3194609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9" name="Sisällön paikkamerkki 3">
            <a:extLst>
              <a:ext uri="{FF2B5EF4-FFF2-40B4-BE49-F238E27FC236}">
                <a16:creationId xmlns:a16="http://schemas.microsoft.com/office/drawing/2014/main" id="{58B87EBB-D81B-7625-552A-8377A834BBE0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8495179" y="4679950"/>
            <a:ext cx="3194609" cy="1561911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42160487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ökuvakarus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neliökuvakarusellille – mahtuu kaksi riviä tekstiä maksimissaan tähän näin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68980BC-64C4-0743-AE89-DAA489A2F1CD}" type="datetime1">
              <a:rPr lang="fi-FI" smtClean="0"/>
              <a:t>11.4.2025</a:t>
            </a:fld>
            <a:endParaRPr lang="fi-FI" dirty="0"/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87E69EF-A53C-C603-088C-40A3C1FEB8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3863" y="2361003"/>
            <a:ext cx="2192337" cy="2196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0D1A11F3-48B8-474E-BFB2-6B9077BCFA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711730" y="2361004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3" name="Kuvan paikkamerkki 5">
            <a:extLst>
              <a:ext uri="{FF2B5EF4-FFF2-40B4-BE49-F238E27FC236}">
                <a16:creationId xmlns:a16="http://schemas.microsoft.com/office/drawing/2014/main" id="{26BCA917-93D8-02B2-9CBC-3295A8A801C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999597" y="2363690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0" name="Kuvan paikkamerkki 5">
            <a:extLst>
              <a:ext uri="{FF2B5EF4-FFF2-40B4-BE49-F238E27FC236}">
                <a16:creationId xmlns:a16="http://schemas.microsoft.com/office/drawing/2014/main" id="{D785A1F2-9F33-A969-A31D-5408F95C84F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87464" y="2361004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1" name="Kuvan paikkamerkki 5">
            <a:extLst>
              <a:ext uri="{FF2B5EF4-FFF2-40B4-BE49-F238E27FC236}">
                <a16:creationId xmlns:a16="http://schemas.microsoft.com/office/drawing/2014/main" id="{CCFEE9CF-FE9D-28CE-8637-400AF65984A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575333" y="2361004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A6E7C046-1231-27B7-9245-5E947955922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2386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3" name="Sisällön paikkamerkki 3">
            <a:extLst>
              <a:ext uri="{FF2B5EF4-FFF2-40B4-BE49-F238E27FC236}">
                <a16:creationId xmlns:a16="http://schemas.microsoft.com/office/drawing/2014/main" id="{4B2C6E4F-EF5C-D86E-107D-D3EC4029631C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42386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4" name="Tekstin paikkamerkki 2">
            <a:extLst>
              <a:ext uri="{FF2B5EF4-FFF2-40B4-BE49-F238E27FC236}">
                <a16:creationId xmlns:a16="http://schemas.microsoft.com/office/drawing/2014/main" id="{3AE7C105-B594-019A-0CB3-352951A55F02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270986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5" name="Sisällön paikkamerkki 3">
            <a:extLst>
              <a:ext uri="{FF2B5EF4-FFF2-40B4-BE49-F238E27FC236}">
                <a16:creationId xmlns:a16="http://schemas.microsoft.com/office/drawing/2014/main" id="{7CC495CA-8431-8EBB-6BB3-312E647A0F24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270986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6" name="Tekstin paikkamerkki 2">
            <a:extLst>
              <a:ext uri="{FF2B5EF4-FFF2-40B4-BE49-F238E27FC236}">
                <a16:creationId xmlns:a16="http://schemas.microsoft.com/office/drawing/2014/main" id="{85534148-3A94-ADAF-7F60-C054CB9B5DFA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500221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7" name="Sisällön paikkamerkki 3">
            <a:extLst>
              <a:ext uri="{FF2B5EF4-FFF2-40B4-BE49-F238E27FC236}">
                <a16:creationId xmlns:a16="http://schemas.microsoft.com/office/drawing/2014/main" id="{1EEB3714-A24C-272E-7161-D6807CA7E70D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500221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8" name="Tekstin paikkamerkki 2">
            <a:extLst>
              <a:ext uri="{FF2B5EF4-FFF2-40B4-BE49-F238E27FC236}">
                <a16:creationId xmlns:a16="http://schemas.microsoft.com/office/drawing/2014/main" id="{4A89A7CD-8453-5B88-11BA-7602FF9ECA6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28186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9" name="Sisällön paikkamerkki 3">
            <a:extLst>
              <a:ext uri="{FF2B5EF4-FFF2-40B4-BE49-F238E27FC236}">
                <a16:creationId xmlns:a16="http://schemas.microsoft.com/office/drawing/2014/main" id="{1CEC1998-A60A-7CD9-E5C7-CF4409AAE4CB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728186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30" name="Tekstin paikkamerkki 2">
            <a:extLst>
              <a:ext uri="{FF2B5EF4-FFF2-40B4-BE49-F238E27FC236}">
                <a16:creationId xmlns:a16="http://schemas.microsoft.com/office/drawing/2014/main" id="{5D263F31-AC69-E8F0-F264-B21BEFE822F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957421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31" name="Sisällön paikkamerkki 3">
            <a:extLst>
              <a:ext uri="{FF2B5EF4-FFF2-40B4-BE49-F238E27FC236}">
                <a16:creationId xmlns:a16="http://schemas.microsoft.com/office/drawing/2014/main" id="{76464DF4-F471-40D2-A0A0-DE6B3E816A09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957421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1139937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feed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kuvasuhteen 4:5 kuvan kautta – </a:t>
            </a:r>
            <a:r>
              <a:rPr lang="fi-FI" dirty="0" err="1"/>
              <a:t>max</a:t>
            </a:r>
            <a:r>
              <a:rPr lang="fi-FI" dirty="0"/>
              <a:t>. 2 riviä tekstiä tähän mahtuu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E421459-1202-C94E-847D-774C893403BF}" type="datetime1">
              <a:rPr lang="fi-FI" smtClean="0"/>
              <a:t>11.4.2025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28284" y="1568185"/>
            <a:ext cx="3718772" cy="4648465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8962063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kuvakarus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kuvasuhteen 4:5 kuvakarusellille – mahtuu maksimissaan kaksi riviä tekstiä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5AFD9CDE-32EA-9A4A-B230-E5B348244260}" type="datetime1">
              <a:rPr lang="fi-FI" smtClean="0"/>
              <a:t>11.4.2025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23863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8119DF6F-EF0E-C207-82B1-4DFB4536ECC9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710815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FC3C3BD8-5E8B-C99E-C97D-17E0B6D192C0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997767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8EDD477F-A607-D3EE-FE62-5D235B101EB3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284719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1DE35DF9-A646-8E79-6663-665304D0F0BB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571670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3682772B-8719-0385-4521-F848D489EC5A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752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3E98E7EF-A11D-2632-3272-C79A940AD550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42752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B6CF00BC-817A-4F69-2DF8-E313A55E99A1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2714478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CA29190B-A016-5A66-F18C-2CEF44F59A7C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2714478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DB6E3A91-47A1-6FFD-F38F-90A77406BF9C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499776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03222D3D-60B2-EAD4-9447-6949CE120636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499776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1A53B7CB-C54E-A0D6-FF65-C9716C3C343E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727741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CCF26E2C-5166-64EE-1D09-7E6A4C8911E4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727741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6371C44E-ECAE-5E76-A769-6EF7028CA7D3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956341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2" name="Sisällön paikkamerkki 3">
            <a:extLst>
              <a:ext uri="{FF2B5EF4-FFF2-40B4-BE49-F238E27FC236}">
                <a16:creationId xmlns:a16="http://schemas.microsoft.com/office/drawing/2014/main" id="{CA7BE041-17FE-FB5D-61BE-4005522F7578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956341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34707584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pysty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kuvasuhteen 9:16 kuvan kautta (pystykuva) – 2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5725B754-D1F6-884A-9827-CA89B0C4F177}" type="datetime1">
              <a:rPr lang="fi-FI" smtClean="0"/>
              <a:t>11.4.2025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72464" y="1548937"/>
            <a:ext cx="2630411" cy="4676286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6787491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kuvakarus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kuvasuhteen 9:16 kuvakarusellille (pystykuva) – 2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0268662-4344-4A49-8B20-1CE0A765C4D5}" type="datetime1">
              <a:rPr lang="fi-FI" smtClean="0"/>
              <a:t>11.4.2025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282756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81B19275-A091-8332-C17B-F66598D5C8F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16014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8034B1DE-B95F-659C-AC9F-21B611EFDE72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704928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DBBBB53F-B179-6A76-61C5-9956AA889855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993842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B604DCDA-4853-C436-FAD1-DCCA4B3C7CB1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571670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AB8AA376-D5BA-9319-4F60-8F9518D19098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386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C586648B-F78E-0124-75A6-78B21B721E26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42386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1C87606F-285F-5320-DE03-D54E44A3ABA7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270986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0B652FA5-3A31-33C1-CBD4-AB2715755DE8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270986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566A09A5-46D0-7C3D-7B18-B4BF1B5D6268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500221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1D4DEA63-4EB6-DB2A-59A0-4C665757331A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500221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7E823DB7-1C1B-AC82-C510-BC7F5D6F2DC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728821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3A94A3E1-1C62-4D04-6427-F39505FA5B23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728821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0481D3E7-3F57-4647-2031-D7B3B524C625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957421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2" name="Sisällön paikkamerkki 3">
            <a:extLst>
              <a:ext uri="{FF2B5EF4-FFF2-40B4-BE49-F238E27FC236}">
                <a16:creationId xmlns:a16="http://schemas.microsoft.com/office/drawing/2014/main" id="{BCCFDFCA-F705-C0D6-5CBA-90E5C2FC39E8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957421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9262509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-kuvak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eri kuvasuhteilla (vaaka, neliö, 4:5 ja pysty) – 2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41BE68B-9FAB-2D48-ACA5-432EE5B19EB3}" type="datetime1">
              <a:rPr lang="fi-FI" smtClean="0"/>
              <a:t>11.4.2025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438791" y="1847717"/>
            <a:ext cx="2300287" cy="40894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7B65C217-94C1-8666-E6D7-328AE50AF9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3863" y="2742274"/>
            <a:ext cx="4095967" cy="2303982"/>
          </a:xfrm>
          <a:prstGeom prst="roundRect">
            <a:avLst>
              <a:gd name="adj" fmla="val 29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E11E21D1-0E51-2C4B-A8D5-476FFA060D3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25959" y="2745969"/>
            <a:ext cx="2300287" cy="230028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8F116BA9-F3D8-FCF9-0DFB-B592D0B9FC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32375" y="2454738"/>
            <a:ext cx="2300287" cy="2875358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B3E0FF61-6CAA-FC4A-A1A1-9A2C5287709A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3862" y="2015862"/>
            <a:ext cx="409596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38A07344-F487-7933-7E7B-78E8426D7DAA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423863" y="5135620"/>
            <a:ext cx="4095966" cy="117619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07D6E599-3A5C-DC83-A85B-386F58726435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4627563" y="2015862"/>
            <a:ext cx="2298684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E0574A77-2D21-707F-D58C-8E384B3D656C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4627563" y="5135620"/>
            <a:ext cx="2298683" cy="117619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3D5260DE-75B8-CC76-F0B0-6948A3CF623C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7027863" y="1722380"/>
            <a:ext cx="2298684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A6185119-27AC-BC57-B63D-264D62159C88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7027863" y="5374631"/>
            <a:ext cx="2298683" cy="937184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EB51D765-195C-7D87-74CA-2B93A347D465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9434513" y="1493007"/>
            <a:ext cx="2298684" cy="310175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4A24747E-CA5E-283B-9CF6-74D8CB2380C9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9434513" y="5981651"/>
            <a:ext cx="2298683" cy="33016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37464975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tablett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92250" y="3307167"/>
            <a:ext cx="1152000" cy="2423708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10573347" cy="6884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puhelin-, läppäri- ja tablettinäkymän kautta – </a:t>
            </a:r>
            <a:r>
              <a:rPr lang="fi-FI" dirty="0" err="1"/>
              <a:t>max</a:t>
            </a:r>
            <a:r>
              <a:rPr lang="fi-FI" dirty="0"/>
              <a:t>. 2 riviä tekstiä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CF7D6AEF-0545-6048-8064-F42477C907E8}" type="datetime1">
              <a:rPr lang="fi-FI" smtClean="0"/>
              <a:t>11.4.2025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2420" y="2814475"/>
            <a:ext cx="5105634" cy="29562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0167" y="3005245"/>
            <a:ext cx="2117710" cy="27654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4118" y="3266504"/>
            <a:ext cx="1256189" cy="25042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8875" y="2901950"/>
            <a:ext cx="3930650" cy="2543174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6" name="Kuvan paikkamerkki 45">
            <a:extLst>
              <a:ext uri="{FF2B5EF4-FFF2-40B4-BE49-F238E27FC236}">
                <a16:creationId xmlns:a16="http://schemas.microsoft.com/office/drawing/2014/main" id="{E9F6191E-DF1B-8E39-0C58-10F1CE9415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12201" y="3092450"/>
            <a:ext cx="1949450" cy="2597150"/>
          </a:xfrm>
          <a:prstGeom prst="roundRect">
            <a:avLst>
              <a:gd name="adj" fmla="val 3342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2132162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tablett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92250" y="3307167"/>
            <a:ext cx="1152000" cy="2423708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10573347" cy="688485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puhelin-, läppäri- ja tablettinäkymän kautta – </a:t>
            </a:r>
            <a:r>
              <a:rPr lang="fi-FI" dirty="0" err="1"/>
              <a:t>max</a:t>
            </a:r>
            <a:r>
              <a:rPr lang="fi-FI" dirty="0"/>
              <a:t>. 2 riviä tekstiä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351852-5733-0F49-BFDA-52AD15DC45B7}" type="datetime1">
              <a:rPr lang="fi-FI" smtClean="0"/>
              <a:t>11.4.2025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2420" y="2814475"/>
            <a:ext cx="5105634" cy="29562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0167" y="3005245"/>
            <a:ext cx="2117710" cy="27654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4118" y="3266504"/>
            <a:ext cx="1256189" cy="25042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8875" y="2901950"/>
            <a:ext cx="3930650" cy="2543174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6" name="Kuvan paikkamerkki 45">
            <a:extLst>
              <a:ext uri="{FF2B5EF4-FFF2-40B4-BE49-F238E27FC236}">
                <a16:creationId xmlns:a16="http://schemas.microsoft.com/office/drawing/2014/main" id="{E9F6191E-DF1B-8E39-0C58-10F1CE9415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12201" y="3092450"/>
            <a:ext cx="1949450" cy="2597150"/>
          </a:xfrm>
          <a:prstGeom prst="roundRect">
            <a:avLst>
              <a:gd name="adj" fmla="val 3342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802D160-7274-BA2A-49B1-58AAFE2020E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226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88025" y="2364333"/>
            <a:ext cx="1593742" cy="3353094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4235543" cy="6884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puhelin- ja läppärinäkymän kautta – maksimissaan 2 riviä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CF23981-4355-1843-B69E-157E8B09EB6C}" type="datetime1">
              <a:rPr lang="fi-FI" smtClean="0"/>
              <a:t>11.4.2025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1770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19721" y="2306244"/>
            <a:ext cx="1737883" cy="34644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70101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945963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2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40365"/>
            <a:ext cx="5595470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alaotsikko. Mahtuu myös kahdelle riville tähän näin.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21962"/>
            <a:ext cx="5595470" cy="3955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540365"/>
            <a:ext cx="559547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alaotsikko. Mahtuu myös kahdelle riville tähän näin.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221962"/>
            <a:ext cx="5595470" cy="3955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kaksi palstaa erillisillä alaotsikoilla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CF5570BC-D572-2341-AD93-6E1371B199B7}" type="datetime1">
              <a:rPr lang="fi-FI" smtClean="0"/>
              <a:t>11.4.2025</a:t>
            </a:fld>
            <a:endParaRPr lang="fi-FI" dirty="0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5068655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88025" y="2364333"/>
            <a:ext cx="1593742" cy="3353094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4235543" cy="688485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puhelin- ja läppärinäkymän kautta – maksimissaan 2 riviä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6E838D-BD07-7D44-8600-8DED432E8216}" type="datetime1">
              <a:rPr lang="fi-FI" smtClean="0"/>
              <a:t>11.4.2025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1770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19721" y="2306244"/>
            <a:ext cx="1737883" cy="34644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70101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41D0FFC-CFF1-8879-BDD9-66A382BFCA8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030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4" y="1540365"/>
            <a:ext cx="3959878" cy="4356170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läppärinäkymän kautta – maksimissaan kaksi riviä tekstiä mahtuu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579C31A-4454-D141-BC30-376EB70FF447}" type="datetime1">
              <a:rPr lang="fi-FI" smtClean="0"/>
              <a:t>11.4.2025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9406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67737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8958146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4" y="1540365"/>
            <a:ext cx="3959878" cy="4356170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läppärinäkymän kautta – maksimissaan kaksi riviä tekstiä mahtuu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DB13F2-EDE7-C14F-8FF0-2155FF576262}" type="datetime1">
              <a:rPr lang="fi-FI" smtClean="0"/>
              <a:t>11.4.2025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9406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67737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222F9D6-6005-C170-967C-F2672ECB7E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780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33629" y="1611902"/>
            <a:ext cx="2125569" cy="4472012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7274578" cy="4620567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puhelinnäkymän kautta – tekstiä mahtuu maksimissaan kaksi riviä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D573535-D29C-B14B-B44B-6491035C439A}" type="datetime1">
              <a:rPr lang="fi-FI" smtClean="0"/>
              <a:t>11.4.2025</a:t>
            </a:fld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5154" y="1540365"/>
            <a:ext cx="2317809" cy="46205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06628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33629" y="1611902"/>
            <a:ext cx="2125569" cy="4472012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7274578" cy="4620567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puhelinnäkymän kautta – tekstiä mahtuu maksimissaan kaksi riviä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917F0D-5DF1-4447-AA94-296043D8A1B3}" type="datetime1">
              <a:rPr lang="fi-FI" smtClean="0"/>
              <a:t>11.4.2025</a:t>
            </a:fld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5154" y="1540365"/>
            <a:ext cx="2317809" cy="46205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ED89491-C749-A5AF-7CBE-2C79E686E3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648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tablett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0F6F76A-07A4-614E-ABBA-CA88CAA00509}" type="datetime1">
              <a:rPr lang="fi-FI" smtClean="0"/>
              <a:t>11.4.2025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9403" y="1671527"/>
            <a:ext cx="6166768" cy="3570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4002" y="1901946"/>
            <a:ext cx="2557846" cy="33402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4227" y="2217504"/>
            <a:ext cx="1517270" cy="30246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Kuvan paikkamerkki 15">
            <a:extLst>
              <a:ext uri="{FF2B5EF4-FFF2-40B4-BE49-F238E27FC236}">
                <a16:creationId xmlns:a16="http://schemas.microsoft.com/office/drawing/2014/main" id="{6334BDF4-D4F0-7C6D-F7FF-4066195606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7137" y="2265374"/>
            <a:ext cx="1391427" cy="2927442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71488" y="1782978"/>
            <a:ext cx="4747580" cy="3071737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9" name="Kuvan paikkamerkki 45">
            <a:extLst>
              <a:ext uri="{FF2B5EF4-FFF2-40B4-BE49-F238E27FC236}">
                <a16:creationId xmlns:a16="http://schemas.microsoft.com/office/drawing/2014/main" id="{3FD5BDB4-8FDD-4CB6-717E-42249E07EB6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05900" y="2003603"/>
            <a:ext cx="2371725" cy="3149422"/>
          </a:xfrm>
          <a:prstGeom prst="roundRect">
            <a:avLst>
              <a:gd name="adj" fmla="val 3342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1272148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tablett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7137" y="2265374"/>
            <a:ext cx="1391427" cy="2927442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85F70C-2B40-6841-91AF-30A5267B6FCB}" type="datetime1">
              <a:rPr lang="fi-FI" smtClean="0"/>
              <a:t>11.4.2025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9403" y="1671527"/>
            <a:ext cx="6166768" cy="3570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4002" y="1901946"/>
            <a:ext cx="2557846" cy="33402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4227" y="2217504"/>
            <a:ext cx="1517270" cy="30246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71488" y="1782978"/>
            <a:ext cx="4747580" cy="3071737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6" name="Kuvan paikkamerkki 45">
            <a:extLst>
              <a:ext uri="{FF2B5EF4-FFF2-40B4-BE49-F238E27FC236}">
                <a16:creationId xmlns:a16="http://schemas.microsoft.com/office/drawing/2014/main" id="{E9F6191E-DF1B-8E39-0C58-10F1CE9415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05900" y="2003603"/>
            <a:ext cx="2371725" cy="3149422"/>
          </a:xfrm>
          <a:prstGeom prst="roundRect">
            <a:avLst>
              <a:gd name="adj" fmla="val 3342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1C023A2-C4FA-EC8F-EE5B-BF43A1AFB91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336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39167423-C298-BF4F-8127-7B8F9A930EF4}" type="datetime1">
              <a:rPr lang="fi-FI" smtClean="0"/>
              <a:t>11.4.2025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8262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4211" y="1832915"/>
            <a:ext cx="1968308" cy="39238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Kuvan paikkamerkki 15">
            <a:extLst>
              <a:ext uri="{FF2B5EF4-FFF2-40B4-BE49-F238E27FC236}">
                <a16:creationId xmlns:a16="http://schemas.microsoft.com/office/drawing/2014/main" id="{6334BDF4-D4F0-7C6D-F7FF-406619560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90127" y="1894447"/>
            <a:ext cx="1805055" cy="3797680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82849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5316156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0DBEB-C04E-5049-90E7-48C0299B3E00}" type="datetime1">
              <a:rPr lang="fi-FI" smtClean="0"/>
              <a:t>11.4.2025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8262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4211" y="1832915"/>
            <a:ext cx="1968308" cy="39238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Kuvan paikkamerkki 15">
            <a:extLst>
              <a:ext uri="{FF2B5EF4-FFF2-40B4-BE49-F238E27FC236}">
                <a16:creationId xmlns:a16="http://schemas.microsoft.com/office/drawing/2014/main" id="{6334BDF4-D4F0-7C6D-F7FF-406619560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90127" y="1894447"/>
            <a:ext cx="1805055" cy="3797680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82849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C372E99A-48CE-6027-5DDA-73D91CA5160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816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74792ED-EAE1-D44B-B550-1657A9574920}" type="datetime1">
              <a:rPr lang="fi-FI" smtClean="0"/>
              <a:t>11.4.2025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0608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652316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3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50529"/>
            <a:ext cx="3709520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79650"/>
            <a:ext cx="3709520" cy="389731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058145" y="1550529"/>
            <a:ext cx="3709525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kolmas alaotsikko niinikään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8145" y="2279649"/>
            <a:ext cx="3709525" cy="389731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kolme palstaa erillisillä pääotsikoilla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42ED12F2-F667-E188-16F5-55CD2AA59A1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241238" y="1550529"/>
            <a:ext cx="3709519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 myös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738002B0-8DAA-991F-A6A7-FB65895C6F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241238" y="2279650"/>
            <a:ext cx="3709519" cy="38973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F2537A08-DCBA-129B-69A5-C8299D063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373AA8B2-2F3E-3E48-6CC8-DCBD2753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D56DDF6C-C48B-8803-3910-6D7231371A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2D1D020-0755-4444-A729-79BF89D4D7B8}" type="datetime1">
              <a:rPr lang="fi-FI" smtClean="0"/>
              <a:t>11.4.2025</a:t>
            </a:fld>
            <a:endParaRPr lang="fi-FI" dirty="0"/>
          </a:p>
        </p:txBody>
      </p:sp>
      <p:sp>
        <p:nvSpPr>
          <p:cNvPr id="15" name="Sisällön paikkamerkki 11">
            <a:extLst>
              <a:ext uri="{FF2B5EF4-FFF2-40B4-BE49-F238E27FC236}">
                <a16:creationId xmlns:a16="http://schemas.microsoft.com/office/drawing/2014/main" id="{3A016877-3A3D-44A6-363B-0EAAF98AFE2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25862783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9D4ED5-48FD-8C4C-B716-179AF78DEF82}" type="datetime1">
              <a:rPr lang="fi-FI" smtClean="0"/>
              <a:t>11.4.2025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0608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6DC52214-FA3B-6206-CBE7-C951D24322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887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txt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379A1C22-8A06-36DC-E0E1-93A247AD7AA4}"/>
              </a:ext>
            </a:extLst>
          </p:cNvPr>
          <p:cNvSpPr/>
          <p:nvPr userDrawn="1"/>
        </p:nvSpPr>
        <p:spPr>
          <a:xfrm>
            <a:off x="3018971" y="1349829"/>
            <a:ext cx="6161315" cy="401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FC20D770-10D7-C348-8794-1F4D172F011D}" type="datetime1">
              <a:rPr lang="fi-FI" smtClean="0"/>
              <a:t>11.4.2025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FC2F645-412F-0BFD-A979-23B1E5F8A6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8300" y="2750456"/>
            <a:ext cx="5555414" cy="226422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5D22DD3A-77C3-857A-7FD1-3EDE74C78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300" y="1669213"/>
            <a:ext cx="5555414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Tähän voi laittaa maksimissaan kaksi riviä</a:t>
            </a:r>
          </a:p>
        </p:txBody>
      </p:sp>
    </p:spTree>
    <p:extLst>
      <p:ext uri="{BB962C8B-B14F-4D97-AF65-F5344CB8AC3E}">
        <p14:creationId xmlns:p14="http://schemas.microsoft.com/office/powerpoint/2010/main" val="27045578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txt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16308FC7-4630-0318-43AC-6C6FDD67122B}"/>
              </a:ext>
            </a:extLst>
          </p:cNvPr>
          <p:cNvSpPr/>
          <p:nvPr userDrawn="1"/>
        </p:nvSpPr>
        <p:spPr>
          <a:xfrm>
            <a:off x="3018971" y="1349829"/>
            <a:ext cx="6161315" cy="401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9BC01E-38F4-694A-9D50-890F9E2C78A4}" type="datetime1">
              <a:rPr lang="fi-FI" smtClean="0"/>
              <a:t>11.4.2025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7B9972B9-1093-9A34-EDF0-0F337FE9B0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AB108A9D-1D62-BCE3-E793-FBB05B5FB2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8300" y="2750456"/>
            <a:ext cx="5555414" cy="2264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EA8BCE3B-A9D4-A8A7-EC90-1517695333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300" y="1669213"/>
            <a:ext cx="5555414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Tähän voi laittaa maksimissaan kaksi riviä</a:t>
            </a:r>
          </a:p>
        </p:txBody>
      </p:sp>
    </p:spTree>
    <p:extLst>
      <p:ext uri="{BB962C8B-B14F-4D97-AF65-F5344CB8AC3E}">
        <p14:creationId xmlns:p14="http://schemas.microsoft.com/office/powerpoint/2010/main" val="28118282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julistetyyppistä kuvaa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13C71020-A992-B040-9215-2DC4C5A5C9C2}" type="datetime1">
              <a:rPr lang="fi-FI" smtClean="0"/>
              <a:t>11.4.2025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290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tekstill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FD4B2A6A-00E0-E7D1-BEE0-68A70AF696A8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kirjoittaa julisteeseen itse tekstin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13C71020-A992-B040-9215-2DC4C5A5C9C2}" type="datetime1">
              <a:rPr lang="fi-FI" smtClean="0"/>
              <a:t>11.4.2025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4EBB00A7-7C46-DB5C-F665-74BFDB1D35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65D64C-56BA-141B-7E0E-35FE47DF0A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24404375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kuvall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julistetyyppistä kuvaa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D68634-8CE1-1A49-858A-E4E0D88A52F2}" type="datetime1">
              <a:rPr lang="fi-FI" smtClean="0"/>
              <a:t>11.4.2025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28CAB79A-A4AD-994F-C98B-58AD315FF9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651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tekstill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FD4B2A6A-00E0-E7D1-BEE0-68A70AF696A8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kirjoittaa julisteeseen itse tekstin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C71020-A992-B040-9215-2DC4C5A5C9C2}" type="datetime1">
              <a:rPr lang="fi-FI" smtClean="0"/>
              <a:pPr/>
              <a:t>11.4.2025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4EBB00A7-7C46-DB5C-F665-74BFDB1D35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65D64C-56BA-141B-7E0E-35FE47DF0A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39C9692-FE32-4AEF-543B-C2C76CDCEC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1657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352B812-ED21-A044-B156-4E64B11A2364}" type="datetime1">
              <a:rPr lang="fi-FI" smtClean="0"/>
              <a:t>11.4.2025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5881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347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tekstill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2AA0456F-4907-F1D3-F3B0-F24940BBA542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BB7A2B26-EC9D-A70C-E88D-10B4DD79C47D}"/>
              </a:ext>
            </a:extLst>
          </p:cNvPr>
          <p:cNvSpPr/>
          <p:nvPr userDrawn="1"/>
        </p:nvSpPr>
        <p:spPr>
          <a:xfrm>
            <a:off x="1501384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352B812-ED21-A044-B156-4E64B11A2364}" type="datetime1">
              <a:rPr lang="fi-FI" smtClean="0"/>
              <a:t>11.4.2025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F23123-510F-FB97-DED9-B72C53D58F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EB17D3AB-AE32-12F1-B612-FAAD0FDD46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3288E0B6-A91F-1525-4458-BB466C2457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12675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87A2B277-7AE7-B8C4-92B9-59213E638F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02680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19929155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kuvall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A2DBC3-C548-DF48-8CBD-1E0CAB1271F7}" type="datetime1">
              <a:rPr lang="fi-FI" smtClean="0"/>
              <a:t>11.4.2025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5881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FE4F6B4A-C3AE-07D4-D976-ED8397CFF4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87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4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50529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79651"/>
            <a:ext cx="2757724" cy="38973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64633" y="1550528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kolmas alaotsikko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4891" y="2277859"/>
            <a:ext cx="2757723" cy="390926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neljä palstaa erillisillä pääotsikoilla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42ED12F2-F667-E188-16F5-55CD2AA59A1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307486" y="1550529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738002B0-8DAA-991F-A6A7-FB65895C6F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307486" y="2279651"/>
            <a:ext cx="2757724" cy="38973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Tekstin paikkamerkki 4">
            <a:extLst>
              <a:ext uri="{FF2B5EF4-FFF2-40B4-BE49-F238E27FC236}">
                <a16:creationId xmlns:a16="http://schemas.microsoft.com/office/drawing/2014/main" id="{15F954DE-EC41-1B14-6499-0892BF2D1E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09946" y="1550528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neljäs alaotsikko</a:t>
            </a:r>
          </a:p>
        </p:txBody>
      </p:sp>
      <p:sp>
        <p:nvSpPr>
          <p:cNvPr id="11" name="Sisällön paikkamerkki 5">
            <a:extLst>
              <a:ext uri="{FF2B5EF4-FFF2-40B4-BE49-F238E27FC236}">
                <a16:creationId xmlns:a16="http://schemas.microsoft.com/office/drawing/2014/main" id="{E3FAFAA3-1F03-CDE7-84C1-691A2CB038C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009946" y="2277859"/>
            <a:ext cx="2757723" cy="390926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0CBD305F-5E13-E058-EA6C-8E8208EA3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646B18A0-8971-D899-0944-20C833F68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18B2B36-7A3A-AEB4-F0FD-0015E704A8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C0D5409E-63B4-3842-A384-557CD197EF15}" type="datetime1">
              <a:rPr lang="fi-FI" smtClean="0"/>
              <a:t>11.4.2025</a:t>
            </a:fld>
            <a:endParaRPr lang="fi-FI" dirty="0"/>
          </a:p>
        </p:txBody>
      </p:sp>
      <p:sp>
        <p:nvSpPr>
          <p:cNvPr id="18" name="Sisällön paikkamerkki 11">
            <a:extLst>
              <a:ext uri="{FF2B5EF4-FFF2-40B4-BE49-F238E27FC236}">
                <a16:creationId xmlns:a16="http://schemas.microsoft.com/office/drawing/2014/main" id="{F5E2C835-EB36-D064-C2EA-3649FF8136F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6874012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tekstill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2AA0456F-4907-F1D3-F3B0-F24940BBA542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BB7A2B26-EC9D-A70C-E88D-10B4DD79C47D}"/>
              </a:ext>
            </a:extLst>
          </p:cNvPr>
          <p:cNvSpPr/>
          <p:nvPr userDrawn="1"/>
        </p:nvSpPr>
        <p:spPr>
          <a:xfrm>
            <a:off x="1501384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52B812-ED21-A044-B156-4E64B11A2364}" type="datetime1">
              <a:rPr lang="fi-FI" smtClean="0"/>
              <a:pPr/>
              <a:t>11.4.2025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F23123-510F-FB97-DED9-B72C53D58F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EB17D3AB-AE32-12F1-B612-FAAD0FDD46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3288E0B6-A91F-1525-4458-BB466C2457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12675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87A2B277-7AE7-B8C4-92B9-59213E638F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02680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8041236-1809-2F02-4C72-9492D7168F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283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440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6BB828F-9B10-644F-98DB-23D57E0BCA48}" type="datetime1">
              <a:rPr lang="fi-FI" smtClean="0"/>
              <a:t>11.4.2025</a:t>
            </a:fld>
            <a:endParaRPr lang="fi-FI" dirty="0"/>
          </a:p>
        </p:txBody>
      </p:sp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4794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sp>
        <p:nvSpPr>
          <p:cNvPr id="2" name="Kuvan paikkamerkki 9">
            <a:extLst>
              <a:ext uri="{FF2B5EF4-FFF2-40B4-BE49-F238E27FC236}">
                <a16:creationId xmlns:a16="http://schemas.microsoft.com/office/drawing/2014/main" id="{41B527D9-4EEE-834E-0C8A-682C94197D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6401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1563B1B3-330F-A296-19CD-C638FF01DF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330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tekstill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>
            <a:extLst>
              <a:ext uri="{FF2B5EF4-FFF2-40B4-BE49-F238E27FC236}">
                <a16:creationId xmlns:a16="http://schemas.microsoft.com/office/drawing/2014/main" id="{CA2FC87B-17D3-1C04-8B14-B069FB79FDC9}"/>
              </a:ext>
            </a:extLst>
          </p:cNvPr>
          <p:cNvSpPr/>
          <p:nvPr userDrawn="1"/>
        </p:nvSpPr>
        <p:spPr>
          <a:xfrm>
            <a:off x="8164066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E216E55A-FCBD-18AE-91DF-B5F86910C7CA}"/>
              </a:ext>
            </a:extLst>
          </p:cNvPr>
          <p:cNvSpPr/>
          <p:nvPr userDrawn="1"/>
        </p:nvSpPr>
        <p:spPr>
          <a:xfrm>
            <a:off x="4300404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D438D36-60FA-68E4-4D20-68E7A88B05C6}"/>
              </a:ext>
            </a:extLst>
          </p:cNvPr>
          <p:cNvSpPr/>
          <p:nvPr userDrawn="1"/>
        </p:nvSpPr>
        <p:spPr>
          <a:xfrm>
            <a:off x="423863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6BB828F-9B10-644F-98DB-23D57E0BCA48}" type="datetime1">
              <a:rPr lang="fi-FI" smtClean="0"/>
              <a:t>11.4.2025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1563B1B3-330F-A296-19CD-C638FF01DF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5303FBD9-B249-F8E6-F1B4-0CF76C1DD8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8618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99FAC8-DB93-FDA2-A6A1-8030C49DBE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618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4CCE956D-A217-EE13-BEC3-649A7B9959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45159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CFCFD267-6FEA-842A-A5EB-66F19C74709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45159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54E191DF-D51E-5419-02B9-91DCB3429DA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09696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0" name="Tekstin paikkamerkki 13">
            <a:extLst>
              <a:ext uri="{FF2B5EF4-FFF2-40B4-BE49-F238E27FC236}">
                <a16:creationId xmlns:a16="http://schemas.microsoft.com/office/drawing/2014/main" id="{04C3301B-C28B-107C-B1EE-CABD518A34A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09696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370165276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kuvall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440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4E2B09-0871-704C-8C0B-BEF75F4C8E3C}" type="datetime1">
              <a:rPr lang="fi-FI" smtClean="0"/>
              <a:t>11.4.2025</a:t>
            </a:fld>
            <a:endParaRPr lang="fi-FI" dirty="0"/>
          </a:p>
        </p:txBody>
      </p:sp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4794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sp>
        <p:nvSpPr>
          <p:cNvPr id="2" name="Kuvan paikkamerkki 9">
            <a:extLst>
              <a:ext uri="{FF2B5EF4-FFF2-40B4-BE49-F238E27FC236}">
                <a16:creationId xmlns:a16="http://schemas.microsoft.com/office/drawing/2014/main" id="{41B527D9-4EEE-834E-0C8A-682C94197D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6401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726E32E-E752-229A-4236-E8655A5734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4403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tekstill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>
            <a:extLst>
              <a:ext uri="{FF2B5EF4-FFF2-40B4-BE49-F238E27FC236}">
                <a16:creationId xmlns:a16="http://schemas.microsoft.com/office/drawing/2014/main" id="{CA2FC87B-17D3-1C04-8B14-B069FB79FDC9}"/>
              </a:ext>
            </a:extLst>
          </p:cNvPr>
          <p:cNvSpPr/>
          <p:nvPr userDrawn="1"/>
        </p:nvSpPr>
        <p:spPr>
          <a:xfrm>
            <a:off x="8164066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E216E55A-FCBD-18AE-91DF-B5F86910C7CA}"/>
              </a:ext>
            </a:extLst>
          </p:cNvPr>
          <p:cNvSpPr/>
          <p:nvPr userDrawn="1"/>
        </p:nvSpPr>
        <p:spPr>
          <a:xfrm>
            <a:off x="4300404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D438D36-60FA-68E4-4D20-68E7A88B05C6}"/>
              </a:ext>
            </a:extLst>
          </p:cNvPr>
          <p:cNvSpPr/>
          <p:nvPr userDrawn="1"/>
        </p:nvSpPr>
        <p:spPr>
          <a:xfrm>
            <a:off x="423863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BB828F-9B10-644F-98DB-23D57E0BCA48}" type="datetime1">
              <a:rPr lang="fi-FI" smtClean="0"/>
              <a:pPr/>
              <a:t>11.4.2025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5303FBD9-B249-F8E6-F1B4-0CF76C1DD8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8618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99FAC8-DB93-FDA2-A6A1-8030C49DBE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618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4CCE956D-A217-EE13-BEC3-649A7B9959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45159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CFCFD267-6FEA-842A-A5EB-66F19C74709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45159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54E191DF-D51E-5419-02B9-91DCB3429DA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09696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1F8AFD4-DECC-A6C6-F013-16D8077D22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22" name="Tekstin paikkamerkki 13">
            <a:extLst>
              <a:ext uri="{FF2B5EF4-FFF2-40B4-BE49-F238E27FC236}">
                <a16:creationId xmlns:a16="http://schemas.microsoft.com/office/drawing/2014/main" id="{50E3199B-C289-7C57-5663-1228F85E74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09696" y="1700706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201117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2.sv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26" Type="http://schemas.openxmlformats.org/officeDocument/2006/relationships/slideLayout" Target="../slideLayouts/slideLayout82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77.xml"/><Relationship Id="rId34" Type="http://schemas.openxmlformats.org/officeDocument/2006/relationships/slideLayout" Target="../slideLayouts/slideLayout90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29" Type="http://schemas.openxmlformats.org/officeDocument/2006/relationships/slideLayout" Target="../slideLayouts/slideLayout85.xml"/><Relationship Id="rId41" Type="http://schemas.openxmlformats.org/officeDocument/2006/relationships/image" Target="../media/image2.sv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slideLayout" Target="../slideLayouts/slideLayout80.xml"/><Relationship Id="rId32" Type="http://schemas.openxmlformats.org/officeDocument/2006/relationships/slideLayout" Target="../slideLayouts/slideLayout88.xml"/><Relationship Id="rId37" Type="http://schemas.openxmlformats.org/officeDocument/2006/relationships/slideLayout" Target="../slideLayouts/slideLayout93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28" Type="http://schemas.openxmlformats.org/officeDocument/2006/relationships/slideLayout" Target="../slideLayouts/slideLayout84.xml"/><Relationship Id="rId36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31" Type="http://schemas.openxmlformats.org/officeDocument/2006/relationships/slideLayout" Target="../slideLayouts/slideLayout87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Relationship Id="rId27" Type="http://schemas.openxmlformats.org/officeDocument/2006/relationships/slideLayout" Target="../slideLayouts/slideLayout83.xml"/><Relationship Id="rId30" Type="http://schemas.openxmlformats.org/officeDocument/2006/relationships/slideLayout" Target="../slideLayouts/slideLayout86.xml"/><Relationship Id="rId35" Type="http://schemas.openxmlformats.org/officeDocument/2006/relationships/slideLayout" Target="../slideLayouts/slideLayout91.xml"/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slideLayout" Target="../slideLayouts/slideLayout81.xml"/><Relationship Id="rId33" Type="http://schemas.openxmlformats.org/officeDocument/2006/relationships/slideLayout" Target="../slideLayouts/slideLayout89.xml"/><Relationship Id="rId38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EDF3AE-4FE1-7A87-730F-9098DC637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1825625"/>
            <a:ext cx="10573347" cy="4351338"/>
          </a:xfrm>
          <a:prstGeom prst="rect">
            <a:avLst/>
          </a:prstGeom>
        </p:spPr>
        <p:txBody>
          <a:bodyPr vert="horz" lIns="91440" tIns="45720" rIns="91440" bIns="45720" spcCol="360000" rtlCol="0">
            <a:norm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072D13-C5C1-6544-8AF6-F770B7290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43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BB1A0DF6-0964-4040-A481-B20DF7F20380}" type="datetime1">
              <a:rPr lang="fi-FI" smtClean="0"/>
              <a:t>11.4.2025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DE8F1-D683-51C8-6493-284FEE447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baseline="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43CDBC-3E3C-EB9F-E2C3-1846845F7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387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C632EC9-4FB7-DCDF-C6C7-C0E490206E1D}"/>
              </a:ext>
            </a:extLst>
          </p:cNvPr>
          <p:cNvPicPr>
            <a:picLocks noChangeAspect="1"/>
          </p:cNvPicPr>
          <p:nvPr userDrawn="1"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0" name="Otsikon paikkamerkki 9">
            <a:extLst>
              <a:ext uri="{FF2B5EF4-FFF2-40B4-BE49-F238E27FC236}">
                <a16:creationId xmlns:a16="http://schemas.microsoft.com/office/drawing/2014/main" id="{286A32FF-883C-AABC-D38C-03762342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ots</a:t>
            </a:r>
            <a:r>
              <a:rPr lang="fi-FI" noProof="0" dirty="0"/>
              <a:t>.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550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66" r:id="rId4"/>
    <p:sldLayoutId id="2147483667" r:id="rId5"/>
    <p:sldLayoutId id="2147483652" r:id="rId6"/>
    <p:sldLayoutId id="2147483653" r:id="rId7"/>
    <p:sldLayoutId id="2147483721" r:id="rId8"/>
    <p:sldLayoutId id="2147483722" r:id="rId9"/>
    <p:sldLayoutId id="2147483763" r:id="rId10"/>
    <p:sldLayoutId id="2147483764" r:id="rId11"/>
    <p:sldLayoutId id="2147483727" r:id="rId12"/>
    <p:sldLayoutId id="2147483651" r:id="rId13"/>
    <p:sldLayoutId id="2147483670" r:id="rId14"/>
    <p:sldLayoutId id="2147483734" r:id="rId15"/>
    <p:sldLayoutId id="2147483735" r:id="rId16"/>
    <p:sldLayoutId id="2147483655" r:id="rId17"/>
    <p:sldLayoutId id="2147483797" r:id="rId18"/>
    <p:sldLayoutId id="2147483746" r:id="rId19"/>
    <p:sldLayoutId id="2147483668" r:id="rId20"/>
    <p:sldLayoutId id="2147483697" r:id="rId21"/>
    <p:sldLayoutId id="2147483747" r:id="rId22"/>
    <p:sldLayoutId id="2147483744" r:id="rId23"/>
    <p:sldLayoutId id="2147483745" r:id="rId24"/>
    <p:sldLayoutId id="2147483654" r:id="rId25"/>
    <p:sldLayoutId id="2147483725" r:id="rId26"/>
    <p:sldLayoutId id="2147483656" r:id="rId27"/>
    <p:sldLayoutId id="2147483657" r:id="rId28"/>
    <p:sldLayoutId id="2147483731" r:id="rId29"/>
    <p:sldLayoutId id="2147483755" r:id="rId30"/>
    <p:sldLayoutId id="2147483754" r:id="rId31"/>
    <p:sldLayoutId id="2147483756" r:id="rId32"/>
    <p:sldLayoutId id="2147483757" r:id="rId33"/>
    <p:sldLayoutId id="2147483758" r:id="rId34"/>
    <p:sldLayoutId id="2147483761" r:id="rId35"/>
    <p:sldLayoutId id="2147483759" r:id="rId36"/>
    <p:sldLayoutId id="2147483762" r:id="rId37"/>
    <p:sldLayoutId id="2147483760" r:id="rId38"/>
    <p:sldLayoutId id="2147483672" r:id="rId39"/>
    <p:sldLayoutId id="2147483767" r:id="rId40"/>
    <p:sldLayoutId id="2147483768" r:id="rId41"/>
    <p:sldLayoutId id="2147483770" r:id="rId42"/>
    <p:sldLayoutId id="2147483771" r:id="rId43"/>
    <p:sldLayoutId id="2147483772" r:id="rId44"/>
    <p:sldLayoutId id="2147483748" r:id="rId45"/>
    <p:sldLayoutId id="2147483749" r:id="rId46"/>
    <p:sldLayoutId id="2147483750" r:id="rId47"/>
    <p:sldLayoutId id="2147483751" r:id="rId48"/>
    <p:sldLayoutId id="2147483752" r:id="rId49"/>
    <p:sldLayoutId id="2147483753" r:id="rId50"/>
    <p:sldLayoutId id="2147483661" r:id="rId51"/>
    <p:sldLayoutId id="2147483808" r:id="rId52"/>
    <p:sldLayoutId id="2147483809" r:id="rId53"/>
    <p:sldLayoutId id="2147483810" r:id="rId54"/>
    <p:sldLayoutId id="2147483811" r:id="rId55"/>
    <p:sldLayoutId id="2147483812" r:id="rId5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EDF3AE-4FE1-7A87-730F-9098DC637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1825625"/>
            <a:ext cx="10573347" cy="4351338"/>
          </a:xfrm>
          <a:prstGeom prst="rect">
            <a:avLst/>
          </a:prstGeom>
        </p:spPr>
        <p:txBody>
          <a:bodyPr vert="horz" lIns="91440" tIns="45720" rIns="91440" bIns="45720" spcCol="360000" rtlCol="0">
            <a:norm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072D13-C5C1-6544-8AF6-F770B7290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43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7EB98999-163F-3648-8125-FD7A6871F569}" type="datetime1">
              <a:rPr lang="fi-FI" smtClean="0"/>
              <a:t>11.4.2025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DE8F1-D683-51C8-6493-284FEE447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baseline="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43CDBC-3E3C-EB9F-E2C3-1846845F7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387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C632EC9-4FB7-DCDF-C6C7-C0E490206E1D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0" name="Otsikon paikkamerkki 9">
            <a:extLst>
              <a:ext uri="{FF2B5EF4-FFF2-40B4-BE49-F238E27FC236}">
                <a16:creationId xmlns:a16="http://schemas.microsoft.com/office/drawing/2014/main" id="{286A32FF-883C-AABC-D38C-03762342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ots</a:t>
            </a:r>
            <a:r>
              <a:rPr lang="fi-FI" noProof="0" dirty="0"/>
              <a:t>.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631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  <p:sldLayoutId id="2147483881" r:id="rId24"/>
    <p:sldLayoutId id="2147483882" r:id="rId25"/>
    <p:sldLayoutId id="2147483883" r:id="rId26"/>
    <p:sldLayoutId id="2147483884" r:id="rId27"/>
    <p:sldLayoutId id="2147483890" r:id="rId28"/>
    <p:sldLayoutId id="2147483885" r:id="rId29"/>
    <p:sldLayoutId id="2147483891" r:id="rId30"/>
    <p:sldLayoutId id="2147483886" r:id="rId31"/>
    <p:sldLayoutId id="2147483892" r:id="rId32"/>
    <p:sldLayoutId id="2147483887" r:id="rId33"/>
    <p:sldLayoutId id="2147483893" r:id="rId34"/>
    <p:sldLayoutId id="2147483888" r:id="rId35"/>
    <p:sldLayoutId id="2147483894" r:id="rId36"/>
    <p:sldLayoutId id="2147483889" r:id="rId37"/>
    <p:sldLayoutId id="2147483895" r:id="rId3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53F2CDB1-1F69-467D-AFCE-6C2397DD6D1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FA kansalaiskysely 2025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D5E8B65A-E0D3-B063-B8CF-12F6A787D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400" b="1" dirty="0"/>
              <a:t>Uskotteko, että kansalaiset joutuvat tulevaisuudessa kustantamaan terveyden- ja sairaanhoidon kustannuksia yhä enemmän itse?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D60979C-1CC3-CF9A-E345-FECC5F9A3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0A464-F060-4E12-BC80-B2AE5F264B44}" type="slidenum">
              <a:rPr lang="fi-FI" smtClean="0"/>
              <a:t>1</a:t>
            </a:fld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FEA3D36-32A9-D8A3-17B1-16DA82BFE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A2EF-FB92-B94B-8AD4-E8AA9FF45CB2}" type="datetime1">
              <a:rPr lang="fi-FI" smtClean="0"/>
              <a:t>11.4.2025</a:t>
            </a:fld>
            <a:endParaRPr lang="fi-FI" dirty="0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63CDB542-AA3C-EBEE-93E5-3739F84492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4582324"/>
              </p:ext>
            </p:extLst>
          </p:nvPr>
        </p:nvGraphicFramePr>
        <p:xfrm>
          <a:off x="-94612" y="1509447"/>
          <a:ext cx="11344275" cy="46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5057311"/>
      </p:ext>
    </p:extLst>
  </p:cSld>
  <p:clrMapOvr>
    <a:masterClrMapping/>
  </p:clrMapOvr>
</p:sld>
</file>

<file path=ppt/theme/theme1.xml><?xml version="1.0" encoding="utf-8"?>
<a:theme xmlns:a="http://schemas.openxmlformats.org/drawingml/2006/main" name="FA2025 perusdiat">
  <a:themeElements>
    <a:clrScheme name="FA2025">
      <a:dk1>
        <a:srgbClr val="575757"/>
      </a:dk1>
      <a:lt1>
        <a:srgbClr val="FFFFFF"/>
      </a:lt1>
      <a:dk2>
        <a:srgbClr val="164280"/>
      </a:dk2>
      <a:lt2>
        <a:srgbClr val="FFFFFF"/>
      </a:lt2>
      <a:accent1>
        <a:srgbClr val="E5007D"/>
      </a:accent1>
      <a:accent2>
        <a:srgbClr val="164280"/>
      </a:accent2>
      <a:accent3>
        <a:srgbClr val="000000"/>
      </a:accent3>
      <a:accent4>
        <a:srgbClr val="80539D"/>
      </a:accent4>
      <a:accent5>
        <a:srgbClr val="FFD600"/>
      </a:accent5>
      <a:accent6>
        <a:srgbClr val="F5B4D2"/>
      </a:accent6>
      <a:hlink>
        <a:srgbClr val="164280"/>
      </a:hlink>
      <a:folHlink>
        <a:srgbClr val="E5007D"/>
      </a:folHlink>
    </a:clrScheme>
    <a:fontScheme name="FA2024">
      <a:majorFont>
        <a:latin typeface="Merriweather Bold"/>
        <a:ea typeface=""/>
        <a:cs typeface=""/>
      </a:majorFont>
      <a:minorFont>
        <a:latin typeface="Merriweather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2025_FI.pptx" id="{260E584E-1A69-F74F-9E64-6FA1D2ADFAFD}" vid="{C5CACE8B-D820-B14E-B32C-405ABF49521B}"/>
    </a:ext>
  </a:extLst>
</a:theme>
</file>

<file path=ppt/theme/theme2.xml><?xml version="1.0" encoding="utf-8"?>
<a:theme xmlns:a="http://schemas.openxmlformats.org/drawingml/2006/main" name="FA2025 kuvapohjadiat">
  <a:themeElements>
    <a:clrScheme name="FA2025värit">
      <a:dk1>
        <a:srgbClr val="575757"/>
      </a:dk1>
      <a:lt1>
        <a:srgbClr val="FFFFFF"/>
      </a:lt1>
      <a:dk2>
        <a:srgbClr val="164280"/>
      </a:dk2>
      <a:lt2>
        <a:srgbClr val="FFFFFF"/>
      </a:lt2>
      <a:accent1>
        <a:srgbClr val="E5007D"/>
      </a:accent1>
      <a:accent2>
        <a:srgbClr val="164280"/>
      </a:accent2>
      <a:accent3>
        <a:srgbClr val="000000"/>
      </a:accent3>
      <a:accent4>
        <a:srgbClr val="80539D"/>
      </a:accent4>
      <a:accent5>
        <a:srgbClr val="FFD600"/>
      </a:accent5>
      <a:accent6>
        <a:srgbClr val="F5B4D2"/>
      </a:accent6>
      <a:hlink>
        <a:srgbClr val="164280"/>
      </a:hlink>
      <a:folHlink>
        <a:srgbClr val="E5007D"/>
      </a:folHlink>
    </a:clrScheme>
    <a:fontScheme name="FA2024">
      <a:majorFont>
        <a:latin typeface="Merriweather Bold"/>
        <a:ea typeface=""/>
        <a:cs typeface=""/>
      </a:majorFont>
      <a:minorFont>
        <a:latin typeface="Merriweather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2025_FI.pptx" id="{260E584E-1A69-F74F-9E64-6FA1D2ADFAFD}" vid="{7045C0F1-B9E9-1440-A97E-828253DCE117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A_x0020_vastuuhenkilö xmlns="3d6a9306-9ca7-4ef4-bdc0-1874c06cbe8c">
      <UserInfo>
        <DisplayName/>
        <AccountId xsi:nil="true"/>
        <AccountType/>
      </UserInfo>
    </FA_x0020_vastuuhenkilö>
    <lcf76f155ced4ddcb4097134ff3c332f xmlns="da881f9e-c4d2-408d-9cf3-9756c34a528e">
      <Terms xmlns="http://schemas.microsoft.com/office/infopath/2007/PartnerControls"/>
    </lcf76f155ced4ddcb4097134ff3c332f>
    <TaxCatchAll xmlns="3d6a9306-9ca7-4ef4-bdc0-1874c06cbe8c">
      <Value>5</Value>
      <Value>4</Value>
    </TaxCatchAll>
    <ff3a6f4fffbf4b098f7f426bc26e559f xmlns="3d6a9306-9ca7-4ef4-bdc0-1874c06cbe8c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Finanssiala ry</TermName>
          <TermId xmlns="http://schemas.microsoft.com/office/infopath/2007/PartnerControls">ee048018-529f-44c2-b621-1ffdf097d9ae</TermId>
        </TermInfo>
      </Terms>
    </ff3a6f4fffbf4b098f7f426bc26e559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132EAB709AA9248B558211EC0DBC108" ma:contentTypeVersion="40" ma:contentTypeDescription="Luo uusi asiakirja." ma:contentTypeScope="" ma:versionID="ac847bb5a27a8fabe3382cd5b094276f">
  <xsd:schema xmlns:xsd="http://www.w3.org/2001/XMLSchema" xmlns:xs="http://www.w3.org/2001/XMLSchema" xmlns:p="http://schemas.microsoft.com/office/2006/metadata/properties" xmlns:ns2="3d6a9306-9ca7-4ef4-bdc0-1874c06cbe8c" xmlns:ns3="da881f9e-c4d2-408d-9cf3-9756c34a528e" xmlns:ns4="9d220695-81e5-4fe2-9dce-f68c59708957" targetNamespace="http://schemas.microsoft.com/office/2006/metadata/properties" ma:root="true" ma:fieldsID="4d2b3c9b2240414359f4f57fab8272e0" ns2:_="" ns3:_="" ns4:_="">
    <xsd:import namespace="3d6a9306-9ca7-4ef4-bdc0-1874c06cbe8c"/>
    <xsd:import namespace="da881f9e-c4d2-408d-9cf3-9756c34a528e"/>
    <xsd:import namespace="9d220695-81e5-4fe2-9dce-f68c59708957"/>
    <xsd:element name="properties">
      <xsd:complexType>
        <xsd:sequence>
          <xsd:element name="documentManagement">
            <xsd:complexType>
              <xsd:all>
                <xsd:element ref="ns2:FA_x0020_vastuuhenkilö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2:TaxCatchAll" minOccurs="0"/>
                <xsd:element ref="ns4:SharedWithUsers" minOccurs="0"/>
                <xsd:element ref="ns4:SharedWithDetail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2:ff3a6f4fffbf4b098f7f426bc26e559f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3:MediaServiceSearchProperties" minOccurs="0"/>
                <xsd:element ref="ns3:MediaServiceObjectDetectorVersion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6a9306-9ca7-4ef4-bdc0-1874c06cbe8c" elementFormDefault="qualified">
    <xsd:import namespace="http://schemas.microsoft.com/office/2006/documentManagement/types"/>
    <xsd:import namespace="http://schemas.microsoft.com/office/infopath/2007/PartnerControls"/>
    <xsd:element name="FA_x0020_vastuuhenkilö" ma:index="2" nillable="true" ma:displayName="FA vastuuhenkilö" ma:list="UserInfo" ma:internalName="FA_x0020_vastuuhenkil_x00f6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12" nillable="true" ma:displayName="Taxonomy Catch All Column" ma:hidden="true" ma:list="{1d1e734f-142a-4a85-aca2-a839b68ad5ab}" ma:internalName="TaxCatchAll" ma:showField="CatchAllData" ma:web="9d220695-81e5-4fe2-9dce-f68c597089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f3a6f4fffbf4b098f7f426bc26e559f" ma:index="18" nillable="true" ma:taxonomy="true" ma:internalName="ff3a6f4fffbf4b098f7f426bc26e559f" ma:taxonomyFieldName="Organisaatiot" ma:displayName="Organisaatiot" ma:readOnly="false" ma:default="5;#Finanssiala ry|ee048018-529f-44c2-b621-1ffdf097d9ae" ma:fieldId="{ff3a6f4f-ffbf-4b09-8f7f-426bc26e559f}" ma:taxonomyMulti="true" ma:sspId="1fc57f3e-8305-486e-a8c2-148b9408595d" ma:termSetId="a7c7996a-e85f-46b5-a5b7-e3eb5aef7a4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881f9e-c4d2-408d-9cf3-9756c34a52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Kuvien tunnisteet" ma:readOnly="false" ma:fieldId="{5cf76f15-5ced-4ddc-b409-7134ff3c332f}" ma:taxonomyMulti="true" ma:sspId="1fc57f3e-8305-486e-a8c2-148b940859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220695-81e5-4fe2-9dce-f68c5970895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9" ma:displayName="Sisältölaji"/>
        <xsd:element ref="dc:title" minOccurs="0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81A9CB-7C47-4A8C-8F93-B323784C764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969B688-A91F-4437-B4C0-2E26AF6C62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12AC5A-904F-4F70-9681-0C9DE0081F96}"/>
</file>

<file path=docProps/app.xml><?xml version="1.0" encoding="utf-8"?>
<Properties xmlns="http://schemas.openxmlformats.org/officeDocument/2006/extended-properties" xmlns:vt="http://schemas.openxmlformats.org/officeDocument/2006/docPropsVTypes">
  <Template>FA2025_FI</Template>
  <TotalTime>4</TotalTime>
  <Words>20</Words>
  <Application>Microsoft Office PowerPoint</Application>
  <PresentationFormat>Laajakuva</PresentationFormat>
  <Paragraphs>4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</vt:i4>
      </vt:variant>
    </vt:vector>
  </HeadingPairs>
  <TitlesOfParts>
    <vt:vector size="10" baseType="lpstr">
      <vt:lpstr>Arial</vt:lpstr>
      <vt:lpstr>Merriweather</vt:lpstr>
      <vt:lpstr>Merriweather Black</vt:lpstr>
      <vt:lpstr>Merriweather Bold</vt:lpstr>
      <vt:lpstr>Merriweather Sans</vt:lpstr>
      <vt:lpstr>Merriweather Sans bold</vt:lpstr>
      <vt:lpstr>Merriweather Sans Light</vt:lpstr>
      <vt:lpstr>FA2025 perusdiat</vt:lpstr>
      <vt:lpstr>FA2025 kuvapohjadiat</vt:lpstr>
      <vt:lpstr>Uskotteko, että kansalaiset joutuvat tulevaisuudessa kustantamaan terveyden- ja sairaanhoidon kustannuksia yhä enemmän itse?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Koivisto Kimmo</dc:creator>
  <cp:lastModifiedBy>Koivisto Kimmo</cp:lastModifiedBy>
  <cp:revision>1</cp:revision>
  <dcterms:created xsi:type="dcterms:W3CDTF">2025-04-11T10:32:50Z</dcterms:created>
  <dcterms:modified xsi:type="dcterms:W3CDTF">2025-04-11T10:37:37Z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0x0101005132EAB709AA9248B558211EC0DBC108</vt:lpwstr>
  </property>
  <property fmtid="{D5CDD505-2E9C-101B-9397-08002B2CF9AE}" pid="3" name="b8937dc7f7d8474bb5ff862753bb4340">
    <vt:lpwstr>FA-sisäinen|40fe4f96-c144-41e1-8120-de0d7e1583fc</vt:lpwstr>
  </property>
  <property fmtid="{D5CDD505-2E9C-101B-9397-08002B2CF9AE}" pid="4" name="Asiakirjan pvm0">
    <vt:lpwstr>2025-04-11T13:39:14Z</vt:lpwstr>
  </property>
  <property fmtid="{D5CDD505-2E9C-101B-9397-08002B2CF9AE}" pid="5" name="Organisaatiot">
    <vt:lpwstr>5;#Finanssiala ry|ee048018-529f-44c2-b621-1ffdf097d9ae</vt:lpwstr>
  </property>
  <property fmtid="{D5CDD505-2E9C-101B-9397-08002B2CF9AE}" pid="6" name="Julkisuus0">
    <vt:lpwstr>4;#FA-sisäinen|40fe4f96-c144-41e1-8120-de0d7e1583fc</vt:lpwstr>
  </property>
  <property fmtid="{D5CDD505-2E9C-101B-9397-08002B2CF9AE}" pid="7" name="Dokumentin_x0020_tila0">
    <vt:lpwstr/>
  </property>
  <property fmtid="{D5CDD505-2E9C-101B-9397-08002B2CF9AE}" pid="8" name="MediaServiceImageTags">
    <vt:lpwstr/>
  </property>
  <property fmtid="{D5CDD505-2E9C-101B-9397-08002B2CF9AE}" pid="9" name="Asiakirjatyyppi0">
    <vt:lpwstr/>
  </property>
  <property fmtid="{D5CDD505-2E9C-101B-9397-08002B2CF9AE}" pid="10" name="Asiasanat0">
    <vt:lpwstr/>
  </property>
  <property fmtid="{D5CDD505-2E9C-101B-9397-08002B2CF9AE}" pid="11" name="c65bcce231384f61a340ba009edf1e0a">
    <vt:lpwstr/>
  </property>
  <property fmtid="{D5CDD505-2E9C-101B-9397-08002B2CF9AE}" pid="12" name="p052a5e2e35240239e541a17086d812b">
    <vt:lpwstr/>
  </property>
  <property fmtid="{D5CDD505-2E9C-101B-9397-08002B2CF9AE}" pid="13" name="f7285783451248a2a132817e4aca895f">
    <vt:lpwstr/>
  </property>
  <property fmtid="{D5CDD505-2E9C-101B-9397-08002B2CF9AE}" pid="14" name="Dokumentin tila0">
    <vt:lpwstr/>
  </property>
</Properties>
</file>