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813" r:id="rId5"/>
  </p:sldMasterIdLst>
  <p:notesMasterIdLst>
    <p:notesMasterId r:id="rId32"/>
  </p:notesMasterIdLst>
  <p:handoutMasterIdLst>
    <p:handoutMasterId r:id="rId33"/>
  </p:handoutMasterIdLst>
  <p:sldIdLst>
    <p:sldId id="328" r:id="rId6"/>
    <p:sldId id="323" r:id="rId7"/>
    <p:sldId id="297" r:id="rId8"/>
    <p:sldId id="281" r:id="rId9"/>
    <p:sldId id="284" r:id="rId10"/>
    <p:sldId id="285" r:id="rId11"/>
    <p:sldId id="286" r:id="rId12"/>
    <p:sldId id="287" r:id="rId13"/>
    <p:sldId id="288" r:id="rId14"/>
    <p:sldId id="325" r:id="rId15"/>
    <p:sldId id="326" r:id="rId16"/>
    <p:sldId id="298" r:id="rId17"/>
    <p:sldId id="299" r:id="rId18"/>
    <p:sldId id="300" r:id="rId19"/>
    <p:sldId id="301" r:id="rId20"/>
    <p:sldId id="315" r:id="rId21"/>
    <p:sldId id="313" r:id="rId22"/>
    <p:sldId id="314" r:id="rId23"/>
    <p:sldId id="304" r:id="rId24"/>
    <p:sldId id="303" r:id="rId25"/>
    <p:sldId id="302" r:id="rId26"/>
    <p:sldId id="305" r:id="rId27"/>
    <p:sldId id="306" r:id="rId28"/>
    <p:sldId id="322" r:id="rId29"/>
    <p:sldId id="307" r:id="rId30"/>
    <p:sldId id="327" r:id="rId3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6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Normaali tyyli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Normaali tyyli 3 - Korostu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eematyyli 1 - Korostu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7" autoAdjust="0"/>
    <p:restoredTop sz="94438"/>
  </p:normalViewPr>
  <p:slideViewPr>
    <p:cSldViewPr snapToGrid="0">
      <p:cViewPr varScale="1">
        <p:scale>
          <a:sx n="59" d="100"/>
          <a:sy n="59" d="100"/>
        </p:scale>
        <p:origin x="28" y="240"/>
      </p:cViewPr>
      <p:guideLst/>
    </p:cSldViewPr>
  </p:slideViewPr>
  <p:notesTextViewPr>
    <p:cViewPr>
      <p:scale>
        <a:sx n="1" d="1"/>
        <a:sy n="1" d="1"/>
      </p:scale>
      <p:origin x="0" y="0"/>
    </p:cViewPr>
  </p:notesTextViewPr>
  <p:notesViewPr>
    <p:cSldViewPr snapToGrid="0">
      <p:cViewPr varScale="1">
        <p:scale>
          <a:sx n="121" d="100"/>
          <a:sy n="121" d="100"/>
        </p:scale>
        <p:origin x="502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sijoitustutkimus.sharepoint.com/RR/Press/2025/202506/FK_slides_202506.xlsb"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sijoitustutkimus.sharepoint.com/RR/Press/2025/202506/FK_slides_202506.xlsb"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https://sijoitustutkimus.sharepoint.com/RR/Press/2025/202506/FK_slides_202506.xlsb"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435831162038647"/>
          <c:y val="1.6667430709491355E-2"/>
          <c:w val="0.73907468329646286"/>
          <c:h val="0.87700848872388737"/>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'DATA-LOOKUP'!$C$83:$C$91</c:f>
              <c:numCache>
                <c:formatCode>#,##0.00</c:formatCode>
                <c:ptCount val="9"/>
                <c:pt idx="0">
                  <c:v>-10.121007014658861</c:v>
                </c:pt>
                <c:pt idx="1">
                  <c:v>214.99485237964035</c:v>
                </c:pt>
                <c:pt idx="2">
                  <c:v>108.97173858192487</c:v>
                </c:pt>
                <c:pt idx="3">
                  <c:v>15.525506993555988</c:v>
                </c:pt>
                <c:pt idx="4">
                  <c:v>-70.054487825553181</c:v>
                </c:pt>
                <c:pt idx="5">
                  <c:v>-8.5251801899999986</c:v>
                </c:pt>
                <c:pt idx="6">
                  <c:v>174.88612418495106</c:v>
                </c:pt>
                <c:pt idx="7">
                  <c:v>1.15182534</c:v>
                </c:pt>
                <c:pt idx="8">
                  <c:v>2.4260578351340287</c:v>
                </c:pt>
              </c:numCache>
            </c:numRef>
          </c:val>
          <c:extLst>
            <c:ext xmlns:c16="http://schemas.microsoft.com/office/drawing/2014/chart" uri="{C3380CC4-5D6E-409C-BE32-E72D297353CC}">
              <c16:uniqueId val="{00000000-4F2C-4808-AEB9-3131AA264BCE}"/>
            </c:ext>
          </c:extLst>
        </c:ser>
        <c:ser>
          <c:idx val="1"/>
          <c:order val="1"/>
          <c:tx>
            <c:strRef>
              <c:f>DATA_UUSI!$A$127</c:f>
              <c:strCache>
                <c:ptCount val="1"/>
                <c:pt idx="0">
                  <c:v>12 kuukautta</c:v>
                </c:pt>
              </c:strCache>
            </c:strRef>
          </c:tx>
          <c:spPr>
            <a:solidFill>
              <a:srgbClr val="EE2C9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'DATA-LOOKUP'!$D$83:$D$91</c:f>
              <c:numCache>
                <c:formatCode>#,##0.00</c:formatCode>
                <c:ptCount val="9"/>
                <c:pt idx="0">
                  <c:v>33.294653810910333</c:v>
                </c:pt>
                <c:pt idx="1">
                  <c:v>-29.525490796578225</c:v>
                </c:pt>
                <c:pt idx="2">
                  <c:v>519.54857620228097</c:v>
                </c:pt>
                <c:pt idx="3">
                  <c:v>-361.29764054677503</c:v>
                </c:pt>
                <c:pt idx="4">
                  <c:v>2613.9219125211512</c:v>
                </c:pt>
                <c:pt idx="5">
                  <c:v>-142.48139698371099</c:v>
                </c:pt>
                <c:pt idx="6">
                  <c:v>-868.00360222799964</c:v>
                </c:pt>
                <c:pt idx="7">
                  <c:v>-472.91901954000002</c:v>
                </c:pt>
                <c:pt idx="8">
                  <c:v>11.134794541732642</c:v>
                </c:pt>
              </c:numCache>
            </c:numRef>
          </c:val>
          <c:extLst>
            <c:ext xmlns:c16="http://schemas.microsoft.com/office/drawing/2014/chart" uri="{C3380CC4-5D6E-409C-BE32-E72D297353CC}">
              <c16:uniqueId val="{00000001-4F2C-4808-AEB9-3131AA264BCE}"/>
            </c:ext>
          </c:extLst>
        </c:ser>
        <c:dLbls>
          <c:showLegendKey val="0"/>
          <c:showVal val="0"/>
          <c:showCatName val="0"/>
          <c:showSerName val="0"/>
          <c:showPercent val="0"/>
          <c:showBubbleSize val="0"/>
        </c:dLbls>
        <c:gapWidth val="150"/>
        <c:axId val="1034959471"/>
        <c:axId val="1"/>
      </c:barChart>
      <c:catAx>
        <c:axId val="1034959471"/>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471"/>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19098490302078"/>
          <c:y val="7.3035949921720453E-2"/>
          <c:w val="0.8150618691949344"/>
          <c:h val="0.80549949487614381"/>
        </c:manualLayout>
      </c:layout>
      <c:areaChart>
        <c:grouping val="stacked"/>
        <c:varyColors val="0"/>
        <c:ser>
          <c:idx val="0"/>
          <c:order val="0"/>
          <c:tx>
            <c:strRef>
              <c:f>DATA_UUSI!$A$71</c:f>
              <c:strCache>
                <c:ptCount val="1"/>
                <c:pt idx="0">
                  <c:v>Osakerahastot</c:v>
                </c:pt>
              </c:strCache>
            </c:strRef>
          </c:tx>
          <c:spPr>
            <a:solidFill>
              <a:srgbClr val="164280"/>
            </a:solidFill>
            <a:ln w="25400">
              <a:noFill/>
            </a:ln>
          </c:spPr>
          <c:cat>
            <c:numRef>
              <c:f>('DATA-LOOKUP'!$O$30:$DL$30,'DATA-LOOKUP'!$DN$30:$DR$30)</c:f>
              <c:numCache>
                <c:formatCode>m/d/yyyy</c:formatCode>
                <c:ptCount val="107"/>
                <c:pt idx="0">
                  <c:v>42582</c:v>
                </c:pt>
                <c:pt idx="1">
                  <c:v>42613</c:v>
                </c:pt>
                <c:pt idx="2">
                  <c:v>42643</c:v>
                </c:pt>
                <c:pt idx="3">
                  <c:v>42674</c:v>
                </c:pt>
                <c:pt idx="4">
                  <c:v>42704</c:v>
                </c:pt>
                <c:pt idx="5">
                  <c:v>42735</c:v>
                </c:pt>
                <c:pt idx="6">
                  <c:v>42766</c:v>
                </c:pt>
                <c:pt idx="7">
                  <c:v>42794</c:v>
                </c:pt>
                <c:pt idx="8">
                  <c:v>42825</c:v>
                </c:pt>
                <c:pt idx="9">
                  <c:v>42855</c:v>
                </c:pt>
                <c:pt idx="10">
                  <c:v>42886</c:v>
                </c:pt>
                <c:pt idx="11">
                  <c:v>42916</c:v>
                </c:pt>
                <c:pt idx="12">
                  <c:v>42947</c:v>
                </c:pt>
                <c:pt idx="13">
                  <c:v>42978</c:v>
                </c:pt>
                <c:pt idx="14">
                  <c:v>43008</c:v>
                </c:pt>
                <c:pt idx="15">
                  <c:v>43039</c:v>
                </c:pt>
                <c:pt idx="16">
                  <c:v>43069</c:v>
                </c:pt>
                <c:pt idx="17">
                  <c:v>43100</c:v>
                </c:pt>
                <c:pt idx="18">
                  <c:v>43131</c:v>
                </c:pt>
                <c:pt idx="19">
                  <c:v>43159</c:v>
                </c:pt>
                <c:pt idx="20">
                  <c:v>43190</c:v>
                </c:pt>
                <c:pt idx="21">
                  <c:v>43220</c:v>
                </c:pt>
                <c:pt idx="22">
                  <c:v>43251</c:v>
                </c:pt>
                <c:pt idx="23">
                  <c:v>43281</c:v>
                </c:pt>
                <c:pt idx="24">
                  <c:v>43312</c:v>
                </c:pt>
                <c:pt idx="25">
                  <c:v>43343</c:v>
                </c:pt>
                <c:pt idx="26">
                  <c:v>43373</c:v>
                </c:pt>
                <c:pt idx="27">
                  <c:v>43404</c:v>
                </c:pt>
                <c:pt idx="28">
                  <c:v>43434</c:v>
                </c:pt>
                <c:pt idx="29">
                  <c:v>43465</c:v>
                </c:pt>
                <c:pt idx="30">
                  <c:v>43496</c:v>
                </c:pt>
                <c:pt idx="31">
                  <c:v>43524</c:v>
                </c:pt>
                <c:pt idx="32">
                  <c:v>43555</c:v>
                </c:pt>
                <c:pt idx="33">
                  <c:v>43585</c:v>
                </c:pt>
                <c:pt idx="34">
                  <c:v>43616</c:v>
                </c:pt>
                <c:pt idx="35">
                  <c:v>43646</c:v>
                </c:pt>
                <c:pt idx="36">
                  <c:v>43677</c:v>
                </c:pt>
                <c:pt idx="37">
                  <c:v>43708</c:v>
                </c:pt>
                <c:pt idx="38">
                  <c:v>43738</c:v>
                </c:pt>
                <c:pt idx="39">
                  <c:v>43769</c:v>
                </c:pt>
                <c:pt idx="40">
                  <c:v>43799</c:v>
                </c:pt>
                <c:pt idx="41">
                  <c:v>43830</c:v>
                </c:pt>
                <c:pt idx="42">
                  <c:v>43861</c:v>
                </c:pt>
                <c:pt idx="43">
                  <c:v>43890</c:v>
                </c:pt>
                <c:pt idx="44">
                  <c:v>43921</c:v>
                </c:pt>
                <c:pt idx="45">
                  <c:v>43951</c:v>
                </c:pt>
                <c:pt idx="46">
                  <c:v>43982</c:v>
                </c:pt>
                <c:pt idx="47">
                  <c:v>44012</c:v>
                </c:pt>
                <c:pt idx="48">
                  <c:v>44043</c:v>
                </c:pt>
                <c:pt idx="49">
                  <c:v>44074</c:v>
                </c:pt>
                <c:pt idx="50">
                  <c:v>44104</c:v>
                </c:pt>
                <c:pt idx="51">
                  <c:v>44135</c:v>
                </c:pt>
                <c:pt idx="52">
                  <c:v>44165</c:v>
                </c:pt>
                <c:pt idx="53">
                  <c:v>44196</c:v>
                </c:pt>
                <c:pt idx="54">
                  <c:v>44227</c:v>
                </c:pt>
                <c:pt idx="55">
                  <c:v>44255</c:v>
                </c:pt>
                <c:pt idx="56">
                  <c:v>44286</c:v>
                </c:pt>
                <c:pt idx="57">
                  <c:v>44316</c:v>
                </c:pt>
                <c:pt idx="58">
                  <c:v>44347</c:v>
                </c:pt>
                <c:pt idx="59">
                  <c:v>44377</c:v>
                </c:pt>
                <c:pt idx="60">
                  <c:v>44408</c:v>
                </c:pt>
                <c:pt idx="61">
                  <c:v>44439</c:v>
                </c:pt>
                <c:pt idx="62">
                  <c:v>44469</c:v>
                </c:pt>
                <c:pt idx="63">
                  <c:v>44500</c:v>
                </c:pt>
                <c:pt idx="64">
                  <c:v>44530</c:v>
                </c:pt>
                <c:pt idx="65">
                  <c:v>44561</c:v>
                </c:pt>
                <c:pt idx="66">
                  <c:v>44592</c:v>
                </c:pt>
                <c:pt idx="67">
                  <c:v>44620</c:v>
                </c:pt>
                <c:pt idx="68">
                  <c:v>44651</c:v>
                </c:pt>
                <c:pt idx="69">
                  <c:v>44681</c:v>
                </c:pt>
                <c:pt idx="70">
                  <c:v>44712</c:v>
                </c:pt>
                <c:pt idx="71">
                  <c:v>44742</c:v>
                </c:pt>
                <c:pt idx="72">
                  <c:v>44773</c:v>
                </c:pt>
                <c:pt idx="73">
                  <c:v>44804</c:v>
                </c:pt>
                <c:pt idx="74">
                  <c:v>44834</c:v>
                </c:pt>
                <c:pt idx="75">
                  <c:v>44865</c:v>
                </c:pt>
                <c:pt idx="76">
                  <c:v>44895</c:v>
                </c:pt>
                <c:pt idx="77">
                  <c:v>44926</c:v>
                </c:pt>
                <c:pt idx="78">
                  <c:v>44957</c:v>
                </c:pt>
                <c:pt idx="79">
                  <c:v>44985</c:v>
                </c:pt>
                <c:pt idx="80">
                  <c:v>45016</c:v>
                </c:pt>
                <c:pt idx="81">
                  <c:v>45046</c:v>
                </c:pt>
                <c:pt idx="82">
                  <c:v>45077</c:v>
                </c:pt>
                <c:pt idx="83">
                  <c:v>45107</c:v>
                </c:pt>
                <c:pt idx="84">
                  <c:v>45138</c:v>
                </c:pt>
                <c:pt idx="85">
                  <c:v>45169</c:v>
                </c:pt>
                <c:pt idx="86">
                  <c:v>45199</c:v>
                </c:pt>
                <c:pt idx="87">
                  <c:v>45230</c:v>
                </c:pt>
                <c:pt idx="88">
                  <c:v>45260</c:v>
                </c:pt>
                <c:pt idx="89">
                  <c:v>45291</c:v>
                </c:pt>
                <c:pt idx="90">
                  <c:v>45322</c:v>
                </c:pt>
                <c:pt idx="91">
                  <c:v>45351</c:v>
                </c:pt>
                <c:pt idx="92">
                  <c:v>45382</c:v>
                </c:pt>
                <c:pt idx="93">
                  <c:v>45412</c:v>
                </c:pt>
                <c:pt idx="94">
                  <c:v>45443</c:v>
                </c:pt>
                <c:pt idx="95">
                  <c:v>45473</c:v>
                </c:pt>
                <c:pt idx="96">
                  <c:v>45504</c:v>
                </c:pt>
                <c:pt idx="97">
                  <c:v>45535</c:v>
                </c:pt>
                <c:pt idx="98">
                  <c:v>45565</c:v>
                </c:pt>
                <c:pt idx="99">
                  <c:v>45596</c:v>
                </c:pt>
                <c:pt idx="100">
                  <c:v>45626</c:v>
                </c:pt>
                <c:pt idx="101">
                  <c:v>45657</c:v>
                </c:pt>
                <c:pt idx="102">
                  <c:v>45716</c:v>
                </c:pt>
                <c:pt idx="103">
                  <c:v>45747</c:v>
                </c:pt>
                <c:pt idx="104">
                  <c:v>45777</c:v>
                </c:pt>
                <c:pt idx="105">
                  <c:v>45808</c:v>
                </c:pt>
                <c:pt idx="106">
                  <c:v>45838</c:v>
                </c:pt>
              </c:numCache>
              <c:extLst/>
            </c:numRef>
          </c:cat>
          <c:val>
            <c:numRef>
              <c:f>('DATA-LOOKUP'!$O$31:$DL$31,'DATA-LOOKUP'!$DN$31:$DR$31)</c:f>
              <c:numCache>
                <c:formatCode>#\ ##0.0</c:formatCode>
                <c:ptCount val="107"/>
                <c:pt idx="0">
                  <c:v>35336.6265499453</c:v>
                </c:pt>
                <c:pt idx="1">
                  <c:v>35954.722642583394</c:v>
                </c:pt>
                <c:pt idx="2">
                  <c:v>36825.001656199995</c:v>
                </c:pt>
                <c:pt idx="3">
                  <c:v>36849.306230082497</c:v>
                </c:pt>
                <c:pt idx="4">
                  <c:v>37951.43700921</c:v>
                </c:pt>
                <c:pt idx="5">
                  <c:v>39764.002980667603</c:v>
                </c:pt>
                <c:pt idx="6">
                  <c:v>40083.886602124003</c:v>
                </c:pt>
                <c:pt idx="7">
                  <c:v>41573.0184570239</c:v>
                </c:pt>
                <c:pt idx="8">
                  <c:v>41505.052977249601</c:v>
                </c:pt>
                <c:pt idx="9">
                  <c:v>41989.388163821095</c:v>
                </c:pt>
                <c:pt idx="10">
                  <c:v>41748.912827815002</c:v>
                </c:pt>
                <c:pt idx="11">
                  <c:v>41218.763030995106</c:v>
                </c:pt>
                <c:pt idx="12">
                  <c:v>41540.455282880204</c:v>
                </c:pt>
                <c:pt idx="13">
                  <c:v>42536.982141653702</c:v>
                </c:pt>
                <c:pt idx="14">
                  <c:v>43469.463046465797</c:v>
                </c:pt>
                <c:pt idx="15">
                  <c:v>44500.476877540605</c:v>
                </c:pt>
                <c:pt idx="16">
                  <c:v>43453.630371499603</c:v>
                </c:pt>
                <c:pt idx="17">
                  <c:v>43976.392436581198</c:v>
                </c:pt>
                <c:pt idx="18">
                  <c:v>45232.6322730393</c:v>
                </c:pt>
                <c:pt idx="19">
                  <c:v>44731.741707121299</c:v>
                </c:pt>
                <c:pt idx="20">
                  <c:v>42890.709138339698</c:v>
                </c:pt>
                <c:pt idx="21">
                  <c:v>44431.665966027394</c:v>
                </c:pt>
                <c:pt idx="22">
                  <c:v>44472.219076378598</c:v>
                </c:pt>
                <c:pt idx="23">
                  <c:v>43557.060703648502</c:v>
                </c:pt>
                <c:pt idx="24">
                  <c:v>44606.930155043003</c:v>
                </c:pt>
                <c:pt idx="25">
                  <c:v>44275.010358575106</c:v>
                </c:pt>
                <c:pt idx="26">
                  <c:v>43811.934710147798</c:v>
                </c:pt>
                <c:pt idx="27">
                  <c:v>41118.880670300001</c:v>
                </c:pt>
                <c:pt idx="28">
                  <c:v>41223.382569550005</c:v>
                </c:pt>
                <c:pt idx="29">
                  <c:v>39910.81981881</c:v>
                </c:pt>
                <c:pt idx="30">
                  <c:v>41773.137848763297</c:v>
                </c:pt>
                <c:pt idx="31">
                  <c:v>42607.534971259105</c:v>
                </c:pt>
                <c:pt idx="32">
                  <c:v>43169.183543109997</c:v>
                </c:pt>
                <c:pt idx="33">
                  <c:v>44744.602866491798</c:v>
                </c:pt>
                <c:pt idx="34">
                  <c:v>40309.8629729366</c:v>
                </c:pt>
                <c:pt idx="35">
                  <c:v>41904.844097238602</c:v>
                </c:pt>
                <c:pt idx="36">
                  <c:v>42435.004027220799</c:v>
                </c:pt>
                <c:pt idx="37">
                  <c:v>41623.570510499398</c:v>
                </c:pt>
                <c:pt idx="38">
                  <c:v>42706.237439073404</c:v>
                </c:pt>
                <c:pt idx="39">
                  <c:v>42944.2713375483</c:v>
                </c:pt>
                <c:pt idx="40">
                  <c:v>42944.2713375483</c:v>
                </c:pt>
                <c:pt idx="41">
                  <c:v>45484.866586176904</c:v>
                </c:pt>
                <c:pt idx="42">
                  <c:v>45719.765833160003</c:v>
                </c:pt>
                <c:pt idx="43">
                  <c:v>42211.696095137297</c:v>
                </c:pt>
                <c:pt idx="44">
                  <c:v>35547.236254720396</c:v>
                </c:pt>
                <c:pt idx="45">
                  <c:v>39565.939490804201</c:v>
                </c:pt>
                <c:pt idx="46">
                  <c:v>40439.844698923698</c:v>
                </c:pt>
                <c:pt idx="47">
                  <c:v>41230.351782730104</c:v>
                </c:pt>
                <c:pt idx="48">
                  <c:v>41951.404424358101</c:v>
                </c:pt>
                <c:pt idx="49">
                  <c:v>44492.504187054605</c:v>
                </c:pt>
                <c:pt idx="50">
                  <c:v>44506.007941868404</c:v>
                </c:pt>
                <c:pt idx="51">
                  <c:v>43826.863013176691</c:v>
                </c:pt>
                <c:pt idx="52">
                  <c:v>48760.729123117264</c:v>
                </c:pt>
                <c:pt idx="53">
                  <c:v>50289.895634530534</c:v>
                </c:pt>
                <c:pt idx="54">
                  <c:v>51374.798338284883</c:v>
                </c:pt>
                <c:pt idx="55">
                  <c:v>52599.784351689246</c:v>
                </c:pt>
                <c:pt idx="56">
                  <c:v>55742.542531042796</c:v>
                </c:pt>
                <c:pt idx="57">
                  <c:v>57423.095478718809</c:v>
                </c:pt>
                <c:pt idx="58">
                  <c:v>58249.691706049918</c:v>
                </c:pt>
                <c:pt idx="59">
                  <c:v>59969.802462357176</c:v>
                </c:pt>
                <c:pt idx="60">
                  <c:v>61301.563225918078</c:v>
                </c:pt>
                <c:pt idx="61">
                  <c:v>62700.579037775176</c:v>
                </c:pt>
                <c:pt idx="62">
                  <c:v>60690.631401442442</c:v>
                </c:pt>
                <c:pt idx="63">
                  <c:v>62911.908823185375</c:v>
                </c:pt>
                <c:pt idx="64">
                  <c:v>62281.733572479017</c:v>
                </c:pt>
                <c:pt idx="65">
                  <c:v>63953.66037141312</c:v>
                </c:pt>
                <c:pt idx="66">
                  <c:v>60048.317414852507</c:v>
                </c:pt>
                <c:pt idx="67">
                  <c:v>57658.591994342103</c:v>
                </c:pt>
                <c:pt idx="68">
                  <c:v>57658.591994342103</c:v>
                </c:pt>
                <c:pt idx="69">
                  <c:v>57658.591994342103</c:v>
                </c:pt>
                <c:pt idx="70">
                  <c:v>56634.809241773517</c:v>
                </c:pt>
                <c:pt idx="71">
                  <c:v>52249.79251722421</c:v>
                </c:pt>
                <c:pt idx="72">
                  <c:v>56826.384325854291</c:v>
                </c:pt>
                <c:pt idx="73">
                  <c:v>53392.993336563617</c:v>
                </c:pt>
                <c:pt idx="74">
                  <c:v>48662.594682747738</c:v>
                </c:pt>
                <c:pt idx="75">
                  <c:v>50704.986026739331</c:v>
                </c:pt>
                <c:pt idx="76">
                  <c:v>53875.882495284684</c:v>
                </c:pt>
                <c:pt idx="77">
                  <c:v>51847.967392946586</c:v>
                </c:pt>
                <c:pt idx="78">
                  <c:v>54128.496617280856</c:v>
                </c:pt>
                <c:pt idx="79">
                  <c:v>54061.354243083522</c:v>
                </c:pt>
                <c:pt idx="80">
                  <c:v>53387.538029892989</c:v>
                </c:pt>
                <c:pt idx="81">
                  <c:v>53727.035803616614</c:v>
                </c:pt>
                <c:pt idx="82">
                  <c:v>54397.838290293104</c:v>
                </c:pt>
                <c:pt idx="83">
                  <c:v>56142.484535319571</c:v>
                </c:pt>
                <c:pt idx="84">
                  <c:v>57161.661608991235</c:v>
                </c:pt>
                <c:pt idx="85">
                  <c:v>56332.47887010363</c:v>
                </c:pt>
                <c:pt idx="86">
                  <c:v>55585.184943393964</c:v>
                </c:pt>
                <c:pt idx="87">
                  <c:v>53736.849431750852</c:v>
                </c:pt>
                <c:pt idx="88">
                  <c:v>57340.790555239022</c:v>
                </c:pt>
                <c:pt idx="89">
                  <c:v>59867.341551138496</c:v>
                </c:pt>
                <c:pt idx="90">
                  <c:v>62707.948971104146</c:v>
                </c:pt>
                <c:pt idx="91">
                  <c:v>64560.491373202523</c:v>
                </c:pt>
                <c:pt idx="92">
                  <c:v>67127.517354373631</c:v>
                </c:pt>
                <c:pt idx="93">
                  <c:v>66878.023464096288</c:v>
                </c:pt>
                <c:pt idx="94">
                  <c:v>70601.887968467519</c:v>
                </c:pt>
                <c:pt idx="95">
                  <c:v>70601.887968467519</c:v>
                </c:pt>
                <c:pt idx="96">
                  <c:v>71193.893951141959</c:v>
                </c:pt>
                <c:pt idx="97">
                  <c:v>71167.75238227153</c:v>
                </c:pt>
                <c:pt idx="98">
                  <c:v>76120.146968437854</c:v>
                </c:pt>
                <c:pt idx="99">
                  <c:v>76938.908085986914</c:v>
                </c:pt>
                <c:pt idx="100">
                  <c:v>80119.670237946048</c:v>
                </c:pt>
                <c:pt idx="101">
                  <c:v>79957.477069091037</c:v>
                </c:pt>
                <c:pt idx="102">
                  <c:v>82041.210967190345</c:v>
                </c:pt>
                <c:pt idx="103">
                  <c:v>76538.938629113924</c:v>
                </c:pt>
                <c:pt idx="104">
                  <c:v>73554.951056249003</c:v>
                </c:pt>
                <c:pt idx="105">
                  <c:v>78027.808392202569</c:v>
                </c:pt>
                <c:pt idx="106">
                  <c:v>78693.328734971423</c:v>
                </c:pt>
              </c:numCache>
              <c:extLst/>
            </c:numRef>
          </c:val>
          <c:extLst>
            <c:ext xmlns:c16="http://schemas.microsoft.com/office/drawing/2014/chart" uri="{C3380CC4-5D6E-409C-BE32-E72D297353CC}">
              <c16:uniqueId val="{00000000-805E-4F49-96D6-4E9192431D81}"/>
            </c:ext>
          </c:extLst>
        </c:ser>
        <c:ser>
          <c:idx val="4"/>
          <c:order val="1"/>
          <c:tx>
            <c:strRef>
              <c:f>DATA_UUSI!$A$72</c:f>
              <c:strCache>
                <c:ptCount val="1"/>
                <c:pt idx="0">
                  <c:v>Yhdistelmärahastot</c:v>
                </c:pt>
              </c:strCache>
            </c:strRef>
          </c:tx>
          <c:spPr>
            <a:solidFill>
              <a:srgbClr val="EE2C90"/>
            </a:solidFill>
            <a:ln w="25400">
              <a:noFill/>
            </a:ln>
          </c:spPr>
          <c:cat>
            <c:numRef>
              <c:f>('DATA-LOOKUP'!$O$30:$DL$30,'DATA-LOOKUP'!$DN$30:$DR$30)</c:f>
              <c:numCache>
                <c:formatCode>m/d/yyyy</c:formatCode>
                <c:ptCount val="107"/>
                <c:pt idx="0">
                  <c:v>42582</c:v>
                </c:pt>
                <c:pt idx="1">
                  <c:v>42613</c:v>
                </c:pt>
                <c:pt idx="2">
                  <c:v>42643</c:v>
                </c:pt>
                <c:pt idx="3">
                  <c:v>42674</c:v>
                </c:pt>
                <c:pt idx="4">
                  <c:v>42704</c:v>
                </c:pt>
                <c:pt idx="5">
                  <c:v>42735</c:v>
                </c:pt>
                <c:pt idx="6">
                  <c:v>42766</c:v>
                </c:pt>
                <c:pt idx="7">
                  <c:v>42794</c:v>
                </c:pt>
                <c:pt idx="8">
                  <c:v>42825</c:v>
                </c:pt>
                <c:pt idx="9">
                  <c:v>42855</c:v>
                </c:pt>
                <c:pt idx="10">
                  <c:v>42886</c:v>
                </c:pt>
                <c:pt idx="11">
                  <c:v>42916</c:v>
                </c:pt>
                <c:pt idx="12">
                  <c:v>42947</c:v>
                </c:pt>
                <c:pt idx="13">
                  <c:v>42978</c:v>
                </c:pt>
                <c:pt idx="14">
                  <c:v>43008</c:v>
                </c:pt>
                <c:pt idx="15">
                  <c:v>43039</c:v>
                </c:pt>
                <c:pt idx="16">
                  <c:v>43069</c:v>
                </c:pt>
                <c:pt idx="17">
                  <c:v>43100</c:v>
                </c:pt>
                <c:pt idx="18">
                  <c:v>43131</c:v>
                </c:pt>
                <c:pt idx="19">
                  <c:v>43159</c:v>
                </c:pt>
                <c:pt idx="20">
                  <c:v>43190</c:v>
                </c:pt>
                <c:pt idx="21">
                  <c:v>43220</c:v>
                </c:pt>
                <c:pt idx="22">
                  <c:v>43251</c:v>
                </c:pt>
                <c:pt idx="23">
                  <c:v>43281</c:v>
                </c:pt>
                <c:pt idx="24">
                  <c:v>43312</c:v>
                </c:pt>
                <c:pt idx="25">
                  <c:v>43343</c:v>
                </c:pt>
                <c:pt idx="26">
                  <c:v>43373</c:v>
                </c:pt>
                <c:pt idx="27">
                  <c:v>43404</c:v>
                </c:pt>
                <c:pt idx="28">
                  <c:v>43434</c:v>
                </c:pt>
                <c:pt idx="29">
                  <c:v>43465</c:v>
                </c:pt>
                <c:pt idx="30">
                  <c:v>43496</c:v>
                </c:pt>
                <c:pt idx="31">
                  <c:v>43524</c:v>
                </c:pt>
                <c:pt idx="32">
                  <c:v>43555</c:v>
                </c:pt>
                <c:pt idx="33">
                  <c:v>43585</c:v>
                </c:pt>
                <c:pt idx="34">
                  <c:v>43616</c:v>
                </c:pt>
                <c:pt idx="35">
                  <c:v>43646</c:v>
                </c:pt>
                <c:pt idx="36">
                  <c:v>43677</c:v>
                </c:pt>
                <c:pt idx="37">
                  <c:v>43708</c:v>
                </c:pt>
                <c:pt idx="38">
                  <c:v>43738</c:v>
                </c:pt>
                <c:pt idx="39">
                  <c:v>43769</c:v>
                </c:pt>
                <c:pt idx="40">
                  <c:v>43799</c:v>
                </c:pt>
                <c:pt idx="41">
                  <c:v>43830</c:v>
                </c:pt>
                <c:pt idx="42">
                  <c:v>43861</c:v>
                </c:pt>
                <c:pt idx="43">
                  <c:v>43890</c:v>
                </c:pt>
                <c:pt idx="44">
                  <c:v>43921</c:v>
                </c:pt>
                <c:pt idx="45">
                  <c:v>43951</c:v>
                </c:pt>
                <c:pt idx="46">
                  <c:v>43982</c:v>
                </c:pt>
                <c:pt idx="47">
                  <c:v>44012</c:v>
                </c:pt>
                <c:pt idx="48">
                  <c:v>44043</c:v>
                </c:pt>
                <c:pt idx="49">
                  <c:v>44074</c:v>
                </c:pt>
                <c:pt idx="50">
                  <c:v>44104</c:v>
                </c:pt>
                <c:pt idx="51">
                  <c:v>44135</c:v>
                </c:pt>
                <c:pt idx="52">
                  <c:v>44165</c:v>
                </c:pt>
                <c:pt idx="53">
                  <c:v>44196</c:v>
                </c:pt>
                <c:pt idx="54">
                  <c:v>44227</c:v>
                </c:pt>
                <c:pt idx="55">
                  <c:v>44255</c:v>
                </c:pt>
                <c:pt idx="56">
                  <c:v>44286</c:v>
                </c:pt>
                <c:pt idx="57">
                  <c:v>44316</c:v>
                </c:pt>
                <c:pt idx="58">
                  <c:v>44347</c:v>
                </c:pt>
                <c:pt idx="59">
                  <c:v>44377</c:v>
                </c:pt>
                <c:pt idx="60">
                  <c:v>44408</c:v>
                </c:pt>
                <c:pt idx="61">
                  <c:v>44439</c:v>
                </c:pt>
                <c:pt idx="62">
                  <c:v>44469</c:v>
                </c:pt>
                <c:pt idx="63">
                  <c:v>44500</c:v>
                </c:pt>
                <c:pt idx="64">
                  <c:v>44530</c:v>
                </c:pt>
                <c:pt idx="65">
                  <c:v>44561</c:v>
                </c:pt>
                <c:pt idx="66">
                  <c:v>44592</c:v>
                </c:pt>
                <c:pt idx="67">
                  <c:v>44620</c:v>
                </c:pt>
                <c:pt idx="68">
                  <c:v>44651</c:v>
                </c:pt>
                <c:pt idx="69">
                  <c:v>44681</c:v>
                </c:pt>
                <c:pt idx="70">
                  <c:v>44712</c:v>
                </c:pt>
                <c:pt idx="71">
                  <c:v>44742</c:v>
                </c:pt>
                <c:pt idx="72">
                  <c:v>44773</c:v>
                </c:pt>
                <c:pt idx="73">
                  <c:v>44804</c:v>
                </c:pt>
                <c:pt idx="74">
                  <c:v>44834</c:v>
                </c:pt>
                <c:pt idx="75">
                  <c:v>44865</c:v>
                </c:pt>
                <c:pt idx="76">
                  <c:v>44895</c:v>
                </c:pt>
                <c:pt idx="77">
                  <c:v>44926</c:v>
                </c:pt>
                <c:pt idx="78">
                  <c:v>44957</c:v>
                </c:pt>
                <c:pt idx="79">
                  <c:v>44985</c:v>
                </c:pt>
                <c:pt idx="80">
                  <c:v>45016</c:v>
                </c:pt>
                <c:pt idx="81">
                  <c:v>45046</c:v>
                </c:pt>
                <c:pt idx="82">
                  <c:v>45077</c:v>
                </c:pt>
                <c:pt idx="83">
                  <c:v>45107</c:v>
                </c:pt>
                <c:pt idx="84">
                  <c:v>45138</c:v>
                </c:pt>
                <c:pt idx="85">
                  <c:v>45169</c:v>
                </c:pt>
                <c:pt idx="86">
                  <c:v>45199</c:v>
                </c:pt>
                <c:pt idx="87">
                  <c:v>45230</c:v>
                </c:pt>
                <c:pt idx="88">
                  <c:v>45260</c:v>
                </c:pt>
                <c:pt idx="89">
                  <c:v>45291</c:v>
                </c:pt>
                <c:pt idx="90">
                  <c:v>45322</c:v>
                </c:pt>
                <c:pt idx="91">
                  <c:v>45351</c:v>
                </c:pt>
                <c:pt idx="92">
                  <c:v>45382</c:v>
                </c:pt>
                <c:pt idx="93">
                  <c:v>45412</c:v>
                </c:pt>
                <c:pt idx="94">
                  <c:v>45443</c:v>
                </c:pt>
                <c:pt idx="95">
                  <c:v>45473</c:v>
                </c:pt>
                <c:pt idx="96">
                  <c:v>45504</c:v>
                </c:pt>
                <c:pt idx="97">
                  <c:v>45535</c:v>
                </c:pt>
                <c:pt idx="98">
                  <c:v>45565</c:v>
                </c:pt>
                <c:pt idx="99">
                  <c:v>45596</c:v>
                </c:pt>
                <c:pt idx="100">
                  <c:v>45626</c:v>
                </c:pt>
                <c:pt idx="101">
                  <c:v>45657</c:v>
                </c:pt>
                <c:pt idx="102">
                  <c:v>45716</c:v>
                </c:pt>
                <c:pt idx="103">
                  <c:v>45747</c:v>
                </c:pt>
                <c:pt idx="104">
                  <c:v>45777</c:v>
                </c:pt>
                <c:pt idx="105">
                  <c:v>45808</c:v>
                </c:pt>
                <c:pt idx="106">
                  <c:v>45838</c:v>
                </c:pt>
              </c:numCache>
              <c:extLst/>
            </c:numRef>
          </c:cat>
          <c:val>
            <c:numRef>
              <c:f>('DATA-LOOKUP'!$O$32:$DL$32,'DATA-LOOKUP'!$DN$32:$DR$32)</c:f>
              <c:numCache>
                <c:formatCode>#\ ##0.0</c:formatCode>
                <c:ptCount val="107"/>
                <c:pt idx="0">
                  <c:v>19048.049567551498</c:v>
                </c:pt>
                <c:pt idx="1">
                  <c:v>19112.190113642399</c:v>
                </c:pt>
                <c:pt idx="2">
                  <c:v>19268.039606578001</c:v>
                </c:pt>
                <c:pt idx="3">
                  <c:v>19313.566635232699</c:v>
                </c:pt>
                <c:pt idx="4">
                  <c:v>19548.095593097001</c:v>
                </c:pt>
                <c:pt idx="5">
                  <c:v>20002.676201450002</c:v>
                </c:pt>
                <c:pt idx="6">
                  <c:v>20095.562464578001</c:v>
                </c:pt>
                <c:pt idx="7">
                  <c:v>20720.640861414002</c:v>
                </c:pt>
                <c:pt idx="8">
                  <c:v>20887.142823408198</c:v>
                </c:pt>
                <c:pt idx="9">
                  <c:v>21098.850831765598</c:v>
                </c:pt>
                <c:pt idx="10">
                  <c:v>21200.884486758001</c:v>
                </c:pt>
                <c:pt idx="11">
                  <c:v>21961.126750655301</c:v>
                </c:pt>
                <c:pt idx="12">
                  <c:v>22278.095054756301</c:v>
                </c:pt>
                <c:pt idx="13">
                  <c:v>21448.886453534902</c:v>
                </c:pt>
                <c:pt idx="14">
                  <c:v>21706.837293881101</c:v>
                </c:pt>
                <c:pt idx="15">
                  <c:v>22191.252384999298</c:v>
                </c:pt>
                <c:pt idx="16">
                  <c:v>22321.294391431598</c:v>
                </c:pt>
                <c:pt idx="17">
                  <c:v>22519.930640456903</c:v>
                </c:pt>
                <c:pt idx="18">
                  <c:v>22761.655807591</c:v>
                </c:pt>
                <c:pt idx="19">
                  <c:v>22615.872896500801</c:v>
                </c:pt>
                <c:pt idx="20">
                  <c:v>22331.520226001001</c:v>
                </c:pt>
                <c:pt idx="21">
                  <c:v>22574.382627632702</c:v>
                </c:pt>
                <c:pt idx="22">
                  <c:v>22761.330984338401</c:v>
                </c:pt>
                <c:pt idx="23">
                  <c:v>22618.171928817403</c:v>
                </c:pt>
                <c:pt idx="24">
                  <c:v>22926.709608416899</c:v>
                </c:pt>
                <c:pt idx="25">
                  <c:v>22990.335828022598</c:v>
                </c:pt>
                <c:pt idx="26">
                  <c:v>22983.1107694067</c:v>
                </c:pt>
                <c:pt idx="27">
                  <c:v>22166.3895849</c:v>
                </c:pt>
                <c:pt idx="28">
                  <c:v>22149.967711090001</c:v>
                </c:pt>
                <c:pt idx="29">
                  <c:v>21937.846119620001</c:v>
                </c:pt>
                <c:pt idx="30">
                  <c:v>22678.270907490001</c:v>
                </c:pt>
                <c:pt idx="31">
                  <c:v>23022.6403469406</c:v>
                </c:pt>
                <c:pt idx="32">
                  <c:v>23335.441297040001</c:v>
                </c:pt>
                <c:pt idx="33">
                  <c:v>23764.765336204498</c:v>
                </c:pt>
                <c:pt idx="34">
                  <c:v>23215.361620662603</c:v>
                </c:pt>
                <c:pt idx="35">
                  <c:v>23821.433018696702</c:v>
                </c:pt>
                <c:pt idx="36">
                  <c:v>24188.6867497641</c:v>
                </c:pt>
                <c:pt idx="37">
                  <c:v>24157.406556558602</c:v>
                </c:pt>
                <c:pt idx="38">
                  <c:v>24544.566053767299</c:v>
                </c:pt>
                <c:pt idx="39">
                  <c:v>24693.340162456901</c:v>
                </c:pt>
                <c:pt idx="40">
                  <c:v>24693.340162456901</c:v>
                </c:pt>
                <c:pt idx="41">
                  <c:v>25582.0635250675</c:v>
                </c:pt>
                <c:pt idx="42">
                  <c:v>26403.574400289999</c:v>
                </c:pt>
                <c:pt idx="43">
                  <c:v>25653.899324980099</c:v>
                </c:pt>
                <c:pt idx="44">
                  <c:v>22550.1467485059</c:v>
                </c:pt>
                <c:pt idx="45">
                  <c:v>23906.6712549568</c:v>
                </c:pt>
                <c:pt idx="46">
                  <c:v>24484.180264447103</c:v>
                </c:pt>
                <c:pt idx="47">
                  <c:v>24834.567538919498</c:v>
                </c:pt>
                <c:pt idx="48">
                  <c:v>25192.569880696203</c:v>
                </c:pt>
                <c:pt idx="49">
                  <c:v>25676.523926344202</c:v>
                </c:pt>
                <c:pt idx="50">
                  <c:v>25617.647607866198</c:v>
                </c:pt>
                <c:pt idx="51">
                  <c:v>25454.864455219242</c:v>
                </c:pt>
                <c:pt idx="52">
                  <c:v>27104.340616523197</c:v>
                </c:pt>
                <c:pt idx="53">
                  <c:v>27700.013540976041</c:v>
                </c:pt>
                <c:pt idx="54">
                  <c:v>28017.148778040486</c:v>
                </c:pt>
                <c:pt idx="55">
                  <c:v>28371.855919985897</c:v>
                </c:pt>
                <c:pt idx="56">
                  <c:v>29391.834028176178</c:v>
                </c:pt>
                <c:pt idx="57">
                  <c:v>29950.269751768945</c:v>
                </c:pt>
                <c:pt idx="58">
                  <c:v>30294.257681876068</c:v>
                </c:pt>
                <c:pt idx="59">
                  <c:v>31074.676794360286</c:v>
                </c:pt>
                <c:pt idx="60">
                  <c:v>31556.13927119771</c:v>
                </c:pt>
                <c:pt idx="61">
                  <c:v>32066.312046859945</c:v>
                </c:pt>
                <c:pt idx="62">
                  <c:v>31731.769225441982</c:v>
                </c:pt>
                <c:pt idx="63">
                  <c:v>32557.844653528013</c:v>
                </c:pt>
                <c:pt idx="64">
                  <c:v>32766.78146138263</c:v>
                </c:pt>
                <c:pt idx="65">
                  <c:v>33460.091285101516</c:v>
                </c:pt>
                <c:pt idx="66">
                  <c:v>32367.350755672898</c:v>
                </c:pt>
                <c:pt idx="67">
                  <c:v>30984.144473268872</c:v>
                </c:pt>
                <c:pt idx="68">
                  <c:v>30984.144473268872</c:v>
                </c:pt>
                <c:pt idx="69">
                  <c:v>30984.144473268901</c:v>
                </c:pt>
                <c:pt idx="70">
                  <c:v>30543.735984948307</c:v>
                </c:pt>
                <c:pt idx="71">
                  <c:v>28875.72510625732</c:v>
                </c:pt>
                <c:pt idx="72">
                  <c:v>30659.269684238505</c:v>
                </c:pt>
                <c:pt idx="73">
                  <c:v>29940.834287325197</c:v>
                </c:pt>
                <c:pt idx="74">
                  <c:v>28185.605706103328</c:v>
                </c:pt>
                <c:pt idx="75">
                  <c:v>28727.621848369534</c:v>
                </c:pt>
                <c:pt idx="76">
                  <c:v>29592.362516299745</c:v>
                </c:pt>
                <c:pt idx="77">
                  <c:v>28681.305103418199</c:v>
                </c:pt>
                <c:pt idx="78">
                  <c:v>29632.169988792921</c:v>
                </c:pt>
                <c:pt idx="79">
                  <c:v>29561.317373914146</c:v>
                </c:pt>
                <c:pt idx="80">
                  <c:v>29565.439403822144</c:v>
                </c:pt>
                <c:pt idx="81">
                  <c:v>29658.775083083536</c:v>
                </c:pt>
                <c:pt idx="82">
                  <c:v>29855.446033734039</c:v>
                </c:pt>
                <c:pt idx="83">
                  <c:v>30186.303273558959</c:v>
                </c:pt>
                <c:pt idx="84">
                  <c:v>30658.897557248551</c:v>
                </c:pt>
                <c:pt idx="85">
                  <c:v>30405.522695104359</c:v>
                </c:pt>
                <c:pt idx="86">
                  <c:v>29968.218560539284</c:v>
                </c:pt>
                <c:pt idx="87">
                  <c:v>29387.72784262307</c:v>
                </c:pt>
                <c:pt idx="88">
                  <c:v>30661.65578245408</c:v>
                </c:pt>
                <c:pt idx="89">
                  <c:v>31697.238414607513</c:v>
                </c:pt>
                <c:pt idx="90">
                  <c:v>32166.079579709884</c:v>
                </c:pt>
                <c:pt idx="91">
                  <c:v>32532.445167249498</c:v>
                </c:pt>
                <c:pt idx="92">
                  <c:v>33189.079068211577</c:v>
                </c:pt>
                <c:pt idx="93">
                  <c:v>32802.46208992332</c:v>
                </c:pt>
                <c:pt idx="94">
                  <c:v>33819.097675711717</c:v>
                </c:pt>
                <c:pt idx="95">
                  <c:v>33819.097675711717</c:v>
                </c:pt>
                <c:pt idx="96">
                  <c:v>34139.601808219784</c:v>
                </c:pt>
                <c:pt idx="97">
                  <c:v>34440.290837438297</c:v>
                </c:pt>
                <c:pt idx="98">
                  <c:v>36069.949229795915</c:v>
                </c:pt>
                <c:pt idx="99">
                  <c:v>36032.923855680223</c:v>
                </c:pt>
                <c:pt idx="100">
                  <c:v>37220.727680163589</c:v>
                </c:pt>
                <c:pt idx="101">
                  <c:v>37594.223872854891</c:v>
                </c:pt>
                <c:pt idx="102">
                  <c:v>38643.275293609964</c:v>
                </c:pt>
                <c:pt idx="103">
                  <c:v>37087.232342213392</c:v>
                </c:pt>
                <c:pt idx="104">
                  <c:v>36266.557487404221</c:v>
                </c:pt>
                <c:pt idx="105">
                  <c:v>37501.954439587411</c:v>
                </c:pt>
                <c:pt idx="106">
                  <c:v>37725.374754725082</c:v>
                </c:pt>
              </c:numCache>
              <c:extLst/>
            </c:numRef>
          </c:val>
          <c:extLst>
            <c:ext xmlns:c16="http://schemas.microsoft.com/office/drawing/2014/chart" uri="{C3380CC4-5D6E-409C-BE32-E72D297353CC}">
              <c16:uniqueId val="{00000001-805E-4F49-96D6-4E9192431D81}"/>
            </c:ext>
          </c:extLst>
        </c:ser>
        <c:ser>
          <c:idx val="1"/>
          <c:order val="2"/>
          <c:tx>
            <c:strRef>
              <c:f>DATA_UUSI!$A$73</c:f>
              <c:strCache>
                <c:ptCount val="1"/>
                <c:pt idx="0">
                  <c:v>Pitkän koron rahastot</c:v>
                </c:pt>
              </c:strCache>
            </c:strRef>
          </c:tx>
          <c:spPr>
            <a:solidFill>
              <a:srgbClr val="7F539C"/>
            </a:solidFill>
            <a:ln w="25400">
              <a:noFill/>
            </a:ln>
          </c:spPr>
          <c:cat>
            <c:numRef>
              <c:f>('DATA-LOOKUP'!$O$30:$DL$30,'DATA-LOOKUP'!$DN$30:$DR$30)</c:f>
              <c:numCache>
                <c:formatCode>m/d/yyyy</c:formatCode>
                <c:ptCount val="107"/>
                <c:pt idx="0">
                  <c:v>42582</c:v>
                </c:pt>
                <c:pt idx="1">
                  <c:v>42613</c:v>
                </c:pt>
                <c:pt idx="2">
                  <c:v>42643</c:v>
                </c:pt>
                <c:pt idx="3">
                  <c:v>42674</c:v>
                </c:pt>
                <c:pt idx="4">
                  <c:v>42704</c:v>
                </c:pt>
                <c:pt idx="5">
                  <c:v>42735</c:v>
                </c:pt>
                <c:pt idx="6">
                  <c:v>42766</c:v>
                </c:pt>
                <c:pt idx="7">
                  <c:v>42794</c:v>
                </c:pt>
                <c:pt idx="8">
                  <c:v>42825</c:v>
                </c:pt>
                <c:pt idx="9">
                  <c:v>42855</c:v>
                </c:pt>
                <c:pt idx="10">
                  <c:v>42886</c:v>
                </c:pt>
                <c:pt idx="11">
                  <c:v>42916</c:v>
                </c:pt>
                <c:pt idx="12">
                  <c:v>42947</c:v>
                </c:pt>
                <c:pt idx="13">
                  <c:v>42978</c:v>
                </c:pt>
                <c:pt idx="14">
                  <c:v>43008</c:v>
                </c:pt>
                <c:pt idx="15">
                  <c:v>43039</c:v>
                </c:pt>
                <c:pt idx="16">
                  <c:v>43069</c:v>
                </c:pt>
                <c:pt idx="17">
                  <c:v>43100</c:v>
                </c:pt>
                <c:pt idx="18">
                  <c:v>43131</c:v>
                </c:pt>
                <c:pt idx="19">
                  <c:v>43159</c:v>
                </c:pt>
                <c:pt idx="20">
                  <c:v>43190</c:v>
                </c:pt>
                <c:pt idx="21">
                  <c:v>43220</c:v>
                </c:pt>
                <c:pt idx="22">
                  <c:v>43251</c:v>
                </c:pt>
                <c:pt idx="23">
                  <c:v>43281</c:v>
                </c:pt>
                <c:pt idx="24">
                  <c:v>43312</c:v>
                </c:pt>
                <c:pt idx="25">
                  <c:v>43343</c:v>
                </c:pt>
                <c:pt idx="26">
                  <c:v>43373</c:v>
                </c:pt>
                <c:pt idx="27">
                  <c:v>43404</c:v>
                </c:pt>
                <c:pt idx="28">
                  <c:v>43434</c:v>
                </c:pt>
                <c:pt idx="29">
                  <c:v>43465</c:v>
                </c:pt>
                <c:pt idx="30">
                  <c:v>43496</c:v>
                </c:pt>
                <c:pt idx="31">
                  <c:v>43524</c:v>
                </c:pt>
                <c:pt idx="32">
                  <c:v>43555</c:v>
                </c:pt>
                <c:pt idx="33">
                  <c:v>43585</c:v>
                </c:pt>
                <c:pt idx="34">
                  <c:v>43616</c:v>
                </c:pt>
                <c:pt idx="35">
                  <c:v>43646</c:v>
                </c:pt>
                <c:pt idx="36">
                  <c:v>43677</c:v>
                </c:pt>
                <c:pt idx="37">
                  <c:v>43708</c:v>
                </c:pt>
                <c:pt idx="38">
                  <c:v>43738</c:v>
                </c:pt>
                <c:pt idx="39">
                  <c:v>43769</c:v>
                </c:pt>
                <c:pt idx="40">
                  <c:v>43799</c:v>
                </c:pt>
                <c:pt idx="41">
                  <c:v>43830</c:v>
                </c:pt>
                <c:pt idx="42">
                  <c:v>43861</c:v>
                </c:pt>
                <c:pt idx="43">
                  <c:v>43890</c:v>
                </c:pt>
                <c:pt idx="44">
                  <c:v>43921</c:v>
                </c:pt>
                <c:pt idx="45">
                  <c:v>43951</c:v>
                </c:pt>
                <c:pt idx="46">
                  <c:v>43982</c:v>
                </c:pt>
                <c:pt idx="47">
                  <c:v>44012</c:v>
                </c:pt>
                <c:pt idx="48">
                  <c:v>44043</c:v>
                </c:pt>
                <c:pt idx="49">
                  <c:v>44074</c:v>
                </c:pt>
                <c:pt idx="50">
                  <c:v>44104</c:v>
                </c:pt>
                <c:pt idx="51">
                  <c:v>44135</c:v>
                </c:pt>
                <c:pt idx="52">
                  <c:v>44165</c:v>
                </c:pt>
                <c:pt idx="53">
                  <c:v>44196</c:v>
                </c:pt>
                <c:pt idx="54">
                  <c:v>44227</c:v>
                </c:pt>
                <c:pt idx="55">
                  <c:v>44255</c:v>
                </c:pt>
                <c:pt idx="56">
                  <c:v>44286</c:v>
                </c:pt>
                <c:pt idx="57">
                  <c:v>44316</c:v>
                </c:pt>
                <c:pt idx="58">
                  <c:v>44347</c:v>
                </c:pt>
                <c:pt idx="59">
                  <c:v>44377</c:v>
                </c:pt>
                <c:pt idx="60">
                  <c:v>44408</c:v>
                </c:pt>
                <c:pt idx="61">
                  <c:v>44439</c:v>
                </c:pt>
                <c:pt idx="62">
                  <c:v>44469</c:v>
                </c:pt>
                <c:pt idx="63">
                  <c:v>44500</c:v>
                </c:pt>
                <c:pt idx="64">
                  <c:v>44530</c:v>
                </c:pt>
                <c:pt idx="65">
                  <c:v>44561</c:v>
                </c:pt>
                <c:pt idx="66">
                  <c:v>44592</c:v>
                </c:pt>
                <c:pt idx="67">
                  <c:v>44620</c:v>
                </c:pt>
                <c:pt idx="68">
                  <c:v>44651</c:v>
                </c:pt>
                <c:pt idx="69">
                  <c:v>44681</c:v>
                </c:pt>
                <c:pt idx="70">
                  <c:v>44712</c:v>
                </c:pt>
                <c:pt idx="71">
                  <c:v>44742</c:v>
                </c:pt>
                <c:pt idx="72">
                  <c:v>44773</c:v>
                </c:pt>
                <c:pt idx="73">
                  <c:v>44804</c:v>
                </c:pt>
                <c:pt idx="74">
                  <c:v>44834</c:v>
                </c:pt>
                <c:pt idx="75">
                  <c:v>44865</c:v>
                </c:pt>
                <c:pt idx="76">
                  <c:v>44895</c:v>
                </c:pt>
                <c:pt idx="77">
                  <c:v>44926</c:v>
                </c:pt>
                <c:pt idx="78">
                  <c:v>44957</c:v>
                </c:pt>
                <c:pt idx="79">
                  <c:v>44985</c:v>
                </c:pt>
                <c:pt idx="80">
                  <c:v>45016</c:v>
                </c:pt>
                <c:pt idx="81">
                  <c:v>45046</c:v>
                </c:pt>
                <c:pt idx="82">
                  <c:v>45077</c:v>
                </c:pt>
                <c:pt idx="83">
                  <c:v>45107</c:v>
                </c:pt>
                <c:pt idx="84">
                  <c:v>45138</c:v>
                </c:pt>
                <c:pt idx="85">
                  <c:v>45169</c:v>
                </c:pt>
                <c:pt idx="86">
                  <c:v>45199</c:v>
                </c:pt>
                <c:pt idx="87">
                  <c:v>45230</c:v>
                </c:pt>
                <c:pt idx="88">
                  <c:v>45260</c:v>
                </c:pt>
                <c:pt idx="89">
                  <c:v>45291</c:v>
                </c:pt>
                <c:pt idx="90">
                  <c:v>45322</c:v>
                </c:pt>
                <c:pt idx="91">
                  <c:v>45351</c:v>
                </c:pt>
                <c:pt idx="92">
                  <c:v>45382</c:v>
                </c:pt>
                <c:pt idx="93">
                  <c:v>45412</c:v>
                </c:pt>
                <c:pt idx="94">
                  <c:v>45443</c:v>
                </c:pt>
                <c:pt idx="95">
                  <c:v>45473</c:v>
                </c:pt>
                <c:pt idx="96">
                  <c:v>45504</c:v>
                </c:pt>
                <c:pt idx="97">
                  <c:v>45535</c:v>
                </c:pt>
                <c:pt idx="98">
                  <c:v>45565</c:v>
                </c:pt>
                <c:pt idx="99">
                  <c:v>45596</c:v>
                </c:pt>
                <c:pt idx="100">
                  <c:v>45626</c:v>
                </c:pt>
                <c:pt idx="101">
                  <c:v>45657</c:v>
                </c:pt>
                <c:pt idx="102">
                  <c:v>45716</c:v>
                </c:pt>
                <c:pt idx="103">
                  <c:v>45747</c:v>
                </c:pt>
                <c:pt idx="104">
                  <c:v>45777</c:v>
                </c:pt>
                <c:pt idx="105">
                  <c:v>45808</c:v>
                </c:pt>
                <c:pt idx="106">
                  <c:v>45838</c:v>
                </c:pt>
              </c:numCache>
              <c:extLst/>
            </c:numRef>
          </c:cat>
          <c:val>
            <c:numRef>
              <c:f>('DATA-LOOKUP'!$O$33:$DL$33,'DATA-LOOKUP'!$DN$33:$DR$33)</c:f>
              <c:numCache>
                <c:formatCode>#\ ##0.0</c:formatCode>
                <c:ptCount val="107"/>
                <c:pt idx="0">
                  <c:v>29736.231041682098</c:v>
                </c:pt>
                <c:pt idx="1">
                  <c:v>30204.2761480232</c:v>
                </c:pt>
                <c:pt idx="2">
                  <c:v>30489.058836006301</c:v>
                </c:pt>
                <c:pt idx="3">
                  <c:v>30082.466487555801</c:v>
                </c:pt>
                <c:pt idx="4">
                  <c:v>29712.7317988</c:v>
                </c:pt>
                <c:pt idx="5">
                  <c:v>30022.9575566684</c:v>
                </c:pt>
                <c:pt idx="6">
                  <c:v>29926.819816259998</c:v>
                </c:pt>
                <c:pt idx="7">
                  <c:v>30155.274445336301</c:v>
                </c:pt>
                <c:pt idx="8">
                  <c:v>30453.213588366798</c:v>
                </c:pt>
                <c:pt idx="9">
                  <c:v>30608.757164431499</c:v>
                </c:pt>
                <c:pt idx="10">
                  <c:v>30837.016794470001</c:v>
                </c:pt>
                <c:pt idx="11">
                  <c:v>31056.794995692599</c:v>
                </c:pt>
                <c:pt idx="12">
                  <c:v>31017.209675948201</c:v>
                </c:pt>
                <c:pt idx="13">
                  <c:v>31372.701088465499</c:v>
                </c:pt>
                <c:pt idx="14">
                  <c:v>31351.276249018101</c:v>
                </c:pt>
                <c:pt idx="15">
                  <c:v>31541.5781214751</c:v>
                </c:pt>
                <c:pt idx="16">
                  <c:v>31523.703295757303</c:v>
                </c:pt>
                <c:pt idx="17">
                  <c:v>31600.410940334899</c:v>
                </c:pt>
                <c:pt idx="18">
                  <c:v>31550.041304171198</c:v>
                </c:pt>
                <c:pt idx="19">
                  <c:v>31073.832345404</c:v>
                </c:pt>
                <c:pt idx="20">
                  <c:v>31056.054766843299</c:v>
                </c:pt>
                <c:pt idx="21">
                  <c:v>30747.920653039801</c:v>
                </c:pt>
                <c:pt idx="22">
                  <c:v>30798.116471336103</c:v>
                </c:pt>
                <c:pt idx="23">
                  <c:v>30272.761040489699</c:v>
                </c:pt>
                <c:pt idx="24">
                  <c:v>30422.760734236199</c:v>
                </c:pt>
                <c:pt idx="25">
                  <c:v>30155.598983177199</c:v>
                </c:pt>
                <c:pt idx="26">
                  <c:v>30152.217667084402</c:v>
                </c:pt>
                <c:pt idx="27">
                  <c:v>29337.252965449999</c:v>
                </c:pt>
                <c:pt idx="28">
                  <c:v>28972.641409619999</c:v>
                </c:pt>
                <c:pt idx="29">
                  <c:v>29273.27107187</c:v>
                </c:pt>
                <c:pt idx="30">
                  <c:v>29713.677393116101</c:v>
                </c:pt>
                <c:pt idx="31">
                  <c:v>30089.313108517399</c:v>
                </c:pt>
                <c:pt idx="32">
                  <c:v>29445.398325080001</c:v>
                </c:pt>
                <c:pt idx="33">
                  <c:v>29764.196473002103</c:v>
                </c:pt>
                <c:pt idx="34">
                  <c:v>30175.4055013457</c:v>
                </c:pt>
                <c:pt idx="35">
                  <c:v>30989.4649846641</c:v>
                </c:pt>
                <c:pt idx="36">
                  <c:v>31694.026501570399</c:v>
                </c:pt>
                <c:pt idx="37">
                  <c:v>31744.2556347516</c:v>
                </c:pt>
                <c:pt idx="38">
                  <c:v>32228.339507520101</c:v>
                </c:pt>
                <c:pt idx="39">
                  <c:v>32383.446461523799</c:v>
                </c:pt>
                <c:pt idx="40">
                  <c:v>32383.446461523799</c:v>
                </c:pt>
                <c:pt idx="41">
                  <c:v>31969.978764811698</c:v>
                </c:pt>
                <c:pt idx="42">
                  <c:v>32680.233260650002</c:v>
                </c:pt>
                <c:pt idx="43">
                  <c:v>32882.354175913104</c:v>
                </c:pt>
                <c:pt idx="44">
                  <c:v>28266.118312021899</c:v>
                </c:pt>
                <c:pt idx="45">
                  <c:v>29351.991667279399</c:v>
                </c:pt>
                <c:pt idx="46">
                  <c:v>30318.453315985298</c:v>
                </c:pt>
                <c:pt idx="47">
                  <c:v>30865.043617978601</c:v>
                </c:pt>
                <c:pt idx="48">
                  <c:v>31286.504952890598</c:v>
                </c:pt>
                <c:pt idx="49">
                  <c:v>31288.893378856999</c:v>
                </c:pt>
                <c:pt idx="50">
                  <c:v>31097.185818324902</c:v>
                </c:pt>
                <c:pt idx="51">
                  <c:v>30836.598315980365</c:v>
                </c:pt>
                <c:pt idx="52">
                  <c:v>31514.601062595029</c:v>
                </c:pt>
                <c:pt idx="53">
                  <c:v>31622.10465714175</c:v>
                </c:pt>
                <c:pt idx="54">
                  <c:v>31742.883324315972</c:v>
                </c:pt>
                <c:pt idx="55">
                  <c:v>31275.735812285588</c:v>
                </c:pt>
                <c:pt idx="56">
                  <c:v>31263.886245727688</c:v>
                </c:pt>
                <c:pt idx="57">
                  <c:v>31779.936913955567</c:v>
                </c:pt>
                <c:pt idx="58">
                  <c:v>31982.624305217603</c:v>
                </c:pt>
                <c:pt idx="59">
                  <c:v>32726.918826463181</c:v>
                </c:pt>
                <c:pt idx="60">
                  <c:v>33380.047730404302</c:v>
                </c:pt>
                <c:pt idx="61">
                  <c:v>33527.035040989991</c:v>
                </c:pt>
                <c:pt idx="62">
                  <c:v>32820.423834274785</c:v>
                </c:pt>
                <c:pt idx="63">
                  <c:v>32782.697596584134</c:v>
                </c:pt>
                <c:pt idx="64">
                  <c:v>32739.84491722603</c:v>
                </c:pt>
                <c:pt idx="65">
                  <c:v>32685.177115243114</c:v>
                </c:pt>
                <c:pt idx="66">
                  <c:v>32233.571146343886</c:v>
                </c:pt>
                <c:pt idx="67">
                  <c:v>29406.876149336174</c:v>
                </c:pt>
                <c:pt idx="68">
                  <c:v>29406.876149336174</c:v>
                </c:pt>
                <c:pt idx="69">
                  <c:v>29406.876149336174</c:v>
                </c:pt>
                <c:pt idx="70">
                  <c:v>28659.641102144564</c:v>
                </c:pt>
                <c:pt idx="71">
                  <c:v>27341.446452983117</c:v>
                </c:pt>
                <c:pt idx="72">
                  <c:v>28557.006099411312</c:v>
                </c:pt>
                <c:pt idx="73">
                  <c:v>28337.887489483233</c:v>
                </c:pt>
                <c:pt idx="74">
                  <c:v>27163.423958665051</c:v>
                </c:pt>
                <c:pt idx="75">
                  <c:v>27113.169948863255</c:v>
                </c:pt>
                <c:pt idx="76">
                  <c:v>27870.946172795833</c:v>
                </c:pt>
                <c:pt idx="77">
                  <c:v>27454.455407082834</c:v>
                </c:pt>
                <c:pt idx="78">
                  <c:v>28388.206984955956</c:v>
                </c:pt>
                <c:pt idx="79">
                  <c:v>28413.279255227604</c:v>
                </c:pt>
                <c:pt idx="80">
                  <c:v>28408.715704688446</c:v>
                </c:pt>
                <c:pt idx="81">
                  <c:v>28469.821917120044</c:v>
                </c:pt>
                <c:pt idx="82">
                  <c:v>28520.857351911262</c:v>
                </c:pt>
                <c:pt idx="83">
                  <c:v>28732.502281730889</c:v>
                </c:pt>
                <c:pt idx="84">
                  <c:v>29062.632282292292</c:v>
                </c:pt>
                <c:pt idx="85">
                  <c:v>29058.286002190682</c:v>
                </c:pt>
                <c:pt idx="86">
                  <c:v>28748.001138487412</c:v>
                </c:pt>
                <c:pt idx="87">
                  <c:v>28066.171122158597</c:v>
                </c:pt>
                <c:pt idx="88">
                  <c:v>29003.917105831555</c:v>
                </c:pt>
                <c:pt idx="89">
                  <c:v>29961.391546163813</c:v>
                </c:pt>
                <c:pt idx="90">
                  <c:v>30403.779849756473</c:v>
                </c:pt>
                <c:pt idx="91">
                  <c:v>30433.292443916565</c:v>
                </c:pt>
                <c:pt idx="92">
                  <c:v>30715.517264002399</c:v>
                </c:pt>
                <c:pt idx="93">
                  <c:v>30482.211709550807</c:v>
                </c:pt>
                <c:pt idx="94">
                  <c:v>33562.717791382376</c:v>
                </c:pt>
                <c:pt idx="95">
                  <c:v>33562.717791382376</c:v>
                </c:pt>
                <c:pt idx="96">
                  <c:v>34015.533265328631</c:v>
                </c:pt>
                <c:pt idx="97">
                  <c:v>34745.072040517211</c:v>
                </c:pt>
                <c:pt idx="98">
                  <c:v>36331.156037414214</c:v>
                </c:pt>
                <c:pt idx="99">
                  <c:v>36388.978162830856</c:v>
                </c:pt>
                <c:pt idx="100">
                  <c:v>37337.143459715859</c:v>
                </c:pt>
                <c:pt idx="101">
                  <c:v>37414.88904354204</c:v>
                </c:pt>
                <c:pt idx="102">
                  <c:v>38874.293437484688</c:v>
                </c:pt>
                <c:pt idx="103">
                  <c:v>39104.318585039648</c:v>
                </c:pt>
                <c:pt idx="104">
                  <c:v>38600.738680502334</c:v>
                </c:pt>
                <c:pt idx="105">
                  <c:v>38824.906629783647</c:v>
                </c:pt>
                <c:pt idx="106">
                  <c:v>39292.441398699586</c:v>
                </c:pt>
              </c:numCache>
              <c:extLst/>
            </c:numRef>
          </c:val>
          <c:extLst>
            <c:ext xmlns:c16="http://schemas.microsoft.com/office/drawing/2014/chart" uri="{C3380CC4-5D6E-409C-BE32-E72D297353CC}">
              <c16:uniqueId val="{00000002-805E-4F49-96D6-4E9192431D81}"/>
            </c:ext>
          </c:extLst>
        </c:ser>
        <c:ser>
          <c:idx val="2"/>
          <c:order val="3"/>
          <c:tx>
            <c:strRef>
              <c:f>DATA_UUSI!$A$74</c:f>
              <c:strCache>
                <c:ptCount val="1"/>
                <c:pt idx="0">
                  <c:v>Lyhyen koron rahastot</c:v>
                </c:pt>
              </c:strCache>
            </c:strRef>
          </c:tx>
          <c:spPr>
            <a:solidFill>
              <a:srgbClr val="FFD600"/>
            </a:solidFill>
            <a:ln w="25400">
              <a:noFill/>
            </a:ln>
          </c:spPr>
          <c:cat>
            <c:numRef>
              <c:f>('DATA-LOOKUP'!$O$30:$DL$30,'DATA-LOOKUP'!$DN$30:$DR$30)</c:f>
              <c:numCache>
                <c:formatCode>m/d/yyyy</c:formatCode>
                <c:ptCount val="107"/>
                <c:pt idx="0">
                  <c:v>42582</c:v>
                </c:pt>
                <c:pt idx="1">
                  <c:v>42613</c:v>
                </c:pt>
                <c:pt idx="2">
                  <c:v>42643</c:v>
                </c:pt>
                <c:pt idx="3">
                  <c:v>42674</c:v>
                </c:pt>
                <c:pt idx="4">
                  <c:v>42704</c:v>
                </c:pt>
                <c:pt idx="5">
                  <c:v>42735</c:v>
                </c:pt>
                <c:pt idx="6">
                  <c:v>42766</c:v>
                </c:pt>
                <c:pt idx="7">
                  <c:v>42794</c:v>
                </c:pt>
                <c:pt idx="8">
                  <c:v>42825</c:v>
                </c:pt>
                <c:pt idx="9">
                  <c:v>42855</c:v>
                </c:pt>
                <c:pt idx="10">
                  <c:v>42886</c:v>
                </c:pt>
                <c:pt idx="11">
                  <c:v>42916</c:v>
                </c:pt>
                <c:pt idx="12">
                  <c:v>42947</c:v>
                </c:pt>
                <c:pt idx="13">
                  <c:v>42978</c:v>
                </c:pt>
                <c:pt idx="14">
                  <c:v>43008</c:v>
                </c:pt>
                <c:pt idx="15">
                  <c:v>43039</c:v>
                </c:pt>
                <c:pt idx="16">
                  <c:v>43069</c:v>
                </c:pt>
                <c:pt idx="17">
                  <c:v>43100</c:v>
                </c:pt>
                <c:pt idx="18">
                  <c:v>43131</c:v>
                </c:pt>
                <c:pt idx="19">
                  <c:v>43159</c:v>
                </c:pt>
                <c:pt idx="20">
                  <c:v>43190</c:v>
                </c:pt>
                <c:pt idx="21">
                  <c:v>43220</c:v>
                </c:pt>
                <c:pt idx="22">
                  <c:v>43251</c:v>
                </c:pt>
                <c:pt idx="23">
                  <c:v>43281</c:v>
                </c:pt>
                <c:pt idx="24">
                  <c:v>43312</c:v>
                </c:pt>
                <c:pt idx="25">
                  <c:v>43343</c:v>
                </c:pt>
                <c:pt idx="26">
                  <c:v>43373</c:v>
                </c:pt>
                <c:pt idx="27">
                  <c:v>43404</c:v>
                </c:pt>
                <c:pt idx="28">
                  <c:v>43434</c:v>
                </c:pt>
                <c:pt idx="29">
                  <c:v>43465</c:v>
                </c:pt>
                <c:pt idx="30">
                  <c:v>43496</c:v>
                </c:pt>
                <c:pt idx="31">
                  <c:v>43524</c:v>
                </c:pt>
                <c:pt idx="32">
                  <c:v>43555</c:v>
                </c:pt>
                <c:pt idx="33">
                  <c:v>43585</c:v>
                </c:pt>
                <c:pt idx="34">
                  <c:v>43616</c:v>
                </c:pt>
                <c:pt idx="35">
                  <c:v>43646</c:v>
                </c:pt>
                <c:pt idx="36">
                  <c:v>43677</c:v>
                </c:pt>
                <c:pt idx="37">
                  <c:v>43708</c:v>
                </c:pt>
                <c:pt idx="38">
                  <c:v>43738</c:v>
                </c:pt>
                <c:pt idx="39">
                  <c:v>43769</c:v>
                </c:pt>
                <c:pt idx="40">
                  <c:v>43799</c:v>
                </c:pt>
                <c:pt idx="41">
                  <c:v>43830</c:v>
                </c:pt>
                <c:pt idx="42">
                  <c:v>43861</c:v>
                </c:pt>
                <c:pt idx="43">
                  <c:v>43890</c:v>
                </c:pt>
                <c:pt idx="44">
                  <c:v>43921</c:v>
                </c:pt>
                <c:pt idx="45">
                  <c:v>43951</c:v>
                </c:pt>
                <c:pt idx="46">
                  <c:v>43982</c:v>
                </c:pt>
                <c:pt idx="47">
                  <c:v>44012</c:v>
                </c:pt>
                <c:pt idx="48">
                  <c:v>44043</c:v>
                </c:pt>
                <c:pt idx="49">
                  <c:v>44074</c:v>
                </c:pt>
                <c:pt idx="50">
                  <c:v>44104</c:v>
                </c:pt>
                <c:pt idx="51">
                  <c:v>44135</c:v>
                </c:pt>
                <c:pt idx="52">
                  <c:v>44165</c:v>
                </c:pt>
                <c:pt idx="53">
                  <c:v>44196</c:v>
                </c:pt>
                <c:pt idx="54">
                  <c:v>44227</c:v>
                </c:pt>
                <c:pt idx="55">
                  <c:v>44255</c:v>
                </c:pt>
                <c:pt idx="56">
                  <c:v>44286</c:v>
                </c:pt>
                <c:pt idx="57">
                  <c:v>44316</c:v>
                </c:pt>
                <c:pt idx="58">
                  <c:v>44347</c:v>
                </c:pt>
                <c:pt idx="59">
                  <c:v>44377</c:v>
                </c:pt>
                <c:pt idx="60">
                  <c:v>44408</c:v>
                </c:pt>
                <c:pt idx="61">
                  <c:v>44439</c:v>
                </c:pt>
                <c:pt idx="62">
                  <c:v>44469</c:v>
                </c:pt>
                <c:pt idx="63">
                  <c:v>44500</c:v>
                </c:pt>
                <c:pt idx="64">
                  <c:v>44530</c:v>
                </c:pt>
                <c:pt idx="65">
                  <c:v>44561</c:v>
                </c:pt>
                <c:pt idx="66">
                  <c:v>44592</c:v>
                </c:pt>
                <c:pt idx="67">
                  <c:v>44620</c:v>
                </c:pt>
                <c:pt idx="68">
                  <c:v>44651</c:v>
                </c:pt>
                <c:pt idx="69">
                  <c:v>44681</c:v>
                </c:pt>
                <c:pt idx="70">
                  <c:v>44712</c:v>
                </c:pt>
                <c:pt idx="71">
                  <c:v>44742</c:v>
                </c:pt>
                <c:pt idx="72">
                  <c:v>44773</c:v>
                </c:pt>
                <c:pt idx="73">
                  <c:v>44804</c:v>
                </c:pt>
                <c:pt idx="74">
                  <c:v>44834</c:v>
                </c:pt>
                <c:pt idx="75">
                  <c:v>44865</c:v>
                </c:pt>
                <c:pt idx="76">
                  <c:v>44895</c:v>
                </c:pt>
                <c:pt idx="77">
                  <c:v>44926</c:v>
                </c:pt>
                <c:pt idx="78">
                  <c:v>44957</c:v>
                </c:pt>
                <c:pt idx="79">
                  <c:v>44985</c:v>
                </c:pt>
                <c:pt idx="80">
                  <c:v>45016</c:v>
                </c:pt>
                <c:pt idx="81">
                  <c:v>45046</c:v>
                </c:pt>
                <c:pt idx="82">
                  <c:v>45077</c:v>
                </c:pt>
                <c:pt idx="83">
                  <c:v>45107</c:v>
                </c:pt>
                <c:pt idx="84">
                  <c:v>45138</c:v>
                </c:pt>
                <c:pt idx="85">
                  <c:v>45169</c:v>
                </c:pt>
                <c:pt idx="86">
                  <c:v>45199</c:v>
                </c:pt>
                <c:pt idx="87">
                  <c:v>45230</c:v>
                </c:pt>
                <c:pt idx="88">
                  <c:v>45260</c:v>
                </c:pt>
                <c:pt idx="89">
                  <c:v>45291</c:v>
                </c:pt>
                <c:pt idx="90">
                  <c:v>45322</c:v>
                </c:pt>
                <c:pt idx="91">
                  <c:v>45351</c:v>
                </c:pt>
                <c:pt idx="92">
                  <c:v>45382</c:v>
                </c:pt>
                <c:pt idx="93">
                  <c:v>45412</c:v>
                </c:pt>
                <c:pt idx="94">
                  <c:v>45443</c:v>
                </c:pt>
                <c:pt idx="95">
                  <c:v>45473</c:v>
                </c:pt>
                <c:pt idx="96">
                  <c:v>45504</c:v>
                </c:pt>
                <c:pt idx="97">
                  <c:v>45535</c:v>
                </c:pt>
                <c:pt idx="98">
                  <c:v>45565</c:v>
                </c:pt>
                <c:pt idx="99">
                  <c:v>45596</c:v>
                </c:pt>
                <c:pt idx="100">
                  <c:v>45626</c:v>
                </c:pt>
                <c:pt idx="101">
                  <c:v>45657</c:v>
                </c:pt>
                <c:pt idx="102">
                  <c:v>45716</c:v>
                </c:pt>
                <c:pt idx="103">
                  <c:v>45747</c:v>
                </c:pt>
                <c:pt idx="104">
                  <c:v>45777</c:v>
                </c:pt>
                <c:pt idx="105">
                  <c:v>45808</c:v>
                </c:pt>
                <c:pt idx="106">
                  <c:v>45838</c:v>
                </c:pt>
              </c:numCache>
              <c:extLst/>
            </c:numRef>
          </c:cat>
          <c:val>
            <c:numRef>
              <c:f>('DATA-LOOKUP'!$O$34:$DL$34,'DATA-LOOKUP'!$DN$34:$DR$34)</c:f>
              <c:numCache>
                <c:formatCode>#\ ##0.0</c:formatCode>
                <c:ptCount val="107"/>
                <c:pt idx="0">
                  <c:v>13483.4471795101</c:v>
                </c:pt>
                <c:pt idx="1">
                  <c:v>13346.555229957899</c:v>
                </c:pt>
                <c:pt idx="2">
                  <c:v>13316.4197834604</c:v>
                </c:pt>
                <c:pt idx="3">
                  <c:v>13408.0325832326</c:v>
                </c:pt>
                <c:pt idx="4">
                  <c:v>13652.97064001</c:v>
                </c:pt>
                <c:pt idx="5">
                  <c:v>13770.043219884399</c:v>
                </c:pt>
                <c:pt idx="6">
                  <c:v>13612.985270680001</c:v>
                </c:pt>
                <c:pt idx="7">
                  <c:v>14028.330942101102</c:v>
                </c:pt>
                <c:pt idx="8">
                  <c:v>14348.183657035101</c:v>
                </c:pt>
                <c:pt idx="9">
                  <c:v>14480.4862835406</c:v>
                </c:pt>
                <c:pt idx="10">
                  <c:v>14639.892433479999</c:v>
                </c:pt>
                <c:pt idx="11">
                  <c:v>14818.142775013201</c:v>
                </c:pt>
                <c:pt idx="12">
                  <c:v>15127.202051960699</c:v>
                </c:pt>
                <c:pt idx="13">
                  <c:v>15113.293245593</c:v>
                </c:pt>
                <c:pt idx="14">
                  <c:v>14515.221490247201</c:v>
                </c:pt>
                <c:pt idx="15">
                  <c:v>14403.303727065599</c:v>
                </c:pt>
                <c:pt idx="16">
                  <c:v>14308.779008580001</c:v>
                </c:pt>
                <c:pt idx="17">
                  <c:v>14173.808327463101</c:v>
                </c:pt>
                <c:pt idx="18">
                  <c:v>13911.1270527708</c:v>
                </c:pt>
                <c:pt idx="19">
                  <c:v>14142.3055715018</c:v>
                </c:pt>
                <c:pt idx="20">
                  <c:v>13949.0153924676</c:v>
                </c:pt>
                <c:pt idx="21">
                  <c:v>13852.7392663184</c:v>
                </c:pt>
                <c:pt idx="22">
                  <c:v>14290.001850275299</c:v>
                </c:pt>
                <c:pt idx="23">
                  <c:v>14355.1730944929</c:v>
                </c:pt>
                <c:pt idx="24">
                  <c:v>14472.603523191201</c:v>
                </c:pt>
                <c:pt idx="25">
                  <c:v>14311.4770248481</c:v>
                </c:pt>
                <c:pt idx="26">
                  <c:v>13938.3410396749</c:v>
                </c:pt>
                <c:pt idx="27">
                  <c:v>13936.656269159999</c:v>
                </c:pt>
                <c:pt idx="28">
                  <c:v>13693.544283629999</c:v>
                </c:pt>
                <c:pt idx="29">
                  <c:v>13952.08395097</c:v>
                </c:pt>
                <c:pt idx="30">
                  <c:v>13842.594406510001</c:v>
                </c:pt>
                <c:pt idx="31">
                  <c:v>13828.5263299085</c:v>
                </c:pt>
                <c:pt idx="32">
                  <c:v>13776.68753189</c:v>
                </c:pt>
                <c:pt idx="33">
                  <c:v>14195.0324416534</c:v>
                </c:pt>
                <c:pt idx="34">
                  <c:v>14594.5669215574</c:v>
                </c:pt>
                <c:pt idx="35">
                  <c:v>14834.381448043101</c:v>
                </c:pt>
                <c:pt idx="36">
                  <c:v>15114.193462041299</c:v>
                </c:pt>
                <c:pt idx="37">
                  <c:v>15419.423441106701</c:v>
                </c:pt>
                <c:pt idx="38">
                  <c:v>15216.2819545859</c:v>
                </c:pt>
                <c:pt idx="39">
                  <c:v>15086.7034946434</c:v>
                </c:pt>
                <c:pt idx="40">
                  <c:v>15086.7034946434</c:v>
                </c:pt>
                <c:pt idx="41">
                  <c:v>15057.6273451425</c:v>
                </c:pt>
                <c:pt idx="42">
                  <c:v>15129.608889719999</c:v>
                </c:pt>
                <c:pt idx="43">
                  <c:v>15308.001338219601</c:v>
                </c:pt>
                <c:pt idx="44">
                  <c:v>13325.315858335</c:v>
                </c:pt>
                <c:pt idx="45">
                  <c:v>12729.665357674401</c:v>
                </c:pt>
                <c:pt idx="46">
                  <c:v>13347.778724179099</c:v>
                </c:pt>
                <c:pt idx="47">
                  <c:v>13428.336996656601</c:v>
                </c:pt>
                <c:pt idx="48">
                  <c:v>13854.258800271</c:v>
                </c:pt>
                <c:pt idx="49">
                  <c:v>13937.2836472156</c:v>
                </c:pt>
                <c:pt idx="50">
                  <c:v>13988.4432507124</c:v>
                </c:pt>
                <c:pt idx="51">
                  <c:v>14175.116168549033</c:v>
                </c:pt>
                <c:pt idx="52">
                  <c:v>14404.411927842353</c:v>
                </c:pt>
                <c:pt idx="53">
                  <c:v>15077.076385731851</c:v>
                </c:pt>
                <c:pt idx="54">
                  <c:v>15335.85309307518</c:v>
                </c:pt>
                <c:pt idx="55">
                  <c:v>15602.212120934057</c:v>
                </c:pt>
                <c:pt idx="56">
                  <c:v>16049.934170675624</c:v>
                </c:pt>
                <c:pt idx="57">
                  <c:v>16277.278186648713</c:v>
                </c:pt>
                <c:pt idx="58">
                  <c:v>16957.481209405483</c:v>
                </c:pt>
                <c:pt idx="59">
                  <c:v>17496.203781689863</c:v>
                </c:pt>
                <c:pt idx="60">
                  <c:v>17999.512989026425</c:v>
                </c:pt>
                <c:pt idx="61">
                  <c:v>18338.134019950288</c:v>
                </c:pt>
                <c:pt idx="62">
                  <c:v>18280.938484359631</c:v>
                </c:pt>
                <c:pt idx="63">
                  <c:v>18620.890545821465</c:v>
                </c:pt>
                <c:pt idx="64">
                  <c:v>18467.618357600717</c:v>
                </c:pt>
                <c:pt idx="65">
                  <c:v>18700.018415123024</c:v>
                </c:pt>
                <c:pt idx="66">
                  <c:v>18459.650420620259</c:v>
                </c:pt>
                <c:pt idx="67">
                  <c:v>17926.103331810413</c:v>
                </c:pt>
                <c:pt idx="68">
                  <c:v>17926.103331810413</c:v>
                </c:pt>
                <c:pt idx="69">
                  <c:v>17926.103331810413</c:v>
                </c:pt>
                <c:pt idx="70">
                  <c:v>16654.595337705989</c:v>
                </c:pt>
                <c:pt idx="71">
                  <c:v>15476.412401216017</c:v>
                </c:pt>
                <c:pt idx="72">
                  <c:v>15679.845444845147</c:v>
                </c:pt>
                <c:pt idx="73">
                  <c:v>15734.278805343669</c:v>
                </c:pt>
                <c:pt idx="74">
                  <c:v>15052.266248074406</c:v>
                </c:pt>
                <c:pt idx="75">
                  <c:v>14359.357745238825</c:v>
                </c:pt>
                <c:pt idx="76">
                  <c:v>14161.114299760591</c:v>
                </c:pt>
                <c:pt idx="77">
                  <c:v>14205.596933499968</c:v>
                </c:pt>
                <c:pt idx="78">
                  <c:v>14105.334646885669</c:v>
                </c:pt>
                <c:pt idx="79">
                  <c:v>14568.205351917695</c:v>
                </c:pt>
                <c:pt idx="80">
                  <c:v>14661.540032878145</c:v>
                </c:pt>
                <c:pt idx="81">
                  <c:v>15173.846227155405</c:v>
                </c:pt>
                <c:pt idx="82">
                  <c:v>15391.791083308653</c:v>
                </c:pt>
                <c:pt idx="83">
                  <c:v>15369.189504426999</c:v>
                </c:pt>
                <c:pt idx="84">
                  <c:v>15673.218987665627</c:v>
                </c:pt>
                <c:pt idx="85">
                  <c:v>15887.615117496913</c:v>
                </c:pt>
                <c:pt idx="86">
                  <c:v>16401.512638822587</c:v>
                </c:pt>
                <c:pt idx="87">
                  <c:v>16360.020656409884</c:v>
                </c:pt>
                <c:pt idx="88">
                  <c:v>16883.912635968874</c:v>
                </c:pt>
                <c:pt idx="89">
                  <c:v>17036.601770653884</c:v>
                </c:pt>
                <c:pt idx="90">
                  <c:v>17110.305431291461</c:v>
                </c:pt>
                <c:pt idx="91">
                  <c:v>17505.031860876061</c:v>
                </c:pt>
                <c:pt idx="92">
                  <c:v>17664.197624532262</c:v>
                </c:pt>
                <c:pt idx="93">
                  <c:v>17941.449163147463</c:v>
                </c:pt>
                <c:pt idx="94">
                  <c:v>18229.808028082771</c:v>
                </c:pt>
                <c:pt idx="95">
                  <c:v>18229.808028082771</c:v>
                </c:pt>
                <c:pt idx="96">
                  <c:v>18388.08292126999</c:v>
                </c:pt>
                <c:pt idx="97">
                  <c:v>18509.175984611826</c:v>
                </c:pt>
                <c:pt idx="98">
                  <c:v>18292.201919956693</c:v>
                </c:pt>
                <c:pt idx="99">
                  <c:v>18377.370694784448</c:v>
                </c:pt>
                <c:pt idx="100">
                  <c:v>18674.44539008044</c:v>
                </c:pt>
                <c:pt idx="101">
                  <c:v>18457.337611007009</c:v>
                </c:pt>
                <c:pt idx="102">
                  <c:v>18510.69156606228</c:v>
                </c:pt>
                <c:pt idx="103">
                  <c:v>19340.355418146497</c:v>
                </c:pt>
                <c:pt idx="104">
                  <c:v>19831.928519546029</c:v>
                </c:pt>
                <c:pt idx="105">
                  <c:v>18397.055025050686</c:v>
                </c:pt>
                <c:pt idx="106">
                  <c:v>20292.298458247071</c:v>
                </c:pt>
              </c:numCache>
              <c:extLst/>
            </c:numRef>
          </c:val>
          <c:extLst>
            <c:ext xmlns:c16="http://schemas.microsoft.com/office/drawing/2014/chart" uri="{C3380CC4-5D6E-409C-BE32-E72D297353CC}">
              <c16:uniqueId val="{00000003-805E-4F49-96D6-4E9192431D81}"/>
            </c:ext>
          </c:extLst>
        </c:ser>
        <c:ser>
          <c:idx val="3"/>
          <c:order val="4"/>
          <c:tx>
            <c:strRef>
              <c:f>DATA_UUSI!$A$75</c:f>
              <c:strCache>
                <c:ptCount val="1"/>
                <c:pt idx="0">
                  <c:v>Muut rahastot</c:v>
                </c:pt>
              </c:strCache>
            </c:strRef>
          </c:tx>
          <c:spPr>
            <a:solidFill>
              <a:srgbClr val="F4B5D3"/>
            </a:solidFill>
            <a:ln w="25400">
              <a:noFill/>
            </a:ln>
          </c:spPr>
          <c:cat>
            <c:numRef>
              <c:f>('DATA-LOOKUP'!$O$30:$DL$30,'DATA-LOOKUP'!$DN$30:$DR$30)</c:f>
              <c:numCache>
                <c:formatCode>m/d/yyyy</c:formatCode>
                <c:ptCount val="107"/>
                <c:pt idx="0">
                  <c:v>42582</c:v>
                </c:pt>
                <c:pt idx="1">
                  <c:v>42613</c:v>
                </c:pt>
                <c:pt idx="2">
                  <c:v>42643</c:v>
                </c:pt>
                <c:pt idx="3">
                  <c:v>42674</c:v>
                </c:pt>
                <c:pt idx="4">
                  <c:v>42704</c:v>
                </c:pt>
                <c:pt idx="5">
                  <c:v>42735</c:v>
                </c:pt>
                <c:pt idx="6">
                  <c:v>42766</c:v>
                </c:pt>
                <c:pt idx="7">
                  <c:v>42794</c:v>
                </c:pt>
                <c:pt idx="8">
                  <c:v>42825</c:v>
                </c:pt>
                <c:pt idx="9">
                  <c:v>42855</c:v>
                </c:pt>
                <c:pt idx="10">
                  <c:v>42886</c:v>
                </c:pt>
                <c:pt idx="11">
                  <c:v>42916</c:v>
                </c:pt>
                <c:pt idx="12">
                  <c:v>42947</c:v>
                </c:pt>
                <c:pt idx="13">
                  <c:v>42978</c:v>
                </c:pt>
                <c:pt idx="14">
                  <c:v>43008</c:v>
                </c:pt>
                <c:pt idx="15">
                  <c:v>43039</c:v>
                </c:pt>
                <c:pt idx="16">
                  <c:v>43069</c:v>
                </c:pt>
                <c:pt idx="17">
                  <c:v>43100</c:v>
                </c:pt>
                <c:pt idx="18">
                  <c:v>43131</c:v>
                </c:pt>
                <c:pt idx="19">
                  <c:v>43159</c:v>
                </c:pt>
                <c:pt idx="20">
                  <c:v>43190</c:v>
                </c:pt>
                <c:pt idx="21">
                  <c:v>43220</c:v>
                </c:pt>
                <c:pt idx="22">
                  <c:v>43251</c:v>
                </c:pt>
                <c:pt idx="23">
                  <c:v>43281</c:v>
                </c:pt>
                <c:pt idx="24">
                  <c:v>43312</c:v>
                </c:pt>
                <c:pt idx="25">
                  <c:v>43343</c:v>
                </c:pt>
                <c:pt idx="26">
                  <c:v>43373</c:v>
                </c:pt>
                <c:pt idx="27">
                  <c:v>43404</c:v>
                </c:pt>
                <c:pt idx="28">
                  <c:v>43434</c:v>
                </c:pt>
                <c:pt idx="29">
                  <c:v>43465</c:v>
                </c:pt>
                <c:pt idx="30">
                  <c:v>43496</c:v>
                </c:pt>
                <c:pt idx="31">
                  <c:v>43524</c:v>
                </c:pt>
                <c:pt idx="32">
                  <c:v>43555</c:v>
                </c:pt>
                <c:pt idx="33">
                  <c:v>43585</c:v>
                </c:pt>
                <c:pt idx="34">
                  <c:v>43616</c:v>
                </c:pt>
                <c:pt idx="35">
                  <c:v>43646</c:v>
                </c:pt>
                <c:pt idx="36">
                  <c:v>43677</c:v>
                </c:pt>
                <c:pt idx="37">
                  <c:v>43708</c:v>
                </c:pt>
                <c:pt idx="38">
                  <c:v>43738</c:v>
                </c:pt>
                <c:pt idx="39">
                  <c:v>43769</c:v>
                </c:pt>
                <c:pt idx="40">
                  <c:v>43799</c:v>
                </c:pt>
                <c:pt idx="41">
                  <c:v>43830</c:v>
                </c:pt>
                <c:pt idx="42">
                  <c:v>43861</c:v>
                </c:pt>
                <c:pt idx="43">
                  <c:v>43890</c:v>
                </c:pt>
                <c:pt idx="44">
                  <c:v>43921</c:v>
                </c:pt>
                <c:pt idx="45">
                  <c:v>43951</c:v>
                </c:pt>
                <c:pt idx="46">
                  <c:v>43982</c:v>
                </c:pt>
                <c:pt idx="47">
                  <c:v>44012</c:v>
                </c:pt>
                <c:pt idx="48">
                  <c:v>44043</c:v>
                </c:pt>
                <c:pt idx="49">
                  <c:v>44074</c:v>
                </c:pt>
                <c:pt idx="50">
                  <c:v>44104</c:v>
                </c:pt>
                <c:pt idx="51">
                  <c:v>44135</c:v>
                </c:pt>
                <c:pt idx="52">
                  <c:v>44165</c:v>
                </c:pt>
                <c:pt idx="53">
                  <c:v>44196</c:v>
                </c:pt>
                <c:pt idx="54">
                  <c:v>44227</c:v>
                </c:pt>
                <c:pt idx="55">
                  <c:v>44255</c:v>
                </c:pt>
                <c:pt idx="56">
                  <c:v>44286</c:v>
                </c:pt>
                <c:pt idx="57">
                  <c:v>44316</c:v>
                </c:pt>
                <c:pt idx="58">
                  <c:v>44347</c:v>
                </c:pt>
                <c:pt idx="59">
                  <c:v>44377</c:v>
                </c:pt>
                <c:pt idx="60">
                  <c:v>44408</c:v>
                </c:pt>
                <c:pt idx="61">
                  <c:v>44439</c:v>
                </c:pt>
                <c:pt idx="62">
                  <c:v>44469</c:v>
                </c:pt>
                <c:pt idx="63">
                  <c:v>44500</c:v>
                </c:pt>
                <c:pt idx="64">
                  <c:v>44530</c:v>
                </c:pt>
                <c:pt idx="65">
                  <c:v>44561</c:v>
                </c:pt>
                <c:pt idx="66">
                  <c:v>44592</c:v>
                </c:pt>
                <c:pt idx="67">
                  <c:v>44620</c:v>
                </c:pt>
                <c:pt idx="68">
                  <c:v>44651</c:v>
                </c:pt>
                <c:pt idx="69">
                  <c:v>44681</c:v>
                </c:pt>
                <c:pt idx="70">
                  <c:v>44712</c:v>
                </c:pt>
                <c:pt idx="71">
                  <c:v>44742</c:v>
                </c:pt>
                <c:pt idx="72">
                  <c:v>44773</c:v>
                </c:pt>
                <c:pt idx="73">
                  <c:v>44804</c:v>
                </c:pt>
                <c:pt idx="74">
                  <c:v>44834</c:v>
                </c:pt>
                <c:pt idx="75">
                  <c:v>44865</c:v>
                </c:pt>
                <c:pt idx="76">
                  <c:v>44895</c:v>
                </c:pt>
                <c:pt idx="77">
                  <c:v>44926</c:v>
                </c:pt>
                <c:pt idx="78">
                  <c:v>44957</c:v>
                </c:pt>
                <c:pt idx="79">
                  <c:v>44985</c:v>
                </c:pt>
                <c:pt idx="80">
                  <c:v>45016</c:v>
                </c:pt>
                <c:pt idx="81">
                  <c:v>45046</c:v>
                </c:pt>
                <c:pt idx="82">
                  <c:v>45077</c:v>
                </c:pt>
                <c:pt idx="83">
                  <c:v>45107</c:v>
                </c:pt>
                <c:pt idx="84">
                  <c:v>45138</c:v>
                </c:pt>
                <c:pt idx="85">
                  <c:v>45169</c:v>
                </c:pt>
                <c:pt idx="86">
                  <c:v>45199</c:v>
                </c:pt>
                <c:pt idx="87">
                  <c:v>45230</c:v>
                </c:pt>
                <c:pt idx="88">
                  <c:v>45260</c:v>
                </c:pt>
                <c:pt idx="89">
                  <c:v>45291</c:v>
                </c:pt>
                <c:pt idx="90">
                  <c:v>45322</c:v>
                </c:pt>
                <c:pt idx="91">
                  <c:v>45351</c:v>
                </c:pt>
                <c:pt idx="92">
                  <c:v>45382</c:v>
                </c:pt>
                <c:pt idx="93">
                  <c:v>45412</c:v>
                </c:pt>
                <c:pt idx="94">
                  <c:v>45443</c:v>
                </c:pt>
                <c:pt idx="95">
                  <c:v>45473</c:v>
                </c:pt>
                <c:pt idx="96">
                  <c:v>45504</c:v>
                </c:pt>
                <c:pt idx="97">
                  <c:v>45535</c:v>
                </c:pt>
                <c:pt idx="98">
                  <c:v>45565</c:v>
                </c:pt>
                <c:pt idx="99">
                  <c:v>45596</c:v>
                </c:pt>
                <c:pt idx="100">
                  <c:v>45626</c:v>
                </c:pt>
                <c:pt idx="101">
                  <c:v>45657</c:v>
                </c:pt>
                <c:pt idx="102">
                  <c:v>45716</c:v>
                </c:pt>
                <c:pt idx="103">
                  <c:v>45747</c:v>
                </c:pt>
                <c:pt idx="104">
                  <c:v>45777</c:v>
                </c:pt>
                <c:pt idx="105">
                  <c:v>45808</c:v>
                </c:pt>
                <c:pt idx="106">
                  <c:v>45838</c:v>
                </c:pt>
              </c:numCache>
              <c:extLst/>
            </c:numRef>
          </c:cat>
          <c:val>
            <c:numRef>
              <c:f>('DATA-LOOKUP'!$O$35:$DL$35,'DATA-LOOKUP'!$DN$35:$DR$35)</c:f>
              <c:numCache>
                <c:formatCode>#\ ##0.0</c:formatCode>
                <c:ptCount val="107"/>
                <c:pt idx="0">
                  <c:v>2586.4737621362001</c:v>
                </c:pt>
                <c:pt idx="1">
                  <c:v>2609.3425111118004</c:v>
                </c:pt>
                <c:pt idx="2">
                  <c:v>2710.6210861109998</c:v>
                </c:pt>
                <c:pt idx="3">
                  <c:v>2805.4175806379999</c:v>
                </c:pt>
                <c:pt idx="4">
                  <c:v>2795.3753116539997</c:v>
                </c:pt>
                <c:pt idx="5">
                  <c:v>2924.8050502660999</c:v>
                </c:pt>
                <c:pt idx="6">
                  <c:v>3133.4416391499999</c:v>
                </c:pt>
                <c:pt idx="7">
                  <c:v>3189.6412936090996</c:v>
                </c:pt>
                <c:pt idx="8">
                  <c:v>3271.9160509081003</c:v>
                </c:pt>
                <c:pt idx="9">
                  <c:v>3339.7418506838999</c:v>
                </c:pt>
                <c:pt idx="10">
                  <c:v>3338.8652086729999</c:v>
                </c:pt>
                <c:pt idx="11">
                  <c:v>3421.4787444549997</c:v>
                </c:pt>
                <c:pt idx="12">
                  <c:v>3509.9820539289999</c:v>
                </c:pt>
                <c:pt idx="13">
                  <c:v>3596.9657338500001</c:v>
                </c:pt>
                <c:pt idx="14">
                  <c:v>3310.4060123200002</c:v>
                </c:pt>
                <c:pt idx="15">
                  <c:v>3831.3133028299999</c:v>
                </c:pt>
                <c:pt idx="16">
                  <c:v>3810.4201539400001</c:v>
                </c:pt>
                <c:pt idx="17">
                  <c:v>3955.07093123</c:v>
                </c:pt>
                <c:pt idx="18">
                  <c:v>4097.2408084199997</c:v>
                </c:pt>
                <c:pt idx="19">
                  <c:v>4086.43042754</c:v>
                </c:pt>
                <c:pt idx="20">
                  <c:v>4148.3817955499999</c:v>
                </c:pt>
                <c:pt idx="21">
                  <c:v>4225.0842171300001</c:v>
                </c:pt>
                <c:pt idx="22">
                  <c:v>4468.0226116700005</c:v>
                </c:pt>
                <c:pt idx="23">
                  <c:v>4477.1572090600002</c:v>
                </c:pt>
                <c:pt idx="24">
                  <c:v>4738.1113153100005</c:v>
                </c:pt>
                <c:pt idx="25">
                  <c:v>4798.1982337052004</c:v>
                </c:pt>
                <c:pt idx="26">
                  <c:v>4882.8164628900004</c:v>
                </c:pt>
                <c:pt idx="27">
                  <c:v>4963.4374191300003</c:v>
                </c:pt>
                <c:pt idx="28">
                  <c:v>4930.1454502899996</c:v>
                </c:pt>
                <c:pt idx="29">
                  <c:v>4984.5397129200001</c:v>
                </c:pt>
                <c:pt idx="30">
                  <c:v>5214.7073103000002</c:v>
                </c:pt>
                <c:pt idx="31">
                  <c:v>5247.4624241681004</c:v>
                </c:pt>
                <c:pt idx="32">
                  <c:v>5354.1177292499997</c:v>
                </c:pt>
                <c:pt idx="33">
                  <c:v>5506.0556293169002</c:v>
                </c:pt>
                <c:pt idx="34">
                  <c:v>5497.5738715844</c:v>
                </c:pt>
                <c:pt idx="35">
                  <c:v>5611.9180188156006</c:v>
                </c:pt>
                <c:pt idx="36">
                  <c:v>5754.6822577804005</c:v>
                </c:pt>
                <c:pt idx="37">
                  <c:v>5806.4292839079999</c:v>
                </c:pt>
                <c:pt idx="38">
                  <c:v>6119.1619405480005</c:v>
                </c:pt>
                <c:pt idx="39">
                  <c:v>6296.9969523858008</c:v>
                </c:pt>
                <c:pt idx="40">
                  <c:v>6296.9969523858008</c:v>
                </c:pt>
                <c:pt idx="41">
                  <c:v>6574.6227634287006</c:v>
                </c:pt>
                <c:pt idx="42">
                  <c:v>6807.6577284799996</c:v>
                </c:pt>
                <c:pt idx="43">
                  <c:v>6856.7289360006998</c:v>
                </c:pt>
                <c:pt idx="44">
                  <c:v>6785.9605888983006</c:v>
                </c:pt>
                <c:pt idx="45">
                  <c:v>6847.5931019970994</c:v>
                </c:pt>
                <c:pt idx="46">
                  <c:v>6851.5531723860995</c:v>
                </c:pt>
                <c:pt idx="47">
                  <c:v>6854.1241406690997</c:v>
                </c:pt>
                <c:pt idx="48">
                  <c:v>6859.5718155386003</c:v>
                </c:pt>
                <c:pt idx="49">
                  <c:v>6974.2324516221997</c:v>
                </c:pt>
                <c:pt idx="50">
                  <c:v>7064.7925522576998</c:v>
                </c:pt>
                <c:pt idx="51">
                  <c:v>7295.1200503433256</c:v>
                </c:pt>
                <c:pt idx="52">
                  <c:v>7341.8892052704223</c:v>
                </c:pt>
                <c:pt idx="53">
                  <c:v>7523.3723172890395</c:v>
                </c:pt>
                <c:pt idx="54">
                  <c:v>7805.4044833636299</c:v>
                </c:pt>
                <c:pt idx="55">
                  <c:v>7841.821612220001</c:v>
                </c:pt>
                <c:pt idx="56">
                  <c:v>7975.1056301259468</c:v>
                </c:pt>
                <c:pt idx="57">
                  <c:v>8112.864953033546</c:v>
                </c:pt>
                <c:pt idx="58">
                  <c:v>8540.109237294686</c:v>
                </c:pt>
                <c:pt idx="59">
                  <c:v>8707.8359582219855</c:v>
                </c:pt>
                <c:pt idx="60">
                  <c:v>9326.1330745084942</c:v>
                </c:pt>
                <c:pt idx="61">
                  <c:v>9458.4212310335988</c:v>
                </c:pt>
                <c:pt idx="62">
                  <c:v>9387.7437176522144</c:v>
                </c:pt>
                <c:pt idx="63">
                  <c:v>9802.5221090017894</c:v>
                </c:pt>
                <c:pt idx="64">
                  <c:v>9874.7394809167272</c:v>
                </c:pt>
                <c:pt idx="65">
                  <c:v>10052.693164396684</c:v>
                </c:pt>
                <c:pt idx="66">
                  <c:v>10398.261986067162</c:v>
                </c:pt>
                <c:pt idx="67">
                  <c:v>10550.420572936522</c:v>
                </c:pt>
                <c:pt idx="68">
                  <c:v>10550.420572936522</c:v>
                </c:pt>
                <c:pt idx="69">
                  <c:v>10543.930390366522</c:v>
                </c:pt>
                <c:pt idx="70">
                  <c:v>10670.496973529071</c:v>
                </c:pt>
                <c:pt idx="71">
                  <c:v>10887.296899684017</c:v>
                </c:pt>
                <c:pt idx="72">
                  <c:v>10848.132418451858</c:v>
                </c:pt>
                <c:pt idx="73">
                  <c:v>11041.81914988789</c:v>
                </c:pt>
                <c:pt idx="74">
                  <c:v>11189.984637005278</c:v>
                </c:pt>
                <c:pt idx="75">
                  <c:v>11344.380113432728</c:v>
                </c:pt>
                <c:pt idx="76">
                  <c:v>11251.077447483409</c:v>
                </c:pt>
                <c:pt idx="77">
                  <c:v>11394.426975295573</c:v>
                </c:pt>
                <c:pt idx="78">
                  <c:v>11573.914272734099</c:v>
                </c:pt>
                <c:pt idx="79">
                  <c:v>11518.135858659502</c:v>
                </c:pt>
                <c:pt idx="80">
                  <c:v>11401.895173583811</c:v>
                </c:pt>
                <c:pt idx="81">
                  <c:v>11326.297880000477</c:v>
                </c:pt>
                <c:pt idx="82">
                  <c:v>11283.455896008498</c:v>
                </c:pt>
                <c:pt idx="83">
                  <c:v>11185.673204471314</c:v>
                </c:pt>
                <c:pt idx="84">
                  <c:v>11060.78322923375</c:v>
                </c:pt>
                <c:pt idx="85">
                  <c:v>10051.377734741061</c:v>
                </c:pt>
                <c:pt idx="86">
                  <c:v>10830.265484275835</c:v>
                </c:pt>
                <c:pt idx="87">
                  <c:v>10930.928761629086</c:v>
                </c:pt>
                <c:pt idx="88">
                  <c:v>10816.589682030399</c:v>
                </c:pt>
                <c:pt idx="89">
                  <c:v>10467.429684255883</c:v>
                </c:pt>
                <c:pt idx="90">
                  <c:v>10356.450155543216</c:v>
                </c:pt>
                <c:pt idx="91">
                  <c:v>10370.290950177618</c:v>
                </c:pt>
                <c:pt idx="92">
                  <c:v>10314.986685227275</c:v>
                </c:pt>
                <c:pt idx="93">
                  <c:v>10159.305764983303</c:v>
                </c:pt>
                <c:pt idx="94">
                  <c:v>10302.936716667842</c:v>
                </c:pt>
                <c:pt idx="95">
                  <c:v>10302.936716667842</c:v>
                </c:pt>
                <c:pt idx="96">
                  <c:v>10111.896570706132</c:v>
                </c:pt>
                <c:pt idx="97">
                  <c:v>10114.524869283097</c:v>
                </c:pt>
                <c:pt idx="98">
                  <c:v>10103.829799871151</c:v>
                </c:pt>
                <c:pt idx="99">
                  <c:v>10062.60748892218</c:v>
                </c:pt>
                <c:pt idx="100">
                  <c:v>10082.344326660525</c:v>
                </c:pt>
                <c:pt idx="101">
                  <c:v>10115.383850960743</c:v>
                </c:pt>
                <c:pt idx="102">
                  <c:v>9974.0933418380555</c:v>
                </c:pt>
                <c:pt idx="103">
                  <c:v>9978.9174662246478</c:v>
                </c:pt>
                <c:pt idx="104">
                  <c:v>9899.7547971139138</c:v>
                </c:pt>
                <c:pt idx="105">
                  <c:v>9893.4967441937169</c:v>
                </c:pt>
                <c:pt idx="106">
                  <c:v>9824.2535835369727</c:v>
                </c:pt>
              </c:numCache>
              <c:extLst/>
            </c:numRef>
          </c:val>
          <c:extLst>
            <c:ext xmlns:c16="http://schemas.microsoft.com/office/drawing/2014/chart" uri="{C3380CC4-5D6E-409C-BE32-E72D297353CC}">
              <c16:uniqueId val="{00000004-805E-4F49-96D6-4E9192431D81}"/>
            </c:ext>
          </c:extLst>
        </c:ser>
        <c:dLbls>
          <c:showLegendKey val="0"/>
          <c:showVal val="0"/>
          <c:showCatName val="0"/>
          <c:showSerName val="0"/>
          <c:showPercent val="0"/>
          <c:showBubbleSize val="0"/>
        </c:dLbls>
        <c:axId val="1034907647"/>
        <c:axId val="1"/>
      </c:areaChart>
      <c:dateAx>
        <c:axId val="1034907647"/>
        <c:scaling>
          <c:orientation val="minMax"/>
          <c:min val="42885"/>
        </c:scaling>
        <c:delete val="0"/>
        <c:axPos val="b"/>
        <c:numFmt formatCode="m\/yyyy" sourceLinked="0"/>
        <c:majorTickMark val="none"/>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days"/>
        <c:majorUnit val="6"/>
        <c:majorTimeUnit val="months"/>
        <c:minorUnit val="1"/>
        <c:minorTimeUnit val="days"/>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txPr>
          <a:bodyPr rot="0" vert="horz"/>
          <a:lstStyle/>
          <a:p>
            <a:pPr>
              <a:defRPr sz="1400" b="0" i="0" u="none" strike="noStrike" baseline="0">
                <a:solidFill>
                  <a:srgbClr val="164280"/>
                </a:solidFill>
                <a:latin typeface="Merriweather Sans"/>
                <a:ea typeface="Arial"/>
                <a:cs typeface="Arial"/>
              </a:defRPr>
            </a:pPr>
            <a:endParaRPr lang="fi-FI"/>
          </a:p>
        </c:txPr>
        <c:crossAx val="1034907647"/>
        <c:crosses val="autoZero"/>
        <c:crossBetween val="midCat"/>
      </c:valAx>
      <c:spPr>
        <a:solidFill>
          <a:srgbClr val="FFFFFF"/>
        </a:solidFill>
        <a:ln w="25400">
          <a:noFill/>
        </a:ln>
      </c:spPr>
    </c:plotArea>
    <c:legend>
      <c:legendPos val="b"/>
      <c:layout>
        <c:manualLayout>
          <c:xMode val="edge"/>
          <c:yMode val="edge"/>
          <c:x val="0.14270941054808686"/>
          <c:y val="0.94406779661016949"/>
          <c:w val="0.85729060234703591"/>
          <c:h val="5.5932203389830515E-2"/>
        </c:manualLayout>
      </c:layout>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47420373846795"/>
          <c:y val="4.8638192127676262E-2"/>
          <c:w val="0.84590153517924371"/>
          <c:h val="0.87065789471345179"/>
        </c:manualLayout>
      </c:layout>
      <c:areaChart>
        <c:grouping val="standard"/>
        <c:varyColors val="0"/>
        <c:ser>
          <c:idx val="0"/>
          <c:order val="0"/>
          <c:tx>
            <c:strRef>
              <c:f>DATA_UUSI!$A$15</c:f>
              <c:strCache>
                <c:ptCount val="1"/>
                <c:pt idx="0">
                  <c:v>Rahastopääoma suomalaisissa sijoitusrahastoissa</c:v>
                </c:pt>
              </c:strCache>
            </c:strRef>
          </c:tx>
          <c:spPr>
            <a:solidFill>
              <a:srgbClr val="164178"/>
            </a:solidFill>
            <a:ln w="25400">
              <a:noFill/>
            </a:ln>
          </c:spPr>
          <c:cat>
            <c:numRef>
              <c:f>'DATA-LOOKUP'!$H$30:$DR$30</c:f>
              <c:numCache>
                <c:formatCode>m/d/yyyy</c:formatCode>
                <c:ptCount val="115"/>
                <c:pt idx="0">
                  <c:v>42369</c:v>
                </c:pt>
                <c:pt idx="1">
                  <c:v>42400</c:v>
                </c:pt>
                <c:pt idx="2">
                  <c:v>42429</c:v>
                </c:pt>
                <c:pt idx="3">
                  <c:v>42460</c:v>
                </c:pt>
                <c:pt idx="4">
                  <c:v>42490</c:v>
                </c:pt>
                <c:pt idx="5">
                  <c:v>42521</c:v>
                </c:pt>
                <c:pt idx="6">
                  <c:v>42551</c:v>
                </c:pt>
                <c:pt idx="7">
                  <c:v>42582</c:v>
                </c:pt>
                <c:pt idx="8">
                  <c:v>42613</c:v>
                </c:pt>
                <c:pt idx="9">
                  <c:v>42643</c:v>
                </c:pt>
                <c:pt idx="10">
                  <c:v>42674</c:v>
                </c:pt>
                <c:pt idx="11">
                  <c:v>42704</c:v>
                </c:pt>
                <c:pt idx="12">
                  <c:v>42735</c:v>
                </c:pt>
                <c:pt idx="13">
                  <c:v>42766</c:v>
                </c:pt>
                <c:pt idx="14">
                  <c:v>42794</c:v>
                </c:pt>
                <c:pt idx="15">
                  <c:v>42825</c:v>
                </c:pt>
                <c:pt idx="16">
                  <c:v>42855</c:v>
                </c:pt>
                <c:pt idx="17">
                  <c:v>42886</c:v>
                </c:pt>
                <c:pt idx="18">
                  <c:v>42916</c:v>
                </c:pt>
                <c:pt idx="19">
                  <c:v>42947</c:v>
                </c:pt>
                <c:pt idx="20">
                  <c:v>42978</c:v>
                </c:pt>
                <c:pt idx="21">
                  <c:v>43008</c:v>
                </c:pt>
                <c:pt idx="22">
                  <c:v>43039</c:v>
                </c:pt>
                <c:pt idx="23">
                  <c:v>43069</c:v>
                </c:pt>
                <c:pt idx="24">
                  <c:v>43100</c:v>
                </c:pt>
                <c:pt idx="25">
                  <c:v>43131</c:v>
                </c:pt>
                <c:pt idx="26">
                  <c:v>43159</c:v>
                </c:pt>
                <c:pt idx="27">
                  <c:v>43190</c:v>
                </c:pt>
                <c:pt idx="28">
                  <c:v>43220</c:v>
                </c:pt>
                <c:pt idx="29">
                  <c:v>43251</c:v>
                </c:pt>
                <c:pt idx="30">
                  <c:v>43281</c:v>
                </c:pt>
                <c:pt idx="31">
                  <c:v>43312</c:v>
                </c:pt>
                <c:pt idx="32">
                  <c:v>43343</c:v>
                </c:pt>
                <c:pt idx="33">
                  <c:v>43373</c:v>
                </c:pt>
                <c:pt idx="34">
                  <c:v>43404</c:v>
                </c:pt>
                <c:pt idx="35">
                  <c:v>43434</c:v>
                </c:pt>
                <c:pt idx="36">
                  <c:v>43465</c:v>
                </c:pt>
                <c:pt idx="37">
                  <c:v>43496</c:v>
                </c:pt>
                <c:pt idx="38">
                  <c:v>43524</c:v>
                </c:pt>
                <c:pt idx="39">
                  <c:v>43555</c:v>
                </c:pt>
                <c:pt idx="40">
                  <c:v>43585</c:v>
                </c:pt>
                <c:pt idx="41">
                  <c:v>43616</c:v>
                </c:pt>
                <c:pt idx="42">
                  <c:v>43646</c:v>
                </c:pt>
                <c:pt idx="43">
                  <c:v>43677</c:v>
                </c:pt>
                <c:pt idx="44">
                  <c:v>43708</c:v>
                </c:pt>
                <c:pt idx="45">
                  <c:v>43738</c:v>
                </c:pt>
                <c:pt idx="46">
                  <c:v>43769</c:v>
                </c:pt>
                <c:pt idx="47">
                  <c:v>43799</c:v>
                </c:pt>
                <c:pt idx="48">
                  <c:v>43830</c:v>
                </c:pt>
                <c:pt idx="49">
                  <c:v>43861</c:v>
                </c:pt>
                <c:pt idx="50">
                  <c:v>43890</c:v>
                </c:pt>
                <c:pt idx="51">
                  <c:v>43921</c:v>
                </c:pt>
                <c:pt idx="52">
                  <c:v>43951</c:v>
                </c:pt>
                <c:pt idx="53">
                  <c:v>43982</c:v>
                </c:pt>
                <c:pt idx="54">
                  <c:v>44012</c:v>
                </c:pt>
                <c:pt idx="55">
                  <c:v>44043</c:v>
                </c:pt>
                <c:pt idx="56">
                  <c:v>44074</c:v>
                </c:pt>
                <c:pt idx="57">
                  <c:v>44104</c:v>
                </c:pt>
                <c:pt idx="58">
                  <c:v>44135</c:v>
                </c:pt>
                <c:pt idx="59">
                  <c:v>44165</c:v>
                </c:pt>
                <c:pt idx="60">
                  <c:v>44196</c:v>
                </c:pt>
                <c:pt idx="61">
                  <c:v>44227</c:v>
                </c:pt>
                <c:pt idx="62">
                  <c:v>44255</c:v>
                </c:pt>
                <c:pt idx="63">
                  <c:v>44286</c:v>
                </c:pt>
                <c:pt idx="64">
                  <c:v>44316</c:v>
                </c:pt>
                <c:pt idx="65">
                  <c:v>44347</c:v>
                </c:pt>
                <c:pt idx="66">
                  <c:v>44377</c:v>
                </c:pt>
                <c:pt idx="67">
                  <c:v>44408</c:v>
                </c:pt>
                <c:pt idx="68">
                  <c:v>44439</c:v>
                </c:pt>
                <c:pt idx="69">
                  <c:v>44469</c:v>
                </c:pt>
                <c:pt idx="70">
                  <c:v>44500</c:v>
                </c:pt>
                <c:pt idx="71">
                  <c:v>44530</c:v>
                </c:pt>
                <c:pt idx="72">
                  <c:v>44561</c:v>
                </c:pt>
                <c:pt idx="73">
                  <c:v>44592</c:v>
                </c:pt>
                <c:pt idx="74">
                  <c:v>44620</c:v>
                </c:pt>
                <c:pt idx="75">
                  <c:v>44651</c:v>
                </c:pt>
                <c:pt idx="76">
                  <c:v>44681</c:v>
                </c:pt>
                <c:pt idx="77">
                  <c:v>44712</c:v>
                </c:pt>
                <c:pt idx="78">
                  <c:v>44742</c:v>
                </c:pt>
                <c:pt idx="79">
                  <c:v>44773</c:v>
                </c:pt>
                <c:pt idx="80">
                  <c:v>44804</c:v>
                </c:pt>
                <c:pt idx="81">
                  <c:v>44834</c:v>
                </c:pt>
                <c:pt idx="82">
                  <c:v>44865</c:v>
                </c:pt>
                <c:pt idx="83">
                  <c:v>44895</c:v>
                </c:pt>
                <c:pt idx="84">
                  <c:v>44926</c:v>
                </c:pt>
                <c:pt idx="85">
                  <c:v>44957</c:v>
                </c:pt>
                <c:pt idx="86">
                  <c:v>44985</c:v>
                </c:pt>
                <c:pt idx="87">
                  <c:v>45016</c:v>
                </c:pt>
                <c:pt idx="88">
                  <c:v>45046</c:v>
                </c:pt>
                <c:pt idx="89">
                  <c:v>45077</c:v>
                </c:pt>
                <c:pt idx="90">
                  <c:v>45107</c:v>
                </c:pt>
                <c:pt idx="91">
                  <c:v>45138</c:v>
                </c:pt>
                <c:pt idx="92">
                  <c:v>45169</c:v>
                </c:pt>
                <c:pt idx="93">
                  <c:v>45199</c:v>
                </c:pt>
                <c:pt idx="94">
                  <c:v>45230</c:v>
                </c:pt>
                <c:pt idx="95">
                  <c:v>45260</c:v>
                </c:pt>
                <c:pt idx="96">
                  <c:v>45291</c:v>
                </c:pt>
                <c:pt idx="97">
                  <c:v>45322</c:v>
                </c:pt>
                <c:pt idx="98">
                  <c:v>45351</c:v>
                </c:pt>
                <c:pt idx="99">
                  <c:v>45382</c:v>
                </c:pt>
                <c:pt idx="100">
                  <c:v>45412</c:v>
                </c:pt>
                <c:pt idx="101">
                  <c:v>45443</c:v>
                </c:pt>
                <c:pt idx="102">
                  <c:v>45473</c:v>
                </c:pt>
                <c:pt idx="103">
                  <c:v>45504</c:v>
                </c:pt>
                <c:pt idx="104">
                  <c:v>45535</c:v>
                </c:pt>
                <c:pt idx="105">
                  <c:v>45565</c:v>
                </c:pt>
                <c:pt idx="106">
                  <c:v>45596</c:v>
                </c:pt>
                <c:pt idx="107">
                  <c:v>45626</c:v>
                </c:pt>
                <c:pt idx="108">
                  <c:v>45657</c:v>
                </c:pt>
                <c:pt idx="109">
                  <c:v>45688</c:v>
                </c:pt>
                <c:pt idx="110">
                  <c:v>45716</c:v>
                </c:pt>
                <c:pt idx="111">
                  <c:v>45747</c:v>
                </c:pt>
                <c:pt idx="112">
                  <c:v>45777</c:v>
                </c:pt>
                <c:pt idx="113">
                  <c:v>45808</c:v>
                </c:pt>
                <c:pt idx="114">
                  <c:v>45838</c:v>
                </c:pt>
              </c:numCache>
              <c:extLst/>
            </c:numRef>
          </c:cat>
          <c:val>
            <c:numRef>
              <c:f>'DATA-LOOKUP'!$H$36:$DR$36</c:f>
              <c:numCache>
                <c:formatCode>#\ ##0.0</c:formatCode>
                <c:ptCount val="115"/>
                <c:pt idx="0">
                  <c:v>97278.812059496995</c:v>
                </c:pt>
                <c:pt idx="1">
                  <c:v>94449.409239728993</c:v>
                </c:pt>
                <c:pt idx="2">
                  <c:v>93818.979673128997</c:v>
                </c:pt>
                <c:pt idx="3">
                  <c:v>95625.843042980006</c:v>
                </c:pt>
                <c:pt idx="4">
                  <c:v>96592.995802998004</c:v>
                </c:pt>
                <c:pt idx="5">
                  <c:v>98086.584659494998</c:v>
                </c:pt>
                <c:pt idx="6">
                  <c:v>97279.164301899698</c:v>
                </c:pt>
                <c:pt idx="7">
                  <c:v>100190.82810082519</c:v>
                </c:pt>
                <c:pt idx="8">
                  <c:v>101227.08664531869</c:v>
                </c:pt>
                <c:pt idx="9">
                  <c:v>102609.1409683557</c:v>
                </c:pt>
                <c:pt idx="10">
                  <c:v>102458.7895167416</c:v>
                </c:pt>
                <c:pt idx="11">
                  <c:v>103660.61035277101</c:v>
                </c:pt>
                <c:pt idx="12">
                  <c:v>106484.48500893651</c:v>
                </c:pt>
                <c:pt idx="13">
                  <c:v>106852.695792792</c:v>
                </c:pt>
                <c:pt idx="14">
                  <c:v>109666.9059994844</c:v>
                </c:pt>
                <c:pt idx="15">
                  <c:v>110465.5090969678</c:v>
                </c:pt>
                <c:pt idx="16">
                  <c:v>111517.2242942427</c:v>
                </c:pt>
                <c:pt idx="17">
                  <c:v>111765.57175119601</c:v>
                </c:pt>
                <c:pt idx="18">
                  <c:v>112476.30629681121</c:v>
                </c:pt>
                <c:pt idx="19">
                  <c:v>113472.94411947441</c:v>
                </c:pt>
                <c:pt idx="20">
                  <c:v>114068.8286630971</c:v>
                </c:pt>
                <c:pt idx="21">
                  <c:v>114353.2040919322</c:v>
                </c:pt>
                <c:pt idx="22">
                  <c:v>116467.9244139106</c:v>
                </c:pt>
                <c:pt idx="23">
                  <c:v>115417.8272212085</c:v>
                </c:pt>
                <c:pt idx="24">
                  <c:v>116225.61327606611</c:v>
                </c:pt>
                <c:pt idx="25">
                  <c:v>117552.6972459923</c:v>
                </c:pt>
                <c:pt idx="26">
                  <c:v>116650.18294806792</c:v>
                </c:pt>
                <c:pt idx="27">
                  <c:v>114375.6813192016</c:v>
                </c:pt>
                <c:pt idx="28">
                  <c:v>115831.79273014829</c:v>
                </c:pt>
                <c:pt idx="29">
                  <c:v>116789.6909939984</c:v>
                </c:pt>
                <c:pt idx="30">
                  <c:v>115280.3239765085</c:v>
                </c:pt>
                <c:pt idx="31">
                  <c:v>117167.1153361973</c:v>
                </c:pt>
                <c:pt idx="32">
                  <c:v>116530.62042832821</c:v>
                </c:pt>
                <c:pt idx="33">
                  <c:v>115768.42064920379</c:v>
                </c:pt>
                <c:pt idx="34">
                  <c:v>111522.61690893999</c:v>
                </c:pt>
                <c:pt idx="35">
                  <c:v>110969.68142418002</c:v>
                </c:pt>
                <c:pt idx="36">
                  <c:v>110058.56067419</c:v>
                </c:pt>
                <c:pt idx="37">
                  <c:v>113222.3878661794</c:v>
                </c:pt>
                <c:pt idx="38">
                  <c:v>114795.47718079371</c:v>
                </c:pt>
                <c:pt idx="39">
                  <c:v>115080.82842636999</c:v>
                </c:pt>
                <c:pt idx="40">
                  <c:v>117974.6527466687</c:v>
                </c:pt>
                <c:pt idx="41">
                  <c:v>113792.77088808671</c:v>
                </c:pt>
                <c:pt idx="42">
                  <c:v>117162.0415674581</c:v>
                </c:pt>
                <c:pt idx="43">
                  <c:v>119186.59299837699</c:v>
                </c:pt>
                <c:pt idx="44">
                  <c:v>118751.08542682431</c:v>
                </c:pt>
                <c:pt idx="45">
                  <c:v>120814.58689549469</c:v>
                </c:pt>
                <c:pt idx="46">
                  <c:v>121404.75840855821</c:v>
                </c:pt>
                <c:pt idx="47">
                  <c:v>121404.75840855821</c:v>
                </c:pt>
                <c:pt idx="48">
                  <c:v>124669.15898462733</c:v>
                </c:pt>
                <c:pt idx="49">
                  <c:v>126740.84011229999</c:v>
                </c:pt>
                <c:pt idx="50">
                  <c:v>122912.67987025081</c:v>
                </c:pt>
                <c:pt idx="51">
                  <c:v>106474.77776248151</c:v>
                </c:pt>
                <c:pt idx="52">
                  <c:v>112401.86087271191</c:v>
                </c:pt>
                <c:pt idx="53">
                  <c:v>115441.8101759213</c:v>
                </c:pt>
                <c:pt idx="54">
                  <c:v>117212.4240769539</c:v>
                </c:pt>
                <c:pt idx="55">
                  <c:v>119144.30987375449</c:v>
                </c:pt>
                <c:pt idx="56">
                  <c:v>122369.43759109361</c:v>
                </c:pt>
                <c:pt idx="57">
                  <c:v>122274.0771710296</c:v>
                </c:pt>
                <c:pt idx="58">
                  <c:v>121588.56200326866</c:v>
                </c:pt>
                <c:pt idx="59">
                  <c:v>129125.97193534827</c:v>
                </c:pt>
                <c:pt idx="60">
                  <c:v>132212.46253566921</c:v>
                </c:pt>
                <c:pt idx="61">
                  <c:v>134276.08801708018</c:v>
                </c:pt>
                <c:pt idx="62">
                  <c:v>135691.40981711479</c:v>
                </c:pt>
                <c:pt idx="63">
                  <c:v>140423.30260574821</c:v>
                </c:pt>
                <c:pt idx="64">
                  <c:v>143543.44528412557</c:v>
                </c:pt>
                <c:pt idx="65">
                  <c:v>146024.16413984375</c:v>
                </c:pt>
                <c:pt idx="66">
                  <c:v>149975.43782309248</c:v>
                </c:pt>
                <c:pt idx="67">
                  <c:v>153563.39629105502</c:v>
                </c:pt>
                <c:pt idx="68">
                  <c:v>156090.48137660901</c:v>
                </c:pt>
                <c:pt idx="69">
                  <c:v>152911.50666317105</c:v>
                </c:pt>
                <c:pt idx="70">
                  <c:v>156675.86372812078</c:v>
                </c:pt>
                <c:pt idx="71">
                  <c:v>156130.71778960511</c:v>
                </c:pt>
                <c:pt idx="72">
                  <c:v>158851.64035127746</c:v>
                </c:pt>
                <c:pt idx="73">
                  <c:v>153507.15172355672</c:v>
                </c:pt>
                <c:pt idx="74">
                  <c:v>146526.1365216941</c:v>
                </c:pt>
                <c:pt idx="75">
                  <c:v>146526.1365216941</c:v>
                </c:pt>
                <c:pt idx="76">
                  <c:v>146519.64633912413</c:v>
                </c:pt>
                <c:pt idx="77">
                  <c:v>143163.27864010146</c:v>
                </c:pt>
                <c:pt idx="78">
                  <c:v>134830.67337736467</c:v>
                </c:pt>
                <c:pt idx="79">
                  <c:v>142570.63797280111</c:v>
                </c:pt>
                <c:pt idx="80">
                  <c:v>138447.8130686036</c:v>
                </c:pt>
                <c:pt idx="81">
                  <c:v>130253.8752325958</c:v>
                </c:pt>
                <c:pt idx="82">
                  <c:v>132249.51568264369</c:v>
                </c:pt>
                <c:pt idx="83">
                  <c:v>136751.38293162428</c:v>
                </c:pt>
                <c:pt idx="84">
                  <c:v>133583.75181224314</c:v>
                </c:pt>
                <c:pt idx="85">
                  <c:v>137828.1225106495</c:v>
                </c:pt>
                <c:pt idx="86">
                  <c:v>138122.29208280248</c:v>
                </c:pt>
                <c:pt idx="87">
                  <c:v>137425.12834486554</c:v>
                </c:pt>
                <c:pt idx="88">
                  <c:v>138355.77691097607</c:v>
                </c:pt>
                <c:pt idx="89">
                  <c:v>139449.38865525555</c:v>
                </c:pt>
                <c:pt idx="90">
                  <c:v>141616.15279950772</c:v>
                </c:pt>
                <c:pt idx="91">
                  <c:v>143617.19366543146</c:v>
                </c:pt>
                <c:pt idx="92">
                  <c:v>141735.28041963663</c:v>
                </c:pt>
                <c:pt idx="93">
                  <c:v>141533.18276551907</c:v>
                </c:pt>
                <c:pt idx="94">
                  <c:v>138481.6978145715</c:v>
                </c:pt>
                <c:pt idx="95">
                  <c:v>144706.86576152395</c:v>
                </c:pt>
                <c:pt idx="96">
                  <c:v>149030.00296681959</c:v>
                </c:pt>
                <c:pt idx="97">
                  <c:v>152744.56398740518</c:v>
                </c:pt>
                <c:pt idx="98">
                  <c:v>155401.55179542227</c:v>
                </c:pt>
                <c:pt idx="99">
                  <c:v>159011.29799634716</c:v>
                </c:pt>
                <c:pt idx="100">
                  <c:v>158263.45219170116</c:v>
                </c:pt>
                <c:pt idx="101">
                  <c:v>166516.44818031223</c:v>
                </c:pt>
                <c:pt idx="102">
                  <c:v>166516.44818031223</c:v>
                </c:pt>
                <c:pt idx="103">
                  <c:v>167849.00851666651</c:v>
                </c:pt>
                <c:pt idx="104">
                  <c:v>168976.81611412196</c:v>
                </c:pt>
                <c:pt idx="105">
                  <c:v>176917.28395547584</c:v>
                </c:pt>
                <c:pt idx="106">
                  <c:v>177800.78828820464</c:v>
                </c:pt>
                <c:pt idx="107">
                  <c:v>183434.33109456647</c:v>
                </c:pt>
                <c:pt idx="108">
                  <c:v>183539.31144745569</c:v>
                </c:pt>
                <c:pt idx="109">
                  <c:v>188057.46624754588</c:v>
                </c:pt>
                <c:pt idx="110">
                  <c:v>188043.5646061853</c:v>
                </c:pt>
                <c:pt idx="111">
                  <c:v>182049.76244073809</c:v>
                </c:pt>
                <c:pt idx="112">
                  <c:v>178153.93054081549</c:v>
                </c:pt>
                <c:pt idx="113">
                  <c:v>182645.22123081802</c:v>
                </c:pt>
                <c:pt idx="114">
                  <c:v>185827.69693018013</c:v>
                </c:pt>
              </c:numCache>
              <c:extLst/>
            </c:numRef>
          </c:val>
          <c:extLst>
            <c:ext xmlns:c16="http://schemas.microsoft.com/office/drawing/2014/chart" uri="{C3380CC4-5D6E-409C-BE32-E72D297353CC}">
              <c16:uniqueId val="{00000000-3901-4B00-B62F-88206EE90205}"/>
            </c:ext>
          </c:extLst>
        </c:ser>
        <c:dLbls>
          <c:showLegendKey val="0"/>
          <c:showVal val="0"/>
          <c:showCatName val="0"/>
          <c:showSerName val="0"/>
          <c:showPercent val="0"/>
          <c:showBubbleSize val="0"/>
        </c:dLbls>
        <c:axId val="1034958487"/>
        <c:axId val="1"/>
      </c:areaChart>
      <c:lineChart>
        <c:grouping val="standard"/>
        <c:varyColors val="0"/>
        <c:ser>
          <c:idx val="1"/>
          <c:order val="1"/>
          <c:tx>
            <c:strRef>
              <c:f>'DATA-LOOKUP'!$A$104</c:f>
              <c:strCache>
                <c:ptCount val="1"/>
                <c:pt idx="0">
                  <c:v>Kumulatiiviset nettomerkinnät</c:v>
                </c:pt>
              </c:strCache>
            </c:strRef>
          </c:tx>
          <c:spPr>
            <a:ln>
              <a:solidFill>
                <a:srgbClr val="EE2C90"/>
              </a:solidFill>
            </a:ln>
          </c:spPr>
          <c:marker>
            <c:symbol val="none"/>
          </c:marker>
          <c:cat>
            <c:strLit>
              <c:ptCount val="115"/>
              <c:pt idx="0">
                <c:v>31.12.2015</c:v>
              </c:pt>
              <c:pt idx="1">
                <c:v>31.1.2016</c:v>
              </c:pt>
              <c:pt idx="2">
                <c:v>29.2.2016</c:v>
              </c:pt>
              <c:pt idx="3">
                <c:v>31.3.2016</c:v>
              </c:pt>
              <c:pt idx="4">
                <c:v>30.4.2016</c:v>
              </c:pt>
              <c:pt idx="5">
                <c:v>31.5.2016</c:v>
              </c:pt>
              <c:pt idx="6">
                <c:v>30.6.2016</c:v>
              </c:pt>
              <c:pt idx="7">
                <c:v>31.7.2016</c:v>
              </c:pt>
              <c:pt idx="8">
                <c:v>31.8.2016</c:v>
              </c:pt>
              <c:pt idx="9">
                <c:v>30.9.2016</c:v>
              </c:pt>
              <c:pt idx="10">
                <c:v>31.10.2016</c:v>
              </c:pt>
              <c:pt idx="11">
                <c:v>30.11.2016</c:v>
              </c:pt>
              <c:pt idx="12">
                <c:v>31.12.2016</c:v>
              </c:pt>
              <c:pt idx="13">
                <c:v>31.1.2017</c:v>
              </c:pt>
              <c:pt idx="14">
                <c:v>28.2.2017</c:v>
              </c:pt>
              <c:pt idx="15">
                <c:v>31.3.2017</c:v>
              </c:pt>
              <c:pt idx="16">
                <c:v>30.4.2017</c:v>
              </c:pt>
              <c:pt idx="17">
                <c:v>31.5.2017</c:v>
              </c:pt>
              <c:pt idx="18">
                <c:v>30.6.2017</c:v>
              </c:pt>
              <c:pt idx="19">
                <c:v>31.7.2017</c:v>
              </c:pt>
              <c:pt idx="20">
                <c:v>31.8.2017</c:v>
              </c:pt>
              <c:pt idx="21">
                <c:v>30.9.2017</c:v>
              </c:pt>
              <c:pt idx="22">
                <c:v>31.10.2017</c:v>
              </c:pt>
              <c:pt idx="23">
                <c:v>30.11.2017</c:v>
              </c:pt>
              <c:pt idx="24">
                <c:v>31.12.2017</c:v>
              </c:pt>
              <c:pt idx="25">
                <c:v>31.1.2018</c:v>
              </c:pt>
              <c:pt idx="26">
                <c:v>28.2.2018</c:v>
              </c:pt>
              <c:pt idx="27">
                <c:v>31.3.2018</c:v>
              </c:pt>
              <c:pt idx="28">
                <c:v>30.4.2018</c:v>
              </c:pt>
              <c:pt idx="29">
                <c:v>31.5.2018</c:v>
              </c:pt>
              <c:pt idx="30">
                <c:v>30.6.2018</c:v>
              </c:pt>
              <c:pt idx="31">
                <c:v>31.7.2018</c:v>
              </c:pt>
              <c:pt idx="32">
                <c:v>31.8.2018</c:v>
              </c:pt>
              <c:pt idx="33">
                <c:v>30.9.2018</c:v>
              </c:pt>
              <c:pt idx="34">
                <c:v>31.10.2018</c:v>
              </c:pt>
              <c:pt idx="35">
                <c:v>30.11.2018</c:v>
              </c:pt>
              <c:pt idx="36">
                <c:v>31.12.2018</c:v>
              </c:pt>
              <c:pt idx="37">
                <c:v>31.1.2019</c:v>
              </c:pt>
              <c:pt idx="38">
                <c:v>28.2.2019</c:v>
              </c:pt>
              <c:pt idx="39">
                <c:v>31.3.2019</c:v>
              </c:pt>
              <c:pt idx="40">
                <c:v>30.4.2019</c:v>
              </c:pt>
              <c:pt idx="41">
                <c:v>31.5.2019</c:v>
              </c:pt>
              <c:pt idx="42">
                <c:v>30.6.2019</c:v>
              </c:pt>
              <c:pt idx="43">
                <c:v>31.7.2019</c:v>
              </c:pt>
              <c:pt idx="44">
                <c:v>31.8.2019</c:v>
              </c:pt>
              <c:pt idx="45">
                <c:v>30.9.2019</c:v>
              </c:pt>
              <c:pt idx="46">
                <c:v>31.10.2019</c:v>
              </c:pt>
              <c:pt idx="47">
                <c:v>30.11.2019</c:v>
              </c:pt>
              <c:pt idx="48">
                <c:v>31.12.2019</c:v>
              </c:pt>
              <c:pt idx="49">
                <c:v>31.1.2020</c:v>
              </c:pt>
              <c:pt idx="50">
                <c:v>29.2.2020</c:v>
              </c:pt>
              <c:pt idx="51">
                <c:v>31.3.2020</c:v>
              </c:pt>
              <c:pt idx="52">
                <c:v>30.4.2020</c:v>
              </c:pt>
              <c:pt idx="53">
                <c:v>31.5.2020</c:v>
              </c:pt>
              <c:pt idx="54">
                <c:v>30.6.2020</c:v>
              </c:pt>
              <c:pt idx="55">
                <c:v>31.7.2020</c:v>
              </c:pt>
              <c:pt idx="56">
                <c:v>31.8.2020</c:v>
              </c:pt>
              <c:pt idx="57">
                <c:v>30.9.2020</c:v>
              </c:pt>
              <c:pt idx="58">
                <c:v>31.10.2020</c:v>
              </c:pt>
              <c:pt idx="59">
                <c:v>30.11.2020</c:v>
              </c:pt>
              <c:pt idx="60">
                <c:v>31.12.2020</c:v>
              </c:pt>
              <c:pt idx="61">
                <c:v>31.1.2021</c:v>
              </c:pt>
              <c:pt idx="62">
                <c:v>28.2.2021</c:v>
              </c:pt>
              <c:pt idx="63">
                <c:v>31.3.2021</c:v>
              </c:pt>
              <c:pt idx="64">
                <c:v>30.4.2021</c:v>
              </c:pt>
              <c:pt idx="65">
                <c:v>31.5.2021</c:v>
              </c:pt>
              <c:pt idx="66">
                <c:v>30.6.2021</c:v>
              </c:pt>
              <c:pt idx="67">
                <c:v>31.7.2021</c:v>
              </c:pt>
              <c:pt idx="68">
                <c:v>31.8.2021</c:v>
              </c:pt>
              <c:pt idx="69">
                <c:v>30.9.2021</c:v>
              </c:pt>
              <c:pt idx="70">
                <c:v>31.10.2021</c:v>
              </c:pt>
              <c:pt idx="71">
                <c:v>30.11.2021</c:v>
              </c:pt>
              <c:pt idx="72">
                <c:v>31.12.2021</c:v>
              </c:pt>
              <c:pt idx="73">
                <c:v>31.1.2022</c:v>
              </c:pt>
              <c:pt idx="74">
                <c:v>28.2.2022</c:v>
              </c:pt>
              <c:pt idx="75">
                <c:v>31.3.2022</c:v>
              </c:pt>
              <c:pt idx="76">
                <c:v>30.4.2022</c:v>
              </c:pt>
              <c:pt idx="77">
                <c:v>31.5.2022</c:v>
              </c:pt>
              <c:pt idx="78">
                <c:v>30.6.2022</c:v>
              </c:pt>
              <c:pt idx="79">
                <c:v>31.7.2022</c:v>
              </c:pt>
              <c:pt idx="80">
                <c:v>31.8.2022</c:v>
              </c:pt>
              <c:pt idx="81">
                <c:v>30.9.2022</c:v>
              </c:pt>
              <c:pt idx="82">
                <c:v>31.10.2022</c:v>
              </c:pt>
              <c:pt idx="83">
                <c:v>30.11.2022</c:v>
              </c:pt>
              <c:pt idx="84">
                <c:v>31.12.2022</c:v>
              </c:pt>
              <c:pt idx="85">
                <c:v>31.1.2023</c:v>
              </c:pt>
              <c:pt idx="86">
                <c:v>28.2.2023</c:v>
              </c:pt>
              <c:pt idx="87">
                <c:v>31.3.2023</c:v>
              </c:pt>
              <c:pt idx="88">
                <c:v>30.4.2023</c:v>
              </c:pt>
              <c:pt idx="89">
                <c:v>31.5.2023</c:v>
              </c:pt>
              <c:pt idx="90">
                <c:v>30.6.2023</c:v>
              </c:pt>
              <c:pt idx="91">
                <c:v>31.7.2023</c:v>
              </c:pt>
              <c:pt idx="92">
                <c:v>31.8.2023</c:v>
              </c:pt>
              <c:pt idx="93">
                <c:v>30.9.2023</c:v>
              </c:pt>
              <c:pt idx="94">
                <c:v>31.10.2023</c:v>
              </c:pt>
              <c:pt idx="95">
                <c:v>30.11.2023</c:v>
              </c:pt>
              <c:pt idx="96">
                <c:v>31.12.2023</c:v>
              </c:pt>
              <c:pt idx="97">
                <c:v>31.1.2024</c:v>
              </c:pt>
              <c:pt idx="98">
                <c:v>29.2.2024</c:v>
              </c:pt>
              <c:pt idx="99">
                <c:v>31.3.2024</c:v>
              </c:pt>
              <c:pt idx="100">
                <c:v>30.4.2024</c:v>
              </c:pt>
              <c:pt idx="101">
                <c:v>31.5.2024</c:v>
              </c:pt>
              <c:pt idx="102">
                <c:v>30.6.2024</c:v>
              </c:pt>
              <c:pt idx="103">
                <c:v>31.7.2024</c:v>
              </c:pt>
              <c:pt idx="104">
                <c:v>31.8.2024</c:v>
              </c:pt>
              <c:pt idx="105">
                <c:v>30.9.2024</c:v>
              </c:pt>
              <c:pt idx="106">
                <c:v>31.10.2024</c:v>
              </c:pt>
              <c:pt idx="107">
                <c:v>30.11.2024</c:v>
              </c:pt>
              <c:pt idx="108">
                <c:v>31.12.2024</c:v>
              </c:pt>
              <c:pt idx="109">
                <c:v>31.1.2025</c:v>
              </c:pt>
              <c:pt idx="110">
                <c:v>28.2.2025</c:v>
              </c:pt>
              <c:pt idx="111">
                <c:v>31.3.2025</c:v>
              </c:pt>
              <c:pt idx="112">
                <c:v>30.4.2025</c:v>
              </c:pt>
              <c:pt idx="113">
                <c:v>31.5.2025</c:v>
              </c:pt>
              <c:pt idx="114">
                <c:v>30.6.2025</c:v>
              </c:pt>
              <c:extLst>
                <c:ext xmlns:c15="http://schemas.microsoft.com/office/drawing/2012/chart" uri="{02D57815-91ED-43cb-92C2-25804820EDAC}">
                  <c15:autoCat val="1"/>
                </c:ext>
              </c:extLst>
            </c:strLit>
          </c:cat>
          <c:val>
            <c:numRef>
              <c:f>'DATA-LOOKUP'!$H$26:$DR$26</c:f>
              <c:numCache>
                <c:formatCode>#\ ##0.0</c:formatCode>
                <c:ptCount val="115"/>
                <c:pt idx="0">
                  <c:v>62082.961570725827</c:v>
                </c:pt>
                <c:pt idx="1">
                  <c:v>61985.423143085827</c:v>
                </c:pt>
                <c:pt idx="2">
                  <c:v>61692.64222675583</c:v>
                </c:pt>
                <c:pt idx="3">
                  <c:v>61710.083378345829</c:v>
                </c:pt>
                <c:pt idx="4">
                  <c:v>62020.697767145837</c:v>
                </c:pt>
                <c:pt idx="5">
                  <c:v>62460.071435625832</c:v>
                </c:pt>
                <c:pt idx="6">
                  <c:v>62214.378487165843</c:v>
                </c:pt>
                <c:pt idx="7">
                  <c:v>62748.769925945831</c:v>
                </c:pt>
                <c:pt idx="8">
                  <c:v>63027.357183085835</c:v>
                </c:pt>
                <c:pt idx="9">
                  <c:v>63978.205127018031</c:v>
                </c:pt>
                <c:pt idx="10">
                  <c:v>64389.698147348034</c:v>
                </c:pt>
                <c:pt idx="11">
                  <c:v>65099.232798558034</c:v>
                </c:pt>
                <c:pt idx="12">
                  <c:v>65693.520291988025</c:v>
                </c:pt>
                <c:pt idx="13">
                  <c:v>65845.611651448024</c:v>
                </c:pt>
                <c:pt idx="14">
                  <c:v>66625.282120008036</c:v>
                </c:pt>
                <c:pt idx="15">
                  <c:v>66934.699160738033</c:v>
                </c:pt>
                <c:pt idx="16">
                  <c:v>67188.358818058041</c:v>
                </c:pt>
                <c:pt idx="17">
                  <c:v>67460.578817118047</c:v>
                </c:pt>
                <c:pt idx="18">
                  <c:v>68801.60801838804</c:v>
                </c:pt>
                <c:pt idx="19">
                  <c:v>69871.525372648044</c:v>
                </c:pt>
                <c:pt idx="20">
                  <c:v>70266.017283588022</c:v>
                </c:pt>
                <c:pt idx="21">
                  <c:v>69907.292485958038</c:v>
                </c:pt>
                <c:pt idx="22">
                  <c:v>69994.487877638036</c:v>
                </c:pt>
                <c:pt idx="23">
                  <c:v>69822.435255178032</c:v>
                </c:pt>
                <c:pt idx="24">
                  <c:v>70200.052219255929</c:v>
                </c:pt>
                <c:pt idx="25">
                  <c:v>70450.704999465946</c:v>
                </c:pt>
                <c:pt idx="26">
                  <c:v>70891.197007448427</c:v>
                </c:pt>
                <c:pt idx="27">
                  <c:v>70634.297811045937</c:v>
                </c:pt>
                <c:pt idx="28">
                  <c:v>70729.561517505936</c:v>
                </c:pt>
                <c:pt idx="29">
                  <c:v>70192.37772425593</c:v>
                </c:pt>
                <c:pt idx="30">
                  <c:v>70117.868856185945</c:v>
                </c:pt>
                <c:pt idx="31">
                  <c:v>70128.176809760233</c:v>
                </c:pt>
                <c:pt idx="32">
                  <c:v>69636.18606316224</c:v>
                </c:pt>
                <c:pt idx="33">
                  <c:v>68584.320771661849</c:v>
                </c:pt>
                <c:pt idx="34">
                  <c:v>68048.486517879748</c:v>
                </c:pt>
                <c:pt idx="35">
                  <c:v>67227.73672019974</c:v>
                </c:pt>
                <c:pt idx="36">
                  <c:v>66166.165840078349</c:v>
                </c:pt>
                <c:pt idx="37">
                  <c:v>65529.135029697245</c:v>
                </c:pt>
                <c:pt idx="38">
                  <c:v>65204.990622857244</c:v>
                </c:pt>
                <c:pt idx="39">
                  <c:v>65291.582662477245</c:v>
                </c:pt>
                <c:pt idx="40">
                  <c:v>65789.675336327244</c:v>
                </c:pt>
                <c:pt idx="41">
                  <c:v>64369.523812497238</c:v>
                </c:pt>
                <c:pt idx="42">
                  <c:v>64967.016826461433</c:v>
                </c:pt>
                <c:pt idx="43">
                  <c:v>65664.10219450554</c:v>
                </c:pt>
                <c:pt idx="44">
                  <c:v>65781.662254623938</c:v>
                </c:pt>
                <c:pt idx="45">
                  <c:v>66131.398001199937</c:v>
                </c:pt>
                <c:pt idx="46">
                  <c:v>66132.707487839943</c:v>
                </c:pt>
                <c:pt idx="47">
                  <c:v>66134.016974479935</c:v>
                </c:pt>
                <c:pt idx="48">
                  <c:v>66186.495254536741</c:v>
                </c:pt>
                <c:pt idx="49">
                  <c:v>67740.630457086736</c:v>
                </c:pt>
                <c:pt idx="50">
                  <c:v>67848.100930883942</c:v>
                </c:pt>
                <c:pt idx="51">
                  <c:v>63391.690735223936</c:v>
                </c:pt>
                <c:pt idx="52">
                  <c:v>62983.441014523931</c:v>
                </c:pt>
                <c:pt idx="53">
                  <c:v>63463.751501987943</c:v>
                </c:pt>
                <c:pt idx="54">
                  <c:v>64000.071739217943</c:v>
                </c:pt>
                <c:pt idx="55">
                  <c:v>64426.622854043453</c:v>
                </c:pt>
                <c:pt idx="56">
                  <c:v>64769.918562043844</c:v>
                </c:pt>
                <c:pt idx="57">
                  <c:v>65293.933464924747</c:v>
                </c:pt>
                <c:pt idx="58">
                  <c:v>65567.815185271873</c:v>
                </c:pt>
                <c:pt idx="59">
                  <c:v>66318.620275160007</c:v>
                </c:pt>
                <c:pt idx="60">
                  <c:v>67237.725249564304</c:v>
                </c:pt>
                <c:pt idx="61">
                  <c:v>68307.805859444648</c:v>
                </c:pt>
                <c:pt idx="62">
                  <c:v>68758.382385550358</c:v>
                </c:pt>
                <c:pt idx="63">
                  <c:v>69856.964674441784</c:v>
                </c:pt>
                <c:pt idx="64">
                  <c:v>71052.563625101786</c:v>
                </c:pt>
                <c:pt idx="65">
                  <c:v>72220.012436263423</c:v>
                </c:pt>
                <c:pt idx="66">
                  <c:v>73966.541986282784</c:v>
                </c:pt>
                <c:pt idx="67">
                  <c:v>75252.490647622937</c:v>
                </c:pt>
                <c:pt idx="68">
                  <c:v>75692.732803034916</c:v>
                </c:pt>
                <c:pt idx="69">
                  <c:v>75506.109652445637</c:v>
                </c:pt>
                <c:pt idx="70">
                  <c:v>75702.085047106433</c:v>
                </c:pt>
                <c:pt idx="71">
                  <c:v>75775.682194726687</c:v>
                </c:pt>
                <c:pt idx="72">
                  <c:v>76269.933037062932</c:v>
                </c:pt>
                <c:pt idx="73">
                  <c:v>76043.624096169558</c:v>
                </c:pt>
                <c:pt idx="74">
                  <c:v>75196.36712546309</c:v>
                </c:pt>
                <c:pt idx="75">
                  <c:v>75223.466356721154</c:v>
                </c:pt>
                <c:pt idx="76">
                  <c:v>75110.17991151099</c:v>
                </c:pt>
                <c:pt idx="77">
                  <c:v>73863.084823636076</c:v>
                </c:pt>
                <c:pt idx="78">
                  <c:v>72295.61222961398</c:v>
                </c:pt>
                <c:pt idx="79">
                  <c:v>72408.32946717921</c:v>
                </c:pt>
                <c:pt idx="80">
                  <c:v>71916.337208046418</c:v>
                </c:pt>
                <c:pt idx="81">
                  <c:v>71615.097820946132</c:v>
                </c:pt>
                <c:pt idx="82">
                  <c:v>70741.183623845995</c:v>
                </c:pt>
                <c:pt idx="83">
                  <c:v>71105.244061857375</c:v>
                </c:pt>
                <c:pt idx="84">
                  <c:v>71427.648055006997</c:v>
                </c:pt>
                <c:pt idx="85">
                  <c:v>71700.242665480473</c:v>
                </c:pt>
                <c:pt idx="86">
                  <c:v>72036.153985631929</c:v>
                </c:pt>
                <c:pt idx="87">
                  <c:v>72017.630835278615</c:v>
                </c:pt>
                <c:pt idx="88">
                  <c:v>72726.360090950722</c:v>
                </c:pt>
                <c:pt idx="89">
                  <c:v>73187.186342261193</c:v>
                </c:pt>
                <c:pt idx="90">
                  <c:v>73371.534685115534</c:v>
                </c:pt>
                <c:pt idx="91">
                  <c:v>73538.973332015477</c:v>
                </c:pt>
                <c:pt idx="92">
                  <c:v>73917.178981199409</c:v>
                </c:pt>
                <c:pt idx="93">
                  <c:v>74325.400083762201</c:v>
                </c:pt>
                <c:pt idx="94">
                  <c:v>74181.080518992792</c:v>
                </c:pt>
                <c:pt idx="95">
                  <c:v>74751.994951811794</c:v>
                </c:pt>
                <c:pt idx="96">
                  <c:v>74779.642776010849</c:v>
                </c:pt>
                <c:pt idx="97">
                  <c:v>75305.062518140941</c:v>
                </c:pt>
                <c:pt idx="98">
                  <c:v>76287.110243840623</c:v>
                </c:pt>
                <c:pt idx="99">
                  <c:v>77320.159339488571</c:v>
                </c:pt>
                <c:pt idx="100">
                  <c:v>78378.715020400326</c:v>
                </c:pt>
                <c:pt idx="101">
                  <c:v>78383.621927787564</c:v>
                </c:pt>
                <c:pt idx="102">
                  <c:v>78388.528835174831</c:v>
                </c:pt>
                <c:pt idx="103">
                  <c:v>78993.378190674266</c:v>
                </c:pt>
                <c:pt idx="104">
                  <c:v>79140.94928967196</c:v>
                </c:pt>
                <c:pt idx="105">
                  <c:v>79169.582609256322</c:v>
                </c:pt>
                <c:pt idx="106">
                  <c:v>80757.411037035941</c:v>
                </c:pt>
                <c:pt idx="107">
                  <c:v>82060.656617818226</c:v>
                </c:pt>
                <c:pt idx="108">
                  <c:v>83430.890353655937</c:v>
                </c:pt>
                <c:pt idx="109">
                  <c:v>84202.93540698073</c:v>
                </c:pt>
                <c:pt idx="110">
                  <c:v>83762.011176657252</c:v>
                </c:pt>
                <c:pt idx="111">
                  <c:v>84008.970966456036</c:v>
                </c:pt>
                <c:pt idx="112">
                  <c:v>83570.405346234271</c:v>
                </c:pt>
                <c:pt idx="113">
                  <c:v>83799.910891783147</c:v>
                </c:pt>
                <c:pt idx="114">
                  <c:v>85149.0270107752</c:v>
                </c:pt>
              </c:numCache>
              <c:extLst/>
            </c:numRef>
          </c:val>
          <c:smooth val="0"/>
          <c:extLst>
            <c:ext xmlns:c16="http://schemas.microsoft.com/office/drawing/2014/chart" uri="{C3380CC4-5D6E-409C-BE32-E72D297353CC}">
              <c16:uniqueId val="{00000001-3901-4B00-B62F-88206EE90205}"/>
            </c:ext>
          </c:extLst>
        </c:ser>
        <c:dLbls>
          <c:showLegendKey val="0"/>
          <c:showVal val="0"/>
          <c:showCatName val="0"/>
          <c:showSerName val="0"/>
          <c:showPercent val="0"/>
          <c:showBubbleSize val="0"/>
        </c:dLbls>
        <c:marker val="1"/>
        <c:smooth val="0"/>
        <c:axId val="1034958487"/>
        <c:axId val="1"/>
      </c:lineChart>
      <c:dateAx>
        <c:axId val="1034958487"/>
        <c:scaling>
          <c:orientation val="minMax"/>
        </c:scaling>
        <c:delete val="0"/>
        <c:axPos val="b"/>
        <c:numFmt formatCode="mm\/yy" sourceLinked="0"/>
        <c:majorTickMark val="cross"/>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months"/>
        <c:majorUnit val="6"/>
        <c:majorTimeUnit val="months"/>
        <c:minorUnit val="1"/>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58487"/>
        <c:crosses val="autoZero"/>
        <c:crossBetween val="midCat"/>
      </c:valAx>
      <c:spPr>
        <a:solidFill>
          <a:srgbClr val="FFFFFF"/>
        </a:solidFill>
        <a:ln w="25400">
          <a:noFill/>
        </a:ln>
      </c:spPr>
    </c:plotArea>
    <c:legend>
      <c:legendPos val="t"/>
      <c:overlay val="0"/>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Kalvot!$B$4</c:f>
              <c:strCache>
                <c:ptCount val="1"/>
                <c:pt idx="0">
                  <c:v>Osake: Eurooppa ml. Pohjoismaat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Kalvot!$C$4:$G$4</c:f>
              <c:numCache>
                <c:formatCode>0.0\ %</c:formatCode>
                <c:ptCount val="5"/>
                <c:pt idx="0">
                  <c:v>0</c:v>
                </c:pt>
                <c:pt idx="1">
                  <c:v>5.6485362692778251E-4</c:v>
                </c:pt>
                <c:pt idx="2">
                  <c:v>0</c:v>
                </c:pt>
                <c:pt idx="3">
                  <c:v>5.2835839662220344E-2</c:v>
                </c:pt>
                <c:pt idx="4">
                  <c:v>0.94659930671085168</c:v>
                </c:pt>
              </c:numCache>
            </c:numRef>
          </c:val>
          <c:extLst>
            <c:ext xmlns:c16="http://schemas.microsoft.com/office/drawing/2014/chart" uri="{C3380CC4-5D6E-409C-BE32-E72D297353CC}">
              <c16:uniqueId val="{00000000-9FFC-47BF-910E-5579F834B77A}"/>
            </c:ext>
          </c:extLst>
        </c:ser>
        <c:ser>
          <c:idx val="1"/>
          <c:order val="1"/>
          <c:tx>
            <c:strRef>
              <c:f>Kalvot!$B$5</c:f>
              <c:strCache>
                <c:ptCount val="1"/>
                <c:pt idx="0">
                  <c:v>Osake: Pohjois-Amerikka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Kalvot!$C$5:$G$5</c:f>
              <c:numCache>
                <c:formatCode>0.0\ %</c:formatCode>
                <c:ptCount val="5"/>
                <c:pt idx="0">
                  <c:v>1.9933123081302986E-2</c:v>
                </c:pt>
                <c:pt idx="1">
                  <c:v>0</c:v>
                </c:pt>
                <c:pt idx="2">
                  <c:v>7.5722172652700065E-2</c:v>
                </c:pt>
                <c:pt idx="3">
                  <c:v>0.74970761776766848</c:v>
                </c:pt>
                <c:pt idx="4">
                  <c:v>0.15463708649832864</c:v>
                </c:pt>
              </c:numCache>
            </c:numRef>
          </c:val>
          <c:extLst>
            <c:ext xmlns:c16="http://schemas.microsoft.com/office/drawing/2014/chart" uri="{C3380CC4-5D6E-409C-BE32-E72D297353CC}">
              <c16:uniqueId val="{00000001-9FFC-47BF-910E-5579F834B77A}"/>
            </c:ext>
          </c:extLst>
        </c:ser>
        <c:ser>
          <c:idx val="2"/>
          <c:order val="2"/>
          <c:tx>
            <c:strRef>
              <c:f>Kalvot!$B$6</c:f>
              <c:strCache>
                <c:ptCount val="1"/>
                <c:pt idx="0">
                  <c:v>Osake: Maailma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Kalvot!$C$6:$G$6</c:f>
              <c:numCache>
                <c:formatCode>0.0\ %</c:formatCode>
                <c:ptCount val="5"/>
                <c:pt idx="0">
                  <c:v>0</c:v>
                </c:pt>
                <c:pt idx="1">
                  <c:v>1.0666845639669522E-3</c:v>
                </c:pt>
                <c:pt idx="2">
                  <c:v>7.1622473716334178E-2</c:v>
                </c:pt>
                <c:pt idx="3">
                  <c:v>0.43054361962763715</c:v>
                </c:pt>
                <c:pt idx="4">
                  <c:v>0.49676722209206187</c:v>
                </c:pt>
              </c:numCache>
            </c:numRef>
          </c:val>
          <c:extLst>
            <c:ext xmlns:c16="http://schemas.microsoft.com/office/drawing/2014/chart" uri="{C3380CC4-5D6E-409C-BE32-E72D297353CC}">
              <c16:uniqueId val="{00000002-9FFC-47BF-910E-5579F834B77A}"/>
            </c:ext>
          </c:extLst>
        </c:ser>
        <c:ser>
          <c:idx val="3"/>
          <c:order val="3"/>
          <c:tx>
            <c:strRef>
              <c:f>Kalvot!$B$7</c:f>
              <c:strCache>
                <c:ptCount val="1"/>
                <c:pt idx="0">
                  <c:v>Osake: Kehittyvät Markkinat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Kalvot!$C$7:$G$7</c:f>
              <c:numCache>
                <c:formatCode>0.0\ %</c:formatCode>
                <c:ptCount val="5"/>
                <c:pt idx="0">
                  <c:v>0.42377654712370477</c:v>
                </c:pt>
                <c:pt idx="1">
                  <c:v>5.8458311859843827E-2</c:v>
                </c:pt>
                <c:pt idx="2">
                  <c:v>0.45549817901270462</c:v>
                </c:pt>
                <c:pt idx="3">
                  <c:v>6.2266962003746651E-2</c:v>
                </c:pt>
                <c:pt idx="4">
                  <c:v>0</c:v>
                </c:pt>
              </c:numCache>
            </c:numRef>
          </c:val>
          <c:extLst>
            <c:ext xmlns:c16="http://schemas.microsoft.com/office/drawing/2014/chart" uri="{C3380CC4-5D6E-409C-BE32-E72D297353CC}">
              <c16:uniqueId val="{00000003-9FFC-47BF-910E-5579F834B77A}"/>
            </c:ext>
          </c:extLst>
        </c:ser>
        <c:ser>
          <c:idx val="4"/>
          <c:order val="4"/>
          <c:tx>
            <c:strRef>
              <c:f>Kalvot!$B$8</c:f>
              <c:strCache>
                <c:ptCount val="1"/>
                <c:pt idx="0">
                  <c:v>Osake: Japani &amp; Tyynimeri</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Kalvot!$C$8:$G$8</c:f>
              <c:numCache>
                <c:formatCode>0.0\ %</c:formatCode>
                <c:ptCount val="5"/>
                <c:pt idx="0">
                  <c:v>0.206360393895894</c:v>
                </c:pt>
                <c:pt idx="1">
                  <c:v>0.16296492297216211</c:v>
                </c:pt>
                <c:pt idx="2">
                  <c:v>3.0842225385803192E-2</c:v>
                </c:pt>
                <c:pt idx="3">
                  <c:v>0.59983245774614058</c:v>
                </c:pt>
                <c:pt idx="4">
                  <c:v>0</c:v>
                </c:pt>
              </c:numCache>
            </c:numRef>
          </c:val>
          <c:extLst>
            <c:ext xmlns:c16="http://schemas.microsoft.com/office/drawing/2014/chart" uri="{C3380CC4-5D6E-409C-BE32-E72D297353CC}">
              <c16:uniqueId val="{00000004-9FFC-47BF-910E-5579F834B77A}"/>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cross"/>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Kalvot!$B$12</c:f>
              <c:strCache>
                <c:ptCount val="1"/>
                <c:pt idx="0">
                  <c:v>Pitkä Korko: Eurooppa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Kalvot!$C$12:$G$12</c:f>
              <c:numCache>
                <c:formatCode>0.00%</c:formatCode>
                <c:ptCount val="5"/>
                <c:pt idx="0">
                  <c:v>0</c:v>
                </c:pt>
                <c:pt idx="1">
                  <c:v>9.6045115628710404E-2</c:v>
                </c:pt>
                <c:pt idx="2">
                  <c:v>0.65180559635986357</c:v>
                </c:pt>
                <c:pt idx="3">
                  <c:v>0.16713793470610219</c:v>
                </c:pt>
                <c:pt idx="4">
                  <c:v>8.5011353305323625E-2</c:v>
                </c:pt>
              </c:numCache>
            </c:numRef>
          </c:val>
          <c:extLst>
            <c:ext xmlns:c16="http://schemas.microsoft.com/office/drawing/2014/chart" uri="{C3380CC4-5D6E-409C-BE32-E72D297353CC}">
              <c16:uniqueId val="{00000000-FAF7-42D2-BCCB-4E4828DCE321}"/>
            </c:ext>
          </c:extLst>
        </c:ser>
        <c:ser>
          <c:idx val="1"/>
          <c:order val="1"/>
          <c:tx>
            <c:strRef>
              <c:f>Kalvot!$B$13</c:f>
              <c:strCache>
                <c:ptCount val="1"/>
                <c:pt idx="0">
                  <c:v>Pitkä Korko: Maailma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Kalvot!$C$13:$G$13</c:f>
              <c:numCache>
                <c:formatCode>0.00%</c:formatCode>
                <c:ptCount val="5"/>
                <c:pt idx="0">
                  <c:v>0.36256624262695691</c:v>
                </c:pt>
                <c:pt idx="1">
                  <c:v>0</c:v>
                </c:pt>
                <c:pt idx="2">
                  <c:v>0.23197994457321255</c:v>
                </c:pt>
                <c:pt idx="3">
                  <c:v>0</c:v>
                </c:pt>
                <c:pt idx="4">
                  <c:v>0.40545381279983078</c:v>
                </c:pt>
              </c:numCache>
            </c:numRef>
          </c:val>
          <c:extLst>
            <c:ext xmlns:c16="http://schemas.microsoft.com/office/drawing/2014/chart" uri="{C3380CC4-5D6E-409C-BE32-E72D297353CC}">
              <c16:uniqueId val="{00000001-FAF7-42D2-BCCB-4E4828DCE321}"/>
            </c:ext>
          </c:extLst>
        </c:ser>
        <c:ser>
          <c:idx val="2"/>
          <c:order val="2"/>
          <c:tx>
            <c:strRef>
              <c:f>Kalvot!$B$14</c:f>
              <c:strCache>
                <c:ptCount val="1"/>
                <c:pt idx="0">
                  <c:v>Pitkä Korko: Kehittyvät Markkinat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Kalvot!$C$14:$G$14</c:f>
              <c:numCache>
                <c:formatCode>0.00%</c:formatCode>
                <c:ptCount val="5"/>
                <c:pt idx="0">
                  <c:v>0.92128965779523853</c:v>
                </c:pt>
                <c:pt idx="1">
                  <c:v>7.8710342204761391E-2</c:v>
                </c:pt>
                <c:pt idx="2">
                  <c:v>0</c:v>
                </c:pt>
                <c:pt idx="3">
                  <c:v>0</c:v>
                </c:pt>
                <c:pt idx="4">
                  <c:v>0</c:v>
                </c:pt>
              </c:numCache>
            </c:numRef>
          </c:val>
          <c:extLst>
            <c:ext xmlns:c16="http://schemas.microsoft.com/office/drawing/2014/chart" uri="{C3380CC4-5D6E-409C-BE32-E72D297353CC}">
              <c16:uniqueId val="{00000002-FAF7-42D2-BCCB-4E4828DCE321}"/>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cross"/>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0.367</cdr:x>
      <cdr:y>0.0125</cdr:y>
    </cdr:from>
    <cdr:to>
      <cdr:x>0.5605</cdr:x>
      <cdr:y>0.01425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11"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1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0.01588</cdr:x>
      <cdr:y>0.90158</cdr:y>
    </cdr:from>
    <cdr:to>
      <cdr:x>0.14281</cdr:x>
      <cdr:y>1</cdr:y>
    </cdr:to>
    <cdr:sp macro="" textlink="">
      <cdr:nvSpPr>
        <cdr:cNvPr id="15" name="Text Box 9"/>
        <cdr:cNvSpPr txBox="1">
          <a:spLocks xmlns:a="http://schemas.openxmlformats.org/drawingml/2006/main" noChangeArrowheads="1" noTextEdit="1"/>
        </cdr:cNvSpPr>
      </cdr:nvSpPr>
      <cdr:spPr bwMode="auto">
        <a:xfrm xmlns:a="http://schemas.openxmlformats.org/drawingml/2006/main">
          <a:off x="219371" y="7594404"/>
          <a:ext cx="1753664" cy="8290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dr:relSizeAnchor xmlns:cdr="http://schemas.openxmlformats.org/drawingml/2006/chartDrawing">
    <cdr:from>
      <cdr:x>0.367</cdr:x>
      <cdr:y>0.0125</cdr:y>
    </cdr:from>
    <cdr:to>
      <cdr:x>0.5605</cdr:x>
      <cdr:y>0.01425</cdr:y>
    </cdr:to>
    <cdr:sp macro="" textlink="">
      <cdr:nvSpPr>
        <cdr:cNvPr id="1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userShapes>
</file>

<file path=ppt/drawings/drawing2.xml><?xml version="1.0" encoding="utf-8"?>
<c:userShapes xmlns:c="http://schemas.openxmlformats.org/drawingml/2006/chart">
  <cdr:relSizeAnchor xmlns:cdr="http://schemas.openxmlformats.org/drawingml/2006/chartDrawing">
    <cdr:from>
      <cdr:x>0.3535</cdr:x>
      <cdr:y>0.28675</cdr:y>
    </cdr:from>
    <cdr:to>
      <cdr:x>0.5345</cdr:x>
      <cdr:y>0.283</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a:t>
          </a:r>
        </a:p>
      </cdr:txBody>
    </cdr:sp>
  </cdr:relSizeAnchor>
  <cdr:relSizeAnchor xmlns:cdr="http://schemas.openxmlformats.org/drawingml/2006/chartDrawing">
    <cdr:from>
      <cdr:x>0</cdr:x>
      <cdr:y>0.07215</cdr:y>
    </cdr:from>
    <cdr:to>
      <cdr:x>0.04216</cdr:x>
      <cdr:y>0.9757</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411963"/>
          <a:ext cx="388327" cy="50612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drawings/drawing3.xml><?xml version="1.0" encoding="utf-8"?>
<c:userShapes xmlns:c="http://schemas.openxmlformats.org/drawingml/2006/chart">
  <cdr:relSizeAnchor xmlns:cdr="http://schemas.openxmlformats.org/drawingml/2006/chartDrawing">
    <cdr:from>
      <cdr:x>0.3455</cdr:x>
      <cdr:y>0.23475</cdr:y>
    </cdr:from>
    <cdr:to>
      <cdr:x>0.52</cdr:x>
      <cdr:y>0.2325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cdr:x>
      <cdr:y>0.01989</cdr:y>
    </cdr:from>
    <cdr:to>
      <cdr:x>0.02028</cdr:x>
      <cdr:y>0.92192</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167476"/>
          <a:ext cx="280147" cy="75951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A546B4DC-365F-69C3-4063-96ADCB61B0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latin typeface="Merriweather Sans Light" pitchFamily="2" charset="77"/>
            </a:endParaRPr>
          </a:p>
        </p:txBody>
      </p:sp>
      <p:sp>
        <p:nvSpPr>
          <p:cNvPr id="3" name="Päivämäärän paikkamerkki 2">
            <a:extLst>
              <a:ext uri="{FF2B5EF4-FFF2-40B4-BE49-F238E27FC236}">
                <a16:creationId xmlns:a16="http://schemas.microsoft.com/office/drawing/2014/main" id="{CAA51487-F717-7D83-F3B2-78FD988D7C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FE61A2-DE62-5542-97B1-AD37656F7EA3}" type="datetime1">
              <a:rPr lang="fi-FI" smtClean="0">
                <a:latin typeface="Merriweather Sans Light" pitchFamily="2" charset="77"/>
              </a:rPr>
              <a:t>8.7.2025</a:t>
            </a:fld>
            <a:endParaRPr lang="fi-FI" dirty="0">
              <a:latin typeface="Merriweather Sans Light" pitchFamily="2" charset="77"/>
            </a:endParaRPr>
          </a:p>
        </p:txBody>
      </p:sp>
      <p:sp>
        <p:nvSpPr>
          <p:cNvPr id="4" name="Alatunnisteen paikkamerkki 3">
            <a:extLst>
              <a:ext uri="{FF2B5EF4-FFF2-40B4-BE49-F238E27FC236}">
                <a16:creationId xmlns:a16="http://schemas.microsoft.com/office/drawing/2014/main" id="{84DC04D3-7111-1750-4CF3-EFF625DAC3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latin typeface="Merriweather Sans Light" pitchFamily="2" charset="77"/>
            </a:endParaRPr>
          </a:p>
        </p:txBody>
      </p:sp>
      <p:sp>
        <p:nvSpPr>
          <p:cNvPr id="5" name="Dian numeron paikkamerkki 4">
            <a:extLst>
              <a:ext uri="{FF2B5EF4-FFF2-40B4-BE49-F238E27FC236}">
                <a16:creationId xmlns:a16="http://schemas.microsoft.com/office/drawing/2014/main" id="{F69D5AFE-4895-4E10-1EBC-48FE21CAAA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F0BF7B-A537-4862-BC57-5AD7D7158A0B}" type="slidenum">
              <a:rPr lang="fi-FI" smtClean="0">
                <a:latin typeface="Merriweather Sans Light" pitchFamily="2" charset="77"/>
              </a:rPr>
              <a:t>‹#›</a:t>
            </a:fld>
            <a:endParaRPr lang="fi-FI" dirty="0">
              <a:latin typeface="Merriweather Sans Light" pitchFamily="2" charset="77"/>
            </a:endParaRPr>
          </a:p>
        </p:txBody>
      </p:sp>
    </p:spTree>
    <p:extLst>
      <p:ext uri="{BB962C8B-B14F-4D97-AF65-F5344CB8AC3E}">
        <p14:creationId xmlns:p14="http://schemas.microsoft.com/office/powerpoint/2010/main" val="69729427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erriweather Sans Light" pitchFamily="2" charset="77"/>
              </a:defRPr>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erriweather Sans Light" pitchFamily="2" charset="77"/>
              </a:defRPr>
            </a:lvl1pPr>
          </a:lstStyle>
          <a:p>
            <a:fld id="{35CC8571-A185-594B-91B0-5A9350D92FFE}" type="datetime1">
              <a:rPr lang="fi-FI" smtClean="0"/>
              <a:t>8.7.2025</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erriweather Sans Light" pitchFamily="2" charset="77"/>
              </a:defRPr>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erriweather Sans Light" pitchFamily="2" charset="77"/>
              </a:defRPr>
            </a:lvl1pPr>
          </a:lstStyle>
          <a:p>
            <a:fld id="{6FE57B53-4CF3-0847-A30C-DCF67E8245CD}" type="slidenum">
              <a:rPr lang="fi-FI" smtClean="0"/>
              <a:pPr/>
              <a:t>‹#›</a:t>
            </a:fld>
            <a:endParaRPr lang="fi-FI" dirty="0"/>
          </a:p>
        </p:txBody>
      </p:sp>
    </p:spTree>
    <p:extLst>
      <p:ext uri="{BB962C8B-B14F-4D97-AF65-F5344CB8AC3E}">
        <p14:creationId xmlns:p14="http://schemas.microsoft.com/office/powerpoint/2010/main" val="101255684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b="0" i="0" kern="1200">
        <a:solidFill>
          <a:schemeClr val="tx1"/>
        </a:solidFill>
        <a:latin typeface="Merriweather Sans Light" pitchFamily="2" charset="77"/>
        <a:ea typeface="+mn-ea"/>
        <a:cs typeface="+mn-cs"/>
      </a:defRPr>
    </a:lvl1pPr>
    <a:lvl2pPr marL="457200" algn="l" defTabSz="914400" rtl="0" eaLnBrk="1" latinLnBrk="0" hangingPunct="1">
      <a:defRPr sz="1200" b="0" i="0" kern="1200">
        <a:solidFill>
          <a:schemeClr val="tx1"/>
        </a:solidFill>
        <a:latin typeface="Merriweather Sans Light" pitchFamily="2" charset="77"/>
        <a:ea typeface="+mn-ea"/>
        <a:cs typeface="+mn-cs"/>
      </a:defRPr>
    </a:lvl2pPr>
    <a:lvl3pPr marL="914400" algn="l" defTabSz="914400" rtl="0" eaLnBrk="1" latinLnBrk="0" hangingPunct="1">
      <a:defRPr sz="1200" b="0" i="0" kern="1200">
        <a:solidFill>
          <a:schemeClr val="tx1"/>
        </a:solidFill>
        <a:latin typeface="Merriweather Sans Light" pitchFamily="2" charset="77"/>
        <a:ea typeface="+mn-ea"/>
        <a:cs typeface="+mn-cs"/>
      </a:defRPr>
    </a:lvl3pPr>
    <a:lvl4pPr marL="1371600" algn="l" defTabSz="914400" rtl="0" eaLnBrk="1" latinLnBrk="0" hangingPunct="1">
      <a:defRPr sz="1200" b="0" i="0" kern="1200">
        <a:solidFill>
          <a:schemeClr val="tx1"/>
        </a:solidFill>
        <a:latin typeface="Merriweather Sans Light" pitchFamily="2" charset="77"/>
        <a:ea typeface="+mn-ea"/>
        <a:cs typeface="+mn-cs"/>
      </a:defRPr>
    </a:lvl4pPr>
    <a:lvl5pPr marL="1828800" algn="l" defTabSz="914400" rtl="0" eaLnBrk="1" latinLnBrk="0" hangingPunct="1">
      <a:defRPr sz="1200" b="0" i="0" kern="1200">
        <a:solidFill>
          <a:schemeClr val="tx1"/>
        </a:solidFill>
        <a:latin typeface="Merriweather Sans Light"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3.emf"/><Relationship Id="rId5" Type="http://schemas.openxmlformats.org/officeDocument/2006/relationships/image" Target="../media/image20.svg"/><Relationship Id="rId4" Type="http://schemas.openxmlformats.org/officeDocument/2006/relationships/image" Target="../media/image19.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3.emf"/><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 valkoinen">
    <p:spTree>
      <p:nvGrpSpPr>
        <p:cNvPr id="1" name=""/>
        <p:cNvGrpSpPr/>
        <p:nvPr/>
      </p:nvGrpSpPr>
      <p:grpSpPr>
        <a:xfrm>
          <a:off x="0" y="0"/>
          <a:ext cx="0" cy="0"/>
          <a:chOff x="0" y="0"/>
          <a:chExt cx="0" cy="0"/>
        </a:xfrm>
      </p:grpSpPr>
      <p:grpSp>
        <p:nvGrpSpPr>
          <p:cNvPr id="83" name="Ryhmä 82">
            <a:extLst>
              <a:ext uri="{FF2B5EF4-FFF2-40B4-BE49-F238E27FC236}">
                <a16:creationId xmlns:a16="http://schemas.microsoft.com/office/drawing/2014/main" id="{4DAFECF7-9B11-5D52-5755-332DA472C844}"/>
              </a:ext>
            </a:extLst>
          </p:cNvPr>
          <p:cNvGrpSpPr/>
          <p:nvPr userDrawn="1"/>
        </p:nvGrpSpPr>
        <p:grpSpPr>
          <a:xfrm>
            <a:off x="7277846" y="-4344022"/>
            <a:ext cx="15544507" cy="15545031"/>
            <a:chOff x="7277846" y="-4344022"/>
            <a:chExt cx="15544507" cy="15545031"/>
          </a:xfrm>
        </p:grpSpPr>
        <p:sp>
          <p:nvSpPr>
            <p:cNvPr id="16" name="Puolivapaa piirto 15">
              <a:extLst>
                <a:ext uri="{FF2B5EF4-FFF2-40B4-BE49-F238E27FC236}">
                  <a16:creationId xmlns:a16="http://schemas.microsoft.com/office/drawing/2014/main" id="{C91A0F95-3299-7533-166B-392857D3CF2A}"/>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82" name="Ryhmä 81">
              <a:extLst>
                <a:ext uri="{FF2B5EF4-FFF2-40B4-BE49-F238E27FC236}">
                  <a16:creationId xmlns:a16="http://schemas.microsoft.com/office/drawing/2014/main" id="{CF8E69D8-EA7F-D90E-63AA-07B679762F90}"/>
                </a:ext>
              </a:extLst>
            </p:cNvPr>
            <p:cNvGrpSpPr/>
            <p:nvPr userDrawn="1"/>
          </p:nvGrpSpPr>
          <p:grpSpPr>
            <a:xfrm>
              <a:off x="8420304" y="1254738"/>
              <a:ext cx="4347426" cy="4347573"/>
              <a:chOff x="8420304" y="1254738"/>
              <a:chExt cx="4347426" cy="4347573"/>
            </a:xfrm>
          </p:grpSpPr>
          <p:sp>
            <p:nvSpPr>
              <p:cNvPr id="19" name="Puolivapaa piirto 18">
                <a:extLst>
                  <a:ext uri="{FF2B5EF4-FFF2-40B4-BE49-F238E27FC236}">
                    <a16:creationId xmlns:a16="http://schemas.microsoft.com/office/drawing/2014/main" id="{F3B35A06-963F-41AC-E981-0588920C6073}"/>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81" name="Ryhmä 80">
                <a:extLst>
                  <a:ext uri="{FF2B5EF4-FFF2-40B4-BE49-F238E27FC236}">
                    <a16:creationId xmlns:a16="http://schemas.microsoft.com/office/drawing/2014/main" id="{3D0A5BD7-5703-A1F1-B0EB-C6796756833F}"/>
                  </a:ext>
                </a:extLst>
              </p:cNvPr>
              <p:cNvGrpSpPr/>
              <p:nvPr userDrawn="1"/>
            </p:nvGrpSpPr>
            <p:grpSpPr>
              <a:xfrm>
                <a:off x="9364552" y="2509938"/>
                <a:ext cx="2695237" cy="1917341"/>
                <a:chOff x="9364552" y="2509938"/>
                <a:chExt cx="2695237" cy="1917341"/>
              </a:xfrm>
            </p:grpSpPr>
            <p:sp>
              <p:nvSpPr>
                <p:cNvPr id="21" name="Puolivapaa piirto 20">
                  <a:extLst>
                    <a:ext uri="{FF2B5EF4-FFF2-40B4-BE49-F238E27FC236}">
                      <a16:creationId xmlns:a16="http://schemas.microsoft.com/office/drawing/2014/main" id="{D3E0B5BE-3E4E-C2C2-3583-2D15A369A7E3}"/>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A433F273-795F-85B7-995A-7DCA58088198}"/>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23" name="Puolivapaa piirto 22">
            <a:extLst>
              <a:ext uri="{FF2B5EF4-FFF2-40B4-BE49-F238E27FC236}">
                <a16:creationId xmlns:a16="http://schemas.microsoft.com/office/drawing/2014/main" id="{4DE3C5E3-CED4-0F93-0D4F-6DF4BD61D0E7}"/>
              </a:ext>
            </a:extLst>
          </p:cNvPr>
          <p:cNvSpPr/>
          <p:nvPr userDrawn="1"/>
        </p:nvSpPr>
        <p:spPr>
          <a:xfrm>
            <a:off x="6502964" y="-662666"/>
            <a:ext cx="8182043" cy="8182319"/>
          </a:xfrm>
          <a:custGeom>
            <a:avLst/>
            <a:gdLst>
              <a:gd name="connsiteX0" fmla="*/ 0 w 8182043"/>
              <a:gd name="connsiteY0" fmla="*/ 0 h 8182319"/>
              <a:gd name="connsiteX1" fmla="*/ 8182044 w 8182043"/>
              <a:gd name="connsiteY1" fmla="*/ 0 h 8182319"/>
              <a:gd name="connsiteX2" fmla="*/ 8182044 w 8182043"/>
              <a:gd name="connsiteY2" fmla="*/ 8182320 h 8182319"/>
              <a:gd name="connsiteX3" fmla="*/ 0 w 8182043"/>
              <a:gd name="connsiteY3" fmla="*/ 8182320 h 8182319"/>
            </a:gdLst>
            <a:ahLst/>
            <a:cxnLst>
              <a:cxn ang="0">
                <a:pos x="connsiteX0" y="connsiteY0"/>
              </a:cxn>
              <a:cxn ang="0">
                <a:pos x="connsiteX1" y="connsiteY1"/>
              </a:cxn>
              <a:cxn ang="0">
                <a:pos x="connsiteX2" y="connsiteY2"/>
              </a:cxn>
              <a:cxn ang="0">
                <a:pos x="connsiteX3" y="connsiteY3"/>
              </a:cxn>
            </a:cxnLst>
            <a:rect l="l" t="t" r="r" b="b"/>
            <a:pathLst>
              <a:path w="8182043" h="8182319">
                <a:moveTo>
                  <a:pt x="0" y="0"/>
                </a:moveTo>
                <a:lnTo>
                  <a:pt x="8182044" y="0"/>
                </a:lnTo>
                <a:lnTo>
                  <a:pt x="8182044" y="8182320"/>
                </a:lnTo>
                <a:lnTo>
                  <a:pt x="0" y="8182320"/>
                </a:lnTo>
                <a:close/>
              </a:path>
            </a:pathLst>
          </a:custGeom>
          <a:noFill/>
          <a:ln w="1374" cap="flat">
            <a:noFill/>
            <a:prstDash val="solid"/>
            <a:miter/>
          </a:ln>
        </p:spPr>
        <p:txBody>
          <a:bodyPr rtlCol="0" anchor="ctr"/>
          <a:lstStyle/>
          <a:p>
            <a:endParaRPr lang="fi-FI"/>
          </a:p>
        </p:txBody>
      </p:sp>
      <p:sp>
        <p:nvSpPr>
          <p:cNvPr id="3" name="Alaotsikko 2">
            <a:extLst>
              <a:ext uri="{FF2B5EF4-FFF2-40B4-BE49-F238E27FC236}">
                <a16:creationId xmlns:a16="http://schemas.microsoft.com/office/drawing/2014/main" id="{9B61B68E-22CA-E9AF-FEF5-902C57D4DD25}"/>
              </a:ext>
            </a:extLst>
          </p:cNvPr>
          <p:cNvSpPr>
            <a:spLocks noGrp="1"/>
          </p:cNvSpPr>
          <p:nvPr userDrawn="1">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Tässä on alaotsikko, jossa nimi</a:t>
            </a:r>
            <a:br>
              <a:rPr lang="fi-FI" dirty="0"/>
            </a:br>
            <a:r>
              <a:rPr lang="fi-FI" dirty="0"/>
              <a:t>Titteli ja</a:t>
            </a:r>
            <a:br>
              <a:rPr lang="fi-FI" dirty="0"/>
            </a:br>
            <a:r>
              <a:rPr lang="fi-FI" dirty="0"/>
              <a:t>Päivämäärä</a:t>
            </a:r>
          </a:p>
        </p:txBody>
      </p:sp>
      <p:sp>
        <p:nvSpPr>
          <p:cNvPr id="2" name="Otsikko 1">
            <a:extLst>
              <a:ext uri="{FF2B5EF4-FFF2-40B4-BE49-F238E27FC236}">
                <a16:creationId xmlns:a16="http://schemas.microsoft.com/office/drawing/2014/main" id="{608A02F0-8B97-2BF3-D66A-E9BDFC541BF9}"/>
              </a:ext>
            </a:extLst>
          </p:cNvPr>
          <p:cNvSpPr>
            <a:spLocks noGrp="1"/>
          </p:cNvSpPr>
          <p:nvPr userDrawn="1">
            <p:ph type="ctrTitle" hasCustomPrompt="1"/>
          </p:nvPr>
        </p:nvSpPr>
        <p:spPr>
          <a:xfrm>
            <a:off x="424329" y="2536553"/>
            <a:ext cx="6541621" cy="1218373"/>
          </a:xfrm>
          <a:prstGeom prst="rect">
            <a:avLst/>
          </a:prstGeom>
        </p:spPr>
        <p:txBody>
          <a:bodyPr anchor="b">
            <a:normAutofit/>
          </a:bodyPr>
          <a:lstStyle>
            <a:lvl1pPr algn="l">
              <a:defRPr sz="3600">
                <a:solidFill>
                  <a:schemeClr val="tx2"/>
                </a:solidFill>
                <a:latin typeface="Merriweather Black" panose="00000A00000000000000" pitchFamily="2" charset="0"/>
              </a:defRPr>
            </a:lvl1pPr>
          </a:lstStyle>
          <a:p>
            <a:r>
              <a:rPr lang="fi-FI" dirty="0"/>
              <a:t>Tämä on perusaloitusdia – mahtuu kaksi riviä </a:t>
            </a:r>
            <a:endParaRPr lang="fi-FI" noProof="0" dirty="0"/>
          </a:p>
        </p:txBody>
      </p:sp>
    </p:spTree>
    <p:extLst>
      <p:ext uri="{BB962C8B-B14F-4D97-AF65-F5344CB8AC3E}">
        <p14:creationId xmlns:p14="http://schemas.microsoft.com/office/powerpoint/2010/main" val="3431922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kuvaa + otsikko + txt">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1494864"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1494864" y="4215108"/>
            <a:ext cx="3454401"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7542809"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7542810"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kaksi kuvaa alaotsikoilla ja teksteillä</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DF917858-DFF0-8247-8514-981F7D64423F}" type="datetime1">
              <a:rPr lang="fi-FI" smtClean="0"/>
              <a:t>8.7.2025</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8" name="Kuvan paikkamerkki 7">
            <a:extLst>
              <a:ext uri="{FF2B5EF4-FFF2-40B4-BE49-F238E27FC236}">
                <a16:creationId xmlns:a16="http://schemas.microsoft.com/office/drawing/2014/main" id="{B9A70E57-60D2-8CE4-966E-1551B61D8AEB}"/>
              </a:ext>
            </a:extLst>
          </p:cNvPr>
          <p:cNvSpPr>
            <a:spLocks noGrp="1"/>
          </p:cNvSpPr>
          <p:nvPr>
            <p:ph type="pic" sz="quarter" idx="14" hasCustomPrompt="1"/>
          </p:nvPr>
        </p:nvSpPr>
        <p:spPr>
          <a:xfrm>
            <a:off x="1494865"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4" name="Kuvan paikkamerkki 7">
            <a:extLst>
              <a:ext uri="{FF2B5EF4-FFF2-40B4-BE49-F238E27FC236}">
                <a16:creationId xmlns:a16="http://schemas.microsoft.com/office/drawing/2014/main" id="{EBC21943-95D7-61DC-57AF-44B1561A9163}"/>
              </a:ext>
            </a:extLst>
          </p:cNvPr>
          <p:cNvSpPr>
            <a:spLocks noGrp="1"/>
          </p:cNvSpPr>
          <p:nvPr>
            <p:ph type="pic" sz="quarter" idx="15" hasCustomPrompt="1"/>
          </p:nvPr>
        </p:nvSpPr>
        <p:spPr>
          <a:xfrm>
            <a:off x="7542810" y="1509447"/>
            <a:ext cx="3454400" cy="1943100"/>
          </a:xfrm>
          <a:prstGeom prst="roundRect">
            <a:avLst>
              <a:gd name="adj" fmla="val 7887"/>
            </a:avLst>
          </a:prstGeom>
        </p:spPr>
        <p:txBody>
          <a:bodyPr/>
          <a:lstStyle/>
          <a:p>
            <a:r>
              <a:rPr lang="fi-FI" dirty="0"/>
              <a:t>Lisää kuva napsauttamalla kuvaketta tai raahaamalla kuva tähän päälle.</a:t>
            </a:r>
          </a:p>
        </p:txBody>
      </p:sp>
    </p:spTree>
    <p:extLst>
      <p:ext uri="{BB962C8B-B14F-4D97-AF65-F5344CB8AC3E}">
        <p14:creationId xmlns:p14="http://schemas.microsoft.com/office/powerpoint/2010/main" val="364863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kuvaa + otsikko + txt">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3863"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3863" y="4215108"/>
            <a:ext cx="3454401"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8310383"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 niinikään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8310384"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kolme kuvaa alaotsikoilla ja teksteillä</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B413328D-D817-7941-AD18-56E3826A457C}" type="datetime1">
              <a:rPr lang="fi-FI" smtClean="0"/>
              <a:t>8.7.2025</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7" name="Tekstin paikkamerkki 4">
            <a:extLst>
              <a:ext uri="{FF2B5EF4-FFF2-40B4-BE49-F238E27FC236}">
                <a16:creationId xmlns:a16="http://schemas.microsoft.com/office/drawing/2014/main" id="{1B787B8B-43B7-8831-97E6-1D017BAB9745}"/>
              </a:ext>
            </a:extLst>
          </p:cNvPr>
          <p:cNvSpPr>
            <a:spLocks noGrp="1"/>
          </p:cNvSpPr>
          <p:nvPr>
            <p:ph type="body" sz="quarter" idx="16" hasCustomPrompt="1"/>
          </p:nvPr>
        </p:nvSpPr>
        <p:spPr>
          <a:xfrm>
            <a:off x="4368797"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14" name="Sisällön paikkamerkki 5">
            <a:extLst>
              <a:ext uri="{FF2B5EF4-FFF2-40B4-BE49-F238E27FC236}">
                <a16:creationId xmlns:a16="http://schemas.microsoft.com/office/drawing/2014/main" id="{C201DAF5-65BC-723F-ED6F-7E0D61EEC75F}"/>
              </a:ext>
            </a:extLst>
          </p:cNvPr>
          <p:cNvSpPr>
            <a:spLocks noGrp="1"/>
          </p:cNvSpPr>
          <p:nvPr>
            <p:ph sz="quarter" idx="17"/>
          </p:nvPr>
        </p:nvSpPr>
        <p:spPr>
          <a:xfrm>
            <a:off x="4368798"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6" name="Kuvan paikkamerkki 7">
            <a:extLst>
              <a:ext uri="{FF2B5EF4-FFF2-40B4-BE49-F238E27FC236}">
                <a16:creationId xmlns:a16="http://schemas.microsoft.com/office/drawing/2014/main" id="{E1ABE823-A7CA-A6E8-742F-04D435354A90}"/>
              </a:ext>
            </a:extLst>
          </p:cNvPr>
          <p:cNvSpPr>
            <a:spLocks noGrp="1"/>
          </p:cNvSpPr>
          <p:nvPr>
            <p:ph type="pic" sz="quarter" idx="14" hasCustomPrompt="1"/>
          </p:nvPr>
        </p:nvSpPr>
        <p:spPr>
          <a:xfrm>
            <a:off x="423864"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7" name="Kuvan paikkamerkki 7">
            <a:extLst>
              <a:ext uri="{FF2B5EF4-FFF2-40B4-BE49-F238E27FC236}">
                <a16:creationId xmlns:a16="http://schemas.microsoft.com/office/drawing/2014/main" id="{59D3C0D7-F837-2D0E-B0CA-8EAEF5267D9C}"/>
              </a:ext>
            </a:extLst>
          </p:cNvPr>
          <p:cNvSpPr>
            <a:spLocks noGrp="1"/>
          </p:cNvSpPr>
          <p:nvPr>
            <p:ph type="pic" sz="quarter" idx="18" hasCustomPrompt="1"/>
          </p:nvPr>
        </p:nvSpPr>
        <p:spPr>
          <a:xfrm>
            <a:off x="4374891"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8" name="Kuvan paikkamerkki 7">
            <a:extLst>
              <a:ext uri="{FF2B5EF4-FFF2-40B4-BE49-F238E27FC236}">
                <a16:creationId xmlns:a16="http://schemas.microsoft.com/office/drawing/2014/main" id="{D78890F0-009A-65C4-6D03-3185A22AD850}"/>
              </a:ext>
            </a:extLst>
          </p:cNvPr>
          <p:cNvSpPr>
            <a:spLocks noGrp="1"/>
          </p:cNvSpPr>
          <p:nvPr>
            <p:ph type="pic" sz="quarter" idx="19" hasCustomPrompt="1"/>
          </p:nvPr>
        </p:nvSpPr>
        <p:spPr>
          <a:xfrm>
            <a:off x="8312270" y="1509447"/>
            <a:ext cx="3454400" cy="1943100"/>
          </a:xfrm>
          <a:prstGeom prst="roundRect">
            <a:avLst>
              <a:gd name="adj" fmla="val 7887"/>
            </a:avLst>
          </a:prstGeom>
        </p:spPr>
        <p:txBody>
          <a:bodyPr/>
          <a:lstStyle/>
          <a:p>
            <a:r>
              <a:rPr lang="fi-FI" dirty="0"/>
              <a:t>Lisää kuva napsauttamalla kuvaketta tai raahaamalla kuva tähän päälle.</a:t>
            </a:r>
          </a:p>
        </p:txBody>
      </p:sp>
    </p:spTree>
    <p:extLst>
      <p:ext uri="{BB962C8B-B14F-4D97-AF65-F5344CB8AC3E}">
        <p14:creationId xmlns:p14="http://schemas.microsoft.com/office/powerpoint/2010/main" val="446122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lysluettelo">
    <p:spTree>
      <p:nvGrpSpPr>
        <p:cNvPr id="1" name=""/>
        <p:cNvGrpSpPr/>
        <p:nvPr/>
      </p:nvGrpSpPr>
      <p:grpSpPr>
        <a:xfrm>
          <a:off x="0" y="0"/>
          <a:ext cx="0" cy="0"/>
          <a:chOff x="0" y="0"/>
          <a:chExt cx="0" cy="0"/>
        </a:xfrm>
      </p:grpSpPr>
      <p:sp>
        <p:nvSpPr>
          <p:cNvPr id="7" name="Pyöristetty suorakulmio 6">
            <a:extLst>
              <a:ext uri="{FF2B5EF4-FFF2-40B4-BE49-F238E27FC236}">
                <a16:creationId xmlns:a16="http://schemas.microsoft.com/office/drawing/2014/main" id="{5687F076-B05E-D508-CF06-A3A9200DF0B0}"/>
              </a:ext>
            </a:extLst>
          </p:cNvPr>
          <p:cNvSpPr/>
          <p:nvPr userDrawn="1"/>
        </p:nvSpPr>
        <p:spPr>
          <a:xfrm>
            <a:off x="1194323" y="1194323"/>
            <a:ext cx="9803354" cy="4469354"/>
          </a:xfrm>
          <a:prstGeom prst="roundRect">
            <a:avLst>
              <a:gd name="adj" fmla="val 8428"/>
            </a:avLst>
          </a:prstGeom>
          <a:noFill/>
          <a:ln w="38100">
            <a:solidFill>
              <a:schemeClr val="accent1"/>
            </a:solidFill>
            <a:prstDash val="solid"/>
            <a:extLst>
              <a:ext uri="{C807C97D-BFC1-408E-A445-0C87EB9F89A2}">
                <ask:lineSketchStyleProps xmlns:ask="http://schemas.microsoft.com/office/drawing/2018/sketchyshapes" sd="1219033472">
                  <a:custGeom>
                    <a:avLst/>
                    <a:gdLst>
                      <a:gd name="connsiteX0" fmla="*/ 0 w 9803354"/>
                      <a:gd name="connsiteY0" fmla="*/ 744907 h 4469354"/>
                      <a:gd name="connsiteX1" fmla="*/ 744907 w 9803354"/>
                      <a:gd name="connsiteY1" fmla="*/ 0 h 4469354"/>
                      <a:gd name="connsiteX2" fmla="*/ 1505002 w 9803354"/>
                      <a:gd name="connsiteY2" fmla="*/ 0 h 4469354"/>
                      <a:gd name="connsiteX3" fmla="*/ 2015691 w 9803354"/>
                      <a:gd name="connsiteY3" fmla="*/ 0 h 4469354"/>
                      <a:gd name="connsiteX4" fmla="*/ 2443244 w 9803354"/>
                      <a:gd name="connsiteY4" fmla="*/ 0 h 4469354"/>
                      <a:gd name="connsiteX5" fmla="*/ 3120204 w 9803354"/>
                      <a:gd name="connsiteY5" fmla="*/ 0 h 4469354"/>
                      <a:gd name="connsiteX6" fmla="*/ 3630893 w 9803354"/>
                      <a:gd name="connsiteY6" fmla="*/ 0 h 4469354"/>
                      <a:gd name="connsiteX7" fmla="*/ 4390988 w 9803354"/>
                      <a:gd name="connsiteY7" fmla="*/ 0 h 4469354"/>
                      <a:gd name="connsiteX8" fmla="*/ 4818542 w 9803354"/>
                      <a:gd name="connsiteY8" fmla="*/ 0 h 4469354"/>
                      <a:gd name="connsiteX9" fmla="*/ 5578637 w 9803354"/>
                      <a:gd name="connsiteY9" fmla="*/ 0 h 4469354"/>
                      <a:gd name="connsiteX10" fmla="*/ 5923055 w 9803354"/>
                      <a:gd name="connsiteY10" fmla="*/ 0 h 4469354"/>
                      <a:gd name="connsiteX11" fmla="*/ 6516879 w 9803354"/>
                      <a:gd name="connsiteY11" fmla="*/ 0 h 4469354"/>
                      <a:gd name="connsiteX12" fmla="*/ 7110703 w 9803354"/>
                      <a:gd name="connsiteY12" fmla="*/ 0 h 4469354"/>
                      <a:gd name="connsiteX13" fmla="*/ 7621392 w 9803354"/>
                      <a:gd name="connsiteY13" fmla="*/ 0 h 4469354"/>
                      <a:gd name="connsiteX14" fmla="*/ 8381487 w 9803354"/>
                      <a:gd name="connsiteY14" fmla="*/ 0 h 4469354"/>
                      <a:gd name="connsiteX15" fmla="*/ 9058447 w 9803354"/>
                      <a:gd name="connsiteY15" fmla="*/ 0 h 4469354"/>
                      <a:gd name="connsiteX16" fmla="*/ 9803354 w 9803354"/>
                      <a:gd name="connsiteY16" fmla="*/ 744907 h 4469354"/>
                      <a:gd name="connsiteX17" fmla="*/ 9803354 w 9803354"/>
                      <a:gd name="connsiteY17" fmla="*/ 1370610 h 4469354"/>
                      <a:gd name="connsiteX18" fmla="*/ 9803354 w 9803354"/>
                      <a:gd name="connsiteY18" fmla="*/ 1966518 h 4469354"/>
                      <a:gd name="connsiteX19" fmla="*/ 9803354 w 9803354"/>
                      <a:gd name="connsiteY19" fmla="*/ 2473040 h 4469354"/>
                      <a:gd name="connsiteX20" fmla="*/ 9803354 w 9803354"/>
                      <a:gd name="connsiteY20" fmla="*/ 3009357 h 4469354"/>
                      <a:gd name="connsiteX21" fmla="*/ 9803354 w 9803354"/>
                      <a:gd name="connsiteY21" fmla="*/ 3724447 h 4469354"/>
                      <a:gd name="connsiteX22" fmla="*/ 9058447 w 9803354"/>
                      <a:gd name="connsiteY22" fmla="*/ 4469354 h 4469354"/>
                      <a:gd name="connsiteX23" fmla="*/ 8630894 w 9803354"/>
                      <a:gd name="connsiteY23" fmla="*/ 4469354 h 4469354"/>
                      <a:gd name="connsiteX24" fmla="*/ 8286475 w 9803354"/>
                      <a:gd name="connsiteY24" fmla="*/ 4469354 h 4469354"/>
                      <a:gd name="connsiteX25" fmla="*/ 7942057 w 9803354"/>
                      <a:gd name="connsiteY25" fmla="*/ 4469354 h 4469354"/>
                      <a:gd name="connsiteX26" fmla="*/ 7348233 w 9803354"/>
                      <a:gd name="connsiteY26" fmla="*/ 4469354 h 4469354"/>
                      <a:gd name="connsiteX27" fmla="*/ 6920680 w 9803354"/>
                      <a:gd name="connsiteY27" fmla="*/ 4469354 h 4469354"/>
                      <a:gd name="connsiteX28" fmla="*/ 6243720 w 9803354"/>
                      <a:gd name="connsiteY28" fmla="*/ 4469354 h 4469354"/>
                      <a:gd name="connsiteX29" fmla="*/ 5816166 w 9803354"/>
                      <a:gd name="connsiteY29" fmla="*/ 4469354 h 4469354"/>
                      <a:gd name="connsiteX30" fmla="*/ 5139207 w 9803354"/>
                      <a:gd name="connsiteY30" fmla="*/ 4469354 h 4469354"/>
                      <a:gd name="connsiteX31" fmla="*/ 4794789 w 9803354"/>
                      <a:gd name="connsiteY31" fmla="*/ 4469354 h 4469354"/>
                      <a:gd name="connsiteX32" fmla="*/ 4117829 w 9803354"/>
                      <a:gd name="connsiteY32" fmla="*/ 4469354 h 4469354"/>
                      <a:gd name="connsiteX33" fmla="*/ 3690275 w 9803354"/>
                      <a:gd name="connsiteY33" fmla="*/ 4469354 h 4469354"/>
                      <a:gd name="connsiteX34" fmla="*/ 3345857 w 9803354"/>
                      <a:gd name="connsiteY34" fmla="*/ 4469354 h 4469354"/>
                      <a:gd name="connsiteX35" fmla="*/ 2918304 w 9803354"/>
                      <a:gd name="connsiteY35" fmla="*/ 4469354 h 4469354"/>
                      <a:gd name="connsiteX36" fmla="*/ 2241344 w 9803354"/>
                      <a:gd name="connsiteY36" fmla="*/ 4469354 h 4469354"/>
                      <a:gd name="connsiteX37" fmla="*/ 1813791 w 9803354"/>
                      <a:gd name="connsiteY37" fmla="*/ 4469354 h 4469354"/>
                      <a:gd name="connsiteX38" fmla="*/ 1469373 w 9803354"/>
                      <a:gd name="connsiteY38" fmla="*/ 4469354 h 4469354"/>
                      <a:gd name="connsiteX39" fmla="*/ 744907 w 9803354"/>
                      <a:gd name="connsiteY39" fmla="*/ 4469354 h 4469354"/>
                      <a:gd name="connsiteX40" fmla="*/ 0 w 9803354"/>
                      <a:gd name="connsiteY40" fmla="*/ 3724447 h 4469354"/>
                      <a:gd name="connsiteX41" fmla="*/ 0 w 9803354"/>
                      <a:gd name="connsiteY41" fmla="*/ 3217925 h 4469354"/>
                      <a:gd name="connsiteX42" fmla="*/ 0 w 9803354"/>
                      <a:gd name="connsiteY42" fmla="*/ 2562426 h 4469354"/>
                      <a:gd name="connsiteX43" fmla="*/ 0 w 9803354"/>
                      <a:gd name="connsiteY43" fmla="*/ 1966518 h 4469354"/>
                      <a:gd name="connsiteX44" fmla="*/ 0 w 9803354"/>
                      <a:gd name="connsiteY44" fmla="*/ 1311020 h 4469354"/>
                      <a:gd name="connsiteX45" fmla="*/ 0 w 9803354"/>
                      <a:gd name="connsiteY45" fmla="*/ 744907 h 446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03354" h="4469354" extrusionOk="0">
                        <a:moveTo>
                          <a:pt x="0" y="744907"/>
                        </a:moveTo>
                        <a:cubicBezTo>
                          <a:pt x="-27771" y="316376"/>
                          <a:pt x="306356" y="10190"/>
                          <a:pt x="744907" y="0"/>
                        </a:cubicBezTo>
                        <a:cubicBezTo>
                          <a:pt x="953750" y="-18117"/>
                          <a:pt x="1182056" y="72212"/>
                          <a:pt x="1505002" y="0"/>
                        </a:cubicBezTo>
                        <a:cubicBezTo>
                          <a:pt x="1827949" y="-72212"/>
                          <a:pt x="1791343" y="23695"/>
                          <a:pt x="2015691" y="0"/>
                        </a:cubicBezTo>
                        <a:cubicBezTo>
                          <a:pt x="2240039" y="-23695"/>
                          <a:pt x="2273128" y="15824"/>
                          <a:pt x="2443244" y="0"/>
                        </a:cubicBezTo>
                        <a:cubicBezTo>
                          <a:pt x="2613360" y="-15824"/>
                          <a:pt x="2890356" y="26502"/>
                          <a:pt x="3120204" y="0"/>
                        </a:cubicBezTo>
                        <a:cubicBezTo>
                          <a:pt x="3350052" y="-26502"/>
                          <a:pt x="3438008" y="576"/>
                          <a:pt x="3630893" y="0"/>
                        </a:cubicBezTo>
                        <a:cubicBezTo>
                          <a:pt x="3823778" y="-576"/>
                          <a:pt x="4131896" y="32701"/>
                          <a:pt x="4390988" y="0"/>
                        </a:cubicBezTo>
                        <a:cubicBezTo>
                          <a:pt x="4650081" y="-32701"/>
                          <a:pt x="4685508" y="26855"/>
                          <a:pt x="4818542" y="0"/>
                        </a:cubicBezTo>
                        <a:cubicBezTo>
                          <a:pt x="4951576" y="-26855"/>
                          <a:pt x="5330308" y="50107"/>
                          <a:pt x="5578637" y="0"/>
                        </a:cubicBezTo>
                        <a:cubicBezTo>
                          <a:pt x="5826967" y="-50107"/>
                          <a:pt x="5845377" y="9086"/>
                          <a:pt x="5923055" y="0"/>
                        </a:cubicBezTo>
                        <a:cubicBezTo>
                          <a:pt x="6000733" y="-9086"/>
                          <a:pt x="6314676" y="21587"/>
                          <a:pt x="6516879" y="0"/>
                        </a:cubicBezTo>
                        <a:cubicBezTo>
                          <a:pt x="6719082" y="-21587"/>
                          <a:pt x="6833840" y="65576"/>
                          <a:pt x="7110703" y="0"/>
                        </a:cubicBezTo>
                        <a:cubicBezTo>
                          <a:pt x="7387566" y="-65576"/>
                          <a:pt x="7498240" y="27193"/>
                          <a:pt x="7621392" y="0"/>
                        </a:cubicBezTo>
                        <a:cubicBezTo>
                          <a:pt x="7744544" y="-27193"/>
                          <a:pt x="8079133" y="45883"/>
                          <a:pt x="8381487" y="0"/>
                        </a:cubicBezTo>
                        <a:cubicBezTo>
                          <a:pt x="8683841" y="-45883"/>
                          <a:pt x="8895481" y="8499"/>
                          <a:pt x="9058447" y="0"/>
                        </a:cubicBezTo>
                        <a:cubicBezTo>
                          <a:pt x="9414459" y="9096"/>
                          <a:pt x="9764529" y="306718"/>
                          <a:pt x="9803354" y="744907"/>
                        </a:cubicBezTo>
                        <a:cubicBezTo>
                          <a:pt x="9819842" y="902926"/>
                          <a:pt x="9747749" y="1120278"/>
                          <a:pt x="9803354" y="1370610"/>
                        </a:cubicBezTo>
                        <a:cubicBezTo>
                          <a:pt x="9858959" y="1620942"/>
                          <a:pt x="9743567" y="1808481"/>
                          <a:pt x="9803354" y="1966518"/>
                        </a:cubicBezTo>
                        <a:cubicBezTo>
                          <a:pt x="9863141" y="2124555"/>
                          <a:pt x="9794242" y="2321325"/>
                          <a:pt x="9803354" y="2473040"/>
                        </a:cubicBezTo>
                        <a:cubicBezTo>
                          <a:pt x="9812466" y="2624755"/>
                          <a:pt x="9797453" y="2846558"/>
                          <a:pt x="9803354" y="3009357"/>
                        </a:cubicBezTo>
                        <a:cubicBezTo>
                          <a:pt x="9809255" y="3172156"/>
                          <a:pt x="9780185" y="3571092"/>
                          <a:pt x="9803354" y="3724447"/>
                        </a:cubicBezTo>
                        <a:cubicBezTo>
                          <a:pt x="9813171" y="4133771"/>
                          <a:pt x="9481347" y="4578544"/>
                          <a:pt x="9058447" y="4469354"/>
                        </a:cubicBezTo>
                        <a:cubicBezTo>
                          <a:pt x="8949437" y="4482349"/>
                          <a:pt x="8721343" y="4456001"/>
                          <a:pt x="8630894" y="4469354"/>
                        </a:cubicBezTo>
                        <a:cubicBezTo>
                          <a:pt x="8540445" y="4482707"/>
                          <a:pt x="8381204" y="4447810"/>
                          <a:pt x="8286475" y="4469354"/>
                        </a:cubicBezTo>
                        <a:cubicBezTo>
                          <a:pt x="8191746" y="4490898"/>
                          <a:pt x="8034758" y="4435476"/>
                          <a:pt x="7942057" y="4469354"/>
                        </a:cubicBezTo>
                        <a:cubicBezTo>
                          <a:pt x="7849356" y="4503232"/>
                          <a:pt x="7566267" y="4433374"/>
                          <a:pt x="7348233" y="4469354"/>
                        </a:cubicBezTo>
                        <a:cubicBezTo>
                          <a:pt x="7130199" y="4505334"/>
                          <a:pt x="7036061" y="4435677"/>
                          <a:pt x="6920680" y="4469354"/>
                        </a:cubicBezTo>
                        <a:cubicBezTo>
                          <a:pt x="6805299" y="4503031"/>
                          <a:pt x="6432452" y="4425974"/>
                          <a:pt x="6243720" y="4469354"/>
                        </a:cubicBezTo>
                        <a:cubicBezTo>
                          <a:pt x="6054988" y="4512734"/>
                          <a:pt x="5918771" y="4464970"/>
                          <a:pt x="5816166" y="4469354"/>
                        </a:cubicBezTo>
                        <a:cubicBezTo>
                          <a:pt x="5713561" y="4473738"/>
                          <a:pt x="5281438" y="4467345"/>
                          <a:pt x="5139207" y="4469354"/>
                        </a:cubicBezTo>
                        <a:cubicBezTo>
                          <a:pt x="4996976" y="4471363"/>
                          <a:pt x="4930278" y="4435944"/>
                          <a:pt x="4794789" y="4469354"/>
                        </a:cubicBezTo>
                        <a:cubicBezTo>
                          <a:pt x="4659300" y="4502764"/>
                          <a:pt x="4257110" y="4400240"/>
                          <a:pt x="4117829" y="4469354"/>
                        </a:cubicBezTo>
                        <a:cubicBezTo>
                          <a:pt x="3978548" y="4538468"/>
                          <a:pt x="3814263" y="4434751"/>
                          <a:pt x="3690275" y="4469354"/>
                        </a:cubicBezTo>
                        <a:cubicBezTo>
                          <a:pt x="3566287" y="4503957"/>
                          <a:pt x="3512971" y="4433886"/>
                          <a:pt x="3345857" y="4469354"/>
                        </a:cubicBezTo>
                        <a:cubicBezTo>
                          <a:pt x="3178743" y="4504822"/>
                          <a:pt x="3042542" y="4452188"/>
                          <a:pt x="2918304" y="4469354"/>
                        </a:cubicBezTo>
                        <a:cubicBezTo>
                          <a:pt x="2794066" y="4486520"/>
                          <a:pt x="2447010" y="4414526"/>
                          <a:pt x="2241344" y="4469354"/>
                        </a:cubicBezTo>
                        <a:cubicBezTo>
                          <a:pt x="2035678" y="4524182"/>
                          <a:pt x="1951299" y="4425538"/>
                          <a:pt x="1813791" y="4469354"/>
                        </a:cubicBezTo>
                        <a:cubicBezTo>
                          <a:pt x="1676283" y="4513170"/>
                          <a:pt x="1587444" y="4448738"/>
                          <a:pt x="1469373" y="4469354"/>
                        </a:cubicBezTo>
                        <a:cubicBezTo>
                          <a:pt x="1351302" y="4489970"/>
                          <a:pt x="901685" y="4458817"/>
                          <a:pt x="744907" y="4469354"/>
                        </a:cubicBezTo>
                        <a:cubicBezTo>
                          <a:pt x="350681" y="4511333"/>
                          <a:pt x="26602" y="4162164"/>
                          <a:pt x="0" y="3724447"/>
                        </a:cubicBezTo>
                        <a:cubicBezTo>
                          <a:pt x="-13607" y="3597447"/>
                          <a:pt x="20854" y="3413549"/>
                          <a:pt x="0" y="3217925"/>
                        </a:cubicBezTo>
                        <a:cubicBezTo>
                          <a:pt x="-20854" y="3022301"/>
                          <a:pt x="77936" y="2793930"/>
                          <a:pt x="0" y="2562426"/>
                        </a:cubicBezTo>
                        <a:cubicBezTo>
                          <a:pt x="-77936" y="2330922"/>
                          <a:pt x="53786" y="2193232"/>
                          <a:pt x="0" y="1966518"/>
                        </a:cubicBezTo>
                        <a:cubicBezTo>
                          <a:pt x="-53786" y="1739804"/>
                          <a:pt x="49934" y="1523811"/>
                          <a:pt x="0" y="1311020"/>
                        </a:cubicBezTo>
                        <a:cubicBezTo>
                          <a:pt x="-49934" y="1098229"/>
                          <a:pt x="26077" y="935649"/>
                          <a:pt x="0" y="744907"/>
                        </a:cubicBezTo>
                        <a:close/>
                      </a:path>
                    </a:pathLst>
                  </a:custGeom>
                  <ask:type>
                    <ask:lineSketchNone/>
                  </ask:type>
                </ask:lineSketchStyleProps>
              </a:ext>
            </a:extLst>
          </a:ln>
          <a:effectLst>
            <a:glow>
              <a:schemeClr val="tx2">
                <a:alpha val="20221"/>
              </a:schemeClr>
            </a:glo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C406FE5D-A1BA-8CC7-7B27-5F43C6650165}"/>
              </a:ext>
            </a:extLst>
          </p:cNvPr>
          <p:cNvSpPr/>
          <p:nvPr userDrawn="1"/>
        </p:nvSpPr>
        <p:spPr>
          <a:xfrm>
            <a:off x="1964771" y="825500"/>
            <a:ext cx="8261371" cy="736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1466722" y="1937660"/>
            <a:ext cx="9248328" cy="3499645"/>
          </a:xfrm>
        </p:spPr>
        <p:txBody>
          <a:bodyPr/>
          <a:lstStyle>
            <a:lvl1pPr>
              <a:lnSpc>
                <a:spcPct val="120000"/>
              </a:lnSpc>
              <a:defRPr b="0" i="0">
                <a:latin typeface="+mn-lt"/>
              </a:defRPr>
            </a:lvl1pPr>
            <a:lvl2pPr>
              <a:lnSpc>
                <a:spcPct val="120000"/>
              </a:lnSpc>
              <a:defRPr b="0" i="0">
                <a:latin typeface="+mn-lt"/>
              </a:defRPr>
            </a:lvl2pPr>
            <a:lvl3pPr>
              <a:lnSpc>
                <a:spcPct val="120000"/>
              </a:lnSpc>
              <a:defRPr b="0" i="0">
                <a:latin typeface="+mn-lt"/>
              </a:defRPr>
            </a:lvl3pPr>
            <a:lvl4pPr>
              <a:lnSpc>
                <a:spcPct val="120000"/>
              </a:lnSpc>
              <a:defRPr b="0" i="0">
                <a:latin typeface="+mn-lt"/>
              </a:defRPr>
            </a:lvl4pPr>
            <a:lvl5pPr>
              <a:lnSpc>
                <a:spcPct val="120000"/>
              </a:lnSpc>
              <a:defRPr b="0" i="0">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1964771" y="942174"/>
            <a:ext cx="8261371" cy="562776"/>
          </a:xfrm>
          <a:prstGeom prst="rect">
            <a:avLst/>
          </a:prstGeom>
        </p:spPr>
        <p:txBody>
          <a:bodyPr anchor="ctr"/>
          <a:lstStyle>
            <a:lvl1pPr algn="ctr">
              <a:defRPr/>
            </a:lvl1pPr>
          </a:lstStyle>
          <a:p>
            <a:r>
              <a:rPr lang="fi-FI" dirty="0"/>
              <a:t>Tässä on korostus tai sisällysluettelo - kaksi riviä</a:t>
            </a:r>
          </a:p>
        </p:txBody>
      </p:sp>
      <p:sp>
        <p:nvSpPr>
          <p:cNvPr id="12" name="Alatunnisteen paikkamerkki 4">
            <a:extLst>
              <a:ext uri="{FF2B5EF4-FFF2-40B4-BE49-F238E27FC236}">
                <a16:creationId xmlns:a16="http://schemas.microsoft.com/office/drawing/2014/main" id="{E9A96F27-3818-A795-7B94-863B6D70B6AD}"/>
              </a:ext>
            </a:extLst>
          </p:cNvPr>
          <p:cNvSpPr>
            <a:spLocks noGrp="1"/>
          </p:cNvSpPr>
          <p:nvPr>
            <p:ph type="ftr" sz="quarter" idx="11"/>
          </p:nvPr>
        </p:nvSpPr>
        <p:spPr>
          <a:xfrm>
            <a:off x="1729034" y="6356350"/>
            <a:ext cx="8733929" cy="365125"/>
          </a:xfrm>
        </p:spPr>
        <p:txBody>
          <a:bodyPr/>
          <a:lstStyle/>
          <a:p>
            <a:endParaRPr lang="fi-FI" dirty="0"/>
          </a:p>
        </p:txBody>
      </p:sp>
      <p:sp>
        <p:nvSpPr>
          <p:cNvPr id="13" name="Dian numeron paikkamerkki 5">
            <a:extLst>
              <a:ext uri="{FF2B5EF4-FFF2-40B4-BE49-F238E27FC236}">
                <a16:creationId xmlns:a16="http://schemas.microsoft.com/office/drawing/2014/main" id="{A4EDE03D-58A3-8A4F-30C3-01676AFA6DD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4" name="Päivämäärän paikkamerkki 3">
            <a:extLst>
              <a:ext uri="{FF2B5EF4-FFF2-40B4-BE49-F238E27FC236}">
                <a16:creationId xmlns:a16="http://schemas.microsoft.com/office/drawing/2014/main" id="{D73BD3C2-E0EC-5A4C-6E2A-FB2375CDC9BA}"/>
              </a:ext>
            </a:extLst>
          </p:cNvPr>
          <p:cNvSpPr>
            <a:spLocks noGrp="1"/>
          </p:cNvSpPr>
          <p:nvPr>
            <p:ph type="dt" sz="half" idx="10"/>
          </p:nvPr>
        </p:nvSpPr>
        <p:spPr>
          <a:xfrm>
            <a:off x="423863" y="6356350"/>
            <a:ext cx="1081087" cy="365125"/>
          </a:xfrm>
        </p:spPr>
        <p:txBody>
          <a:bodyPr/>
          <a:lstStyle>
            <a:lvl1pPr>
              <a:defRPr/>
            </a:lvl1pPr>
          </a:lstStyle>
          <a:p>
            <a:fld id="{88F453C2-F73D-5045-B6B1-92B5F2596B10}" type="datetime1">
              <a:rPr lang="fi-FI" smtClean="0"/>
              <a:t>8.7.2025</a:t>
            </a:fld>
            <a:endParaRPr lang="fi-FI" dirty="0"/>
          </a:p>
        </p:txBody>
      </p:sp>
    </p:spTree>
    <p:extLst>
      <p:ext uri="{BB962C8B-B14F-4D97-AF65-F5344CB8AC3E}">
        <p14:creationId xmlns:p14="http://schemas.microsoft.com/office/powerpoint/2010/main" val="3485292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Väliotsikko valkoinen">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Tänne tulee kuvaava alaotsikko, joka avaa asiaa lisää</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latin typeface="Merriweather Black" panose="00000A00000000000000" pitchFamily="2" charset="0"/>
              </a:defRPr>
            </a:lvl1pPr>
          </a:lstStyle>
          <a:p>
            <a:r>
              <a:rPr lang="fi-FI" dirty="0"/>
              <a:t>Tässä on väliotsikko joka voi olla kahdella rivillä</a:t>
            </a:r>
          </a:p>
        </p:txBody>
      </p:sp>
      <p:sp>
        <p:nvSpPr>
          <p:cNvPr id="4" name="Alatunnisteen paikkamerkki 4">
            <a:extLst>
              <a:ext uri="{FF2B5EF4-FFF2-40B4-BE49-F238E27FC236}">
                <a16:creationId xmlns:a16="http://schemas.microsoft.com/office/drawing/2014/main" id="{B4A1A55A-921F-E27F-922F-7499D00A0AA5}"/>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93EE91B1-A3CC-2FC7-433B-3DEBDB02F0D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5569FBCA-200D-1636-6A95-45B7CFF190F5}"/>
              </a:ext>
            </a:extLst>
          </p:cNvPr>
          <p:cNvSpPr>
            <a:spLocks noGrp="1"/>
          </p:cNvSpPr>
          <p:nvPr>
            <p:ph type="dt" sz="half" idx="10"/>
          </p:nvPr>
        </p:nvSpPr>
        <p:spPr>
          <a:xfrm>
            <a:off x="423863" y="6356350"/>
            <a:ext cx="1081087" cy="365125"/>
          </a:xfrm>
        </p:spPr>
        <p:txBody>
          <a:bodyPr/>
          <a:lstStyle>
            <a:lvl1pPr>
              <a:defRPr/>
            </a:lvl1pPr>
          </a:lstStyle>
          <a:p>
            <a:fld id="{49E41B86-4BED-C045-ACBE-D08A099E2FD7}" type="datetime1">
              <a:rPr lang="fi-FI" smtClean="0"/>
              <a:t>8.7.2025</a:t>
            </a:fld>
            <a:endParaRPr lang="fi-FI" dirty="0"/>
          </a:p>
        </p:txBody>
      </p:sp>
    </p:spTree>
    <p:extLst>
      <p:ext uri="{BB962C8B-B14F-4D97-AF65-F5344CB8AC3E}">
        <p14:creationId xmlns:p14="http://schemas.microsoft.com/office/powerpoint/2010/main" val="552643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Väliotsikko magenta">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solidFill>
                  <a:schemeClr val="bg1"/>
                </a:solidFill>
                <a:latin typeface="Merriweather Black" panose="00000A00000000000000" pitchFamily="2" charset="0"/>
              </a:defRPr>
            </a:lvl1pPr>
          </a:lstStyle>
          <a:p>
            <a:r>
              <a:rPr lang="fi-FI" dirty="0"/>
              <a:t>Tässä on väliotsikko joka voi olla kahdella rivillä</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Tänne tulee kuvaava alaotsikko, joka avaa asiaa lisää</a:t>
            </a:r>
          </a:p>
        </p:txBody>
      </p:sp>
      <p:pic>
        <p:nvPicPr>
          <p:cNvPr id="7" name="Kuva 6">
            <a:extLst>
              <a:ext uri="{FF2B5EF4-FFF2-40B4-BE49-F238E27FC236}">
                <a16:creationId xmlns:a16="http://schemas.microsoft.com/office/drawing/2014/main" id="{B7DF84D9-ADCD-ED8D-116F-E3EB02BAF946}"/>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Alatunnisteen paikkamerkki 4">
            <a:extLst>
              <a:ext uri="{FF2B5EF4-FFF2-40B4-BE49-F238E27FC236}">
                <a16:creationId xmlns:a16="http://schemas.microsoft.com/office/drawing/2014/main" id="{139F75C3-CEFE-6E10-F0A1-4B4306D4B859}"/>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AE1B192-5742-E920-A153-BBB48913898B}"/>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2BE7106F-F892-473F-DC92-8FE211C0B2A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21403C9B-796D-2142-9CC9-C44D0B9A2844}" type="datetime1">
              <a:rPr lang="fi-FI" smtClean="0"/>
              <a:t>8.7.2025</a:t>
            </a:fld>
            <a:endParaRPr lang="fi-FI" dirty="0"/>
          </a:p>
        </p:txBody>
      </p:sp>
    </p:spTree>
    <p:extLst>
      <p:ext uri="{BB962C8B-B14F-4D97-AF65-F5344CB8AC3E}">
        <p14:creationId xmlns:p14="http://schemas.microsoft.com/office/powerpoint/2010/main" val="1050267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 kuvalla vaalea">
    <p:spTree>
      <p:nvGrpSpPr>
        <p:cNvPr id="1" name=""/>
        <p:cNvGrpSpPr/>
        <p:nvPr/>
      </p:nvGrpSpPr>
      <p:grpSpPr>
        <a:xfrm>
          <a:off x="0" y="0"/>
          <a:ext cx="0" cy="0"/>
          <a:chOff x="0" y="0"/>
          <a:chExt cx="0" cy="0"/>
        </a:xfrm>
      </p:grpSpPr>
      <p:sp>
        <p:nvSpPr>
          <p:cNvPr id="7" name="Kuvan paikkamerkki 17">
            <a:extLst>
              <a:ext uri="{FF2B5EF4-FFF2-40B4-BE49-F238E27FC236}">
                <a16:creationId xmlns:a16="http://schemas.microsoft.com/office/drawing/2014/main" id="{BBBE0E3A-D6A7-E600-67CA-D969C41C73E4}"/>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latin typeface="Merriweather Black" panose="00000A00000000000000" pitchFamily="2" charset="0"/>
              </a:defRPr>
            </a:lvl1pPr>
          </a:lstStyle>
          <a:p>
            <a:r>
              <a:rPr lang="fi-FI" dirty="0"/>
              <a:t>Tässä on väliotsikkodia, jossa voi olla vaalea kuva</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Huomioi, että kuva ei ole liian tumma</a:t>
            </a:r>
          </a:p>
        </p:txBody>
      </p:sp>
      <p:sp>
        <p:nvSpPr>
          <p:cNvPr id="4" name="Alatunnisteen paikkamerkki 4">
            <a:extLst>
              <a:ext uri="{FF2B5EF4-FFF2-40B4-BE49-F238E27FC236}">
                <a16:creationId xmlns:a16="http://schemas.microsoft.com/office/drawing/2014/main" id="{244CDAC0-71BC-58D7-7A73-AFBC9EF74993}"/>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88561062-6480-1743-855C-25D9FFB1A525}"/>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35524F5-E8A8-72DB-2E52-EFF99105D057}"/>
              </a:ext>
            </a:extLst>
          </p:cNvPr>
          <p:cNvSpPr>
            <a:spLocks noGrp="1"/>
          </p:cNvSpPr>
          <p:nvPr>
            <p:ph type="dt" sz="half" idx="10"/>
          </p:nvPr>
        </p:nvSpPr>
        <p:spPr>
          <a:xfrm>
            <a:off x="423863" y="6356350"/>
            <a:ext cx="1081087" cy="365125"/>
          </a:xfrm>
        </p:spPr>
        <p:txBody>
          <a:bodyPr/>
          <a:lstStyle>
            <a:lvl1pPr>
              <a:defRPr/>
            </a:lvl1pPr>
          </a:lstStyle>
          <a:p>
            <a:fld id="{93CF5FEC-1024-5D4A-942F-E2C9062CEB32}" type="datetime1">
              <a:rPr lang="fi-FI" smtClean="0"/>
              <a:t>8.7.2025</a:t>
            </a:fld>
            <a:endParaRPr lang="fi-FI" dirty="0"/>
          </a:p>
        </p:txBody>
      </p:sp>
    </p:spTree>
    <p:extLst>
      <p:ext uri="{BB962C8B-B14F-4D97-AF65-F5344CB8AC3E}">
        <p14:creationId xmlns:p14="http://schemas.microsoft.com/office/powerpoint/2010/main" val="3753563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 kuvalla tumma">
    <p:bg>
      <p:bgPr>
        <a:solidFill>
          <a:schemeClr val="accent3"/>
        </a:solidFill>
        <a:effectLst/>
      </p:bgPr>
    </p:bg>
    <p:spTree>
      <p:nvGrpSpPr>
        <p:cNvPr id="1" name=""/>
        <p:cNvGrpSpPr/>
        <p:nvPr/>
      </p:nvGrpSpPr>
      <p:grpSpPr>
        <a:xfrm>
          <a:off x="0" y="0"/>
          <a:ext cx="0" cy="0"/>
          <a:chOff x="0" y="0"/>
          <a:chExt cx="0" cy="0"/>
        </a:xfrm>
      </p:grpSpPr>
      <p:sp>
        <p:nvSpPr>
          <p:cNvPr id="7" name="Kuvan paikkamerkki 17">
            <a:extLst>
              <a:ext uri="{FF2B5EF4-FFF2-40B4-BE49-F238E27FC236}">
                <a16:creationId xmlns:a16="http://schemas.microsoft.com/office/drawing/2014/main" id="{0BF467CA-AE30-32D6-75A3-5D78CE72871A}"/>
              </a:ext>
            </a:extLst>
          </p:cNvPr>
          <p:cNvSpPr>
            <a:spLocks noGrp="1"/>
          </p:cNvSpPr>
          <p:nvPr>
            <p:ph type="pic" sz="quarter" idx="13"/>
          </p:nvPr>
        </p:nvSpPr>
        <p:spPr>
          <a:xfrm>
            <a:off x="1"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lvl1pPr>
              <a:defRPr>
                <a:solidFill>
                  <a:schemeClr val="bg1"/>
                </a:solidFill>
              </a:defRPr>
            </a:lvl1p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solidFill>
                  <a:schemeClr val="bg1"/>
                </a:solidFill>
                <a:effectLst>
                  <a:outerShdw blurRad="533400" dir="5400000" sx="105000" sy="105000" algn="ctr" rotWithShape="0">
                    <a:srgbClr val="000000"/>
                  </a:outerShdw>
                </a:effectLst>
                <a:latin typeface="Merriweather Black" panose="00000A00000000000000" pitchFamily="2" charset="0"/>
              </a:defRPr>
            </a:lvl1pPr>
          </a:lstStyle>
          <a:p>
            <a:r>
              <a:rPr lang="fi-FI" dirty="0"/>
              <a:t>Tässä on väliotsikkodia, jossa voi olla tumma kuva</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bg1"/>
                </a:solidFill>
                <a:effectLst>
                  <a:outerShdw blurRad="533400" dir="5400000" sx="105000" sy="105000" algn="ctr" rotWithShape="0">
                    <a:srgbClr val="000000"/>
                  </a:outerShdw>
                </a:effectLs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Huomioi, että kuva ei ole liian vaalea</a:t>
            </a:r>
          </a:p>
        </p:txBody>
      </p:sp>
      <p:sp>
        <p:nvSpPr>
          <p:cNvPr id="4" name="Alatunnisteen paikkamerkki 4">
            <a:extLst>
              <a:ext uri="{FF2B5EF4-FFF2-40B4-BE49-F238E27FC236}">
                <a16:creationId xmlns:a16="http://schemas.microsoft.com/office/drawing/2014/main" id="{8B5FF5B9-7599-B560-9B05-DECEE668C77E}"/>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3ABFEDE5-4625-990E-69F8-BCF40346C13B}"/>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5FDF17D5-33BF-9DB4-66F7-252927B0D949}"/>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BB4DFBB9-9ADC-8440-9E39-884FB62F7C8D}" type="datetime1">
              <a:rPr lang="fi-FI" smtClean="0"/>
              <a:t>8.7.2025</a:t>
            </a:fld>
            <a:endParaRPr lang="fi-FI" dirty="0"/>
          </a:p>
        </p:txBody>
      </p:sp>
    </p:spTree>
    <p:extLst>
      <p:ext uri="{BB962C8B-B14F-4D97-AF65-F5344CB8AC3E}">
        <p14:creationId xmlns:p14="http://schemas.microsoft.com/office/powerpoint/2010/main" val="67044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yhjä valkoinen">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4EB4E60F-278C-DDEA-CF47-64193D52F9BB}"/>
              </a:ext>
            </a:extLst>
          </p:cNvPr>
          <p:cNvSpPr>
            <a:spLocks noGrp="1"/>
          </p:cNvSpPr>
          <p:nvPr>
            <p:ph type="ftr" sz="quarter" idx="11"/>
          </p:nvPr>
        </p:nvSpPr>
        <p:spPr>
          <a:xfrm>
            <a:off x="1729034" y="6356350"/>
            <a:ext cx="8733929" cy="365125"/>
          </a:xfrm>
        </p:spPr>
        <p:txBody>
          <a:bodyPr/>
          <a:lstStyle/>
          <a:p>
            <a:endParaRPr lang="fi-FI" dirty="0"/>
          </a:p>
        </p:txBody>
      </p:sp>
      <p:sp>
        <p:nvSpPr>
          <p:cNvPr id="6" name="Dian numeron paikkamerkki 5">
            <a:extLst>
              <a:ext uri="{FF2B5EF4-FFF2-40B4-BE49-F238E27FC236}">
                <a16:creationId xmlns:a16="http://schemas.microsoft.com/office/drawing/2014/main" id="{71588404-B686-A283-36CB-F2A99282D4F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7" name="Päivämäärän paikkamerkki 3">
            <a:extLst>
              <a:ext uri="{FF2B5EF4-FFF2-40B4-BE49-F238E27FC236}">
                <a16:creationId xmlns:a16="http://schemas.microsoft.com/office/drawing/2014/main" id="{12F7DB64-012F-804B-54EB-B1CACA6F7D3D}"/>
              </a:ext>
            </a:extLst>
          </p:cNvPr>
          <p:cNvSpPr>
            <a:spLocks noGrp="1"/>
          </p:cNvSpPr>
          <p:nvPr>
            <p:ph type="dt" sz="half" idx="10"/>
          </p:nvPr>
        </p:nvSpPr>
        <p:spPr>
          <a:xfrm>
            <a:off x="423863" y="6356350"/>
            <a:ext cx="1081087" cy="365125"/>
          </a:xfrm>
        </p:spPr>
        <p:txBody>
          <a:bodyPr/>
          <a:lstStyle>
            <a:lvl1pPr>
              <a:defRPr/>
            </a:lvl1pPr>
          </a:lstStyle>
          <a:p>
            <a:fld id="{3CBB220E-634C-9E4A-99C6-C372FAA19DDC}" type="datetime1">
              <a:rPr lang="fi-FI" smtClean="0"/>
              <a:t>8.7.2025</a:t>
            </a:fld>
            <a:endParaRPr lang="fi-FI" dirty="0"/>
          </a:p>
        </p:txBody>
      </p:sp>
    </p:spTree>
    <p:extLst>
      <p:ext uri="{BB962C8B-B14F-4D97-AF65-F5344CB8AC3E}">
        <p14:creationId xmlns:p14="http://schemas.microsoft.com/office/powerpoint/2010/main" val="3410767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magenta">
    <p:bg>
      <p:bgPr>
        <a:solidFill>
          <a:schemeClr val="accent1"/>
        </a:solidFill>
        <a:effectLst/>
      </p:bgPr>
    </p:bg>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4EB4E60F-278C-DDEA-CF47-64193D52F9BB}"/>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6" name="Dian numeron paikkamerkki 5">
            <a:extLst>
              <a:ext uri="{FF2B5EF4-FFF2-40B4-BE49-F238E27FC236}">
                <a16:creationId xmlns:a16="http://schemas.microsoft.com/office/drawing/2014/main" id="{71588404-B686-A283-36CB-F2A99282D4F9}"/>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7" name="Päivämäärän paikkamerkki 3">
            <a:extLst>
              <a:ext uri="{FF2B5EF4-FFF2-40B4-BE49-F238E27FC236}">
                <a16:creationId xmlns:a16="http://schemas.microsoft.com/office/drawing/2014/main" id="{12F7DB64-012F-804B-54EB-B1CACA6F7D3D}"/>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46A9A02-CC5E-D846-8DC4-2F8489F6E84A}" type="datetime1">
              <a:rPr lang="fi-FI" smtClean="0"/>
              <a:t>8.7.2025</a:t>
            </a:fld>
            <a:endParaRPr lang="fi-FI" dirty="0"/>
          </a:p>
        </p:txBody>
      </p:sp>
      <p:pic>
        <p:nvPicPr>
          <p:cNvPr id="3" name="Kuva 2">
            <a:extLst>
              <a:ext uri="{FF2B5EF4-FFF2-40B4-BE49-F238E27FC236}">
                <a16:creationId xmlns:a16="http://schemas.microsoft.com/office/drawing/2014/main" id="{2BFE5BFB-A0CD-6796-4070-83F4F3EEA980}"/>
              </a:ext>
            </a:extLst>
          </p:cNvPr>
          <p:cNvPicPr>
            <a:picLocks noChangeAspect="1"/>
          </p:cNvPicPr>
          <p:nvPr userDrawn="1"/>
        </p:nvPicPr>
        <p:blipFill>
          <a:blip r:embed="rId2"/>
          <a:stretch>
            <a:fillRect/>
          </a:stretch>
        </p:blipFill>
        <p:spPr>
          <a:xfrm>
            <a:off x="10997677" y="0"/>
            <a:ext cx="1203512" cy="1203512"/>
          </a:xfrm>
          <a:prstGeom prst="rect">
            <a:avLst/>
          </a:prstGeom>
        </p:spPr>
      </p:pic>
    </p:spTree>
    <p:extLst>
      <p:ext uri="{BB962C8B-B14F-4D97-AF65-F5344CB8AC3E}">
        <p14:creationId xmlns:p14="http://schemas.microsoft.com/office/powerpoint/2010/main" val="133855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inaus magenta txt valkoinen tau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accent1"/>
                </a:solidFill>
                <a:latin typeface="Merriweather" pitchFamily="2" charset="77"/>
              </a:defRPr>
            </a:lvl1pPr>
          </a:lstStyle>
          <a:p>
            <a:r>
              <a:rPr lang="fi-FI" dirty="0"/>
              <a:t>Tässä </a:t>
            </a:r>
            <a:r>
              <a:rPr lang="fi-FI" dirty="0" err="1"/>
              <a:t>magenta</a:t>
            </a:r>
            <a:r>
              <a:rPr lang="fi-FI" dirty="0"/>
              <a:t> lainaus tai </a:t>
            </a:r>
            <a:r>
              <a:rPr lang="fi-FI" dirty="0" err="1"/>
              <a:t>lasautus</a:t>
            </a:r>
            <a:r>
              <a:rPr lang="fi-FI" dirty="0"/>
              <a:t> kahdella rivillä.”</a:t>
            </a:r>
          </a:p>
        </p:txBody>
      </p:sp>
      <p:sp>
        <p:nvSpPr>
          <p:cNvPr id="3" name="Alatunnisteen paikkamerkki 4">
            <a:extLst>
              <a:ext uri="{FF2B5EF4-FFF2-40B4-BE49-F238E27FC236}">
                <a16:creationId xmlns:a16="http://schemas.microsoft.com/office/drawing/2014/main" id="{E9D1D859-AF34-DDD0-2ABE-2AF6A26D9750}"/>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361B392C-41EF-F048-840F-66E2D1C14BB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5" name="Päivämäärän paikkamerkki 3">
            <a:extLst>
              <a:ext uri="{FF2B5EF4-FFF2-40B4-BE49-F238E27FC236}">
                <a16:creationId xmlns:a16="http://schemas.microsoft.com/office/drawing/2014/main" id="{98E0D1B6-7970-5BDA-B697-2AB96EACB815}"/>
              </a:ext>
            </a:extLst>
          </p:cNvPr>
          <p:cNvSpPr>
            <a:spLocks noGrp="1"/>
          </p:cNvSpPr>
          <p:nvPr>
            <p:ph type="dt" sz="half" idx="10"/>
          </p:nvPr>
        </p:nvSpPr>
        <p:spPr>
          <a:xfrm>
            <a:off x="423863" y="6356350"/>
            <a:ext cx="1081087" cy="365125"/>
          </a:xfrm>
        </p:spPr>
        <p:txBody>
          <a:bodyPr/>
          <a:lstStyle>
            <a:lvl1pPr>
              <a:defRPr/>
            </a:lvl1pPr>
          </a:lstStyle>
          <a:p>
            <a:fld id="{46A15F9E-F95E-E24B-A338-CD138A102F50}" type="datetime1">
              <a:rPr lang="fi-FI" smtClean="0"/>
              <a:t>8.7.2025</a:t>
            </a:fld>
            <a:endParaRPr lang="fi-FI" dirty="0"/>
          </a:p>
        </p:txBody>
      </p:sp>
      <p:sp>
        <p:nvSpPr>
          <p:cNvPr id="6" name="Kuva 13">
            <a:extLst>
              <a:ext uri="{FF2B5EF4-FFF2-40B4-BE49-F238E27FC236}">
                <a16:creationId xmlns:a16="http://schemas.microsoft.com/office/drawing/2014/main" id="{B1038C4D-25F4-41ED-C2E6-7D28CA0137F8}"/>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761413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xt 1 palst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1343806" cy="4636598"/>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Tämä on perusdia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8FBA2EF-FB92-B94B-8AD4-E8AA9FF45CB2}" type="datetime1">
              <a:rPr lang="fi-FI" smtClean="0"/>
              <a:t>8.7.2025</a:t>
            </a:fld>
            <a:endParaRPr lang="fi-FI" dirty="0"/>
          </a:p>
        </p:txBody>
      </p:sp>
    </p:spTree>
    <p:extLst>
      <p:ext uri="{BB962C8B-B14F-4D97-AF65-F5344CB8AC3E}">
        <p14:creationId xmlns:p14="http://schemas.microsoft.com/office/powerpoint/2010/main" val="1974972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inaus sininen txt valkoinen tau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latin typeface="Merriweather" pitchFamily="2" charset="77"/>
              </a:defRPr>
            </a:lvl1pPr>
          </a:lstStyle>
          <a:p>
            <a:r>
              <a:rPr lang="fi-FI" dirty="0"/>
              <a:t>Tässä sininen lainaus tai </a:t>
            </a:r>
            <a:r>
              <a:rPr lang="fi-FI" dirty="0" err="1"/>
              <a:t>lasautus</a:t>
            </a:r>
            <a:r>
              <a:rPr lang="fi-FI" dirty="0"/>
              <a:t> kahdella rivillä.”</a:t>
            </a:r>
          </a:p>
        </p:txBody>
      </p:sp>
      <p:sp>
        <p:nvSpPr>
          <p:cNvPr id="3" name="Alatunnisteen paikkamerkki 4">
            <a:extLst>
              <a:ext uri="{FF2B5EF4-FFF2-40B4-BE49-F238E27FC236}">
                <a16:creationId xmlns:a16="http://schemas.microsoft.com/office/drawing/2014/main" id="{E9D1D859-AF34-DDD0-2ABE-2AF6A26D9750}"/>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361B392C-41EF-F048-840F-66E2D1C14BB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5" name="Päivämäärän paikkamerkki 3">
            <a:extLst>
              <a:ext uri="{FF2B5EF4-FFF2-40B4-BE49-F238E27FC236}">
                <a16:creationId xmlns:a16="http://schemas.microsoft.com/office/drawing/2014/main" id="{98E0D1B6-7970-5BDA-B697-2AB96EACB815}"/>
              </a:ext>
            </a:extLst>
          </p:cNvPr>
          <p:cNvSpPr>
            <a:spLocks noGrp="1"/>
          </p:cNvSpPr>
          <p:nvPr>
            <p:ph type="dt" sz="half" idx="10"/>
          </p:nvPr>
        </p:nvSpPr>
        <p:spPr>
          <a:xfrm>
            <a:off x="423863" y="6356350"/>
            <a:ext cx="1081087" cy="365125"/>
          </a:xfrm>
        </p:spPr>
        <p:txBody>
          <a:bodyPr/>
          <a:lstStyle>
            <a:lvl1pPr>
              <a:defRPr/>
            </a:lvl1pPr>
          </a:lstStyle>
          <a:p>
            <a:fld id="{F9A287DA-C996-4C4E-A211-E63AFE0BB520}" type="datetime1">
              <a:rPr lang="fi-FI" smtClean="0"/>
              <a:t>8.7.2025</a:t>
            </a:fld>
            <a:endParaRPr lang="fi-FI" dirty="0"/>
          </a:p>
        </p:txBody>
      </p:sp>
      <p:sp>
        <p:nvSpPr>
          <p:cNvPr id="6" name="Kuva 13">
            <a:extLst>
              <a:ext uri="{FF2B5EF4-FFF2-40B4-BE49-F238E27FC236}">
                <a16:creationId xmlns:a16="http://schemas.microsoft.com/office/drawing/2014/main" id="{1856CB6B-4350-C9AC-FFF0-10EB4AD696D9}"/>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2"/>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1845498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ainaus valkoinen txt magenta tausta">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40" cy="2852737"/>
          </a:xfrm>
          <a:prstGeom prst="rect">
            <a:avLst/>
          </a:prstGeom>
        </p:spPr>
        <p:txBody>
          <a:bodyPr anchor="ctr"/>
          <a:lstStyle>
            <a:lvl1pPr algn="ctr">
              <a:defRPr sz="6000" b="1" i="1">
                <a:solidFill>
                  <a:schemeClr val="bg1"/>
                </a:solidFill>
                <a:latin typeface="Merriweather" pitchFamily="2" charset="77"/>
              </a:defRPr>
            </a:lvl1pPr>
          </a:lstStyle>
          <a:p>
            <a:r>
              <a:rPr lang="fi-FI" dirty="0"/>
              <a:t>Tässä lainaus </a:t>
            </a:r>
            <a:r>
              <a:rPr lang="fi-FI" dirty="0" err="1"/>
              <a:t>magentalla</a:t>
            </a:r>
            <a:r>
              <a:rPr lang="fi-FI" dirty="0"/>
              <a:t> taustalla kahdella rivillä.”</a:t>
            </a:r>
          </a:p>
        </p:txBody>
      </p:sp>
      <p:pic>
        <p:nvPicPr>
          <p:cNvPr id="3" name="Kuva 2">
            <a:extLst>
              <a:ext uri="{FF2B5EF4-FFF2-40B4-BE49-F238E27FC236}">
                <a16:creationId xmlns:a16="http://schemas.microsoft.com/office/drawing/2014/main" id="{41C864E0-63A7-775E-18AB-1D18A8E6D951}"/>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Alatunnisteen paikkamerkki 4">
            <a:extLst>
              <a:ext uri="{FF2B5EF4-FFF2-40B4-BE49-F238E27FC236}">
                <a16:creationId xmlns:a16="http://schemas.microsoft.com/office/drawing/2014/main" id="{668216AD-9D0B-5E49-1D03-20DAF67FC0EB}"/>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8BA3888-9F22-5298-7E58-821621B21E87}"/>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CFB37B88-B722-A80B-6493-CD82399115E7}"/>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ACFE880-65C7-9249-9B07-A108CACB5D0B}" type="datetime1">
              <a:rPr lang="fi-FI" smtClean="0"/>
              <a:t>8.7.2025</a:t>
            </a:fld>
            <a:endParaRPr lang="fi-FI" dirty="0"/>
          </a:p>
        </p:txBody>
      </p:sp>
      <p:sp>
        <p:nvSpPr>
          <p:cNvPr id="7" name="Kuva 13">
            <a:extLst>
              <a:ext uri="{FF2B5EF4-FFF2-40B4-BE49-F238E27FC236}">
                <a16:creationId xmlns:a16="http://schemas.microsoft.com/office/drawing/2014/main" id="{BF717FA4-D2B2-CD51-07B0-3D17BFE08C35}"/>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bg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4249697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inaus kuvalla vaalea magenta txt">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FED57397-E16B-A2FE-FB68-F9DBC6811FCA}"/>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accent1"/>
                </a:solidFill>
                <a:latin typeface="Merriweather" pitchFamily="2" charset="77"/>
              </a:defRPr>
            </a:lvl1pPr>
          </a:lstStyle>
          <a:p>
            <a:r>
              <a:rPr lang="fi-FI" dirty="0"/>
              <a:t>Tämän lainauksen taakse voi laittaa vaalean kuvan.”</a:t>
            </a:r>
          </a:p>
        </p:txBody>
      </p:sp>
      <p:sp>
        <p:nvSpPr>
          <p:cNvPr id="4" name="Alatunnisteen paikkamerkki 4">
            <a:extLst>
              <a:ext uri="{FF2B5EF4-FFF2-40B4-BE49-F238E27FC236}">
                <a16:creationId xmlns:a16="http://schemas.microsoft.com/office/drawing/2014/main" id="{D4DC3BD0-10EF-F2B1-8921-5202B73445AD}"/>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0EFF3AFF-0691-A37B-1EB2-4F997C67C15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831707D-BE5D-AC2D-6143-9D2611F77414}"/>
              </a:ext>
            </a:extLst>
          </p:cNvPr>
          <p:cNvSpPr>
            <a:spLocks noGrp="1"/>
          </p:cNvSpPr>
          <p:nvPr>
            <p:ph type="dt" sz="half" idx="10"/>
          </p:nvPr>
        </p:nvSpPr>
        <p:spPr>
          <a:xfrm>
            <a:off x="423863" y="6356350"/>
            <a:ext cx="1081087" cy="365125"/>
          </a:xfrm>
        </p:spPr>
        <p:txBody>
          <a:bodyPr/>
          <a:lstStyle>
            <a:lvl1pPr>
              <a:defRPr/>
            </a:lvl1pPr>
          </a:lstStyle>
          <a:p>
            <a:fld id="{47F8EE10-AF40-B646-A8DC-E64C838490F6}" type="datetime1">
              <a:rPr lang="fi-FI" smtClean="0"/>
              <a:t>8.7.2025</a:t>
            </a:fld>
            <a:endParaRPr lang="fi-FI" dirty="0"/>
          </a:p>
        </p:txBody>
      </p:sp>
      <p:sp>
        <p:nvSpPr>
          <p:cNvPr id="7" name="Kuva 13">
            <a:extLst>
              <a:ext uri="{FF2B5EF4-FFF2-40B4-BE49-F238E27FC236}">
                <a16:creationId xmlns:a16="http://schemas.microsoft.com/office/drawing/2014/main" id="{0CD0E3EA-200B-8616-EC46-7DA77B2E3BE4}"/>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557670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inaus kuvalla vaalea sininen txt">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FED57397-E16B-A2FE-FB68-F9DBC6811FCA}"/>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latin typeface="Merriweather" pitchFamily="2" charset="77"/>
              </a:defRPr>
            </a:lvl1pPr>
          </a:lstStyle>
          <a:p>
            <a:r>
              <a:rPr lang="fi-FI" dirty="0"/>
              <a:t>Tämän lainauksen taakse voi laittaa vaalean kuvan.”</a:t>
            </a:r>
          </a:p>
        </p:txBody>
      </p:sp>
      <p:sp>
        <p:nvSpPr>
          <p:cNvPr id="4" name="Alatunnisteen paikkamerkki 4">
            <a:extLst>
              <a:ext uri="{FF2B5EF4-FFF2-40B4-BE49-F238E27FC236}">
                <a16:creationId xmlns:a16="http://schemas.microsoft.com/office/drawing/2014/main" id="{D4DC3BD0-10EF-F2B1-8921-5202B73445AD}"/>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0EFF3AFF-0691-A37B-1EB2-4F997C67C15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831707D-BE5D-AC2D-6143-9D2611F77414}"/>
              </a:ext>
            </a:extLst>
          </p:cNvPr>
          <p:cNvSpPr>
            <a:spLocks noGrp="1"/>
          </p:cNvSpPr>
          <p:nvPr>
            <p:ph type="dt" sz="half" idx="10"/>
          </p:nvPr>
        </p:nvSpPr>
        <p:spPr>
          <a:xfrm>
            <a:off x="423863" y="6356350"/>
            <a:ext cx="1081087" cy="365125"/>
          </a:xfrm>
        </p:spPr>
        <p:txBody>
          <a:bodyPr/>
          <a:lstStyle>
            <a:lvl1pPr>
              <a:defRPr/>
            </a:lvl1pPr>
          </a:lstStyle>
          <a:p>
            <a:fld id="{6C2A2D9A-E814-4448-B348-92587812CAF2}" type="datetime1">
              <a:rPr lang="fi-FI" smtClean="0"/>
              <a:t>8.7.2025</a:t>
            </a:fld>
            <a:endParaRPr lang="fi-FI" dirty="0"/>
          </a:p>
        </p:txBody>
      </p:sp>
      <p:sp>
        <p:nvSpPr>
          <p:cNvPr id="7" name="Kuva 13">
            <a:extLst>
              <a:ext uri="{FF2B5EF4-FFF2-40B4-BE49-F238E27FC236}">
                <a16:creationId xmlns:a16="http://schemas.microsoft.com/office/drawing/2014/main" id="{46EC01B0-C3FB-575C-AEFF-79A430B88664}"/>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2"/>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521605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inaus kuvalla tumma">
    <p:bg>
      <p:bgPr>
        <a:solidFill>
          <a:schemeClr val="accent3"/>
        </a:solidFill>
        <a:effectLst/>
      </p:bgPr>
    </p:bg>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0A02D69F-602C-1755-A95C-077D0D5A5CEB}"/>
              </a:ext>
            </a:extLst>
          </p:cNvPr>
          <p:cNvSpPr>
            <a:spLocks noGrp="1"/>
          </p:cNvSpPr>
          <p:nvPr>
            <p:ph type="pic" sz="quarter" idx="13"/>
          </p:nvPr>
        </p:nvSpPr>
        <p:spPr>
          <a:xfrm>
            <a:off x="0" y="0"/>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lvl1pPr>
              <a:defRPr>
                <a:solidFill>
                  <a:schemeClr val="bg1"/>
                </a:solidFill>
              </a:defRPr>
            </a:lvl1p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bg1"/>
                </a:solidFill>
                <a:effectLst>
                  <a:outerShdw blurRad="533400" dir="5400000" sx="105000" sy="105000" algn="ctr" rotWithShape="0">
                    <a:srgbClr val="000000"/>
                  </a:outerShdw>
                </a:effectLst>
                <a:latin typeface="Merriweather" pitchFamily="2" charset="77"/>
              </a:defRPr>
            </a:lvl1pPr>
          </a:lstStyle>
          <a:p>
            <a:r>
              <a:rPr lang="fi-FI" dirty="0"/>
              <a:t>Tämän lainauksen taakse voi laittaa tumman kuvan.”</a:t>
            </a:r>
          </a:p>
        </p:txBody>
      </p:sp>
      <p:sp>
        <p:nvSpPr>
          <p:cNvPr id="4" name="Alatunnisteen paikkamerkki 4">
            <a:extLst>
              <a:ext uri="{FF2B5EF4-FFF2-40B4-BE49-F238E27FC236}">
                <a16:creationId xmlns:a16="http://schemas.microsoft.com/office/drawing/2014/main" id="{AD226A78-B586-5D5E-EFF8-AA46F7A6613D}"/>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9EEA29E-4F23-A5B5-4F7D-FD45A44BB766}"/>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4354C152-019B-8A3F-A734-5E743564E2B9}"/>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3376F858-85C4-B041-8B71-56C73AA11FF1}" type="datetime1">
              <a:rPr lang="fi-FI" smtClean="0"/>
              <a:t>8.7.2025</a:t>
            </a:fld>
            <a:endParaRPr lang="fi-FI" dirty="0"/>
          </a:p>
        </p:txBody>
      </p:sp>
      <p:sp>
        <p:nvSpPr>
          <p:cNvPr id="7" name="Kuva 13">
            <a:extLst>
              <a:ext uri="{FF2B5EF4-FFF2-40B4-BE49-F238E27FC236}">
                <a16:creationId xmlns:a16="http://schemas.microsoft.com/office/drawing/2014/main" id="{6FE54DA4-739B-8BEE-3851-D5736F586918}"/>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bg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075654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Yläotsikko">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7E99A1DB-FE1E-2B03-E777-F7CF6AC0297D}"/>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dia, jossa pelkkä otsikko</a:t>
            </a:r>
          </a:p>
        </p:txBody>
      </p:sp>
      <p:sp>
        <p:nvSpPr>
          <p:cNvPr id="2" name="Alatunnisteen paikkamerkki 4">
            <a:extLst>
              <a:ext uri="{FF2B5EF4-FFF2-40B4-BE49-F238E27FC236}">
                <a16:creationId xmlns:a16="http://schemas.microsoft.com/office/drawing/2014/main" id="{FDD72270-62B2-93DC-58CF-1BAC0B2F6380}"/>
              </a:ext>
            </a:extLst>
          </p:cNvPr>
          <p:cNvSpPr>
            <a:spLocks noGrp="1"/>
          </p:cNvSpPr>
          <p:nvPr>
            <p:ph type="ftr" sz="quarter" idx="11"/>
          </p:nvPr>
        </p:nvSpPr>
        <p:spPr>
          <a:xfrm>
            <a:off x="1729034" y="6356350"/>
            <a:ext cx="8733929" cy="365125"/>
          </a:xfrm>
        </p:spPr>
        <p:txBody>
          <a:bodyPr/>
          <a:lstStyle/>
          <a:p>
            <a:endParaRPr lang="fi-FI" dirty="0"/>
          </a:p>
        </p:txBody>
      </p:sp>
      <p:sp>
        <p:nvSpPr>
          <p:cNvPr id="7" name="Dian numeron paikkamerkki 5">
            <a:extLst>
              <a:ext uri="{FF2B5EF4-FFF2-40B4-BE49-F238E27FC236}">
                <a16:creationId xmlns:a16="http://schemas.microsoft.com/office/drawing/2014/main" id="{8125CCA9-AF25-EF58-74DC-D8AD670FE0B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8" name="Päivämäärän paikkamerkki 3">
            <a:extLst>
              <a:ext uri="{FF2B5EF4-FFF2-40B4-BE49-F238E27FC236}">
                <a16:creationId xmlns:a16="http://schemas.microsoft.com/office/drawing/2014/main" id="{376D2C2C-A00B-534D-98CD-A83AA14DE46C}"/>
              </a:ext>
            </a:extLst>
          </p:cNvPr>
          <p:cNvSpPr>
            <a:spLocks noGrp="1"/>
          </p:cNvSpPr>
          <p:nvPr>
            <p:ph type="dt" sz="half" idx="10"/>
          </p:nvPr>
        </p:nvSpPr>
        <p:spPr>
          <a:xfrm>
            <a:off x="423863" y="6356350"/>
            <a:ext cx="1081087" cy="365125"/>
          </a:xfrm>
        </p:spPr>
        <p:txBody>
          <a:bodyPr/>
          <a:lstStyle>
            <a:lvl1pPr>
              <a:defRPr/>
            </a:lvl1pPr>
          </a:lstStyle>
          <a:p>
            <a:fld id="{4F68C14D-59D3-0F46-B2BD-49ED17C3D7D0}" type="datetime1">
              <a:rPr lang="fi-FI" smtClean="0"/>
              <a:t>8.7.2025</a:t>
            </a:fld>
            <a:endParaRPr lang="fi-FI" dirty="0"/>
          </a:p>
        </p:txBody>
      </p:sp>
      <p:sp>
        <p:nvSpPr>
          <p:cNvPr id="9" name="Sisällön paikkamerkki 11">
            <a:extLst>
              <a:ext uri="{FF2B5EF4-FFF2-40B4-BE49-F238E27FC236}">
                <a16:creationId xmlns:a16="http://schemas.microsoft.com/office/drawing/2014/main" id="{75554579-C480-65C7-386B-CA7470422B9D}"/>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2055777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kuva">
    <p:spTree>
      <p:nvGrpSpPr>
        <p:cNvPr id="1" name=""/>
        <p:cNvGrpSpPr/>
        <p:nvPr/>
      </p:nvGrpSpPr>
      <p:grpSpPr>
        <a:xfrm>
          <a:off x="0" y="0"/>
          <a:ext cx="0" cy="0"/>
          <a:chOff x="0" y="0"/>
          <a:chExt cx="0" cy="0"/>
        </a:xfrm>
      </p:grpSpPr>
      <p:sp>
        <p:nvSpPr>
          <p:cNvPr id="18" name="Kuvan paikkamerkki 17">
            <a:extLst>
              <a:ext uri="{FF2B5EF4-FFF2-40B4-BE49-F238E27FC236}">
                <a16:creationId xmlns:a16="http://schemas.microsoft.com/office/drawing/2014/main" id="{501E3082-B84D-8D77-CC31-7FFA588B352F}"/>
              </a:ext>
            </a:extLst>
          </p:cNvPr>
          <p:cNvSpPr>
            <a:spLocks noGrp="1"/>
          </p:cNvSpPr>
          <p:nvPr>
            <p:ph type="pic" sz="quarter" idx="13" hasCustomPrompt="1"/>
          </p:nvPr>
        </p:nvSpPr>
        <p:spPr>
          <a:xfrm>
            <a:off x="0" y="0"/>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dirty="0"/>
              <a:t>Lisää kuva napsauttamalla kuvaketta tai raahaamalla kuva tähän päälle.</a:t>
            </a:r>
          </a:p>
        </p:txBody>
      </p:sp>
    </p:spTree>
    <p:extLst>
      <p:ext uri="{BB962C8B-B14F-4D97-AF65-F5344CB8AC3E}">
        <p14:creationId xmlns:p14="http://schemas.microsoft.com/office/powerpoint/2010/main" val="2818360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xt + taulu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6776FC-C887-71E1-1579-A9D2B28B1847}"/>
              </a:ext>
            </a:extLst>
          </p:cNvPr>
          <p:cNvSpPr>
            <a:spLocks noGrp="1"/>
          </p:cNvSpPr>
          <p:nvPr>
            <p:ph type="title" hasCustomPrompt="1"/>
          </p:nvPr>
        </p:nvSpPr>
        <p:spPr>
          <a:xfrm>
            <a:off x="424330" y="546185"/>
            <a:ext cx="4347695" cy="882300"/>
          </a:xfrm>
          <a:prstGeom prst="rect">
            <a:avLst/>
          </a:prstGeom>
        </p:spPr>
        <p:txBody>
          <a:bodyPr anchor="ctr">
            <a:noAutofit/>
          </a:bodyPr>
          <a:lstStyle>
            <a:lvl1pPr>
              <a:defRPr sz="3200"/>
            </a:lvl1pPr>
          </a:lstStyle>
          <a:p>
            <a:r>
              <a:rPr lang="fi-FI" dirty="0"/>
              <a:t>Tässä tilaa kaaviolle tai kuvalle</a:t>
            </a:r>
          </a:p>
        </p:txBody>
      </p:sp>
      <p:sp>
        <p:nvSpPr>
          <p:cNvPr id="3" name="Sisällön paikkamerkki 2">
            <a:extLst>
              <a:ext uri="{FF2B5EF4-FFF2-40B4-BE49-F238E27FC236}">
                <a16:creationId xmlns:a16="http://schemas.microsoft.com/office/drawing/2014/main" id="{ED1F9D5D-5D0C-AF3C-4A71-FB027CB8AB42}"/>
              </a:ext>
            </a:extLst>
          </p:cNvPr>
          <p:cNvSpPr>
            <a:spLocks noGrp="1"/>
          </p:cNvSpPr>
          <p:nvPr>
            <p:ph idx="1" hasCustomPrompt="1"/>
          </p:nvPr>
        </p:nvSpPr>
        <p:spPr>
          <a:xfrm>
            <a:off x="5183188" y="1212850"/>
            <a:ext cx="6584482" cy="4964112"/>
          </a:xfrm>
        </p:spPr>
        <p:txBody>
          <a:bodyPr>
            <a:normAutofit/>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i-FI" dirty="0"/>
              <a:t>Lisää kaavio tai taulukko tähän.</a:t>
            </a:r>
          </a:p>
        </p:txBody>
      </p:sp>
      <p:sp>
        <p:nvSpPr>
          <p:cNvPr id="4" name="Tekstin paikkamerkki 3">
            <a:extLst>
              <a:ext uri="{FF2B5EF4-FFF2-40B4-BE49-F238E27FC236}">
                <a16:creationId xmlns:a16="http://schemas.microsoft.com/office/drawing/2014/main" id="{3BC5D65D-DA2E-3719-22B2-3137D657ABAF}"/>
              </a:ext>
            </a:extLst>
          </p:cNvPr>
          <p:cNvSpPr>
            <a:spLocks noGrp="1"/>
          </p:cNvSpPr>
          <p:nvPr>
            <p:ph type="body" sz="half" idx="2"/>
          </p:nvPr>
        </p:nvSpPr>
        <p:spPr>
          <a:xfrm>
            <a:off x="424330" y="1509447"/>
            <a:ext cx="4347695"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8" name="Alatunnisteen paikkamerkki 4">
            <a:extLst>
              <a:ext uri="{FF2B5EF4-FFF2-40B4-BE49-F238E27FC236}">
                <a16:creationId xmlns:a16="http://schemas.microsoft.com/office/drawing/2014/main" id="{B306B6BF-DEDF-1758-F118-59642F99CF84}"/>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11033FD-5A60-1726-889D-CDC11C916B1E}"/>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1" name="Päivämäärän paikkamerkki 3">
            <a:extLst>
              <a:ext uri="{FF2B5EF4-FFF2-40B4-BE49-F238E27FC236}">
                <a16:creationId xmlns:a16="http://schemas.microsoft.com/office/drawing/2014/main" id="{8351DD0C-FFB0-8C44-B60F-CA0CC13A75FE}"/>
              </a:ext>
            </a:extLst>
          </p:cNvPr>
          <p:cNvSpPr>
            <a:spLocks noGrp="1"/>
          </p:cNvSpPr>
          <p:nvPr>
            <p:ph type="dt" sz="half" idx="10"/>
          </p:nvPr>
        </p:nvSpPr>
        <p:spPr>
          <a:xfrm>
            <a:off x="423863" y="6356350"/>
            <a:ext cx="1081087" cy="365125"/>
          </a:xfrm>
        </p:spPr>
        <p:txBody>
          <a:bodyPr/>
          <a:lstStyle>
            <a:lvl1pPr>
              <a:defRPr/>
            </a:lvl1pPr>
          </a:lstStyle>
          <a:p>
            <a:fld id="{D38720C7-5791-FF48-9B65-6549569F301F}" type="datetime1">
              <a:rPr lang="fi-FI" smtClean="0"/>
              <a:t>8.7.2025</a:t>
            </a:fld>
            <a:endParaRPr lang="fi-FI" dirty="0"/>
          </a:p>
        </p:txBody>
      </p:sp>
      <p:sp>
        <p:nvSpPr>
          <p:cNvPr id="12" name="Sisällön paikkamerkki 11">
            <a:extLst>
              <a:ext uri="{FF2B5EF4-FFF2-40B4-BE49-F238E27FC236}">
                <a16:creationId xmlns:a16="http://schemas.microsoft.com/office/drawing/2014/main" id="{97B5F9B9-3122-C7DD-C7F7-7C1835C82AF3}"/>
              </a:ext>
            </a:extLst>
          </p:cNvPr>
          <p:cNvSpPr>
            <a:spLocks noGrp="1"/>
          </p:cNvSpPr>
          <p:nvPr>
            <p:ph sz="quarter" idx="14" hasCustomPrompt="1"/>
          </p:nvPr>
        </p:nvSpPr>
        <p:spPr>
          <a:xfrm>
            <a:off x="423863" y="268373"/>
            <a:ext cx="434769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0932080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xt + pyöristetty kuva">
    <p:spTree>
      <p:nvGrpSpPr>
        <p:cNvPr id="1" name=""/>
        <p:cNvGrpSpPr/>
        <p:nvPr/>
      </p:nvGrpSpPr>
      <p:grpSpPr>
        <a:xfrm>
          <a:off x="0" y="0"/>
          <a:ext cx="0" cy="0"/>
          <a:chOff x="0" y="0"/>
          <a:chExt cx="0" cy="0"/>
        </a:xfrm>
      </p:grpSpPr>
      <p:sp>
        <p:nvSpPr>
          <p:cNvPr id="21" name="Kuvan paikkamerkki 20">
            <a:extLst>
              <a:ext uri="{FF2B5EF4-FFF2-40B4-BE49-F238E27FC236}">
                <a16:creationId xmlns:a16="http://schemas.microsoft.com/office/drawing/2014/main" id="{F09A2A98-E190-DBA5-7F10-C405ED6E02E3}"/>
              </a:ext>
            </a:extLst>
          </p:cNvPr>
          <p:cNvSpPr>
            <a:spLocks noGrp="1"/>
          </p:cNvSpPr>
          <p:nvPr>
            <p:ph type="pic" idx="1"/>
          </p:nvPr>
        </p:nvSpPr>
        <p:spPr>
          <a:xfrm>
            <a:off x="5183187" y="268940"/>
            <a:ext cx="6745847" cy="5913343"/>
          </a:xfrm>
          <a:custGeom>
            <a:avLst/>
            <a:gdLst>
              <a:gd name="connsiteX0" fmla="*/ 366213 w 6745847"/>
              <a:gd name="connsiteY0" fmla="*/ 0 h 5913343"/>
              <a:gd name="connsiteX1" fmla="*/ 5804021 w 6745847"/>
              <a:gd name="connsiteY1" fmla="*/ 0 h 5913343"/>
              <a:gd name="connsiteX2" fmla="*/ 5804021 w 6745847"/>
              <a:gd name="connsiteY2" fmla="*/ 334096 h 5913343"/>
              <a:gd name="connsiteX3" fmla="*/ 6405777 w 6745847"/>
              <a:gd name="connsiteY3" fmla="*/ 935852 h 5913343"/>
              <a:gd name="connsiteX4" fmla="*/ 6745847 w 6745847"/>
              <a:gd name="connsiteY4" fmla="*/ 935852 h 5913343"/>
              <a:gd name="connsiteX5" fmla="*/ 6745847 w 6745847"/>
              <a:gd name="connsiteY5" fmla="*/ 5547130 h 5913343"/>
              <a:gd name="connsiteX6" fmla="*/ 6379634 w 6745847"/>
              <a:gd name="connsiteY6" fmla="*/ 5913343 h 5913343"/>
              <a:gd name="connsiteX7" fmla="*/ 366213 w 6745847"/>
              <a:gd name="connsiteY7" fmla="*/ 5913343 h 5913343"/>
              <a:gd name="connsiteX8" fmla="*/ 0 w 6745847"/>
              <a:gd name="connsiteY8" fmla="*/ 5547130 h 5913343"/>
              <a:gd name="connsiteX9" fmla="*/ 0 w 6745847"/>
              <a:gd name="connsiteY9" fmla="*/ 366213 h 5913343"/>
              <a:gd name="connsiteX10" fmla="*/ 366213 w 6745847"/>
              <a:gd name="connsiteY10" fmla="*/ 0 h 591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5847" h="5913343">
                <a:moveTo>
                  <a:pt x="366213" y="0"/>
                </a:moveTo>
                <a:lnTo>
                  <a:pt x="5804021" y="0"/>
                </a:lnTo>
                <a:lnTo>
                  <a:pt x="5804021" y="334096"/>
                </a:lnTo>
                <a:cubicBezTo>
                  <a:pt x="5804021" y="666214"/>
                  <a:pt x="6073659" y="935852"/>
                  <a:pt x="6405777" y="935852"/>
                </a:cubicBezTo>
                <a:lnTo>
                  <a:pt x="6745847" y="935852"/>
                </a:lnTo>
                <a:lnTo>
                  <a:pt x="6745847" y="5547130"/>
                </a:lnTo>
                <a:cubicBezTo>
                  <a:pt x="6745847" y="5749384"/>
                  <a:pt x="6581888" y="5913343"/>
                  <a:pt x="6379634" y="5913343"/>
                </a:cubicBezTo>
                <a:lnTo>
                  <a:pt x="366213" y="5913343"/>
                </a:lnTo>
                <a:cubicBezTo>
                  <a:pt x="163959" y="5913343"/>
                  <a:pt x="0" y="5749384"/>
                  <a:pt x="0" y="5547130"/>
                </a:cubicBezTo>
                <a:lnTo>
                  <a:pt x="0" y="366213"/>
                </a:lnTo>
                <a:cubicBezTo>
                  <a:pt x="0" y="163959"/>
                  <a:pt x="163959" y="0"/>
                  <a:pt x="366213" y="0"/>
                </a:cubicBez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4347695"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Alatunnisteen paikkamerkki 4">
            <a:extLst>
              <a:ext uri="{FF2B5EF4-FFF2-40B4-BE49-F238E27FC236}">
                <a16:creationId xmlns:a16="http://schemas.microsoft.com/office/drawing/2014/main" id="{E3728E02-43EE-1B58-E1DE-1137FAAE73AB}"/>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970C61ED-AA39-3F83-BFEC-0BEB5C6804F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2A881501-36D2-7B4B-4688-E578C138CDB1}"/>
              </a:ext>
            </a:extLst>
          </p:cNvPr>
          <p:cNvSpPr>
            <a:spLocks noGrp="1"/>
          </p:cNvSpPr>
          <p:nvPr>
            <p:ph type="dt" sz="half" idx="10"/>
          </p:nvPr>
        </p:nvSpPr>
        <p:spPr>
          <a:xfrm>
            <a:off x="423863" y="6356350"/>
            <a:ext cx="1081087" cy="365125"/>
          </a:xfrm>
        </p:spPr>
        <p:txBody>
          <a:bodyPr/>
          <a:lstStyle>
            <a:lvl1pPr>
              <a:defRPr/>
            </a:lvl1pPr>
          </a:lstStyle>
          <a:p>
            <a:fld id="{898439B1-E753-FA44-9CF7-0B6C4F183480}" type="datetime1">
              <a:rPr lang="fi-FI" smtClean="0"/>
              <a:t>8.7.2025</a:t>
            </a:fld>
            <a:endParaRPr lang="fi-FI" dirty="0"/>
          </a:p>
        </p:txBody>
      </p:sp>
      <p:sp>
        <p:nvSpPr>
          <p:cNvPr id="10" name="Otsikko 1">
            <a:extLst>
              <a:ext uri="{FF2B5EF4-FFF2-40B4-BE49-F238E27FC236}">
                <a16:creationId xmlns:a16="http://schemas.microsoft.com/office/drawing/2014/main" id="{391C7ADA-7811-6548-19E5-527D2E5A2514}"/>
              </a:ext>
            </a:extLst>
          </p:cNvPr>
          <p:cNvSpPr>
            <a:spLocks noGrp="1"/>
          </p:cNvSpPr>
          <p:nvPr>
            <p:ph type="title" hasCustomPrompt="1"/>
          </p:nvPr>
        </p:nvSpPr>
        <p:spPr>
          <a:xfrm>
            <a:off x="424330" y="546185"/>
            <a:ext cx="4347695" cy="882300"/>
          </a:xfrm>
          <a:prstGeom prst="rect">
            <a:avLst/>
          </a:prstGeom>
        </p:spPr>
        <p:txBody>
          <a:bodyPr anchor="ctr">
            <a:noAutofit/>
          </a:bodyPr>
          <a:lstStyle>
            <a:lvl1pPr>
              <a:defRPr sz="3200"/>
            </a:lvl1pPr>
          </a:lstStyle>
          <a:p>
            <a:r>
              <a:rPr lang="fi-FI" dirty="0"/>
              <a:t>Tässä pyöristetty kuvapaikka mukana</a:t>
            </a:r>
          </a:p>
        </p:txBody>
      </p:sp>
      <p:sp>
        <p:nvSpPr>
          <p:cNvPr id="12" name="Sisällön paikkamerkki 11">
            <a:extLst>
              <a:ext uri="{FF2B5EF4-FFF2-40B4-BE49-F238E27FC236}">
                <a16:creationId xmlns:a16="http://schemas.microsoft.com/office/drawing/2014/main" id="{10A8A6CC-47E4-34DE-5FB8-FA17693500D8}"/>
              </a:ext>
            </a:extLst>
          </p:cNvPr>
          <p:cNvSpPr>
            <a:spLocks noGrp="1"/>
          </p:cNvSpPr>
          <p:nvPr>
            <p:ph sz="quarter" idx="14" hasCustomPrompt="1"/>
          </p:nvPr>
        </p:nvSpPr>
        <p:spPr>
          <a:xfrm>
            <a:off x="423863" y="268373"/>
            <a:ext cx="434769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801400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xt vasen + kuva oikea valkoinen">
    <p:spTree>
      <p:nvGrpSpPr>
        <p:cNvPr id="1" name=""/>
        <p:cNvGrpSpPr/>
        <p:nvPr/>
      </p:nvGrpSpPr>
      <p:grpSpPr>
        <a:xfrm>
          <a:off x="0" y="0"/>
          <a:ext cx="0" cy="0"/>
          <a:chOff x="0" y="0"/>
          <a:chExt cx="0" cy="0"/>
        </a:xfrm>
      </p:grpSpPr>
      <p:sp>
        <p:nvSpPr>
          <p:cNvPr id="20" name="Kuvan paikkamerkki 19">
            <a:extLst>
              <a:ext uri="{FF2B5EF4-FFF2-40B4-BE49-F238E27FC236}">
                <a16:creationId xmlns:a16="http://schemas.microsoft.com/office/drawing/2014/main" id="{E791CF2A-B54F-5F88-741F-6433F216E15D}"/>
              </a:ext>
            </a:extLst>
          </p:cNvPr>
          <p:cNvSpPr>
            <a:spLocks noGrp="1"/>
          </p:cNvSpPr>
          <p:nvPr>
            <p:ph type="pic" sz="quarter" idx="14"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424330" y="6356350"/>
            <a:ext cx="950338" cy="365125"/>
          </a:xfrm>
        </p:spPr>
        <p:txBody>
          <a:bodyPr/>
          <a:lstStyle/>
          <a:p>
            <a:fld id="{FD55ABD8-183C-F047-A200-BF9304AA7656}" type="datetime1">
              <a:rPr lang="fi-FI" smtClean="0"/>
              <a:t>8.7.2025</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1504055" y="6356349"/>
            <a:ext cx="3495483" cy="365125"/>
          </a:xfrm>
        </p:spPr>
        <p:txBody>
          <a:body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5191828" y="6356350"/>
            <a:ext cx="711882" cy="365125"/>
          </a:xfrm>
        </p:spPr>
        <p:txBody>
          <a:bodyPr/>
          <a:lstStyle/>
          <a:p>
            <a:fld id="{3870A464-F060-4E12-BC80-B2AE5F264B44}" type="slidenum">
              <a:rPr lang="fi-FI" smtClean="0"/>
              <a:t>‹#›</a:t>
            </a:fld>
            <a:endParaRPr lang="fi-FI"/>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5479380"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5CA7AE3-B201-F619-127C-49406CE5C157}"/>
              </a:ext>
            </a:extLst>
          </p:cNvPr>
          <p:cNvSpPr>
            <a:spLocks noGrp="1"/>
          </p:cNvSpPr>
          <p:nvPr>
            <p:ph type="title" hasCustomPrompt="1"/>
          </p:nvPr>
        </p:nvSpPr>
        <p:spPr>
          <a:xfrm>
            <a:off x="424330" y="546185"/>
            <a:ext cx="5479380" cy="882300"/>
          </a:xfrm>
          <a:prstGeom prst="rect">
            <a:avLst/>
          </a:prstGeom>
        </p:spPr>
        <p:txBody>
          <a:bodyPr anchor="ctr">
            <a:noAutofit/>
          </a:bodyPr>
          <a:lstStyle>
            <a:lvl1pPr>
              <a:defRPr sz="3200"/>
            </a:lvl1pPr>
          </a:lstStyle>
          <a:p>
            <a:r>
              <a:rPr lang="fi-FI" dirty="0"/>
              <a:t>Tässä iso kuvapaikka tekstin mukana</a:t>
            </a:r>
          </a:p>
        </p:txBody>
      </p:sp>
      <p:sp>
        <p:nvSpPr>
          <p:cNvPr id="4" name="Sisällön paikkamerkki 11">
            <a:extLst>
              <a:ext uri="{FF2B5EF4-FFF2-40B4-BE49-F238E27FC236}">
                <a16:creationId xmlns:a16="http://schemas.microsoft.com/office/drawing/2014/main" id="{882DD240-E93C-4003-DA9D-301BC9117938}"/>
              </a:ext>
            </a:extLst>
          </p:cNvPr>
          <p:cNvSpPr>
            <a:spLocks noGrp="1"/>
          </p:cNvSpPr>
          <p:nvPr>
            <p:ph sz="quarter" idx="15" hasCustomPrompt="1"/>
          </p:nvPr>
        </p:nvSpPr>
        <p:spPr>
          <a:xfrm>
            <a:off x="423863" y="268373"/>
            <a:ext cx="5479380"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79276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 magenta">
    <p:bg>
      <p:bgPr>
        <a:solidFill>
          <a:schemeClr val="accent1"/>
        </a:solidFill>
        <a:effectLst/>
      </p:bgPr>
    </p:bg>
    <p:spTree>
      <p:nvGrpSpPr>
        <p:cNvPr id="1" name=""/>
        <p:cNvGrpSpPr/>
        <p:nvPr/>
      </p:nvGrpSpPr>
      <p:grpSpPr>
        <a:xfrm>
          <a:off x="0" y="0"/>
          <a:ext cx="0" cy="0"/>
          <a:chOff x="0" y="0"/>
          <a:chExt cx="0" cy="0"/>
        </a:xfrm>
      </p:grpSpPr>
      <p:grpSp>
        <p:nvGrpSpPr>
          <p:cNvPr id="5" name="Ryhmä 4">
            <a:extLst>
              <a:ext uri="{FF2B5EF4-FFF2-40B4-BE49-F238E27FC236}">
                <a16:creationId xmlns:a16="http://schemas.microsoft.com/office/drawing/2014/main" id="{F4EEFEB2-F3E3-E8BE-393D-00E61297D96E}"/>
              </a:ext>
            </a:extLst>
          </p:cNvPr>
          <p:cNvGrpSpPr/>
          <p:nvPr userDrawn="1"/>
        </p:nvGrpSpPr>
        <p:grpSpPr>
          <a:xfrm>
            <a:off x="7277846" y="-4344022"/>
            <a:ext cx="15544507" cy="15545031"/>
            <a:chOff x="7277846" y="-4344022"/>
            <a:chExt cx="15544507" cy="15545031"/>
          </a:xfrm>
        </p:grpSpPr>
        <p:sp>
          <p:nvSpPr>
            <p:cNvPr id="6" name="Puolivapaa piirto 5">
              <a:extLst>
                <a:ext uri="{FF2B5EF4-FFF2-40B4-BE49-F238E27FC236}">
                  <a16:creationId xmlns:a16="http://schemas.microsoft.com/office/drawing/2014/main" id="{48B41766-D29F-CC17-3C83-4488F988D6F0}"/>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chemeClr val="bg1"/>
            </a:solidFill>
            <a:ln w="1374" cap="flat">
              <a:noFill/>
              <a:prstDash val="solid"/>
              <a:miter/>
            </a:ln>
          </p:spPr>
          <p:txBody>
            <a:bodyPr rtlCol="0" anchor="ctr"/>
            <a:lstStyle/>
            <a:p>
              <a:endParaRPr lang="fi-FI" dirty="0"/>
            </a:p>
          </p:txBody>
        </p:sp>
        <p:grpSp>
          <p:nvGrpSpPr>
            <p:cNvPr id="7" name="Ryhmä 6">
              <a:extLst>
                <a:ext uri="{FF2B5EF4-FFF2-40B4-BE49-F238E27FC236}">
                  <a16:creationId xmlns:a16="http://schemas.microsoft.com/office/drawing/2014/main" id="{A8DAC8F2-3675-BB47-8A9D-2DC68D1A979B}"/>
                </a:ext>
              </a:extLst>
            </p:cNvPr>
            <p:cNvGrpSpPr/>
            <p:nvPr userDrawn="1"/>
          </p:nvGrpSpPr>
          <p:grpSpPr>
            <a:xfrm>
              <a:off x="8420304" y="1254738"/>
              <a:ext cx="4347426" cy="4347573"/>
              <a:chOff x="8420304" y="1254738"/>
              <a:chExt cx="4347426" cy="4347573"/>
            </a:xfrm>
          </p:grpSpPr>
          <p:sp>
            <p:nvSpPr>
              <p:cNvPr id="8" name="Puolivapaa piirto 7">
                <a:extLst>
                  <a:ext uri="{FF2B5EF4-FFF2-40B4-BE49-F238E27FC236}">
                    <a16:creationId xmlns:a16="http://schemas.microsoft.com/office/drawing/2014/main" id="{4C01CFE5-437B-1CF7-C0A1-C0B5C2A7C2AA}"/>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chemeClr val="accent1"/>
              </a:solidFill>
              <a:ln w="1374" cap="flat">
                <a:noFill/>
                <a:prstDash val="solid"/>
                <a:miter/>
              </a:ln>
            </p:spPr>
            <p:txBody>
              <a:bodyPr rtlCol="0" anchor="ctr"/>
              <a:lstStyle/>
              <a:p>
                <a:endParaRPr lang="fi-FI" dirty="0"/>
              </a:p>
            </p:txBody>
          </p:sp>
          <p:grpSp>
            <p:nvGrpSpPr>
              <p:cNvPr id="9" name="Ryhmä 8">
                <a:extLst>
                  <a:ext uri="{FF2B5EF4-FFF2-40B4-BE49-F238E27FC236}">
                    <a16:creationId xmlns:a16="http://schemas.microsoft.com/office/drawing/2014/main" id="{C416665E-C115-4720-4528-5C4B2C02D6E3}"/>
                  </a:ext>
                </a:extLst>
              </p:cNvPr>
              <p:cNvGrpSpPr/>
              <p:nvPr userDrawn="1"/>
            </p:nvGrpSpPr>
            <p:grpSpPr>
              <a:xfrm>
                <a:off x="9364552" y="2509938"/>
                <a:ext cx="2695237" cy="1917341"/>
                <a:chOff x="9364552" y="2509938"/>
                <a:chExt cx="2695237" cy="1917341"/>
              </a:xfrm>
            </p:grpSpPr>
            <p:sp>
              <p:nvSpPr>
                <p:cNvPr id="10" name="Puolivapaa piirto 9">
                  <a:extLst>
                    <a:ext uri="{FF2B5EF4-FFF2-40B4-BE49-F238E27FC236}">
                      <a16:creationId xmlns:a16="http://schemas.microsoft.com/office/drawing/2014/main" id="{895F4018-609B-DEE0-6C77-9338377C9AE5}"/>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chemeClr val="accent1"/>
                </a:solidFill>
                <a:ln w="1374"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83F74574-E869-F390-E92E-9D4FA43E16A2}"/>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chemeClr val="accent1"/>
                </a:solidFill>
                <a:ln w="1374" cap="flat">
                  <a:noFill/>
                  <a:prstDash val="solid"/>
                  <a:miter/>
                </a:ln>
              </p:spPr>
              <p:txBody>
                <a:bodyPr rtlCol="0" anchor="ctr"/>
                <a:lstStyle/>
                <a:p>
                  <a:endParaRPr lang="fi-FI"/>
                </a:p>
              </p:txBody>
            </p:sp>
          </p:grpSp>
        </p:grpSp>
      </p:grpSp>
      <p:sp>
        <p:nvSpPr>
          <p:cNvPr id="4" name="Alaotsikko 2">
            <a:extLst>
              <a:ext uri="{FF2B5EF4-FFF2-40B4-BE49-F238E27FC236}">
                <a16:creationId xmlns:a16="http://schemas.microsoft.com/office/drawing/2014/main" id="{61682862-7845-3004-F6D1-093F75F5B8A4}"/>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Tässä on alaotsikko, jossa nimi</a:t>
            </a:r>
            <a:br>
              <a:rPr lang="fi-FI" dirty="0"/>
            </a:br>
            <a:r>
              <a:rPr lang="fi-FI" dirty="0"/>
              <a:t>Titteli ja</a:t>
            </a:r>
            <a:br>
              <a:rPr lang="fi-FI" dirty="0"/>
            </a:br>
            <a:r>
              <a:rPr lang="fi-FI" dirty="0"/>
              <a:t>Päivämäärä</a:t>
            </a:r>
          </a:p>
        </p:txBody>
      </p:sp>
      <p:sp>
        <p:nvSpPr>
          <p:cNvPr id="12" name="Otsikko 1">
            <a:extLst>
              <a:ext uri="{FF2B5EF4-FFF2-40B4-BE49-F238E27FC236}">
                <a16:creationId xmlns:a16="http://schemas.microsoft.com/office/drawing/2014/main" id="{0406352F-6256-622A-4B9F-E79B99878E83}"/>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bg1"/>
                </a:solidFill>
                <a:latin typeface="Merriweather Black" panose="00000A00000000000000" pitchFamily="2" charset="0"/>
              </a:defRPr>
            </a:lvl1pPr>
          </a:lstStyle>
          <a:p>
            <a:r>
              <a:rPr lang="fi-FI" dirty="0"/>
              <a:t>Tämä on perusaloitusdia </a:t>
            </a:r>
            <a:r>
              <a:rPr lang="fi-FI" dirty="0" err="1"/>
              <a:t>magentana</a:t>
            </a:r>
            <a:r>
              <a:rPr lang="fi-FI" dirty="0"/>
              <a:t> –kaksi riviä </a:t>
            </a:r>
            <a:endParaRPr lang="fi-FI" noProof="0" dirty="0"/>
          </a:p>
        </p:txBody>
      </p:sp>
    </p:spTree>
    <p:extLst>
      <p:ext uri="{BB962C8B-B14F-4D97-AF65-F5344CB8AC3E}">
        <p14:creationId xmlns:p14="http://schemas.microsoft.com/office/powerpoint/2010/main" val="2601848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xt vasen + kuva oikea magenta">
    <p:bg>
      <p:bgPr>
        <a:solidFill>
          <a:schemeClr val="accent1"/>
        </a:solidFill>
        <a:effectLst/>
      </p:bgPr>
    </p:bg>
    <p:spTree>
      <p:nvGrpSpPr>
        <p:cNvPr id="1" name=""/>
        <p:cNvGrpSpPr/>
        <p:nvPr/>
      </p:nvGrpSpPr>
      <p:grpSpPr>
        <a:xfrm>
          <a:off x="0" y="0"/>
          <a:ext cx="0" cy="0"/>
          <a:chOff x="0" y="0"/>
          <a:chExt cx="0" cy="0"/>
        </a:xfrm>
      </p:grpSpPr>
      <p:sp>
        <p:nvSpPr>
          <p:cNvPr id="20" name="Kuvan paikkamerkki 19">
            <a:extLst>
              <a:ext uri="{FF2B5EF4-FFF2-40B4-BE49-F238E27FC236}">
                <a16:creationId xmlns:a16="http://schemas.microsoft.com/office/drawing/2014/main" id="{E791CF2A-B54F-5F88-741F-6433F216E15D}"/>
              </a:ext>
            </a:extLst>
          </p:cNvPr>
          <p:cNvSpPr>
            <a:spLocks noGrp="1"/>
          </p:cNvSpPr>
          <p:nvPr>
            <p:ph type="pic" sz="quarter" idx="14"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424330" y="6356350"/>
            <a:ext cx="950338" cy="365125"/>
          </a:xfrm>
        </p:spPr>
        <p:txBody>
          <a:bodyPr/>
          <a:lstStyle>
            <a:lvl1pPr>
              <a:defRPr>
                <a:solidFill>
                  <a:schemeClr val="bg1"/>
                </a:solidFill>
              </a:defRPr>
            </a:lvl1pPr>
          </a:lstStyle>
          <a:p>
            <a:fld id="{A0A02DCF-1A06-F14B-8267-1AAD1644965E}" type="datetime1">
              <a:rPr lang="fi-FI" smtClean="0"/>
              <a:t>8.7.2025</a:t>
            </a:fld>
            <a:endParaRPr lang="fi-FI" dirty="0"/>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1504055" y="6356349"/>
            <a:ext cx="3495483" cy="365125"/>
          </a:xfrm>
        </p:spPr>
        <p:txBody>
          <a:bodyPr/>
          <a:lstStyle>
            <a:lvl1pPr>
              <a:defRPr>
                <a:solidFill>
                  <a:schemeClr val="bg1"/>
                </a:solidFill>
              </a:defRPr>
            </a:lvl1p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5191828"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5479380" cy="4667516"/>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5CA7AE3-B201-F619-127C-49406CE5C157}"/>
              </a:ext>
            </a:extLst>
          </p:cNvPr>
          <p:cNvSpPr>
            <a:spLocks noGrp="1"/>
          </p:cNvSpPr>
          <p:nvPr>
            <p:ph type="title" hasCustomPrompt="1"/>
          </p:nvPr>
        </p:nvSpPr>
        <p:spPr>
          <a:xfrm>
            <a:off x="424330" y="546185"/>
            <a:ext cx="5479380" cy="882300"/>
          </a:xfrm>
          <a:prstGeom prst="rect">
            <a:avLst/>
          </a:prstGeom>
        </p:spPr>
        <p:txBody>
          <a:bodyPr anchor="ctr">
            <a:noAutofit/>
          </a:bodyPr>
          <a:lstStyle>
            <a:lvl1pPr>
              <a:defRPr sz="3200">
                <a:solidFill>
                  <a:schemeClr val="bg1"/>
                </a:solidFill>
              </a:defRPr>
            </a:lvl1pPr>
          </a:lstStyle>
          <a:p>
            <a:r>
              <a:rPr lang="fi-FI" dirty="0"/>
              <a:t>Tässä iso kuvapaikka tekstin mukana</a:t>
            </a:r>
          </a:p>
        </p:txBody>
      </p:sp>
      <p:sp>
        <p:nvSpPr>
          <p:cNvPr id="4" name="Sisällön paikkamerkki 11">
            <a:extLst>
              <a:ext uri="{FF2B5EF4-FFF2-40B4-BE49-F238E27FC236}">
                <a16:creationId xmlns:a16="http://schemas.microsoft.com/office/drawing/2014/main" id="{882DD240-E93C-4003-DA9D-301BC9117938}"/>
              </a:ext>
            </a:extLst>
          </p:cNvPr>
          <p:cNvSpPr>
            <a:spLocks noGrp="1"/>
          </p:cNvSpPr>
          <p:nvPr>
            <p:ph sz="quarter" idx="15" hasCustomPrompt="1"/>
          </p:nvPr>
        </p:nvSpPr>
        <p:spPr>
          <a:xfrm>
            <a:off x="423863" y="268373"/>
            <a:ext cx="5479380"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7663583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xt oikea + kuva vasen valkoinen">
    <p:spTree>
      <p:nvGrpSpPr>
        <p:cNvPr id="1" name=""/>
        <p:cNvGrpSpPr/>
        <p:nvPr/>
      </p:nvGrpSpPr>
      <p:grpSpPr>
        <a:xfrm>
          <a:off x="0" y="0"/>
          <a:ext cx="0" cy="0"/>
          <a:chOff x="0" y="0"/>
          <a:chExt cx="0" cy="0"/>
        </a:xfrm>
      </p:grpSpPr>
      <p:sp>
        <p:nvSpPr>
          <p:cNvPr id="12" name="Kuvan paikkamerkki 11">
            <a:extLst>
              <a:ext uri="{FF2B5EF4-FFF2-40B4-BE49-F238E27FC236}">
                <a16:creationId xmlns:a16="http://schemas.microsoft.com/office/drawing/2014/main" id="{79C65B12-1F31-6C9F-6D54-6EF6CE9C2E33}"/>
              </a:ext>
            </a:extLst>
          </p:cNvPr>
          <p:cNvSpPr>
            <a:spLocks noGrp="1"/>
          </p:cNvSpPr>
          <p:nvPr>
            <p:ph type="pic" sz="quarter" idx="18" hasCustomPrompt="1"/>
          </p:nvPr>
        </p:nvSpPr>
        <p:spPr>
          <a:xfrm>
            <a:off x="0" y="0"/>
            <a:ext cx="5898948" cy="6858000"/>
          </a:xfrm>
        </p:spPr>
        <p:txBody>
          <a:body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6292586" y="6356350"/>
            <a:ext cx="950338" cy="365125"/>
          </a:xfrm>
        </p:spPr>
        <p:txBody>
          <a:bodyPr/>
          <a:lstStyle/>
          <a:p>
            <a:fld id="{DDD78BE0-1D4A-4144-BC3D-2DED3B677662}" type="datetime1">
              <a:rPr lang="fi-FI" smtClean="0"/>
              <a:t>8.7.2025</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7372311" y="6356349"/>
            <a:ext cx="3495483" cy="365125"/>
          </a:xfrm>
        </p:spPr>
        <p:txBody>
          <a:body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11060084" y="6356350"/>
            <a:ext cx="711882" cy="365125"/>
          </a:xfrm>
        </p:spPr>
        <p:txBody>
          <a:bodyPr/>
          <a:lstStyle/>
          <a:p>
            <a:fld id="{3870A464-F060-4E12-BC80-B2AE5F264B44}" type="slidenum">
              <a:rPr lang="fi-FI" smtClean="0"/>
              <a:t>‹#›</a:t>
            </a:fld>
            <a:endParaRPr lang="fi-FI"/>
          </a:p>
        </p:txBody>
      </p:sp>
      <p:sp>
        <p:nvSpPr>
          <p:cNvPr id="3" name="Tekstin paikkamerkki 3">
            <a:extLst>
              <a:ext uri="{FF2B5EF4-FFF2-40B4-BE49-F238E27FC236}">
                <a16:creationId xmlns:a16="http://schemas.microsoft.com/office/drawing/2014/main" id="{96C89DC3-B693-407E-AC71-6329B48233BA}"/>
              </a:ext>
            </a:extLst>
          </p:cNvPr>
          <p:cNvSpPr>
            <a:spLocks noGrp="1"/>
          </p:cNvSpPr>
          <p:nvPr>
            <p:ph type="body" sz="half" idx="16"/>
          </p:nvPr>
        </p:nvSpPr>
        <p:spPr>
          <a:xfrm>
            <a:off x="6293053" y="1509447"/>
            <a:ext cx="5479380"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Sisällön paikkamerkki 11">
            <a:extLst>
              <a:ext uri="{FF2B5EF4-FFF2-40B4-BE49-F238E27FC236}">
                <a16:creationId xmlns:a16="http://schemas.microsoft.com/office/drawing/2014/main" id="{9CFB598D-A5BD-ACD9-9756-336ECCCFA14C}"/>
              </a:ext>
            </a:extLst>
          </p:cNvPr>
          <p:cNvSpPr>
            <a:spLocks noGrp="1"/>
          </p:cNvSpPr>
          <p:nvPr>
            <p:ph sz="quarter" idx="17" hasCustomPrompt="1"/>
          </p:nvPr>
        </p:nvSpPr>
        <p:spPr>
          <a:xfrm>
            <a:off x="6292586" y="268373"/>
            <a:ext cx="469879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13" name="Otsikko 1">
            <a:extLst>
              <a:ext uri="{FF2B5EF4-FFF2-40B4-BE49-F238E27FC236}">
                <a16:creationId xmlns:a16="http://schemas.microsoft.com/office/drawing/2014/main" id="{16D64EF7-5C2B-84D4-0521-421C6979E465}"/>
              </a:ext>
            </a:extLst>
          </p:cNvPr>
          <p:cNvSpPr>
            <a:spLocks noGrp="1"/>
          </p:cNvSpPr>
          <p:nvPr>
            <p:ph type="title" hasCustomPrompt="1"/>
          </p:nvPr>
        </p:nvSpPr>
        <p:spPr>
          <a:xfrm>
            <a:off x="6293053" y="546185"/>
            <a:ext cx="4698330" cy="882300"/>
          </a:xfrm>
          <a:prstGeom prst="rect">
            <a:avLst/>
          </a:prstGeom>
        </p:spPr>
        <p:txBody>
          <a:bodyPr anchor="ctr">
            <a:noAutofit/>
          </a:bodyPr>
          <a:lstStyle>
            <a:lvl1pPr>
              <a:defRPr sz="3200"/>
            </a:lvl1pPr>
          </a:lstStyle>
          <a:p>
            <a:r>
              <a:rPr lang="fi-FI" dirty="0"/>
              <a:t>Tässä iso kuvapaikka tekstin mukana</a:t>
            </a:r>
          </a:p>
        </p:txBody>
      </p:sp>
    </p:spTree>
    <p:extLst>
      <p:ext uri="{BB962C8B-B14F-4D97-AF65-F5344CB8AC3E}">
        <p14:creationId xmlns:p14="http://schemas.microsoft.com/office/powerpoint/2010/main" val="3260107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xt oikea + kuva vasen magenta">
    <p:bg>
      <p:bgPr>
        <a:solidFill>
          <a:schemeClr val="accent1"/>
        </a:solidFill>
        <a:effectLst/>
      </p:bgPr>
    </p:bg>
    <p:spTree>
      <p:nvGrpSpPr>
        <p:cNvPr id="1" name=""/>
        <p:cNvGrpSpPr/>
        <p:nvPr/>
      </p:nvGrpSpPr>
      <p:grpSpPr>
        <a:xfrm>
          <a:off x="0" y="0"/>
          <a:ext cx="0" cy="0"/>
          <a:chOff x="0" y="0"/>
          <a:chExt cx="0" cy="0"/>
        </a:xfrm>
      </p:grpSpPr>
      <p:sp>
        <p:nvSpPr>
          <p:cNvPr id="12" name="Kuvan paikkamerkki 11">
            <a:extLst>
              <a:ext uri="{FF2B5EF4-FFF2-40B4-BE49-F238E27FC236}">
                <a16:creationId xmlns:a16="http://schemas.microsoft.com/office/drawing/2014/main" id="{79C65B12-1F31-6C9F-6D54-6EF6CE9C2E33}"/>
              </a:ext>
            </a:extLst>
          </p:cNvPr>
          <p:cNvSpPr>
            <a:spLocks noGrp="1"/>
          </p:cNvSpPr>
          <p:nvPr>
            <p:ph type="pic" sz="quarter" idx="18" hasCustomPrompt="1"/>
          </p:nvPr>
        </p:nvSpPr>
        <p:spPr>
          <a:xfrm>
            <a:off x="0" y="0"/>
            <a:ext cx="5898948" cy="6858000"/>
          </a:xfr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6292586" y="6356350"/>
            <a:ext cx="950338" cy="365125"/>
          </a:xfrm>
        </p:spPr>
        <p:txBody>
          <a:bodyPr/>
          <a:lstStyle>
            <a:lvl1pPr>
              <a:defRPr>
                <a:solidFill>
                  <a:schemeClr val="bg1"/>
                </a:solidFill>
              </a:defRPr>
            </a:lvl1pPr>
          </a:lstStyle>
          <a:p>
            <a:fld id="{E1C9B137-CF63-BC48-BC31-87A34A4D7BC8}" type="datetime1">
              <a:rPr lang="fi-FI" smtClean="0"/>
              <a:t>8.7.2025</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7372311" y="6356349"/>
            <a:ext cx="3495483" cy="365125"/>
          </a:xfrm>
        </p:spPr>
        <p:txBody>
          <a:bodyPr/>
          <a:lstStyle>
            <a:lvl1pPr>
              <a:defRPr>
                <a:solidFill>
                  <a:schemeClr val="bg1"/>
                </a:solidFill>
              </a:defRPr>
            </a:lvl1p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11060084"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3" name="Tekstin paikkamerkki 3">
            <a:extLst>
              <a:ext uri="{FF2B5EF4-FFF2-40B4-BE49-F238E27FC236}">
                <a16:creationId xmlns:a16="http://schemas.microsoft.com/office/drawing/2014/main" id="{96C89DC3-B693-407E-AC71-6329B48233BA}"/>
              </a:ext>
            </a:extLst>
          </p:cNvPr>
          <p:cNvSpPr>
            <a:spLocks noGrp="1"/>
          </p:cNvSpPr>
          <p:nvPr>
            <p:ph type="body" sz="half" idx="16"/>
          </p:nvPr>
        </p:nvSpPr>
        <p:spPr>
          <a:xfrm>
            <a:off x="6293053" y="1509447"/>
            <a:ext cx="5479380" cy="4667516"/>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Sisällön paikkamerkki 11">
            <a:extLst>
              <a:ext uri="{FF2B5EF4-FFF2-40B4-BE49-F238E27FC236}">
                <a16:creationId xmlns:a16="http://schemas.microsoft.com/office/drawing/2014/main" id="{9CFB598D-A5BD-ACD9-9756-336ECCCFA14C}"/>
              </a:ext>
            </a:extLst>
          </p:cNvPr>
          <p:cNvSpPr>
            <a:spLocks noGrp="1"/>
          </p:cNvSpPr>
          <p:nvPr>
            <p:ph sz="quarter" idx="17" hasCustomPrompt="1"/>
          </p:nvPr>
        </p:nvSpPr>
        <p:spPr>
          <a:xfrm>
            <a:off x="6292586" y="268373"/>
            <a:ext cx="469879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pic>
        <p:nvPicPr>
          <p:cNvPr id="2" name="Kuva 1">
            <a:extLst>
              <a:ext uri="{FF2B5EF4-FFF2-40B4-BE49-F238E27FC236}">
                <a16:creationId xmlns:a16="http://schemas.microsoft.com/office/drawing/2014/main" id="{91B15317-37C6-488A-61D0-F5F04C62B9B6}"/>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Otsikko 1">
            <a:extLst>
              <a:ext uri="{FF2B5EF4-FFF2-40B4-BE49-F238E27FC236}">
                <a16:creationId xmlns:a16="http://schemas.microsoft.com/office/drawing/2014/main" id="{FF9A913A-56BD-34A6-2BF2-2DF8D53134B0}"/>
              </a:ext>
            </a:extLst>
          </p:cNvPr>
          <p:cNvSpPr>
            <a:spLocks noGrp="1"/>
          </p:cNvSpPr>
          <p:nvPr>
            <p:ph type="title" hasCustomPrompt="1"/>
          </p:nvPr>
        </p:nvSpPr>
        <p:spPr>
          <a:xfrm>
            <a:off x="6293053" y="546185"/>
            <a:ext cx="4698330" cy="882300"/>
          </a:xfrm>
          <a:prstGeom prst="rect">
            <a:avLst/>
          </a:prstGeom>
        </p:spPr>
        <p:txBody>
          <a:bodyPr anchor="ctr">
            <a:noAutofit/>
          </a:bodyPr>
          <a:lstStyle>
            <a:lvl1pPr>
              <a:defRPr sz="3200">
                <a:solidFill>
                  <a:schemeClr val="bg1"/>
                </a:solidFill>
              </a:defRPr>
            </a:lvl1pPr>
          </a:lstStyle>
          <a:p>
            <a:r>
              <a:rPr lang="fi-FI" dirty="0"/>
              <a:t>Tässä iso kuvapaikka tekstin mukana</a:t>
            </a:r>
          </a:p>
        </p:txBody>
      </p:sp>
    </p:spTree>
    <p:extLst>
      <p:ext uri="{BB962C8B-B14F-4D97-AF65-F5344CB8AC3E}">
        <p14:creationId xmlns:p14="http://schemas.microsoft.com/office/powerpoint/2010/main" val="3620563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xt vasen + lainaus oikea">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50415DDA-2E5C-8DE6-1A4F-7455F10D6602}"/>
              </a:ext>
            </a:extLst>
          </p:cNvPr>
          <p:cNvSpPr/>
          <p:nvPr userDrawn="1"/>
        </p:nvSpPr>
        <p:spPr>
          <a:xfrm>
            <a:off x="609600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424331" y="1540363"/>
            <a:ext cx="5247337"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Tässä on paikka jollekin nasevalle lainaukselle, joka liittyy oleellisesti asiaan, josta viereisellä palstalla puhutaan. Tämä voi olla pidempi tai lyhyempi, ja fonttikokoa voi muuttaa.”</a:t>
            </a:r>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424331" y="546185"/>
            <a:ext cx="5247337" cy="882300"/>
          </a:xfrm>
          <a:prstGeom prst="rect">
            <a:avLst/>
          </a:prstGeom>
        </p:spPr>
        <p:txBody>
          <a:bodyPr anchor="ctr"/>
          <a:lstStyle>
            <a:lvl1pPr>
              <a:defRPr/>
            </a:lvl1pPr>
          </a:lstStyle>
          <a:p>
            <a:r>
              <a:rPr lang="fi-FI" dirty="0"/>
              <a:t>Tällä dialla on teksti ja lainauspaikka</a:t>
            </a:r>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423864" y="268373"/>
            <a:ext cx="524733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pic>
        <p:nvPicPr>
          <p:cNvPr id="11" name="Kuva 10">
            <a:extLst>
              <a:ext uri="{FF2B5EF4-FFF2-40B4-BE49-F238E27FC236}">
                <a16:creationId xmlns:a16="http://schemas.microsoft.com/office/drawing/2014/main" id="{8E54698C-619E-5C68-1579-D9F16050B8F9}"/>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424330" y="6356350"/>
            <a:ext cx="950338" cy="365125"/>
          </a:xfrm>
        </p:spPr>
        <p:txBody>
          <a:bodyPr/>
          <a:lstStyle/>
          <a:p>
            <a:fld id="{AF767EAD-4C69-A449-9F38-2E77FD62B31A}" type="datetime1">
              <a:rPr lang="fi-FI" smtClean="0"/>
              <a:t>8.7.2025</a:t>
            </a:fld>
            <a:endParaRPr lang="fi-FI"/>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1504055" y="6356349"/>
            <a:ext cx="3328295" cy="365125"/>
          </a:xfrm>
        </p:spPr>
        <p:txBody>
          <a:body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4959319" y="6356350"/>
            <a:ext cx="711882" cy="365125"/>
          </a:xfrm>
        </p:spPr>
        <p:txBody>
          <a:bodyPr/>
          <a:lstStyle/>
          <a:p>
            <a:fld id="{3870A464-F060-4E12-BC80-B2AE5F264B44}" type="slidenum">
              <a:rPr lang="fi-FI" smtClean="0"/>
              <a:t>‹#›</a:t>
            </a:fld>
            <a:endParaRPr lang="fi-FI"/>
          </a:p>
        </p:txBody>
      </p:sp>
    </p:spTree>
    <p:extLst>
      <p:ext uri="{BB962C8B-B14F-4D97-AF65-F5344CB8AC3E}">
        <p14:creationId xmlns:p14="http://schemas.microsoft.com/office/powerpoint/2010/main" val="1601887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xt oikea + lainaus vasen">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50415DDA-2E5C-8DE6-1A4F-7455F10D6602}"/>
              </a:ext>
            </a:extLst>
          </p:cNvPr>
          <p:cNvSpPr/>
          <p:nvPr userDrawn="1"/>
        </p:nvSpPr>
        <p:spPr>
          <a:xfrm>
            <a:off x="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6519863" y="1540363"/>
            <a:ext cx="5247807"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6472943" y="546185"/>
            <a:ext cx="4512735" cy="882300"/>
          </a:xfrm>
          <a:prstGeom prst="rect">
            <a:avLst/>
          </a:prstGeom>
        </p:spPr>
        <p:txBody>
          <a:bodyPr anchor="ctr"/>
          <a:lstStyle>
            <a:lvl1pPr>
              <a:defRPr/>
            </a:lvl1pPr>
          </a:lstStyle>
          <a:p>
            <a:r>
              <a:rPr lang="fi-FI" dirty="0"/>
              <a:t>Tällä dialla on teksti ja lainaus</a:t>
            </a:r>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6472476" y="268373"/>
            <a:ext cx="451273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Tässä on paikka jollekin nasevalle lainaukselle, joka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6520799" y="6356350"/>
            <a:ext cx="950338" cy="365125"/>
          </a:xfrm>
        </p:spPr>
        <p:txBody>
          <a:bodyPr/>
          <a:lstStyle/>
          <a:p>
            <a:fld id="{FE09CAFD-A3B7-E049-88F4-3515127F7BD9}" type="datetime1">
              <a:rPr lang="fi-FI" smtClean="0"/>
              <a:t>8.7.2025</a:t>
            </a:fld>
            <a:endParaRPr lang="fi-FI"/>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7600524" y="6356349"/>
            <a:ext cx="3328295" cy="365125"/>
          </a:xfrm>
        </p:spPr>
        <p:txBody>
          <a:body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11055788" y="6356350"/>
            <a:ext cx="711882" cy="365125"/>
          </a:xfrm>
        </p:spPr>
        <p:txBody>
          <a:bodyPr/>
          <a:lstStyle/>
          <a:p>
            <a:fld id="{3870A464-F060-4E12-BC80-B2AE5F264B44}" type="slidenum">
              <a:rPr lang="fi-FI" smtClean="0"/>
              <a:t>‹#›</a:t>
            </a:fld>
            <a:endParaRPr lang="fi-FI"/>
          </a:p>
        </p:txBody>
      </p:sp>
    </p:spTree>
    <p:extLst>
      <p:ext uri="{BB962C8B-B14F-4D97-AF65-F5344CB8AC3E}">
        <p14:creationId xmlns:p14="http://schemas.microsoft.com/office/powerpoint/2010/main" val="15972769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inaus oikea + kuva vasen valkoinen">
    <p:spTree>
      <p:nvGrpSpPr>
        <p:cNvPr id="1" name=""/>
        <p:cNvGrpSpPr/>
        <p:nvPr/>
      </p:nvGrpSpPr>
      <p:grpSpPr>
        <a:xfrm>
          <a:off x="0" y="0"/>
          <a:ext cx="0" cy="0"/>
          <a:chOff x="0" y="0"/>
          <a:chExt cx="0" cy="0"/>
        </a:xfrm>
      </p:grpSpPr>
      <p:sp>
        <p:nvSpPr>
          <p:cNvPr id="2" name="Kuvan paikkamerkki 11">
            <a:extLst>
              <a:ext uri="{FF2B5EF4-FFF2-40B4-BE49-F238E27FC236}">
                <a16:creationId xmlns:a16="http://schemas.microsoft.com/office/drawing/2014/main" id="{D0FC65AE-22ED-35BC-708B-50A7E2DC5F5D}"/>
              </a:ext>
            </a:extLst>
          </p:cNvPr>
          <p:cNvSpPr>
            <a:spLocks noGrp="1"/>
          </p:cNvSpPr>
          <p:nvPr>
            <p:ph type="pic" sz="quarter" idx="18" hasCustomPrompt="1"/>
          </p:nvPr>
        </p:nvSpPr>
        <p:spPr>
          <a:xfrm>
            <a:off x="-1" y="0"/>
            <a:ext cx="6086811" cy="6858000"/>
          </a:xfrm>
        </p:spPr>
        <p:txBody>
          <a:bodyPr/>
          <a:lstStyle/>
          <a:p>
            <a:r>
              <a:rPr lang="fi-FI" dirty="0"/>
              <a:t>Lisää kuva napsauttamalla kuvaketta tai </a:t>
            </a:r>
            <a:br>
              <a:rPr lang="fi-FI" dirty="0"/>
            </a:br>
            <a:r>
              <a:rPr lang="fi-FI" dirty="0"/>
              <a:t>raahaamalla kuva tähän päälle.</a:t>
            </a:r>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tx2"/>
                </a:solidFill>
                <a:latin typeface="+mj-lt"/>
              </a:defRPr>
            </a:lvl1pPr>
            <a:lvl2pPr>
              <a:defRPr sz="3200" i="1">
                <a:solidFill>
                  <a:schemeClr val="tx2"/>
                </a:solidFill>
                <a:latin typeface="+mj-lt"/>
              </a:defRPr>
            </a:lvl2pPr>
            <a:lvl3pPr>
              <a:defRPr sz="3200" i="1">
                <a:solidFill>
                  <a:schemeClr val="tx2"/>
                </a:solidFill>
                <a:latin typeface="+mj-lt"/>
              </a:defRPr>
            </a:lvl3pPr>
            <a:lvl4pPr>
              <a:defRPr sz="3200" i="1">
                <a:solidFill>
                  <a:schemeClr val="tx2"/>
                </a:solidFill>
                <a:latin typeface="+mj-lt"/>
              </a:defRPr>
            </a:lvl4pPr>
            <a:lvl5pPr>
              <a:defRPr sz="3200" i="1">
                <a:solidFill>
                  <a:schemeClr val="tx2"/>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6520797" y="6356350"/>
            <a:ext cx="950338" cy="365125"/>
          </a:xfrm>
        </p:spPr>
        <p:txBody>
          <a:bodyPr/>
          <a:lstStyle>
            <a:lvl1pPr>
              <a:defRPr>
                <a:solidFill>
                  <a:schemeClr val="tx2"/>
                </a:solidFill>
              </a:defRPr>
            </a:lvl1pPr>
          </a:lstStyle>
          <a:p>
            <a:fld id="{F4ADA1BE-7FEE-D84C-BBA3-BFCF9E7E84A2}" type="datetime1">
              <a:rPr lang="fi-FI" smtClean="0"/>
              <a:t>8.7.2025</a:t>
            </a:fld>
            <a:endParaRPr lang="fi-FI" dirty="0"/>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7600522" y="6356349"/>
            <a:ext cx="3328295" cy="365125"/>
          </a:xfrm>
        </p:spPr>
        <p:txBody>
          <a:bodyPr/>
          <a:lstStyle>
            <a:lvl1pPr>
              <a:defRPr>
                <a:solidFill>
                  <a:schemeClr val="tx2"/>
                </a:solidFill>
              </a:defRPr>
            </a:lvl1p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11055786" y="6356350"/>
            <a:ext cx="711882" cy="365125"/>
          </a:xfrm>
        </p:spPr>
        <p:txBody>
          <a:bodyPr/>
          <a:lstStyle>
            <a:lvl1pPr>
              <a:defRPr>
                <a:solidFill>
                  <a:schemeClr val="tx2"/>
                </a:solidFill>
              </a:defRPr>
            </a:lvl1pPr>
          </a:lstStyle>
          <a:p>
            <a:fld id="{3870A464-F060-4E12-BC80-B2AE5F264B44}" type="slidenum">
              <a:rPr lang="fi-FI" smtClean="0"/>
              <a:pPr/>
              <a:t>‹#›</a:t>
            </a:fld>
            <a:endParaRPr lang="fi-FI" dirty="0"/>
          </a:p>
        </p:txBody>
      </p:sp>
    </p:spTree>
    <p:extLst>
      <p:ext uri="{BB962C8B-B14F-4D97-AF65-F5344CB8AC3E}">
        <p14:creationId xmlns:p14="http://schemas.microsoft.com/office/powerpoint/2010/main" val="1884348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inaus oikea + kuva vasen magenta">
    <p:bg>
      <p:bgPr>
        <a:solidFill>
          <a:schemeClr val="accent1"/>
        </a:solidFill>
        <a:effectLst/>
      </p:bgPr>
    </p:bg>
    <p:spTree>
      <p:nvGrpSpPr>
        <p:cNvPr id="1" name=""/>
        <p:cNvGrpSpPr/>
        <p:nvPr/>
      </p:nvGrpSpPr>
      <p:grpSpPr>
        <a:xfrm>
          <a:off x="0" y="0"/>
          <a:ext cx="0" cy="0"/>
          <a:chOff x="0" y="0"/>
          <a:chExt cx="0" cy="0"/>
        </a:xfrm>
      </p:grpSpPr>
      <p:sp>
        <p:nvSpPr>
          <p:cNvPr id="2" name="Kuvan paikkamerkki 11">
            <a:extLst>
              <a:ext uri="{FF2B5EF4-FFF2-40B4-BE49-F238E27FC236}">
                <a16:creationId xmlns:a16="http://schemas.microsoft.com/office/drawing/2014/main" id="{D0FC65AE-22ED-35BC-708B-50A7E2DC5F5D}"/>
              </a:ext>
            </a:extLst>
          </p:cNvPr>
          <p:cNvSpPr>
            <a:spLocks noGrp="1"/>
          </p:cNvSpPr>
          <p:nvPr>
            <p:ph type="pic" sz="quarter" idx="18" hasCustomPrompt="1"/>
          </p:nvPr>
        </p:nvSpPr>
        <p:spPr>
          <a:xfrm>
            <a:off x="-1" y="0"/>
            <a:ext cx="6086811" cy="6858000"/>
          </a:xfr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pic>
        <p:nvPicPr>
          <p:cNvPr id="11" name="Kuva 10">
            <a:extLst>
              <a:ext uri="{FF2B5EF4-FFF2-40B4-BE49-F238E27FC236}">
                <a16:creationId xmlns:a16="http://schemas.microsoft.com/office/drawing/2014/main" id="{8E54698C-619E-5C68-1579-D9F16050B8F9}"/>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6520797" y="6356350"/>
            <a:ext cx="950338" cy="365125"/>
          </a:xfrm>
        </p:spPr>
        <p:txBody>
          <a:bodyPr/>
          <a:lstStyle>
            <a:lvl1pPr>
              <a:defRPr>
                <a:solidFill>
                  <a:schemeClr val="bg1"/>
                </a:solidFill>
              </a:defRPr>
            </a:lvl1pPr>
          </a:lstStyle>
          <a:p>
            <a:fld id="{FA07F7FE-B769-7A42-AE50-0488BC64BEAD}" type="datetime1">
              <a:rPr lang="fi-FI" smtClean="0"/>
              <a:t>8.7.2025</a:t>
            </a:fld>
            <a:endParaRPr lang="fi-FI" dirty="0"/>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7600522" y="6356349"/>
            <a:ext cx="3328295" cy="365125"/>
          </a:xfrm>
        </p:spPr>
        <p:txBody>
          <a:bodyPr/>
          <a:lstStyle>
            <a:lvl1pPr>
              <a:defRPr>
                <a:solidFill>
                  <a:schemeClr val="bg1"/>
                </a:solidFill>
              </a:defRPr>
            </a:lvl1p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11055786" y="6356350"/>
            <a:ext cx="711882" cy="365125"/>
          </a:xfrm>
        </p:spPr>
        <p:txBody>
          <a:bodyPr/>
          <a:lstStyle>
            <a:lvl1pPr>
              <a:defRPr>
                <a:solidFill>
                  <a:schemeClr val="bg1"/>
                </a:solidFill>
              </a:defRPr>
            </a:lvl1pPr>
          </a:lstStyle>
          <a:p>
            <a:fld id="{3870A464-F060-4E12-BC80-B2AE5F264B44}" type="slidenum">
              <a:rPr lang="fi-FI" smtClean="0"/>
              <a:pPr/>
              <a:t>‹#›</a:t>
            </a:fld>
            <a:endParaRPr lang="fi-FI" dirty="0"/>
          </a:p>
        </p:txBody>
      </p:sp>
    </p:spTree>
    <p:extLst>
      <p:ext uri="{BB962C8B-B14F-4D97-AF65-F5344CB8AC3E}">
        <p14:creationId xmlns:p14="http://schemas.microsoft.com/office/powerpoint/2010/main" val="12107603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inaus vasen + kuva oikea valkoinen">
    <p:spTree>
      <p:nvGrpSpPr>
        <p:cNvPr id="1" name=""/>
        <p:cNvGrpSpPr/>
        <p:nvPr/>
      </p:nvGrpSpPr>
      <p:grpSpPr>
        <a:xfrm>
          <a:off x="0" y="0"/>
          <a:ext cx="0" cy="0"/>
          <a:chOff x="0" y="0"/>
          <a:chExt cx="0" cy="0"/>
        </a:xfrm>
      </p:grpSpPr>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tx2"/>
                </a:solidFill>
                <a:latin typeface="+mj-lt"/>
              </a:defRPr>
            </a:lvl1pPr>
            <a:lvl2pPr>
              <a:defRPr sz="3200" i="1">
                <a:solidFill>
                  <a:schemeClr val="tx2"/>
                </a:solidFill>
                <a:latin typeface="+mj-lt"/>
              </a:defRPr>
            </a:lvl2pPr>
            <a:lvl3pPr>
              <a:defRPr sz="3200" i="1">
                <a:solidFill>
                  <a:schemeClr val="tx2"/>
                </a:solidFill>
                <a:latin typeface="+mj-lt"/>
              </a:defRPr>
            </a:lvl3pPr>
            <a:lvl4pPr>
              <a:defRPr sz="3200" i="1">
                <a:solidFill>
                  <a:schemeClr val="tx2"/>
                </a:solidFill>
                <a:latin typeface="+mj-lt"/>
              </a:defRPr>
            </a:lvl4pPr>
            <a:lvl5pPr>
              <a:defRPr sz="3200" i="1">
                <a:solidFill>
                  <a:schemeClr val="tx2"/>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423863" y="6356350"/>
            <a:ext cx="950338" cy="365125"/>
          </a:xfrm>
        </p:spPr>
        <p:txBody>
          <a:bodyPr/>
          <a:lstStyle>
            <a:lvl1pPr>
              <a:defRPr>
                <a:solidFill>
                  <a:schemeClr val="tx2"/>
                </a:solidFill>
              </a:defRPr>
            </a:lvl1pPr>
          </a:lstStyle>
          <a:p>
            <a:fld id="{9CA3657D-76D1-EB41-ACAB-DA6D8A90DC83}" type="datetime1">
              <a:rPr lang="fi-FI" smtClean="0"/>
              <a:t>8.7.2025</a:t>
            </a:fld>
            <a:endParaRPr lang="fi-FI" dirty="0"/>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1503588" y="6356349"/>
            <a:ext cx="3328295" cy="365125"/>
          </a:xfrm>
        </p:spPr>
        <p:txBody>
          <a:bodyPr/>
          <a:lstStyle>
            <a:lvl1pPr>
              <a:defRPr>
                <a:solidFill>
                  <a:schemeClr val="tx2"/>
                </a:solidFill>
              </a:defRPr>
            </a:lvl1p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4958852" y="6356350"/>
            <a:ext cx="711882" cy="365125"/>
          </a:xfrm>
        </p:spPr>
        <p:txBody>
          <a:bodyPr/>
          <a:lstStyle>
            <a:lvl1pPr>
              <a:defRPr>
                <a:solidFill>
                  <a:schemeClr val="tx2"/>
                </a:solidFill>
              </a:defRPr>
            </a:lvl1pPr>
          </a:lstStyle>
          <a:p>
            <a:fld id="{3870A464-F060-4E12-BC80-B2AE5F264B44}" type="slidenum">
              <a:rPr lang="fi-FI" smtClean="0"/>
              <a:pPr/>
              <a:t>‹#›</a:t>
            </a:fld>
            <a:endParaRPr lang="fi-FI"/>
          </a:p>
        </p:txBody>
      </p:sp>
      <p:sp>
        <p:nvSpPr>
          <p:cNvPr id="2" name="Kuvan paikkamerkki 19">
            <a:extLst>
              <a:ext uri="{FF2B5EF4-FFF2-40B4-BE49-F238E27FC236}">
                <a16:creationId xmlns:a16="http://schemas.microsoft.com/office/drawing/2014/main" id="{C9858EB0-BEA8-6371-CFE9-2DC9F0EDE363}"/>
              </a:ext>
            </a:extLst>
          </p:cNvPr>
          <p:cNvSpPr>
            <a:spLocks noGrp="1"/>
          </p:cNvSpPr>
          <p:nvPr>
            <p:ph type="pic" sz="quarter" idx="15"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922213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inaus vasen + kuva oikea magenta">
    <p:bg>
      <p:bgPr>
        <a:solidFill>
          <a:schemeClr val="accent1"/>
        </a:solidFill>
        <a:effectLst/>
      </p:bgPr>
    </p:bg>
    <p:spTree>
      <p:nvGrpSpPr>
        <p:cNvPr id="1" name=""/>
        <p:cNvGrpSpPr/>
        <p:nvPr/>
      </p:nvGrpSpPr>
      <p:grpSpPr>
        <a:xfrm>
          <a:off x="0" y="0"/>
          <a:ext cx="0" cy="0"/>
          <a:chOff x="0" y="0"/>
          <a:chExt cx="0" cy="0"/>
        </a:xfrm>
      </p:grpSpPr>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423863" y="6356350"/>
            <a:ext cx="950338" cy="365125"/>
          </a:xfrm>
        </p:spPr>
        <p:txBody>
          <a:bodyPr/>
          <a:lstStyle>
            <a:lvl1pPr>
              <a:defRPr>
                <a:solidFill>
                  <a:schemeClr val="bg1"/>
                </a:solidFill>
              </a:defRPr>
            </a:lvl1pPr>
          </a:lstStyle>
          <a:p>
            <a:fld id="{C4A0C4F6-5BF0-1448-8C43-B5761F02CA08}" type="datetime1">
              <a:rPr lang="fi-FI" smtClean="0"/>
              <a:t>8.7.2025</a:t>
            </a:fld>
            <a:endParaRPr lang="fi-FI" dirty="0"/>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1503588" y="6356349"/>
            <a:ext cx="3328295" cy="365125"/>
          </a:xfrm>
        </p:spPr>
        <p:txBody>
          <a:bodyPr/>
          <a:lstStyle>
            <a:lvl1pPr>
              <a:defRPr>
                <a:solidFill>
                  <a:schemeClr val="bg1"/>
                </a:solidFill>
              </a:defRPr>
            </a:lvl1p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4958852"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2" name="Kuvan paikkamerkki 19">
            <a:extLst>
              <a:ext uri="{FF2B5EF4-FFF2-40B4-BE49-F238E27FC236}">
                <a16:creationId xmlns:a16="http://schemas.microsoft.com/office/drawing/2014/main" id="{C9858EB0-BEA8-6371-CFE9-2DC9F0EDE363}"/>
              </a:ext>
            </a:extLst>
          </p:cNvPr>
          <p:cNvSpPr>
            <a:spLocks noGrp="1"/>
          </p:cNvSpPr>
          <p:nvPr>
            <p:ph type="pic" sz="quarter" idx="15"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40910465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henkilö">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6096001" y="1312236"/>
            <a:ext cx="5671670"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 yhdellä rivillä</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6096468" y="268940"/>
            <a:ext cx="4901732" cy="967655"/>
          </a:xfrm>
          <a:prstGeom prst="rect">
            <a:avLst/>
          </a:prstGeom>
        </p:spPr>
        <p:txBody>
          <a:bodyPr anchor="b">
            <a:noAutofit/>
          </a:bodyPr>
          <a:lstStyle>
            <a:lvl1pPr>
              <a:defRPr sz="3200"/>
            </a:lvl1pPr>
          </a:lstStyle>
          <a:p>
            <a:r>
              <a:rPr lang="fi-FI" dirty="0"/>
              <a:t>Etunimi Sukunimi</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6096000" y="1753001"/>
            <a:ext cx="5671670" cy="44239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a:t>
            </a:r>
          </a:p>
          <a:p>
            <a:r>
              <a:rPr lang="fi-FI" dirty="0"/>
              <a:t>Esimerkiksi vastuualueiden kuvaukset</a:t>
            </a:r>
          </a:p>
          <a:p>
            <a:r>
              <a:rPr lang="fi-FI" dirty="0"/>
              <a:t>Jäsenyydet erilaisissa instansseissa</a:t>
            </a:r>
          </a:p>
          <a:p>
            <a:r>
              <a:rPr lang="fi-FI" dirty="0"/>
              <a:t>Yhteystiedot</a:t>
            </a:r>
          </a:p>
          <a:p>
            <a:r>
              <a:rPr lang="fi-FI" dirty="0"/>
              <a:t>Relevanttien some-kanavien </a:t>
            </a:r>
            <a:r>
              <a:rPr lang="fi-FI" dirty="0" err="1"/>
              <a:t>handlet</a:t>
            </a:r>
            <a:endParaRPr lang="fi-FI" dirty="0"/>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2" y="355600"/>
            <a:ext cx="5412341" cy="5821362"/>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E9AE48A2-A31E-7A49-898E-E9495F2E0044}" type="datetime1">
              <a:rPr lang="fi-FI" smtClean="0"/>
              <a:t>8.7.2025</a:t>
            </a:fld>
            <a:endParaRPr lang="fi-FI" dirty="0"/>
          </a:p>
        </p:txBody>
      </p:sp>
    </p:spTree>
    <p:extLst>
      <p:ext uri="{BB962C8B-B14F-4D97-AF65-F5344CB8AC3E}">
        <p14:creationId xmlns:p14="http://schemas.microsoft.com/office/powerpoint/2010/main" val="343062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 kuvalla vaalea">
    <p:spTree>
      <p:nvGrpSpPr>
        <p:cNvPr id="1" name=""/>
        <p:cNvGrpSpPr/>
        <p:nvPr/>
      </p:nvGrpSpPr>
      <p:grpSpPr>
        <a:xfrm>
          <a:off x="0" y="0"/>
          <a:ext cx="0" cy="0"/>
          <a:chOff x="0" y="0"/>
          <a:chExt cx="0" cy="0"/>
        </a:xfrm>
      </p:grpSpPr>
      <p:sp>
        <p:nvSpPr>
          <p:cNvPr id="15" name="Kuvan paikkamerkki 14">
            <a:extLst>
              <a:ext uri="{FF2B5EF4-FFF2-40B4-BE49-F238E27FC236}">
                <a16:creationId xmlns:a16="http://schemas.microsoft.com/office/drawing/2014/main" id="{D61C3ABF-651E-A181-927C-92707CC2D637}"/>
              </a:ext>
            </a:extLst>
          </p:cNvPr>
          <p:cNvSpPr>
            <a:spLocks noGrp="1"/>
          </p:cNvSpPr>
          <p:nvPr>
            <p:ph type="pic" sz="quarter" idx="13" hasCustomPrompt="1"/>
          </p:nvPr>
        </p:nvSpPr>
        <p:spPr>
          <a:xfrm>
            <a:off x="0" y="0"/>
            <a:ext cx="8087678" cy="6858000"/>
          </a:xfrm>
          <a:custGeom>
            <a:avLst/>
            <a:gdLst>
              <a:gd name="connsiteX0" fmla="*/ 0 w 8087678"/>
              <a:gd name="connsiteY0" fmla="*/ 0 h 6858000"/>
              <a:gd name="connsiteX1" fmla="*/ 8087678 w 8087678"/>
              <a:gd name="connsiteY1" fmla="*/ 0 h 6858000"/>
              <a:gd name="connsiteX2" fmla="*/ 7289800 w 8087678"/>
              <a:gd name="connsiteY2" fmla="*/ 3429000 h 6858000"/>
              <a:gd name="connsiteX3" fmla="*/ 8087678 w 8087678"/>
              <a:gd name="connsiteY3" fmla="*/ 6858000 h 6858000"/>
              <a:gd name="connsiteX4" fmla="*/ 0 w 808767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678" h="6858000">
                <a:moveTo>
                  <a:pt x="0" y="0"/>
                </a:moveTo>
                <a:lnTo>
                  <a:pt x="8087678" y="0"/>
                </a:lnTo>
                <a:cubicBezTo>
                  <a:pt x="7576884" y="1033780"/>
                  <a:pt x="7289800" y="2197862"/>
                  <a:pt x="7289800" y="3429000"/>
                </a:cubicBezTo>
                <a:cubicBezTo>
                  <a:pt x="7289800" y="4660138"/>
                  <a:pt x="7576884" y="5824220"/>
                  <a:pt x="8087678" y="6858000"/>
                </a:cubicBezTo>
                <a:lnTo>
                  <a:pt x="0" y="6858000"/>
                </a:lnTo>
                <a:close/>
              </a:path>
            </a:pathLst>
          </a:custGeom>
        </p:spPr>
        <p:txBody>
          <a:bodyPr wrap="square">
            <a:noAutofit/>
          </a:bodyPr>
          <a:lstStyle/>
          <a:p>
            <a:r>
              <a:rPr lang="fi-FI" dirty="0"/>
              <a:t>Lisää kuva napsauttamalla kuvaketta tai raahaamalla kuva tähän päälle.</a:t>
            </a:r>
          </a:p>
        </p:txBody>
      </p:sp>
      <p:grpSp>
        <p:nvGrpSpPr>
          <p:cNvPr id="12" name="Ryhmä 11">
            <a:extLst>
              <a:ext uri="{FF2B5EF4-FFF2-40B4-BE49-F238E27FC236}">
                <a16:creationId xmlns:a16="http://schemas.microsoft.com/office/drawing/2014/main" id="{571AECF1-9BBB-F7CF-A4F7-96D696B2B00A}"/>
              </a:ext>
            </a:extLst>
          </p:cNvPr>
          <p:cNvGrpSpPr/>
          <p:nvPr userDrawn="1"/>
        </p:nvGrpSpPr>
        <p:grpSpPr>
          <a:xfrm>
            <a:off x="7277846" y="-4344022"/>
            <a:ext cx="15544507" cy="15545031"/>
            <a:chOff x="7277846" y="-4344022"/>
            <a:chExt cx="15544507" cy="15545031"/>
          </a:xfrm>
        </p:grpSpPr>
        <p:sp>
          <p:nvSpPr>
            <p:cNvPr id="13" name="Puolivapaa piirto 12">
              <a:extLst>
                <a:ext uri="{FF2B5EF4-FFF2-40B4-BE49-F238E27FC236}">
                  <a16:creationId xmlns:a16="http://schemas.microsoft.com/office/drawing/2014/main" id="{C10F5207-72AA-E050-7110-BF8C11938ABF}"/>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14" name="Ryhmä 13">
              <a:extLst>
                <a:ext uri="{FF2B5EF4-FFF2-40B4-BE49-F238E27FC236}">
                  <a16:creationId xmlns:a16="http://schemas.microsoft.com/office/drawing/2014/main" id="{3D1E327F-0B48-E534-4CFD-0912F3278C29}"/>
                </a:ext>
              </a:extLst>
            </p:cNvPr>
            <p:cNvGrpSpPr/>
            <p:nvPr userDrawn="1"/>
          </p:nvGrpSpPr>
          <p:grpSpPr>
            <a:xfrm>
              <a:off x="8420304" y="1254738"/>
              <a:ext cx="4347426" cy="4347573"/>
              <a:chOff x="8420304" y="1254738"/>
              <a:chExt cx="4347426" cy="4347573"/>
            </a:xfrm>
          </p:grpSpPr>
          <p:sp>
            <p:nvSpPr>
              <p:cNvPr id="16" name="Puolivapaa piirto 15">
                <a:extLst>
                  <a:ext uri="{FF2B5EF4-FFF2-40B4-BE49-F238E27FC236}">
                    <a16:creationId xmlns:a16="http://schemas.microsoft.com/office/drawing/2014/main" id="{056F76DD-74FE-AB4C-3BBE-49EBD9C35E34}"/>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17" name="Ryhmä 16">
                <a:extLst>
                  <a:ext uri="{FF2B5EF4-FFF2-40B4-BE49-F238E27FC236}">
                    <a16:creationId xmlns:a16="http://schemas.microsoft.com/office/drawing/2014/main" id="{12E20F1D-217F-BF3F-B35F-666FAB14E5E5}"/>
                  </a:ext>
                </a:extLst>
              </p:cNvPr>
              <p:cNvGrpSpPr/>
              <p:nvPr userDrawn="1"/>
            </p:nvGrpSpPr>
            <p:grpSpPr>
              <a:xfrm>
                <a:off x="9364552" y="2509938"/>
                <a:ext cx="2695237" cy="1917341"/>
                <a:chOff x="9364552" y="2509938"/>
                <a:chExt cx="2695237" cy="1917341"/>
              </a:xfrm>
            </p:grpSpPr>
            <p:sp>
              <p:nvSpPr>
                <p:cNvPr id="18" name="Puolivapaa piirto 17">
                  <a:extLst>
                    <a:ext uri="{FF2B5EF4-FFF2-40B4-BE49-F238E27FC236}">
                      <a16:creationId xmlns:a16="http://schemas.microsoft.com/office/drawing/2014/main" id="{9041B30B-E10E-8C0E-91C9-2B445E2CB4C5}"/>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823DF2C3-73F3-FC0A-7ED5-C97BB7DDE570}"/>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4" name="Alaotsikko 2">
            <a:extLst>
              <a:ext uri="{FF2B5EF4-FFF2-40B4-BE49-F238E27FC236}">
                <a16:creationId xmlns:a16="http://schemas.microsoft.com/office/drawing/2014/main" id="{148D2C0D-FF3C-C22F-4D4B-D9BE0027EED3}"/>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Huomioi, että tähän kuvaan ei voi laittaa tummaa kuvaa, jotta tekstin luettavuus ei kärsi.</a:t>
            </a:r>
          </a:p>
        </p:txBody>
      </p:sp>
      <p:sp>
        <p:nvSpPr>
          <p:cNvPr id="5" name="Otsikko 1">
            <a:extLst>
              <a:ext uri="{FF2B5EF4-FFF2-40B4-BE49-F238E27FC236}">
                <a16:creationId xmlns:a16="http://schemas.microsoft.com/office/drawing/2014/main" id="{3F2F7D75-39FB-7726-0090-9320CAE1EC6E}"/>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tx2"/>
                </a:solidFill>
                <a:latin typeface="Merriweather Black" panose="00000A00000000000000" pitchFamily="2" charset="0"/>
              </a:defRPr>
            </a:lvl1pPr>
          </a:lstStyle>
          <a:p>
            <a:r>
              <a:rPr lang="fi-FI" dirty="0"/>
              <a:t>Otsikkodia, jossa tekstin taustalla vaalea kuva</a:t>
            </a:r>
            <a:endParaRPr lang="fi-FI" noProof="0" dirty="0"/>
          </a:p>
        </p:txBody>
      </p:sp>
    </p:spTree>
    <p:extLst>
      <p:ext uri="{BB962C8B-B14F-4D97-AF65-F5344CB8AC3E}">
        <p14:creationId xmlns:p14="http://schemas.microsoft.com/office/powerpoint/2010/main" val="10867889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henkilöä">
    <p:spTree>
      <p:nvGrpSpPr>
        <p:cNvPr id="1" name=""/>
        <p:cNvGrpSpPr/>
        <p:nvPr/>
      </p:nvGrpSpPr>
      <p:grpSpPr>
        <a:xfrm>
          <a:off x="0" y="0"/>
          <a:ext cx="0" cy="0"/>
          <a:chOff x="0" y="0"/>
          <a:chExt cx="0" cy="0"/>
        </a:xfrm>
      </p:grpSpPr>
      <p:sp>
        <p:nvSpPr>
          <p:cNvPr id="22" name="Tekstin paikkamerkki 20">
            <a:extLst>
              <a:ext uri="{FF2B5EF4-FFF2-40B4-BE49-F238E27FC236}">
                <a16:creationId xmlns:a16="http://schemas.microsoft.com/office/drawing/2014/main" id="{E1CF24D5-E1F2-AB2D-757C-15670F767DCE}"/>
              </a:ext>
            </a:extLst>
          </p:cNvPr>
          <p:cNvSpPr>
            <a:spLocks noGrp="1"/>
          </p:cNvSpPr>
          <p:nvPr>
            <p:ph type="body" sz="quarter" idx="24"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1914052" y="4922406"/>
            <a:ext cx="2939634" cy="365124"/>
          </a:xfrm>
        </p:spPr>
        <p:txBody>
          <a:bodyPr anchor="b">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1914519" y="4267200"/>
            <a:ext cx="2939634" cy="655206"/>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1914052" y="5415063"/>
            <a:ext cx="2939634"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2059759" y="1492805"/>
            <a:ext cx="2648220" cy="2648220"/>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855B7430-3EF4-3842-ADE6-43F61C5DF689}" type="datetime1">
              <a:rPr lang="fi-FI" smtClean="0"/>
              <a:t>8.7.2025</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7306530" y="1491447"/>
            <a:ext cx="2648220" cy="2648220"/>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7160615" y="4922406"/>
            <a:ext cx="2939634" cy="365124"/>
          </a:xfrm>
        </p:spPr>
        <p:txBody>
          <a:bodyPr anchor="b">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7160615" y="5415063"/>
            <a:ext cx="2939634"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30" name="Tekstin paikkamerkki 29">
            <a:extLst>
              <a:ext uri="{FF2B5EF4-FFF2-40B4-BE49-F238E27FC236}">
                <a16:creationId xmlns:a16="http://schemas.microsoft.com/office/drawing/2014/main" id="{81DBBC41-3DFC-8E2F-F87A-47FC798B2B29}"/>
              </a:ext>
            </a:extLst>
          </p:cNvPr>
          <p:cNvSpPr>
            <a:spLocks noGrp="1"/>
          </p:cNvSpPr>
          <p:nvPr>
            <p:ph type="body" sz="quarter" idx="22" hasCustomPrompt="1"/>
          </p:nvPr>
        </p:nvSpPr>
        <p:spPr>
          <a:xfrm>
            <a:off x="7160614" y="4267200"/>
            <a:ext cx="2939634" cy="655206"/>
          </a:xfrm>
        </p:spPr>
        <p:txBody>
          <a:bodyPr anchor="b">
            <a:noAutofit/>
          </a:bodyPr>
          <a:lstStyle>
            <a:lvl1pPr>
              <a:lnSpc>
                <a:spcPct val="90000"/>
              </a:lnSpc>
              <a:defRPr sz="2000">
                <a:solidFill>
                  <a:schemeClr val="tx2"/>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fi-FI" dirty="0"/>
              <a:t>Etunimi Sukunimi mahtuu tähän näin</a:t>
            </a:r>
          </a:p>
        </p:txBody>
      </p:sp>
      <p:sp>
        <p:nvSpPr>
          <p:cNvPr id="15" name="Sisällön paikkamerkki 11">
            <a:extLst>
              <a:ext uri="{FF2B5EF4-FFF2-40B4-BE49-F238E27FC236}">
                <a16:creationId xmlns:a16="http://schemas.microsoft.com/office/drawing/2014/main" id="{1063E6C5-0DBD-88F3-6A14-ACEFB7F2FEDE}"/>
              </a:ext>
            </a:extLst>
          </p:cNvPr>
          <p:cNvSpPr>
            <a:spLocks noGrp="1"/>
          </p:cNvSpPr>
          <p:nvPr>
            <p:ph sz="quarter" idx="2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0072483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1278184"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1278651" y="4267200"/>
            <a:ext cx="2700689" cy="649698"/>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1278184"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1278651"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90C54D13-F7E7-5C48-969D-AB78B318BF27}" type="datetime1">
              <a:rPr lang="fi-FI" smtClean="0"/>
              <a:t>8.7.2025</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4745655"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4745188"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4745188"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4745187"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8212190"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8211723"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8211723"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8211722"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2" name="Sisällön paikkamerkki 11">
            <a:extLst>
              <a:ext uri="{FF2B5EF4-FFF2-40B4-BE49-F238E27FC236}">
                <a16:creationId xmlns:a16="http://schemas.microsoft.com/office/drawing/2014/main" id="{59EE8C4F-4A5F-7446-0DCB-13B5FE22BEB8}"/>
              </a:ext>
            </a:extLst>
          </p:cNvPr>
          <p:cNvSpPr>
            <a:spLocks noGrp="1"/>
          </p:cNvSpPr>
          <p:nvPr>
            <p:ph sz="quarter" idx="26"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6" name="Tekstin paikkamerkki 20">
            <a:extLst>
              <a:ext uri="{FF2B5EF4-FFF2-40B4-BE49-F238E27FC236}">
                <a16:creationId xmlns:a16="http://schemas.microsoft.com/office/drawing/2014/main" id="{F9F8DD26-9215-78C9-095A-D9659E5A3079}"/>
              </a:ext>
            </a:extLst>
          </p:cNvPr>
          <p:cNvSpPr>
            <a:spLocks noGrp="1"/>
          </p:cNvSpPr>
          <p:nvPr>
            <p:ph type="body" sz="quarter" idx="27"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1465685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423396"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423863" y="4267200"/>
            <a:ext cx="2700689" cy="649698"/>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423396"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3"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7B492D0E-9DB9-EC41-8DC4-0435640F5F0B}" type="datetime1">
              <a:rPr lang="fi-FI" smtClean="0"/>
              <a:t>8.7.2025</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3324948"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3324481"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3324481"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3324480"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6165426"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6164959"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6164959"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6164958"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6" name="Kuvan paikkamerkki 3">
            <a:extLst>
              <a:ext uri="{FF2B5EF4-FFF2-40B4-BE49-F238E27FC236}">
                <a16:creationId xmlns:a16="http://schemas.microsoft.com/office/drawing/2014/main" id="{12E242DC-64ED-79C0-339D-CD71D54588AC}"/>
              </a:ext>
            </a:extLst>
          </p:cNvPr>
          <p:cNvSpPr>
            <a:spLocks noGrp="1"/>
          </p:cNvSpPr>
          <p:nvPr>
            <p:ph type="pic" sz="quarter" idx="26" hasCustomPrompt="1"/>
          </p:nvPr>
        </p:nvSpPr>
        <p:spPr>
          <a:xfrm>
            <a:off x="9066512"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7" name="Sisällön paikkamerkki 11">
            <a:extLst>
              <a:ext uri="{FF2B5EF4-FFF2-40B4-BE49-F238E27FC236}">
                <a16:creationId xmlns:a16="http://schemas.microsoft.com/office/drawing/2014/main" id="{3F3E5953-4886-5EDC-0FE7-E7E46780461E}"/>
              </a:ext>
            </a:extLst>
          </p:cNvPr>
          <p:cNvSpPr>
            <a:spLocks noGrp="1"/>
          </p:cNvSpPr>
          <p:nvPr>
            <p:ph sz="quarter" idx="27" hasCustomPrompt="1"/>
          </p:nvPr>
        </p:nvSpPr>
        <p:spPr>
          <a:xfrm>
            <a:off x="9066045"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2" name="Tekstin paikkamerkki 3">
            <a:extLst>
              <a:ext uri="{FF2B5EF4-FFF2-40B4-BE49-F238E27FC236}">
                <a16:creationId xmlns:a16="http://schemas.microsoft.com/office/drawing/2014/main" id="{3F5577FB-7874-9FD8-BEC7-D34A88D4EAC0}"/>
              </a:ext>
            </a:extLst>
          </p:cNvPr>
          <p:cNvSpPr>
            <a:spLocks noGrp="1"/>
          </p:cNvSpPr>
          <p:nvPr>
            <p:ph type="body" sz="half" idx="28" hasCustomPrompt="1"/>
          </p:nvPr>
        </p:nvSpPr>
        <p:spPr>
          <a:xfrm>
            <a:off x="9066045"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3" name="Tekstin paikkamerkki 23">
            <a:extLst>
              <a:ext uri="{FF2B5EF4-FFF2-40B4-BE49-F238E27FC236}">
                <a16:creationId xmlns:a16="http://schemas.microsoft.com/office/drawing/2014/main" id="{E6DD7226-435D-32C1-0023-66A932E7CF91}"/>
              </a:ext>
            </a:extLst>
          </p:cNvPr>
          <p:cNvSpPr>
            <a:spLocks noGrp="1"/>
          </p:cNvSpPr>
          <p:nvPr>
            <p:ph type="body" sz="quarter" idx="29" hasCustomPrompt="1"/>
          </p:nvPr>
        </p:nvSpPr>
        <p:spPr>
          <a:xfrm>
            <a:off x="9066044"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20" name="Sisällön paikkamerkki 11">
            <a:extLst>
              <a:ext uri="{FF2B5EF4-FFF2-40B4-BE49-F238E27FC236}">
                <a16:creationId xmlns:a16="http://schemas.microsoft.com/office/drawing/2014/main" id="{8E87AEFB-7227-6CA6-DF08-D250ED2E1B06}"/>
              </a:ext>
            </a:extLst>
          </p:cNvPr>
          <p:cNvSpPr>
            <a:spLocks noGrp="1"/>
          </p:cNvSpPr>
          <p:nvPr>
            <p:ph sz="quarter" idx="30"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2" name="Tekstin paikkamerkki 20">
            <a:extLst>
              <a:ext uri="{FF2B5EF4-FFF2-40B4-BE49-F238E27FC236}">
                <a16:creationId xmlns:a16="http://schemas.microsoft.com/office/drawing/2014/main" id="{A1343308-442B-B067-A12F-59E7254B57F4}"/>
              </a:ext>
            </a:extLst>
          </p:cNvPr>
          <p:cNvSpPr>
            <a:spLocks noGrp="1"/>
          </p:cNvSpPr>
          <p:nvPr>
            <p:ph type="body" sz="quarter" idx="31"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824045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423397" y="4922406"/>
            <a:ext cx="2236004"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423864" y="4267200"/>
            <a:ext cx="2236004" cy="649698"/>
          </a:xfrm>
          <a:prstGeom prst="rect">
            <a:avLst/>
          </a:prstGeom>
        </p:spPr>
        <p:txBody>
          <a:bodyPr anchor="b">
            <a:noAutofit/>
          </a:bodyPr>
          <a:lstStyle>
            <a:lvl1pPr>
              <a:defRPr sz="2000"/>
            </a:lvl1pPr>
          </a:lstStyle>
          <a:p>
            <a:r>
              <a:rPr lang="fi-FI" dirty="0"/>
              <a:t>Etunimi Sukunimi</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423397" y="5415063"/>
            <a:ext cx="2236004"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3"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A4A977B3-AA4A-964F-B0DA-AC30EAB9EF3D}" type="datetime1">
              <a:rPr lang="fi-FI" smtClean="0"/>
              <a:t>8.7.2025</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2700929"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2700929"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2700929"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2700928"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4977996"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4966231" y="4922406"/>
            <a:ext cx="2247301"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4966231" y="5415063"/>
            <a:ext cx="2247301"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4966230" y="4261692"/>
            <a:ext cx="2247301"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6" name="Kuvan paikkamerkki 3">
            <a:extLst>
              <a:ext uri="{FF2B5EF4-FFF2-40B4-BE49-F238E27FC236}">
                <a16:creationId xmlns:a16="http://schemas.microsoft.com/office/drawing/2014/main" id="{12E242DC-64ED-79C0-339D-CD71D54588AC}"/>
              </a:ext>
            </a:extLst>
          </p:cNvPr>
          <p:cNvSpPr>
            <a:spLocks noGrp="1"/>
          </p:cNvSpPr>
          <p:nvPr>
            <p:ph type="pic" sz="quarter" idx="26" hasCustomPrompt="1"/>
          </p:nvPr>
        </p:nvSpPr>
        <p:spPr>
          <a:xfrm>
            <a:off x="7255068"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7" name="Sisällön paikkamerkki 11">
            <a:extLst>
              <a:ext uri="{FF2B5EF4-FFF2-40B4-BE49-F238E27FC236}">
                <a16:creationId xmlns:a16="http://schemas.microsoft.com/office/drawing/2014/main" id="{3F3E5953-4886-5EDC-0FE7-E7E46780461E}"/>
              </a:ext>
            </a:extLst>
          </p:cNvPr>
          <p:cNvSpPr>
            <a:spLocks noGrp="1"/>
          </p:cNvSpPr>
          <p:nvPr>
            <p:ph sz="quarter" idx="27" hasCustomPrompt="1"/>
          </p:nvPr>
        </p:nvSpPr>
        <p:spPr>
          <a:xfrm>
            <a:off x="7255069"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2" name="Tekstin paikkamerkki 3">
            <a:extLst>
              <a:ext uri="{FF2B5EF4-FFF2-40B4-BE49-F238E27FC236}">
                <a16:creationId xmlns:a16="http://schemas.microsoft.com/office/drawing/2014/main" id="{3F5577FB-7874-9FD8-BEC7-D34A88D4EAC0}"/>
              </a:ext>
            </a:extLst>
          </p:cNvPr>
          <p:cNvSpPr>
            <a:spLocks noGrp="1"/>
          </p:cNvSpPr>
          <p:nvPr>
            <p:ph type="body" sz="half" idx="28" hasCustomPrompt="1"/>
          </p:nvPr>
        </p:nvSpPr>
        <p:spPr>
          <a:xfrm>
            <a:off x="7255069"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13" name="Tekstin paikkamerkki 23">
            <a:extLst>
              <a:ext uri="{FF2B5EF4-FFF2-40B4-BE49-F238E27FC236}">
                <a16:creationId xmlns:a16="http://schemas.microsoft.com/office/drawing/2014/main" id="{E6DD7226-435D-32C1-0023-66A932E7CF91}"/>
              </a:ext>
            </a:extLst>
          </p:cNvPr>
          <p:cNvSpPr>
            <a:spLocks noGrp="1"/>
          </p:cNvSpPr>
          <p:nvPr>
            <p:ph type="body" sz="quarter" idx="29" hasCustomPrompt="1"/>
          </p:nvPr>
        </p:nvSpPr>
        <p:spPr>
          <a:xfrm>
            <a:off x="7255068"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20" name="Kuvan paikkamerkki 3">
            <a:extLst>
              <a:ext uri="{FF2B5EF4-FFF2-40B4-BE49-F238E27FC236}">
                <a16:creationId xmlns:a16="http://schemas.microsoft.com/office/drawing/2014/main" id="{B1A6BDB5-E371-18F3-1DB2-8B3C065C5594}"/>
              </a:ext>
            </a:extLst>
          </p:cNvPr>
          <p:cNvSpPr>
            <a:spLocks noGrp="1"/>
          </p:cNvSpPr>
          <p:nvPr>
            <p:ph type="pic" sz="quarter" idx="30" hasCustomPrompt="1"/>
          </p:nvPr>
        </p:nvSpPr>
        <p:spPr>
          <a:xfrm>
            <a:off x="9531667"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1" name="Sisällön paikkamerkki 11">
            <a:extLst>
              <a:ext uri="{FF2B5EF4-FFF2-40B4-BE49-F238E27FC236}">
                <a16:creationId xmlns:a16="http://schemas.microsoft.com/office/drawing/2014/main" id="{46D629F9-D0B8-3035-6E5D-A7C8DBA3B8C6}"/>
              </a:ext>
            </a:extLst>
          </p:cNvPr>
          <p:cNvSpPr>
            <a:spLocks noGrp="1"/>
          </p:cNvSpPr>
          <p:nvPr>
            <p:ph sz="quarter" idx="31" hasCustomPrompt="1"/>
          </p:nvPr>
        </p:nvSpPr>
        <p:spPr>
          <a:xfrm>
            <a:off x="9531666"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22" name="Tekstin paikkamerkki 3">
            <a:extLst>
              <a:ext uri="{FF2B5EF4-FFF2-40B4-BE49-F238E27FC236}">
                <a16:creationId xmlns:a16="http://schemas.microsoft.com/office/drawing/2014/main" id="{1AF2CF68-E2C6-DFE7-AF59-257B7791B7D4}"/>
              </a:ext>
            </a:extLst>
          </p:cNvPr>
          <p:cNvSpPr>
            <a:spLocks noGrp="1"/>
          </p:cNvSpPr>
          <p:nvPr>
            <p:ph type="body" sz="half" idx="32" hasCustomPrompt="1"/>
          </p:nvPr>
        </p:nvSpPr>
        <p:spPr>
          <a:xfrm>
            <a:off x="9531666"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23" name="Tekstin paikkamerkki 23">
            <a:extLst>
              <a:ext uri="{FF2B5EF4-FFF2-40B4-BE49-F238E27FC236}">
                <a16:creationId xmlns:a16="http://schemas.microsoft.com/office/drawing/2014/main" id="{34E331C9-636E-DBE4-CEAE-29ABA1E22434}"/>
              </a:ext>
            </a:extLst>
          </p:cNvPr>
          <p:cNvSpPr>
            <a:spLocks noGrp="1"/>
          </p:cNvSpPr>
          <p:nvPr>
            <p:ph type="body" sz="quarter" idx="33" hasCustomPrompt="1"/>
          </p:nvPr>
        </p:nvSpPr>
        <p:spPr>
          <a:xfrm>
            <a:off x="9531665"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27" name="Sisällön paikkamerkki 11">
            <a:extLst>
              <a:ext uri="{FF2B5EF4-FFF2-40B4-BE49-F238E27FC236}">
                <a16:creationId xmlns:a16="http://schemas.microsoft.com/office/drawing/2014/main" id="{47D93E7A-D484-C777-C66E-C8D65736F511}"/>
              </a:ext>
            </a:extLst>
          </p:cNvPr>
          <p:cNvSpPr>
            <a:spLocks noGrp="1"/>
          </p:cNvSpPr>
          <p:nvPr>
            <p:ph sz="quarter" idx="34"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5" name="Tekstin paikkamerkki 20">
            <a:extLst>
              <a:ext uri="{FF2B5EF4-FFF2-40B4-BE49-F238E27FC236}">
                <a16:creationId xmlns:a16="http://schemas.microsoft.com/office/drawing/2014/main" id="{DF118065-5781-DB3D-EB95-BBD44F96D4EE}"/>
              </a:ext>
            </a:extLst>
          </p:cNvPr>
          <p:cNvSpPr>
            <a:spLocks noGrp="1"/>
          </p:cNvSpPr>
          <p:nvPr>
            <p:ph type="body" sz="quarter" idx="35"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41003249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Nelikenttä">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3D16F307-5EE2-7120-2B6B-1A24A0E60A54}"/>
              </a:ext>
            </a:extLst>
          </p:cNvPr>
          <p:cNvSpPr/>
          <p:nvPr userDrawn="1"/>
        </p:nvSpPr>
        <p:spPr>
          <a:xfrm>
            <a:off x="0" y="811"/>
            <a:ext cx="6096000"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F3711F58-D9D7-2E82-3C88-83B4E1594D7C}"/>
              </a:ext>
            </a:extLst>
          </p:cNvPr>
          <p:cNvSpPr/>
          <p:nvPr userDrawn="1"/>
        </p:nvSpPr>
        <p:spPr>
          <a:xfrm>
            <a:off x="6096000" y="3430621"/>
            <a:ext cx="6096000"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19688" y="1219199"/>
            <a:ext cx="5256623" cy="1841772"/>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19688" y="402077"/>
            <a:ext cx="5256623" cy="771727"/>
          </a:xfrm>
          <a:prstGeom prst="rect">
            <a:avLst/>
          </a:prstGeom>
        </p:spPr>
        <p:txBody>
          <a:bodyPr anchor="b">
            <a:normAutofit/>
          </a:bodyPr>
          <a:lstStyle>
            <a:lvl1pPr>
              <a:defRPr sz="2400">
                <a:solidFill>
                  <a:schemeClr val="bg1"/>
                </a:solidFill>
              </a:defRPr>
            </a:lvl1pPr>
          </a:lstStyle>
          <a:p>
            <a:r>
              <a:rPr lang="fi-FI" dirty="0"/>
              <a:t>Tässä nelikentän otsikko</a:t>
            </a:r>
            <a:endParaRPr lang="fi-FI" dirty="0">
              <a:solidFill>
                <a:schemeClr val="tx2"/>
              </a:solidFill>
            </a:endParaRP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4366963" cy="365125"/>
          </a:xfrm>
        </p:spPr>
        <p:txBody>
          <a:bodyPr/>
          <a:lstStyle>
            <a:lvl1pPr algn="ctr">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2"/>
                </a:solidFill>
              </a:defRPr>
            </a:lvl1pPr>
          </a:lstStyle>
          <a:p>
            <a:fld id="{3870A464-F060-4E12-BC80-B2AE5F264B44}" type="slidenum">
              <a:rPr lang="fi-FI" smtClean="0"/>
              <a:pPr/>
              <a:t>‹#›</a:t>
            </a:fld>
            <a:endParaRPr lang="fi-FI" dirty="0"/>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7B837FE-EE28-1149-A3CA-B4E8A329F44E}" type="datetime1">
              <a:rPr lang="fi-FI" smtClean="0"/>
              <a:t>8.7.2025</a:t>
            </a:fld>
            <a:endParaRPr lang="fi-FI" dirty="0"/>
          </a:p>
        </p:txBody>
      </p:sp>
      <p:sp>
        <p:nvSpPr>
          <p:cNvPr id="6" name="Sisällön paikkamerkki 2">
            <a:extLst>
              <a:ext uri="{FF2B5EF4-FFF2-40B4-BE49-F238E27FC236}">
                <a16:creationId xmlns:a16="http://schemas.microsoft.com/office/drawing/2014/main" id="{39574549-485C-1A6C-3EE9-ED82C9499694}"/>
              </a:ext>
            </a:extLst>
          </p:cNvPr>
          <p:cNvSpPr>
            <a:spLocks noGrp="1"/>
          </p:cNvSpPr>
          <p:nvPr>
            <p:ph idx="13" hasCustomPrompt="1"/>
          </p:nvPr>
        </p:nvSpPr>
        <p:spPr>
          <a:xfrm>
            <a:off x="6519863" y="1219199"/>
            <a:ext cx="5252448" cy="1841771"/>
          </a:xfrm>
        </p:spPr>
        <p:txBody>
          <a:bodyPr spcCol="360000"/>
          <a:lstStyle>
            <a:lvl1pPr>
              <a:lnSpc>
                <a:spcPct val="120000"/>
              </a:lnSpc>
              <a:defRPr>
                <a:solidFill>
                  <a:schemeClr val="tx1"/>
                </a:solidFill>
              </a:defRPr>
            </a:lvl1pPr>
            <a:lvl2pPr>
              <a:lnSpc>
                <a:spcPct val="120000"/>
              </a:lnSpc>
              <a:defRPr>
                <a:solidFill>
                  <a:schemeClr val="tx1"/>
                </a:solidFill>
              </a:defRPr>
            </a:lvl2pPr>
            <a:lvl3pPr>
              <a:lnSpc>
                <a:spcPct val="120000"/>
              </a:lnSpc>
              <a:defRPr>
                <a:solidFill>
                  <a:schemeClr val="tx1"/>
                </a:solidFill>
              </a:defRPr>
            </a:lvl3pPr>
            <a:lvl4pPr>
              <a:lnSpc>
                <a:spcPct val="120000"/>
              </a:lnSpc>
              <a:defRPr>
                <a:solidFill>
                  <a:schemeClr val="tx1"/>
                </a:solidFill>
              </a:defRPr>
            </a:lvl4pPr>
            <a:lvl5pPr>
              <a:lnSpc>
                <a:spcPct val="120000"/>
              </a:lnSpc>
              <a:defRPr>
                <a:solidFill>
                  <a:schemeClr val="tx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1" name="Sisällön paikkamerkki 2">
            <a:extLst>
              <a:ext uri="{FF2B5EF4-FFF2-40B4-BE49-F238E27FC236}">
                <a16:creationId xmlns:a16="http://schemas.microsoft.com/office/drawing/2014/main" id="{C964FAFB-15ED-D4C1-CC8E-4386F119163D}"/>
              </a:ext>
            </a:extLst>
          </p:cNvPr>
          <p:cNvSpPr>
            <a:spLocks noGrp="1"/>
          </p:cNvSpPr>
          <p:nvPr>
            <p:ph idx="14" hasCustomPrompt="1"/>
          </p:nvPr>
        </p:nvSpPr>
        <p:spPr>
          <a:xfrm>
            <a:off x="419688" y="4377446"/>
            <a:ext cx="5256623" cy="1841772"/>
          </a:xfrm>
        </p:spPr>
        <p:txBody>
          <a:bodyPr spcCol="360000"/>
          <a:lstStyle>
            <a:lvl1pPr>
              <a:lnSpc>
                <a:spcPct val="120000"/>
              </a:lnSpc>
              <a:defRPr>
                <a:solidFill>
                  <a:schemeClr val="tx1"/>
                </a:solidFill>
              </a:defRPr>
            </a:lvl1pPr>
            <a:lvl2pPr>
              <a:lnSpc>
                <a:spcPct val="120000"/>
              </a:lnSpc>
              <a:defRPr>
                <a:solidFill>
                  <a:schemeClr val="tx1"/>
                </a:solidFill>
              </a:defRPr>
            </a:lvl2pPr>
            <a:lvl3pPr>
              <a:lnSpc>
                <a:spcPct val="120000"/>
              </a:lnSpc>
              <a:defRPr>
                <a:solidFill>
                  <a:schemeClr val="tx1"/>
                </a:solidFill>
              </a:defRPr>
            </a:lvl3pPr>
            <a:lvl4pPr>
              <a:lnSpc>
                <a:spcPct val="120000"/>
              </a:lnSpc>
              <a:defRPr>
                <a:solidFill>
                  <a:schemeClr val="tx1"/>
                </a:solidFill>
              </a:defRPr>
            </a:lvl4pPr>
            <a:lvl5pPr>
              <a:lnSpc>
                <a:spcPct val="120000"/>
              </a:lnSpc>
              <a:defRPr>
                <a:solidFill>
                  <a:schemeClr val="tx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5" name="Sisällön paikkamerkki 2">
            <a:extLst>
              <a:ext uri="{FF2B5EF4-FFF2-40B4-BE49-F238E27FC236}">
                <a16:creationId xmlns:a16="http://schemas.microsoft.com/office/drawing/2014/main" id="{1EBCC16A-DCBA-CB03-35B6-8AE895744FF7}"/>
              </a:ext>
            </a:extLst>
          </p:cNvPr>
          <p:cNvSpPr>
            <a:spLocks noGrp="1"/>
          </p:cNvSpPr>
          <p:nvPr>
            <p:ph idx="15" hasCustomPrompt="1"/>
          </p:nvPr>
        </p:nvSpPr>
        <p:spPr>
          <a:xfrm>
            <a:off x="6515222" y="4377446"/>
            <a:ext cx="5252448" cy="1841772"/>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9" name="Tekstin paikkamerkki 18">
            <a:extLst>
              <a:ext uri="{FF2B5EF4-FFF2-40B4-BE49-F238E27FC236}">
                <a16:creationId xmlns:a16="http://schemas.microsoft.com/office/drawing/2014/main" id="{A393D07B-61A1-C431-BF71-4AF57E3D1E3E}"/>
              </a:ext>
            </a:extLst>
          </p:cNvPr>
          <p:cNvSpPr>
            <a:spLocks noGrp="1"/>
          </p:cNvSpPr>
          <p:nvPr>
            <p:ph type="body" sz="quarter" idx="16" hasCustomPrompt="1"/>
          </p:nvPr>
        </p:nvSpPr>
        <p:spPr>
          <a:xfrm>
            <a:off x="6515688" y="402078"/>
            <a:ext cx="5251982" cy="771726"/>
          </a:xfrm>
        </p:spPr>
        <p:txBody>
          <a:bodyPr anchor="b">
            <a:noAutofit/>
          </a:bodyPr>
          <a:lstStyle>
            <a:lvl1pPr>
              <a:lnSpc>
                <a:spcPct val="90000"/>
              </a:lnSpc>
              <a:defRPr sz="2400">
                <a:solidFill>
                  <a:schemeClr val="tx2"/>
                </a:solidFill>
                <a:latin typeface="+mj-lt"/>
              </a:defRPr>
            </a:lvl1pPr>
          </a:lstStyle>
          <a:p>
            <a:r>
              <a:rPr lang="fi-FI" dirty="0"/>
              <a:t>Tässä nelikentän otsikko</a:t>
            </a:r>
            <a:endParaRPr lang="fi-FI" dirty="0">
              <a:solidFill>
                <a:schemeClr val="tx2"/>
              </a:solidFill>
            </a:endParaRPr>
          </a:p>
        </p:txBody>
      </p:sp>
      <p:sp>
        <p:nvSpPr>
          <p:cNvPr id="20" name="Tekstin paikkamerkki 18">
            <a:extLst>
              <a:ext uri="{FF2B5EF4-FFF2-40B4-BE49-F238E27FC236}">
                <a16:creationId xmlns:a16="http://schemas.microsoft.com/office/drawing/2014/main" id="{81CB10CC-F3C1-8552-95B9-A9BA55C3598A}"/>
              </a:ext>
            </a:extLst>
          </p:cNvPr>
          <p:cNvSpPr>
            <a:spLocks noGrp="1"/>
          </p:cNvSpPr>
          <p:nvPr>
            <p:ph type="body" sz="quarter" idx="17" hasCustomPrompt="1"/>
          </p:nvPr>
        </p:nvSpPr>
        <p:spPr>
          <a:xfrm>
            <a:off x="6515688" y="3560325"/>
            <a:ext cx="5251982" cy="771726"/>
          </a:xfrm>
        </p:spPr>
        <p:txBody>
          <a:bodyPr anchor="b">
            <a:noAutofit/>
          </a:bodyPr>
          <a:lstStyle>
            <a:lvl1pPr>
              <a:lnSpc>
                <a:spcPct val="90000"/>
              </a:lnSpc>
              <a:defRPr sz="2400">
                <a:solidFill>
                  <a:schemeClr val="bg1"/>
                </a:solidFill>
                <a:latin typeface="+mj-lt"/>
              </a:defRPr>
            </a:lvl1pPr>
          </a:lstStyle>
          <a:p>
            <a:r>
              <a:rPr lang="fi-FI" dirty="0"/>
              <a:t>Tässä nelikentän otsikko</a:t>
            </a:r>
            <a:endParaRPr lang="fi-FI" dirty="0">
              <a:solidFill>
                <a:schemeClr val="tx2"/>
              </a:solidFill>
            </a:endParaRPr>
          </a:p>
        </p:txBody>
      </p:sp>
      <p:sp>
        <p:nvSpPr>
          <p:cNvPr id="21" name="Tekstin paikkamerkki 18">
            <a:extLst>
              <a:ext uri="{FF2B5EF4-FFF2-40B4-BE49-F238E27FC236}">
                <a16:creationId xmlns:a16="http://schemas.microsoft.com/office/drawing/2014/main" id="{A821158A-0CD2-B053-39EE-BD5DF694A0D2}"/>
              </a:ext>
            </a:extLst>
          </p:cNvPr>
          <p:cNvSpPr>
            <a:spLocks noGrp="1"/>
          </p:cNvSpPr>
          <p:nvPr>
            <p:ph type="body" sz="quarter" idx="18" hasCustomPrompt="1"/>
          </p:nvPr>
        </p:nvSpPr>
        <p:spPr>
          <a:xfrm>
            <a:off x="423862" y="3560325"/>
            <a:ext cx="5247807" cy="771726"/>
          </a:xfrm>
        </p:spPr>
        <p:txBody>
          <a:bodyPr anchor="b">
            <a:noAutofit/>
          </a:bodyPr>
          <a:lstStyle>
            <a:lvl1pPr>
              <a:lnSpc>
                <a:spcPct val="90000"/>
              </a:lnSpc>
              <a:defRPr sz="2400">
                <a:solidFill>
                  <a:schemeClr val="tx2"/>
                </a:solidFill>
                <a:latin typeface="+mj-lt"/>
              </a:defRPr>
            </a:lvl1pPr>
          </a:lstStyle>
          <a:p>
            <a:r>
              <a:rPr lang="fi-FI" dirty="0"/>
              <a:t>Tässä nelikentän otsikko</a:t>
            </a:r>
            <a:endParaRPr lang="fi-FI" dirty="0">
              <a:solidFill>
                <a:schemeClr val="tx2"/>
              </a:solidFill>
            </a:endParaRPr>
          </a:p>
        </p:txBody>
      </p:sp>
      <p:pic>
        <p:nvPicPr>
          <p:cNvPr id="26" name="Kuva 25">
            <a:extLst>
              <a:ext uri="{FF2B5EF4-FFF2-40B4-BE49-F238E27FC236}">
                <a16:creationId xmlns:a16="http://schemas.microsoft.com/office/drawing/2014/main" id="{E05A9672-9365-F901-96B3-9D24CAD9D6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69580" y="3008440"/>
            <a:ext cx="843553" cy="843553"/>
          </a:xfrm>
          <a:prstGeom prst="rect">
            <a:avLst/>
          </a:prstGeom>
        </p:spPr>
      </p:pic>
    </p:spTree>
    <p:extLst>
      <p:ext uri="{BB962C8B-B14F-4D97-AF65-F5344CB8AC3E}">
        <p14:creationId xmlns:p14="http://schemas.microsoft.com/office/powerpoint/2010/main" val="3122568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ikajana pysty aloi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3391609"/>
            <a:ext cx="4319586" cy="968109"/>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pysty aloitus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ED629462-FE21-DD4E-8BE4-9A1BDC607D6E}" type="datetime1">
              <a:rPr lang="fi-FI" smtClean="0"/>
              <a:t>8.7.2025</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p:cNvCxnSpPr>
          <p:nvPr userDrawn="1"/>
        </p:nvCxnSpPr>
        <p:spPr>
          <a:xfrm>
            <a:off x="6096000" y="2603500"/>
            <a:ext cx="0" cy="434594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1971410"/>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2" name="Kuva 21" descr="Raketti tasaisella täytöllä">
            <a:extLst>
              <a:ext uri="{FF2B5EF4-FFF2-40B4-BE49-F238E27FC236}">
                <a16:creationId xmlns:a16="http://schemas.microsoft.com/office/drawing/2014/main" id="{AAD72261-668F-DBB6-0D73-522E958D9B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77057" y="2070099"/>
            <a:ext cx="437885" cy="437885"/>
          </a:xfrm>
          <a:prstGeom prst="rect">
            <a:avLst/>
          </a:prstGeom>
        </p:spPr>
      </p:pic>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3301609"/>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3256609"/>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417971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505782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413471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5009209"/>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3391609"/>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426971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5144209"/>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789227"/>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4274027"/>
            <a:ext cx="4319586" cy="963800"/>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368469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5144209"/>
            <a:ext cx="4319586" cy="951791"/>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4497493"/>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Tree>
    <p:extLst>
      <p:ext uri="{BB962C8B-B14F-4D97-AF65-F5344CB8AC3E}">
        <p14:creationId xmlns:p14="http://schemas.microsoft.com/office/powerpoint/2010/main" val="4104628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ikajana pysty välios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2618316"/>
            <a:ext cx="4319586" cy="906198"/>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9A74F7B-B8F1-764A-A506-2727B1287448}" type="datetime1">
              <a:rPr lang="fi-FI" smtClean="0"/>
              <a:t>8.7.2025</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p:cNvCxnSpPr>
          <p:nvPr userDrawn="1"/>
        </p:nvCxnSpPr>
        <p:spPr>
          <a:xfrm>
            <a:off x="6096000" y="-67733"/>
            <a:ext cx="0" cy="7023946"/>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830923"/>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2528316"/>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248331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3344514"/>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4216223"/>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3299514"/>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4167605"/>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2618316"/>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3434514"/>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4302605"/>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015934"/>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3438823"/>
            <a:ext cx="4319586" cy="863782"/>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2849489"/>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4302605"/>
            <a:ext cx="4319586" cy="901696"/>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3655889"/>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6" name="Ellipsi 5">
            <a:extLst>
              <a:ext uri="{FF2B5EF4-FFF2-40B4-BE49-F238E27FC236}">
                <a16:creationId xmlns:a16="http://schemas.microsoft.com/office/drawing/2014/main" id="{F48C1D88-3E1A-A7D4-A592-F60458AC285D}"/>
              </a:ext>
            </a:extLst>
          </p:cNvPr>
          <p:cNvSpPr>
            <a:spLocks noChangeAspect="1"/>
          </p:cNvSpPr>
          <p:nvPr userDrawn="1"/>
        </p:nvSpPr>
        <p:spPr>
          <a:xfrm>
            <a:off x="6005999" y="17006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9437090D-BF80-2C90-72B7-F553C4CA4838}"/>
              </a:ext>
            </a:extLst>
          </p:cNvPr>
          <p:cNvSpPr>
            <a:spLocks noChangeAspect="1"/>
          </p:cNvSpPr>
          <p:nvPr userDrawn="1"/>
        </p:nvSpPr>
        <p:spPr>
          <a:xfrm>
            <a:off x="6986111" y="165567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uora yhdysviiva 9">
            <a:extLst>
              <a:ext uri="{FF2B5EF4-FFF2-40B4-BE49-F238E27FC236}">
                <a16:creationId xmlns:a16="http://schemas.microsoft.com/office/drawing/2014/main" id="{8451CE70-281B-E22E-DDE6-D33120CBCBCE}"/>
              </a:ext>
            </a:extLst>
          </p:cNvPr>
          <p:cNvCxnSpPr>
            <a:cxnSpLocks/>
            <a:stCxn id="6" idx="6"/>
            <a:endCxn id="7" idx="2"/>
          </p:cNvCxnSpPr>
          <p:nvPr userDrawn="1"/>
        </p:nvCxnSpPr>
        <p:spPr>
          <a:xfrm>
            <a:off x="6185999" y="179067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1" name="Sisällön paikkamerkki 2">
            <a:extLst>
              <a:ext uri="{FF2B5EF4-FFF2-40B4-BE49-F238E27FC236}">
                <a16:creationId xmlns:a16="http://schemas.microsoft.com/office/drawing/2014/main" id="{8B52C18A-8B6C-81E1-8AD6-42643F2C0E82}"/>
              </a:ext>
            </a:extLst>
          </p:cNvPr>
          <p:cNvSpPr>
            <a:spLocks noGrp="1"/>
          </p:cNvSpPr>
          <p:nvPr>
            <p:ph idx="18" hasCustomPrompt="1"/>
          </p:nvPr>
        </p:nvSpPr>
        <p:spPr>
          <a:xfrm>
            <a:off x="7448551" y="1794987"/>
            <a:ext cx="4319586" cy="913329"/>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2" name="Sisällön paikkamerkki 2">
            <a:extLst>
              <a:ext uri="{FF2B5EF4-FFF2-40B4-BE49-F238E27FC236}">
                <a16:creationId xmlns:a16="http://schemas.microsoft.com/office/drawing/2014/main" id="{75449A8C-5B49-36A1-B2C3-AD1C7E53E77A}"/>
              </a:ext>
            </a:extLst>
          </p:cNvPr>
          <p:cNvSpPr>
            <a:spLocks noGrp="1"/>
          </p:cNvSpPr>
          <p:nvPr>
            <p:ph idx="19" hasCustomPrompt="1"/>
          </p:nvPr>
        </p:nvSpPr>
        <p:spPr>
          <a:xfrm>
            <a:off x="7448551" y="120565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4" name="Ellipsi 13">
            <a:extLst>
              <a:ext uri="{FF2B5EF4-FFF2-40B4-BE49-F238E27FC236}">
                <a16:creationId xmlns:a16="http://schemas.microsoft.com/office/drawing/2014/main" id="{6AEF9B7E-6553-BB61-F29E-2E645F068750}"/>
              </a:ext>
            </a:extLst>
          </p:cNvPr>
          <p:cNvSpPr>
            <a:spLocks noChangeAspect="1"/>
          </p:cNvSpPr>
          <p:nvPr userDrawn="1"/>
        </p:nvSpPr>
        <p:spPr>
          <a:xfrm>
            <a:off x="6005999" y="5024301"/>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Ellipsi 14">
            <a:extLst>
              <a:ext uri="{FF2B5EF4-FFF2-40B4-BE49-F238E27FC236}">
                <a16:creationId xmlns:a16="http://schemas.microsoft.com/office/drawing/2014/main" id="{852C6B8D-FD25-4306-F124-828018F64FDE}"/>
              </a:ext>
            </a:extLst>
          </p:cNvPr>
          <p:cNvSpPr>
            <a:spLocks noChangeAspect="1"/>
          </p:cNvSpPr>
          <p:nvPr userDrawn="1"/>
        </p:nvSpPr>
        <p:spPr>
          <a:xfrm>
            <a:off x="6986111" y="4979301"/>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6" name="Suora yhdysviiva 15">
            <a:extLst>
              <a:ext uri="{FF2B5EF4-FFF2-40B4-BE49-F238E27FC236}">
                <a16:creationId xmlns:a16="http://schemas.microsoft.com/office/drawing/2014/main" id="{01C3D734-4821-D659-6132-738F99E8F340}"/>
              </a:ext>
            </a:extLst>
          </p:cNvPr>
          <p:cNvCxnSpPr>
            <a:cxnSpLocks/>
            <a:stCxn id="14" idx="6"/>
            <a:endCxn id="15" idx="2"/>
          </p:cNvCxnSpPr>
          <p:nvPr userDrawn="1"/>
        </p:nvCxnSpPr>
        <p:spPr>
          <a:xfrm>
            <a:off x="6185999" y="5114301"/>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7" name="Sisällön paikkamerkki 2">
            <a:extLst>
              <a:ext uri="{FF2B5EF4-FFF2-40B4-BE49-F238E27FC236}">
                <a16:creationId xmlns:a16="http://schemas.microsoft.com/office/drawing/2014/main" id="{83904761-B707-0255-C309-842DAC15B4CC}"/>
              </a:ext>
            </a:extLst>
          </p:cNvPr>
          <p:cNvSpPr>
            <a:spLocks noGrp="1"/>
          </p:cNvSpPr>
          <p:nvPr>
            <p:ph idx="20" hasCustomPrompt="1"/>
          </p:nvPr>
        </p:nvSpPr>
        <p:spPr>
          <a:xfrm>
            <a:off x="7448551" y="5118610"/>
            <a:ext cx="4319586" cy="820177"/>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8" name="Sisällön paikkamerkki 2">
            <a:extLst>
              <a:ext uri="{FF2B5EF4-FFF2-40B4-BE49-F238E27FC236}">
                <a16:creationId xmlns:a16="http://schemas.microsoft.com/office/drawing/2014/main" id="{42174587-724A-7B35-46BE-F414141C048F}"/>
              </a:ext>
            </a:extLst>
          </p:cNvPr>
          <p:cNvSpPr>
            <a:spLocks noGrp="1"/>
          </p:cNvSpPr>
          <p:nvPr>
            <p:ph idx="21" hasCustomPrompt="1"/>
          </p:nvPr>
        </p:nvSpPr>
        <p:spPr>
          <a:xfrm>
            <a:off x="7448551" y="4529276"/>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pic>
        <p:nvPicPr>
          <p:cNvPr id="20" name="Kuva 19" descr="Yksi hammaspyörä tasaisella täytöllä">
            <a:extLst>
              <a:ext uri="{FF2B5EF4-FFF2-40B4-BE49-F238E27FC236}">
                <a16:creationId xmlns:a16="http://schemas.microsoft.com/office/drawing/2014/main" id="{464ABDD3-1C95-FDAD-D911-282B360645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76400" y="925648"/>
            <a:ext cx="439200" cy="439200"/>
          </a:xfrm>
          <a:prstGeom prst="rect">
            <a:avLst/>
          </a:prstGeom>
        </p:spPr>
      </p:pic>
    </p:spTree>
    <p:extLst>
      <p:ext uri="{BB962C8B-B14F-4D97-AF65-F5344CB8AC3E}">
        <p14:creationId xmlns:p14="http://schemas.microsoft.com/office/powerpoint/2010/main" val="40231551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ikajana pysty lope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2618316"/>
            <a:ext cx="4319586" cy="894409"/>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F2799B3-597B-934A-9C9D-FD46A1A5197E}" type="datetime1">
              <a:rPr lang="fi-FI" smtClean="0"/>
              <a:t>8.7.2025</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a:endCxn id="13" idx="0"/>
          </p:cNvCxnSpPr>
          <p:nvPr userDrawn="1"/>
        </p:nvCxnSpPr>
        <p:spPr>
          <a:xfrm>
            <a:off x="6096000" y="-54187"/>
            <a:ext cx="0" cy="4756976"/>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4702789"/>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2528316"/>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248331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3344514"/>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4216223"/>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3299514"/>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4167605"/>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2618316"/>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3434514"/>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4302605"/>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015934"/>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3438823"/>
            <a:ext cx="4319586" cy="863782"/>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2849489"/>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4302605"/>
            <a:ext cx="4319586" cy="882300"/>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3655889"/>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6" name="Ellipsi 5">
            <a:extLst>
              <a:ext uri="{FF2B5EF4-FFF2-40B4-BE49-F238E27FC236}">
                <a16:creationId xmlns:a16="http://schemas.microsoft.com/office/drawing/2014/main" id="{F48C1D88-3E1A-A7D4-A592-F60458AC285D}"/>
              </a:ext>
            </a:extLst>
          </p:cNvPr>
          <p:cNvSpPr>
            <a:spLocks noChangeAspect="1"/>
          </p:cNvSpPr>
          <p:nvPr userDrawn="1"/>
        </p:nvSpPr>
        <p:spPr>
          <a:xfrm>
            <a:off x="6005999" y="17006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9437090D-BF80-2C90-72B7-F553C4CA4838}"/>
              </a:ext>
            </a:extLst>
          </p:cNvPr>
          <p:cNvSpPr>
            <a:spLocks noChangeAspect="1"/>
          </p:cNvSpPr>
          <p:nvPr userDrawn="1"/>
        </p:nvSpPr>
        <p:spPr>
          <a:xfrm>
            <a:off x="6986111" y="165567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uora yhdysviiva 9">
            <a:extLst>
              <a:ext uri="{FF2B5EF4-FFF2-40B4-BE49-F238E27FC236}">
                <a16:creationId xmlns:a16="http://schemas.microsoft.com/office/drawing/2014/main" id="{8451CE70-281B-E22E-DDE6-D33120CBCBCE}"/>
              </a:ext>
            </a:extLst>
          </p:cNvPr>
          <p:cNvCxnSpPr>
            <a:cxnSpLocks/>
            <a:stCxn id="6" idx="6"/>
            <a:endCxn id="7" idx="2"/>
          </p:cNvCxnSpPr>
          <p:nvPr userDrawn="1"/>
        </p:nvCxnSpPr>
        <p:spPr>
          <a:xfrm>
            <a:off x="6185999" y="179067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1" name="Sisällön paikkamerkki 2">
            <a:extLst>
              <a:ext uri="{FF2B5EF4-FFF2-40B4-BE49-F238E27FC236}">
                <a16:creationId xmlns:a16="http://schemas.microsoft.com/office/drawing/2014/main" id="{8B52C18A-8B6C-81E1-8AD6-42643F2C0E82}"/>
              </a:ext>
            </a:extLst>
          </p:cNvPr>
          <p:cNvSpPr>
            <a:spLocks noGrp="1"/>
          </p:cNvSpPr>
          <p:nvPr>
            <p:ph idx="18" hasCustomPrompt="1"/>
          </p:nvPr>
        </p:nvSpPr>
        <p:spPr>
          <a:xfrm>
            <a:off x="7448551" y="1794987"/>
            <a:ext cx="4319586" cy="894409"/>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2" name="Sisällön paikkamerkki 2">
            <a:extLst>
              <a:ext uri="{FF2B5EF4-FFF2-40B4-BE49-F238E27FC236}">
                <a16:creationId xmlns:a16="http://schemas.microsoft.com/office/drawing/2014/main" id="{75449A8C-5B49-36A1-B2C3-AD1C7E53E77A}"/>
              </a:ext>
            </a:extLst>
          </p:cNvPr>
          <p:cNvSpPr>
            <a:spLocks noGrp="1"/>
          </p:cNvSpPr>
          <p:nvPr>
            <p:ph idx="19" hasCustomPrompt="1"/>
          </p:nvPr>
        </p:nvSpPr>
        <p:spPr>
          <a:xfrm>
            <a:off x="7448551" y="120565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pic>
        <p:nvPicPr>
          <p:cNvPr id="21" name="Kuva 20" descr="Valintamerkki tasaisella täytöllä">
            <a:extLst>
              <a:ext uri="{FF2B5EF4-FFF2-40B4-BE49-F238E27FC236}">
                <a16:creationId xmlns:a16="http://schemas.microsoft.com/office/drawing/2014/main" id="{5BF7C604-41BF-8138-C124-A03773F19C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76399" y="4797514"/>
            <a:ext cx="439200" cy="439200"/>
          </a:xfrm>
          <a:prstGeom prst="rect">
            <a:avLst/>
          </a:prstGeom>
        </p:spPr>
      </p:pic>
      <p:sp>
        <p:nvSpPr>
          <p:cNvPr id="22" name="Otsikko 1">
            <a:extLst>
              <a:ext uri="{FF2B5EF4-FFF2-40B4-BE49-F238E27FC236}">
                <a16:creationId xmlns:a16="http://schemas.microsoft.com/office/drawing/2014/main" id="{3CCC5872-8811-4FF6-2F52-1792D3523EA8}"/>
              </a:ext>
            </a:extLst>
          </p:cNvPr>
          <p:cNvSpPr>
            <a:spLocks noGrp="1"/>
          </p:cNvSpPr>
          <p:nvPr>
            <p:ph type="title" hasCustomPrompt="1"/>
          </p:nvPr>
        </p:nvSpPr>
        <p:spPr>
          <a:xfrm>
            <a:off x="424330" y="5382655"/>
            <a:ext cx="10573347" cy="882300"/>
          </a:xfrm>
          <a:prstGeom prst="rect">
            <a:avLst/>
          </a:prstGeom>
        </p:spPr>
        <p:txBody>
          <a:bodyPr anchor="ctr"/>
          <a:lstStyle>
            <a:lvl1pPr algn="ctr">
              <a:defRPr/>
            </a:lvl1pPr>
          </a:lstStyle>
          <a:p>
            <a:r>
              <a:rPr lang="fi-FI" dirty="0"/>
              <a:t>Lopussa joku viisas yhteenveto!</a:t>
            </a:r>
          </a:p>
        </p:txBody>
      </p:sp>
      <p:sp>
        <p:nvSpPr>
          <p:cNvPr id="2" name="Alatunnisteen paikkamerkki 4">
            <a:extLst>
              <a:ext uri="{FF2B5EF4-FFF2-40B4-BE49-F238E27FC236}">
                <a16:creationId xmlns:a16="http://schemas.microsoft.com/office/drawing/2014/main" id="{C42764E1-998E-1740-AB6A-CF962CAB7D0C}"/>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16530851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ikajana vaaka aloi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aloitus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97D1C08-B2BA-0245-9391-8CA6E42ECA0D}" type="datetime1">
              <a:rPr lang="fi-FI" smtClean="0"/>
              <a:t>8.7.2025</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a:stCxn id="13" idx="6"/>
          </p:cNvCxnSpPr>
          <p:nvPr userDrawn="1"/>
        </p:nvCxnSpPr>
        <p:spPr>
          <a:xfrm>
            <a:off x="1054249" y="1961512"/>
            <a:ext cx="11137751"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425599" y="1647187"/>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2" name="Kuva 21" descr="Raketti tasaisella täytöllä">
            <a:extLst>
              <a:ext uri="{FF2B5EF4-FFF2-40B4-BE49-F238E27FC236}">
                <a16:creationId xmlns:a16="http://schemas.microsoft.com/office/drawing/2014/main" id="{AAD72261-668F-DBB6-0D73-522E958D9B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0981" y="1745876"/>
            <a:ext cx="437885" cy="437885"/>
          </a:xfrm>
          <a:prstGeom prst="rect">
            <a:avLst/>
          </a:prstGeom>
        </p:spPr>
      </p:pic>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7" name="Suora yhdysviiva 36">
            <a:extLst>
              <a:ext uri="{FF2B5EF4-FFF2-40B4-BE49-F238E27FC236}">
                <a16:creationId xmlns:a16="http://schemas.microsoft.com/office/drawing/2014/main" id="{27344533-2EC4-C76E-E898-1F5418F0F033}"/>
              </a:ext>
            </a:extLst>
          </p:cNvPr>
          <p:cNvCxnSpPr>
            <a:cxnSpLocks/>
            <a:stCxn id="31" idx="0"/>
            <a:endCxn id="29"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6" name="Sisällön paikkamerkki 2">
            <a:extLst>
              <a:ext uri="{FF2B5EF4-FFF2-40B4-BE49-F238E27FC236}">
                <a16:creationId xmlns:a16="http://schemas.microsoft.com/office/drawing/2014/main" id="{4FDB33D2-1614-0556-FF55-2CB6DEA6023F}"/>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32" name="Ellipsi 31">
            <a:extLst>
              <a:ext uri="{FF2B5EF4-FFF2-40B4-BE49-F238E27FC236}">
                <a16:creationId xmlns:a16="http://schemas.microsoft.com/office/drawing/2014/main" id="{7A5C8A0F-B97F-4E53-2D3E-9F644857BD6E}"/>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Ellipsi 34">
            <a:extLst>
              <a:ext uri="{FF2B5EF4-FFF2-40B4-BE49-F238E27FC236}">
                <a16:creationId xmlns:a16="http://schemas.microsoft.com/office/drawing/2014/main" id="{0F3406E3-30C3-2330-1ABC-7DD10644CCB5}"/>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6" name="Suora yhdysviiva 35">
            <a:extLst>
              <a:ext uri="{FF2B5EF4-FFF2-40B4-BE49-F238E27FC236}">
                <a16:creationId xmlns:a16="http://schemas.microsoft.com/office/drawing/2014/main" id="{22692877-7587-94A4-C4B7-53481669F680}"/>
              </a:ext>
            </a:extLst>
          </p:cNvPr>
          <p:cNvCxnSpPr>
            <a:cxnSpLocks/>
            <a:stCxn id="35" idx="0"/>
            <a:endCxn id="32"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8" name="Sisällön paikkamerkki 2">
            <a:extLst>
              <a:ext uri="{FF2B5EF4-FFF2-40B4-BE49-F238E27FC236}">
                <a16:creationId xmlns:a16="http://schemas.microsoft.com/office/drawing/2014/main" id="{E39C69EF-E46C-7FCA-8007-6088CB7709A8}"/>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4" name="Sisällön paikkamerkki 2">
            <a:extLst>
              <a:ext uri="{FF2B5EF4-FFF2-40B4-BE49-F238E27FC236}">
                <a16:creationId xmlns:a16="http://schemas.microsoft.com/office/drawing/2014/main" id="{AEC5E0A0-76C9-427A-9FD1-375F90C94213}"/>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47" name="Sisällön paikkamerkki 2">
            <a:extLst>
              <a:ext uri="{FF2B5EF4-FFF2-40B4-BE49-F238E27FC236}">
                <a16:creationId xmlns:a16="http://schemas.microsoft.com/office/drawing/2014/main" id="{D566B15E-65C1-D422-4673-1293B2A10706}"/>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8" name="Ellipsi 47">
            <a:extLst>
              <a:ext uri="{FF2B5EF4-FFF2-40B4-BE49-F238E27FC236}">
                <a16:creationId xmlns:a16="http://schemas.microsoft.com/office/drawing/2014/main" id="{4D4B6F15-A445-1D9A-C09A-3C1CD187C6A0}"/>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Ellipsi 48">
            <a:extLst>
              <a:ext uri="{FF2B5EF4-FFF2-40B4-BE49-F238E27FC236}">
                <a16:creationId xmlns:a16="http://schemas.microsoft.com/office/drawing/2014/main" id="{9E09BAA8-54E8-1F8D-F116-D9F5818CD077}"/>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0" name="Suora yhdysviiva 49">
            <a:extLst>
              <a:ext uri="{FF2B5EF4-FFF2-40B4-BE49-F238E27FC236}">
                <a16:creationId xmlns:a16="http://schemas.microsoft.com/office/drawing/2014/main" id="{A3518480-1511-1E62-AA83-EC7FB483F7F5}"/>
              </a:ext>
            </a:extLst>
          </p:cNvPr>
          <p:cNvCxnSpPr>
            <a:cxnSpLocks/>
            <a:stCxn id="49" idx="0"/>
            <a:endCxn id="48"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 name="Alatunnisteen paikkamerkki 4">
            <a:extLst>
              <a:ext uri="{FF2B5EF4-FFF2-40B4-BE49-F238E27FC236}">
                <a16:creationId xmlns:a16="http://schemas.microsoft.com/office/drawing/2014/main" id="{0EBF7063-348C-DA50-32C1-B84DF2CD8157}"/>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36088382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ikajana vaaka välios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väliosa</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565A0D9-2467-5046-99CC-A3E80C1F6BFC}" type="datetime1">
              <a:rPr lang="fi-FI" smtClean="0"/>
              <a:t>8.7.2025</a:t>
            </a:fld>
            <a:endParaRPr lang="fi-FI" dirty="0"/>
          </a:p>
        </p:txBody>
      </p:sp>
      <p:sp>
        <p:nvSpPr>
          <p:cNvPr id="6" name="Sisällön paikkamerkki 2">
            <a:extLst>
              <a:ext uri="{FF2B5EF4-FFF2-40B4-BE49-F238E27FC236}">
                <a16:creationId xmlns:a16="http://schemas.microsoft.com/office/drawing/2014/main" id="{B96858AB-FD79-0D1C-7328-1AC1F5D261C0}"/>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cxnSp>
        <p:nvCxnSpPr>
          <p:cNvPr id="7" name="Suora yhdysviiva 6">
            <a:extLst>
              <a:ext uri="{FF2B5EF4-FFF2-40B4-BE49-F238E27FC236}">
                <a16:creationId xmlns:a16="http://schemas.microsoft.com/office/drawing/2014/main" id="{F2FF07F7-8150-7A69-63B5-B10F68EEE9D9}"/>
              </a:ext>
            </a:extLst>
          </p:cNvPr>
          <p:cNvCxnSpPr>
            <a:cxnSpLocks/>
          </p:cNvCxnSpPr>
          <p:nvPr userDrawn="1"/>
        </p:nvCxnSpPr>
        <p:spPr>
          <a:xfrm>
            <a:off x="0" y="1961512"/>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Ellipsi 11">
            <a:extLst>
              <a:ext uri="{FF2B5EF4-FFF2-40B4-BE49-F238E27FC236}">
                <a16:creationId xmlns:a16="http://schemas.microsoft.com/office/drawing/2014/main" id="{7E996089-14A2-042E-03EB-8DE3ED223EB5}"/>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Ellipsi 12">
            <a:extLst>
              <a:ext uri="{FF2B5EF4-FFF2-40B4-BE49-F238E27FC236}">
                <a16:creationId xmlns:a16="http://schemas.microsoft.com/office/drawing/2014/main" id="{4D1B3D9B-BD9C-0916-EB96-BC384BF3CE5A}"/>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4" name="Suora yhdysviiva 13">
            <a:extLst>
              <a:ext uri="{FF2B5EF4-FFF2-40B4-BE49-F238E27FC236}">
                <a16:creationId xmlns:a16="http://schemas.microsoft.com/office/drawing/2014/main" id="{7CDD8036-93FD-29FA-F9BA-EC7628C1A527}"/>
              </a:ext>
            </a:extLst>
          </p:cNvPr>
          <p:cNvCxnSpPr>
            <a:cxnSpLocks/>
            <a:stCxn id="13" idx="0"/>
            <a:endCxn id="12"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5" name="Sisällön paikkamerkki 2">
            <a:extLst>
              <a:ext uri="{FF2B5EF4-FFF2-40B4-BE49-F238E27FC236}">
                <a16:creationId xmlns:a16="http://schemas.microsoft.com/office/drawing/2014/main" id="{E8FFAC6A-7643-C4FA-4482-DBA38F249161}"/>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6" name="Sisällön paikkamerkki 2">
            <a:extLst>
              <a:ext uri="{FF2B5EF4-FFF2-40B4-BE49-F238E27FC236}">
                <a16:creationId xmlns:a16="http://schemas.microsoft.com/office/drawing/2014/main" id="{D0B4EA30-4425-8B5D-4591-C813ECE99D99}"/>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17" name="Ellipsi 16">
            <a:extLst>
              <a:ext uri="{FF2B5EF4-FFF2-40B4-BE49-F238E27FC236}">
                <a16:creationId xmlns:a16="http://schemas.microsoft.com/office/drawing/2014/main" id="{A54ABEEF-7D23-26E6-298C-5B473A2BC5DF}"/>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Ellipsi 17">
            <a:extLst>
              <a:ext uri="{FF2B5EF4-FFF2-40B4-BE49-F238E27FC236}">
                <a16:creationId xmlns:a16="http://schemas.microsoft.com/office/drawing/2014/main" id="{30DFCB62-15E7-2F53-45F6-3D2111676C3C}"/>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9" name="Suora yhdysviiva 18">
            <a:extLst>
              <a:ext uri="{FF2B5EF4-FFF2-40B4-BE49-F238E27FC236}">
                <a16:creationId xmlns:a16="http://schemas.microsoft.com/office/drawing/2014/main" id="{2EA4B974-6A45-7537-990C-22E39FF487D4}"/>
              </a:ext>
            </a:extLst>
          </p:cNvPr>
          <p:cNvCxnSpPr>
            <a:cxnSpLocks/>
            <a:stCxn id="18" idx="0"/>
            <a:endCxn id="17"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20" name="Sisällön paikkamerkki 2">
            <a:extLst>
              <a:ext uri="{FF2B5EF4-FFF2-40B4-BE49-F238E27FC236}">
                <a16:creationId xmlns:a16="http://schemas.microsoft.com/office/drawing/2014/main" id="{EC131F07-7519-1918-CD6B-3ED9BA8DF0FE}"/>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1" name="Sisällön paikkamerkki 2">
            <a:extLst>
              <a:ext uri="{FF2B5EF4-FFF2-40B4-BE49-F238E27FC236}">
                <a16:creationId xmlns:a16="http://schemas.microsoft.com/office/drawing/2014/main" id="{8011CA59-891F-0A53-9483-4FAD93D68FE6}"/>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2" name="Sisällön paikkamerkki 2">
            <a:extLst>
              <a:ext uri="{FF2B5EF4-FFF2-40B4-BE49-F238E27FC236}">
                <a16:creationId xmlns:a16="http://schemas.microsoft.com/office/drawing/2014/main" id="{351CC328-FC4B-8EBF-A437-7B740A7FB5F3}"/>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3" name="Ellipsi 22">
            <a:extLst>
              <a:ext uri="{FF2B5EF4-FFF2-40B4-BE49-F238E27FC236}">
                <a16:creationId xmlns:a16="http://schemas.microsoft.com/office/drawing/2014/main" id="{6245F2E3-770A-653F-5261-C0B33AF7515C}"/>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EC8F2170-86D1-C1A6-89A3-74A739A4CD3C}"/>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5" name="Suora yhdysviiva 24">
            <a:extLst>
              <a:ext uri="{FF2B5EF4-FFF2-40B4-BE49-F238E27FC236}">
                <a16:creationId xmlns:a16="http://schemas.microsoft.com/office/drawing/2014/main" id="{E020ABB6-65A4-0272-9404-6888473733B7}"/>
              </a:ext>
            </a:extLst>
          </p:cNvPr>
          <p:cNvCxnSpPr>
            <a:cxnSpLocks/>
            <a:stCxn id="24" idx="0"/>
            <a:endCxn id="23"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 name="Alatunnisteen paikkamerkki 4">
            <a:extLst>
              <a:ext uri="{FF2B5EF4-FFF2-40B4-BE49-F238E27FC236}">
                <a16:creationId xmlns:a16="http://schemas.microsoft.com/office/drawing/2014/main" id="{7E39C0C5-649A-832C-4EAB-538873B83E33}"/>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1825120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oitus kuvalla tumma">
    <p:bg>
      <p:bgPr>
        <a:solidFill>
          <a:schemeClr val="accent3"/>
        </a:solidFill>
        <a:effectLst/>
      </p:bgPr>
    </p:bg>
    <p:spTree>
      <p:nvGrpSpPr>
        <p:cNvPr id="1" name=""/>
        <p:cNvGrpSpPr/>
        <p:nvPr/>
      </p:nvGrpSpPr>
      <p:grpSpPr>
        <a:xfrm>
          <a:off x="0" y="0"/>
          <a:ext cx="0" cy="0"/>
          <a:chOff x="0" y="0"/>
          <a:chExt cx="0" cy="0"/>
        </a:xfrm>
      </p:grpSpPr>
      <p:sp>
        <p:nvSpPr>
          <p:cNvPr id="15" name="Kuvan paikkamerkki 14">
            <a:extLst>
              <a:ext uri="{FF2B5EF4-FFF2-40B4-BE49-F238E27FC236}">
                <a16:creationId xmlns:a16="http://schemas.microsoft.com/office/drawing/2014/main" id="{D61C3ABF-651E-A181-927C-92707CC2D637}"/>
              </a:ext>
            </a:extLst>
          </p:cNvPr>
          <p:cNvSpPr>
            <a:spLocks noGrp="1"/>
          </p:cNvSpPr>
          <p:nvPr>
            <p:ph type="pic" sz="quarter" idx="13" hasCustomPrompt="1"/>
          </p:nvPr>
        </p:nvSpPr>
        <p:spPr>
          <a:xfrm>
            <a:off x="0" y="0"/>
            <a:ext cx="8087678" cy="6858000"/>
          </a:xfrm>
          <a:custGeom>
            <a:avLst/>
            <a:gdLst>
              <a:gd name="connsiteX0" fmla="*/ 0 w 8087678"/>
              <a:gd name="connsiteY0" fmla="*/ 0 h 6858000"/>
              <a:gd name="connsiteX1" fmla="*/ 8087678 w 8087678"/>
              <a:gd name="connsiteY1" fmla="*/ 0 h 6858000"/>
              <a:gd name="connsiteX2" fmla="*/ 7289800 w 8087678"/>
              <a:gd name="connsiteY2" fmla="*/ 3429000 h 6858000"/>
              <a:gd name="connsiteX3" fmla="*/ 8087678 w 8087678"/>
              <a:gd name="connsiteY3" fmla="*/ 6858000 h 6858000"/>
              <a:gd name="connsiteX4" fmla="*/ 0 w 808767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678" h="6858000">
                <a:moveTo>
                  <a:pt x="0" y="0"/>
                </a:moveTo>
                <a:lnTo>
                  <a:pt x="8087678" y="0"/>
                </a:lnTo>
                <a:cubicBezTo>
                  <a:pt x="7576884" y="1033780"/>
                  <a:pt x="7289800" y="2197862"/>
                  <a:pt x="7289800" y="3429000"/>
                </a:cubicBezTo>
                <a:cubicBezTo>
                  <a:pt x="7289800" y="4660138"/>
                  <a:pt x="7576884" y="5824220"/>
                  <a:pt x="8087678" y="6858000"/>
                </a:cubicBez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raahaamalla kuva tähän päälle.</a:t>
            </a:r>
          </a:p>
        </p:txBody>
      </p:sp>
      <p:grpSp>
        <p:nvGrpSpPr>
          <p:cNvPr id="4" name="Ryhmä 3">
            <a:extLst>
              <a:ext uri="{FF2B5EF4-FFF2-40B4-BE49-F238E27FC236}">
                <a16:creationId xmlns:a16="http://schemas.microsoft.com/office/drawing/2014/main" id="{BE1E1A35-4353-A44C-5D31-6C5EAEADCE75}"/>
              </a:ext>
            </a:extLst>
          </p:cNvPr>
          <p:cNvGrpSpPr/>
          <p:nvPr userDrawn="1"/>
        </p:nvGrpSpPr>
        <p:grpSpPr>
          <a:xfrm>
            <a:off x="7277846" y="-4344022"/>
            <a:ext cx="15544507" cy="15545031"/>
            <a:chOff x="7277846" y="-4344022"/>
            <a:chExt cx="15544507" cy="15545031"/>
          </a:xfrm>
        </p:grpSpPr>
        <p:sp>
          <p:nvSpPr>
            <p:cNvPr id="5" name="Puolivapaa piirto 4">
              <a:extLst>
                <a:ext uri="{FF2B5EF4-FFF2-40B4-BE49-F238E27FC236}">
                  <a16:creationId xmlns:a16="http://schemas.microsoft.com/office/drawing/2014/main" id="{6AA95854-2B62-82D9-647E-3E8D90A2FE36}"/>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6" name="Ryhmä 5">
              <a:extLst>
                <a:ext uri="{FF2B5EF4-FFF2-40B4-BE49-F238E27FC236}">
                  <a16:creationId xmlns:a16="http://schemas.microsoft.com/office/drawing/2014/main" id="{5FE103A1-2ED1-2266-339B-A99EB08234FD}"/>
                </a:ext>
              </a:extLst>
            </p:cNvPr>
            <p:cNvGrpSpPr/>
            <p:nvPr userDrawn="1"/>
          </p:nvGrpSpPr>
          <p:grpSpPr>
            <a:xfrm>
              <a:off x="8420304" y="1254738"/>
              <a:ext cx="4347426" cy="4347573"/>
              <a:chOff x="8420304" y="1254738"/>
              <a:chExt cx="4347426" cy="4347573"/>
            </a:xfrm>
          </p:grpSpPr>
          <p:sp>
            <p:nvSpPr>
              <p:cNvPr id="7" name="Puolivapaa piirto 6">
                <a:extLst>
                  <a:ext uri="{FF2B5EF4-FFF2-40B4-BE49-F238E27FC236}">
                    <a16:creationId xmlns:a16="http://schemas.microsoft.com/office/drawing/2014/main" id="{1A5A8A0B-7E5D-050E-E4C9-E2E0459ACD84}"/>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9" name="Ryhmä 8">
                <a:extLst>
                  <a:ext uri="{FF2B5EF4-FFF2-40B4-BE49-F238E27FC236}">
                    <a16:creationId xmlns:a16="http://schemas.microsoft.com/office/drawing/2014/main" id="{28E0152B-5853-C6E4-A097-98E11C0C82AC}"/>
                  </a:ext>
                </a:extLst>
              </p:cNvPr>
              <p:cNvGrpSpPr/>
              <p:nvPr userDrawn="1"/>
            </p:nvGrpSpPr>
            <p:grpSpPr>
              <a:xfrm>
                <a:off x="9364552" y="2509938"/>
                <a:ext cx="2695237" cy="1917341"/>
                <a:chOff x="9364552" y="2509938"/>
                <a:chExt cx="2695237" cy="1917341"/>
              </a:xfrm>
            </p:grpSpPr>
            <p:sp>
              <p:nvSpPr>
                <p:cNvPr id="10" name="Puolivapaa piirto 9">
                  <a:extLst>
                    <a:ext uri="{FF2B5EF4-FFF2-40B4-BE49-F238E27FC236}">
                      <a16:creationId xmlns:a16="http://schemas.microsoft.com/office/drawing/2014/main" id="{CA600F29-A487-71B2-6E05-AE91E70DBCAF}"/>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42FD9614-DBA5-C3F2-6CF2-4025766177D7}"/>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8" name="Alaotsikko 2">
            <a:extLst>
              <a:ext uri="{FF2B5EF4-FFF2-40B4-BE49-F238E27FC236}">
                <a16:creationId xmlns:a16="http://schemas.microsoft.com/office/drawing/2014/main" id="{5851B0E0-05EF-9FC0-D8E6-911D07C3777B}"/>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bg1"/>
                </a:solidFill>
                <a:effectLst>
                  <a:outerShdw blurRad="533400" dir="5400000" sx="105000" sy="105000" algn="ctr" rotWithShape="0">
                    <a:srgbClr val="000000"/>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Huomioi, että tähän kuvaan ei voi laittaa vaaleaa kuvaa, jotta tekstin luettavuus ei kärsi.</a:t>
            </a:r>
          </a:p>
        </p:txBody>
      </p:sp>
      <p:sp>
        <p:nvSpPr>
          <p:cNvPr id="12" name="Otsikko 1">
            <a:extLst>
              <a:ext uri="{FF2B5EF4-FFF2-40B4-BE49-F238E27FC236}">
                <a16:creationId xmlns:a16="http://schemas.microsoft.com/office/drawing/2014/main" id="{9BB1719E-AC32-EE82-B6CE-BAB4C042FC91}"/>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bg1"/>
                </a:solidFill>
                <a:effectLst>
                  <a:outerShdw blurRad="533400" dir="5400000" sx="105000" sy="105000" algn="ctr" rotWithShape="0">
                    <a:srgbClr val="000000"/>
                  </a:outerShdw>
                </a:effectLst>
                <a:latin typeface="Merriweather Black" panose="00000A00000000000000" pitchFamily="2" charset="0"/>
              </a:defRPr>
            </a:lvl1pPr>
          </a:lstStyle>
          <a:p>
            <a:r>
              <a:rPr lang="fi-FI" dirty="0"/>
              <a:t>Otsikkodia, jossa tekstin taustalla tumma kuva</a:t>
            </a:r>
            <a:endParaRPr lang="fi-FI" noProof="0" dirty="0"/>
          </a:p>
        </p:txBody>
      </p:sp>
    </p:spTree>
    <p:extLst>
      <p:ext uri="{BB962C8B-B14F-4D97-AF65-F5344CB8AC3E}">
        <p14:creationId xmlns:p14="http://schemas.microsoft.com/office/powerpoint/2010/main" val="615562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ikajana vaaka lopetus">
    <p:spTree>
      <p:nvGrpSpPr>
        <p:cNvPr id="1" name=""/>
        <p:cNvGrpSpPr/>
        <p:nvPr/>
      </p:nvGrpSpPr>
      <p:grpSpPr>
        <a:xfrm>
          <a:off x="0" y="0"/>
          <a:ext cx="0" cy="0"/>
          <a:chOff x="0" y="0"/>
          <a:chExt cx="0" cy="0"/>
        </a:xfrm>
      </p:grpSpPr>
      <p:sp>
        <p:nvSpPr>
          <p:cNvPr id="22" name="Sisällön paikkamerkki 2">
            <a:extLst>
              <a:ext uri="{FF2B5EF4-FFF2-40B4-BE49-F238E27FC236}">
                <a16:creationId xmlns:a16="http://schemas.microsoft.com/office/drawing/2014/main" id="{8B3C5A68-7784-C424-882B-C2EC7FD79E6A}"/>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lopetus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ADC9F407-265F-6246-8D03-A7B86A176F3A}" type="datetime1">
              <a:rPr lang="fi-FI" smtClean="0"/>
              <a:t>8.7.2025</a:t>
            </a:fld>
            <a:endParaRPr lang="fi-FI" dirty="0"/>
          </a:p>
        </p:txBody>
      </p:sp>
      <p:sp>
        <p:nvSpPr>
          <p:cNvPr id="4" name="Ellipsi 3">
            <a:extLst>
              <a:ext uri="{FF2B5EF4-FFF2-40B4-BE49-F238E27FC236}">
                <a16:creationId xmlns:a16="http://schemas.microsoft.com/office/drawing/2014/main" id="{AEE8E3FE-382B-A73F-14BB-A24DCA205C52}"/>
              </a:ext>
            </a:extLst>
          </p:cNvPr>
          <p:cNvSpPr/>
          <p:nvPr userDrawn="1"/>
        </p:nvSpPr>
        <p:spPr>
          <a:xfrm>
            <a:off x="11139020" y="1645902"/>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Valintamerkki tasaisella täytöllä">
            <a:extLst>
              <a:ext uri="{FF2B5EF4-FFF2-40B4-BE49-F238E27FC236}">
                <a16:creationId xmlns:a16="http://schemas.microsoft.com/office/drawing/2014/main" id="{41B5FE6A-C122-AF02-2A77-A295FA83B7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33744" y="1740627"/>
            <a:ext cx="439200" cy="439200"/>
          </a:xfrm>
          <a:prstGeom prst="rect">
            <a:avLst/>
          </a:prstGeom>
        </p:spPr>
      </p:pic>
      <p:sp>
        <p:nvSpPr>
          <p:cNvPr id="7" name="Sisällön paikkamerkki 2">
            <a:extLst>
              <a:ext uri="{FF2B5EF4-FFF2-40B4-BE49-F238E27FC236}">
                <a16:creationId xmlns:a16="http://schemas.microsoft.com/office/drawing/2014/main" id="{132B7767-DF5F-5483-BBB7-35B0626A8662}"/>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cxnSp>
        <p:nvCxnSpPr>
          <p:cNvPr id="10" name="Suora yhdysviiva 9">
            <a:extLst>
              <a:ext uri="{FF2B5EF4-FFF2-40B4-BE49-F238E27FC236}">
                <a16:creationId xmlns:a16="http://schemas.microsoft.com/office/drawing/2014/main" id="{29AC4624-6DE2-F67A-4EF0-78D5AE8662DB}"/>
              </a:ext>
            </a:extLst>
          </p:cNvPr>
          <p:cNvCxnSpPr>
            <a:cxnSpLocks/>
            <a:endCxn id="4" idx="2"/>
          </p:cNvCxnSpPr>
          <p:nvPr userDrawn="1"/>
        </p:nvCxnSpPr>
        <p:spPr>
          <a:xfrm>
            <a:off x="-50800" y="1960227"/>
            <a:ext cx="1118982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C7EFE9D7-190F-2185-9B9C-3425B482A758}"/>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Ellipsi 13">
            <a:extLst>
              <a:ext uri="{FF2B5EF4-FFF2-40B4-BE49-F238E27FC236}">
                <a16:creationId xmlns:a16="http://schemas.microsoft.com/office/drawing/2014/main" id="{CB50D677-0C4E-BD02-2CAC-D142C25F341A}"/>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5" name="Suora yhdysviiva 14">
            <a:extLst>
              <a:ext uri="{FF2B5EF4-FFF2-40B4-BE49-F238E27FC236}">
                <a16:creationId xmlns:a16="http://schemas.microsoft.com/office/drawing/2014/main" id="{3DB6DD22-8A91-6044-35D8-877D3F3CF2D6}"/>
              </a:ext>
            </a:extLst>
          </p:cNvPr>
          <p:cNvCxnSpPr>
            <a:cxnSpLocks/>
            <a:stCxn id="14" idx="0"/>
            <a:endCxn id="13"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6" name="Sisällön paikkamerkki 2">
            <a:extLst>
              <a:ext uri="{FF2B5EF4-FFF2-40B4-BE49-F238E27FC236}">
                <a16:creationId xmlns:a16="http://schemas.microsoft.com/office/drawing/2014/main" id="{65A2FF5E-BCDB-B156-AE41-D4DC80F9857A}"/>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7" name="Sisällön paikkamerkki 2">
            <a:extLst>
              <a:ext uri="{FF2B5EF4-FFF2-40B4-BE49-F238E27FC236}">
                <a16:creationId xmlns:a16="http://schemas.microsoft.com/office/drawing/2014/main" id="{493FF7E4-74FB-0118-BFFE-1E0DE7022706}"/>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18" name="Ellipsi 17">
            <a:extLst>
              <a:ext uri="{FF2B5EF4-FFF2-40B4-BE49-F238E27FC236}">
                <a16:creationId xmlns:a16="http://schemas.microsoft.com/office/drawing/2014/main" id="{F8BA4A29-9354-539F-1F6D-90A99045E7E5}"/>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Ellipsi 18">
            <a:extLst>
              <a:ext uri="{FF2B5EF4-FFF2-40B4-BE49-F238E27FC236}">
                <a16:creationId xmlns:a16="http://schemas.microsoft.com/office/drawing/2014/main" id="{03436C70-24E6-B5B3-D020-5F84F60C4A48}"/>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0" name="Suora yhdysviiva 19">
            <a:extLst>
              <a:ext uri="{FF2B5EF4-FFF2-40B4-BE49-F238E27FC236}">
                <a16:creationId xmlns:a16="http://schemas.microsoft.com/office/drawing/2014/main" id="{0989BAFF-B57B-55E2-64C8-E665838C8A63}"/>
              </a:ext>
            </a:extLst>
          </p:cNvPr>
          <p:cNvCxnSpPr>
            <a:cxnSpLocks/>
            <a:stCxn id="19" idx="0"/>
            <a:endCxn id="18"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21" name="Sisällön paikkamerkki 2">
            <a:extLst>
              <a:ext uri="{FF2B5EF4-FFF2-40B4-BE49-F238E27FC236}">
                <a16:creationId xmlns:a16="http://schemas.microsoft.com/office/drawing/2014/main" id="{F2E21A44-0588-17D3-6141-59CCAB68FCFA}"/>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3" name="Sisällön paikkamerkki 2">
            <a:extLst>
              <a:ext uri="{FF2B5EF4-FFF2-40B4-BE49-F238E27FC236}">
                <a16:creationId xmlns:a16="http://schemas.microsoft.com/office/drawing/2014/main" id="{3C5E67E8-F75C-2EB4-5CF1-E07979713F5D}"/>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4" name="Ellipsi 23">
            <a:extLst>
              <a:ext uri="{FF2B5EF4-FFF2-40B4-BE49-F238E27FC236}">
                <a16:creationId xmlns:a16="http://schemas.microsoft.com/office/drawing/2014/main" id="{AE6A237F-59E5-4BFE-1BDB-487979CC1201}"/>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Ellipsi 24">
            <a:extLst>
              <a:ext uri="{FF2B5EF4-FFF2-40B4-BE49-F238E27FC236}">
                <a16:creationId xmlns:a16="http://schemas.microsoft.com/office/drawing/2014/main" id="{2DA060E3-974D-34EC-3365-F8F4677877DF}"/>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7" name="Suora yhdysviiva 26">
            <a:extLst>
              <a:ext uri="{FF2B5EF4-FFF2-40B4-BE49-F238E27FC236}">
                <a16:creationId xmlns:a16="http://schemas.microsoft.com/office/drawing/2014/main" id="{6FB637FE-AEE1-D112-B0E0-FF6872632C49}"/>
              </a:ext>
            </a:extLst>
          </p:cNvPr>
          <p:cNvCxnSpPr>
            <a:cxnSpLocks/>
            <a:stCxn id="25" idx="0"/>
            <a:endCxn id="24"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 name="Alatunnisteen paikkamerkki 4">
            <a:extLst>
              <a:ext uri="{FF2B5EF4-FFF2-40B4-BE49-F238E27FC236}">
                <a16:creationId xmlns:a16="http://schemas.microsoft.com/office/drawing/2014/main" id="{D27CF401-C0B6-553D-4423-BEBFC03816AE}"/>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20809838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Lopetus FI kuva">
    <p:bg>
      <p:bgPr>
        <a:solidFill>
          <a:schemeClr val="bg1"/>
        </a:solidFill>
        <a:effectLst/>
      </p:bgPr>
    </p:bg>
    <p:spTree>
      <p:nvGrpSpPr>
        <p:cNvPr id="1" name=""/>
        <p:cNvGrpSpPr/>
        <p:nvPr/>
      </p:nvGrpSpPr>
      <p:grpSpPr>
        <a:xfrm>
          <a:off x="0" y="0"/>
          <a:ext cx="0" cy="0"/>
          <a:chOff x="0" y="0"/>
          <a:chExt cx="0" cy="0"/>
        </a:xfrm>
      </p:grpSpPr>
      <p:pic>
        <p:nvPicPr>
          <p:cNvPr id="29" name="Kuva 28" descr="Kuva, joka sisältää kohteen piha-, pilvi, puu, taivas&#10;&#10;Tekoälyn generoima sisältö voi olla virheellistä.">
            <a:extLst>
              <a:ext uri="{FF2B5EF4-FFF2-40B4-BE49-F238E27FC236}">
                <a16:creationId xmlns:a16="http://schemas.microsoft.com/office/drawing/2014/main" id="{FF588944-6E0A-6C2A-E2CB-921157FBFA8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00" y="-13500"/>
            <a:ext cx="12240000" cy="6885000"/>
          </a:xfrm>
          <a:prstGeom prst="rect">
            <a:avLst/>
          </a:prstGeom>
        </p:spPr>
      </p:pic>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bg1"/>
                </a:solidFill>
              </a:rPr>
              <a:t>Finanssiala ry</a:t>
            </a:r>
          </a:p>
          <a:p>
            <a:r>
              <a:rPr lang="fi-FI" sz="1200" dirty="0">
                <a:solidFill>
                  <a:schemeClr val="bg1"/>
                </a:solidFill>
              </a:rPr>
              <a:t>Itämerenkatu 11-13</a:t>
            </a:r>
          </a:p>
          <a:p>
            <a:r>
              <a:rPr lang="fi-FI" sz="1200" dirty="0">
                <a:solidFill>
                  <a:schemeClr val="bg1"/>
                </a:solidFill>
              </a:rPr>
              <a:t>00180 Helsinki</a:t>
            </a:r>
          </a:p>
        </p:txBody>
      </p:sp>
      <p:sp>
        <p:nvSpPr>
          <p:cNvPr id="4" name="Tekstiruutu 3">
            <a:extLst>
              <a:ext uri="{FF2B5EF4-FFF2-40B4-BE49-F238E27FC236}">
                <a16:creationId xmlns:a16="http://schemas.microsoft.com/office/drawing/2014/main" id="{F51FC1E7-C0F7-DD9F-44F7-596EBC3232CA}"/>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rgbClr val="E5007D"/>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solidFill>
              <a:srgbClr val="E5007D"/>
            </a:solid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solidFill>
              <a:srgbClr val="E5007D"/>
            </a:solid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solidFill>
              <a:srgbClr val="E5007D"/>
            </a:solid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solidFill>
              <a:srgbClr val="E5007D"/>
            </a:solid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solidFill>
              <a:srgbClr val="E5007D"/>
            </a:solid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solidFill>
              <a:srgbClr val="E5007D"/>
            </a:solid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solidFill>
              <a:srgbClr val="E5007D"/>
            </a:solid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solidFill>
              <a:srgbClr val="E5007D"/>
            </a:solid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solidFill>
              <a:srgbClr val="E5007D"/>
            </a:solid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solidFill>
              <a:srgbClr val="E5007D"/>
            </a:solidFill>
            <a:ln w="5060" cap="flat">
              <a:noFill/>
              <a:prstDash val="solid"/>
              <a:miter/>
            </a:ln>
          </p:spPr>
          <p:txBody>
            <a:bodyPr rtlCol="0" anchor="ctr"/>
            <a:lstStyle/>
            <a:p>
              <a:endParaRPr lang="fi-FI"/>
            </a:p>
          </p:txBody>
        </p:sp>
      </p:grpSp>
      <p:sp>
        <p:nvSpPr>
          <p:cNvPr id="30" name="Tekstiruutu 29">
            <a:extLst>
              <a:ext uri="{FF2B5EF4-FFF2-40B4-BE49-F238E27FC236}">
                <a16:creationId xmlns:a16="http://schemas.microsoft.com/office/drawing/2014/main" id="{868F2454-4870-214E-47A5-B97713AA0D56}"/>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38025741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Lopetus FI valkoinen">
    <p:bg>
      <p:bgPr>
        <a:solidFill>
          <a:schemeClr val="bg1"/>
        </a:solidFill>
        <a:effectLst/>
      </p:bgPr>
    </p:bg>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tx2"/>
                </a:solidFill>
              </a:rPr>
              <a:t>Finanssiala ry</a:t>
            </a:r>
          </a:p>
          <a:p>
            <a:r>
              <a:rPr lang="fi-FI" sz="1200" dirty="0">
                <a:solidFill>
                  <a:schemeClr val="tx2"/>
                </a:solidFill>
              </a:rPr>
              <a:t>Itämerenkatu 11-13</a:t>
            </a:r>
          </a:p>
          <a:p>
            <a:r>
              <a:rPr lang="fi-FI" sz="1200" dirty="0">
                <a:solidFill>
                  <a:schemeClr val="tx2"/>
                </a:solidFill>
              </a:rPr>
              <a:t>00180 Helsinki</a:t>
            </a:r>
          </a:p>
        </p:txBody>
      </p:sp>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rgbClr val="E5007D"/>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solidFill>
              <a:srgbClr val="E5007D"/>
            </a:solid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solidFill>
              <a:srgbClr val="E5007D"/>
            </a:solid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solidFill>
              <a:srgbClr val="E5007D"/>
            </a:solid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solidFill>
              <a:srgbClr val="E5007D"/>
            </a:solid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solidFill>
              <a:srgbClr val="E5007D"/>
            </a:solid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solidFill>
              <a:srgbClr val="E5007D"/>
            </a:solid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solidFill>
              <a:srgbClr val="E5007D"/>
            </a:solid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solidFill>
              <a:srgbClr val="E5007D"/>
            </a:solid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solidFill>
              <a:srgbClr val="E5007D"/>
            </a:solid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solidFill>
              <a:srgbClr val="E5007D"/>
            </a:solidFill>
            <a:ln w="5060" cap="flat">
              <a:noFill/>
              <a:prstDash val="solid"/>
              <a:miter/>
            </a:ln>
          </p:spPr>
          <p:txBody>
            <a:bodyPr rtlCol="0" anchor="ctr"/>
            <a:lstStyle/>
            <a:p>
              <a:endParaRPr lang="fi-FI"/>
            </a:p>
          </p:txBody>
        </p:sp>
      </p:grpSp>
      <p:sp>
        <p:nvSpPr>
          <p:cNvPr id="6" name="Tekstiruutu 5">
            <a:extLst>
              <a:ext uri="{FF2B5EF4-FFF2-40B4-BE49-F238E27FC236}">
                <a16:creationId xmlns:a16="http://schemas.microsoft.com/office/drawing/2014/main" id="{A27648E5-B0E3-78C1-6510-8CC76E0B67D7}"/>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tx2"/>
                </a:solidFill>
              </a:rPr>
              <a:t>finanssiala.fi</a:t>
            </a:r>
            <a:endParaRPr lang="fi-FI" sz="1200" dirty="0">
              <a:solidFill>
                <a:schemeClr val="tx2"/>
              </a:solidFill>
            </a:endParaRPr>
          </a:p>
        </p:txBody>
      </p:sp>
      <p:sp>
        <p:nvSpPr>
          <p:cNvPr id="7" name="Tekstiruutu 6">
            <a:extLst>
              <a:ext uri="{FF2B5EF4-FFF2-40B4-BE49-F238E27FC236}">
                <a16:creationId xmlns:a16="http://schemas.microsoft.com/office/drawing/2014/main" id="{4263CA36-7DC5-C88E-84FF-229710F03A62}"/>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tx2"/>
                </a:solidFill>
              </a:rPr>
              <a:t>@finanssiala</a:t>
            </a:r>
          </a:p>
        </p:txBody>
      </p:sp>
    </p:spTree>
    <p:extLst>
      <p:ext uri="{BB962C8B-B14F-4D97-AF65-F5344CB8AC3E}">
        <p14:creationId xmlns:p14="http://schemas.microsoft.com/office/powerpoint/2010/main" val="34254406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Lopetus FI magenta">
    <p:bg>
      <p:bgPr>
        <a:solidFill>
          <a:schemeClr val="accent1"/>
        </a:solidFill>
        <a:effectLst/>
      </p:bgPr>
    </p:bg>
    <p:spTree>
      <p:nvGrpSpPr>
        <p:cNvPr id="1" name=""/>
        <p:cNvGrpSpPr/>
        <p:nvPr/>
      </p:nvGrpSpPr>
      <p:grpSpPr>
        <a:xfrm>
          <a:off x="0" y="0"/>
          <a:ext cx="0" cy="0"/>
          <a:chOff x="0" y="0"/>
          <a:chExt cx="0" cy="0"/>
        </a:xfrm>
      </p:grpSpPr>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chemeClr val="bg1"/>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grp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grp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grp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grp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grp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grp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grp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grp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grp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grp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grp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grp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grp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grpFill/>
            <a:ln w="5060"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2B037820-F0F6-D2F8-23DF-67BE0B31CF62}"/>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bg1"/>
                </a:solidFill>
              </a:rPr>
              <a:t>Finanssiala ry</a:t>
            </a:r>
          </a:p>
          <a:p>
            <a:r>
              <a:rPr lang="fi-FI" sz="1200" dirty="0">
                <a:solidFill>
                  <a:schemeClr val="bg1"/>
                </a:solidFill>
              </a:rPr>
              <a:t>Itämerenkatu 11-13</a:t>
            </a:r>
          </a:p>
          <a:p>
            <a:r>
              <a:rPr lang="fi-FI" sz="1200" dirty="0">
                <a:solidFill>
                  <a:schemeClr val="bg1"/>
                </a:solidFill>
              </a:rPr>
              <a:t>00180 Helsinki</a:t>
            </a:r>
          </a:p>
        </p:txBody>
      </p:sp>
      <p:sp>
        <p:nvSpPr>
          <p:cNvPr id="7" name="Tekstiruutu 6">
            <a:extLst>
              <a:ext uri="{FF2B5EF4-FFF2-40B4-BE49-F238E27FC236}">
                <a16:creationId xmlns:a16="http://schemas.microsoft.com/office/drawing/2014/main" id="{3699A1C7-59ED-C0E4-932A-9A8CD49B7445}"/>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8" name="Tekstiruutu 7">
            <a:extLst>
              <a:ext uri="{FF2B5EF4-FFF2-40B4-BE49-F238E27FC236}">
                <a16:creationId xmlns:a16="http://schemas.microsoft.com/office/drawing/2014/main" id="{EBFE95A7-594D-AF63-C1F5-22FB2AF8213F}"/>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6024437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Lopetus EN kuva">
    <p:bg>
      <p:bgPr>
        <a:solidFill>
          <a:schemeClr val="bg1"/>
        </a:solidFill>
        <a:effectLst/>
      </p:bgPr>
    </p:bg>
    <p:spTree>
      <p:nvGrpSpPr>
        <p:cNvPr id="1" name=""/>
        <p:cNvGrpSpPr/>
        <p:nvPr/>
      </p:nvGrpSpPr>
      <p:grpSpPr>
        <a:xfrm>
          <a:off x="0" y="0"/>
          <a:ext cx="0" cy="0"/>
          <a:chOff x="0" y="0"/>
          <a:chExt cx="0" cy="0"/>
        </a:xfrm>
      </p:grpSpPr>
      <p:pic>
        <p:nvPicPr>
          <p:cNvPr id="29" name="Kuva 28" descr="Kuva, joka sisältää kohteen piha-, pilvi, puu, taivas&#10;&#10;Tekoälyn generoima sisältö voi olla virheellistä.">
            <a:extLst>
              <a:ext uri="{FF2B5EF4-FFF2-40B4-BE49-F238E27FC236}">
                <a16:creationId xmlns:a16="http://schemas.microsoft.com/office/drawing/2014/main" id="{FF588944-6E0A-6C2A-E2CB-921157FBFA8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00" y="-13500"/>
            <a:ext cx="12240000" cy="6885000"/>
          </a:xfrm>
          <a:prstGeom prst="rect">
            <a:avLst/>
          </a:prstGeom>
        </p:spPr>
      </p:pic>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bg1"/>
                </a:solidFill>
                <a:effectLst/>
                <a:latin typeface="Merriweather Sans" pitchFamily="2" charset="77"/>
              </a:rPr>
              <a:t>Helsinki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Finanssiala ry</a:t>
            </a:r>
            <a:br>
              <a:rPr lang="fi-FI" sz="1200" b="0" dirty="0">
                <a:solidFill>
                  <a:schemeClr val="bg1"/>
                </a:solidFill>
                <a:latin typeface="+mn-lt"/>
              </a:rPr>
            </a:br>
            <a:r>
              <a:rPr lang="fi-FI" sz="1200" b="0" i="0" u="none" strike="noStrike" dirty="0">
                <a:solidFill>
                  <a:schemeClr val="bg1"/>
                </a:solidFill>
                <a:effectLst/>
                <a:latin typeface="+mn-lt"/>
              </a:rPr>
              <a:t>Itämerenkatu 11–13</a:t>
            </a:r>
            <a:br>
              <a:rPr lang="fi-FI" sz="1200" b="0" dirty="0">
                <a:solidFill>
                  <a:schemeClr val="bg1"/>
                </a:solidFill>
                <a:latin typeface="+mn-lt"/>
              </a:rPr>
            </a:br>
            <a:r>
              <a:rPr lang="fi-FI" sz="1200" b="0" i="0" u="none" strike="noStrike" dirty="0">
                <a:solidFill>
                  <a:schemeClr val="bg1"/>
                </a:solidFill>
                <a:effectLst/>
                <a:latin typeface="+mn-lt"/>
              </a:rPr>
              <a:t>00180 Helsinki</a:t>
            </a:r>
            <a:br>
              <a:rPr lang="fi-FI" sz="1200" b="0" dirty="0">
                <a:solidFill>
                  <a:schemeClr val="bg1"/>
                </a:solidFill>
                <a:latin typeface="+mn-lt"/>
              </a:rPr>
            </a:br>
            <a:r>
              <a:rPr lang="fi-FI" sz="1200" b="0" i="0" u="none" strike="noStrike" dirty="0">
                <a:solidFill>
                  <a:schemeClr val="bg1"/>
                </a:solidFill>
                <a:effectLst/>
                <a:latin typeface="+mn-lt"/>
              </a:rPr>
              <a:t>Finland</a:t>
            </a:r>
            <a:endParaRPr lang="fi-FI" sz="1200" b="0" dirty="0">
              <a:solidFill>
                <a:schemeClr val="bg1"/>
              </a:solidFill>
              <a:latin typeface="+mn-lt"/>
            </a:endParaRPr>
          </a:p>
        </p:txBody>
      </p:sp>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rgbClr val="E5007D"/>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solidFill>
              <a:srgbClr val="E5007D"/>
            </a:solid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solidFill>
              <a:srgbClr val="E5007D"/>
            </a:solid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solidFill>
              <a:srgbClr val="E5007D"/>
            </a:solid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solidFill>
              <a:srgbClr val="E5007D"/>
            </a:solid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solidFill>
              <a:srgbClr val="E5007D"/>
            </a:solid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solidFill>
              <a:srgbClr val="E5007D"/>
            </a:solid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solidFill>
              <a:srgbClr val="E5007D"/>
            </a:solidFill>
            <a:ln w="8802" cap="flat">
              <a:noFill/>
              <a:prstDash val="solid"/>
              <a:miter/>
            </a:ln>
          </p:spPr>
          <p:txBody>
            <a:bodyPr rtlCol="0" anchor="ctr"/>
            <a:lstStyle/>
            <a:p>
              <a:endParaRPr lang="fi-FI"/>
            </a:p>
          </p:txBody>
        </p:sp>
      </p:grpSp>
      <p:sp>
        <p:nvSpPr>
          <p:cNvPr id="41" name="Tekstiruutu 40">
            <a:extLst>
              <a:ext uri="{FF2B5EF4-FFF2-40B4-BE49-F238E27FC236}">
                <a16:creationId xmlns:a16="http://schemas.microsoft.com/office/drawing/2014/main" id="{36F56FBB-1BFA-2CCE-18EC-35E1C56E08ED}"/>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bg1"/>
                </a:solidFill>
                <a:effectLst/>
                <a:latin typeface="Merriweather Sans" pitchFamily="2" charset="77"/>
              </a:rPr>
              <a:t>Brussels</a:t>
            </a:r>
            <a:r>
              <a:rPr lang="fi-FI" sz="1200" b="1" i="0" u="none" strike="noStrike" dirty="0">
                <a:solidFill>
                  <a:schemeClr val="bg1"/>
                </a:solidFill>
                <a:effectLst/>
                <a:latin typeface="Merriweather Sans" pitchFamily="2" charset="77"/>
              </a:rPr>
              <a:t>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Nordic Finance Office</a:t>
            </a:r>
            <a:br>
              <a:rPr lang="fi-FI" sz="1200" b="0" dirty="0">
                <a:solidFill>
                  <a:schemeClr val="bg1"/>
                </a:solidFill>
                <a:latin typeface="+mn-lt"/>
              </a:rPr>
            </a:br>
            <a:r>
              <a:rPr lang="fi-FI" sz="1200" b="0" i="0" u="none" strike="noStrike" dirty="0">
                <a:solidFill>
                  <a:schemeClr val="bg1"/>
                </a:solidFill>
                <a:effectLst/>
                <a:latin typeface="+mn-lt"/>
              </a:rPr>
              <a:t>23 Square de </a:t>
            </a:r>
            <a:r>
              <a:rPr lang="fi-FI" sz="1200" b="0" i="0" u="none" strike="noStrike" dirty="0" err="1">
                <a:solidFill>
                  <a:schemeClr val="bg1"/>
                </a:solidFill>
                <a:effectLst/>
                <a:latin typeface="+mn-lt"/>
              </a:rPr>
              <a:t>Meeûs</a:t>
            </a:r>
            <a:br>
              <a:rPr lang="fi-FI" sz="1200" b="0" dirty="0">
                <a:solidFill>
                  <a:schemeClr val="bg1"/>
                </a:solidFill>
                <a:latin typeface="+mn-lt"/>
              </a:rPr>
            </a:br>
            <a:r>
              <a:rPr lang="fi-FI" sz="1200" b="0" i="0" u="none" strike="noStrike" dirty="0">
                <a:solidFill>
                  <a:schemeClr val="bg1"/>
                </a:solidFill>
                <a:effectLst/>
                <a:latin typeface="+mn-lt"/>
              </a:rPr>
              <a:t>1000 </a:t>
            </a:r>
            <a:r>
              <a:rPr lang="fi-FI" sz="1200" b="0" i="0" u="none" strike="noStrike" dirty="0" err="1">
                <a:solidFill>
                  <a:schemeClr val="bg1"/>
                </a:solidFill>
                <a:effectLst/>
                <a:latin typeface="+mn-lt"/>
              </a:rPr>
              <a:t>Bruxelles</a:t>
            </a:r>
            <a:br>
              <a:rPr lang="fi-FI" sz="1200" b="0" dirty="0">
                <a:solidFill>
                  <a:schemeClr val="bg1"/>
                </a:solidFill>
                <a:latin typeface="+mn-lt"/>
              </a:rPr>
            </a:br>
            <a:r>
              <a:rPr lang="fi-FI" sz="1200" b="0" i="0" u="none" strike="noStrike" dirty="0" err="1">
                <a:solidFill>
                  <a:schemeClr val="bg1"/>
                </a:solidFill>
                <a:effectLst/>
                <a:latin typeface="+mn-lt"/>
              </a:rPr>
              <a:t>Belgique</a:t>
            </a:r>
            <a:endParaRPr lang="fi-FI" sz="1200" b="0" dirty="0">
              <a:solidFill>
                <a:schemeClr val="bg1"/>
              </a:solidFill>
              <a:latin typeface="+mn-lt"/>
            </a:endParaRPr>
          </a:p>
        </p:txBody>
      </p:sp>
      <p:sp>
        <p:nvSpPr>
          <p:cNvPr id="43" name="Tekstiruutu 42">
            <a:extLst>
              <a:ext uri="{FF2B5EF4-FFF2-40B4-BE49-F238E27FC236}">
                <a16:creationId xmlns:a16="http://schemas.microsoft.com/office/drawing/2014/main" id="{117A013E-3CA8-0A5F-4D64-F1B064B7B76C}"/>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44" name="Tekstiruutu 43">
            <a:extLst>
              <a:ext uri="{FF2B5EF4-FFF2-40B4-BE49-F238E27FC236}">
                <a16:creationId xmlns:a16="http://schemas.microsoft.com/office/drawing/2014/main" id="{0075E92B-BC73-2BBC-1925-393930461EEF}"/>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10222895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Lopetus EN valkoinen">
    <p:bg>
      <p:bgPr>
        <a:solidFill>
          <a:schemeClr val="bg1"/>
        </a:solidFill>
        <a:effectLst/>
      </p:bgPr>
    </p:bg>
    <p:spTree>
      <p:nvGrpSpPr>
        <p:cNvPr id="1" name=""/>
        <p:cNvGrpSpPr/>
        <p:nvPr/>
      </p:nvGrpSpPr>
      <p:grpSpPr>
        <a:xfrm>
          <a:off x="0" y="0"/>
          <a:ext cx="0" cy="0"/>
          <a:chOff x="0" y="0"/>
          <a:chExt cx="0" cy="0"/>
        </a:xfrm>
      </p:grpSpPr>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rgbClr val="E5007D"/>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solidFill>
              <a:srgbClr val="E5007D"/>
            </a:solid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solidFill>
              <a:srgbClr val="E5007D"/>
            </a:solid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solidFill>
              <a:srgbClr val="E5007D"/>
            </a:solid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solidFill>
              <a:srgbClr val="E5007D"/>
            </a:solid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solidFill>
              <a:srgbClr val="E5007D"/>
            </a:solid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solidFill>
              <a:srgbClr val="E5007D"/>
            </a:solid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solidFill>
              <a:srgbClr val="E5007D"/>
            </a:solidFill>
            <a:ln w="8802"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1DD98A40-4692-648A-6066-5F4DC4F95BF2}"/>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tx2"/>
                </a:solidFill>
                <a:effectLst/>
                <a:latin typeface="Merriweather Sans" pitchFamily="2" charset="77"/>
              </a:rPr>
              <a:t>Helsinki </a:t>
            </a:r>
            <a:r>
              <a:rPr lang="fi-FI" sz="1200" b="1" i="0" u="none" strike="noStrike" dirty="0" err="1">
                <a:solidFill>
                  <a:schemeClr val="tx2"/>
                </a:solidFill>
                <a:effectLst/>
                <a:latin typeface="Merriweather Sans" pitchFamily="2" charset="77"/>
              </a:rPr>
              <a:t>office</a:t>
            </a:r>
            <a:br>
              <a:rPr lang="fi-FI" sz="1200" b="0" dirty="0">
                <a:solidFill>
                  <a:schemeClr val="tx2"/>
                </a:solidFill>
                <a:latin typeface="+mn-lt"/>
              </a:rPr>
            </a:br>
            <a:r>
              <a:rPr lang="fi-FI" sz="1200" b="0" i="0" u="none" strike="noStrike" dirty="0">
                <a:solidFill>
                  <a:schemeClr val="tx2"/>
                </a:solidFill>
                <a:effectLst/>
                <a:latin typeface="+mn-lt"/>
              </a:rPr>
              <a:t>Finanssiala ry</a:t>
            </a:r>
            <a:br>
              <a:rPr lang="fi-FI" sz="1200" b="0" dirty="0">
                <a:solidFill>
                  <a:schemeClr val="tx2"/>
                </a:solidFill>
                <a:latin typeface="+mn-lt"/>
              </a:rPr>
            </a:br>
            <a:r>
              <a:rPr lang="fi-FI" sz="1200" b="0" i="0" u="none" strike="noStrike" dirty="0">
                <a:solidFill>
                  <a:schemeClr val="tx2"/>
                </a:solidFill>
                <a:effectLst/>
                <a:latin typeface="+mn-lt"/>
              </a:rPr>
              <a:t>Itämerenkatu 11–13</a:t>
            </a:r>
            <a:br>
              <a:rPr lang="fi-FI" sz="1200" b="0" dirty="0">
                <a:solidFill>
                  <a:schemeClr val="tx2"/>
                </a:solidFill>
                <a:latin typeface="+mn-lt"/>
              </a:rPr>
            </a:br>
            <a:r>
              <a:rPr lang="fi-FI" sz="1200" b="0" i="0" u="none" strike="noStrike" dirty="0">
                <a:solidFill>
                  <a:schemeClr val="tx2"/>
                </a:solidFill>
                <a:effectLst/>
                <a:latin typeface="+mn-lt"/>
              </a:rPr>
              <a:t>00180 Helsinki</a:t>
            </a:r>
            <a:br>
              <a:rPr lang="fi-FI" sz="1200" b="0" dirty="0">
                <a:solidFill>
                  <a:schemeClr val="tx2"/>
                </a:solidFill>
                <a:latin typeface="+mn-lt"/>
              </a:rPr>
            </a:br>
            <a:r>
              <a:rPr lang="fi-FI" sz="1200" b="0" i="0" u="none" strike="noStrike" dirty="0">
                <a:solidFill>
                  <a:schemeClr val="tx2"/>
                </a:solidFill>
                <a:effectLst/>
                <a:latin typeface="+mn-lt"/>
              </a:rPr>
              <a:t>Finland</a:t>
            </a:r>
            <a:endParaRPr lang="fi-FI" sz="1200" b="0" dirty="0">
              <a:solidFill>
                <a:schemeClr val="tx2"/>
              </a:solidFill>
              <a:latin typeface="+mn-lt"/>
            </a:endParaRPr>
          </a:p>
        </p:txBody>
      </p:sp>
      <p:sp>
        <p:nvSpPr>
          <p:cNvPr id="4" name="Tekstiruutu 3">
            <a:extLst>
              <a:ext uri="{FF2B5EF4-FFF2-40B4-BE49-F238E27FC236}">
                <a16:creationId xmlns:a16="http://schemas.microsoft.com/office/drawing/2014/main" id="{FD7E005D-82BF-57BC-DD98-ABA9D716ADCF}"/>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tx2"/>
                </a:solidFill>
                <a:effectLst/>
                <a:latin typeface="Merriweather Sans" pitchFamily="2" charset="77"/>
              </a:rPr>
              <a:t>Brussels</a:t>
            </a:r>
            <a:r>
              <a:rPr lang="fi-FI" sz="1200" b="1" i="0" u="none" strike="noStrike" dirty="0">
                <a:solidFill>
                  <a:schemeClr val="tx2"/>
                </a:solidFill>
                <a:effectLst/>
                <a:latin typeface="Merriweather Sans" pitchFamily="2" charset="77"/>
              </a:rPr>
              <a:t> </a:t>
            </a:r>
            <a:r>
              <a:rPr lang="fi-FI" sz="1200" b="1" i="0" u="none" strike="noStrike" dirty="0" err="1">
                <a:solidFill>
                  <a:schemeClr val="tx2"/>
                </a:solidFill>
                <a:effectLst/>
                <a:latin typeface="Merriweather Sans" pitchFamily="2" charset="77"/>
              </a:rPr>
              <a:t>office</a:t>
            </a:r>
            <a:br>
              <a:rPr lang="fi-FI" sz="1200" b="0" dirty="0">
                <a:solidFill>
                  <a:schemeClr val="tx2"/>
                </a:solidFill>
                <a:latin typeface="+mn-lt"/>
              </a:rPr>
            </a:br>
            <a:r>
              <a:rPr lang="fi-FI" sz="1200" b="0" i="0" u="none" strike="noStrike" dirty="0">
                <a:solidFill>
                  <a:schemeClr val="tx2"/>
                </a:solidFill>
                <a:effectLst/>
                <a:latin typeface="+mn-lt"/>
              </a:rPr>
              <a:t>Nordic Finance Office</a:t>
            </a:r>
            <a:br>
              <a:rPr lang="fi-FI" sz="1200" b="0" dirty="0">
                <a:solidFill>
                  <a:schemeClr val="tx2"/>
                </a:solidFill>
                <a:latin typeface="+mn-lt"/>
              </a:rPr>
            </a:br>
            <a:r>
              <a:rPr lang="fi-FI" sz="1200" b="0" i="0" u="none" strike="noStrike" dirty="0">
                <a:solidFill>
                  <a:schemeClr val="tx2"/>
                </a:solidFill>
                <a:effectLst/>
                <a:latin typeface="+mn-lt"/>
              </a:rPr>
              <a:t>23 Square de </a:t>
            </a:r>
            <a:r>
              <a:rPr lang="fi-FI" sz="1200" b="0" i="0" u="none" strike="noStrike" dirty="0" err="1">
                <a:solidFill>
                  <a:schemeClr val="tx2"/>
                </a:solidFill>
                <a:effectLst/>
                <a:latin typeface="+mn-lt"/>
              </a:rPr>
              <a:t>Meeûs</a:t>
            </a:r>
            <a:br>
              <a:rPr lang="fi-FI" sz="1200" b="0" dirty="0">
                <a:solidFill>
                  <a:schemeClr val="tx2"/>
                </a:solidFill>
                <a:latin typeface="+mn-lt"/>
              </a:rPr>
            </a:br>
            <a:r>
              <a:rPr lang="fi-FI" sz="1200" b="0" i="0" u="none" strike="noStrike" dirty="0">
                <a:solidFill>
                  <a:schemeClr val="tx2"/>
                </a:solidFill>
                <a:effectLst/>
                <a:latin typeface="+mn-lt"/>
              </a:rPr>
              <a:t>1000 </a:t>
            </a:r>
            <a:r>
              <a:rPr lang="fi-FI" sz="1200" b="0" i="0" u="none" strike="noStrike" dirty="0" err="1">
                <a:solidFill>
                  <a:schemeClr val="tx2"/>
                </a:solidFill>
                <a:effectLst/>
                <a:latin typeface="+mn-lt"/>
              </a:rPr>
              <a:t>Bruxelles</a:t>
            </a:r>
            <a:br>
              <a:rPr lang="fi-FI" sz="1200" b="0" dirty="0">
                <a:solidFill>
                  <a:schemeClr val="tx2"/>
                </a:solidFill>
                <a:latin typeface="+mn-lt"/>
              </a:rPr>
            </a:br>
            <a:r>
              <a:rPr lang="fi-FI" sz="1200" b="0" i="0" u="none" strike="noStrike" dirty="0" err="1">
                <a:solidFill>
                  <a:schemeClr val="tx2"/>
                </a:solidFill>
                <a:effectLst/>
                <a:latin typeface="+mn-lt"/>
              </a:rPr>
              <a:t>Belgique</a:t>
            </a:r>
            <a:endParaRPr lang="fi-FI" sz="1200" b="0" dirty="0">
              <a:solidFill>
                <a:schemeClr val="tx2"/>
              </a:solidFill>
              <a:latin typeface="+mn-lt"/>
            </a:endParaRPr>
          </a:p>
        </p:txBody>
      </p:sp>
      <p:sp>
        <p:nvSpPr>
          <p:cNvPr id="5" name="Tekstiruutu 4">
            <a:extLst>
              <a:ext uri="{FF2B5EF4-FFF2-40B4-BE49-F238E27FC236}">
                <a16:creationId xmlns:a16="http://schemas.microsoft.com/office/drawing/2014/main" id="{AC410827-C0DE-EE19-4280-77BD949D3C09}"/>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tx2"/>
                </a:solidFill>
              </a:rPr>
              <a:t>finanssiala.fi</a:t>
            </a:r>
            <a:endParaRPr lang="fi-FI" sz="1200" dirty="0">
              <a:solidFill>
                <a:schemeClr val="tx2"/>
              </a:solidFill>
            </a:endParaRPr>
          </a:p>
        </p:txBody>
      </p:sp>
      <p:sp>
        <p:nvSpPr>
          <p:cNvPr id="6" name="Tekstiruutu 5">
            <a:extLst>
              <a:ext uri="{FF2B5EF4-FFF2-40B4-BE49-F238E27FC236}">
                <a16:creationId xmlns:a16="http://schemas.microsoft.com/office/drawing/2014/main" id="{62A78C64-9F5A-3086-D065-41E15B83E395}"/>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tx2"/>
                </a:solidFill>
              </a:rPr>
              <a:t>@finanssiala</a:t>
            </a:r>
          </a:p>
        </p:txBody>
      </p:sp>
    </p:spTree>
    <p:extLst>
      <p:ext uri="{BB962C8B-B14F-4D97-AF65-F5344CB8AC3E}">
        <p14:creationId xmlns:p14="http://schemas.microsoft.com/office/powerpoint/2010/main" val="13970584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Lopetus EN magenta">
    <p:bg>
      <p:bgPr>
        <a:solidFill>
          <a:schemeClr val="accent1"/>
        </a:solidFill>
        <a:effectLst/>
      </p:bgPr>
    </p:bg>
    <p:spTree>
      <p:nvGrpSpPr>
        <p:cNvPr id="1" name=""/>
        <p:cNvGrpSpPr/>
        <p:nvPr/>
      </p:nvGrpSpPr>
      <p:grpSpPr>
        <a:xfrm>
          <a:off x="0" y="0"/>
          <a:ext cx="0" cy="0"/>
          <a:chOff x="0" y="0"/>
          <a:chExt cx="0" cy="0"/>
        </a:xfrm>
      </p:grpSpPr>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chemeClr val="bg1"/>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grp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grp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grp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grp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grp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grp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grpFill/>
            <a:ln w="8802"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D599D8B7-C85E-17CE-469E-A7CC6AB5EB4A}"/>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bg1"/>
                </a:solidFill>
                <a:effectLst/>
                <a:latin typeface="Merriweather Sans" pitchFamily="2" charset="77"/>
              </a:rPr>
              <a:t>Helsinki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Finanssiala ry</a:t>
            </a:r>
            <a:br>
              <a:rPr lang="fi-FI" sz="1200" b="0" dirty="0">
                <a:solidFill>
                  <a:schemeClr val="bg1"/>
                </a:solidFill>
                <a:latin typeface="+mn-lt"/>
              </a:rPr>
            </a:br>
            <a:r>
              <a:rPr lang="fi-FI" sz="1200" b="0" i="0" u="none" strike="noStrike" dirty="0">
                <a:solidFill>
                  <a:schemeClr val="bg1"/>
                </a:solidFill>
                <a:effectLst/>
                <a:latin typeface="+mn-lt"/>
              </a:rPr>
              <a:t>Itämerenkatu 11–13</a:t>
            </a:r>
            <a:br>
              <a:rPr lang="fi-FI" sz="1200" b="0" dirty="0">
                <a:solidFill>
                  <a:schemeClr val="bg1"/>
                </a:solidFill>
                <a:latin typeface="+mn-lt"/>
              </a:rPr>
            </a:br>
            <a:r>
              <a:rPr lang="fi-FI" sz="1200" b="0" i="0" u="none" strike="noStrike" dirty="0">
                <a:solidFill>
                  <a:schemeClr val="bg1"/>
                </a:solidFill>
                <a:effectLst/>
                <a:latin typeface="+mn-lt"/>
              </a:rPr>
              <a:t>00180 Helsinki</a:t>
            </a:r>
            <a:br>
              <a:rPr lang="fi-FI" sz="1200" b="0" dirty="0">
                <a:solidFill>
                  <a:schemeClr val="bg1"/>
                </a:solidFill>
                <a:latin typeface="+mn-lt"/>
              </a:rPr>
            </a:br>
            <a:r>
              <a:rPr lang="fi-FI" sz="1200" b="0" i="0" u="none" strike="noStrike" dirty="0">
                <a:solidFill>
                  <a:schemeClr val="bg1"/>
                </a:solidFill>
                <a:effectLst/>
                <a:latin typeface="+mn-lt"/>
              </a:rPr>
              <a:t>Finland</a:t>
            </a:r>
            <a:endParaRPr lang="fi-FI" sz="1200" b="0" dirty="0">
              <a:solidFill>
                <a:schemeClr val="bg1"/>
              </a:solidFill>
              <a:latin typeface="+mn-lt"/>
            </a:endParaRPr>
          </a:p>
        </p:txBody>
      </p:sp>
      <p:sp>
        <p:nvSpPr>
          <p:cNvPr id="4" name="Tekstiruutu 3">
            <a:extLst>
              <a:ext uri="{FF2B5EF4-FFF2-40B4-BE49-F238E27FC236}">
                <a16:creationId xmlns:a16="http://schemas.microsoft.com/office/drawing/2014/main" id="{5515A213-F07B-28B6-751D-70189A4D9406}"/>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bg1"/>
                </a:solidFill>
                <a:effectLst/>
                <a:latin typeface="Merriweather Sans" pitchFamily="2" charset="77"/>
              </a:rPr>
              <a:t>Brussels</a:t>
            </a:r>
            <a:r>
              <a:rPr lang="fi-FI" sz="1200" b="1" i="0" u="none" strike="noStrike" dirty="0">
                <a:solidFill>
                  <a:schemeClr val="bg1"/>
                </a:solidFill>
                <a:effectLst/>
                <a:latin typeface="Merriweather Sans" pitchFamily="2" charset="77"/>
              </a:rPr>
              <a:t>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Nordic Finance Office</a:t>
            </a:r>
            <a:br>
              <a:rPr lang="fi-FI" sz="1200" b="0" dirty="0">
                <a:solidFill>
                  <a:schemeClr val="bg1"/>
                </a:solidFill>
                <a:latin typeface="+mn-lt"/>
              </a:rPr>
            </a:br>
            <a:r>
              <a:rPr lang="fi-FI" sz="1200" b="0" i="0" u="none" strike="noStrike" dirty="0">
                <a:solidFill>
                  <a:schemeClr val="bg1"/>
                </a:solidFill>
                <a:effectLst/>
                <a:latin typeface="+mn-lt"/>
              </a:rPr>
              <a:t>23 Square de </a:t>
            </a:r>
            <a:r>
              <a:rPr lang="fi-FI" sz="1200" b="0" i="0" u="none" strike="noStrike" dirty="0" err="1">
                <a:solidFill>
                  <a:schemeClr val="bg1"/>
                </a:solidFill>
                <a:effectLst/>
                <a:latin typeface="+mn-lt"/>
              </a:rPr>
              <a:t>Meeûs</a:t>
            </a:r>
            <a:br>
              <a:rPr lang="fi-FI" sz="1200" b="0" dirty="0">
                <a:solidFill>
                  <a:schemeClr val="bg1"/>
                </a:solidFill>
                <a:latin typeface="+mn-lt"/>
              </a:rPr>
            </a:br>
            <a:r>
              <a:rPr lang="fi-FI" sz="1200" b="0" i="0" u="none" strike="noStrike" dirty="0">
                <a:solidFill>
                  <a:schemeClr val="bg1"/>
                </a:solidFill>
                <a:effectLst/>
                <a:latin typeface="+mn-lt"/>
              </a:rPr>
              <a:t>1000 </a:t>
            </a:r>
            <a:r>
              <a:rPr lang="fi-FI" sz="1200" b="0" i="0" u="none" strike="noStrike" dirty="0" err="1">
                <a:solidFill>
                  <a:schemeClr val="bg1"/>
                </a:solidFill>
                <a:effectLst/>
                <a:latin typeface="+mn-lt"/>
              </a:rPr>
              <a:t>Bruxelles</a:t>
            </a:r>
            <a:br>
              <a:rPr lang="fi-FI" sz="1200" b="0" dirty="0">
                <a:solidFill>
                  <a:schemeClr val="bg1"/>
                </a:solidFill>
                <a:latin typeface="+mn-lt"/>
              </a:rPr>
            </a:br>
            <a:r>
              <a:rPr lang="fi-FI" sz="1200" b="0" i="0" u="none" strike="noStrike" dirty="0" err="1">
                <a:solidFill>
                  <a:schemeClr val="bg1"/>
                </a:solidFill>
                <a:effectLst/>
                <a:latin typeface="+mn-lt"/>
              </a:rPr>
              <a:t>Belgique</a:t>
            </a:r>
            <a:endParaRPr lang="fi-FI" sz="1200" b="0" dirty="0">
              <a:solidFill>
                <a:schemeClr val="bg1"/>
              </a:solidFill>
              <a:latin typeface="+mn-lt"/>
            </a:endParaRPr>
          </a:p>
        </p:txBody>
      </p:sp>
      <p:sp>
        <p:nvSpPr>
          <p:cNvPr id="5" name="Tekstiruutu 4">
            <a:extLst>
              <a:ext uri="{FF2B5EF4-FFF2-40B4-BE49-F238E27FC236}">
                <a16:creationId xmlns:a16="http://schemas.microsoft.com/office/drawing/2014/main" id="{6E349C11-BD07-F6D2-29A1-C1400707D1A6}"/>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6" name="Tekstiruutu 5">
            <a:extLst>
              <a:ext uri="{FF2B5EF4-FFF2-40B4-BE49-F238E27FC236}">
                <a16:creationId xmlns:a16="http://schemas.microsoft.com/office/drawing/2014/main" id="{AC71D824-E3E3-D9DC-4515-F40F4941F216}"/>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30525024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15846028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Kuvasivu iso kuvapaikka">
    <p:spTree>
      <p:nvGrpSpPr>
        <p:cNvPr id="1" name=""/>
        <p:cNvGrpSpPr/>
        <p:nvPr/>
      </p:nvGrpSpPr>
      <p:grpSpPr>
        <a:xfrm>
          <a:off x="0" y="0"/>
          <a:ext cx="0" cy="0"/>
          <a:chOff x="0" y="0"/>
          <a:chExt cx="0" cy="0"/>
        </a:xfrm>
      </p:grpSpPr>
      <p:sp>
        <p:nvSpPr>
          <p:cNvPr id="8" name="Content Placeholder 2"/>
          <p:cNvSpPr>
            <a:spLocks noGrp="1"/>
          </p:cNvSpPr>
          <p:nvPr>
            <p:ph idx="11"/>
          </p:nvPr>
        </p:nvSpPr>
        <p:spPr>
          <a:xfrm>
            <a:off x="0" y="1223368"/>
            <a:ext cx="12192000" cy="5646485"/>
          </a:xfrm>
          <a:prstGeom prst="rect">
            <a:avLst/>
          </a:prstGeom>
        </p:spPr>
        <p:txBody>
          <a:bodyPr>
            <a:normAutofit/>
          </a:bodyPr>
          <a:lstStyle>
            <a:lvl1pPr marL="342900" indent="-285750">
              <a:buClr>
                <a:srgbClr val="395AA8"/>
              </a:buClr>
              <a:buSzPct val="100000"/>
              <a:buFontTx/>
              <a:buBlip>
                <a:blip r:embed="rId2"/>
              </a:buBlip>
              <a:defRPr sz="2000" baseline="0">
                <a:solidFill>
                  <a:schemeClr val="tx1">
                    <a:lumMod val="75000"/>
                    <a:lumOff val="25000"/>
                  </a:schemeClr>
                </a:solidFill>
                <a:latin typeface="+mn-lt"/>
              </a:defRPr>
            </a:lvl1pPr>
            <a:lvl2pPr marL="584200">
              <a:buClr>
                <a:srgbClr val="01B2E5"/>
              </a:buClr>
              <a:buSzPct val="100000"/>
              <a:buFontTx/>
              <a:buBlip>
                <a:blip r:embed="rId3"/>
              </a:buBlip>
              <a:defRPr sz="2000" baseline="0">
                <a:solidFill>
                  <a:schemeClr val="tx1">
                    <a:lumMod val="75000"/>
                    <a:lumOff val="25000"/>
                  </a:schemeClr>
                </a:solidFill>
                <a:latin typeface="+mn-lt"/>
              </a:defRPr>
            </a:lvl2pPr>
            <a:lvl3pPr marL="825500" indent="-285750">
              <a:buClr>
                <a:srgbClr val="01B2E5"/>
              </a:buClr>
              <a:buSzPct val="100000"/>
              <a:buFontTx/>
              <a:buBlip>
                <a:blip r:embed="rId3"/>
              </a:buBlip>
              <a:defRPr sz="2000" baseline="0">
                <a:solidFill>
                  <a:schemeClr val="tx1">
                    <a:lumMod val="75000"/>
                    <a:lumOff val="25000"/>
                  </a:schemeClr>
                </a:solidFill>
                <a:latin typeface="+mn-lt"/>
              </a:defRPr>
            </a:lvl3pPr>
            <a:lvl4pPr marL="342900" indent="-285750">
              <a:buClr>
                <a:srgbClr val="395AA8"/>
              </a:buClr>
              <a:buFont typeface="+mj-lt"/>
              <a:buAutoNum type="arabicPeriod"/>
              <a:defRPr sz="2000" baseline="0">
                <a:latin typeface="+mn-lt"/>
              </a:defRPr>
            </a:lvl4pPr>
            <a:lvl5pPr marL="584200" indent="-285750">
              <a:buClr>
                <a:srgbClr val="01B2E5"/>
              </a:buClr>
              <a:buFont typeface="+mj-lt"/>
              <a:buAutoNum type="arabicPeriod"/>
              <a:defRPr sz="2000" baseline="0">
                <a:latin typeface="+mn-lt"/>
              </a:defRPr>
            </a:lvl5pPr>
            <a:lvl6pPr>
              <a:defRPr sz="2000" baseline="0">
                <a:latin typeface="+mn-lt"/>
              </a:defRPr>
            </a:lvl6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Otsikon paikkamerkki 1"/>
          <p:cNvSpPr>
            <a:spLocks noGrp="1"/>
          </p:cNvSpPr>
          <p:nvPr>
            <p:ph type="title"/>
          </p:nvPr>
        </p:nvSpPr>
        <p:spPr>
          <a:xfrm>
            <a:off x="431800" y="90703"/>
            <a:ext cx="11252200" cy="908720"/>
          </a:xfrm>
          <a:prstGeom prst="rect">
            <a:avLst/>
          </a:prstGeom>
        </p:spPr>
        <p:txBody>
          <a:bodyPr vert="horz" lIns="91440" tIns="45720" rIns="91440" bIns="45720" rtlCol="0" anchor="b">
            <a:normAutofit/>
          </a:bodyPr>
          <a:lstStyle/>
          <a:p>
            <a:r>
              <a:rPr lang="fi-FI"/>
              <a:t>Muokkaa perustyyl. napsautt.</a:t>
            </a:r>
          </a:p>
        </p:txBody>
      </p:sp>
    </p:spTree>
    <p:extLst>
      <p:ext uri="{BB962C8B-B14F-4D97-AF65-F5344CB8AC3E}">
        <p14:creationId xmlns:p14="http://schemas.microsoft.com/office/powerpoint/2010/main" val="34137319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xt + vaaka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noAutofit/>
          </a:bodyPr>
          <a:lstStyle>
            <a:lvl1pPr>
              <a:defRPr sz="3200"/>
            </a:lvl1pPr>
          </a:lstStyle>
          <a:p>
            <a:r>
              <a:rPr lang="fi-FI" dirty="0"/>
              <a:t>Tässä voi esitellä asioita kuvasuhteen 16:9 kuvan kautta (vaakakuva)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8FCA8C7-E04E-3D4F-9DC1-D73A3A29DC67}" type="datetime1">
              <a:rPr lang="fi-FI" smtClean="0"/>
              <a:t>8.7.2025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007670" y="2252617"/>
            <a:ext cx="5760000" cy="3240000"/>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345537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xt 2 palsta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424331" y="1540363"/>
            <a:ext cx="5582769"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p:nvPr>
        </p:nvSpPr>
        <p:spPr>
          <a:xfrm>
            <a:off x="6184898" y="1540363"/>
            <a:ext cx="5582770" cy="4636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Tällä dialla on kaksi palstaa </a:t>
            </a:r>
          </a:p>
        </p:txBody>
      </p:sp>
      <p:sp>
        <p:nvSpPr>
          <p:cNvPr id="2" name="Alatunnisteen paikkamerkki 4">
            <a:extLst>
              <a:ext uri="{FF2B5EF4-FFF2-40B4-BE49-F238E27FC236}">
                <a16:creationId xmlns:a16="http://schemas.microsoft.com/office/drawing/2014/main" id="{4029598A-851C-15B4-ED38-464292648AEA}"/>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F01BC34A-BB4C-281D-6A40-F233A11248A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4A724A88-BCFF-BF8A-00E3-FBAC9FEEB621}"/>
              </a:ext>
            </a:extLst>
          </p:cNvPr>
          <p:cNvSpPr>
            <a:spLocks noGrp="1"/>
          </p:cNvSpPr>
          <p:nvPr>
            <p:ph type="dt" sz="half" idx="10"/>
          </p:nvPr>
        </p:nvSpPr>
        <p:spPr>
          <a:xfrm>
            <a:off x="423863" y="6356350"/>
            <a:ext cx="1081087" cy="365125"/>
          </a:xfrm>
        </p:spPr>
        <p:txBody>
          <a:bodyPr/>
          <a:lstStyle>
            <a:lvl1pPr>
              <a:defRPr/>
            </a:lvl1pPr>
          </a:lstStyle>
          <a:p>
            <a:fld id="{9BBF1A3B-59CB-D94A-89AA-B270FA8CC70E}" type="datetime1">
              <a:rPr lang="fi-FI" smtClean="0"/>
              <a:t>8.7.2025</a:t>
            </a:fld>
            <a:endParaRPr lang="fi-FI" dirty="0"/>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2332471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vaakakuva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neljälle kuvasuhteen 16:9 kuvalle (vaakakuva)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D8DF88C-36E0-CA4C-9D7D-307D200852C5}" type="datetime1">
              <a:rPr lang="fi-FI" smtClean="0"/>
              <a:t>8.7.2025</a:t>
            </a:fld>
            <a:endParaRPr lang="fi-FI" dirty="0"/>
          </a:p>
        </p:txBody>
      </p:sp>
      <p:sp>
        <p:nvSpPr>
          <p:cNvPr id="4" name="Kuvan paikkamerkki 5">
            <a:extLst>
              <a:ext uri="{FF2B5EF4-FFF2-40B4-BE49-F238E27FC236}">
                <a16:creationId xmlns:a16="http://schemas.microsoft.com/office/drawing/2014/main" id="{A538801B-C4C3-EF84-8B5C-26A98A7033C7}"/>
              </a:ext>
            </a:extLst>
          </p:cNvPr>
          <p:cNvSpPr>
            <a:spLocks noGrp="1"/>
          </p:cNvSpPr>
          <p:nvPr>
            <p:ph type="pic" sz="quarter" idx="15" hasCustomPrompt="1"/>
          </p:nvPr>
        </p:nvSpPr>
        <p:spPr>
          <a:xfrm>
            <a:off x="1950020" y="150944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5E32032C-AE22-10A5-2974-0407E95187F6}"/>
              </a:ext>
            </a:extLst>
          </p:cNvPr>
          <p:cNvSpPr>
            <a:spLocks noGrp="1"/>
          </p:cNvSpPr>
          <p:nvPr>
            <p:ph type="pic" sz="quarter" idx="16" hasCustomPrompt="1"/>
          </p:nvPr>
        </p:nvSpPr>
        <p:spPr>
          <a:xfrm>
            <a:off x="1950020" y="394149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6853ECC9-2917-8031-C32C-ABC98733D52A}"/>
              </a:ext>
            </a:extLst>
          </p:cNvPr>
          <p:cNvSpPr>
            <a:spLocks noGrp="1"/>
          </p:cNvSpPr>
          <p:nvPr>
            <p:ph type="pic" sz="quarter" idx="17" hasCustomPrompt="1"/>
          </p:nvPr>
        </p:nvSpPr>
        <p:spPr>
          <a:xfrm>
            <a:off x="6185470" y="150944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41FE2FD5-B335-6410-2A29-07943F9BEF80}"/>
              </a:ext>
            </a:extLst>
          </p:cNvPr>
          <p:cNvSpPr>
            <a:spLocks noGrp="1"/>
          </p:cNvSpPr>
          <p:nvPr>
            <p:ph type="pic" sz="quarter" idx="18" hasCustomPrompt="1"/>
          </p:nvPr>
        </p:nvSpPr>
        <p:spPr>
          <a:xfrm>
            <a:off x="6185470" y="394149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ABB61517-F760-47C0-6D07-86F2A21FDE2E}"/>
              </a:ext>
            </a:extLst>
          </p:cNvPr>
          <p:cNvSpPr>
            <a:spLocks noGrp="1"/>
          </p:cNvSpPr>
          <p:nvPr>
            <p:ph type="body" idx="1" hasCustomPrompt="1"/>
          </p:nvPr>
        </p:nvSpPr>
        <p:spPr>
          <a:xfrm>
            <a:off x="424330" y="1509447"/>
            <a:ext cx="1436220"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2D2896FB-FD41-365D-3845-0D1995E08489}"/>
              </a:ext>
            </a:extLst>
          </p:cNvPr>
          <p:cNvSpPr>
            <a:spLocks noGrp="1"/>
          </p:cNvSpPr>
          <p:nvPr>
            <p:ph sz="half" idx="2" hasCustomPrompt="1"/>
          </p:nvPr>
        </p:nvSpPr>
        <p:spPr>
          <a:xfrm>
            <a:off x="424330" y="2238568"/>
            <a:ext cx="1436220" cy="1602993"/>
          </a:xfrm>
        </p:spPr>
        <p:txBody>
          <a:bodyPr/>
          <a:lstStyle>
            <a:lvl1pPr algn="r">
              <a:defRPr/>
            </a:lvl1pPr>
          </a:lstStyle>
          <a:p>
            <a:pPr lvl="0"/>
            <a:r>
              <a:rPr lang="fi-FI" dirty="0"/>
              <a:t>Kuvausteksti</a:t>
            </a:r>
          </a:p>
        </p:txBody>
      </p:sp>
      <p:sp>
        <p:nvSpPr>
          <p:cNvPr id="15" name="Tekstin paikkamerkki 2">
            <a:extLst>
              <a:ext uri="{FF2B5EF4-FFF2-40B4-BE49-F238E27FC236}">
                <a16:creationId xmlns:a16="http://schemas.microsoft.com/office/drawing/2014/main" id="{509933A2-4F96-349A-4A5F-635435133B13}"/>
              </a:ext>
            </a:extLst>
          </p:cNvPr>
          <p:cNvSpPr>
            <a:spLocks noGrp="1"/>
          </p:cNvSpPr>
          <p:nvPr>
            <p:ph type="body" idx="19" hasCustomPrompt="1"/>
          </p:nvPr>
        </p:nvSpPr>
        <p:spPr>
          <a:xfrm>
            <a:off x="424330" y="3950829"/>
            <a:ext cx="1436220"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71CA6A63-78AF-C245-0090-D694582E9CB1}"/>
              </a:ext>
            </a:extLst>
          </p:cNvPr>
          <p:cNvSpPr>
            <a:spLocks noGrp="1"/>
          </p:cNvSpPr>
          <p:nvPr>
            <p:ph sz="half" idx="20" hasCustomPrompt="1"/>
          </p:nvPr>
        </p:nvSpPr>
        <p:spPr>
          <a:xfrm>
            <a:off x="424330" y="4679950"/>
            <a:ext cx="1436220" cy="1561911"/>
          </a:xfrm>
        </p:spPr>
        <p:txBody>
          <a:bodyPr/>
          <a:lstStyle>
            <a:lvl1pPr algn="r">
              <a:defRPr/>
            </a:lvl1pPr>
          </a:lstStyle>
          <a:p>
            <a:pPr lvl="0"/>
            <a:r>
              <a:rPr lang="fi-FI" dirty="0"/>
              <a:t>Kuvausteksti</a:t>
            </a:r>
          </a:p>
        </p:txBody>
      </p:sp>
      <p:sp>
        <p:nvSpPr>
          <p:cNvPr id="17" name="Tekstin paikkamerkki 2">
            <a:extLst>
              <a:ext uri="{FF2B5EF4-FFF2-40B4-BE49-F238E27FC236}">
                <a16:creationId xmlns:a16="http://schemas.microsoft.com/office/drawing/2014/main" id="{CF9E48A1-628C-FCC5-996E-92F1C7D228B1}"/>
              </a:ext>
            </a:extLst>
          </p:cNvPr>
          <p:cNvSpPr>
            <a:spLocks noGrp="1"/>
          </p:cNvSpPr>
          <p:nvPr>
            <p:ph type="body" idx="21" hasCustomPrompt="1"/>
          </p:nvPr>
        </p:nvSpPr>
        <p:spPr>
          <a:xfrm>
            <a:off x="10419230" y="1513144"/>
            <a:ext cx="14362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506E4FBD-E02C-399A-8961-4CFBB23B993A}"/>
              </a:ext>
            </a:extLst>
          </p:cNvPr>
          <p:cNvSpPr>
            <a:spLocks noGrp="1"/>
          </p:cNvSpPr>
          <p:nvPr>
            <p:ph sz="half" idx="22" hasCustomPrompt="1"/>
          </p:nvPr>
        </p:nvSpPr>
        <p:spPr>
          <a:xfrm>
            <a:off x="10419230" y="2242266"/>
            <a:ext cx="1436220" cy="1599296"/>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7E59CE61-FA3C-E6C6-9FE9-78220216ED63}"/>
              </a:ext>
            </a:extLst>
          </p:cNvPr>
          <p:cNvSpPr>
            <a:spLocks noGrp="1"/>
          </p:cNvSpPr>
          <p:nvPr>
            <p:ph type="body" idx="23" hasCustomPrompt="1"/>
          </p:nvPr>
        </p:nvSpPr>
        <p:spPr>
          <a:xfrm>
            <a:off x="10419230" y="3950829"/>
            <a:ext cx="14362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9D6B6935-A4C7-7056-7D98-966F74520439}"/>
              </a:ext>
            </a:extLst>
          </p:cNvPr>
          <p:cNvSpPr>
            <a:spLocks noGrp="1"/>
          </p:cNvSpPr>
          <p:nvPr>
            <p:ph sz="half" idx="24" hasCustomPrompt="1"/>
          </p:nvPr>
        </p:nvSpPr>
        <p:spPr>
          <a:xfrm>
            <a:off x="10419230" y="4679950"/>
            <a:ext cx="1436220" cy="1561911"/>
          </a:xfrm>
        </p:spPr>
        <p:txBody>
          <a:bodyPr/>
          <a:lstStyle/>
          <a:p>
            <a:pPr lvl="0"/>
            <a:r>
              <a:rPr lang="fi-FI" dirty="0"/>
              <a:t>Kuvausteksti</a:t>
            </a:r>
          </a:p>
        </p:txBody>
      </p:sp>
    </p:spTree>
    <p:extLst>
      <p:ext uri="{BB962C8B-B14F-4D97-AF65-F5344CB8AC3E}">
        <p14:creationId xmlns:p14="http://schemas.microsoft.com/office/powerpoint/2010/main" val="16924752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xt + neliö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neliökuvan kautta – mahtuu kaksi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8D6592-F178-CC44-844C-16A3C27975C8}" type="datetime1">
              <a:rPr lang="fi-FI" smtClean="0"/>
              <a:t>8.7.2025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551073" y="1540364"/>
            <a:ext cx="4676285" cy="4676285"/>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9209825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xt + neliö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neljälle neliökuvalle – mahtuu kaksi riviä tekstiä maksimissaan tähän näin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8DE810A-360D-794C-AE27-E184FAE33B76}" type="datetime1">
              <a:rPr lang="fi-FI" smtClean="0"/>
              <a:t>8.7.2025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095998" y="154297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3275F9B3-D19E-6E22-F754-7E369D9BAAF7}"/>
              </a:ext>
            </a:extLst>
          </p:cNvPr>
          <p:cNvSpPr>
            <a:spLocks noGrp="1"/>
          </p:cNvSpPr>
          <p:nvPr>
            <p:ph type="pic" sz="quarter" idx="15" hasCustomPrompt="1"/>
          </p:nvPr>
        </p:nvSpPr>
        <p:spPr>
          <a:xfrm>
            <a:off x="3695698" y="154297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087E69EF-A53C-C603-088C-40A3C1FEB8B8}"/>
              </a:ext>
            </a:extLst>
          </p:cNvPr>
          <p:cNvSpPr>
            <a:spLocks noGrp="1"/>
          </p:cNvSpPr>
          <p:nvPr>
            <p:ph type="pic" sz="quarter" idx="16" hasCustomPrompt="1"/>
          </p:nvPr>
        </p:nvSpPr>
        <p:spPr>
          <a:xfrm>
            <a:off x="3695698" y="3952310"/>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0D1A11F3-48B8-474E-BFB2-6B9077BCFAC0}"/>
              </a:ext>
            </a:extLst>
          </p:cNvPr>
          <p:cNvSpPr>
            <a:spLocks noGrp="1"/>
          </p:cNvSpPr>
          <p:nvPr>
            <p:ph type="pic" sz="quarter" idx="17" hasCustomPrompt="1"/>
          </p:nvPr>
        </p:nvSpPr>
        <p:spPr>
          <a:xfrm>
            <a:off x="6095998" y="394701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Tekstin paikkamerkki 2">
            <a:extLst>
              <a:ext uri="{FF2B5EF4-FFF2-40B4-BE49-F238E27FC236}">
                <a16:creationId xmlns:a16="http://schemas.microsoft.com/office/drawing/2014/main" id="{935E9BCF-E9D5-6D9D-9888-F525D450B185}"/>
              </a:ext>
            </a:extLst>
          </p:cNvPr>
          <p:cNvSpPr>
            <a:spLocks noGrp="1"/>
          </p:cNvSpPr>
          <p:nvPr>
            <p:ph type="body" idx="1" hasCustomPrompt="1"/>
          </p:nvPr>
        </p:nvSpPr>
        <p:spPr>
          <a:xfrm>
            <a:off x="424329" y="1509447"/>
            <a:ext cx="3194609"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3" name="Sisällön paikkamerkki 3">
            <a:extLst>
              <a:ext uri="{FF2B5EF4-FFF2-40B4-BE49-F238E27FC236}">
                <a16:creationId xmlns:a16="http://schemas.microsoft.com/office/drawing/2014/main" id="{ECEB3BDA-D17D-B96C-C5A0-14304250416C}"/>
              </a:ext>
            </a:extLst>
          </p:cNvPr>
          <p:cNvSpPr>
            <a:spLocks noGrp="1"/>
          </p:cNvSpPr>
          <p:nvPr>
            <p:ph sz="half" idx="2" hasCustomPrompt="1"/>
          </p:nvPr>
        </p:nvSpPr>
        <p:spPr>
          <a:xfrm>
            <a:off x="424329" y="2238568"/>
            <a:ext cx="3194609" cy="1602993"/>
          </a:xfrm>
        </p:spPr>
        <p:txBody>
          <a:bodyPr/>
          <a:lstStyle>
            <a:lvl1pPr algn="r">
              <a:defRPr/>
            </a:lvl1pPr>
          </a:lstStyle>
          <a:p>
            <a:pPr lvl="0"/>
            <a:r>
              <a:rPr lang="fi-FI" dirty="0"/>
              <a:t>Kuvausteksti</a:t>
            </a:r>
          </a:p>
        </p:txBody>
      </p:sp>
      <p:sp>
        <p:nvSpPr>
          <p:cNvPr id="14" name="Tekstin paikkamerkki 2">
            <a:extLst>
              <a:ext uri="{FF2B5EF4-FFF2-40B4-BE49-F238E27FC236}">
                <a16:creationId xmlns:a16="http://schemas.microsoft.com/office/drawing/2014/main" id="{7A0972B1-41A8-A786-ABFB-FFD2FA6848FC}"/>
              </a:ext>
            </a:extLst>
          </p:cNvPr>
          <p:cNvSpPr>
            <a:spLocks noGrp="1"/>
          </p:cNvSpPr>
          <p:nvPr>
            <p:ph type="body" idx="19" hasCustomPrompt="1"/>
          </p:nvPr>
        </p:nvSpPr>
        <p:spPr>
          <a:xfrm>
            <a:off x="424329" y="3950829"/>
            <a:ext cx="3194609"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5" name="Sisällön paikkamerkki 3">
            <a:extLst>
              <a:ext uri="{FF2B5EF4-FFF2-40B4-BE49-F238E27FC236}">
                <a16:creationId xmlns:a16="http://schemas.microsoft.com/office/drawing/2014/main" id="{FD927EE4-2471-54BF-6A6C-BEF04F9FC5F2}"/>
              </a:ext>
            </a:extLst>
          </p:cNvPr>
          <p:cNvSpPr>
            <a:spLocks noGrp="1"/>
          </p:cNvSpPr>
          <p:nvPr>
            <p:ph sz="half" idx="20" hasCustomPrompt="1"/>
          </p:nvPr>
        </p:nvSpPr>
        <p:spPr>
          <a:xfrm>
            <a:off x="424329" y="4679950"/>
            <a:ext cx="3194609" cy="1561911"/>
          </a:xfrm>
        </p:spPr>
        <p:txBody>
          <a:bodyPr/>
          <a:lstStyle>
            <a:lvl1pPr algn="r">
              <a:defRPr/>
            </a:lvl1pPr>
          </a:lstStyle>
          <a:p>
            <a:pPr lvl="0"/>
            <a:r>
              <a:rPr lang="fi-FI" dirty="0"/>
              <a:t>Kuvausteksti</a:t>
            </a:r>
          </a:p>
        </p:txBody>
      </p:sp>
      <p:sp>
        <p:nvSpPr>
          <p:cNvPr id="16" name="Tekstin paikkamerkki 2">
            <a:extLst>
              <a:ext uri="{FF2B5EF4-FFF2-40B4-BE49-F238E27FC236}">
                <a16:creationId xmlns:a16="http://schemas.microsoft.com/office/drawing/2014/main" id="{DD6A481A-B5BE-EEAB-8F2A-65CA25D08EC7}"/>
              </a:ext>
            </a:extLst>
          </p:cNvPr>
          <p:cNvSpPr>
            <a:spLocks noGrp="1"/>
          </p:cNvSpPr>
          <p:nvPr>
            <p:ph type="body" idx="21" hasCustomPrompt="1"/>
          </p:nvPr>
        </p:nvSpPr>
        <p:spPr>
          <a:xfrm>
            <a:off x="8495179" y="1509447"/>
            <a:ext cx="319460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7" name="Sisällön paikkamerkki 3">
            <a:extLst>
              <a:ext uri="{FF2B5EF4-FFF2-40B4-BE49-F238E27FC236}">
                <a16:creationId xmlns:a16="http://schemas.microsoft.com/office/drawing/2014/main" id="{74D5F616-F326-F5B4-1E4B-88BFA81CE22A}"/>
              </a:ext>
            </a:extLst>
          </p:cNvPr>
          <p:cNvSpPr>
            <a:spLocks noGrp="1"/>
          </p:cNvSpPr>
          <p:nvPr>
            <p:ph sz="half" idx="22" hasCustomPrompt="1"/>
          </p:nvPr>
        </p:nvSpPr>
        <p:spPr>
          <a:xfrm>
            <a:off x="8495179" y="2238568"/>
            <a:ext cx="3194609" cy="1602993"/>
          </a:xfrm>
        </p:spPr>
        <p:txBody>
          <a:bodyPr/>
          <a:lstStyle/>
          <a:p>
            <a:pPr lvl="0"/>
            <a:r>
              <a:rPr lang="fi-FI" dirty="0"/>
              <a:t>Kuvausteksti</a:t>
            </a:r>
          </a:p>
        </p:txBody>
      </p:sp>
      <p:sp>
        <p:nvSpPr>
          <p:cNvPr id="18" name="Tekstin paikkamerkki 2">
            <a:extLst>
              <a:ext uri="{FF2B5EF4-FFF2-40B4-BE49-F238E27FC236}">
                <a16:creationId xmlns:a16="http://schemas.microsoft.com/office/drawing/2014/main" id="{9B90983D-16AB-BE53-4708-3E4ECC1F344F}"/>
              </a:ext>
            </a:extLst>
          </p:cNvPr>
          <p:cNvSpPr>
            <a:spLocks noGrp="1"/>
          </p:cNvSpPr>
          <p:nvPr>
            <p:ph type="body" idx="23" hasCustomPrompt="1"/>
          </p:nvPr>
        </p:nvSpPr>
        <p:spPr>
          <a:xfrm>
            <a:off x="8495179" y="3950829"/>
            <a:ext cx="319460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9" name="Sisällön paikkamerkki 3">
            <a:extLst>
              <a:ext uri="{FF2B5EF4-FFF2-40B4-BE49-F238E27FC236}">
                <a16:creationId xmlns:a16="http://schemas.microsoft.com/office/drawing/2014/main" id="{58B87EBB-D81B-7625-552A-8377A834BBE0}"/>
              </a:ext>
            </a:extLst>
          </p:cNvPr>
          <p:cNvSpPr>
            <a:spLocks noGrp="1"/>
          </p:cNvSpPr>
          <p:nvPr>
            <p:ph sz="half" idx="24" hasCustomPrompt="1"/>
          </p:nvPr>
        </p:nvSpPr>
        <p:spPr>
          <a:xfrm>
            <a:off x="8495179" y="4679950"/>
            <a:ext cx="3194609" cy="1561911"/>
          </a:xfrm>
        </p:spPr>
        <p:txBody>
          <a:bodyPr/>
          <a:lstStyle/>
          <a:p>
            <a:pPr lvl="0"/>
            <a:r>
              <a:rPr lang="fi-FI" dirty="0"/>
              <a:t>Kuvausteksti</a:t>
            </a:r>
          </a:p>
        </p:txBody>
      </p:sp>
    </p:spTree>
    <p:extLst>
      <p:ext uri="{BB962C8B-B14F-4D97-AF65-F5344CB8AC3E}">
        <p14:creationId xmlns:p14="http://schemas.microsoft.com/office/powerpoint/2010/main" val="42160487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Neliö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neliökuvakarusellille – mahtuu kaksi riviä tekstiä maksimissaan tähän näin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968980BC-64C4-0743-AE89-DAA489A2F1CD}" type="datetime1">
              <a:rPr lang="fi-FI" smtClean="0"/>
              <a:t>8.7.2025</a:t>
            </a:fld>
            <a:endParaRPr lang="fi-FI" dirty="0"/>
          </a:p>
        </p:txBody>
      </p:sp>
      <p:sp>
        <p:nvSpPr>
          <p:cNvPr id="5" name="Kuvan paikkamerkki 5">
            <a:extLst>
              <a:ext uri="{FF2B5EF4-FFF2-40B4-BE49-F238E27FC236}">
                <a16:creationId xmlns:a16="http://schemas.microsoft.com/office/drawing/2014/main" id="{087E69EF-A53C-C603-088C-40A3C1FEB8B8}"/>
              </a:ext>
            </a:extLst>
          </p:cNvPr>
          <p:cNvSpPr>
            <a:spLocks noGrp="1"/>
          </p:cNvSpPr>
          <p:nvPr>
            <p:ph type="pic" sz="quarter" idx="16" hasCustomPrompt="1"/>
          </p:nvPr>
        </p:nvSpPr>
        <p:spPr>
          <a:xfrm>
            <a:off x="423863" y="2361003"/>
            <a:ext cx="2192337" cy="2196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0D1A11F3-48B8-474E-BFB2-6B9077BCFAC0}"/>
              </a:ext>
            </a:extLst>
          </p:cNvPr>
          <p:cNvSpPr>
            <a:spLocks noGrp="1"/>
          </p:cNvSpPr>
          <p:nvPr>
            <p:ph type="pic" sz="quarter" idx="17" hasCustomPrompt="1"/>
          </p:nvPr>
        </p:nvSpPr>
        <p:spPr>
          <a:xfrm>
            <a:off x="2711730"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3" name="Kuvan paikkamerkki 5">
            <a:extLst>
              <a:ext uri="{FF2B5EF4-FFF2-40B4-BE49-F238E27FC236}">
                <a16:creationId xmlns:a16="http://schemas.microsoft.com/office/drawing/2014/main" id="{26BCA917-93D8-02B2-9CBC-3295A8A801C3}"/>
              </a:ext>
            </a:extLst>
          </p:cNvPr>
          <p:cNvSpPr>
            <a:spLocks noGrp="1"/>
          </p:cNvSpPr>
          <p:nvPr>
            <p:ph type="pic" sz="quarter" idx="18" hasCustomPrompt="1"/>
          </p:nvPr>
        </p:nvSpPr>
        <p:spPr>
          <a:xfrm>
            <a:off x="4999597" y="2363690"/>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0" name="Kuvan paikkamerkki 5">
            <a:extLst>
              <a:ext uri="{FF2B5EF4-FFF2-40B4-BE49-F238E27FC236}">
                <a16:creationId xmlns:a16="http://schemas.microsoft.com/office/drawing/2014/main" id="{D785A1F2-9F33-A969-A31D-5408F95C84FB}"/>
              </a:ext>
            </a:extLst>
          </p:cNvPr>
          <p:cNvSpPr>
            <a:spLocks noGrp="1"/>
          </p:cNvSpPr>
          <p:nvPr>
            <p:ph type="pic" sz="quarter" idx="19" hasCustomPrompt="1"/>
          </p:nvPr>
        </p:nvSpPr>
        <p:spPr>
          <a:xfrm>
            <a:off x="7287464"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1" name="Kuvan paikkamerkki 5">
            <a:extLst>
              <a:ext uri="{FF2B5EF4-FFF2-40B4-BE49-F238E27FC236}">
                <a16:creationId xmlns:a16="http://schemas.microsoft.com/office/drawing/2014/main" id="{CCFEE9CF-FE9D-28CE-8637-400AF65984A1}"/>
              </a:ext>
            </a:extLst>
          </p:cNvPr>
          <p:cNvSpPr>
            <a:spLocks noGrp="1"/>
          </p:cNvSpPr>
          <p:nvPr>
            <p:ph type="pic" sz="quarter" idx="20" hasCustomPrompt="1"/>
          </p:nvPr>
        </p:nvSpPr>
        <p:spPr>
          <a:xfrm>
            <a:off x="9575333"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2" name="Tekstin paikkamerkki 2">
            <a:extLst>
              <a:ext uri="{FF2B5EF4-FFF2-40B4-BE49-F238E27FC236}">
                <a16:creationId xmlns:a16="http://schemas.microsoft.com/office/drawing/2014/main" id="{A6E7C046-1231-27B7-9245-5E9479559224}"/>
              </a:ext>
            </a:extLst>
          </p:cNvPr>
          <p:cNvSpPr>
            <a:spLocks noGrp="1"/>
          </p:cNvSpPr>
          <p:nvPr>
            <p:ph type="body" idx="21" hasCustomPrompt="1"/>
          </p:nvPr>
        </p:nvSpPr>
        <p:spPr>
          <a:xfrm>
            <a:off x="423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3" name="Sisällön paikkamerkki 3">
            <a:extLst>
              <a:ext uri="{FF2B5EF4-FFF2-40B4-BE49-F238E27FC236}">
                <a16:creationId xmlns:a16="http://schemas.microsoft.com/office/drawing/2014/main" id="{4B2C6E4F-EF5C-D86E-107D-D3EC4029631C}"/>
              </a:ext>
            </a:extLst>
          </p:cNvPr>
          <p:cNvSpPr>
            <a:spLocks noGrp="1"/>
          </p:cNvSpPr>
          <p:nvPr>
            <p:ph sz="half" idx="22" hasCustomPrompt="1"/>
          </p:nvPr>
        </p:nvSpPr>
        <p:spPr>
          <a:xfrm>
            <a:off x="423863" y="4653349"/>
            <a:ext cx="2192337" cy="1602993"/>
          </a:xfrm>
        </p:spPr>
        <p:txBody>
          <a:bodyPr/>
          <a:lstStyle/>
          <a:p>
            <a:pPr lvl="0"/>
            <a:r>
              <a:rPr lang="fi-FI" dirty="0"/>
              <a:t>Kuvausteksti</a:t>
            </a:r>
          </a:p>
        </p:txBody>
      </p:sp>
      <p:sp>
        <p:nvSpPr>
          <p:cNvPr id="24" name="Tekstin paikkamerkki 2">
            <a:extLst>
              <a:ext uri="{FF2B5EF4-FFF2-40B4-BE49-F238E27FC236}">
                <a16:creationId xmlns:a16="http://schemas.microsoft.com/office/drawing/2014/main" id="{3AE7C105-B594-019A-0CB3-352951A55F02}"/>
              </a:ext>
            </a:extLst>
          </p:cNvPr>
          <p:cNvSpPr>
            <a:spLocks noGrp="1"/>
          </p:cNvSpPr>
          <p:nvPr>
            <p:ph type="body" idx="23" hasCustomPrompt="1"/>
          </p:nvPr>
        </p:nvSpPr>
        <p:spPr>
          <a:xfrm>
            <a:off x="2709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5" name="Sisällön paikkamerkki 3">
            <a:extLst>
              <a:ext uri="{FF2B5EF4-FFF2-40B4-BE49-F238E27FC236}">
                <a16:creationId xmlns:a16="http://schemas.microsoft.com/office/drawing/2014/main" id="{7CC495CA-8431-8EBB-6BB3-312E647A0F24}"/>
              </a:ext>
            </a:extLst>
          </p:cNvPr>
          <p:cNvSpPr>
            <a:spLocks noGrp="1"/>
          </p:cNvSpPr>
          <p:nvPr>
            <p:ph sz="half" idx="24" hasCustomPrompt="1"/>
          </p:nvPr>
        </p:nvSpPr>
        <p:spPr>
          <a:xfrm>
            <a:off x="2709863" y="4653349"/>
            <a:ext cx="2192337" cy="1602993"/>
          </a:xfrm>
        </p:spPr>
        <p:txBody>
          <a:bodyPr/>
          <a:lstStyle/>
          <a:p>
            <a:pPr lvl="0"/>
            <a:r>
              <a:rPr lang="fi-FI" dirty="0"/>
              <a:t>Kuvausteksti</a:t>
            </a:r>
          </a:p>
        </p:txBody>
      </p:sp>
      <p:sp>
        <p:nvSpPr>
          <p:cNvPr id="26" name="Tekstin paikkamerkki 2">
            <a:extLst>
              <a:ext uri="{FF2B5EF4-FFF2-40B4-BE49-F238E27FC236}">
                <a16:creationId xmlns:a16="http://schemas.microsoft.com/office/drawing/2014/main" id="{85534148-3A94-ADAF-7F60-C054CB9B5DFA}"/>
              </a:ext>
            </a:extLst>
          </p:cNvPr>
          <p:cNvSpPr>
            <a:spLocks noGrp="1"/>
          </p:cNvSpPr>
          <p:nvPr>
            <p:ph type="body" idx="25" hasCustomPrompt="1"/>
          </p:nvPr>
        </p:nvSpPr>
        <p:spPr>
          <a:xfrm>
            <a:off x="500221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7" name="Sisällön paikkamerkki 3">
            <a:extLst>
              <a:ext uri="{FF2B5EF4-FFF2-40B4-BE49-F238E27FC236}">
                <a16:creationId xmlns:a16="http://schemas.microsoft.com/office/drawing/2014/main" id="{1EEB3714-A24C-272E-7161-D6807CA7E70D}"/>
              </a:ext>
            </a:extLst>
          </p:cNvPr>
          <p:cNvSpPr>
            <a:spLocks noGrp="1"/>
          </p:cNvSpPr>
          <p:nvPr>
            <p:ph sz="half" idx="26" hasCustomPrompt="1"/>
          </p:nvPr>
        </p:nvSpPr>
        <p:spPr>
          <a:xfrm>
            <a:off x="5002213" y="4653349"/>
            <a:ext cx="2192337" cy="1602993"/>
          </a:xfrm>
        </p:spPr>
        <p:txBody>
          <a:bodyPr/>
          <a:lstStyle/>
          <a:p>
            <a:pPr lvl="0"/>
            <a:r>
              <a:rPr lang="fi-FI" dirty="0"/>
              <a:t>Kuvausteksti</a:t>
            </a:r>
          </a:p>
        </p:txBody>
      </p:sp>
      <p:sp>
        <p:nvSpPr>
          <p:cNvPr id="28" name="Tekstin paikkamerkki 2">
            <a:extLst>
              <a:ext uri="{FF2B5EF4-FFF2-40B4-BE49-F238E27FC236}">
                <a16:creationId xmlns:a16="http://schemas.microsoft.com/office/drawing/2014/main" id="{4A89A7CD-8453-5B88-11BA-7602FF9ECA6F}"/>
              </a:ext>
            </a:extLst>
          </p:cNvPr>
          <p:cNvSpPr>
            <a:spLocks noGrp="1"/>
          </p:cNvSpPr>
          <p:nvPr>
            <p:ph type="body" idx="27" hasCustomPrompt="1"/>
          </p:nvPr>
        </p:nvSpPr>
        <p:spPr>
          <a:xfrm>
            <a:off x="7281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9" name="Sisällön paikkamerkki 3">
            <a:extLst>
              <a:ext uri="{FF2B5EF4-FFF2-40B4-BE49-F238E27FC236}">
                <a16:creationId xmlns:a16="http://schemas.microsoft.com/office/drawing/2014/main" id="{1CEC1998-A60A-7CD9-E5C7-CF4409AAE4CB}"/>
              </a:ext>
            </a:extLst>
          </p:cNvPr>
          <p:cNvSpPr>
            <a:spLocks noGrp="1"/>
          </p:cNvSpPr>
          <p:nvPr>
            <p:ph sz="half" idx="28" hasCustomPrompt="1"/>
          </p:nvPr>
        </p:nvSpPr>
        <p:spPr>
          <a:xfrm>
            <a:off x="7281863" y="4653349"/>
            <a:ext cx="2192337" cy="1602993"/>
          </a:xfrm>
        </p:spPr>
        <p:txBody>
          <a:bodyPr/>
          <a:lstStyle/>
          <a:p>
            <a:pPr lvl="0"/>
            <a:r>
              <a:rPr lang="fi-FI" dirty="0"/>
              <a:t>Kuvausteksti</a:t>
            </a:r>
          </a:p>
        </p:txBody>
      </p:sp>
      <p:sp>
        <p:nvSpPr>
          <p:cNvPr id="30" name="Tekstin paikkamerkki 2">
            <a:extLst>
              <a:ext uri="{FF2B5EF4-FFF2-40B4-BE49-F238E27FC236}">
                <a16:creationId xmlns:a16="http://schemas.microsoft.com/office/drawing/2014/main" id="{5D263F31-AC69-E8F0-F264-B21BEFE822F3}"/>
              </a:ext>
            </a:extLst>
          </p:cNvPr>
          <p:cNvSpPr>
            <a:spLocks noGrp="1"/>
          </p:cNvSpPr>
          <p:nvPr>
            <p:ph type="body" idx="29" hasCustomPrompt="1"/>
          </p:nvPr>
        </p:nvSpPr>
        <p:spPr>
          <a:xfrm>
            <a:off x="957421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31" name="Sisällön paikkamerkki 3">
            <a:extLst>
              <a:ext uri="{FF2B5EF4-FFF2-40B4-BE49-F238E27FC236}">
                <a16:creationId xmlns:a16="http://schemas.microsoft.com/office/drawing/2014/main" id="{76464DF4-F471-40D2-A0A0-DE6B3E816A09}"/>
              </a:ext>
            </a:extLst>
          </p:cNvPr>
          <p:cNvSpPr>
            <a:spLocks noGrp="1"/>
          </p:cNvSpPr>
          <p:nvPr>
            <p:ph sz="half" idx="30" hasCustomPrompt="1"/>
          </p:nvPr>
        </p:nvSpPr>
        <p:spPr>
          <a:xfrm>
            <a:off x="9574213" y="4653349"/>
            <a:ext cx="2192337" cy="1602993"/>
          </a:xfrm>
        </p:spPr>
        <p:txBody>
          <a:bodyPr/>
          <a:lstStyle/>
          <a:p>
            <a:pPr lvl="0"/>
            <a:r>
              <a:rPr lang="fi-FI" dirty="0"/>
              <a:t>Kuvausteksti</a:t>
            </a:r>
          </a:p>
        </p:txBody>
      </p:sp>
    </p:spTree>
    <p:extLst>
      <p:ext uri="{BB962C8B-B14F-4D97-AF65-F5344CB8AC3E}">
        <p14:creationId xmlns:p14="http://schemas.microsoft.com/office/powerpoint/2010/main" val="113993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xt + feed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kuvasuhteen 4:5 kuvan kautta – </a:t>
            </a:r>
            <a:r>
              <a:rPr lang="fi-FI" dirty="0" err="1"/>
              <a:t>max</a:t>
            </a:r>
            <a:r>
              <a:rPr lang="fi-FI" dirty="0"/>
              <a:t>. 2 riviä tekstiä tähän mahtuu</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E421459-1202-C94E-847D-774C893403BF}" type="datetime1">
              <a:rPr lang="fi-FI" smtClean="0"/>
              <a:t>8.7.2025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7028284" y="1568185"/>
            <a:ext cx="3718772" cy="4648465"/>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8962063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eed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kuvasuhteen 4:5 kuvakarusellille – mahtuu maksimissaan kaksi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5AFD9CDE-32EA-9A4A-B230-E5B348244260}" type="datetime1">
              <a:rPr lang="fi-FI" smtClean="0"/>
              <a:t>8.7.2025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noChangeAspect="1"/>
          </p:cNvSpPr>
          <p:nvPr>
            <p:ph type="pic" sz="quarter" idx="14" hasCustomPrompt="1"/>
          </p:nvPr>
        </p:nvSpPr>
        <p:spPr>
          <a:xfrm>
            <a:off x="423863"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8119DF6F-EF0E-C207-82B1-4DFB4536ECC9}"/>
              </a:ext>
            </a:extLst>
          </p:cNvPr>
          <p:cNvSpPr>
            <a:spLocks noGrp="1" noChangeAspect="1"/>
          </p:cNvSpPr>
          <p:nvPr>
            <p:ph type="pic" sz="quarter" idx="15" hasCustomPrompt="1"/>
          </p:nvPr>
        </p:nvSpPr>
        <p:spPr>
          <a:xfrm>
            <a:off x="2710815"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FC3C3BD8-5E8B-C99E-C97D-17E0B6D192C0}"/>
              </a:ext>
            </a:extLst>
          </p:cNvPr>
          <p:cNvSpPr>
            <a:spLocks noGrp="1" noChangeAspect="1"/>
          </p:cNvSpPr>
          <p:nvPr>
            <p:ph type="pic" sz="quarter" idx="16" hasCustomPrompt="1"/>
          </p:nvPr>
        </p:nvSpPr>
        <p:spPr>
          <a:xfrm>
            <a:off x="4997767"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8EDD477F-A607-D3EE-FE62-5D235B101EB3}"/>
              </a:ext>
            </a:extLst>
          </p:cNvPr>
          <p:cNvSpPr>
            <a:spLocks noGrp="1" noChangeAspect="1"/>
          </p:cNvSpPr>
          <p:nvPr>
            <p:ph type="pic" sz="quarter" idx="17" hasCustomPrompt="1"/>
          </p:nvPr>
        </p:nvSpPr>
        <p:spPr>
          <a:xfrm>
            <a:off x="7284719"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1DE35DF9-A646-8E79-6663-665304D0F0BB}"/>
              </a:ext>
            </a:extLst>
          </p:cNvPr>
          <p:cNvSpPr>
            <a:spLocks noGrp="1" noChangeAspect="1"/>
          </p:cNvSpPr>
          <p:nvPr>
            <p:ph type="pic" sz="quarter" idx="18" hasCustomPrompt="1"/>
          </p:nvPr>
        </p:nvSpPr>
        <p:spPr>
          <a:xfrm>
            <a:off x="9571670"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3682772B-8719-0385-4521-F848D489EC5A}"/>
              </a:ext>
            </a:extLst>
          </p:cNvPr>
          <p:cNvSpPr>
            <a:spLocks noGrp="1"/>
          </p:cNvSpPr>
          <p:nvPr>
            <p:ph type="body" idx="29" hasCustomPrompt="1"/>
          </p:nvPr>
        </p:nvSpPr>
        <p:spPr>
          <a:xfrm>
            <a:off x="42752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3E98E7EF-A11D-2632-3272-C79A940AD550}"/>
              </a:ext>
            </a:extLst>
          </p:cNvPr>
          <p:cNvSpPr>
            <a:spLocks noGrp="1"/>
          </p:cNvSpPr>
          <p:nvPr>
            <p:ph sz="half" idx="30" hasCustomPrompt="1"/>
          </p:nvPr>
        </p:nvSpPr>
        <p:spPr>
          <a:xfrm>
            <a:off x="427526" y="4984692"/>
            <a:ext cx="2192337" cy="1271650"/>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B6CF00BC-817A-4F69-2DF8-E313A55E99A1}"/>
              </a:ext>
            </a:extLst>
          </p:cNvPr>
          <p:cNvSpPr>
            <a:spLocks noGrp="1"/>
          </p:cNvSpPr>
          <p:nvPr>
            <p:ph type="body" idx="31" hasCustomPrompt="1"/>
          </p:nvPr>
        </p:nvSpPr>
        <p:spPr>
          <a:xfrm>
            <a:off x="2714478"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CA29190B-A016-5A66-F18C-2CEF44F59A7C}"/>
              </a:ext>
            </a:extLst>
          </p:cNvPr>
          <p:cNvSpPr>
            <a:spLocks noGrp="1"/>
          </p:cNvSpPr>
          <p:nvPr>
            <p:ph sz="half" idx="32" hasCustomPrompt="1"/>
          </p:nvPr>
        </p:nvSpPr>
        <p:spPr>
          <a:xfrm>
            <a:off x="2714478" y="4984692"/>
            <a:ext cx="2192337" cy="1271650"/>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DB6E3A91-47A1-6FFD-F38F-90A77406BF9C}"/>
              </a:ext>
            </a:extLst>
          </p:cNvPr>
          <p:cNvSpPr>
            <a:spLocks noGrp="1"/>
          </p:cNvSpPr>
          <p:nvPr>
            <p:ph type="body" idx="33" hasCustomPrompt="1"/>
          </p:nvPr>
        </p:nvSpPr>
        <p:spPr>
          <a:xfrm>
            <a:off x="499776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03222D3D-60B2-EAD4-9447-6949CE120636}"/>
              </a:ext>
            </a:extLst>
          </p:cNvPr>
          <p:cNvSpPr>
            <a:spLocks noGrp="1"/>
          </p:cNvSpPr>
          <p:nvPr>
            <p:ph sz="half" idx="34" hasCustomPrompt="1"/>
          </p:nvPr>
        </p:nvSpPr>
        <p:spPr>
          <a:xfrm>
            <a:off x="4997766" y="4984692"/>
            <a:ext cx="2192337" cy="1271650"/>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1A53B7CB-C54E-A0D6-FF65-C9716C3C343E}"/>
              </a:ext>
            </a:extLst>
          </p:cNvPr>
          <p:cNvSpPr>
            <a:spLocks noGrp="1"/>
          </p:cNvSpPr>
          <p:nvPr>
            <p:ph type="body" idx="35" hasCustomPrompt="1"/>
          </p:nvPr>
        </p:nvSpPr>
        <p:spPr>
          <a:xfrm>
            <a:off x="727741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CCF26E2C-5166-64EE-1D09-7E6A4C8911E4}"/>
              </a:ext>
            </a:extLst>
          </p:cNvPr>
          <p:cNvSpPr>
            <a:spLocks noGrp="1"/>
          </p:cNvSpPr>
          <p:nvPr>
            <p:ph sz="half" idx="36" hasCustomPrompt="1"/>
          </p:nvPr>
        </p:nvSpPr>
        <p:spPr>
          <a:xfrm>
            <a:off x="7277416" y="4984692"/>
            <a:ext cx="2192337" cy="1271650"/>
          </a:xfrm>
        </p:spPr>
        <p:txBody>
          <a:bodyPr/>
          <a:lstStyle/>
          <a:p>
            <a:pPr lvl="0"/>
            <a:r>
              <a:rPr lang="fi-FI" dirty="0"/>
              <a:t>Kuvausteksti</a:t>
            </a:r>
          </a:p>
        </p:txBody>
      </p:sp>
      <p:sp>
        <p:nvSpPr>
          <p:cNvPr id="21" name="Tekstin paikkamerkki 2">
            <a:extLst>
              <a:ext uri="{FF2B5EF4-FFF2-40B4-BE49-F238E27FC236}">
                <a16:creationId xmlns:a16="http://schemas.microsoft.com/office/drawing/2014/main" id="{6371C44E-ECAE-5E76-A769-6EF7028CA7D3}"/>
              </a:ext>
            </a:extLst>
          </p:cNvPr>
          <p:cNvSpPr>
            <a:spLocks noGrp="1"/>
          </p:cNvSpPr>
          <p:nvPr>
            <p:ph type="body" idx="37" hasCustomPrompt="1"/>
          </p:nvPr>
        </p:nvSpPr>
        <p:spPr>
          <a:xfrm>
            <a:off x="956341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2" name="Sisällön paikkamerkki 3">
            <a:extLst>
              <a:ext uri="{FF2B5EF4-FFF2-40B4-BE49-F238E27FC236}">
                <a16:creationId xmlns:a16="http://schemas.microsoft.com/office/drawing/2014/main" id="{CA7BE041-17FE-FB5D-61BE-4005522F7578}"/>
              </a:ext>
            </a:extLst>
          </p:cNvPr>
          <p:cNvSpPr>
            <a:spLocks noGrp="1"/>
          </p:cNvSpPr>
          <p:nvPr>
            <p:ph sz="half" idx="38" hasCustomPrompt="1"/>
          </p:nvPr>
        </p:nvSpPr>
        <p:spPr>
          <a:xfrm>
            <a:off x="9563416" y="4984692"/>
            <a:ext cx="2192337" cy="1271650"/>
          </a:xfrm>
        </p:spPr>
        <p:txBody>
          <a:bodyPr/>
          <a:lstStyle/>
          <a:p>
            <a:pPr lvl="0"/>
            <a:r>
              <a:rPr lang="fi-FI" dirty="0"/>
              <a:t>Kuvausteksti</a:t>
            </a:r>
          </a:p>
        </p:txBody>
      </p:sp>
    </p:spTree>
    <p:extLst>
      <p:ext uri="{BB962C8B-B14F-4D97-AF65-F5344CB8AC3E}">
        <p14:creationId xmlns:p14="http://schemas.microsoft.com/office/powerpoint/2010/main" val="34707584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xt + pysty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kuvasuhteen 9:16 kuvan kautta (pystykuva)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5725B754-D1F6-884A-9827-CA89B0C4F177}" type="datetime1">
              <a:rPr lang="fi-FI" smtClean="0"/>
              <a:t>8.7.2025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7572464" y="1548937"/>
            <a:ext cx="2630411" cy="4676286"/>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6787491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ysty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kuvasuhteen 9:16 kuvakarusellille (pystykuva)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0268662-4344-4A49-8B20-1CE0A765C4D5}" type="datetime1">
              <a:rPr lang="fi-FI" smtClean="0"/>
              <a:t>8.7.2025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noChangeAspect="1"/>
          </p:cNvSpPr>
          <p:nvPr>
            <p:ph type="pic" sz="quarter" idx="14" hasCustomPrompt="1"/>
          </p:nvPr>
        </p:nvSpPr>
        <p:spPr>
          <a:xfrm>
            <a:off x="7282756"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81B19275-A091-8332-C17B-F66598D5C8F4}"/>
              </a:ext>
            </a:extLst>
          </p:cNvPr>
          <p:cNvSpPr>
            <a:spLocks noGrp="1" noChangeAspect="1"/>
          </p:cNvSpPr>
          <p:nvPr>
            <p:ph type="pic" sz="quarter" idx="15" hasCustomPrompt="1"/>
          </p:nvPr>
        </p:nvSpPr>
        <p:spPr>
          <a:xfrm>
            <a:off x="416014"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8034B1DE-B95F-659C-AC9F-21B611EFDE72}"/>
              </a:ext>
            </a:extLst>
          </p:cNvPr>
          <p:cNvSpPr>
            <a:spLocks noGrp="1" noChangeAspect="1"/>
          </p:cNvSpPr>
          <p:nvPr>
            <p:ph type="pic" sz="quarter" idx="16" hasCustomPrompt="1"/>
          </p:nvPr>
        </p:nvSpPr>
        <p:spPr>
          <a:xfrm>
            <a:off x="2704928"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DBBBB53F-B179-6A76-61C5-9956AA889855}"/>
              </a:ext>
            </a:extLst>
          </p:cNvPr>
          <p:cNvSpPr>
            <a:spLocks noGrp="1" noChangeAspect="1"/>
          </p:cNvSpPr>
          <p:nvPr>
            <p:ph type="pic" sz="quarter" idx="17" hasCustomPrompt="1"/>
          </p:nvPr>
        </p:nvSpPr>
        <p:spPr>
          <a:xfrm>
            <a:off x="4993842"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B604DCDA-4853-C436-FAD1-DCCA4B3C7CB1}"/>
              </a:ext>
            </a:extLst>
          </p:cNvPr>
          <p:cNvSpPr>
            <a:spLocks noGrp="1" noChangeAspect="1"/>
          </p:cNvSpPr>
          <p:nvPr>
            <p:ph type="pic" sz="quarter" idx="18" hasCustomPrompt="1"/>
          </p:nvPr>
        </p:nvSpPr>
        <p:spPr>
          <a:xfrm>
            <a:off x="9571670"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AB8AA376-D5BA-9319-4F60-8F9518D19098}"/>
              </a:ext>
            </a:extLst>
          </p:cNvPr>
          <p:cNvSpPr>
            <a:spLocks noGrp="1"/>
          </p:cNvSpPr>
          <p:nvPr>
            <p:ph type="body" idx="29" hasCustomPrompt="1"/>
          </p:nvPr>
        </p:nvSpPr>
        <p:spPr>
          <a:xfrm>
            <a:off x="42386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C586648B-F78E-0124-75A6-78B21B721E26}"/>
              </a:ext>
            </a:extLst>
          </p:cNvPr>
          <p:cNvSpPr>
            <a:spLocks noGrp="1"/>
          </p:cNvSpPr>
          <p:nvPr>
            <p:ph sz="half" idx="30" hasCustomPrompt="1"/>
          </p:nvPr>
        </p:nvSpPr>
        <p:spPr>
          <a:xfrm>
            <a:off x="423863" y="5891217"/>
            <a:ext cx="2192337" cy="365125"/>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1C87606F-285F-5320-DE03-D54E44A3ABA7}"/>
              </a:ext>
            </a:extLst>
          </p:cNvPr>
          <p:cNvSpPr>
            <a:spLocks noGrp="1"/>
          </p:cNvSpPr>
          <p:nvPr>
            <p:ph type="body" idx="31" hasCustomPrompt="1"/>
          </p:nvPr>
        </p:nvSpPr>
        <p:spPr>
          <a:xfrm>
            <a:off x="270986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0B652FA5-3A31-33C1-CBD4-AB2715755DE8}"/>
              </a:ext>
            </a:extLst>
          </p:cNvPr>
          <p:cNvSpPr>
            <a:spLocks noGrp="1"/>
          </p:cNvSpPr>
          <p:nvPr>
            <p:ph sz="half" idx="32" hasCustomPrompt="1"/>
          </p:nvPr>
        </p:nvSpPr>
        <p:spPr>
          <a:xfrm>
            <a:off x="2709863" y="5891217"/>
            <a:ext cx="2192337" cy="365125"/>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566A09A5-46D0-7C3D-7B18-B4BF1B5D6268}"/>
              </a:ext>
            </a:extLst>
          </p:cNvPr>
          <p:cNvSpPr>
            <a:spLocks noGrp="1"/>
          </p:cNvSpPr>
          <p:nvPr>
            <p:ph type="body" idx="33" hasCustomPrompt="1"/>
          </p:nvPr>
        </p:nvSpPr>
        <p:spPr>
          <a:xfrm>
            <a:off x="5002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1D4DEA63-4EB6-DB2A-59A0-4C665757331A}"/>
              </a:ext>
            </a:extLst>
          </p:cNvPr>
          <p:cNvSpPr>
            <a:spLocks noGrp="1"/>
          </p:cNvSpPr>
          <p:nvPr>
            <p:ph sz="half" idx="34" hasCustomPrompt="1"/>
          </p:nvPr>
        </p:nvSpPr>
        <p:spPr>
          <a:xfrm>
            <a:off x="5002213" y="5891217"/>
            <a:ext cx="2192337" cy="365125"/>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7E823DB7-1C1B-AC82-C510-BC7F5D6F2DC3}"/>
              </a:ext>
            </a:extLst>
          </p:cNvPr>
          <p:cNvSpPr>
            <a:spLocks noGrp="1"/>
          </p:cNvSpPr>
          <p:nvPr>
            <p:ph type="body" idx="35" hasCustomPrompt="1"/>
          </p:nvPr>
        </p:nvSpPr>
        <p:spPr>
          <a:xfrm>
            <a:off x="7288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3A94A3E1-1C62-4D04-6427-F39505FA5B23}"/>
              </a:ext>
            </a:extLst>
          </p:cNvPr>
          <p:cNvSpPr>
            <a:spLocks noGrp="1"/>
          </p:cNvSpPr>
          <p:nvPr>
            <p:ph sz="half" idx="36" hasCustomPrompt="1"/>
          </p:nvPr>
        </p:nvSpPr>
        <p:spPr>
          <a:xfrm>
            <a:off x="7288213" y="5891217"/>
            <a:ext cx="2192337" cy="365125"/>
          </a:xfrm>
        </p:spPr>
        <p:txBody>
          <a:bodyPr/>
          <a:lstStyle/>
          <a:p>
            <a:pPr lvl="0"/>
            <a:r>
              <a:rPr lang="fi-FI" dirty="0"/>
              <a:t>Kuvausteksti</a:t>
            </a:r>
          </a:p>
        </p:txBody>
      </p:sp>
      <p:sp>
        <p:nvSpPr>
          <p:cNvPr id="21" name="Tekstin paikkamerkki 2">
            <a:extLst>
              <a:ext uri="{FF2B5EF4-FFF2-40B4-BE49-F238E27FC236}">
                <a16:creationId xmlns:a16="http://schemas.microsoft.com/office/drawing/2014/main" id="{0481D3E7-3F57-4647-2031-D7B3B524C625}"/>
              </a:ext>
            </a:extLst>
          </p:cNvPr>
          <p:cNvSpPr>
            <a:spLocks noGrp="1"/>
          </p:cNvSpPr>
          <p:nvPr>
            <p:ph type="body" idx="37" hasCustomPrompt="1"/>
          </p:nvPr>
        </p:nvSpPr>
        <p:spPr>
          <a:xfrm>
            <a:off x="9574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2" name="Sisällön paikkamerkki 3">
            <a:extLst>
              <a:ext uri="{FF2B5EF4-FFF2-40B4-BE49-F238E27FC236}">
                <a16:creationId xmlns:a16="http://schemas.microsoft.com/office/drawing/2014/main" id="{BCCFDFCA-F705-C0D6-5CBA-90E5C2FC39E8}"/>
              </a:ext>
            </a:extLst>
          </p:cNvPr>
          <p:cNvSpPr>
            <a:spLocks noGrp="1"/>
          </p:cNvSpPr>
          <p:nvPr>
            <p:ph sz="half" idx="38" hasCustomPrompt="1"/>
          </p:nvPr>
        </p:nvSpPr>
        <p:spPr>
          <a:xfrm>
            <a:off x="9574213" y="5891217"/>
            <a:ext cx="2192337" cy="365125"/>
          </a:xfrm>
        </p:spPr>
        <p:txBody>
          <a:bodyPr/>
          <a:lstStyle/>
          <a:p>
            <a:pPr lvl="0"/>
            <a:r>
              <a:rPr lang="fi-FI" dirty="0"/>
              <a:t>Kuvausteksti</a:t>
            </a:r>
          </a:p>
        </p:txBody>
      </p:sp>
    </p:spTree>
    <p:extLst>
      <p:ext uri="{BB962C8B-B14F-4D97-AF65-F5344CB8AC3E}">
        <p14:creationId xmlns:p14="http://schemas.microsoft.com/office/powerpoint/2010/main" val="9262509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ome-kuvakoot">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eri kuvasuhteilla (vaaka, neliö, 4:5 ja pysty)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441BE68B-9FAB-2D48-ACA5-432EE5B19EB3}" type="datetime1">
              <a:rPr lang="fi-FI" smtClean="0"/>
              <a:t>8.7.2025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9438791" y="1847717"/>
            <a:ext cx="2300287" cy="40894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7B65C217-94C1-8666-E6D7-328AE50AF9BB}"/>
              </a:ext>
            </a:extLst>
          </p:cNvPr>
          <p:cNvSpPr>
            <a:spLocks noGrp="1"/>
          </p:cNvSpPr>
          <p:nvPr>
            <p:ph type="pic" sz="quarter" idx="15" hasCustomPrompt="1"/>
          </p:nvPr>
        </p:nvSpPr>
        <p:spPr>
          <a:xfrm>
            <a:off x="423863" y="2742274"/>
            <a:ext cx="4095967" cy="2303982"/>
          </a:xfrm>
          <a:prstGeom prst="roundRect">
            <a:avLst>
              <a:gd name="adj" fmla="val 29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E11E21D1-0E51-2C4B-A8D5-476FFA060D34}"/>
              </a:ext>
            </a:extLst>
          </p:cNvPr>
          <p:cNvSpPr>
            <a:spLocks noGrp="1"/>
          </p:cNvSpPr>
          <p:nvPr>
            <p:ph type="pic" sz="quarter" idx="16" hasCustomPrompt="1"/>
          </p:nvPr>
        </p:nvSpPr>
        <p:spPr>
          <a:xfrm>
            <a:off x="4625959" y="2745969"/>
            <a:ext cx="2300287" cy="230028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8F116BA9-F3D8-FCF9-0DFB-B592D0B9FCFF}"/>
              </a:ext>
            </a:extLst>
          </p:cNvPr>
          <p:cNvSpPr>
            <a:spLocks noGrp="1"/>
          </p:cNvSpPr>
          <p:nvPr>
            <p:ph type="pic" sz="quarter" idx="17" hasCustomPrompt="1"/>
          </p:nvPr>
        </p:nvSpPr>
        <p:spPr>
          <a:xfrm>
            <a:off x="7032375" y="2454738"/>
            <a:ext cx="2300287" cy="2875358"/>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Tekstin paikkamerkki 2">
            <a:extLst>
              <a:ext uri="{FF2B5EF4-FFF2-40B4-BE49-F238E27FC236}">
                <a16:creationId xmlns:a16="http://schemas.microsoft.com/office/drawing/2014/main" id="{B3E0FF61-6CAA-FC4A-A1A1-9A2C5287709A}"/>
              </a:ext>
            </a:extLst>
          </p:cNvPr>
          <p:cNvSpPr>
            <a:spLocks noGrp="1"/>
          </p:cNvSpPr>
          <p:nvPr>
            <p:ph type="body" idx="29" hasCustomPrompt="1"/>
          </p:nvPr>
        </p:nvSpPr>
        <p:spPr>
          <a:xfrm>
            <a:off x="423862" y="2015862"/>
            <a:ext cx="409596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3" name="Sisällön paikkamerkki 3">
            <a:extLst>
              <a:ext uri="{FF2B5EF4-FFF2-40B4-BE49-F238E27FC236}">
                <a16:creationId xmlns:a16="http://schemas.microsoft.com/office/drawing/2014/main" id="{38A07344-F487-7933-7E7B-78E8426D7DAA}"/>
              </a:ext>
            </a:extLst>
          </p:cNvPr>
          <p:cNvSpPr>
            <a:spLocks noGrp="1"/>
          </p:cNvSpPr>
          <p:nvPr>
            <p:ph sz="half" idx="30" hasCustomPrompt="1"/>
          </p:nvPr>
        </p:nvSpPr>
        <p:spPr>
          <a:xfrm>
            <a:off x="423863" y="5135620"/>
            <a:ext cx="4095966" cy="1176195"/>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07D6E599-3A5C-DC83-A85B-386F58726435}"/>
              </a:ext>
            </a:extLst>
          </p:cNvPr>
          <p:cNvSpPr>
            <a:spLocks noGrp="1"/>
          </p:cNvSpPr>
          <p:nvPr>
            <p:ph type="body" idx="31" hasCustomPrompt="1"/>
          </p:nvPr>
        </p:nvSpPr>
        <p:spPr>
          <a:xfrm>
            <a:off x="4627563" y="2015862"/>
            <a:ext cx="2298684"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E0574A77-2D21-707F-D58C-8E384B3D656C}"/>
              </a:ext>
            </a:extLst>
          </p:cNvPr>
          <p:cNvSpPr>
            <a:spLocks noGrp="1"/>
          </p:cNvSpPr>
          <p:nvPr>
            <p:ph sz="half" idx="32" hasCustomPrompt="1"/>
          </p:nvPr>
        </p:nvSpPr>
        <p:spPr>
          <a:xfrm>
            <a:off x="4627563" y="5135620"/>
            <a:ext cx="2298683" cy="1176195"/>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3D5260DE-75B8-CC76-F0B0-6948A3CF623C}"/>
              </a:ext>
            </a:extLst>
          </p:cNvPr>
          <p:cNvSpPr>
            <a:spLocks noGrp="1"/>
          </p:cNvSpPr>
          <p:nvPr>
            <p:ph type="body" idx="33" hasCustomPrompt="1"/>
          </p:nvPr>
        </p:nvSpPr>
        <p:spPr>
          <a:xfrm>
            <a:off x="7027863" y="1722380"/>
            <a:ext cx="2298684"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A6185119-27AC-BC57-B63D-264D62159C88}"/>
              </a:ext>
            </a:extLst>
          </p:cNvPr>
          <p:cNvSpPr>
            <a:spLocks noGrp="1"/>
          </p:cNvSpPr>
          <p:nvPr>
            <p:ph sz="half" idx="34" hasCustomPrompt="1"/>
          </p:nvPr>
        </p:nvSpPr>
        <p:spPr>
          <a:xfrm>
            <a:off x="7027863" y="5374631"/>
            <a:ext cx="2298683" cy="937184"/>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EB51D765-195C-7D87-74CA-2B93A347D465}"/>
              </a:ext>
            </a:extLst>
          </p:cNvPr>
          <p:cNvSpPr>
            <a:spLocks noGrp="1"/>
          </p:cNvSpPr>
          <p:nvPr>
            <p:ph type="body" idx="35" hasCustomPrompt="1"/>
          </p:nvPr>
        </p:nvSpPr>
        <p:spPr>
          <a:xfrm>
            <a:off x="9434513" y="1493007"/>
            <a:ext cx="2298684" cy="310175"/>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4A24747E-CA5E-283B-9CF6-74D8CB2380C9}"/>
              </a:ext>
            </a:extLst>
          </p:cNvPr>
          <p:cNvSpPr>
            <a:spLocks noGrp="1"/>
          </p:cNvSpPr>
          <p:nvPr>
            <p:ph sz="half" idx="36" hasCustomPrompt="1"/>
          </p:nvPr>
        </p:nvSpPr>
        <p:spPr>
          <a:xfrm>
            <a:off x="9434513" y="5981651"/>
            <a:ext cx="2298683" cy="330163"/>
          </a:xfrm>
        </p:spPr>
        <p:txBody>
          <a:bodyPr/>
          <a:lstStyle/>
          <a:p>
            <a:pPr lvl="0"/>
            <a:r>
              <a:rPr lang="fi-FI" dirty="0"/>
              <a:t>Kuvausteksti</a:t>
            </a:r>
          </a:p>
        </p:txBody>
      </p:sp>
    </p:spTree>
    <p:extLst>
      <p:ext uri="{BB962C8B-B14F-4D97-AF65-F5344CB8AC3E}">
        <p14:creationId xmlns:p14="http://schemas.microsoft.com/office/powerpoint/2010/main" val="3746497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xt puhelin läppäri tabletti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1492250" y="3307167"/>
            <a:ext cx="1152000" cy="2423708"/>
          </a:xfrm>
          <a:prstGeom prst="roundRect">
            <a:avLst>
              <a:gd name="adj" fmla="val 14439"/>
            </a:avLst>
          </a:prstGeom>
        </p:spPr>
        <p:txBody>
          <a:body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0573347" cy="6884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 läppäri- ja tablettinäkymän kautta – </a:t>
            </a:r>
            <a:r>
              <a:rPr lang="fi-FI" dirty="0" err="1"/>
              <a:t>max</a:t>
            </a:r>
            <a:r>
              <a:rPr lang="fi-FI" dirty="0"/>
              <a:t>. 2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CF7D6AEF-0545-6048-8064-F42477C907E8}" type="datetime1">
              <a:rPr lang="fi-FI" smtClean="0"/>
              <a:t>8.7.2025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12420" y="2814475"/>
            <a:ext cx="5105634" cy="2956250"/>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630167" y="3005245"/>
            <a:ext cx="2117710" cy="2765480"/>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444118" y="3266504"/>
            <a:ext cx="1256189" cy="250422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698875" y="2901950"/>
            <a:ext cx="3930650" cy="2543174"/>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8712201" y="3092450"/>
            <a:ext cx="1949450" cy="2597150"/>
          </a:xfrm>
          <a:prstGeom prst="roundRect">
            <a:avLst>
              <a:gd name="adj" fmla="val 3342"/>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21321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xt 2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40365"/>
            <a:ext cx="5595470"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 Mahtuu myös kahdelle riville tähän näin.</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21962"/>
            <a:ext cx="5595470" cy="39550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6172201" y="1540365"/>
            <a:ext cx="559547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Mahtuu myös kahdelle riville tähän näin.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6172202" y="2221962"/>
            <a:ext cx="5595470" cy="39550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kaksi palstaa erillisillä alaotsikoilla</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CF5570BC-D572-2341-AD93-6E1371B199B7}" type="datetime1">
              <a:rPr lang="fi-FI" smtClean="0"/>
              <a:t>8.7.2025</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5068655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xt puhelin läppäri tablett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1492250" y="3307167"/>
            <a:ext cx="1152000" cy="2423708"/>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0573347" cy="688485"/>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 läppäri- ja tablettinäkymän kautta – </a:t>
            </a:r>
            <a:r>
              <a:rPr lang="fi-FI" dirty="0" err="1"/>
              <a:t>max</a:t>
            </a:r>
            <a:r>
              <a:rPr lang="fi-FI" dirty="0"/>
              <a:t>. 2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19351852-5733-0F49-BFDA-52AD15DC45B7}" type="datetime1">
              <a:rPr lang="fi-FI" smtClean="0"/>
              <a:t>8.7.2025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12420" y="2814475"/>
            <a:ext cx="5105634" cy="2956250"/>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630167" y="3005245"/>
            <a:ext cx="2117710" cy="2765480"/>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444118" y="3266504"/>
            <a:ext cx="1256189" cy="250422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698875" y="2901950"/>
            <a:ext cx="3930650" cy="2543174"/>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8712201" y="3092450"/>
            <a:ext cx="1949450" cy="2597150"/>
          </a:xfrm>
          <a:prstGeom prst="roundRect">
            <a:avLst>
              <a:gd name="adj" fmla="val 3342"/>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3802D160-7274-BA2A-49B1-58AAFE2020E3}"/>
              </a:ext>
            </a:extLst>
          </p:cNvPr>
          <p:cNvPicPr>
            <a:picLocks noChangeAspect="1"/>
          </p:cNvPicPr>
          <p:nvPr userDrawn="1"/>
        </p:nvPicPr>
        <p:blipFill>
          <a:blip r:embed="rId8"/>
          <a:stretch>
            <a:fillRect/>
          </a:stretch>
        </p:blipFill>
        <p:spPr>
          <a:xfrm>
            <a:off x="10997677" y="0"/>
            <a:ext cx="1203512" cy="1203512"/>
          </a:xfrm>
          <a:prstGeom prst="rect">
            <a:avLst/>
          </a:prstGeom>
        </p:spPr>
      </p:pic>
    </p:spTree>
    <p:extLst>
      <p:ext uri="{BB962C8B-B14F-4D97-AF65-F5344CB8AC3E}">
        <p14:creationId xmlns:p14="http://schemas.microsoft.com/office/powerpoint/2010/main" val="5942226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xt puhelin läppäri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2188025" y="2364333"/>
            <a:ext cx="1593742" cy="3353094"/>
          </a:xfrm>
          <a:prstGeom prst="roundRect">
            <a:avLst>
              <a:gd name="adj" fmla="val 14439"/>
            </a:avLst>
          </a:prstGeom>
        </p:spPr>
        <p:txBody>
          <a:bodyPr/>
          <a:lstStyle/>
          <a:p>
            <a:r>
              <a:rPr lang="fi-FI"/>
              <a:t>Lisää kuva napsauttamalla kuvaketta</a:t>
            </a:r>
            <a:endParaRPr lang="fi-FI" dirty="0"/>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4235543" cy="6884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 ja läppärinäkymän kautta – maksimissaan 2 riviä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CF23981-4355-1843-B69E-157E8B09EB6C}" type="datetime1">
              <a:rPr lang="fi-FI" smtClean="0"/>
              <a:t>8.7.2025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61770" y="1680882"/>
            <a:ext cx="7063422" cy="408984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19721" y="2306244"/>
            <a:ext cx="1737883" cy="346448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070101" y="1805989"/>
            <a:ext cx="5437882" cy="35183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9459633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xt puhelin läppär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2188025" y="2364333"/>
            <a:ext cx="1593742" cy="3353094"/>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4235543" cy="688485"/>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 ja läppärinäkymän kautta – maksimissaan 2 riviä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CC6E838D-BD07-7D44-8600-8DED432E8216}" type="datetime1">
              <a:rPr lang="fi-FI" smtClean="0"/>
              <a:t>8.7.2025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61770" y="1680882"/>
            <a:ext cx="7063422" cy="408984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19721" y="2306244"/>
            <a:ext cx="1737883" cy="346448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070101" y="1805989"/>
            <a:ext cx="5437882" cy="35183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741D0FFC-CFF1-8879-BDD9-66A382BFCA87}"/>
              </a:ext>
            </a:extLst>
          </p:cNvPr>
          <p:cNvPicPr>
            <a:picLocks noChangeAspect="1"/>
          </p:cNvPicPr>
          <p:nvPr userDrawn="1"/>
        </p:nvPicPr>
        <p:blipFill>
          <a:blip r:embed="rId6"/>
          <a:stretch>
            <a:fillRect/>
          </a:stretch>
        </p:blipFill>
        <p:spPr>
          <a:xfrm>
            <a:off x="10997677" y="0"/>
            <a:ext cx="1203512" cy="1203512"/>
          </a:xfrm>
          <a:prstGeom prst="rect">
            <a:avLst/>
          </a:prstGeom>
        </p:spPr>
      </p:pic>
    </p:spTree>
    <p:extLst>
      <p:ext uri="{BB962C8B-B14F-4D97-AF65-F5344CB8AC3E}">
        <p14:creationId xmlns:p14="http://schemas.microsoft.com/office/powerpoint/2010/main" val="28934030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xt läppäri valkoinen">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4" y="1540365"/>
            <a:ext cx="3959878" cy="4356170"/>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läppärinäkymän kautta – maksimissaan kaksi riviä tekstiä mahtuu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D579C31A-4454-D141-BC30-376EB70FF447}" type="datetime1">
              <a:rPr lang="fi-FI" smtClean="0"/>
              <a:t>8.7.2025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59406" y="1680882"/>
            <a:ext cx="7063422" cy="4089843"/>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467737" y="1805989"/>
            <a:ext cx="5437882" cy="35183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8958146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xt läppäri magenta">
    <p:bg>
      <p:bgPr>
        <a:solidFill>
          <a:schemeClr val="accent1"/>
        </a:solidFill>
        <a:effectLst/>
      </p:bgPr>
    </p:bg>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4" y="1540365"/>
            <a:ext cx="3959878" cy="4356170"/>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läppärinäkymän kautta – maksimissaan kaksi riviä tekstiä mahtuu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7DB13F2-EDE7-C14F-8FF0-2155FF576262}" type="datetime1">
              <a:rPr lang="fi-FI" smtClean="0"/>
              <a:t>8.7.2025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59406" y="1680882"/>
            <a:ext cx="7063422" cy="4089843"/>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467737" y="1805989"/>
            <a:ext cx="5437882" cy="35183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0222F9D6-6005-C170-967C-F2672ECB7ED9}"/>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25442780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xt puhelin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hasCustomPrompt="1"/>
          </p:nvPr>
        </p:nvSpPr>
        <p:spPr>
          <a:xfrm>
            <a:off x="8233629" y="1611902"/>
            <a:ext cx="2125569" cy="4472012"/>
          </a:xfrm>
          <a:prstGeom prst="roundRect">
            <a:avLst>
              <a:gd name="adj" fmla="val 14439"/>
            </a:avLst>
          </a:prstGeom>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7274578"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puhelinnäkymän kautta – tekstiä mahtuu maksimissaan kaksi riviä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AD573535-D29C-B14B-B44B-6491035C439A}" type="datetime1">
              <a:rPr lang="fi-FI" smtClean="0"/>
              <a:t>8.7.2025</a:t>
            </a:fld>
            <a:endParaRPr lang="fi-FI" dirty="0"/>
          </a:p>
        </p:txBody>
      </p:sp>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5154" y="1540365"/>
            <a:ext cx="2317809" cy="462056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7806628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xt puhelin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8233629" y="1611902"/>
            <a:ext cx="2125569" cy="4472012"/>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7274578"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puhelinnäkymän kautta – tekstiä mahtuu maksimissaan kaksi riviä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56917F0D-5DF1-4447-AA94-296043D8A1B3}" type="datetime1">
              <a:rPr lang="fi-FI" smtClean="0"/>
              <a:t>8.7.2025</a:t>
            </a:fld>
            <a:endParaRPr lang="fi-FI" dirty="0"/>
          </a:p>
        </p:txBody>
      </p:sp>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5154" y="1540365"/>
            <a:ext cx="2317809" cy="4620567"/>
          </a:xfrm>
          <a:prstGeom prst="rect">
            <a:avLst/>
          </a:prstGeom>
          <a:effectLst>
            <a:outerShdw blurRad="50800" dist="38100" dir="5400000" algn="t" rotWithShape="0">
              <a:prstClr val="black">
                <a:alpha val="40000"/>
              </a:prstClr>
            </a:outerShdw>
          </a:effectLst>
        </p:spPr>
      </p:pic>
      <p:pic>
        <p:nvPicPr>
          <p:cNvPr id="4" name="Kuva 3">
            <a:extLst>
              <a:ext uri="{FF2B5EF4-FFF2-40B4-BE49-F238E27FC236}">
                <a16:creationId xmlns:a16="http://schemas.microsoft.com/office/drawing/2014/main" id="{AED89491-C749-A5AF-7CBE-2C79E686E30C}"/>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7205648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uhelin läppäri tablett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0F6F76A-07A4-614E-ABBA-CA88CAA00509}" type="datetime1">
              <a:rPr lang="fi-FI" smtClean="0"/>
              <a:t>8.7.2025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69403" y="1671527"/>
            <a:ext cx="6166768" cy="3570665"/>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14002" y="1901946"/>
            <a:ext cx="2557846" cy="3340246"/>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94227" y="2217504"/>
            <a:ext cx="1517270" cy="3024688"/>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p:nvPr>
        </p:nvSpPr>
        <p:spPr>
          <a:xfrm>
            <a:off x="657137" y="2265374"/>
            <a:ext cx="1391427" cy="2927442"/>
          </a:xfrm>
          <a:prstGeom prst="roundRect">
            <a:avLst>
              <a:gd name="adj" fmla="val 14439"/>
            </a:avLst>
          </a:prstGeom>
        </p:spPr>
        <p:txBody>
          <a:bodyPr/>
          <a:lstStyle/>
          <a:p>
            <a:r>
              <a:rPr lang="fi-FI"/>
              <a:t>Lisää kuva napsauttamalla kuvaketta</a:t>
            </a:r>
            <a:endParaRPr lang="fi-FI" dirty="0"/>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171488" y="1782978"/>
            <a:ext cx="4747580" cy="3071737"/>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
        <p:nvSpPr>
          <p:cNvPr id="29" name="Kuvan paikkamerkki 45">
            <a:extLst>
              <a:ext uri="{FF2B5EF4-FFF2-40B4-BE49-F238E27FC236}">
                <a16:creationId xmlns:a16="http://schemas.microsoft.com/office/drawing/2014/main" id="{3FD5BDB4-8FDD-4CB6-717E-42249E07EB65}"/>
              </a:ext>
            </a:extLst>
          </p:cNvPr>
          <p:cNvSpPr>
            <a:spLocks noGrp="1"/>
          </p:cNvSpPr>
          <p:nvPr>
            <p:ph type="pic" sz="quarter" idx="16" hasCustomPrompt="1"/>
          </p:nvPr>
        </p:nvSpPr>
        <p:spPr>
          <a:xfrm>
            <a:off x="9105900" y="2003603"/>
            <a:ext cx="2371725" cy="3149422"/>
          </a:xfrm>
          <a:prstGeom prst="roundRect">
            <a:avLst>
              <a:gd name="adj" fmla="val 3342"/>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1272148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uhelin läppäri tablett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657137" y="2265374"/>
            <a:ext cx="1391427" cy="2927442"/>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6B85F70C-2B40-6841-91AF-30A5267B6FCB}" type="datetime1">
              <a:rPr lang="fi-FI" smtClean="0"/>
              <a:t>8.7.2025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69403" y="1671527"/>
            <a:ext cx="6166768" cy="3570665"/>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14002" y="1901946"/>
            <a:ext cx="2557846" cy="3340246"/>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94227" y="2217504"/>
            <a:ext cx="1517270" cy="3024688"/>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171488" y="1782978"/>
            <a:ext cx="4747580" cy="3071737"/>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9105900" y="2003603"/>
            <a:ext cx="2371725" cy="3149422"/>
          </a:xfrm>
          <a:prstGeom prst="roundRect">
            <a:avLst>
              <a:gd name="adj" fmla="val 3342"/>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D1C023A2-C4FA-EC8F-EE5B-BF43A1AFB916}"/>
              </a:ext>
            </a:extLst>
          </p:cNvPr>
          <p:cNvPicPr>
            <a:picLocks noChangeAspect="1"/>
          </p:cNvPicPr>
          <p:nvPr userDrawn="1"/>
        </p:nvPicPr>
        <p:blipFill>
          <a:blip r:embed="rId8"/>
          <a:stretch>
            <a:fillRect/>
          </a:stretch>
        </p:blipFill>
        <p:spPr>
          <a:xfrm>
            <a:off x="10997677" y="0"/>
            <a:ext cx="1203512" cy="1203512"/>
          </a:xfrm>
          <a:prstGeom prst="rect">
            <a:avLst/>
          </a:prstGeom>
        </p:spPr>
      </p:pic>
    </p:spTree>
    <p:extLst>
      <p:ext uri="{BB962C8B-B14F-4D97-AF65-F5344CB8AC3E}">
        <p14:creationId xmlns:p14="http://schemas.microsoft.com/office/powerpoint/2010/main" val="42405336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uhelin läppär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39167423-C298-BF4F-8127-7B8F9A930EF4}" type="datetime1">
              <a:rPr lang="fi-FI" smtClean="0"/>
              <a:t>8.7.2025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8262" y="1210235"/>
            <a:ext cx="7999957" cy="463211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4211" y="1832915"/>
            <a:ext cx="1968308" cy="3923834"/>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hasCustomPrompt="1"/>
          </p:nvPr>
        </p:nvSpPr>
        <p:spPr>
          <a:xfrm>
            <a:off x="1190127" y="1894447"/>
            <a:ext cx="1805055" cy="3797680"/>
          </a:xfrm>
          <a:prstGeom prst="roundRect">
            <a:avLst>
              <a:gd name="adj" fmla="val 14439"/>
            </a:avLst>
          </a:prstGeom>
        </p:spPr>
        <p:txBody>
          <a:bodyPr/>
          <a:lstStyle/>
          <a:p>
            <a:r>
              <a:rPr lang="fi-FI" dirty="0"/>
              <a:t>Lisää kuva napsauttamalla kuvaketta tai </a:t>
            </a:r>
            <a:br>
              <a:rPr lang="fi-FI" dirty="0"/>
            </a:br>
            <a:r>
              <a:rPr lang="fi-FI" dirty="0"/>
              <a:t>raahaamalla kuva tähän päälle.</a:t>
            </a:r>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4282849" y="1351436"/>
            <a:ext cx="6158889" cy="39848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531615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xt 3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50529"/>
            <a:ext cx="37095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79650"/>
            <a:ext cx="3709520" cy="389731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8058145" y="1550529"/>
            <a:ext cx="3709525"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 niinikään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8058145" y="2279649"/>
            <a:ext cx="3709525" cy="38973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kolme palstaa erillisillä pääotsikoilla</a:t>
            </a:r>
          </a:p>
        </p:txBody>
      </p:sp>
      <p:sp>
        <p:nvSpPr>
          <p:cNvPr id="12" name="Tekstin paikkamerkki 2">
            <a:extLst>
              <a:ext uri="{FF2B5EF4-FFF2-40B4-BE49-F238E27FC236}">
                <a16:creationId xmlns:a16="http://schemas.microsoft.com/office/drawing/2014/main" id="{42ED12F2-F667-E188-16F5-55CD2AA59A1E}"/>
              </a:ext>
            </a:extLst>
          </p:cNvPr>
          <p:cNvSpPr>
            <a:spLocks noGrp="1"/>
          </p:cNvSpPr>
          <p:nvPr>
            <p:ph type="body" idx="14" hasCustomPrompt="1"/>
          </p:nvPr>
        </p:nvSpPr>
        <p:spPr>
          <a:xfrm>
            <a:off x="4241238" y="1550529"/>
            <a:ext cx="370951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13" name="Sisällön paikkamerkki 3">
            <a:extLst>
              <a:ext uri="{FF2B5EF4-FFF2-40B4-BE49-F238E27FC236}">
                <a16:creationId xmlns:a16="http://schemas.microsoft.com/office/drawing/2014/main" id="{738002B0-8DAA-991F-A6A7-FB65895C6F8A}"/>
              </a:ext>
            </a:extLst>
          </p:cNvPr>
          <p:cNvSpPr>
            <a:spLocks noGrp="1"/>
          </p:cNvSpPr>
          <p:nvPr>
            <p:ph sz="half" idx="15"/>
          </p:nvPr>
        </p:nvSpPr>
        <p:spPr>
          <a:xfrm>
            <a:off x="4241238" y="2279650"/>
            <a:ext cx="3709519" cy="38973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Alatunnisteen paikkamerkki 4">
            <a:extLst>
              <a:ext uri="{FF2B5EF4-FFF2-40B4-BE49-F238E27FC236}">
                <a16:creationId xmlns:a16="http://schemas.microsoft.com/office/drawing/2014/main" id="{F2537A08-DCBA-129B-69A5-C8299D06354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373AA8B2-2F3E-3E48-6CC8-DCBD2753C314}"/>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4" name="Päivämäärän paikkamerkki 3">
            <a:extLst>
              <a:ext uri="{FF2B5EF4-FFF2-40B4-BE49-F238E27FC236}">
                <a16:creationId xmlns:a16="http://schemas.microsoft.com/office/drawing/2014/main" id="{D56DDF6C-C48B-8803-3910-6D7231371A60}"/>
              </a:ext>
            </a:extLst>
          </p:cNvPr>
          <p:cNvSpPr>
            <a:spLocks noGrp="1"/>
          </p:cNvSpPr>
          <p:nvPr>
            <p:ph type="dt" sz="half" idx="10"/>
          </p:nvPr>
        </p:nvSpPr>
        <p:spPr>
          <a:xfrm>
            <a:off x="423863" y="6356350"/>
            <a:ext cx="1081087" cy="365125"/>
          </a:xfrm>
        </p:spPr>
        <p:txBody>
          <a:bodyPr/>
          <a:lstStyle>
            <a:lvl1pPr>
              <a:defRPr/>
            </a:lvl1pPr>
          </a:lstStyle>
          <a:p>
            <a:fld id="{D2D1D020-0755-4444-A729-79BF89D4D7B8}" type="datetime1">
              <a:rPr lang="fi-FI" smtClean="0"/>
              <a:t>8.7.2025</a:t>
            </a:fld>
            <a:endParaRPr lang="fi-FI" dirty="0"/>
          </a:p>
        </p:txBody>
      </p:sp>
      <p:sp>
        <p:nvSpPr>
          <p:cNvPr id="15" name="Sisällön paikkamerkki 11">
            <a:extLst>
              <a:ext uri="{FF2B5EF4-FFF2-40B4-BE49-F238E27FC236}">
                <a16:creationId xmlns:a16="http://schemas.microsoft.com/office/drawing/2014/main" id="{3A016877-3A3D-44A6-363B-0EAAF98AFE26}"/>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25862783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uhelin läppäri magenta">
    <p:bg>
      <p:bgPr>
        <a:solidFill>
          <a:schemeClr val="accent1"/>
        </a:solidFill>
        <a:effectLst/>
      </p:bgPr>
    </p:bg>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860DBEB-C04E-5049-90E7-48C0299B3E00}" type="datetime1">
              <a:rPr lang="fi-FI" smtClean="0"/>
              <a:t>8.7.2025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8262" y="1210235"/>
            <a:ext cx="7999957" cy="463211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4211" y="1832915"/>
            <a:ext cx="1968308" cy="3923834"/>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hasCustomPrompt="1"/>
          </p:nvPr>
        </p:nvSpPr>
        <p:spPr>
          <a:xfrm>
            <a:off x="1190127" y="1894447"/>
            <a:ext cx="1805055" cy="3797680"/>
          </a:xfrm>
          <a:prstGeom prst="roundRect">
            <a:avLst>
              <a:gd name="adj" fmla="val 14439"/>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4282849" y="1351436"/>
            <a:ext cx="6158889" cy="39848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C372E99A-48CE-6027-5DDA-73D91CA51601}"/>
              </a:ext>
            </a:extLst>
          </p:cNvPr>
          <p:cNvPicPr>
            <a:picLocks noChangeAspect="1"/>
          </p:cNvPicPr>
          <p:nvPr userDrawn="1"/>
        </p:nvPicPr>
        <p:blipFill>
          <a:blip r:embed="rId6"/>
          <a:stretch>
            <a:fillRect/>
          </a:stretch>
        </p:blipFill>
        <p:spPr>
          <a:xfrm>
            <a:off x="10997677" y="0"/>
            <a:ext cx="1203512" cy="1203512"/>
          </a:xfrm>
          <a:prstGeom prst="rect">
            <a:avLst/>
          </a:prstGeom>
        </p:spPr>
      </p:pic>
    </p:spTree>
    <p:extLst>
      <p:ext uri="{BB962C8B-B14F-4D97-AF65-F5344CB8AC3E}">
        <p14:creationId xmlns:p14="http://schemas.microsoft.com/office/powerpoint/2010/main" val="8907816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äppär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D74792ED-EAE1-D44B-B550-1657A9574920}" type="datetime1">
              <a:rPr lang="fi-FI" smtClean="0"/>
              <a:t>8.7.2025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020608" y="1351436"/>
            <a:ext cx="6158889" cy="39848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6523163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äppäri magenta">
    <p:bg>
      <p:bgPr>
        <a:solidFill>
          <a:schemeClr val="accent1"/>
        </a:solidFill>
        <a:effectLst/>
      </p:bgPr>
    </p:bg>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3A9D4ED5-48FD-8C4C-B716-179AF78DEF82}" type="datetime1">
              <a:rPr lang="fi-FI" smtClean="0"/>
              <a:t>8.7.2025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020608" y="1351436"/>
            <a:ext cx="6158889" cy="39848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6DC52214-FA3B-6206-CBE7-C951D24322EF}"/>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40742887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äppäri txt valkoinen">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379A1C22-8A06-36DC-E0E1-93A247AD7AA4}"/>
              </a:ext>
            </a:extLst>
          </p:cNvPr>
          <p:cNvSpPr/>
          <p:nvPr userDrawn="1"/>
        </p:nvSpPr>
        <p:spPr>
          <a:xfrm>
            <a:off x="3018971" y="1349829"/>
            <a:ext cx="6161315" cy="4013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FC20D770-10D7-C348-8794-1F4D172F011D}" type="datetime1">
              <a:rPr lang="fi-FI" smtClean="0"/>
              <a:t>8.7.2025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3" name="Tekstin paikkamerkki 2">
            <a:extLst>
              <a:ext uri="{FF2B5EF4-FFF2-40B4-BE49-F238E27FC236}">
                <a16:creationId xmlns:a16="http://schemas.microsoft.com/office/drawing/2014/main" id="{CFC2F645-412F-0BFD-A979-23B1E5F8A63B}"/>
              </a:ext>
            </a:extLst>
          </p:cNvPr>
          <p:cNvSpPr>
            <a:spLocks noGrp="1"/>
          </p:cNvSpPr>
          <p:nvPr>
            <p:ph type="body" sz="quarter" idx="13"/>
          </p:nvPr>
        </p:nvSpPr>
        <p:spPr>
          <a:xfrm>
            <a:off x="3298300" y="2750456"/>
            <a:ext cx="5555414" cy="2264229"/>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Otsikko 1">
            <a:extLst>
              <a:ext uri="{FF2B5EF4-FFF2-40B4-BE49-F238E27FC236}">
                <a16:creationId xmlns:a16="http://schemas.microsoft.com/office/drawing/2014/main" id="{5D22DD3A-77C3-857A-7FD1-3EDE74C783BC}"/>
              </a:ext>
            </a:extLst>
          </p:cNvPr>
          <p:cNvSpPr>
            <a:spLocks noGrp="1"/>
          </p:cNvSpPr>
          <p:nvPr>
            <p:ph type="title" hasCustomPrompt="1"/>
          </p:nvPr>
        </p:nvSpPr>
        <p:spPr>
          <a:xfrm>
            <a:off x="3298300" y="1669213"/>
            <a:ext cx="5555414" cy="882300"/>
          </a:xfrm>
          <a:prstGeom prst="rect">
            <a:avLst/>
          </a:prstGeom>
        </p:spPr>
        <p:txBody>
          <a:bodyPr anchor="ctr"/>
          <a:lstStyle>
            <a:lvl1pPr>
              <a:defRPr/>
            </a:lvl1pPr>
          </a:lstStyle>
          <a:p>
            <a:r>
              <a:rPr lang="fi-FI" dirty="0"/>
              <a:t>Tähän voi laittaa maksimissaan kaksi riviä</a:t>
            </a:r>
          </a:p>
        </p:txBody>
      </p:sp>
    </p:spTree>
    <p:extLst>
      <p:ext uri="{BB962C8B-B14F-4D97-AF65-F5344CB8AC3E}">
        <p14:creationId xmlns:p14="http://schemas.microsoft.com/office/powerpoint/2010/main" val="27045578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äppäri txt magenta">
    <p:bg>
      <p:bgPr>
        <a:solidFill>
          <a:schemeClr val="accent1"/>
        </a:solidFill>
        <a:effectLst/>
      </p:bgPr>
    </p:bg>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16308FC7-4630-0318-43AC-6C6FDD67122B}"/>
              </a:ext>
            </a:extLst>
          </p:cNvPr>
          <p:cNvSpPr/>
          <p:nvPr userDrawn="1"/>
        </p:nvSpPr>
        <p:spPr>
          <a:xfrm>
            <a:off x="3018971" y="1349829"/>
            <a:ext cx="6161315" cy="4013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F89BC01E-38F4-694A-9D50-890F9E2C78A4}" type="datetime1">
              <a:rPr lang="fi-FI" smtClean="0"/>
              <a:t>8.7.2025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pic>
        <p:nvPicPr>
          <p:cNvPr id="2" name="Kuva 1">
            <a:extLst>
              <a:ext uri="{FF2B5EF4-FFF2-40B4-BE49-F238E27FC236}">
                <a16:creationId xmlns:a16="http://schemas.microsoft.com/office/drawing/2014/main" id="{7B9972B9-1093-9A34-EDF0-0F337FE9B0D8}"/>
              </a:ext>
            </a:extLst>
          </p:cNvPr>
          <p:cNvPicPr>
            <a:picLocks noChangeAspect="1"/>
          </p:cNvPicPr>
          <p:nvPr userDrawn="1"/>
        </p:nvPicPr>
        <p:blipFill>
          <a:blip r:embed="rId4"/>
          <a:stretch>
            <a:fillRect/>
          </a:stretch>
        </p:blipFill>
        <p:spPr>
          <a:xfrm>
            <a:off x="10997677" y="0"/>
            <a:ext cx="1203512" cy="1203512"/>
          </a:xfrm>
          <a:prstGeom prst="rect">
            <a:avLst/>
          </a:prstGeom>
        </p:spPr>
      </p:pic>
      <p:sp>
        <p:nvSpPr>
          <p:cNvPr id="4" name="Tekstin paikkamerkki 2">
            <a:extLst>
              <a:ext uri="{FF2B5EF4-FFF2-40B4-BE49-F238E27FC236}">
                <a16:creationId xmlns:a16="http://schemas.microsoft.com/office/drawing/2014/main" id="{AB108A9D-1D62-BCE3-E793-FBB05B5FB214}"/>
              </a:ext>
            </a:extLst>
          </p:cNvPr>
          <p:cNvSpPr>
            <a:spLocks noGrp="1"/>
          </p:cNvSpPr>
          <p:nvPr>
            <p:ph type="body" sz="quarter" idx="13"/>
          </p:nvPr>
        </p:nvSpPr>
        <p:spPr>
          <a:xfrm>
            <a:off x="3298300" y="2750456"/>
            <a:ext cx="5555414" cy="226422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Otsikko 1">
            <a:extLst>
              <a:ext uri="{FF2B5EF4-FFF2-40B4-BE49-F238E27FC236}">
                <a16:creationId xmlns:a16="http://schemas.microsoft.com/office/drawing/2014/main" id="{EA8BCE3B-A9D4-A8A7-EC90-151769533306}"/>
              </a:ext>
            </a:extLst>
          </p:cNvPr>
          <p:cNvSpPr>
            <a:spLocks noGrp="1"/>
          </p:cNvSpPr>
          <p:nvPr>
            <p:ph type="title" hasCustomPrompt="1"/>
          </p:nvPr>
        </p:nvSpPr>
        <p:spPr>
          <a:xfrm>
            <a:off x="3298300" y="1669213"/>
            <a:ext cx="5555414" cy="882300"/>
          </a:xfrm>
          <a:prstGeom prst="rect">
            <a:avLst/>
          </a:prstGeom>
        </p:spPr>
        <p:txBody>
          <a:bodyPr anchor="ctr"/>
          <a:lstStyle>
            <a:lvl1pPr>
              <a:defRPr>
                <a:solidFill>
                  <a:schemeClr val="tx2"/>
                </a:solidFill>
              </a:defRPr>
            </a:lvl1pPr>
          </a:lstStyle>
          <a:p>
            <a:r>
              <a:rPr lang="fi-FI" dirty="0"/>
              <a:t>Tähän voi laittaa maksimissaan kaksi riviä</a:t>
            </a:r>
          </a:p>
        </p:txBody>
      </p:sp>
    </p:spTree>
    <p:extLst>
      <p:ext uri="{BB962C8B-B14F-4D97-AF65-F5344CB8AC3E}">
        <p14:creationId xmlns:p14="http://schemas.microsoft.com/office/powerpoint/2010/main" val="28118282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xt + juliste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lvl1pPr>
          </a:lstStyle>
          <a:p>
            <a:r>
              <a:rPr lang="fi-FI" dirty="0"/>
              <a:t>Tässä voi esitellä julistetyyppistä kuvaa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3C71020-A992-B040-9215-2DC4C5A5C9C2}" type="datetime1">
              <a:rPr lang="fi-FI" smtClean="0"/>
              <a:t>8.7.2025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Tree>
    <p:extLst>
      <p:ext uri="{BB962C8B-B14F-4D97-AF65-F5344CB8AC3E}">
        <p14:creationId xmlns:p14="http://schemas.microsoft.com/office/powerpoint/2010/main" val="7837290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xt + juliste tekstillä valkoinen">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FD4B2A6A-00E0-E7D1-BEE0-68A70AF696A8}"/>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lvl1pPr>
          </a:lstStyle>
          <a:p>
            <a:r>
              <a:rPr lang="fi-FI" dirty="0"/>
              <a:t>Tässä voi kirjoittaa julisteeseen itse tekstin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3C71020-A992-B040-9215-2DC4C5A5C9C2}" type="datetime1">
              <a:rPr lang="fi-FI" smtClean="0"/>
              <a:t>8.7.2025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4" name="Tekstin paikkamerkki 2">
            <a:extLst>
              <a:ext uri="{FF2B5EF4-FFF2-40B4-BE49-F238E27FC236}">
                <a16:creationId xmlns:a16="http://schemas.microsoft.com/office/drawing/2014/main" id="{4EBB00A7-7C46-DB5C-F665-74BFDB1D3520}"/>
              </a:ext>
            </a:extLst>
          </p:cNvPr>
          <p:cNvSpPr>
            <a:spLocks noGrp="1"/>
          </p:cNvSpPr>
          <p:nvPr>
            <p:ph type="body" sz="quarter" idx="15"/>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65D64C-56BA-141B-7E0E-35FE47DF0AE2}"/>
              </a:ext>
            </a:extLst>
          </p:cNvPr>
          <p:cNvSpPr>
            <a:spLocks noGrp="1"/>
          </p:cNvSpPr>
          <p:nvPr>
            <p:ph type="body" sz="quarter" idx="16"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24404375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xt + juliste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solidFill>
                  <a:schemeClr val="bg1"/>
                </a:solidFill>
              </a:defRPr>
            </a:lvl1pPr>
          </a:lstStyle>
          <a:p>
            <a:r>
              <a:rPr lang="fi-FI" dirty="0"/>
              <a:t>Tässä voi esitellä julistetyyppistä kuvaa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98D68634-8CE1-1A49-858A-E4E0D88A52F2}" type="datetime1">
              <a:rPr lang="fi-FI" smtClean="0"/>
              <a:t>8.7.2025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4" name="Kuva 3">
            <a:extLst>
              <a:ext uri="{FF2B5EF4-FFF2-40B4-BE49-F238E27FC236}">
                <a16:creationId xmlns:a16="http://schemas.microsoft.com/office/drawing/2014/main" id="{28CAB79A-A4AD-994F-C98B-58AD315FF9A9}"/>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19999651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xt + juliste tekstillä magenta">
    <p:bg>
      <p:bgPr>
        <a:solidFill>
          <a:schemeClr val="accent1"/>
        </a:solidFill>
        <a:effectLst/>
      </p:bgPr>
    </p:bg>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FD4B2A6A-00E0-E7D1-BEE0-68A70AF696A8}"/>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solidFill>
                  <a:schemeClr val="bg1"/>
                </a:solidFill>
              </a:defRPr>
            </a:lvl1pPr>
          </a:lstStyle>
          <a:p>
            <a:r>
              <a:rPr lang="fi-FI" dirty="0"/>
              <a:t>Tässä voi kirjoittaa julisteeseen itse tekstin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13C71020-A992-B040-9215-2DC4C5A5C9C2}" type="datetime1">
              <a:rPr lang="fi-FI" smtClean="0"/>
              <a:pPr/>
              <a:t>8.7.2025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4" name="Tekstin paikkamerkki 2">
            <a:extLst>
              <a:ext uri="{FF2B5EF4-FFF2-40B4-BE49-F238E27FC236}">
                <a16:creationId xmlns:a16="http://schemas.microsoft.com/office/drawing/2014/main" id="{4EBB00A7-7C46-DB5C-F665-74BFDB1D3520}"/>
              </a:ext>
            </a:extLst>
          </p:cNvPr>
          <p:cNvSpPr>
            <a:spLocks noGrp="1"/>
          </p:cNvSpPr>
          <p:nvPr>
            <p:ph type="body" sz="quarter" idx="15"/>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65D64C-56BA-141B-7E0E-35FE47DF0AE2}"/>
              </a:ext>
            </a:extLst>
          </p:cNvPr>
          <p:cNvSpPr>
            <a:spLocks noGrp="1"/>
          </p:cNvSpPr>
          <p:nvPr>
            <p:ph type="body" sz="quarter" idx="16"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pic>
        <p:nvPicPr>
          <p:cNvPr id="6" name="Kuva 5">
            <a:extLst>
              <a:ext uri="{FF2B5EF4-FFF2-40B4-BE49-F238E27FC236}">
                <a16:creationId xmlns:a16="http://schemas.microsoft.com/office/drawing/2014/main" id="{E39C9692-FE32-4AEF-543B-C2C76CDCECBA}"/>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23281165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 julistetta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52B812-ED21-A044-B156-4E64B11A2364}" type="datetime1">
              <a:rPr lang="fi-FI" smtClean="0"/>
              <a:t>8.7.2025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1505881"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Tree>
    <p:extLst>
      <p:ext uri="{BB962C8B-B14F-4D97-AF65-F5344CB8AC3E}">
        <p14:creationId xmlns:p14="http://schemas.microsoft.com/office/powerpoint/2010/main" val="648034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xt 4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50529"/>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79651"/>
            <a:ext cx="2757724" cy="3897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6164633" y="1550528"/>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6164891" y="2277859"/>
            <a:ext cx="2757723" cy="390926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neljä palstaa erillisillä pääotsikoilla</a:t>
            </a:r>
          </a:p>
        </p:txBody>
      </p:sp>
      <p:sp>
        <p:nvSpPr>
          <p:cNvPr id="12" name="Tekstin paikkamerkki 2">
            <a:extLst>
              <a:ext uri="{FF2B5EF4-FFF2-40B4-BE49-F238E27FC236}">
                <a16:creationId xmlns:a16="http://schemas.microsoft.com/office/drawing/2014/main" id="{42ED12F2-F667-E188-16F5-55CD2AA59A1E}"/>
              </a:ext>
            </a:extLst>
          </p:cNvPr>
          <p:cNvSpPr>
            <a:spLocks noGrp="1"/>
          </p:cNvSpPr>
          <p:nvPr>
            <p:ph type="body" idx="14" hasCustomPrompt="1"/>
          </p:nvPr>
        </p:nvSpPr>
        <p:spPr>
          <a:xfrm>
            <a:off x="3307486" y="1550529"/>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a:t>
            </a:r>
          </a:p>
        </p:txBody>
      </p:sp>
      <p:sp>
        <p:nvSpPr>
          <p:cNvPr id="13" name="Sisällön paikkamerkki 3">
            <a:extLst>
              <a:ext uri="{FF2B5EF4-FFF2-40B4-BE49-F238E27FC236}">
                <a16:creationId xmlns:a16="http://schemas.microsoft.com/office/drawing/2014/main" id="{738002B0-8DAA-991F-A6A7-FB65895C6F8A}"/>
              </a:ext>
            </a:extLst>
          </p:cNvPr>
          <p:cNvSpPr>
            <a:spLocks noGrp="1"/>
          </p:cNvSpPr>
          <p:nvPr>
            <p:ph sz="half" idx="15"/>
          </p:nvPr>
        </p:nvSpPr>
        <p:spPr>
          <a:xfrm>
            <a:off x="3307486" y="2279651"/>
            <a:ext cx="2757724" cy="3897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Tekstin paikkamerkki 4">
            <a:extLst>
              <a:ext uri="{FF2B5EF4-FFF2-40B4-BE49-F238E27FC236}">
                <a16:creationId xmlns:a16="http://schemas.microsoft.com/office/drawing/2014/main" id="{15F954DE-EC41-1B14-6499-0892BF2D1E05}"/>
              </a:ext>
            </a:extLst>
          </p:cNvPr>
          <p:cNvSpPr>
            <a:spLocks noGrp="1"/>
          </p:cNvSpPr>
          <p:nvPr>
            <p:ph type="body" sz="quarter" idx="16" hasCustomPrompt="1"/>
          </p:nvPr>
        </p:nvSpPr>
        <p:spPr>
          <a:xfrm>
            <a:off x="9009946" y="1550528"/>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neljäs alaotsikko</a:t>
            </a:r>
          </a:p>
        </p:txBody>
      </p:sp>
      <p:sp>
        <p:nvSpPr>
          <p:cNvPr id="11" name="Sisällön paikkamerkki 5">
            <a:extLst>
              <a:ext uri="{FF2B5EF4-FFF2-40B4-BE49-F238E27FC236}">
                <a16:creationId xmlns:a16="http://schemas.microsoft.com/office/drawing/2014/main" id="{E3FAFAA3-1F03-CDE7-84C1-691A2CB038C9}"/>
              </a:ext>
            </a:extLst>
          </p:cNvPr>
          <p:cNvSpPr>
            <a:spLocks noGrp="1"/>
          </p:cNvSpPr>
          <p:nvPr>
            <p:ph sz="quarter" idx="17"/>
          </p:nvPr>
        </p:nvSpPr>
        <p:spPr>
          <a:xfrm>
            <a:off x="9009946" y="2277859"/>
            <a:ext cx="2757723" cy="390926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4" name="Alatunnisteen paikkamerkki 4">
            <a:extLst>
              <a:ext uri="{FF2B5EF4-FFF2-40B4-BE49-F238E27FC236}">
                <a16:creationId xmlns:a16="http://schemas.microsoft.com/office/drawing/2014/main" id="{0CBD305F-5E13-E058-EA6C-8E8208EA3926}"/>
              </a:ext>
            </a:extLst>
          </p:cNvPr>
          <p:cNvSpPr>
            <a:spLocks noGrp="1"/>
          </p:cNvSpPr>
          <p:nvPr>
            <p:ph type="ftr" sz="quarter" idx="11"/>
          </p:nvPr>
        </p:nvSpPr>
        <p:spPr>
          <a:xfrm>
            <a:off x="1729034" y="6356350"/>
            <a:ext cx="8733929" cy="365125"/>
          </a:xfrm>
        </p:spPr>
        <p:txBody>
          <a:bodyPr/>
          <a:lstStyle/>
          <a:p>
            <a:endParaRPr lang="fi-FI" dirty="0"/>
          </a:p>
        </p:txBody>
      </p:sp>
      <p:sp>
        <p:nvSpPr>
          <p:cNvPr id="15" name="Dian numeron paikkamerkki 5">
            <a:extLst>
              <a:ext uri="{FF2B5EF4-FFF2-40B4-BE49-F238E27FC236}">
                <a16:creationId xmlns:a16="http://schemas.microsoft.com/office/drawing/2014/main" id="{646B18A0-8971-D899-0944-20C833F68D7A}"/>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6" name="Päivämäärän paikkamerkki 3">
            <a:extLst>
              <a:ext uri="{FF2B5EF4-FFF2-40B4-BE49-F238E27FC236}">
                <a16:creationId xmlns:a16="http://schemas.microsoft.com/office/drawing/2014/main" id="{E18B2B36-7A3A-AEB4-F0FD-0015E704A84A}"/>
              </a:ext>
            </a:extLst>
          </p:cNvPr>
          <p:cNvSpPr>
            <a:spLocks noGrp="1"/>
          </p:cNvSpPr>
          <p:nvPr>
            <p:ph type="dt" sz="half" idx="10"/>
          </p:nvPr>
        </p:nvSpPr>
        <p:spPr>
          <a:xfrm>
            <a:off x="423863" y="6356350"/>
            <a:ext cx="1081087" cy="365125"/>
          </a:xfrm>
        </p:spPr>
        <p:txBody>
          <a:bodyPr/>
          <a:lstStyle>
            <a:lvl1pPr>
              <a:defRPr/>
            </a:lvl1pPr>
          </a:lstStyle>
          <a:p>
            <a:fld id="{C0D5409E-63B4-3842-A384-557CD197EF15}" type="datetime1">
              <a:rPr lang="fi-FI" smtClean="0"/>
              <a:t>8.7.2025</a:t>
            </a:fld>
            <a:endParaRPr lang="fi-FI" dirty="0"/>
          </a:p>
        </p:txBody>
      </p:sp>
      <p:sp>
        <p:nvSpPr>
          <p:cNvPr id="18" name="Sisällön paikkamerkki 11">
            <a:extLst>
              <a:ext uri="{FF2B5EF4-FFF2-40B4-BE49-F238E27FC236}">
                <a16:creationId xmlns:a16="http://schemas.microsoft.com/office/drawing/2014/main" id="{F5E2C835-EB36-D064-C2EA-3649FF8136F9}"/>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6874012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 julistetta tekstillä valkoinen">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AA0456F-4907-F1D3-F3B0-F24940BBA542}"/>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BB7A2B26-EC9D-A70C-E88D-10B4DD79C47D}"/>
              </a:ext>
            </a:extLst>
          </p:cNvPr>
          <p:cNvSpPr/>
          <p:nvPr userDrawn="1"/>
        </p:nvSpPr>
        <p:spPr>
          <a:xfrm>
            <a:off x="1501384"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52B812-ED21-A044-B156-4E64B11A2364}" type="datetime1">
              <a:rPr lang="fi-FI" smtClean="0"/>
              <a:t>8.7.2025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
        <p:nvSpPr>
          <p:cNvPr id="3" name="Tekstin paikkamerkki 2">
            <a:extLst>
              <a:ext uri="{FF2B5EF4-FFF2-40B4-BE49-F238E27FC236}">
                <a16:creationId xmlns:a16="http://schemas.microsoft.com/office/drawing/2014/main" id="{D8F23123-510F-FB97-DED9-B72C53D58FA6}"/>
              </a:ext>
            </a:extLst>
          </p:cNvPr>
          <p:cNvSpPr>
            <a:spLocks noGrp="1"/>
          </p:cNvSpPr>
          <p:nvPr>
            <p:ph type="body" sz="quarter" idx="16"/>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13">
            <a:extLst>
              <a:ext uri="{FF2B5EF4-FFF2-40B4-BE49-F238E27FC236}">
                <a16:creationId xmlns:a16="http://schemas.microsoft.com/office/drawing/2014/main" id="{EB17D3AB-AE32-12F1-B612-FAAD0FDD4690}"/>
              </a:ext>
            </a:extLst>
          </p:cNvPr>
          <p:cNvSpPr>
            <a:spLocks noGrp="1"/>
          </p:cNvSpPr>
          <p:nvPr>
            <p:ph type="body" sz="quarter" idx="17"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3288E0B6-A91F-1525-4458-BB466C245779}"/>
              </a:ext>
            </a:extLst>
          </p:cNvPr>
          <p:cNvSpPr>
            <a:spLocks noGrp="1"/>
          </p:cNvSpPr>
          <p:nvPr>
            <p:ph type="body" sz="quarter" idx="20"/>
          </p:nvPr>
        </p:nvSpPr>
        <p:spPr>
          <a:xfrm>
            <a:off x="1912675"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87A2B277-7AE7-B8C4-92B9-59213E638F7D}"/>
              </a:ext>
            </a:extLst>
          </p:cNvPr>
          <p:cNvSpPr>
            <a:spLocks noGrp="1"/>
          </p:cNvSpPr>
          <p:nvPr>
            <p:ph type="body" sz="quarter" idx="21" hasCustomPrompt="1"/>
          </p:nvPr>
        </p:nvSpPr>
        <p:spPr>
          <a:xfrm>
            <a:off x="1902680"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19929155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julistetta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F1A2DBC3-C548-DF48-8CBD-1E0CAB1271F7}" type="datetime1">
              <a:rPr lang="fi-FI" smtClean="0"/>
              <a:t>8.7.2025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1505881"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pic>
        <p:nvPicPr>
          <p:cNvPr id="2" name="Kuva 1">
            <a:extLst>
              <a:ext uri="{FF2B5EF4-FFF2-40B4-BE49-F238E27FC236}">
                <a16:creationId xmlns:a16="http://schemas.microsoft.com/office/drawing/2014/main" id="{FE4F6B4A-C3AE-07D4-D976-ED8397CFF448}"/>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29970871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 julistetta tekstillä magenta">
    <p:bg>
      <p:bgPr>
        <a:solidFill>
          <a:schemeClr val="accent1"/>
        </a:solidFill>
        <a:effectLst/>
      </p:bgPr>
    </p:bg>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AA0456F-4907-F1D3-F3B0-F24940BBA542}"/>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BB7A2B26-EC9D-A70C-E88D-10B4DD79C47D}"/>
              </a:ext>
            </a:extLst>
          </p:cNvPr>
          <p:cNvSpPr/>
          <p:nvPr userDrawn="1"/>
        </p:nvSpPr>
        <p:spPr>
          <a:xfrm>
            <a:off x="1501384"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8352B812-ED21-A044-B156-4E64B11A2364}" type="datetime1">
              <a:rPr lang="fi-FI" smtClean="0"/>
              <a:pPr/>
              <a:t>8.7.2025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
        <p:nvSpPr>
          <p:cNvPr id="3" name="Tekstin paikkamerkki 2">
            <a:extLst>
              <a:ext uri="{FF2B5EF4-FFF2-40B4-BE49-F238E27FC236}">
                <a16:creationId xmlns:a16="http://schemas.microsoft.com/office/drawing/2014/main" id="{D8F23123-510F-FB97-DED9-B72C53D58FA6}"/>
              </a:ext>
            </a:extLst>
          </p:cNvPr>
          <p:cNvSpPr>
            <a:spLocks noGrp="1"/>
          </p:cNvSpPr>
          <p:nvPr>
            <p:ph type="body" sz="quarter" idx="16"/>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13">
            <a:extLst>
              <a:ext uri="{FF2B5EF4-FFF2-40B4-BE49-F238E27FC236}">
                <a16:creationId xmlns:a16="http://schemas.microsoft.com/office/drawing/2014/main" id="{EB17D3AB-AE32-12F1-B612-FAAD0FDD4690}"/>
              </a:ext>
            </a:extLst>
          </p:cNvPr>
          <p:cNvSpPr>
            <a:spLocks noGrp="1"/>
          </p:cNvSpPr>
          <p:nvPr>
            <p:ph type="body" sz="quarter" idx="17"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3288E0B6-A91F-1525-4458-BB466C245779}"/>
              </a:ext>
            </a:extLst>
          </p:cNvPr>
          <p:cNvSpPr>
            <a:spLocks noGrp="1"/>
          </p:cNvSpPr>
          <p:nvPr>
            <p:ph type="body" sz="quarter" idx="20"/>
          </p:nvPr>
        </p:nvSpPr>
        <p:spPr>
          <a:xfrm>
            <a:off x="1912675"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87A2B277-7AE7-B8C4-92B9-59213E638F7D}"/>
              </a:ext>
            </a:extLst>
          </p:cNvPr>
          <p:cNvSpPr>
            <a:spLocks noGrp="1"/>
          </p:cNvSpPr>
          <p:nvPr>
            <p:ph type="body" sz="quarter" idx="21" hasCustomPrompt="1"/>
          </p:nvPr>
        </p:nvSpPr>
        <p:spPr>
          <a:xfrm>
            <a:off x="1902680"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pic>
        <p:nvPicPr>
          <p:cNvPr id="6" name="Kuva 5">
            <a:extLst>
              <a:ext uri="{FF2B5EF4-FFF2-40B4-BE49-F238E27FC236}">
                <a16:creationId xmlns:a16="http://schemas.microsoft.com/office/drawing/2014/main" id="{88041236-1809-2F02-4C72-9492D7168FF3}"/>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16526283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 julistetta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429440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6BB828F-9B10-644F-98DB-23D57E0BCA48}" type="datetime1">
              <a:rPr lang="fi-FI" smtClean="0"/>
              <a:t>8.7.2025</a:t>
            </a:fld>
            <a:endParaRPr lang="fi-FI" dirty="0"/>
          </a:p>
        </p:txBody>
      </p:sp>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424794"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sp>
        <p:nvSpPr>
          <p:cNvPr id="2" name="Kuvan paikkamerkki 9">
            <a:extLst>
              <a:ext uri="{FF2B5EF4-FFF2-40B4-BE49-F238E27FC236}">
                <a16:creationId xmlns:a16="http://schemas.microsoft.com/office/drawing/2014/main" id="{41B527D9-4EEE-834E-0C8A-682C94197D0D}"/>
              </a:ext>
            </a:extLst>
          </p:cNvPr>
          <p:cNvSpPr>
            <a:spLocks noGrp="1"/>
          </p:cNvSpPr>
          <p:nvPr>
            <p:ph type="pic" sz="quarter" idx="16" hasCustomPrompt="1"/>
          </p:nvPr>
        </p:nvSpPr>
        <p:spPr>
          <a:xfrm>
            <a:off x="816401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13" name="Kuva 12">
            <a:extLst>
              <a:ext uri="{FF2B5EF4-FFF2-40B4-BE49-F238E27FC236}">
                <a16:creationId xmlns:a16="http://schemas.microsoft.com/office/drawing/2014/main" id="{1563B1B3-330F-A296-19CD-C638FF01DF4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97677" y="0"/>
            <a:ext cx="1203512" cy="1203512"/>
          </a:xfrm>
          <a:prstGeom prst="rect">
            <a:avLst/>
          </a:prstGeom>
        </p:spPr>
      </p:pic>
    </p:spTree>
    <p:extLst>
      <p:ext uri="{BB962C8B-B14F-4D97-AF65-F5344CB8AC3E}">
        <p14:creationId xmlns:p14="http://schemas.microsoft.com/office/powerpoint/2010/main" val="40092330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 julistetta tekstillä valkoinen">
    <p:spTree>
      <p:nvGrpSpPr>
        <p:cNvPr id="1" name=""/>
        <p:cNvGrpSpPr/>
        <p:nvPr/>
      </p:nvGrpSpPr>
      <p:grpSpPr>
        <a:xfrm>
          <a:off x="0" y="0"/>
          <a:ext cx="0" cy="0"/>
          <a:chOff x="0" y="0"/>
          <a:chExt cx="0" cy="0"/>
        </a:xfrm>
      </p:grpSpPr>
      <p:sp>
        <p:nvSpPr>
          <p:cNvPr id="18" name="Suorakulmio 17">
            <a:extLst>
              <a:ext uri="{FF2B5EF4-FFF2-40B4-BE49-F238E27FC236}">
                <a16:creationId xmlns:a16="http://schemas.microsoft.com/office/drawing/2014/main" id="{CA2FC87B-17D3-1C04-8B14-B069FB79FDC9}"/>
              </a:ext>
            </a:extLst>
          </p:cNvPr>
          <p:cNvSpPr/>
          <p:nvPr userDrawn="1"/>
        </p:nvSpPr>
        <p:spPr>
          <a:xfrm>
            <a:off x="8164066"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E216E55A-FCBD-18AE-91DF-B5F86910C7CA}"/>
              </a:ext>
            </a:extLst>
          </p:cNvPr>
          <p:cNvSpPr/>
          <p:nvPr userDrawn="1"/>
        </p:nvSpPr>
        <p:spPr>
          <a:xfrm>
            <a:off x="4300404"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orakulmio 2">
            <a:extLst>
              <a:ext uri="{FF2B5EF4-FFF2-40B4-BE49-F238E27FC236}">
                <a16:creationId xmlns:a16="http://schemas.microsoft.com/office/drawing/2014/main" id="{1D438D36-60FA-68E4-4D20-68E7A88B05C6}"/>
              </a:ext>
            </a:extLst>
          </p:cNvPr>
          <p:cNvSpPr/>
          <p:nvPr userDrawn="1"/>
        </p:nvSpPr>
        <p:spPr>
          <a:xfrm>
            <a:off x="423863"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6BB828F-9B10-644F-98DB-23D57E0BCA48}" type="datetime1">
              <a:rPr lang="fi-FI" smtClean="0"/>
              <a:t>8.7.2025</a:t>
            </a:fld>
            <a:endParaRPr lang="fi-FI" dirty="0"/>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13" name="Kuva 12">
            <a:extLst>
              <a:ext uri="{FF2B5EF4-FFF2-40B4-BE49-F238E27FC236}">
                <a16:creationId xmlns:a16="http://schemas.microsoft.com/office/drawing/2014/main" id="{1563B1B3-330F-A296-19CD-C638FF01DF4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97677" y="0"/>
            <a:ext cx="1203512" cy="1203512"/>
          </a:xfrm>
          <a:prstGeom prst="rect">
            <a:avLst/>
          </a:prstGeom>
        </p:spPr>
      </p:pic>
      <p:sp>
        <p:nvSpPr>
          <p:cNvPr id="5" name="Tekstin paikkamerkki 2">
            <a:extLst>
              <a:ext uri="{FF2B5EF4-FFF2-40B4-BE49-F238E27FC236}">
                <a16:creationId xmlns:a16="http://schemas.microsoft.com/office/drawing/2014/main" id="{5303FBD9-B249-F8E6-F1B4-0CF76C1DD8FD}"/>
              </a:ext>
            </a:extLst>
          </p:cNvPr>
          <p:cNvSpPr>
            <a:spLocks noGrp="1"/>
          </p:cNvSpPr>
          <p:nvPr>
            <p:ph type="body" sz="quarter" idx="20"/>
          </p:nvPr>
        </p:nvSpPr>
        <p:spPr>
          <a:xfrm>
            <a:off x="768618"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99FAC8-DB93-FDA2-A6A1-8030C49DBE33}"/>
              </a:ext>
            </a:extLst>
          </p:cNvPr>
          <p:cNvSpPr>
            <a:spLocks noGrp="1"/>
          </p:cNvSpPr>
          <p:nvPr>
            <p:ph type="body" sz="quarter" idx="21" hasCustomPrompt="1"/>
          </p:nvPr>
        </p:nvSpPr>
        <p:spPr>
          <a:xfrm>
            <a:off x="768618"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4CCE956D-A217-EE13-BEC3-649A7B9959B0}"/>
              </a:ext>
            </a:extLst>
          </p:cNvPr>
          <p:cNvSpPr>
            <a:spLocks noGrp="1"/>
          </p:cNvSpPr>
          <p:nvPr>
            <p:ph type="body" sz="quarter" idx="22"/>
          </p:nvPr>
        </p:nvSpPr>
        <p:spPr>
          <a:xfrm>
            <a:off x="4645159"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CFCFD267-6FEA-842A-A5EB-66F19C747092}"/>
              </a:ext>
            </a:extLst>
          </p:cNvPr>
          <p:cNvSpPr>
            <a:spLocks noGrp="1"/>
          </p:cNvSpPr>
          <p:nvPr>
            <p:ph type="body" sz="quarter" idx="23" hasCustomPrompt="1"/>
          </p:nvPr>
        </p:nvSpPr>
        <p:spPr>
          <a:xfrm>
            <a:off x="4645159"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9" name="Tekstin paikkamerkki 2">
            <a:extLst>
              <a:ext uri="{FF2B5EF4-FFF2-40B4-BE49-F238E27FC236}">
                <a16:creationId xmlns:a16="http://schemas.microsoft.com/office/drawing/2014/main" id="{54E191DF-D51E-5419-02B9-91DCB3429DAB}"/>
              </a:ext>
            </a:extLst>
          </p:cNvPr>
          <p:cNvSpPr>
            <a:spLocks noGrp="1"/>
          </p:cNvSpPr>
          <p:nvPr>
            <p:ph type="body" sz="quarter" idx="24"/>
          </p:nvPr>
        </p:nvSpPr>
        <p:spPr>
          <a:xfrm>
            <a:off x="8509696"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0" name="Tekstin paikkamerkki 13">
            <a:extLst>
              <a:ext uri="{FF2B5EF4-FFF2-40B4-BE49-F238E27FC236}">
                <a16:creationId xmlns:a16="http://schemas.microsoft.com/office/drawing/2014/main" id="{04C3301B-C28B-107C-B1EE-CABD518A34A9}"/>
              </a:ext>
            </a:extLst>
          </p:cNvPr>
          <p:cNvSpPr>
            <a:spLocks noGrp="1"/>
          </p:cNvSpPr>
          <p:nvPr>
            <p:ph type="body" sz="quarter" idx="25" hasCustomPrompt="1"/>
          </p:nvPr>
        </p:nvSpPr>
        <p:spPr>
          <a:xfrm>
            <a:off x="8509696"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37016527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 julistetta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429440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04E2B09-0871-704C-8C0B-BEF75F4C8E3C}" type="datetime1">
              <a:rPr lang="fi-FI" smtClean="0"/>
              <a:t>8.7.2025</a:t>
            </a:fld>
            <a:endParaRPr lang="fi-FI" dirty="0"/>
          </a:p>
        </p:txBody>
      </p:sp>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424794"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sp>
        <p:nvSpPr>
          <p:cNvPr id="2" name="Kuvan paikkamerkki 9">
            <a:extLst>
              <a:ext uri="{FF2B5EF4-FFF2-40B4-BE49-F238E27FC236}">
                <a16:creationId xmlns:a16="http://schemas.microsoft.com/office/drawing/2014/main" id="{41B527D9-4EEE-834E-0C8A-682C94197D0D}"/>
              </a:ext>
            </a:extLst>
          </p:cNvPr>
          <p:cNvSpPr>
            <a:spLocks noGrp="1"/>
          </p:cNvSpPr>
          <p:nvPr>
            <p:ph type="pic" sz="quarter" idx="16" hasCustomPrompt="1"/>
          </p:nvPr>
        </p:nvSpPr>
        <p:spPr>
          <a:xfrm>
            <a:off x="816401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5" name="Kuva 4">
            <a:extLst>
              <a:ext uri="{FF2B5EF4-FFF2-40B4-BE49-F238E27FC236}">
                <a16:creationId xmlns:a16="http://schemas.microsoft.com/office/drawing/2014/main" id="{7726E32E-E752-229A-4236-E8655A573436}"/>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7312440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 julistetta tekstillä magenta">
    <p:bg>
      <p:bgPr>
        <a:solidFill>
          <a:schemeClr val="accent1"/>
        </a:solidFill>
        <a:effectLst/>
      </p:bgPr>
    </p:bg>
    <p:spTree>
      <p:nvGrpSpPr>
        <p:cNvPr id="1" name=""/>
        <p:cNvGrpSpPr/>
        <p:nvPr/>
      </p:nvGrpSpPr>
      <p:grpSpPr>
        <a:xfrm>
          <a:off x="0" y="0"/>
          <a:ext cx="0" cy="0"/>
          <a:chOff x="0" y="0"/>
          <a:chExt cx="0" cy="0"/>
        </a:xfrm>
      </p:grpSpPr>
      <p:sp>
        <p:nvSpPr>
          <p:cNvPr id="18" name="Suorakulmio 17">
            <a:extLst>
              <a:ext uri="{FF2B5EF4-FFF2-40B4-BE49-F238E27FC236}">
                <a16:creationId xmlns:a16="http://schemas.microsoft.com/office/drawing/2014/main" id="{CA2FC87B-17D3-1C04-8B14-B069FB79FDC9}"/>
              </a:ext>
            </a:extLst>
          </p:cNvPr>
          <p:cNvSpPr/>
          <p:nvPr userDrawn="1"/>
        </p:nvSpPr>
        <p:spPr>
          <a:xfrm>
            <a:off x="8164066"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E216E55A-FCBD-18AE-91DF-B5F86910C7CA}"/>
              </a:ext>
            </a:extLst>
          </p:cNvPr>
          <p:cNvSpPr/>
          <p:nvPr userDrawn="1"/>
        </p:nvSpPr>
        <p:spPr>
          <a:xfrm>
            <a:off x="4300404"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orakulmio 2">
            <a:extLst>
              <a:ext uri="{FF2B5EF4-FFF2-40B4-BE49-F238E27FC236}">
                <a16:creationId xmlns:a16="http://schemas.microsoft.com/office/drawing/2014/main" id="{1D438D36-60FA-68E4-4D20-68E7A88B05C6}"/>
              </a:ext>
            </a:extLst>
          </p:cNvPr>
          <p:cNvSpPr/>
          <p:nvPr userDrawn="1"/>
        </p:nvSpPr>
        <p:spPr>
          <a:xfrm>
            <a:off x="423863"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6BB828F-9B10-644F-98DB-23D57E0BCA48}" type="datetime1">
              <a:rPr lang="fi-FI" smtClean="0"/>
              <a:pPr/>
              <a:t>8.7.2025</a:t>
            </a:fld>
            <a:endParaRPr lang="fi-FI" dirty="0"/>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sp>
        <p:nvSpPr>
          <p:cNvPr id="5" name="Tekstin paikkamerkki 2">
            <a:extLst>
              <a:ext uri="{FF2B5EF4-FFF2-40B4-BE49-F238E27FC236}">
                <a16:creationId xmlns:a16="http://schemas.microsoft.com/office/drawing/2014/main" id="{5303FBD9-B249-F8E6-F1B4-0CF76C1DD8FD}"/>
              </a:ext>
            </a:extLst>
          </p:cNvPr>
          <p:cNvSpPr>
            <a:spLocks noGrp="1"/>
          </p:cNvSpPr>
          <p:nvPr>
            <p:ph type="body" sz="quarter" idx="20"/>
          </p:nvPr>
        </p:nvSpPr>
        <p:spPr>
          <a:xfrm>
            <a:off x="768618"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99FAC8-DB93-FDA2-A6A1-8030C49DBE33}"/>
              </a:ext>
            </a:extLst>
          </p:cNvPr>
          <p:cNvSpPr>
            <a:spLocks noGrp="1"/>
          </p:cNvSpPr>
          <p:nvPr>
            <p:ph type="body" sz="quarter" idx="21" hasCustomPrompt="1"/>
          </p:nvPr>
        </p:nvSpPr>
        <p:spPr>
          <a:xfrm>
            <a:off x="768618"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4CCE956D-A217-EE13-BEC3-649A7B9959B0}"/>
              </a:ext>
            </a:extLst>
          </p:cNvPr>
          <p:cNvSpPr>
            <a:spLocks noGrp="1"/>
          </p:cNvSpPr>
          <p:nvPr>
            <p:ph type="body" sz="quarter" idx="22"/>
          </p:nvPr>
        </p:nvSpPr>
        <p:spPr>
          <a:xfrm>
            <a:off x="4645159"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CFCFD267-6FEA-842A-A5EB-66F19C747092}"/>
              </a:ext>
            </a:extLst>
          </p:cNvPr>
          <p:cNvSpPr>
            <a:spLocks noGrp="1"/>
          </p:cNvSpPr>
          <p:nvPr>
            <p:ph type="body" sz="quarter" idx="23" hasCustomPrompt="1"/>
          </p:nvPr>
        </p:nvSpPr>
        <p:spPr>
          <a:xfrm>
            <a:off x="4645159"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9" name="Tekstin paikkamerkki 2">
            <a:extLst>
              <a:ext uri="{FF2B5EF4-FFF2-40B4-BE49-F238E27FC236}">
                <a16:creationId xmlns:a16="http://schemas.microsoft.com/office/drawing/2014/main" id="{54E191DF-D51E-5419-02B9-91DCB3429DAB}"/>
              </a:ext>
            </a:extLst>
          </p:cNvPr>
          <p:cNvSpPr>
            <a:spLocks noGrp="1"/>
          </p:cNvSpPr>
          <p:nvPr>
            <p:ph type="body" sz="quarter" idx="24"/>
          </p:nvPr>
        </p:nvSpPr>
        <p:spPr>
          <a:xfrm>
            <a:off x="8509696"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6" name="Kuva 5">
            <a:extLst>
              <a:ext uri="{FF2B5EF4-FFF2-40B4-BE49-F238E27FC236}">
                <a16:creationId xmlns:a16="http://schemas.microsoft.com/office/drawing/2014/main" id="{C1F8AFD4-DECC-A6C6-F013-16D8077D2212}"/>
              </a:ext>
            </a:extLst>
          </p:cNvPr>
          <p:cNvPicPr>
            <a:picLocks noChangeAspect="1"/>
          </p:cNvPicPr>
          <p:nvPr userDrawn="1"/>
        </p:nvPicPr>
        <p:blipFill>
          <a:blip r:embed="rId3"/>
          <a:stretch>
            <a:fillRect/>
          </a:stretch>
        </p:blipFill>
        <p:spPr>
          <a:xfrm>
            <a:off x="10997677" y="0"/>
            <a:ext cx="1203512" cy="1203512"/>
          </a:xfrm>
          <a:prstGeom prst="rect">
            <a:avLst/>
          </a:prstGeom>
        </p:spPr>
      </p:pic>
      <p:sp>
        <p:nvSpPr>
          <p:cNvPr id="22" name="Tekstin paikkamerkki 13">
            <a:extLst>
              <a:ext uri="{FF2B5EF4-FFF2-40B4-BE49-F238E27FC236}">
                <a16:creationId xmlns:a16="http://schemas.microsoft.com/office/drawing/2014/main" id="{50E3199B-C289-7C57-5663-1228F85E744A}"/>
              </a:ext>
            </a:extLst>
          </p:cNvPr>
          <p:cNvSpPr>
            <a:spLocks noGrp="1"/>
          </p:cNvSpPr>
          <p:nvPr>
            <p:ph type="body" sz="quarter" idx="25" hasCustomPrompt="1"/>
          </p:nvPr>
        </p:nvSpPr>
        <p:spPr>
          <a:xfrm>
            <a:off x="8509696" y="1700706"/>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201117658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image" Target="../media/image2.sv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theme" Target="../theme/theme2.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41" Type="http://schemas.openxmlformats.org/officeDocument/2006/relationships/image" Target="../media/image2.sv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image" Target="../media/image1.png"/><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 Id="rId8" Type="http://schemas.openxmlformats.org/officeDocument/2006/relationships/slideLayout" Target="../slideLayouts/slideLayout66.xml"/><Relationship Id="rId3" Type="http://schemas.openxmlformats.org/officeDocument/2006/relationships/slideLayout" Target="../slideLayouts/slideLayout61.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8EDF3AE-4FE1-7A87-730F-9098DC637344}"/>
              </a:ext>
            </a:extLst>
          </p:cNvPr>
          <p:cNvSpPr>
            <a:spLocks noGrp="1"/>
          </p:cNvSpPr>
          <p:nvPr>
            <p:ph type="body" idx="1"/>
          </p:nvPr>
        </p:nvSpPr>
        <p:spPr>
          <a:xfrm>
            <a:off x="424330" y="1825625"/>
            <a:ext cx="10573347" cy="4351338"/>
          </a:xfrm>
          <a:prstGeom prst="rect">
            <a:avLst/>
          </a:prstGeom>
        </p:spPr>
        <p:txBody>
          <a:bodyPr vert="horz" lIns="91440" tIns="45720" rIns="91440" bIns="45720" spcCol="360000" rtlCol="0">
            <a:norm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Päivämäärän paikkamerkki 3">
            <a:extLst>
              <a:ext uri="{FF2B5EF4-FFF2-40B4-BE49-F238E27FC236}">
                <a16:creationId xmlns:a16="http://schemas.microsoft.com/office/drawing/2014/main" id="{0C072D13-C5C1-6544-8AF6-F770B7290CD8}"/>
              </a:ext>
            </a:extLst>
          </p:cNvPr>
          <p:cNvSpPr>
            <a:spLocks noGrp="1"/>
          </p:cNvSpPr>
          <p:nvPr>
            <p:ph type="dt" sz="half" idx="2"/>
          </p:nvPr>
        </p:nvSpPr>
        <p:spPr>
          <a:xfrm>
            <a:off x="424330" y="6356350"/>
            <a:ext cx="2743200" cy="365125"/>
          </a:xfrm>
          <a:prstGeom prst="rect">
            <a:avLst/>
          </a:prstGeom>
        </p:spPr>
        <p:txBody>
          <a:bodyPr vert="horz" lIns="91440" tIns="45720" rIns="91440" bIns="45720" rtlCol="0" anchor="ctr"/>
          <a:lstStyle>
            <a:lvl1pPr algn="l">
              <a:defRPr sz="1200" cap="none" baseline="0">
                <a:solidFill>
                  <a:schemeClr val="tx2"/>
                </a:solidFill>
              </a:defRPr>
            </a:lvl1pPr>
          </a:lstStyle>
          <a:p>
            <a:fld id="{BB1A0DF6-0964-4040-A481-B20DF7F20380}" type="datetime1">
              <a:rPr lang="fi-FI" smtClean="0"/>
              <a:t>8.7.2025</a:t>
            </a:fld>
            <a:endParaRPr lang="fi-FI" dirty="0"/>
          </a:p>
        </p:txBody>
      </p:sp>
      <p:sp>
        <p:nvSpPr>
          <p:cNvPr id="5" name="Alatunnisteen paikkamerkki 4">
            <a:extLst>
              <a:ext uri="{FF2B5EF4-FFF2-40B4-BE49-F238E27FC236}">
                <a16:creationId xmlns:a16="http://schemas.microsoft.com/office/drawing/2014/main" id="{E21DE8F1-D683-51C8-6493-284FEE44703B}"/>
              </a:ext>
            </a:extLst>
          </p:cNvPr>
          <p:cNvSpPr>
            <a:spLocks noGrp="1"/>
          </p:cNvSpPr>
          <p:nvPr>
            <p:ph type="ftr" sz="quarter" idx="3"/>
          </p:nvPr>
        </p:nvSpPr>
        <p:spPr>
          <a:xfrm>
            <a:off x="4038600" y="6356349"/>
            <a:ext cx="4114800" cy="365125"/>
          </a:xfrm>
          <a:prstGeom prst="rect">
            <a:avLst/>
          </a:prstGeom>
        </p:spPr>
        <p:txBody>
          <a:bodyPr vert="horz" lIns="91440" tIns="45720" rIns="91440" bIns="45720" rtlCol="0" anchor="ctr"/>
          <a:lstStyle>
            <a:lvl1pPr algn="ctr">
              <a:defRPr sz="1200" cap="none" baseline="0">
                <a:solidFill>
                  <a:schemeClr val="tx2"/>
                </a:solidFill>
              </a:defRPr>
            </a:lvl1pPr>
          </a:lstStyle>
          <a:p>
            <a:endParaRPr lang="fi-FI" dirty="0"/>
          </a:p>
        </p:txBody>
      </p:sp>
      <p:sp>
        <p:nvSpPr>
          <p:cNvPr id="6" name="Dian numeron paikkamerkki 5">
            <a:extLst>
              <a:ext uri="{FF2B5EF4-FFF2-40B4-BE49-F238E27FC236}">
                <a16:creationId xmlns:a16="http://schemas.microsoft.com/office/drawing/2014/main" id="{9443CDBC-3E3C-EB9F-E2C3-1846845F7627}"/>
              </a:ext>
            </a:extLst>
          </p:cNvPr>
          <p:cNvSpPr>
            <a:spLocks noGrp="1"/>
          </p:cNvSpPr>
          <p:nvPr>
            <p:ph type="sldNum" sz="quarter" idx="4"/>
          </p:nvPr>
        </p:nvSpPr>
        <p:spPr>
          <a:xfrm>
            <a:off x="8610600" y="6356350"/>
            <a:ext cx="2387077" cy="365125"/>
          </a:xfrm>
          <a:prstGeom prst="rect">
            <a:avLst/>
          </a:prstGeom>
        </p:spPr>
        <p:txBody>
          <a:bodyPr vert="horz" lIns="91440" tIns="45720" rIns="91440" bIns="45720" rtlCol="0" anchor="ctr"/>
          <a:lstStyle>
            <a:lvl1pPr algn="r">
              <a:defRPr sz="1200" cap="none" baseline="0">
                <a:solidFill>
                  <a:schemeClr val="tx2"/>
                </a:solidFill>
              </a:defRPr>
            </a:lvl1pPr>
          </a:lstStyle>
          <a:p>
            <a:fld id="{3870A464-F060-4E12-BC80-B2AE5F264B44}" type="slidenum">
              <a:rPr lang="fi-FI" smtClean="0"/>
              <a:pPr/>
              <a:t>‹#›</a:t>
            </a:fld>
            <a:endParaRPr lang="fi-FI" dirty="0"/>
          </a:p>
        </p:txBody>
      </p:sp>
      <p:pic>
        <p:nvPicPr>
          <p:cNvPr id="7" name="Kuva 6">
            <a:extLst>
              <a:ext uri="{FF2B5EF4-FFF2-40B4-BE49-F238E27FC236}">
                <a16:creationId xmlns:a16="http://schemas.microsoft.com/office/drawing/2014/main" id="{7C632EC9-4FB7-DCDF-C6C7-C0E490206E1D}"/>
              </a:ext>
            </a:extLst>
          </p:cNvPr>
          <p:cNvPicPr>
            <a:picLocks noChangeAspect="1"/>
          </p:cNvPicPr>
          <p:nvPr userDrawn="1"/>
        </p:nvPicPr>
        <p:blipFill>
          <a:blip r:embed="rId60">
            <a:extLst>
              <a:ext uri="{96DAC541-7B7A-43D3-8B79-37D633B846F1}">
                <asvg:svgBlip xmlns:asvg="http://schemas.microsoft.com/office/drawing/2016/SVG/main" r:embed="rId61"/>
              </a:ext>
            </a:extLst>
          </a:blip>
          <a:stretch>
            <a:fillRect/>
          </a:stretch>
        </p:blipFill>
        <p:spPr>
          <a:xfrm>
            <a:off x="10997677" y="0"/>
            <a:ext cx="1203512" cy="1203512"/>
          </a:xfrm>
          <a:prstGeom prst="rect">
            <a:avLst/>
          </a:prstGeom>
        </p:spPr>
      </p:pic>
      <p:sp>
        <p:nvSpPr>
          <p:cNvPr id="10" name="Otsikon paikkamerkki 9">
            <a:extLst>
              <a:ext uri="{FF2B5EF4-FFF2-40B4-BE49-F238E27FC236}">
                <a16:creationId xmlns:a16="http://schemas.microsoft.com/office/drawing/2014/main" id="{286A32FF-883C-AABC-D38C-037623424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Tree>
    <p:extLst>
      <p:ext uri="{BB962C8B-B14F-4D97-AF65-F5344CB8AC3E}">
        <p14:creationId xmlns:p14="http://schemas.microsoft.com/office/powerpoint/2010/main" val="3925503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66" r:id="rId4"/>
    <p:sldLayoutId id="2147483667" r:id="rId5"/>
    <p:sldLayoutId id="2147483652" r:id="rId6"/>
    <p:sldLayoutId id="2147483653" r:id="rId7"/>
    <p:sldLayoutId id="2147483721" r:id="rId8"/>
    <p:sldLayoutId id="2147483722" r:id="rId9"/>
    <p:sldLayoutId id="2147483763" r:id="rId10"/>
    <p:sldLayoutId id="2147483764" r:id="rId11"/>
    <p:sldLayoutId id="2147483727" r:id="rId12"/>
    <p:sldLayoutId id="2147483651" r:id="rId13"/>
    <p:sldLayoutId id="2147483670" r:id="rId14"/>
    <p:sldLayoutId id="2147483734" r:id="rId15"/>
    <p:sldLayoutId id="2147483735" r:id="rId16"/>
    <p:sldLayoutId id="2147483655" r:id="rId17"/>
    <p:sldLayoutId id="2147483797" r:id="rId18"/>
    <p:sldLayoutId id="2147483746" r:id="rId19"/>
    <p:sldLayoutId id="2147483668" r:id="rId20"/>
    <p:sldLayoutId id="2147483697" r:id="rId21"/>
    <p:sldLayoutId id="2147483747" r:id="rId22"/>
    <p:sldLayoutId id="2147483744" r:id="rId23"/>
    <p:sldLayoutId id="2147483745" r:id="rId24"/>
    <p:sldLayoutId id="2147483654" r:id="rId25"/>
    <p:sldLayoutId id="2147483725" r:id="rId26"/>
    <p:sldLayoutId id="2147483656" r:id="rId27"/>
    <p:sldLayoutId id="2147483657" r:id="rId28"/>
    <p:sldLayoutId id="2147483731" r:id="rId29"/>
    <p:sldLayoutId id="2147483755" r:id="rId30"/>
    <p:sldLayoutId id="2147483754" r:id="rId31"/>
    <p:sldLayoutId id="2147483756" r:id="rId32"/>
    <p:sldLayoutId id="2147483757" r:id="rId33"/>
    <p:sldLayoutId id="2147483758" r:id="rId34"/>
    <p:sldLayoutId id="2147483761" r:id="rId35"/>
    <p:sldLayoutId id="2147483759" r:id="rId36"/>
    <p:sldLayoutId id="2147483762" r:id="rId37"/>
    <p:sldLayoutId id="2147483760" r:id="rId38"/>
    <p:sldLayoutId id="2147483672" r:id="rId39"/>
    <p:sldLayoutId id="2147483767" r:id="rId40"/>
    <p:sldLayoutId id="2147483768" r:id="rId41"/>
    <p:sldLayoutId id="2147483770" r:id="rId42"/>
    <p:sldLayoutId id="2147483771" r:id="rId43"/>
    <p:sldLayoutId id="2147483772" r:id="rId44"/>
    <p:sldLayoutId id="2147483748" r:id="rId45"/>
    <p:sldLayoutId id="2147483749" r:id="rId46"/>
    <p:sldLayoutId id="2147483750" r:id="rId47"/>
    <p:sldLayoutId id="2147483751" r:id="rId48"/>
    <p:sldLayoutId id="2147483752" r:id="rId49"/>
    <p:sldLayoutId id="2147483753" r:id="rId50"/>
    <p:sldLayoutId id="2147483661" r:id="rId51"/>
    <p:sldLayoutId id="2147483808" r:id="rId52"/>
    <p:sldLayoutId id="2147483809" r:id="rId53"/>
    <p:sldLayoutId id="2147483810" r:id="rId54"/>
    <p:sldLayoutId id="2147483811" r:id="rId55"/>
    <p:sldLayoutId id="2147483812" r:id="rId56"/>
    <p:sldLayoutId id="2147483897" r:id="rId57"/>
    <p:sldLayoutId id="2147483898" r:id="rId58"/>
  </p:sldLayoutIdLst>
  <p:hf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8EDF3AE-4FE1-7A87-730F-9098DC637344}"/>
              </a:ext>
            </a:extLst>
          </p:cNvPr>
          <p:cNvSpPr>
            <a:spLocks noGrp="1"/>
          </p:cNvSpPr>
          <p:nvPr>
            <p:ph type="body" idx="1"/>
          </p:nvPr>
        </p:nvSpPr>
        <p:spPr>
          <a:xfrm>
            <a:off x="424330" y="1825625"/>
            <a:ext cx="10573347" cy="4351338"/>
          </a:xfrm>
          <a:prstGeom prst="rect">
            <a:avLst/>
          </a:prstGeom>
        </p:spPr>
        <p:txBody>
          <a:bodyPr vert="horz" lIns="91440" tIns="45720" rIns="91440" bIns="45720" spcCol="360000" rtlCol="0">
            <a:norm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Päivämäärän paikkamerkki 3">
            <a:extLst>
              <a:ext uri="{FF2B5EF4-FFF2-40B4-BE49-F238E27FC236}">
                <a16:creationId xmlns:a16="http://schemas.microsoft.com/office/drawing/2014/main" id="{0C072D13-C5C1-6544-8AF6-F770B7290CD8}"/>
              </a:ext>
            </a:extLst>
          </p:cNvPr>
          <p:cNvSpPr>
            <a:spLocks noGrp="1"/>
          </p:cNvSpPr>
          <p:nvPr>
            <p:ph type="dt" sz="half" idx="2"/>
          </p:nvPr>
        </p:nvSpPr>
        <p:spPr>
          <a:xfrm>
            <a:off x="424330" y="6356350"/>
            <a:ext cx="2743200" cy="365125"/>
          </a:xfrm>
          <a:prstGeom prst="rect">
            <a:avLst/>
          </a:prstGeom>
        </p:spPr>
        <p:txBody>
          <a:bodyPr vert="horz" lIns="91440" tIns="45720" rIns="91440" bIns="45720" rtlCol="0" anchor="ctr"/>
          <a:lstStyle>
            <a:lvl1pPr algn="l">
              <a:defRPr sz="1200" cap="none" baseline="0">
                <a:solidFill>
                  <a:schemeClr val="tx2"/>
                </a:solidFill>
              </a:defRPr>
            </a:lvl1pPr>
          </a:lstStyle>
          <a:p>
            <a:fld id="{7EB98999-163F-3648-8125-FD7A6871F569}" type="datetime1">
              <a:rPr lang="fi-FI" smtClean="0"/>
              <a:t>8.7.2025</a:t>
            </a:fld>
            <a:endParaRPr lang="fi-FI" dirty="0"/>
          </a:p>
        </p:txBody>
      </p:sp>
      <p:sp>
        <p:nvSpPr>
          <p:cNvPr id="5" name="Alatunnisteen paikkamerkki 4">
            <a:extLst>
              <a:ext uri="{FF2B5EF4-FFF2-40B4-BE49-F238E27FC236}">
                <a16:creationId xmlns:a16="http://schemas.microsoft.com/office/drawing/2014/main" id="{E21DE8F1-D683-51C8-6493-284FEE44703B}"/>
              </a:ext>
            </a:extLst>
          </p:cNvPr>
          <p:cNvSpPr>
            <a:spLocks noGrp="1"/>
          </p:cNvSpPr>
          <p:nvPr>
            <p:ph type="ftr" sz="quarter" idx="3"/>
          </p:nvPr>
        </p:nvSpPr>
        <p:spPr>
          <a:xfrm>
            <a:off x="4038600" y="6356349"/>
            <a:ext cx="4114800" cy="365125"/>
          </a:xfrm>
          <a:prstGeom prst="rect">
            <a:avLst/>
          </a:prstGeom>
        </p:spPr>
        <p:txBody>
          <a:bodyPr vert="horz" lIns="91440" tIns="45720" rIns="91440" bIns="45720" rtlCol="0" anchor="ctr"/>
          <a:lstStyle>
            <a:lvl1pPr algn="ctr">
              <a:defRPr sz="1200" cap="none" baseline="0">
                <a:solidFill>
                  <a:schemeClr val="tx2"/>
                </a:solidFill>
              </a:defRPr>
            </a:lvl1pPr>
          </a:lstStyle>
          <a:p>
            <a:endParaRPr lang="fi-FI" dirty="0"/>
          </a:p>
        </p:txBody>
      </p:sp>
      <p:sp>
        <p:nvSpPr>
          <p:cNvPr id="6" name="Dian numeron paikkamerkki 5">
            <a:extLst>
              <a:ext uri="{FF2B5EF4-FFF2-40B4-BE49-F238E27FC236}">
                <a16:creationId xmlns:a16="http://schemas.microsoft.com/office/drawing/2014/main" id="{9443CDBC-3E3C-EB9F-E2C3-1846845F7627}"/>
              </a:ext>
            </a:extLst>
          </p:cNvPr>
          <p:cNvSpPr>
            <a:spLocks noGrp="1"/>
          </p:cNvSpPr>
          <p:nvPr>
            <p:ph type="sldNum" sz="quarter" idx="4"/>
          </p:nvPr>
        </p:nvSpPr>
        <p:spPr>
          <a:xfrm>
            <a:off x="8610600" y="6356350"/>
            <a:ext cx="2387077" cy="365125"/>
          </a:xfrm>
          <a:prstGeom prst="rect">
            <a:avLst/>
          </a:prstGeom>
        </p:spPr>
        <p:txBody>
          <a:bodyPr vert="horz" lIns="91440" tIns="45720" rIns="91440" bIns="45720" rtlCol="0" anchor="ctr"/>
          <a:lstStyle>
            <a:lvl1pPr algn="r">
              <a:defRPr sz="1200" cap="none" baseline="0">
                <a:solidFill>
                  <a:schemeClr val="tx2"/>
                </a:solidFill>
              </a:defRPr>
            </a:lvl1pPr>
          </a:lstStyle>
          <a:p>
            <a:fld id="{3870A464-F060-4E12-BC80-B2AE5F264B44}" type="slidenum">
              <a:rPr lang="fi-FI" smtClean="0"/>
              <a:pPr/>
              <a:t>‹#›</a:t>
            </a:fld>
            <a:endParaRPr lang="fi-FI" dirty="0"/>
          </a:p>
        </p:txBody>
      </p:sp>
      <p:pic>
        <p:nvPicPr>
          <p:cNvPr id="7" name="Kuva 6">
            <a:extLst>
              <a:ext uri="{FF2B5EF4-FFF2-40B4-BE49-F238E27FC236}">
                <a16:creationId xmlns:a16="http://schemas.microsoft.com/office/drawing/2014/main" id="{7C632EC9-4FB7-DCDF-C6C7-C0E490206E1D}"/>
              </a:ext>
            </a:extLst>
          </p:cNvPr>
          <p:cNvPicPr>
            <a:picLocks noChangeAspect="1"/>
          </p:cNvPicPr>
          <p:nvPr userDrawn="1"/>
        </p:nvPicPr>
        <p:blipFill>
          <a:blip r:embed="rId40">
            <a:extLst>
              <a:ext uri="{96DAC541-7B7A-43D3-8B79-37D633B846F1}">
                <asvg:svgBlip xmlns:asvg="http://schemas.microsoft.com/office/drawing/2016/SVG/main" r:embed="rId41"/>
              </a:ext>
            </a:extLst>
          </a:blip>
          <a:stretch>
            <a:fillRect/>
          </a:stretch>
        </p:blipFill>
        <p:spPr>
          <a:xfrm>
            <a:off x="10997677" y="0"/>
            <a:ext cx="1203512" cy="1203512"/>
          </a:xfrm>
          <a:prstGeom prst="rect">
            <a:avLst/>
          </a:prstGeom>
        </p:spPr>
      </p:pic>
      <p:sp>
        <p:nvSpPr>
          <p:cNvPr id="10" name="Otsikon paikkamerkki 9">
            <a:extLst>
              <a:ext uri="{FF2B5EF4-FFF2-40B4-BE49-F238E27FC236}">
                <a16:creationId xmlns:a16="http://schemas.microsoft.com/office/drawing/2014/main" id="{286A32FF-883C-AABC-D38C-037623424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Tree>
    <p:extLst>
      <p:ext uri="{BB962C8B-B14F-4D97-AF65-F5344CB8AC3E}">
        <p14:creationId xmlns:p14="http://schemas.microsoft.com/office/powerpoint/2010/main" val="2646314534"/>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 id="2147483881" r:id="rId24"/>
    <p:sldLayoutId id="2147483882" r:id="rId25"/>
    <p:sldLayoutId id="2147483883" r:id="rId26"/>
    <p:sldLayoutId id="2147483884" r:id="rId27"/>
    <p:sldLayoutId id="2147483890" r:id="rId28"/>
    <p:sldLayoutId id="2147483885" r:id="rId29"/>
    <p:sldLayoutId id="2147483891" r:id="rId30"/>
    <p:sldLayoutId id="2147483886" r:id="rId31"/>
    <p:sldLayoutId id="2147483892" r:id="rId32"/>
    <p:sldLayoutId id="2147483887" r:id="rId33"/>
    <p:sldLayoutId id="2147483893" r:id="rId34"/>
    <p:sldLayoutId id="2147483888" r:id="rId35"/>
    <p:sldLayoutId id="2147483894" r:id="rId36"/>
    <p:sldLayoutId id="2147483889" r:id="rId37"/>
    <p:sldLayoutId id="2147483895" r:id="rId38"/>
  </p:sldLayoutIdLst>
  <p:hf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1.bin"/><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2.bin"/><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3.bin"/><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4.bin"/><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oleObject" Target="../embeddings/oleObject5.bin"/><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oleObject" Target="../embeddings/oleObject6.bin"/><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oleObject" Target="../embeddings/oleObject7.bin"/><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oleObject" Target="../embeddings/oleObject8.bin"/><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embeddings/oleObject9.bin"/><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oleObject" Target="../embeddings/oleObject10.bin"/><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oleObject" Target="../embeddings/oleObject11.bin"/><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oleObject" Target="../embeddings/oleObject12.bin"/><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oleObject" Target="../embeddings/oleObject13.bin"/><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oleObject" Target="../embeddings/oleObject14.bin"/><Relationship Id="rId1" Type="http://schemas.openxmlformats.org/officeDocument/2006/relationships/slideLayout" Target="../slideLayouts/slideLayout57.xml"/><Relationship Id="rId5"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a:extLst>
              <a:ext uri="{FF2B5EF4-FFF2-40B4-BE49-F238E27FC236}">
                <a16:creationId xmlns:a16="http://schemas.microsoft.com/office/drawing/2014/main" id="{5C096626-ADF8-A2A6-43C3-E82DA9BA37AC}"/>
              </a:ext>
            </a:extLst>
          </p:cNvPr>
          <p:cNvSpPr>
            <a:spLocks noGrp="1"/>
          </p:cNvSpPr>
          <p:nvPr>
            <p:ph type="subTitle" idx="1"/>
          </p:nvPr>
        </p:nvSpPr>
        <p:spPr/>
        <p:txBody>
          <a:bodyPr/>
          <a:lstStyle/>
          <a:p>
            <a:r>
              <a:rPr lang="fi-FI" dirty="0"/>
              <a:t>30.6.2025</a:t>
            </a:r>
          </a:p>
        </p:txBody>
      </p:sp>
      <p:sp>
        <p:nvSpPr>
          <p:cNvPr id="3" name="Otsikko 2">
            <a:extLst>
              <a:ext uri="{FF2B5EF4-FFF2-40B4-BE49-F238E27FC236}">
                <a16:creationId xmlns:a16="http://schemas.microsoft.com/office/drawing/2014/main" id="{53174AC5-85F7-992B-35E6-291BE5A86544}"/>
              </a:ext>
            </a:extLst>
          </p:cNvPr>
          <p:cNvSpPr>
            <a:spLocks noGrp="1"/>
          </p:cNvSpPr>
          <p:nvPr>
            <p:ph type="ctrTitle"/>
          </p:nvPr>
        </p:nvSpPr>
        <p:spPr>
          <a:xfrm>
            <a:off x="217500" y="2558324"/>
            <a:ext cx="7315414" cy="1218373"/>
          </a:xfrm>
        </p:spPr>
        <p:txBody>
          <a:bodyPr/>
          <a:lstStyle/>
          <a:p>
            <a:r>
              <a:rPr lang="fi-FI" dirty="0"/>
              <a:t>Sijoitusrahastomarkkinoiden kehitys</a:t>
            </a:r>
          </a:p>
        </p:txBody>
      </p:sp>
    </p:spTree>
    <p:extLst>
      <p:ext uri="{BB962C8B-B14F-4D97-AF65-F5344CB8AC3E}">
        <p14:creationId xmlns:p14="http://schemas.microsoft.com/office/powerpoint/2010/main" val="3214681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osakerahastojen ESG -jakaumat</a:t>
            </a:r>
            <a:endParaRPr lang="en-US" dirty="0"/>
          </a:p>
        </p:txBody>
      </p:sp>
      <p:graphicFrame>
        <p:nvGraphicFramePr>
          <p:cNvPr id="4" name="Chart 3">
            <a:extLst>
              <a:ext uri="{FF2B5EF4-FFF2-40B4-BE49-F238E27FC236}">
                <a16:creationId xmlns:a16="http://schemas.microsoft.com/office/drawing/2014/main" id="{7383505E-7399-417E-92C6-C12FC0A727D6}"/>
              </a:ext>
            </a:extLst>
          </p:cNvPr>
          <p:cNvGraphicFramePr>
            <a:graphicFrameLocks/>
          </p:cNvGraphicFramePr>
          <p:nvPr/>
        </p:nvGraphicFramePr>
        <p:xfrm>
          <a:off x="927408" y="1542473"/>
          <a:ext cx="10248592" cy="41840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164CB1A-5801-4055-AD01-A953C72F3CEC}"/>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121515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pitkän koron rahastojen ESG -jakaumat</a:t>
            </a:r>
            <a:endParaRPr lang="en-US" dirty="0"/>
          </a:p>
        </p:txBody>
      </p:sp>
      <p:graphicFrame>
        <p:nvGraphicFramePr>
          <p:cNvPr id="5" name="Chart 4">
            <a:extLst>
              <a:ext uri="{FF2B5EF4-FFF2-40B4-BE49-F238E27FC236}">
                <a16:creationId xmlns:a16="http://schemas.microsoft.com/office/drawing/2014/main" id="{2FBC5025-E311-42B5-96F2-EFF54B9F5569}"/>
              </a:ext>
            </a:extLst>
          </p:cNvPr>
          <p:cNvGraphicFramePr>
            <a:graphicFrameLocks/>
          </p:cNvGraphicFramePr>
          <p:nvPr/>
        </p:nvGraphicFramePr>
        <p:xfrm>
          <a:off x="927408" y="1411550"/>
          <a:ext cx="10337184" cy="433230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D2CB543A-75CF-40D7-9B38-D5E323E7A0D7}"/>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2197778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taseet</a:t>
            </a:r>
            <a:endParaRPr lang="en-US"/>
          </a:p>
        </p:txBody>
      </p:sp>
      <p:graphicFrame>
        <p:nvGraphicFramePr>
          <p:cNvPr id="5" name="Objekti 4"/>
          <p:cNvGraphicFramePr>
            <a:graphicFrameLocks noChangeAspect="1"/>
          </p:cNvGraphicFramePr>
          <p:nvPr>
            <p:extLst>
              <p:ext uri="{D42A27DB-BD31-4B8C-83A1-F6EECF244321}">
                <p14:modId xmlns:p14="http://schemas.microsoft.com/office/powerpoint/2010/main" val="134453692"/>
              </p:ext>
            </p:extLst>
          </p:nvPr>
        </p:nvGraphicFramePr>
        <p:xfrm>
          <a:off x="749300" y="1500188"/>
          <a:ext cx="9523413" cy="4364037"/>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5" name="Objekti 4"/>
                      <p:cNvPicPr/>
                      <p:nvPr/>
                    </p:nvPicPr>
                    <p:blipFill>
                      <a:blip r:embed="rId3"/>
                      <a:stretch>
                        <a:fillRect/>
                      </a:stretch>
                    </p:blipFill>
                    <p:spPr>
                      <a:xfrm>
                        <a:off x="749300" y="1500188"/>
                        <a:ext cx="9523413" cy="4364037"/>
                      </a:xfrm>
                      <a:prstGeom prst="rect">
                        <a:avLst/>
                      </a:prstGeom>
                    </p:spPr>
                  </p:pic>
                </p:oleObj>
              </mc:Fallback>
            </mc:AlternateContent>
          </a:graphicData>
        </a:graphic>
      </p:graphicFrame>
      <p:sp>
        <p:nvSpPr>
          <p:cNvPr id="6" name="Tekstiruutu 5"/>
          <p:cNvSpPr txBox="1"/>
          <p:nvPr/>
        </p:nvSpPr>
        <p:spPr>
          <a:xfrm>
            <a:off x="1168977" y="1340983"/>
            <a:ext cx="2712028" cy="338554"/>
          </a:xfrm>
          <a:prstGeom prst="rect">
            <a:avLst/>
          </a:prstGeom>
          <a:noFill/>
        </p:spPr>
        <p:txBody>
          <a:bodyPr wrap="square" rtlCol="0">
            <a:spAutoFit/>
          </a:bodyPr>
          <a:lstStyle/>
          <a:p>
            <a:r>
              <a:rPr lang="fi-FI" sz="1600" dirty="0">
                <a:solidFill>
                  <a:schemeClr val="accent2"/>
                </a:solidFill>
              </a:rPr>
              <a:t>Indeksi 2015=100</a:t>
            </a:r>
          </a:p>
        </p:txBody>
      </p:sp>
    </p:spTree>
    <p:extLst>
      <p:ext uri="{BB962C8B-B14F-4D97-AF65-F5344CB8AC3E}">
        <p14:creationId xmlns:p14="http://schemas.microsoft.com/office/powerpoint/2010/main" val="2957343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ohjauskorkoja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1694931036"/>
              </p:ext>
            </p:extLst>
          </p:nvPr>
        </p:nvGraphicFramePr>
        <p:xfrm>
          <a:off x="749300" y="1489075"/>
          <a:ext cx="9523413" cy="4281488"/>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3" name="Objekti 2"/>
                      <p:cNvPicPr/>
                      <p:nvPr/>
                    </p:nvPicPr>
                    <p:blipFill>
                      <a:blip r:embed="rId3"/>
                      <a:stretch>
                        <a:fillRect/>
                      </a:stretch>
                    </p:blipFill>
                    <p:spPr>
                      <a:xfrm>
                        <a:off x="749300" y="1489075"/>
                        <a:ext cx="9523413" cy="4281488"/>
                      </a:xfrm>
                      <a:prstGeom prst="rect">
                        <a:avLst/>
                      </a:prstGeom>
                    </p:spPr>
                  </p:pic>
                </p:oleObj>
              </mc:Fallback>
            </mc:AlternateContent>
          </a:graphicData>
        </a:graphic>
      </p:graphicFrame>
      <p:sp>
        <p:nvSpPr>
          <p:cNvPr id="5" name="Tekstiruutu 4"/>
          <p:cNvSpPr txBox="1"/>
          <p:nvPr/>
        </p:nvSpPr>
        <p:spPr>
          <a:xfrm>
            <a:off x="1137805" y="1345623"/>
            <a:ext cx="457200"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4073107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Lyhyet korot euroalueella</a:t>
            </a:r>
            <a:endParaRPr lang="en-US"/>
          </a:p>
        </p:txBody>
      </p:sp>
      <p:graphicFrame>
        <p:nvGraphicFramePr>
          <p:cNvPr id="6" name="Objekti 5"/>
          <p:cNvGraphicFramePr>
            <a:graphicFrameLocks noChangeAspect="1"/>
          </p:cNvGraphicFramePr>
          <p:nvPr>
            <p:extLst>
              <p:ext uri="{D42A27DB-BD31-4B8C-83A1-F6EECF244321}">
                <p14:modId xmlns:p14="http://schemas.microsoft.com/office/powerpoint/2010/main" val="3368985949"/>
              </p:ext>
            </p:extLst>
          </p:nvPr>
        </p:nvGraphicFramePr>
        <p:xfrm>
          <a:off x="590550" y="1612900"/>
          <a:ext cx="9523413" cy="4238625"/>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6" name="Objekti 5"/>
                      <p:cNvPicPr/>
                      <p:nvPr/>
                    </p:nvPicPr>
                    <p:blipFill>
                      <a:blip r:embed="rId3"/>
                      <a:stretch>
                        <a:fillRect/>
                      </a:stretch>
                    </p:blipFill>
                    <p:spPr>
                      <a:xfrm>
                        <a:off x="590550" y="1612900"/>
                        <a:ext cx="9523413" cy="4238625"/>
                      </a:xfrm>
                      <a:prstGeom prst="rect">
                        <a:avLst/>
                      </a:prstGeom>
                    </p:spPr>
                  </p:pic>
                </p:oleObj>
              </mc:Fallback>
            </mc:AlternateContent>
          </a:graphicData>
        </a:graphic>
      </p:graphicFrame>
      <p:sp>
        <p:nvSpPr>
          <p:cNvPr id="7" name="Tekstiruutu 6"/>
          <p:cNvSpPr txBox="1"/>
          <p:nvPr/>
        </p:nvSpPr>
        <p:spPr>
          <a:xfrm>
            <a:off x="1027834" y="1446068"/>
            <a:ext cx="306532"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1088007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solidFill>
                  <a:srgbClr val="164280"/>
                </a:solidFill>
              </a:rPr>
              <a:t>Keskeisten osakeindeksien kehitys</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1351446997"/>
              </p:ext>
            </p:extLst>
          </p:nvPr>
        </p:nvGraphicFramePr>
        <p:xfrm>
          <a:off x="823913" y="1592263"/>
          <a:ext cx="9523412" cy="4251325"/>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4" name="Objekti 3"/>
                      <p:cNvPicPr/>
                      <p:nvPr/>
                    </p:nvPicPr>
                    <p:blipFill>
                      <a:blip r:embed="rId3"/>
                      <a:stretch>
                        <a:fillRect/>
                      </a:stretch>
                    </p:blipFill>
                    <p:spPr>
                      <a:xfrm>
                        <a:off x="823913" y="1592263"/>
                        <a:ext cx="9523412" cy="4251325"/>
                      </a:xfrm>
                      <a:prstGeom prst="rect">
                        <a:avLst/>
                      </a:prstGeom>
                    </p:spPr>
                  </p:pic>
                </p:oleObj>
              </mc:Fallback>
            </mc:AlternateContent>
          </a:graphicData>
        </a:graphic>
      </p:graphicFrame>
      <p:sp>
        <p:nvSpPr>
          <p:cNvPr id="5" name="Tekstiruutu 4"/>
          <p:cNvSpPr txBox="1"/>
          <p:nvPr/>
        </p:nvSpPr>
        <p:spPr>
          <a:xfrm>
            <a:off x="1434465" y="1425727"/>
            <a:ext cx="3537585" cy="338554"/>
          </a:xfrm>
          <a:prstGeom prst="rect">
            <a:avLst/>
          </a:prstGeom>
          <a:noFill/>
        </p:spPr>
        <p:txBody>
          <a:bodyPr wrap="square" rtlCol="0">
            <a:spAutoFit/>
          </a:bodyPr>
          <a:lstStyle/>
          <a:p>
            <a:r>
              <a:rPr lang="fi-FI" sz="1600" dirty="0">
                <a:solidFill>
                  <a:schemeClr val="accent2"/>
                </a:solidFill>
              </a:rPr>
              <a:t>hintaindeksit, 1.1.2019=100</a:t>
            </a:r>
          </a:p>
        </p:txBody>
      </p:sp>
    </p:spTree>
    <p:extLst>
      <p:ext uri="{BB962C8B-B14F-4D97-AF65-F5344CB8AC3E}">
        <p14:creationId xmlns:p14="http://schemas.microsoft.com/office/powerpoint/2010/main" val="900218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CD1B1A-ED2B-4FEE-8F8C-FCBC0B3BC0F9}"/>
              </a:ext>
            </a:extLst>
          </p:cNvPr>
          <p:cNvSpPr>
            <a:spLocks noGrp="1"/>
          </p:cNvSpPr>
          <p:nvPr>
            <p:ph type="title"/>
          </p:nvPr>
        </p:nvSpPr>
        <p:spPr/>
        <p:txBody>
          <a:bodyPr/>
          <a:lstStyle/>
          <a:p>
            <a:r>
              <a:rPr lang="fi-FI"/>
              <a:t>Pohjoismaat ja Eurooppa, osakeindeksit</a:t>
            </a:r>
          </a:p>
        </p:txBody>
      </p:sp>
      <p:graphicFrame>
        <p:nvGraphicFramePr>
          <p:cNvPr id="4" name="Objekti 3">
            <a:extLst>
              <a:ext uri="{FF2B5EF4-FFF2-40B4-BE49-F238E27FC236}">
                <a16:creationId xmlns:a16="http://schemas.microsoft.com/office/drawing/2014/main" id="{F2D20D02-81BD-458F-ADB1-B891DC400F1F}"/>
              </a:ext>
            </a:extLst>
          </p:cNvPr>
          <p:cNvGraphicFramePr>
            <a:graphicFrameLocks noChangeAspect="1"/>
          </p:cNvGraphicFramePr>
          <p:nvPr>
            <p:extLst>
              <p:ext uri="{D42A27DB-BD31-4B8C-83A1-F6EECF244321}">
                <p14:modId xmlns:p14="http://schemas.microsoft.com/office/powerpoint/2010/main" val="1545218579"/>
              </p:ext>
            </p:extLst>
          </p:nvPr>
        </p:nvGraphicFramePr>
        <p:xfrm>
          <a:off x="841375" y="1978025"/>
          <a:ext cx="8132763" cy="4519613"/>
        </p:xfrm>
        <a:graphic>
          <a:graphicData uri="http://schemas.openxmlformats.org/presentationml/2006/ole">
            <mc:AlternateContent xmlns:mc="http://schemas.openxmlformats.org/markup-compatibility/2006">
              <mc:Choice xmlns:v="urn:schemas-microsoft-com:vml" Requires="v">
                <p:oleObj name="Macrobond document" r:id="rId2" imgW="7414512" imgH="3729419" progId="Mbnd.mbnd">
                  <p:embed/>
                </p:oleObj>
              </mc:Choice>
              <mc:Fallback>
                <p:oleObj name="Macrobond document" r:id="rId2" imgW="7414512" imgH="3729419" progId="Mbnd.mbnd">
                  <p:embed/>
                  <p:pic>
                    <p:nvPicPr>
                      <p:cNvPr id="4" name="Objekti 3">
                        <a:extLst>
                          <a:ext uri="{FF2B5EF4-FFF2-40B4-BE49-F238E27FC236}">
                            <a16:creationId xmlns:a16="http://schemas.microsoft.com/office/drawing/2014/main" id="{F2D20D02-81BD-458F-ADB1-B891DC400F1F}"/>
                          </a:ext>
                        </a:extLst>
                      </p:cNvPr>
                      <p:cNvPicPr/>
                      <p:nvPr/>
                    </p:nvPicPr>
                    <p:blipFill>
                      <a:blip r:embed="rId3"/>
                      <a:stretch>
                        <a:fillRect/>
                      </a:stretch>
                    </p:blipFill>
                    <p:spPr>
                      <a:xfrm>
                        <a:off x="841375" y="1978025"/>
                        <a:ext cx="8132763" cy="4519613"/>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33531175-260A-48B8-965D-F99C2D7435ED}"/>
              </a:ext>
            </a:extLst>
          </p:cNvPr>
          <p:cNvSpPr txBox="1"/>
          <p:nvPr/>
        </p:nvSpPr>
        <p:spPr>
          <a:xfrm>
            <a:off x="1151989" y="1548246"/>
            <a:ext cx="4532773" cy="338554"/>
          </a:xfrm>
          <a:prstGeom prst="rect">
            <a:avLst/>
          </a:prstGeom>
          <a:noFill/>
        </p:spPr>
        <p:txBody>
          <a:bodyPr wrap="square" rtlCol="0">
            <a:spAutoFit/>
          </a:bodyPr>
          <a:lstStyle/>
          <a:p>
            <a:r>
              <a:rPr lang="fi-FI" sz="1600" dirty="0">
                <a:solidFill>
                  <a:schemeClr val="accent2"/>
                </a:solidFill>
              </a:rPr>
              <a:t>hintaindeksit, 1.1.2019=100, paikallisissa valuutoissa</a:t>
            </a:r>
          </a:p>
        </p:txBody>
      </p:sp>
    </p:spTree>
    <p:extLst>
      <p:ext uri="{BB962C8B-B14F-4D97-AF65-F5344CB8AC3E}">
        <p14:creationId xmlns:p14="http://schemas.microsoft.com/office/powerpoint/2010/main" val="3672107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F7AFF0-CF7B-4F60-B95A-326D672FB160}"/>
              </a:ext>
            </a:extLst>
          </p:cNvPr>
          <p:cNvSpPr>
            <a:spLocks noGrp="1"/>
          </p:cNvSpPr>
          <p:nvPr>
            <p:ph type="title"/>
          </p:nvPr>
        </p:nvSpPr>
        <p:spPr/>
        <p:txBody>
          <a:bodyPr/>
          <a:lstStyle/>
          <a:p>
            <a:r>
              <a:rPr lang="fi-FI"/>
              <a:t>Kehittyvät taloudet, osakeindeksejä</a:t>
            </a:r>
          </a:p>
        </p:txBody>
      </p:sp>
      <p:graphicFrame>
        <p:nvGraphicFramePr>
          <p:cNvPr id="4" name="Objekti 3">
            <a:extLst>
              <a:ext uri="{FF2B5EF4-FFF2-40B4-BE49-F238E27FC236}">
                <a16:creationId xmlns:a16="http://schemas.microsoft.com/office/drawing/2014/main" id="{4FC796B7-2CEF-4F8F-AD6A-030D433BB067}"/>
              </a:ext>
            </a:extLst>
          </p:cNvPr>
          <p:cNvGraphicFramePr>
            <a:graphicFrameLocks noChangeAspect="1"/>
          </p:cNvGraphicFramePr>
          <p:nvPr>
            <p:extLst>
              <p:ext uri="{D42A27DB-BD31-4B8C-83A1-F6EECF244321}">
                <p14:modId xmlns:p14="http://schemas.microsoft.com/office/powerpoint/2010/main" val="464637439"/>
              </p:ext>
            </p:extLst>
          </p:nvPr>
        </p:nvGraphicFramePr>
        <p:xfrm>
          <a:off x="635000" y="1958975"/>
          <a:ext cx="8032750" cy="4538663"/>
        </p:xfrm>
        <a:graphic>
          <a:graphicData uri="http://schemas.openxmlformats.org/presentationml/2006/ole">
            <mc:AlternateContent xmlns:mc="http://schemas.openxmlformats.org/markup-compatibility/2006">
              <mc:Choice xmlns:v="urn:schemas-microsoft-com:vml" Requires="v">
                <p:oleObj name="Macrobond document" r:id="rId2" imgW="6909918" imgH="3729419" progId="Mbnd.mbnd">
                  <p:embed/>
                </p:oleObj>
              </mc:Choice>
              <mc:Fallback>
                <p:oleObj name="Macrobond document" r:id="rId2" imgW="6909918" imgH="3729419" progId="Mbnd.mbnd">
                  <p:embed/>
                  <p:pic>
                    <p:nvPicPr>
                      <p:cNvPr id="4" name="Objekti 3">
                        <a:extLst>
                          <a:ext uri="{FF2B5EF4-FFF2-40B4-BE49-F238E27FC236}">
                            <a16:creationId xmlns:a16="http://schemas.microsoft.com/office/drawing/2014/main" id="{4FC796B7-2CEF-4F8F-AD6A-030D433BB067}"/>
                          </a:ext>
                        </a:extLst>
                      </p:cNvPr>
                      <p:cNvPicPr/>
                      <p:nvPr/>
                    </p:nvPicPr>
                    <p:blipFill>
                      <a:blip r:embed="rId3"/>
                      <a:stretch>
                        <a:fillRect/>
                      </a:stretch>
                    </p:blipFill>
                    <p:spPr>
                      <a:xfrm>
                        <a:off x="635000" y="1958975"/>
                        <a:ext cx="8032750" cy="4538663"/>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674DD7D6-5C8C-426B-9481-A708B4D50825}"/>
              </a:ext>
            </a:extLst>
          </p:cNvPr>
          <p:cNvSpPr txBox="1"/>
          <p:nvPr/>
        </p:nvSpPr>
        <p:spPr>
          <a:xfrm>
            <a:off x="1113284" y="1510260"/>
            <a:ext cx="3537585" cy="338554"/>
          </a:xfrm>
          <a:prstGeom prst="rect">
            <a:avLst/>
          </a:prstGeom>
          <a:noFill/>
        </p:spPr>
        <p:txBody>
          <a:bodyPr wrap="square" rtlCol="0">
            <a:spAutoFit/>
          </a:bodyPr>
          <a:lstStyle/>
          <a:p>
            <a:r>
              <a:rPr lang="fi-FI" sz="1600" dirty="0">
                <a:solidFill>
                  <a:schemeClr val="accent2"/>
                </a:solidFill>
              </a:rPr>
              <a:t>MSCI, hintaindeksit EUR, 1.1.2019=100</a:t>
            </a:r>
          </a:p>
        </p:txBody>
      </p:sp>
    </p:spTree>
    <p:extLst>
      <p:ext uri="{BB962C8B-B14F-4D97-AF65-F5344CB8AC3E}">
        <p14:creationId xmlns:p14="http://schemas.microsoft.com/office/powerpoint/2010/main" val="1156148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a:t>Kiinan osakemarkkinat</a:t>
            </a:r>
          </a:p>
        </p:txBody>
      </p:sp>
      <p:graphicFrame>
        <p:nvGraphicFramePr>
          <p:cNvPr id="4" name="Objekti 3"/>
          <p:cNvGraphicFramePr>
            <a:graphicFrameLocks noChangeAspect="1"/>
          </p:cNvGraphicFramePr>
          <p:nvPr>
            <p:extLst>
              <p:ext uri="{D42A27DB-BD31-4B8C-83A1-F6EECF244321}">
                <p14:modId xmlns:p14="http://schemas.microsoft.com/office/powerpoint/2010/main" val="1141300270"/>
              </p:ext>
            </p:extLst>
          </p:nvPr>
        </p:nvGraphicFramePr>
        <p:xfrm>
          <a:off x="736600" y="1563688"/>
          <a:ext cx="8855075" cy="4665662"/>
        </p:xfrm>
        <a:graphic>
          <a:graphicData uri="http://schemas.openxmlformats.org/presentationml/2006/ole">
            <mc:AlternateContent xmlns:mc="http://schemas.openxmlformats.org/markup-compatibility/2006">
              <mc:Choice xmlns:v="urn:schemas-microsoft-com:vml" Requires="v">
                <p:oleObj name="Macrobond document" r:id="rId2" imgW="12141574" imgH="7289367" progId="Mbnd.mbnd">
                  <p:embed/>
                </p:oleObj>
              </mc:Choice>
              <mc:Fallback>
                <p:oleObj name="Macrobond document" r:id="rId2" imgW="12141574" imgH="7289367" progId="Mbnd.mbnd">
                  <p:embed/>
                  <p:pic>
                    <p:nvPicPr>
                      <p:cNvPr id="4" name="Objekti 3"/>
                      <p:cNvPicPr/>
                      <p:nvPr/>
                    </p:nvPicPr>
                    <p:blipFill>
                      <a:blip r:embed="rId3"/>
                      <a:stretch>
                        <a:fillRect/>
                      </a:stretch>
                    </p:blipFill>
                    <p:spPr>
                      <a:xfrm>
                        <a:off x="736600" y="1563688"/>
                        <a:ext cx="8855075" cy="4665662"/>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6EC5909-F004-4DC0-A1F3-D374DF866D7F}"/>
              </a:ext>
            </a:extLst>
          </p:cNvPr>
          <p:cNvSpPr txBox="1"/>
          <p:nvPr/>
        </p:nvSpPr>
        <p:spPr>
          <a:xfrm>
            <a:off x="1013698" y="999423"/>
            <a:ext cx="3537585" cy="338554"/>
          </a:xfrm>
          <a:prstGeom prst="rect">
            <a:avLst/>
          </a:prstGeom>
          <a:noFill/>
        </p:spPr>
        <p:txBody>
          <a:bodyPr wrap="square" rtlCol="0">
            <a:spAutoFit/>
          </a:bodyPr>
          <a:lstStyle/>
          <a:p>
            <a:r>
              <a:rPr lang="fi-FI" sz="1600" dirty="0">
                <a:solidFill>
                  <a:schemeClr val="accent2"/>
                </a:solidFill>
              </a:rPr>
              <a:t>kokonaistuotot, paikallisessa valuutassa</a:t>
            </a:r>
          </a:p>
        </p:txBody>
      </p:sp>
    </p:spTree>
    <p:extLst>
      <p:ext uri="{BB962C8B-B14F-4D97-AF65-F5344CB8AC3E}">
        <p14:creationId xmlns:p14="http://schemas.microsoft.com/office/powerpoint/2010/main" val="2242156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rgbClr val="164280"/>
                </a:solidFill>
              </a:rPr>
              <a:t>Osakeindeksien kehitys, kehittyvät taloudet vs. maailma</a:t>
            </a:r>
            <a:endParaRPr lang="en-US" dirty="0"/>
          </a:p>
        </p:txBody>
      </p:sp>
      <p:graphicFrame>
        <p:nvGraphicFramePr>
          <p:cNvPr id="3" name="Objekti 2"/>
          <p:cNvGraphicFramePr>
            <a:graphicFrameLocks noChangeAspect="1"/>
          </p:cNvGraphicFramePr>
          <p:nvPr>
            <p:extLst>
              <p:ext uri="{D42A27DB-BD31-4B8C-83A1-F6EECF244321}">
                <p14:modId xmlns:p14="http://schemas.microsoft.com/office/powerpoint/2010/main" val="1006188019"/>
              </p:ext>
            </p:extLst>
          </p:nvPr>
        </p:nvGraphicFramePr>
        <p:xfrm>
          <a:off x="684213" y="1882775"/>
          <a:ext cx="9523412" cy="3970338"/>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3" name="Objekti 2"/>
                      <p:cNvPicPr/>
                      <p:nvPr/>
                    </p:nvPicPr>
                    <p:blipFill>
                      <a:blip r:embed="rId3"/>
                      <a:stretch>
                        <a:fillRect/>
                      </a:stretch>
                    </p:blipFill>
                    <p:spPr>
                      <a:xfrm>
                        <a:off x="684213" y="1882775"/>
                        <a:ext cx="9523412" cy="3970338"/>
                      </a:xfrm>
                      <a:prstGeom prst="rect">
                        <a:avLst/>
                      </a:prstGeom>
                    </p:spPr>
                  </p:pic>
                </p:oleObj>
              </mc:Fallback>
            </mc:AlternateContent>
          </a:graphicData>
        </a:graphic>
      </p:graphicFrame>
      <p:sp>
        <p:nvSpPr>
          <p:cNvPr id="5" name="Tekstiruutu 4"/>
          <p:cNvSpPr txBox="1"/>
          <p:nvPr/>
        </p:nvSpPr>
        <p:spPr>
          <a:xfrm>
            <a:off x="1025098" y="1521411"/>
            <a:ext cx="5070902" cy="338554"/>
          </a:xfrm>
          <a:prstGeom prst="rect">
            <a:avLst/>
          </a:prstGeom>
          <a:noFill/>
        </p:spPr>
        <p:txBody>
          <a:bodyPr wrap="square" rtlCol="0">
            <a:spAutoFit/>
          </a:bodyPr>
          <a:lstStyle/>
          <a:p>
            <a:r>
              <a:rPr lang="fi-FI" sz="1600" dirty="0">
                <a:solidFill>
                  <a:schemeClr val="accent2"/>
                </a:solidFill>
              </a:rPr>
              <a:t>MSCI hintaindeksit, 2019=100, paikalliset valuutat</a:t>
            </a:r>
          </a:p>
        </p:txBody>
      </p:sp>
    </p:spTree>
    <p:extLst>
      <p:ext uri="{BB962C8B-B14F-4D97-AF65-F5344CB8AC3E}">
        <p14:creationId xmlns:p14="http://schemas.microsoft.com/office/powerpoint/2010/main" val="256194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FA0516-9892-4181-BD75-275D1A5B89D7}"/>
              </a:ext>
            </a:extLst>
          </p:cNvPr>
          <p:cNvSpPr>
            <a:spLocks noGrp="1"/>
          </p:cNvSpPr>
          <p:nvPr>
            <p:ph type="title"/>
          </p:nvPr>
        </p:nvSpPr>
        <p:spPr/>
        <p:txBody>
          <a:bodyPr/>
          <a:lstStyle/>
          <a:p>
            <a:r>
              <a:rPr lang="fi-FI" dirty="0"/>
              <a:t>Rahastopääoman jakautuminen omistajasektoreittain 31.12.2022</a:t>
            </a:r>
          </a:p>
        </p:txBody>
      </p:sp>
      <p:pic>
        <p:nvPicPr>
          <p:cNvPr id="9" name="chart">
            <a:extLst>
              <a:ext uri="{FF2B5EF4-FFF2-40B4-BE49-F238E27FC236}">
                <a16:creationId xmlns:a16="http://schemas.microsoft.com/office/drawing/2014/main" id="{F4712359-E073-44BA-8E8B-AD1B3CF4444E}"/>
              </a:ext>
            </a:extLst>
          </p:cNvPr>
          <p:cNvPicPr>
            <a:picLocks noChangeAspect="1"/>
          </p:cNvPicPr>
          <p:nvPr/>
        </p:nvPicPr>
        <p:blipFill>
          <a:blip r:embed="rId2"/>
          <a:stretch>
            <a:fillRect/>
          </a:stretch>
        </p:blipFill>
        <p:spPr>
          <a:xfrm>
            <a:off x="8909915" y="3113070"/>
            <a:ext cx="2725048" cy="2293054"/>
          </a:xfrm>
          <a:prstGeom prst="rect">
            <a:avLst/>
          </a:prstGeom>
        </p:spPr>
      </p:pic>
      <p:sp>
        <p:nvSpPr>
          <p:cNvPr id="3" name="Tekstiruutu 2">
            <a:extLst>
              <a:ext uri="{FF2B5EF4-FFF2-40B4-BE49-F238E27FC236}">
                <a16:creationId xmlns:a16="http://schemas.microsoft.com/office/drawing/2014/main" id="{136613F8-6573-4635-87D3-B13AB1B44100}"/>
              </a:ext>
            </a:extLst>
          </p:cNvPr>
          <p:cNvSpPr txBox="1"/>
          <p:nvPr/>
        </p:nvSpPr>
        <p:spPr>
          <a:xfrm>
            <a:off x="479394" y="6134694"/>
            <a:ext cx="1924758" cy="276999"/>
          </a:xfrm>
          <a:prstGeom prst="rect">
            <a:avLst/>
          </a:prstGeom>
          <a:noFill/>
        </p:spPr>
        <p:txBody>
          <a:bodyPr wrap="none" rtlCol="0">
            <a:spAutoFit/>
          </a:bodyPr>
          <a:lstStyle/>
          <a:p>
            <a:r>
              <a:rPr lang="fi-FI" sz="1200" dirty="0"/>
              <a:t>Lähde: Suomen Pankki ja FA</a:t>
            </a:r>
          </a:p>
        </p:txBody>
      </p:sp>
      <p:pic>
        <p:nvPicPr>
          <p:cNvPr id="11" name="Sisällön paikkamerkki 10">
            <a:extLst>
              <a:ext uri="{FF2B5EF4-FFF2-40B4-BE49-F238E27FC236}">
                <a16:creationId xmlns:a16="http://schemas.microsoft.com/office/drawing/2014/main" id="{BA261B6B-BD82-07A8-F30A-ED8A7C54784D}"/>
              </a:ext>
            </a:extLst>
          </p:cNvPr>
          <p:cNvPicPr>
            <a:picLocks noGrp="1" noChangeAspect="1"/>
          </p:cNvPicPr>
          <p:nvPr>
            <p:ph idx="1"/>
          </p:nvPr>
        </p:nvPicPr>
        <p:blipFill>
          <a:blip r:embed="rId3"/>
          <a:stretch>
            <a:fillRect/>
          </a:stretch>
        </p:blipFill>
        <p:spPr>
          <a:xfrm>
            <a:off x="878961" y="1567543"/>
            <a:ext cx="7441372" cy="4567151"/>
          </a:xfrm>
          <a:prstGeom prst="rect">
            <a:avLst/>
          </a:prstGeom>
        </p:spPr>
      </p:pic>
    </p:spTree>
    <p:extLst>
      <p:ext uri="{BB962C8B-B14F-4D97-AF65-F5344CB8AC3E}">
        <p14:creationId xmlns:p14="http://schemas.microsoft.com/office/powerpoint/2010/main" val="3374992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USA – osakemarkkinoiden pitkän aikavälin arvostustaso </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1428558875"/>
              </p:ext>
            </p:extLst>
          </p:nvPr>
        </p:nvGraphicFramePr>
        <p:xfrm>
          <a:off x="690563" y="1900238"/>
          <a:ext cx="9523412" cy="4344987"/>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3" name="Objekti 2"/>
                      <p:cNvPicPr/>
                      <p:nvPr/>
                    </p:nvPicPr>
                    <p:blipFill>
                      <a:blip r:embed="rId3"/>
                      <a:stretch>
                        <a:fillRect/>
                      </a:stretch>
                    </p:blipFill>
                    <p:spPr>
                      <a:xfrm>
                        <a:off x="690563" y="1900238"/>
                        <a:ext cx="9523412" cy="4344987"/>
                      </a:xfrm>
                      <a:prstGeom prst="rect">
                        <a:avLst/>
                      </a:prstGeom>
                    </p:spPr>
                  </p:pic>
                </p:oleObj>
              </mc:Fallback>
            </mc:AlternateContent>
          </a:graphicData>
        </a:graphic>
      </p:graphicFrame>
    </p:spTree>
    <p:extLst>
      <p:ext uri="{BB962C8B-B14F-4D97-AF65-F5344CB8AC3E}">
        <p14:creationId xmlns:p14="http://schemas.microsoft.com/office/powerpoint/2010/main" val="918949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Osakemarkkinoiden </a:t>
            </a:r>
            <a:r>
              <a:rPr lang="fi-FI" err="1"/>
              <a:t>volatiliteetti</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634002876"/>
              </p:ext>
            </p:extLst>
          </p:nvPr>
        </p:nvGraphicFramePr>
        <p:xfrm>
          <a:off x="709613" y="1654175"/>
          <a:ext cx="9523412" cy="4300538"/>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4" name="Objekti 3"/>
                      <p:cNvPicPr/>
                      <p:nvPr/>
                    </p:nvPicPr>
                    <p:blipFill>
                      <a:blip r:embed="rId3"/>
                      <a:stretch>
                        <a:fillRect/>
                      </a:stretch>
                    </p:blipFill>
                    <p:spPr>
                      <a:xfrm>
                        <a:off x="709613" y="1654175"/>
                        <a:ext cx="9523412" cy="4300538"/>
                      </a:xfrm>
                      <a:prstGeom prst="rect">
                        <a:avLst/>
                      </a:prstGeom>
                    </p:spPr>
                  </p:pic>
                </p:oleObj>
              </mc:Fallback>
            </mc:AlternateContent>
          </a:graphicData>
        </a:graphic>
      </p:graphicFrame>
      <p:sp>
        <p:nvSpPr>
          <p:cNvPr id="5" name="Tekstiruutu 4"/>
          <p:cNvSpPr txBox="1"/>
          <p:nvPr/>
        </p:nvSpPr>
        <p:spPr>
          <a:xfrm>
            <a:off x="1106632" y="1439141"/>
            <a:ext cx="1148195" cy="338554"/>
          </a:xfrm>
          <a:prstGeom prst="rect">
            <a:avLst/>
          </a:prstGeom>
          <a:noFill/>
        </p:spPr>
        <p:txBody>
          <a:bodyPr wrap="square" rtlCol="0">
            <a:spAutoFit/>
          </a:bodyPr>
          <a:lstStyle/>
          <a:p>
            <a:r>
              <a:rPr lang="fi-FI" sz="1600">
                <a:solidFill>
                  <a:schemeClr val="accent2"/>
                </a:solidFill>
              </a:rPr>
              <a:t>indeksi</a:t>
            </a:r>
          </a:p>
        </p:txBody>
      </p:sp>
    </p:spTree>
    <p:extLst>
      <p:ext uri="{BB962C8B-B14F-4D97-AF65-F5344CB8AC3E}">
        <p14:creationId xmlns:p14="http://schemas.microsoft.com/office/powerpoint/2010/main" val="3532058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Valtioiden 10v. </a:t>
            </a:r>
            <a:r>
              <a:rPr lang="fi-FI" err="1">
                <a:solidFill>
                  <a:srgbClr val="164280"/>
                </a:solidFill>
              </a:rPr>
              <a:t>jvk</a:t>
            </a:r>
            <a:r>
              <a:rPr lang="fi-FI">
                <a:solidFill>
                  <a:srgbClr val="164280"/>
                </a:solidFill>
              </a:rPr>
              <a:t>-lainojen 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1139052638"/>
              </p:ext>
            </p:extLst>
          </p:nvPr>
        </p:nvGraphicFramePr>
        <p:xfrm>
          <a:off x="749300" y="1555750"/>
          <a:ext cx="9523413" cy="4265613"/>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3" name="Objekti 2"/>
                      <p:cNvPicPr/>
                      <p:nvPr/>
                    </p:nvPicPr>
                    <p:blipFill>
                      <a:blip r:embed="rId3"/>
                      <a:stretch>
                        <a:fillRect/>
                      </a:stretch>
                    </p:blipFill>
                    <p:spPr>
                      <a:xfrm>
                        <a:off x="749300" y="1555750"/>
                        <a:ext cx="9523413" cy="4265613"/>
                      </a:xfrm>
                      <a:prstGeom prst="rect">
                        <a:avLst/>
                      </a:prstGeom>
                    </p:spPr>
                  </p:pic>
                </p:oleObj>
              </mc:Fallback>
            </mc:AlternateContent>
          </a:graphicData>
        </a:graphic>
      </p:graphicFrame>
      <p:sp>
        <p:nvSpPr>
          <p:cNvPr id="5" name="Tekstiruutu 4"/>
          <p:cNvSpPr txBox="1"/>
          <p:nvPr/>
        </p:nvSpPr>
        <p:spPr>
          <a:xfrm>
            <a:off x="1054677" y="1371600"/>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376128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000191-5111-4ED0-A81B-9A2794BE62FC}"/>
              </a:ext>
            </a:extLst>
          </p:cNvPr>
          <p:cNvSpPr>
            <a:spLocks noGrp="1"/>
          </p:cNvSpPr>
          <p:nvPr>
            <p:ph type="title"/>
          </p:nvPr>
        </p:nvSpPr>
        <p:spPr/>
        <p:txBody>
          <a:bodyPr/>
          <a:lstStyle/>
          <a:p>
            <a:r>
              <a:rPr lang="fi-FI"/>
              <a:t>USA – valtionlainojen 2v. ja 10v. korot</a:t>
            </a:r>
          </a:p>
        </p:txBody>
      </p:sp>
      <p:graphicFrame>
        <p:nvGraphicFramePr>
          <p:cNvPr id="3" name="Objekti 2">
            <a:extLst>
              <a:ext uri="{FF2B5EF4-FFF2-40B4-BE49-F238E27FC236}">
                <a16:creationId xmlns:a16="http://schemas.microsoft.com/office/drawing/2014/main" id="{DE2C637E-96C9-4C85-8D68-BBAAE998A30A}"/>
              </a:ext>
            </a:extLst>
          </p:cNvPr>
          <p:cNvGraphicFramePr>
            <a:graphicFrameLocks noChangeAspect="1"/>
          </p:cNvGraphicFramePr>
          <p:nvPr>
            <p:extLst>
              <p:ext uri="{D42A27DB-BD31-4B8C-83A1-F6EECF244321}">
                <p14:modId xmlns:p14="http://schemas.microsoft.com/office/powerpoint/2010/main" val="31033760"/>
              </p:ext>
            </p:extLst>
          </p:nvPr>
        </p:nvGraphicFramePr>
        <p:xfrm>
          <a:off x="709613" y="1949450"/>
          <a:ext cx="8356600" cy="4143375"/>
        </p:xfrm>
        <a:graphic>
          <a:graphicData uri="http://schemas.openxmlformats.org/presentationml/2006/ole">
            <mc:AlternateContent xmlns:mc="http://schemas.openxmlformats.org/markup-compatibility/2006">
              <mc:Choice xmlns:v="urn:schemas-microsoft-com:vml" Requires="v">
                <p:oleObj name="Macrobond document" r:id="rId2" imgW="7576472" imgH="3738433" progId="Mbnd.mbnd">
                  <p:embed/>
                </p:oleObj>
              </mc:Choice>
              <mc:Fallback>
                <p:oleObj name="Macrobond document" r:id="rId2" imgW="7576472" imgH="3738433" progId="Mbnd.mbnd">
                  <p:embed/>
                  <p:pic>
                    <p:nvPicPr>
                      <p:cNvPr id="3" name="Objekti 2">
                        <a:extLst>
                          <a:ext uri="{FF2B5EF4-FFF2-40B4-BE49-F238E27FC236}">
                            <a16:creationId xmlns:a16="http://schemas.microsoft.com/office/drawing/2014/main" id="{DE2C637E-96C9-4C85-8D68-BBAAE998A30A}"/>
                          </a:ext>
                        </a:extLst>
                      </p:cNvPr>
                      <p:cNvPicPr/>
                      <p:nvPr/>
                    </p:nvPicPr>
                    <p:blipFill>
                      <a:blip r:embed="rId3"/>
                      <a:stretch>
                        <a:fillRect/>
                      </a:stretch>
                    </p:blipFill>
                    <p:spPr>
                      <a:xfrm>
                        <a:off x="709613" y="1949450"/>
                        <a:ext cx="8356600" cy="414337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12DDFA5C-CAAA-47CA-877A-3A006EAD6927}"/>
              </a:ext>
            </a:extLst>
          </p:cNvPr>
          <p:cNvSpPr txBox="1"/>
          <p:nvPr/>
        </p:nvSpPr>
        <p:spPr>
          <a:xfrm>
            <a:off x="1199820" y="1613504"/>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808715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E113BE-772F-4788-A072-C42FFD0C49FA}"/>
              </a:ext>
            </a:extLst>
          </p:cNvPr>
          <p:cNvSpPr>
            <a:spLocks noGrp="1"/>
          </p:cNvSpPr>
          <p:nvPr>
            <p:ph type="title"/>
          </p:nvPr>
        </p:nvSpPr>
        <p:spPr/>
        <p:txBody>
          <a:bodyPr/>
          <a:lstStyle/>
          <a:p>
            <a:r>
              <a:rPr lang="fi-FI" dirty="0"/>
              <a:t>Euroalueen yrityslainojen riskilisä</a:t>
            </a:r>
          </a:p>
        </p:txBody>
      </p:sp>
      <p:graphicFrame>
        <p:nvGraphicFramePr>
          <p:cNvPr id="4" name="Objekti 3">
            <a:extLst>
              <a:ext uri="{FF2B5EF4-FFF2-40B4-BE49-F238E27FC236}">
                <a16:creationId xmlns:a16="http://schemas.microsoft.com/office/drawing/2014/main" id="{0EA20AD9-4742-4CB9-9B53-3A5FC4435138}"/>
              </a:ext>
            </a:extLst>
          </p:cNvPr>
          <p:cNvGraphicFramePr>
            <a:graphicFrameLocks noChangeAspect="1"/>
          </p:cNvGraphicFramePr>
          <p:nvPr>
            <p:extLst>
              <p:ext uri="{D42A27DB-BD31-4B8C-83A1-F6EECF244321}">
                <p14:modId xmlns:p14="http://schemas.microsoft.com/office/powerpoint/2010/main" val="1136333451"/>
              </p:ext>
            </p:extLst>
          </p:nvPr>
        </p:nvGraphicFramePr>
        <p:xfrm>
          <a:off x="968375" y="1687513"/>
          <a:ext cx="7285038" cy="5051425"/>
        </p:xfrm>
        <a:graphic>
          <a:graphicData uri="http://schemas.openxmlformats.org/presentationml/2006/ole">
            <mc:AlternateContent xmlns:mc="http://schemas.openxmlformats.org/markup-compatibility/2006">
              <mc:Choice xmlns:v="urn:schemas-microsoft-com:vml" Requires="v">
                <p:oleObj name="Macrobond document" r:id="rId2" imgW="10512980" imgH="7289367" progId="Mbnd.mbnd">
                  <p:embed/>
                </p:oleObj>
              </mc:Choice>
              <mc:Fallback>
                <p:oleObj name="Macrobond document" r:id="rId2" imgW="10512980" imgH="7289367" progId="Mbnd.mbnd">
                  <p:embed/>
                  <p:pic>
                    <p:nvPicPr>
                      <p:cNvPr id="4" name="Objekti 3">
                        <a:extLst>
                          <a:ext uri="{FF2B5EF4-FFF2-40B4-BE49-F238E27FC236}">
                            <a16:creationId xmlns:a16="http://schemas.microsoft.com/office/drawing/2014/main" id="{0EA20AD9-4742-4CB9-9B53-3A5FC4435138}"/>
                          </a:ext>
                        </a:extLst>
                      </p:cNvPr>
                      <p:cNvPicPr/>
                      <p:nvPr/>
                    </p:nvPicPr>
                    <p:blipFill>
                      <a:blip r:embed="rId3"/>
                      <a:stretch>
                        <a:fillRect/>
                      </a:stretch>
                    </p:blipFill>
                    <p:spPr>
                      <a:xfrm>
                        <a:off x="968375" y="1687513"/>
                        <a:ext cx="7285038" cy="505142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0151F60-6ABE-4343-8783-4CA2616EEBD5}"/>
              </a:ext>
            </a:extLst>
          </p:cNvPr>
          <p:cNvSpPr txBox="1"/>
          <p:nvPr/>
        </p:nvSpPr>
        <p:spPr>
          <a:xfrm>
            <a:off x="1259633" y="1485932"/>
            <a:ext cx="216024" cy="276999"/>
          </a:xfrm>
          <a:prstGeom prst="rect">
            <a:avLst/>
          </a:prstGeom>
          <a:noFill/>
        </p:spPr>
        <p:txBody>
          <a:bodyPr wrap="square" rtlCol="0">
            <a:spAutoFit/>
          </a:bodyPr>
          <a:lstStyle/>
          <a:p>
            <a:r>
              <a:rPr lang="fi-FI" sz="1200" dirty="0"/>
              <a:t>%</a:t>
            </a:r>
          </a:p>
        </p:txBody>
      </p:sp>
    </p:spTree>
    <p:extLst>
      <p:ext uri="{BB962C8B-B14F-4D97-AF65-F5344CB8AC3E}">
        <p14:creationId xmlns:p14="http://schemas.microsoft.com/office/powerpoint/2010/main" val="3564380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Euron dollari- ja jenikurssi</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3073793880"/>
              </p:ext>
            </p:extLst>
          </p:nvPr>
        </p:nvGraphicFramePr>
        <p:xfrm>
          <a:off x="658813" y="1770063"/>
          <a:ext cx="9523412" cy="4130675"/>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3" name="Objekti 2"/>
                      <p:cNvPicPr/>
                      <p:nvPr/>
                    </p:nvPicPr>
                    <p:blipFill>
                      <a:blip r:embed="rId3"/>
                      <a:stretch>
                        <a:fillRect/>
                      </a:stretch>
                    </p:blipFill>
                    <p:spPr>
                      <a:xfrm>
                        <a:off x="658813" y="1770063"/>
                        <a:ext cx="9523412" cy="4130675"/>
                      </a:xfrm>
                      <a:prstGeom prst="rect">
                        <a:avLst/>
                      </a:prstGeom>
                    </p:spPr>
                  </p:pic>
                </p:oleObj>
              </mc:Fallback>
            </mc:AlternateContent>
          </a:graphicData>
        </a:graphic>
      </p:graphicFrame>
      <p:pic>
        <p:nvPicPr>
          <p:cNvPr id="5" name="Kuva 4"/>
          <p:cNvPicPr>
            <a:picLocks noChangeAspect="1"/>
          </p:cNvPicPr>
          <p:nvPr/>
        </p:nvPicPr>
        <p:blipFill>
          <a:blip r:embed="rId4"/>
          <a:stretch>
            <a:fillRect/>
          </a:stretch>
        </p:blipFill>
        <p:spPr>
          <a:xfrm>
            <a:off x="8812413" y="1487496"/>
            <a:ext cx="1463167" cy="384081"/>
          </a:xfrm>
          <a:prstGeom prst="rect">
            <a:avLst/>
          </a:prstGeom>
        </p:spPr>
      </p:pic>
      <p:pic>
        <p:nvPicPr>
          <p:cNvPr id="6" name="Kuva 5"/>
          <p:cNvPicPr>
            <a:picLocks noChangeAspect="1"/>
          </p:cNvPicPr>
          <p:nvPr/>
        </p:nvPicPr>
        <p:blipFill>
          <a:blip r:embed="rId5"/>
          <a:stretch>
            <a:fillRect/>
          </a:stretch>
        </p:blipFill>
        <p:spPr>
          <a:xfrm>
            <a:off x="1088557" y="1487496"/>
            <a:ext cx="1463167" cy="377985"/>
          </a:xfrm>
          <a:prstGeom prst="rect">
            <a:avLst/>
          </a:prstGeom>
        </p:spPr>
      </p:pic>
    </p:spTree>
    <p:extLst>
      <p:ext uri="{BB962C8B-B14F-4D97-AF65-F5344CB8AC3E}">
        <p14:creationId xmlns:p14="http://schemas.microsoft.com/office/powerpoint/2010/main" val="3588353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570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3424B0-AF60-AE32-223E-893092146905}"/>
              </a:ext>
            </a:extLst>
          </p:cNvPr>
          <p:cNvPicPr>
            <a:picLocks noChangeAspect="1"/>
          </p:cNvPicPr>
          <p:nvPr/>
        </p:nvPicPr>
        <p:blipFill>
          <a:blip r:embed="rId2"/>
          <a:stretch>
            <a:fillRect/>
          </a:stretch>
        </p:blipFill>
        <p:spPr>
          <a:xfrm>
            <a:off x="1863953" y="1223368"/>
            <a:ext cx="8464093" cy="5646485"/>
          </a:xfrm>
          <a:prstGeom prst="rect">
            <a:avLst/>
          </a:prstGeom>
          <a:noFill/>
        </p:spPr>
      </p:pic>
      <p:sp>
        <p:nvSpPr>
          <p:cNvPr id="8" name="Title 1">
            <a:extLst>
              <a:ext uri="{FF2B5EF4-FFF2-40B4-BE49-F238E27FC236}">
                <a16:creationId xmlns:a16="http://schemas.microsoft.com/office/drawing/2014/main" id="{2297EFAD-D7AA-45D0-A83E-E5CF846AB237}"/>
              </a:ext>
            </a:extLst>
          </p:cNvPr>
          <p:cNvSpPr>
            <a:spLocks noGrp="1"/>
          </p:cNvSpPr>
          <p:nvPr>
            <p:ph type="title"/>
          </p:nvPr>
        </p:nvSpPr>
        <p:spPr>
          <a:xfrm>
            <a:off x="431800" y="90703"/>
            <a:ext cx="11252200" cy="908720"/>
          </a:xfrm>
        </p:spPr>
        <p:txBody>
          <a:bodyPr anchor="b">
            <a:normAutofit/>
          </a:bodyPr>
          <a:lstStyle/>
          <a:p>
            <a:r>
              <a:rPr lang="en-US" err="1"/>
              <a:t>Rahastopääoma</a:t>
            </a:r>
            <a:r>
              <a:rPr lang="en-US"/>
              <a:t> </a:t>
            </a:r>
            <a:r>
              <a:rPr lang="en-US" err="1"/>
              <a:t>suomalaisissa</a:t>
            </a:r>
            <a:r>
              <a:rPr lang="en-US"/>
              <a:t> </a:t>
            </a:r>
            <a:r>
              <a:rPr lang="en-US" err="1"/>
              <a:t>sijoitusrahastoissa</a:t>
            </a:r>
            <a:endParaRPr lang="en-US" dirty="0"/>
          </a:p>
        </p:txBody>
      </p:sp>
    </p:spTree>
    <p:extLst>
      <p:ext uri="{BB962C8B-B14F-4D97-AF65-F5344CB8AC3E}">
        <p14:creationId xmlns:p14="http://schemas.microsoft.com/office/powerpoint/2010/main" val="33120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07EA36-ACD2-35DF-8DC5-B1ED21C92FC8}"/>
              </a:ext>
            </a:extLst>
          </p:cNvPr>
          <p:cNvPicPr>
            <a:picLocks noChangeAspect="1"/>
          </p:cNvPicPr>
          <p:nvPr/>
        </p:nvPicPr>
        <p:blipFill>
          <a:blip r:embed="rId2"/>
          <a:stretch>
            <a:fillRect/>
          </a:stretch>
        </p:blipFill>
        <p:spPr>
          <a:xfrm>
            <a:off x="1866424" y="1223368"/>
            <a:ext cx="8459152" cy="5646485"/>
          </a:xfrm>
          <a:prstGeom prst="rect">
            <a:avLst/>
          </a:prstGeom>
          <a:noFill/>
        </p:spPr>
      </p:pic>
      <p:sp>
        <p:nvSpPr>
          <p:cNvPr id="2" name="Title 1"/>
          <p:cNvSpPr>
            <a:spLocks noGrp="1"/>
          </p:cNvSpPr>
          <p:nvPr>
            <p:ph type="title"/>
          </p:nvPr>
        </p:nvSpPr>
        <p:spPr>
          <a:xfrm>
            <a:off x="431800" y="90703"/>
            <a:ext cx="11252200" cy="908720"/>
          </a:xfrm>
        </p:spPr>
        <p:txBody>
          <a:bodyPr anchor="b">
            <a:normAutofit/>
          </a:bodyPr>
          <a:lstStyle/>
          <a:p>
            <a:r>
              <a:rPr lang="en-US" err="1"/>
              <a:t>Nettomerkinnät</a:t>
            </a:r>
            <a:r>
              <a:rPr lang="en-US"/>
              <a:t> </a:t>
            </a:r>
            <a:r>
              <a:rPr lang="en-US" err="1"/>
              <a:t>suomalaisissa</a:t>
            </a:r>
            <a:r>
              <a:rPr lang="en-US"/>
              <a:t> </a:t>
            </a:r>
            <a:r>
              <a:rPr lang="en-US" err="1"/>
              <a:t>sijoitusrahastoissa</a:t>
            </a:r>
            <a:endParaRPr lang="en-US" dirty="0"/>
          </a:p>
        </p:txBody>
      </p:sp>
    </p:spTree>
    <p:extLst>
      <p:ext uri="{BB962C8B-B14F-4D97-AF65-F5344CB8AC3E}">
        <p14:creationId xmlns:p14="http://schemas.microsoft.com/office/powerpoint/2010/main" val="356336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6A8901-D1E0-3035-7C7A-9A3F9CB3BC4C}"/>
              </a:ext>
            </a:extLst>
          </p:cNvPr>
          <p:cNvPicPr>
            <a:picLocks noChangeAspect="1"/>
          </p:cNvPicPr>
          <p:nvPr/>
        </p:nvPicPr>
        <p:blipFill>
          <a:blip r:embed="rId2"/>
          <a:stretch>
            <a:fillRect/>
          </a:stretch>
        </p:blipFill>
        <p:spPr>
          <a:xfrm>
            <a:off x="1465269" y="1223368"/>
            <a:ext cx="9261462" cy="5646485"/>
          </a:xfrm>
          <a:prstGeom prst="rect">
            <a:avLst/>
          </a:prstGeom>
          <a:noFill/>
        </p:spPr>
      </p:pic>
      <p:sp>
        <p:nvSpPr>
          <p:cNvPr id="2" name="Title 1"/>
          <p:cNvSpPr>
            <a:spLocks noGrp="1"/>
          </p:cNvSpPr>
          <p:nvPr>
            <p:ph type="title"/>
          </p:nvPr>
        </p:nvSpPr>
        <p:spPr>
          <a:xfrm>
            <a:off x="431800" y="90703"/>
            <a:ext cx="11252200" cy="908720"/>
          </a:xfrm>
        </p:spPr>
        <p:txBody>
          <a:bodyPr anchor="b">
            <a:normAutofit/>
          </a:bodyPr>
          <a:lstStyle/>
          <a:p>
            <a:r>
              <a:rPr lang="en-US" err="1"/>
              <a:t>Nettomerkinnät</a:t>
            </a:r>
            <a:r>
              <a:rPr lang="en-US"/>
              <a:t> </a:t>
            </a:r>
            <a:r>
              <a:rPr lang="en-US" err="1"/>
              <a:t>rahastoluokittain</a:t>
            </a:r>
            <a:endParaRPr lang="en-US" dirty="0"/>
          </a:p>
        </p:txBody>
      </p:sp>
    </p:spTree>
    <p:extLst>
      <p:ext uri="{BB962C8B-B14F-4D97-AF65-F5344CB8AC3E}">
        <p14:creationId xmlns:p14="http://schemas.microsoft.com/office/powerpoint/2010/main" val="425430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90703"/>
            <a:ext cx="11252200" cy="908720"/>
          </a:xfrm>
        </p:spPr>
        <p:txBody>
          <a:bodyPr anchor="b">
            <a:normAutofit/>
          </a:bodyPr>
          <a:lstStyle/>
          <a:p>
            <a:r>
              <a:rPr lang="en-US" err="1"/>
              <a:t>Osakerahastojen</a:t>
            </a:r>
            <a:r>
              <a:rPr lang="en-US"/>
              <a:t> </a:t>
            </a:r>
            <a:r>
              <a:rPr lang="en-US" err="1"/>
              <a:t>nettomerkinnät</a:t>
            </a:r>
            <a:r>
              <a:rPr lang="en-US"/>
              <a:t> </a:t>
            </a:r>
            <a:r>
              <a:rPr lang="en-US" err="1"/>
              <a:t>rahastoluokittain</a:t>
            </a:r>
            <a:endParaRPr lang="en-US" dirty="0"/>
          </a:p>
        </p:txBody>
      </p:sp>
      <p:graphicFrame>
        <p:nvGraphicFramePr>
          <p:cNvPr id="3" name="Chart 2">
            <a:extLst>
              <a:ext uri="{FF2B5EF4-FFF2-40B4-BE49-F238E27FC236}">
                <a16:creationId xmlns:a16="http://schemas.microsoft.com/office/drawing/2014/main" id="{00000000-0008-0000-0600-000002000000}"/>
              </a:ext>
            </a:extLst>
          </p:cNvPr>
          <p:cNvGraphicFramePr>
            <a:graphicFrameLocks noGrp="1"/>
          </p:cNvGraphicFramePr>
          <p:nvPr>
            <p:extLst>
              <p:ext uri="{D42A27DB-BD31-4B8C-83A1-F6EECF244321}">
                <p14:modId xmlns:p14="http://schemas.microsoft.com/office/powerpoint/2010/main" val="1354500520"/>
              </p:ext>
            </p:extLst>
          </p:nvPr>
        </p:nvGraphicFramePr>
        <p:xfrm>
          <a:off x="0" y="1223368"/>
          <a:ext cx="12192000" cy="56464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6893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B515C2-5AEA-C2F3-AB78-F0B1FC81CA09}"/>
              </a:ext>
            </a:extLst>
          </p:cNvPr>
          <p:cNvPicPr>
            <a:picLocks noChangeAspect="1"/>
          </p:cNvPicPr>
          <p:nvPr/>
        </p:nvPicPr>
        <p:blipFill>
          <a:blip r:embed="rId2"/>
          <a:stretch>
            <a:fillRect/>
          </a:stretch>
        </p:blipFill>
        <p:spPr>
          <a:xfrm>
            <a:off x="1468085" y="1223368"/>
            <a:ext cx="9255829" cy="5646485"/>
          </a:xfrm>
          <a:prstGeom prst="rect">
            <a:avLst/>
          </a:prstGeom>
          <a:noFill/>
        </p:spPr>
      </p:pic>
      <p:sp>
        <p:nvSpPr>
          <p:cNvPr id="2" name="Title 1"/>
          <p:cNvSpPr>
            <a:spLocks noGrp="1"/>
          </p:cNvSpPr>
          <p:nvPr>
            <p:ph type="title"/>
          </p:nvPr>
        </p:nvSpPr>
        <p:spPr>
          <a:xfrm>
            <a:off x="431800" y="90703"/>
            <a:ext cx="11252200" cy="908720"/>
          </a:xfrm>
        </p:spPr>
        <p:txBody>
          <a:bodyPr anchor="b">
            <a:normAutofit/>
          </a:bodyPr>
          <a:lstStyle/>
          <a:p>
            <a:r>
              <a:rPr lang="en-US" err="1"/>
              <a:t>Korkorahastojen</a:t>
            </a:r>
            <a:r>
              <a:rPr lang="en-US"/>
              <a:t> </a:t>
            </a:r>
            <a:r>
              <a:rPr lang="en-US" err="1"/>
              <a:t>nettomerkinnät</a:t>
            </a:r>
            <a:r>
              <a:rPr lang="en-US"/>
              <a:t> </a:t>
            </a:r>
            <a:r>
              <a:rPr lang="en-US" err="1"/>
              <a:t>rahastoluokittain</a:t>
            </a:r>
            <a:endParaRPr lang="en-US" dirty="0"/>
          </a:p>
        </p:txBody>
      </p:sp>
    </p:spTree>
    <p:extLst>
      <p:ext uri="{BB962C8B-B14F-4D97-AF65-F5344CB8AC3E}">
        <p14:creationId xmlns:p14="http://schemas.microsoft.com/office/powerpoint/2010/main" val="93596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90703"/>
            <a:ext cx="11252200" cy="908720"/>
          </a:xfrm>
        </p:spPr>
        <p:txBody>
          <a:bodyPr anchor="b">
            <a:normAutofit/>
          </a:bodyPr>
          <a:lstStyle/>
          <a:p>
            <a:r>
              <a:rPr lang="en-US"/>
              <a:t>Rahastopääoman jakautuminen Suomessa</a:t>
            </a:r>
            <a:endParaRPr lang="en-US" dirty="0"/>
          </a:p>
        </p:txBody>
      </p:sp>
      <p:graphicFrame>
        <p:nvGraphicFramePr>
          <p:cNvPr id="3" name="Chart 2">
            <a:extLst>
              <a:ext uri="{FF2B5EF4-FFF2-40B4-BE49-F238E27FC236}">
                <a16:creationId xmlns:a16="http://schemas.microsoft.com/office/drawing/2014/main" id="{00000000-0008-0000-0800-000002000000}"/>
              </a:ext>
            </a:extLst>
          </p:cNvPr>
          <p:cNvGraphicFramePr>
            <a:graphicFrameLocks noGrp="1"/>
          </p:cNvGraphicFramePr>
          <p:nvPr>
            <p:extLst>
              <p:ext uri="{D42A27DB-BD31-4B8C-83A1-F6EECF244321}">
                <p14:modId xmlns:p14="http://schemas.microsoft.com/office/powerpoint/2010/main" val="1069035345"/>
              </p:ext>
            </p:extLst>
          </p:nvPr>
        </p:nvGraphicFramePr>
        <p:xfrm>
          <a:off x="0" y="1223368"/>
          <a:ext cx="12192000" cy="56464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438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90703"/>
            <a:ext cx="11252200" cy="908720"/>
          </a:xfrm>
        </p:spPr>
        <p:txBody>
          <a:bodyPr anchor="b">
            <a:normAutofit/>
          </a:bodyPr>
          <a:lstStyle/>
          <a:p>
            <a:r>
              <a:rPr lang="fi-FI" sz="2700"/>
              <a:t>Rahastopääomien ja kumulatiivisten nettomerkintöjen kehittyminen</a:t>
            </a:r>
            <a:endParaRPr lang="en-US" sz="2700"/>
          </a:p>
        </p:txBody>
      </p:sp>
      <p:graphicFrame>
        <p:nvGraphicFramePr>
          <p:cNvPr id="4" name="Chart 3">
            <a:extLst>
              <a:ext uri="{FF2B5EF4-FFF2-40B4-BE49-F238E27FC236}">
                <a16:creationId xmlns:a16="http://schemas.microsoft.com/office/drawing/2014/main" id="{00000000-0008-0000-0900-000002000000}"/>
              </a:ext>
            </a:extLst>
          </p:cNvPr>
          <p:cNvGraphicFramePr>
            <a:graphicFrameLocks noGrp="1"/>
          </p:cNvGraphicFramePr>
          <p:nvPr>
            <p:extLst>
              <p:ext uri="{D42A27DB-BD31-4B8C-83A1-F6EECF244321}">
                <p14:modId xmlns:p14="http://schemas.microsoft.com/office/powerpoint/2010/main" val="4220398729"/>
              </p:ext>
            </p:extLst>
          </p:nvPr>
        </p:nvGraphicFramePr>
        <p:xfrm>
          <a:off x="0" y="1223368"/>
          <a:ext cx="12192000" cy="56464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2022726"/>
      </p:ext>
    </p:extLst>
  </p:cSld>
  <p:clrMapOvr>
    <a:masterClrMapping/>
  </p:clrMapOvr>
</p:sld>
</file>

<file path=ppt/theme/theme1.xml><?xml version="1.0" encoding="utf-8"?>
<a:theme xmlns:a="http://schemas.openxmlformats.org/drawingml/2006/main" name="FA2025 perusdiat">
  <a:themeElements>
    <a:clrScheme name="FA2025">
      <a:dk1>
        <a:srgbClr val="575757"/>
      </a:dk1>
      <a:lt1>
        <a:srgbClr val="FFFFFF"/>
      </a:lt1>
      <a:dk2>
        <a:srgbClr val="164280"/>
      </a:dk2>
      <a:lt2>
        <a:srgbClr val="FFFFFF"/>
      </a:lt2>
      <a:accent1>
        <a:srgbClr val="E5007D"/>
      </a:accent1>
      <a:accent2>
        <a:srgbClr val="164280"/>
      </a:accent2>
      <a:accent3>
        <a:srgbClr val="000000"/>
      </a:accent3>
      <a:accent4>
        <a:srgbClr val="80539D"/>
      </a:accent4>
      <a:accent5>
        <a:srgbClr val="FFD600"/>
      </a:accent5>
      <a:accent6>
        <a:srgbClr val="F5B4D2"/>
      </a:accent6>
      <a:hlink>
        <a:srgbClr val="164280"/>
      </a:hlink>
      <a:folHlink>
        <a:srgbClr val="E5007D"/>
      </a:folHlink>
    </a:clrScheme>
    <a:fontScheme name="FA2024">
      <a:majorFont>
        <a:latin typeface="Merriweather Bold"/>
        <a:ea typeface=""/>
        <a:cs typeface=""/>
      </a:majorFont>
      <a:minorFont>
        <a:latin typeface="Merriweather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A2025_FI.pptx" id="{260E584E-1A69-F74F-9E64-6FA1D2ADFAFD}" vid="{C5CACE8B-D820-B14E-B32C-405ABF49521B}"/>
    </a:ext>
  </a:extLst>
</a:theme>
</file>

<file path=ppt/theme/theme2.xml><?xml version="1.0" encoding="utf-8"?>
<a:theme xmlns:a="http://schemas.openxmlformats.org/drawingml/2006/main" name="FA2025 kuvapohjadiat">
  <a:themeElements>
    <a:clrScheme name="FA2025värit">
      <a:dk1>
        <a:srgbClr val="575757"/>
      </a:dk1>
      <a:lt1>
        <a:srgbClr val="FFFFFF"/>
      </a:lt1>
      <a:dk2>
        <a:srgbClr val="164280"/>
      </a:dk2>
      <a:lt2>
        <a:srgbClr val="FFFFFF"/>
      </a:lt2>
      <a:accent1>
        <a:srgbClr val="E5007D"/>
      </a:accent1>
      <a:accent2>
        <a:srgbClr val="164280"/>
      </a:accent2>
      <a:accent3>
        <a:srgbClr val="000000"/>
      </a:accent3>
      <a:accent4>
        <a:srgbClr val="80539D"/>
      </a:accent4>
      <a:accent5>
        <a:srgbClr val="FFD600"/>
      </a:accent5>
      <a:accent6>
        <a:srgbClr val="F5B4D2"/>
      </a:accent6>
      <a:hlink>
        <a:srgbClr val="164280"/>
      </a:hlink>
      <a:folHlink>
        <a:srgbClr val="E5007D"/>
      </a:folHlink>
    </a:clrScheme>
    <a:fontScheme name="FA2024">
      <a:majorFont>
        <a:latin typeface="Merriweather Bold"/>
        <a:ea typeface=""/>
        <a:cs typeface=""/>
      </a:majorFont>
      <a:minorFont>
        <a:latin typeface="Merriweather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A2025_FI.pptx" id="{260E584E-1A69-F74F-9E64-6FA1D2ADFAFD}" vid="{7045C0F1-B9E9-1440-A97E-828253DCE117}"/>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fe4ae3e-08bf-47c0-b07e-ef06d30b885f" xsi:nil="true"/>
    <lcf76f155ced4ddcb4097134ff3c332f xmlns="6cc215e8-562e-4afe-85c5-8c3fb3eae9b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52B94BFF761F4FAC7D3679A1ABB924" ma:contentTypeVersion="11" ma:contentTypeDescription="Create a new document." ma:contentTypeScope="" ma:versionID="f7096de36a11f51e504076ab283be412">
  <xsd:schema xmlns:xsd="http://www.w3.org/2001/XMLSchema" xmlns:xs="http://www.w3.org/2001/XMLSchema" xmlns:p="http://schemas.microsoft.com/office/2006/metadata/properties" xmlns:ns2="6cc215e8-562e-4afe-85c5-8c3fb3eae9be" xmlns:ns3="7fe4ae3e-08bf-47c0-b07e-ef06d30b885f" targetNamespace="http://schemas.microsoft.com/office/2006/metadata/properties" ma:root="true" ma:fieldsID="4afa7cfcbaaad72d71124c2e0fd7dee3" ns2:_="" ns3:_="">
    <xsd:import namespace="6cc215e8-562e-4afe-85c5-8c3fb3eae9be"/>
    <xsd:import namespace="7fe4ae3e-08bf-47c0-b07e-ef06d30b885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215e8-562e-4afe-85c5-8c3fb3eae9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8a41e56-9e17-4914-829f-a486420438e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descriptio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e4ae3e-08bf-47c0-b07e-ef06d30b885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b235d72-a958-4029-b503-fd4d138212f0}" ma:internalName="TaxCatchAll" ma:showField="CatchAllData" ma:web="7fe4ae3e-08bf-47c0-b07e-ef06d30b88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69B688-A91F-4437-B4C0-2E26AF6C6225}">
  <ds:schemaRefs>
    <ds:schemaRef ds:uri="http://schemas.microsoft.com/sharepoint/v3/contenttype/forms"/>
  </ds:schemaRefs>
</ds:datastoreItem>
</file>

<file path=customXml/itemProps2.xml><?xml version="1.0" encoding="utf-8"?>
<ds:datastoreItem xmlns:ds="http://schemas.openxmlformats.org/officeDocument/2006/customXml" ds:itemID="{DA81A9CB-7C47-4A8C-8F93-B323784C7640}">
  <ds:schemaRefs>
    <ds:schemaRef ds:uri="http://schemas.microsoft.com/office/2006/metadata/properties"/>
    <ds:schemaRef ds:uri="http://schemas.microsoft.com/office/infopath/2007/PartnerControls"/>
    <ds:schemaRef ds:uri="3d6a9306-9ca7-4ef4-bdc0-1874c06cbe8c"/>
    <ds:schemaRef ds:uri="7fe4ae3e-08bf-47c0-b07e-ef06d30b885f"/>
    <ds:schemaRef ds:uri="6cc215e8-562e-4afe-85c5-8c3fb3eae9be"/>
  </ds:schemaRefs>
</ds:datastoreItem>
</file>

<file path=customXml/itemProps3.xml><?xml version="1.0" encoding="utf-8"?>
<ds:datastoreItem xmlns:ds="http://schemas.openxmlformats.org/officeDocument/2006/customXml" ds:itemID="{E5E10090-B47E-4B78-916D-5FF8FD1B02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c215e8-562e-4afe-85c5-8c3fb3eae9be"/>
    <ds:schemaRef ds:uri="7fe4ae3e-08bf-47c0-b07e-ef06d30b88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FA2025_FI</Template>
  <TotalTime>42</TotalTime>
  <Words>799</Words>
  <Application>Microsoft Office PowerPoint</Application>
  <PresentationFormat>Laajakuva</PresentationFormat>
  <Paragraphs>52</Paragraphs>
  <Slides>26</Slides>
  <Notes>0</Notes>
  <HiddenSlides>0</HiddenSlides>
  <MMClips>0</MMClips>
  <ScaleCrop>false</ScaleCrop>
  <HeadingPairs>
    <vt:vector size="8" baseType="variant">
      <vt:variant>
        <vt:lpstr>Käytetyt fontit</vt:lpstr>
      </vt:variant>
      <vt:variant>
        <vt:i4>8</vt:i4>
      </vt:variant>
      <vt:variant>
        <vt:lpstr>Teema</vt:lpstr>
      </vt:variant>
      <vt:variant>
        <vt:i4>2</vt:i4>
      </vt:variant>
      <vt:variant>
        <vt:lpstr>Upotetut OLE-palvelimet</vt:lpstr>
      </vt:variant>
      <vt:variant>
        <vt:i4>1</vt:i4>
      </vt:variant>
      <vt:variant>
        <vt:lpstr>Dian otsikot</vt:lpstr>
      </vt:variant>
      <vt:variant>
        <vt:i4>26</vt:i4>
      </vt:variant>
    </vt:vector>
  </HeadingPairs>
  <TitlesOfParts>
    <vt:vector size="37" baseType="lpstr">
      <vt:lpstr>Arial</vt:lpstr>
      <vt:lpstr>Merriweather</vt:lpstr>
      <vt:lpstr>Merriweather Black</vt:lpstr>
      <vt:lpstr>Merriweather Bold</vt:lpstr>
      <vt:lpstr>Merriweather Sans</vt:lpstr>
      <vt:lpstr>Merriweather Sans bold</vt:lpstr>
      <vt:lpstr>Merriweather Sans Light</vt:lpstr>
      <vt:lpstr>Times New Roman</vt:lpstr>
      <vt:lpstr>FA2025 perusdiat</vt:lpstr>
      <vt:lpstr>FA2025 kuvapohjadiat</vt:lpstr>
      <vt:lpstr>Macrobond document</vt:lpstr>
      <vt:lpstr>Sijoitusrahastomarkkinoiden kehitys</vt:lpstr>
      <vt:lpstr>Rahastopääoman jakautuminen omistajasektoreittain 31.12.2022</vt:lpstr>
      <vt:lpstr>Rahastopääoma suomalaisissa sijoitusrahastoissa</vt:lpstr>
      <vt:lpstr>Nettomerkinnät suomalaisissa sijoitusrahastoissa</vt:lpstr>
      <vt:lpstr>Nettomerkinnät rahastoluokittain</vt:lpstr>
      <vt:lpstr>Osakerahastojen nettomerkinnät rahastoluokittain</vt:lpstr>
      <vt:lpstr>Korkorahastojen nettomerkinnät rahastoluokittain</vt:lpstr>
      <vt:lpstr>Rahastopääoman jakautuminen Suomessa</vt:lpstr>
      <vt:lpstr>Rahastopääomien ja kumulatiivisten nettomerkintöjen kehittyminen</vt:lpstr>
      <vt:lpstr>Suomalaisten osakerahastojen ESG -jakaumat</vt:lpstr>
      <vt:lpstr>Suomalaisten pitkän koron rahastojen ESG -jakaumat</vt:lpstr>
      <vt:lpstr>Keskuspankkien taseet</vt:lpstr>
      <vt:lpstr>Keskuspankkien ohjauskorkoja</vt:lpstr>
      <vt:lpstr>Lyhyet korot euroalueella</vt:lpstr>
      <vt:lpstr>Keskeisten osakeindeksien kehitys</vt:lpstr>
      <vt:lpstr>Pohjoismaat ja Eurooppa, osakeindeksit</vt:lpstr>
      <vt:lpstr>Kehittyvät taloudet, osakeindeksejä</vt:lpstr>
      <vt:lpstr>Kiinan osakemarkkinat</vt:lpstr>
      <vt:lpstr>Osakeindeksien kehitys, kehittyvät taloudet vs. maailma</vt:lpstr>
      <vt:lpstr>USA – osakemarkkinoiden pitkän aikavälin arvostustaso </vt:lpstr>
      <vt:lpstr>Osakemarkkinoiden volatiliteetti</vt:lpstr>
      <vt:lpstr>Valtioiden 10v. jvk-lainojen korkoja</vt:lpstr>
      <vt:lpstr>USA – valtionlainojen 2v. ja 10v. korot</vt:lpstr>
      <vt:lpstr>Euroalueen yrityslainojen riskilisä</vt:lpstr>
      <vt:lpstr>Euron dollari- ja jenikurssi</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Somerla Mariia</dc:creator>
  <cp:lastModifiedBy>Virolainen Antti</cp:lastModifiedBy>
  <cp:revision>2</cp:revision>
  <dcterms:created xsi:type="dcterms:W3CDTF">2025-05-08T12:52:59Z</dcterms:created>
  <dcterms:modified xsi:type="dcterms:W3CDTF">2025-07-08T10:45:53Z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0x0101007052B94BFF761F4FAC7D3679A1ABB924</vt:lpwstr>
  </property>
  <property fmtid="{D5CDD505-2E9C-101B-9397-08002B2CF9AE}" pid="3" name="MediaServiceImageTags">
    <vt:lpwstr/>
  </property>
</Properties>
</file>