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13"/>
  </p:notesMasterIdLst>
  <p:handoutMasterIdLst>
    <p:handoutMasterId r:id="rId14"/>
  </p:handoutMasterIdLst>
  <p:sldIdLst>
    <p:sldId id="258" r:id="rId6"/>
    <p:sldId id="368" r:id="rId7"/>
    <p:sldId id="369" r:id="rId8"/>
    <p:sldId id="370" r:id="rId9"/>
    <p:sldId id="372" r:id="rId10"/>
    <p:sldId id="371" r:id="rId11"/>
    <p:sldId id="3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A0681-1070-944B-AA02-0071E7D03C10}" v="1" dt="2025-03-24T20:00:28.040"/>
    <p1510:client id="{F8FC27DE-A0E6-E446-AF47-911CC78EB313}" v="5" dt="2025-03-25T09:26:51.85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026" autoAdjust="0"/>
  </p:normalViewPr>
  <p:slideViewPr>
    <p:cSldViewPr snapToGrid="0">
      <p:cViewPr varScale="1">
        <p:scale>
          <a:sx n="90" d="100"/>
          <a:sy n="90" d="100"/>
        </p:scale>
        <p:origin x="4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Muut</c:v>
                </c:pt>
              </c:strCache>
            </c:strRef>
          </c:tx>
          <c:spPr>
            <a:ln w="57150" cap="rnd" cmpd="sng">
              <a:solidFill>
                <a:srgbClr val="969696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14644</c:v>
                </c:pt>
                <c:pt idx="1">
                  <c:v>15968</c:v>
                </c:pt>
                <c:pt idx="2">
                  <c:v>14300</c:v>
                </c:pt>
                <c:pt idx="3">
                  <c:v>13433</c:v>
                </c:pt>
                <c:pt idx="4">
                  <c:v>14939</c:v>
                </c:pt>
                <c:pt idx="5">
                  <c:v>18252</c:v>
                </c:pt>
                <c:pt idx="6">
                  <c:v>16440</c:v>
                </c:pt>
                <c:pt idx="7">
                  <c:v>16446</c:v>
                </c:pt>
                <c:pt idx="8">
                  <c:v>15046</c:v>
                </c:pt>
                <c:pt idx="9">
                  <c:v>14062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6-40BB-A7F7-35C4A9F899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Autosta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9484</c:v>
                </c:pt>
                <c:pt idx="1">
                  <c:v>8654</c:v>
                </c:pt>
                <c:pt idx="2">
                  <c:v>7650</c:v>
                </c:pt>
                <c:pt idx="3">
                  <c:v>6972</c:v>
                </c:pt>
                <c:pt idx="4">
                  <c:v>7449</c:v>
                </c:pt>
                <c:pt idx="5">
                  <c:v>8762</c:v>
                </c:pt>
                <c:pt idx="6">
                  <c:v>8314</c:v>
                </c:pt>
                <c:pt idx="7">
                  <c:v>9121</c:v>
                </c:pt>
                <c:pt idx="8">
                  <c:v>8268</c:v>
                </c:pt>
                <c:pt idx="9">
                  <c:v>6620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E6-40BB-A7F7-35C4A9F899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Asunnot</c:v>
                </c:pt>
              </c:strCache>
            </c:strRef>
          </c:tx>
          <c:spPr>
            <a:ln w="57150" cap="rnd">
              <a:solidFill>
                <a:schemeClr val="accent2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5969</c:v>
                </c:pt>
                <c:pt idx="1">
                  <c:v>5300</c:v>
                </c:pt>
                <c:pt idx="2">
                  <c:v>4770</c:v>
                </c:pt>
                <c:pt idx="3">
                  <c:v>4922</c:v>
                </c:pt>
                <c:pt idx="4">
                  <c:v>4534</c:v>
                </c:pt>
                <c:pt idx="5">
                  <c:v>4722</c:v>
                </c:pt>
                <c:pt idx="6">
                  <c:v>3896</c:v>
                </c:pt>
                <c:pt idx="7">
                  <c:v>3591</c:v>
                </c:pt>
                <c:pt idx="8">
                  <c:v>3680</c:v>
                </c:pt>
                <c:pt idx="9">
                  <c:v>4045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E6-40BB-A7F7-35C4A9F899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Liikkeet</c:v>
                </c:pt>
              </c:strCache>
            </c:strRef>
          </c:tx>
          <c:spPr>
            <a:ln w="57150" cap="rnd" cmpd="sng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4081</c:v>
                </c:pt>
                <c:pt idx="1">
                  <c:v>3329</c:v>
                </c:pt>
                <c:pt idx="2">
                  <c:v>3034</c:v>
                </c:pt>
                <c:pt idx="3">
                  <c:v>2927</c:v>
                </c:pt>
                <c:pt idx="4">
                  <c:v>2965</c:v>
                </c:pt>
                <c:pt idx="5">
                  <c:v>3064</c:v>
                </c:pt>
                <c:pt idx="6">
                  <c:v>2446</c:v>
                </c:pt>
                <c:pt idx="7">
                  <c:v>2218</c:v>
                </c:pt>
                <c:pt idx="8">
                  <c:v>2077</c:v>
                </c:pt>
                <c:pt idx="9">
                  <c:v>2056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E6-40BB-A7F7-35C4A9F89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19680"/>
        <c:axId val="700921640"/>
      </c:lineChart>
      <c:catAx>
        <c:axId val="7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21640"/>
        <c:crosses val="autoZero"/>
        <c:auto val="1"/>
        <c:lblAlgn val="ctr"/>
        <c:lblOffset val="100"/>
        <c:noMultiLvlLbl val="0"/>
      </c:catAx>
      <c:valAx>
        <c:axId val="70092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700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814208047671628"/>
          <c:y val="0.2367835158616787"/>
          <c:w val="0.10610832336134307"/>
          <c:h val="0.60585781421443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Asunto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4285</c:v>
                </c:pt>
                <c:pt idx="1">
                  <c:v>4073</c:v>
                </c:pt>
                <c:pt idx="2">
                  <c:v>3258</c:v>
                </c:pt>
                <c:pt idx="3">
                  <c:v>3722</c:v>
                </c:pt>
                <c:pt idx="4">
                  <c:v>3342</c:v>
                </c:pt>
                <c:pt idx="5">
                  <c:v>3366</c:v>
                </c:pt>
                <c:pt idx="6">
                  <c:v>2954</c:v>
                </c:pt>
                <c:pt idx="7">
                  <c:v>2834</c:v>
                </c:pt>
                <c:pt idx="8">
                  <c:v>2928</c:v>
                </c:pt>
                <c:pt idx="9">
                  <c:v>3207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6-4C0E-9CBA-B0780E58E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Vapaa-ajan asunto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1684</c:v>
                </c:pt>
                <c:pt idx="1">
                  <c:v>1227</c:v>
                </c:pt>
                <c:pt idx="2">
                  <c:v>1512</c:v>
                </c:pt>
                <c:pt idx="3">
                  <c:v>1200</c:v>
                </c:pt>
                <c:pt idx="4">
                  <c:v>1192</c:v>
                </c:pt>
                <c:pt idx="5">
                  <c:v>1356</c:v>
                </c:pt>
                <c:pt idx="6">
                  <c:v>942</c:v>
                </c:pt>
                <c:pt idx="7">
                  <c:v>757</c:v>
                </c:pt>
                <c:pt idx="8">
                  <c:v>752</c:v>
                </c:pt>
                <c:pt idx="9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6-4C0E-9CBA-B0780E58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4081</c:v>
                </c:pt>
                <c:pt idx="1">
                  <c:v>3329</c:v>
                </c:pt>
                <c:pt idx="2">
                  <c:v>3034</c:v>
                </c:pt>
                <c:pt idx="3">
                  <c:v>2927</c:v>
                </c:pt>
                <c:pt idx="4">
                  <c:v>2965</c:v>
                </c:pt>
                <c:pt idx="5">
                  <c:v>3064</c:v>
                </c:pt>
                <c:pt idx="6">
                  <c:v>2446</c:v>
                </c:pt>
                <c:pt idx="7">
                  <c:v>2218</c:v>
                </c:pt>
                <c:pt idx="8">
                  <c:v>2077</c:v>
                </c:pt>
                <c:pt idx="9">
                  <c:v>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A-4C21-816D-B2F71EC86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2440"/>
        <c:axId val="699239696"/>
      </c:barChart>
      <c:dateAx>
        <c:axId val="6992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39696"/>
        <c:crosses val="autoZero"/>
        <c:auto val="0"/>
        <c:lblOffset val="100"/>
        <c:baseTimeUnit val="days"/>
      </c:dateAx>
      <c:valAx>
        <c:axId val="6992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2440"/>
        <c:crosses val="autoZero"/>
        <c:crossBetween val="between"/>
      </c:valAx>
      <c:spPr>
        <a:noFill/>
        <a:ln>
          <a:noFill/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5175168321"/>
          <c:y val="4.4534091983253594E-2"/>
          <c:w val="0.86767488303092544"/>
          <c:h val="0.7848481937850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accent3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9484</c:v>
                </c:pt>
                <c:pt idx="1">
                  <c:v>8654</c:v>
                </c:pt>
                <c:pt idx="2">
                  <c:v>7650</c:v>
                </c:pt>
                <c:pt idx="3">
                  <c:v>6972</c:v>
                </c:pt>
                <c:pt idx="4">
                  <c:v>7449</c:v>
                </c:pt>
                <c:pt idx="5">
                  <c:v>8762</c:v>
                </c:pt>
                <c:pt idx="6">
                  <c:v>8314</c:v>
                </c:pt>
                <c:pt idx="7">
                  <c:v>9121</c:v>
                </c:pt>
                <c:pt idx="8">
                  <c:v>8268</c:v>
                </c:pt>
                <c:pt idx="9">
                  <c:v>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4-41B8-845E-817B77F81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0872"/>
        <c:axId val="699247144"/>
      </c:barChart>
      <c:catAx>
        <c:axId val="6992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7144"/>
        <c:crosses val="autoZero"/>
        <c:auto val="1"/>
        <c:lblAlgn val="ctr"/>
        <c:lblOffset val="100"/>
        <c:noMultiLvlLbl val="0"/>
      </c:catAx>
      <c:valAx>
        <c:axId val="69924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14644</c:v>
                </c:pt>
                <c:pt idx="1">
                  <c:v>15968</c:v>
                </c:pt>
                <c:pt idx="2">
                  <c:v>14300</c:v>
                </c:pt>
                <c:pt idx="3">
                  <c:v>13433</c:v>
                </c:pt>
                <c:pt idx="4">
                  <c:v>14939</c:v>
                </c:pt>
                <c:pt idx="5">
                  <c:v>18252</c:v>
                </c:pt>
                <c:pt idx="6">
                  <c:v>16440</c:v>
                </c:pt>
                <c:pt idx="7">
                  <c:v>16446</c:v>
                </c:pt>
                <c:pt idx="8">
                  <c:v>15046</c:v>
                </c:pt>
                <c:pt idx="9">
                  <c:v>14062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F-44CF-AC09-52D86C4FD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7928"/>
        <c:axId val="699256944"/>
      </c:barChart>
      <c:catAx>
        <c:axId val="6992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6944"/>
        <c:crosses val="autoZero"/>
        <c:auto val="1"/>
        <c:lblAlgn val="ctr"/>
        <c:lblOffset val="100"/>
        <c:noMultiLvlLbl val="0"/>
      </c:catAx>
      <c:valAx>
        <c:axId val="6992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Ryöstöt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F-4AA9-8EA9-332173EFD2A4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1546</c:v>
                </c:pt>
                <c:pt idx="1">
                  <c:v>1673</c:v>
                </c:pt>
                <c:pt idx="2">
                  <c:v>1640</c:v>
                </c:pt>
                <c:pt idx="3">
                  <c:v>1701</c:v>
                </c:pt>
                <c:pt idx="4">
                  <c:v>1809</c:v>
                </c:pt>
                <c:pt idx="5">
                  <c:v>1996</c:v>
                </c:pt>
                <c:pt idx="6">
                  <c:v>1893</c:v>
                </c:pt>
                <c:pt idx="7">
                  <c:v>2329</c:v>
                </c:pt>
                <c:pt idx="8">
                  <c:v>2746</c:v>
                </c:pt>
                <c:pt idx="9">
                  <c:v>2587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A1-4AF2-94C9-45187BBFF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19.9.2025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19.9.2025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19.9.2025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19.9.2025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19.9.2025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19.9.2025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Poliisin tietoon tulleet murrot 2015-2024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86005-7142-9830-1484-AEE68D52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317B40E-AFFA-169F-3239-E16B784D79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FB0BAFA-84D6-9900-9CA1-FA5F85C8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murrot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2557AE-EBD9-963D-093E-9EFAB3F1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D3560D-B860-CA54-9079-4FA76D9A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2BF2085-66F7-ECA9-E86B-B099B567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8BD7953F-389E-C031-07C1-82324D1D1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71051"/>
              </p:ext>
            </p:extLst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81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7A1C-FBA8-8C87-0C5D-F772EA19C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5619524-923C-F987-8ED7-79380678F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0C73AE6-C314-BE56-7C48-1483D9F8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asuntomurrot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D272D3-CA29-8BE3-BAEF-B7F3DD03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F19B68-9D71-679C-8F9F-23FFB79B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B7517F-4985-4050-626E-5E9C57AE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1A44762-EE53-2066-3F1E-97FCD39F95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709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9F78C-A077-7FE6-DA54-8362617C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58B0D5F-2C75-5531-3875-C3CDA9ECFD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EC24F983-D4B8-D416-C45E-CBDAC45A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liikemurrot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346DAE-B671-803C-9EC8-E3474CF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D924A5-988E-6B58-BFB4-140D8DD5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6248F7-5BBB-0A74-2C30-1FD6B87D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58D318FE-922C-FA37-AE20-29E4066D58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4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00CD1-141A-C7BD-601A-AD0545BD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2A36D20-FDE4-27B2-4E0F-77E5FB0615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608BF2B-8D9E-6413-091F-9A590982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automurrot </a:t>
            </a:r>
            <a:br>
              <a:rPr lang="fi-FI" kern="0">
                <a:cs typeface="Arial" panose="020B0604020202020204" pitchFamily="34" charset="0"/>
              </a:rPr>
            </a:br>
            <a:r>
              <a:rPr lang="fi-FI" sz="2200" kern="0">
                <a:cs typeface="Arial" panose="020B0604020202020204" pitchFamily="34" charset="0"/>
              </a:rPr>
              <a:t>(Moottoriajoneuvosta luvatta tunkeutuen)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99F8C3-ECEF-EBF7-B357-BB42C4E4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E0DAE8F-7A5D-F52D-53BE-9ED1FA46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C467AC-7E13-80ED-269C-0DDBDB04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7CD09904-37C5-14DB-2910-DC763749B1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2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D97ED-9E1F-DCDF-DB7E-C1CB6785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839CEA0-9480-F1E3-2493-1F9375D016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92BC83D-0655-4DEC-13DB-B8AA69E7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muut murrot 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DF3044-ADA1-B3EE-E033-5CA40225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C7E7799-3BAA-8DE3-FA11-D3A24321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641AD-5C6A-2640-E194-FEDBD617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5C278DA-17B1-5489-ADB9-05B5928149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27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E419-F579-254F-DF6E-D62DD0DC9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A9151BE-64DA-92EF-BD40-78636DA0C8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1938176-2CB0-504E-FE6D-5C7A58EE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kern="0">
                <a:cs typeface="Arial" panose="020B0604020202020204" pitchFamily="34" charset="0"/>
              </a:rPr>
              <a:t>Poliisin tietoon tulleet ryöstöt</a:t>
            </a:r>
            <a:endParaRPr lang="fi-FI" b="1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E0A935-E288-A1F8-CE1D-93B4A95D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53BDA4D-811F-BB30-E9B0-3234836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19.9.2025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548AAC5-B45C-CF11-5510-03533251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2016" y="6385024"/>
            <a:ext cx="1947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Merriweather Sans Light"/>
                <a:ea typeface="+mn-ea"/>
                <a:cs typeface="Arial" panose="020B0604020202020204" pitchFamily="34" charset="0"/>
              </a:rPr>
              <a:t>Lähde: Tilastokeskus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Merriweather Sans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E6FABA9-7975-E2F4-0FDE-E90F0EE104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8098018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3</TotalTime>
  <Words>78</Words>
  <Application>Microsoft Office PowerPoint</Application>
  <PresentationFormat>Laajakuva</PresentationFormat>
  <Paragraphs>37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Poliisin tietoon tulleet murrot 2015-2024</vt:lpstr>
      <vt:lpstr>Poliisin tietoon tulleet murrot</vt:lpstr>
      <vt:lpstr>Poliisin tietoon tulleet asuntomurrot</vt:lpstr>
      <vt:lpstr>Poliisin tietoon tulleet liikemurrot</vt:lpstr>
      <vt:lpstr>Poliisin tietoon tulleet automurrot  (Moottoriajoneuvosta luvatta tunkeutuen)</vt:lpstr>
      <vt:lpstr>Poliisin tietoon tulleet muut murrot </vt:lpstr>
      <vt:lpstr>Poliisin tietoon tulleet ryöstöt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1</cp:revision>
  <dcterms:created xsi:type="dcterms:W3CDTF">2025-09-19T06:13:28Z</dcterms:created>
  <dcterms:modified xsi:type="dcterms:W3CDTF">2025-09-19T06:16:30Z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