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notesSlides/notesSlide4.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theme/themeOverride12.xml" ContentType="application/vnd.openxmlformats-officedocument.themeOverride+xml"/>
  <Override PartName="/ppt/notesSlides/notesSlide5.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theme/themeOverride14.xml" ContentType="application/vnd.openxmlformats-officedocument.themeOverride+xml"/>
  <Override PartName="/ppt/notesSlides/notesSlide6.xml" ContentType="application/vnd.openxmlformats-officedocument.presentationml.notesSlide+xml"/>
  <Override PartName="/ppt/charts/chart18.xml" ContentType="application/vnd.openxmlformats-officedocument.drawingml.chart+xml"/>
  <Override PartName="/ppt/theme/themeOverride15.xml" ContentType="application/vnd.openxmlformats-officedocument.themeOverride+xml"/>
  <Override PartName="/ppt/notesSlides/notesSlide7.xml" ContentType="application/vnd.openxmlformats-officedocument.presentationml.notesSlide+xml"/>
  <Override PartName="/ppt/charts/chart19.xml" ContentType="application/vnd.openxmlformats-officedocument.drawingml.chart+xml"/>
  <Override PartName="/ppt/theme/themeOverride16.xml" ContentType="application/vnd.openxmlformats-officedocument.themeOverride+xml"/>
  <Override PartName="/ppt/charts/chart20.xml" ContentType="application/vnd.openxmlformats-officedocument.drawingml.chart+xml"/>
  <Override PartName="/ppt/notesSlides/notesSlide8.xml" ContentType="application/vnd.openxmlformats-officedocument.presentationml.notesSlide+xml"/>
  <Override PartName="/ppt/charts/chart21.xml" ContentType="application/vnd.openxmlformats-officedocument.drawingml.chart+xml"/>
  <Override PartName="/ppt/notesSlides/notesSlide9.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charts/chart23.xml" ContentType="application/vnd.openxmlformats-officedocument.drawingml.chart+xml"/>
  <Override PartName="/ppt/theme/themeOverride18.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charts/chart25.xml" ContentType="application/vnd.openxmlformats-officedocument.drawingml.chart+xml"/>
  <Override PartName="/ppt/theme/themeOverride20.xml" ContentType="application/vnd.openxmlformats-officedocument.themeOverride+xml"/>
  <Override PartName="/ppt/charts/chart26.xml" ContentType="application/vnd.openxmlformats-officedocument.drawingml.chart+xml"/>
  <Override PartName="/ppt/theme/themeOverride21.xml" ContentType="application/vnd.openxmlformats-officedocument.themeOverride+xml"/>
  <Override PartName="/ppt/notesSlides/notesSlide10.xml" ContentType="application/vnd.openxmlformats-officedocument.presentationml.notesSlide+xml"/>
  <Override PartName="/ppt/charts/chart27.xml" ContentType="application/vnd.openxmlformats-officedocument.drawingml.chart+xml"/>
  <Override PartName="/ppt/theme/themeOverride22.xml" ContentType="application/vnd.openxmlformats-officedocument.themeOverride+xml"/>
  <Override PartName="/ppt/charts/chart28.xml" ContentType="application/vnd.openxmlformats-officedocument.drawingml.chart+xml"/>
  <Override PartName="/ppt/theme/themeOverride23.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theme/themeOverride24.xml" ContentType="application/vnd.openxmlformats-officedocument.themeOverride+xml"/>
  <Override PartName="/ppt/charts/chart31.xml" ContentType="application/vnd.openxmlformats-officedocument.drawingml.chart+xml"/>
  <Override PartName="/ppt/theme/themeOverride25.xml" ContentType="application/vnd.openxmlformats-officedocument.themeOverride+xml"/>
  <Override PartName="/ppt/charts/chart32.xml" ContentType="application/vnd.openxmlformats-officedocument.drawingml.chart+xml"/>
  <Override PartName="/ppt/theme/themeOverride26.xml" ContentType="application/vnd.openxmlformats-officedocument.themeOverride+xml"/>
  <Override PartName="/ppt/charts/chart33.xml" ContentType="application/vnd.openxmlformats-officedocument.drawingml.chart+xml"/>
  <Override PartName="/ppt/theme/themeOverride27.xml" ContentType="application/vnd.openxmlformats-officedocument.themeOverride+xml"/>
  <Override PartName="/ppt/charts/chart34.xml" ContentType="application/vnd.openxmlformats-officedocument.drawingml.chart+xml"/>
  <Override PartName="/ppt/theme/themeOverride28.xml" ContentType="application/vnd.openxmlformats-officedocument.themeOverride+xml"/>
  <Override PartName="/ppt/charts/chart35.xml" ContentType="application/vnd.openxmlformats-officedocument.drawingml.chart+xml"/>
  <Override PartName="/ppt/theme/themeOverride29.xml" ContentType="application/vnd.openxmlformats-officedocument.themeOverride+xml"/>
  <Override PartName="/ppt/charts/chart36.xml" ContentType="application/vnd.openxmlformats-officedocument.drawingml.chart+xml"/>
  <Override PartName="/ppt/theme/themeOverride30.xml" ContentType="application/vnd.openxmlformats-officedocument.themeOverride+xml"/>
  <Override PartName="/ppt/notesSlides/notesSlide11.xml" ContentType="application/vnd.openxmlformats-officedocument.presentationml.notesSlide+xml"/>
  <Override PartName="/ppt/charts/chart37.xml" ContentType="application/vnd.openxmlformats-officedocument.drawingml.chart+xml"/>
  <Override PartName="/ppt/theme/themeOverride31.xml" ContentType="application/vnd.openxmlformats-officedocument.themeOverride+xml"/>
  <Override PartName="/ppt/charts/chart38.xml" ContentType="application/vnd.openxmlformats-officedocument.drawingml.chart+xml"/>
  <Override PartName="/ppt/charts/chart39.xml" ContentType="application/vnd.openxmlformats-officedocument.drawingml.chart+xml"/>
  <Override PartName="/ppt/theme/themeOverride32.xml" ContentType="application/vnd.openxmlformats-officedocument.themeOverride+xml"/>
  <Override PartName="/ppt/charts/chart40.xml" ContentType="application/vnd.openxmlformats-officedocument.drawingml.chart+xml"/>
  <Override PartName="/ppt/theme/themeOverride33.xml" ContentType="application/vnd.openxmlformats-officedocument.themeOverride+xml"/>
  <Override PartName="/ppt/charts/chart41.xml" ContentType="application/vnd.openxmlformats-officedocument.drawingml.chart+xml"/>
  <Override PartName="/ppt/theme/themeOverride34.xml" ContentType="application/vnd.openxmlformats-officedocument.themeOverride+xml"/>
  <Override PartName="/ppt/charts/chart42.xml" ContentType="application/vnd.openxmlformats-officedocument.drawingml.chart+xml"/>
  <Override PartName="/ppt/theme/themeOverride35.xml" ContentType="application/vnd.openxmlformats-officedocument.themeOverride+xml"/>
  <Override PartName="/ppt/charts/chart43.xml" ContentType="application/vnd.openxmlformats-officedocument.drawingml.chart+xml"/>
  <Override PartName="/ppt/theme/themeOverride36.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theme/themeOverride37.xml" ContentType="application/vnd.openxmlformats-officedocument.themeOverride+xml"/>
  <Override PartName="/ppt/charts/chart46.xml" ContentType="application/vnd.openxmlformats-officedocument.drawingml.chart+xml"/>
  <Override PartName="/ppt/theme/themeOverride38.xml" ContentType="application/vnd.openxmlformats-officedocument.themeOverride+xml"/>
  <Override PartName="/ppt/charts/chart47.xml" ContentType="application/vnd.openxmlformats-officedocument.drawingml.chart+xml"/>
  <Override PartName="/ppt/theme/themeOverride39.xml" ContentType="application/vnd.openxmlformats-officedocument.themeOverride+xml"/>
  <Override PartName="/ppt/charts/chart48.xml" ContentType="application/vnd.openxmlformats-officedocument.drawingml.chart+xml"/>
  <Override PartName="/ppt/theme/themeOverride40.xml" ContentType="application/vnd.openxmlformats-officedocument.themeOverride+xml"/>
  <Override PartName="/ppt/charts/chart49.xml" ContentType="application/vnd.openxmlformats-officedocument.drawingml.chart+xml"/>
  <Override PartName="/ppt/theme/themeOverride41.xml" ContentType="application/vnd.openxmlformats-officedocument.themeOverride+xml"/>
  <Override PartName="/ppt/charts/chart50.xml" ContentType="application/vnd.openxmlformats-officedocument.drawingml.chart+xml"/>
  <Override PartName="/ppt/theme/themeOverride42.xml" ContentType="application/vnd.openxmlformats-officedocument.themeOverride+xml"/>
  <Override PartName="/ppt/charts/chart51.xml" ContentType="application/vnd.openxmlformats-officedocument.drawingml.chart+xml"/>
  <Override PartName="/ppt/theme/themeOverride43.xml" ContentType="application/vnd.openxmlformats-officedocument.themeOverride+xml"/>
  <Override PartName="/ppt/charts/chart52.xml" ContentType="application/vnd.openxmlformats-officedocument.drawingml.chart+xml"/>
  <Override PartName="/ppt/theme/themeOverride44.xml" ContentType="application/vnd.openxmlformats-officedocument.themeOverride+xml"/>
  <Override PartName="/ppt/charts/chart53.xml" ContentType="application/vnd.openxmlformats-officedocument.drawingml.chart+xml"/>
  <Override PartName="/ppt/theme/themeOverride45.xml" ContentType="application/vnd.openxmlformats-officedocument.themeOverride+xml"/>
  <Override PartName="/ppt/charts/chart54.xml" ContentType="application/vnd.openxmlformats-officedocument.drawingml.chart+xml"/>
  <Override PartName="/ppt/theme/themeOverride46.xml" ContentType="application/vnd.openxmlformats-officedocument.themeOverride+xml"/>
  <Override PartName="/ppt/charts/chart55.xml" ContentType="application/vnd.openxmlformats-officedocument.drawingml.chart+xml"/>
  <Override PartName="/ppt/theme/themeOverride47.xml" ContentType="application/vnd.openxmlformats-officedocument.themeOverride+xml"/>
  <Override PartName="/ppt/notesSlides/notesSlide12.xml" ContentType="application/vnd.openxmlformats-officedocument.presentationml.notesSlide+xml"/>
  <Override PartName="/ppt/charts/chart56.xml" ContentType="application/vnd.openxmlformats-officedocument.drawingml.chart+xml"/>
  <Override PartName="/ppt/theme/themeOverride48.xml" ContentType="application/vnd.openxmlformats-officedocument.themeOverride+xml"/>
  <Override PartName="/ppt/charts/chart57.xml" ContentType="application/vnd.openxmlformats-officedocument.drawingml.chart+xml"/>
  <Override PartName="/ppt/theme/themeOverride49.xml" ContentType="application/vnd.openxmlformats-officedocument.themeOverride+xml"/>
  <Override PartName="/ppt/charts/chart58.xml" ContentType="application/vnd.openxmlformats-officedocument.drawingml.chart+xml"/>
  <Override PartName="/ppt/theme/themeOverride50.xml" ContentType="application/vnd.openxmlformats-officedocument.themeOverride+xml"/>
  <Override PartName="/ppt/charts/chart59.xml" ContentType="application/vnd.openxmlformats-officedocument.drawingml.chart+xml"/>
  <Override PartName="/ppt/theme/themeOverride51.xml" ContentType="application/vnd.openxmlformats-officedocument.themeOverride+xml"/>
  <Override PartName="/ppt/charts/chart60.xml" ContentType="application/vnd.openxmlformats-officedocument.drawingml.chart+xml"/>
  <Override PartName="/ppt/theme/themeOverride52.xml" ContentType="application/vnd.openxmlformats-officedocument.themeOverride+xml"/>
  <Override PartName="/ppt/charts/chart61.xml" ContentType="application/vnd.openxmlformats-officedocument.drawingml.chart+xml"/>
  <Override PartName="/ppt/theme/themeOverride53.xml" ContentType="application/vnd.openxmlformats-officedocument.themeOverride+xml"/>
  <Override PartName="/ppt/charts/chart62.xml" ContentType="application/vnd.openxmlformats-officedocument.drawingml.chart+xml"/>
  <Override PartName="/ppt/theme/themeOverride54.xml" ContentType="application/vnd.openxmlformats-officedocument.themeOverride+xml"/>
  <Override PartName="/ppt/charts/chart63.xml" ContentType="application/vnd.openxmlformats-officedocument.drawingml.chart+xml"/>
  <Override PartName="/ppt/theme/themeOverride55.xml" ContentType="application/vnd.openxmlformats-officedocument.themeOverride+xml"/>
  <Override PartName="/ppt/charts/chart64.xml" ContentType="application/vnd.openxmlformats-officedocument.drawingml.chart+xml"/>
  <Override PartName="/ppt/theme/themeOverride56.xml" ContentType="application/vnd.openxmlformats-officedocument.themeOverride+xml"/>
  <Override PartName="/ppt/charts/chart65.xml" ContentType="application/vnd.openxmlformats-officedocument.drawingml.chart+xml"/>
  <Override PartName="/ppt/theme/themeOverride57.xml" ContentType="application/vnd.openxmlformats-officedocument.themeOverride+xml"/>
  <Override PartName="/ppt/charts/chart66.xml" ContentType="application/vnd.openxmlformats-officedocument.drawingml.chart+xml"/>
  <Override PartName="/ppt/theme/themeOverride58.xml" ContentType="application/vnd.openxmlformats-officedocument.themeOverride+xml"/>
  <Override PartName="/ppt/charts/chart67.xml" ContentType="application/vnd.openxmlformats-officedocument.drawingml.chart+xml"/>
  <Override PartName="/ppt/theme/themeOverride59.xml" ContentType="application/vnd.openxmlformats-officedocument.themeOverride+xml"/>
  <Override PartName="/ppt/charts/chart68.xml" ContentType="application/vnd.openxmlformats-officedocument.drawingml.chart+xml"/>
  <Override PartName="/ppt/theme/themeOverride60.xml" ContentType="application/vnd.openxmlformats-officedocument.themeOverride+xml"/>
  <Override PartName="/ppt/charts/chart69.xml" ContentType="application/vnd.openxmlformats-officedocument.drawingml.chart+xml"/>
  <Override PartName="/ppt/theme/themeOverride61.xml" ContentType="application/vnd.openxmlformats-officedocument.themeOverride+xml"/>
  <Override PartName="/ppt/notesSlides/notesSlide13.xml" ContentType="application/vnd.openxmlformats-officedocument.presentationml.notesSlide+xml"/>
  <Override PartName="/ppt/charts/chart70.xml" ContentType="application/vnd.openxmlformats-officedocument.drawingml.chart+xml"/>
  <Override PartName="/ppt/theme/themeOverride62.xml" ContentType="application/vnd.openxmlformats-officedocument.themeOverride+xml"/>
  <Override PartName="/ppt/charts/chart71.xml" ContentType="application/vnd.openxmlformats-officedocument.drawingml.chart+xml"/>
  <Override PartName="/ppt/theme/themeOverride63.xml" ContentType="application/vnd.openxmlformats-officedocument.themeOverride+xml"/>
  <Override PartName="/ppt/charts/chart72.xml" ContentType="application/vnd.openxmlformats-officedocument.drawingml.chart+xml"/>
  <Override PartName="/ppt/charts/chart73.xml" ContentType="application/vnd.openxmlformats-officedocument.drawingml.chart+xml"/>
  <Override PartName="/ppt/theme/themeOverride64.xml" ContentType="application/vnd.openxmlformats-officedocument.themeOverride+xml"/>
  <Override PartName="/ppt/charts/chart74.xml" ContentType="application/vnd.openxmlformats-officedocument.drawingml.chart+xml"/>
  <Override PartName="/ppt/theme/themeOverride65.xml" ContentType="application/vnd.openxmlformats-officedocument.themeOverride+xml"/>
  <Override PartName="/ppt/charts/chart75.xml" ContentType="application/vnd.openxmlformats-officedocument.drawingml.chart+xml"/>
  <Override PartName="/ppt/theme/themeOverride66.xml" ContentType="application/vnd.openxmlformats-officedocument.themeOverride+xml"/>
  <Override PartName="/ppt/charts/chart76.xml" ContentType="application/vnd.openxmlformats-officedocument.drawingml.chart+xml"/>
  <Override PartName="/ppt/theme/themeOverride67.xml" ContentType="application/vnd.openxmlformats-officedocument.themeOverride+xml"/>
  <Override PartName="/ppt/charts/chart77.xml" ContentType="application/vnd.openxmlformats-officedocument.drawingml.chart+xml"/>
  <Override PartName="/ppt/theme/themeOverride68.xml" ContentType="application/vnd.openxmlformats-officedocument.themeOverr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theme/themeOverride69.xml" ContentType="application/vnd.openxmlformats-officedocument.themeOverride+xml"/>
  <Override PartName="/ppt/charts/chart83.xml" ContentType="application/vnd.openxmlformats-officedocument.drawingml.chart+xml"/>
  <Override PartName="/ppt/theme/themeOverride70.xml" ContentType="application/vnd.openxmlformats-officedocument.themeOverride+xml"/>
  <Override PartName="/ppt/charts/chart84.xml" ContentType="application/vnd.openxmlformats-officedocument.drawingml.chart+xml"/>
  <Override PartName="/ppt/theme/themeOverride71.xml" ContentType="application/vnd.openxmlformats-officedocument.themeOverride+xml"/>
  <Override PartName="/ppt/charts/chart85.xml" ContentType="application/vnd.openxmlformats-officedocument.drawingml.chart+xml"/>
  <Override PartName="/ppt/theme/themeOverride72.xml" ContentType="application/vnd.openxmlformats-officedocument.themeOverride+xml"/>
  <Override PartName="/ppt/charts/chart86.xml" ContentType="application/vnd.openxmlformats-officedocument.drawingml.chart+xml"/>
  <Override PartName="/ppt/theme/themeOverride73.xml" ContentType="application/vnd.openxmlformats-officedocument.themeOverride+xml"/>
  <Override PartName="/ppt/charts/chart87.xml" ContentType="application/vnd.openxmlformats-officedocument.drawingml.chart+xml"/>
  <Override PartName="/ppt/theme/themeOverride74.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813" r:id="rId6"/>
  </p:sldMasterIdLst>
  <p:notesMasterIdLst>
    <p:notesMasterId r:id="rId137"/>
  </p:notesMasterIdLst>
  <p:handoutMasterIdLst>
    <p:handoutMasterId r:id="rId138"/>
  </p:handoutMasterIdLst>
  <p:sldIdLst>
    <p:sldId id="258" r:id="rId7"/>
    <p:sldId id="781" r:id="rId8"/>
    <p:sldId id="259" r:id="rId9"/>
    <p:sldId id="780" r:id="rId10"/>
    <p:sldId id="486" r:id="rId11"/>
    <p:sldId id="764" r:id="rId12"/>
    <p:sldId id="779" r:id="rId13"/>
    <p:sldId id="677" r:id="rId14"/>
    <p:sldId id="678" r:id="rId15"/>
    <p:sldId id="679" r:id="rId16"/>
    <p:sldId id="680" r:id="rId17"/>
    <p:sldId id="778" r:id="rId18"/>
    <p:sldId id="681" r:id="rId19"/>
    <p:sldId id="682" r:id="rId20"/>
    <p:sldId id="683" r:id="rId21"/>
    <p:sldId id="684" r:id="rId22"/>
    <p:sldId id="777" r:id="rId23"/>
    <p:sldId id="685" r:id="rId24"/>
    <p:sldId id="686" r:id="rId25"/>
    <p:sldId id="791" r:id="rId26"/>
    <p:sldId id="776" r:id="rId27"/>
    <p:sldId id="439" r:id="rId28"/>
    <p:sldId id="782" r:id="rId29"/>
    <p:sldId id="688" r:id="rId30"/>
    <p:sldId id="690" r:id="rId31"/>
    <p:sldId id="775" r:id="rId32"/>
    <p:sldId id="783" r:id="rId33"/>
    <p:sldId id="691" r:id="rId34"/>
    <p:sldId id="609" r:id="rId35"/>
    <p:sldId id="692" r:id="rId36"/>
    <p:sldId id="693" r:id="rId37"/>
    <p:sldId id="793" r:id="rId38"/>
    <p:sldId id="796" r:id="rId39"/>
    <p:sldId id="610" r:id="rId40"/>
    <p:sldId id="695" r:id="rId41"/>
    <p:sldId id="761" r:id="rId42"/>
    <p:sldId id="697" r:id="rId43"/>
    <p:sldId id="774" r:id="rId44"/>
    <p:sldId id="442" r:id="rId45"/>
    <p:sldId id="784" r:id="rId46"/>
    <p:sldId id="698" r:id="rId47"/>
    <p:sldId id="762" r:id="rId48"/>
    <p:sldId id="700" r:id="rId49"/>
    <p:sldId id="701" r:id="rId50"/>
    <p:sldId id="773" r:id="rId51"/>
    <p:sldId id="445" r:id="rId52"/>
    <p:sldId id="785" r:id="rId53"/>
    <p:sldId id="702" r:id="rId54"/>
    <p:sldId id="703" r:id="rId55"/>
    <p:sldId id="704" r:id="rId56"/>
    <p:sldId id="705" r:id="rId57"/>
    <p:sldId id="772" r:id="rId58"/>
    <p:sldId id="450" r:id="rId59"/>
    <p:sldId id="706" r:id="rId60"/>
    <p:sldId id="707" r:id="rId61"/>
    <p:sldId id="708" r:id="rId62"/>
    <p:sldId id="771" r:id="rId63"/>
    <p:sldId id="452" r:id="rId64"/>
    <p:sldId id="709" r:id="rId65"/>
    <p:sldId id="710" r:id="rId66"/>
    <p:sldId id="711" r:id="rId67"/>
    <p:sldId id="712" r:id="rId68"/>
    <p:sldId id="713" r:id="rId69"/>
    <p:sldId id="714" r:id="rId70"/>
    <p:sldId id="715" r:id="rId71"/>
    <p:sldId id="716" r:id="rId72"/>
    <p:sldId id="717" r:id="rId73"/>
    <p:sldId id="770" r:id="rId74"/>
    <p:sldId id="454" r:id="rId75"/>
    <p:sldId id="786" r:id="rId76"/>
    <p:sldId id="718" r:id="rId77"/>
    <p:sldId id="719" r:id="rId78"/>
    <p:sldId id="720" r:id="rId79"/>
    <p:sldId id="763" r:id="rId80"/>
    <p:sldId id="722" r:id="rId81"/>
    <p:sldId id="769" r:id="rId82"/>
    <p:sldId id="456" r:id="rId83"/>
    <p:sldId id="787" r:id="rId84"/>
    <p:sldId id="723" r:id="rId85"/>
    <p:sldId id="724" r:id="rId86"/>
    <p:sldId id="725" r:id="rId87"/>
    <p:sldId id="726" r:id="rId88"/>
    <p:sldId id="727" r:id="rId89"/>
    <p:sldId id="768" r:id="rId90"/>
    <p:sldId id="460" r:id="rId91"/>
    <p:sldId id="728" r:id="rId92"/>
    <p:sldId id="729" r:id="rId93"/>
    <p:sldId id="730" r:id="rId94"/>
    <p:sldId id="731" r:id="rId95"/>
    <p:sldId id="794" r:id="rId96"/>
    <p:sldId id="795" r:id="rId97"/>
    <p:sldId id="732" r:id="rId98"/>
    <p:sldId id="733" r:id="rId99"/>
    <p:sldId id="767" r:id="rId100"/>
    <p:sldId id="464" r:id="rId101"/>
    <p:sldId id="734" r:id="rId102"/>
    <p:sldId id="735" r:id="rId103"/>
    <p:sldId id="736" r:id="rId104"/>
    <p:sldId id="737" r:id="rId105"/>
    <p:sldId id="738" r:id="rId106"/>
    <p:sldId id="739" r:id="rId107"/>
    <p:sldId id="766" r:id="rId108"/>
    <p:sldId id="550" r:id="rId109"/>
    <p:sldId id="740" r:id="rId110"/>
    <p:sldId id="741" r:id="rId111"/>
    <p:sldId id="742" r:id="rId112"/>
    <p:sldId id="588" r:id="rId113"/>
    <p:sldId id="788" r:id="rId114"/>
    <p:sldId id="743" r:id="rId115"/>
    <p:sldId id="745" r:id="rId116"/>
    <p:sldId id="746" r:id="rId117"/>
    <p:sldId id="747" r:id="rId118"/>
    <p:sldId id="749" r:id="rId119"/>
    <p:sldId id="750" r:id="rId120"/>
    <p:sldId id="765" r:id="rId121"/>
    <p:sldId id="472" r:id="rId122"/>
    <p:sldId id="789" r:id="rId123"/>
    <p:sldId id="790" r:id="rId124"/>
    <p:sldId id="751" r:id="rId125"/>
    <p:sldId id="752" r:id="rId126"/>
    <p:sldId id="753" r:id="rId127"/>
    <p:sldId id="754" r:id="rId128"/>
    <p:sldId id="755" r:id="rId129"/>
    <p:sldId id="474" r:id="rId130"/>
    <p:sldId id="756" r:id="rId131"/>
    <p:sldId id="757" r:id="rId132"/>
    <p:sldId id="476" r:id="rId133"/>
    <p:sldId id="758" r:id="rId134"/>
    <p:sldId id="759" r:id="rId135"/>
    <p:sldId id="422" r:id="rId136"/>
  </p:sldIdLst>
  <p:sldSz cx="12192000" cy="6858000"/>
  <p:notesSz cx="6888163" cy="100187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4D2"/>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38" y="2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handoutMaster" Target="handoutMasters/handoutMaster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presProps" Target="pres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customXml" Target="../customXml/item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4.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5.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6.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7.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8.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9.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0.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1.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4.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5.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6.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7.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8.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9.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0.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2.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4.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5.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7.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8.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49.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0.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2.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53.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54.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55.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56.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57.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58.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59.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0.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62.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63.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64.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65.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66.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67.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68.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69.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70.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71.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72.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73.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7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55230883629538"/>
          <c:y val="6.4738614085714338E-2"/>
          <c:w val="0.49084936037630467"/>
          <c:h val="0.85907998214959036"/>
        </c:manualLayout>
      </c:layout>
      <c:barChart>
        <c:barDir val="bar"/>
        <c:grouping val="clustered"/>
        <c:varyColors val="0"/>
        <c:ser>
          <c:idx val="1"/>
          <c:order val="1"/>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SUKUPUOLI</c:v>
                </c:pt>
                <c:pt idx="1">
                  <c:v>Mies</c:v>
                </c:pt>
                <c:pt idx="2">
                  <c:v>Nainen</c:v>
                </c:pt>
                <c:pt idx="3">
                  <c:v>IKÄRYHMÄ</c:v>
                </c:pt>
                <c:pt idx="4">
                  <c:v>18-29</c:v>
                </c:pt>
                <c:pt idx="5">
                  <c:v>30-39</c:v>
                </c:pt>
                <c:pt idx="6">
                  <c:v>40-49</c:v>
                </c:pt>
                <c:pt idx="7">
                  <c:v>50-59</c:v>
                </c:pt>
                <c:pt idx="8">
                  <c:v>60-79</c:v>
                </c:pt>
                <c:pt idx="9">
                  <c:v>SUURALUE</c:v>
                </c:pt>
                <c:pt idx="10">
                  <c:v>Länsi-Suomi</c:v>
                </c:pt>
                <c:pt idx="11">
                  <c:v>Helsinki-Uusimaa</c:v>
                </c:pt>
                <c:pt idx="12">
                  <c:v>Etelä-Suomi</c:v>
                </c:pt>
                <c:pt idx="13">
                  <c:v>Pohjois- ja Itä-Suomi</c:v>
                </c:pt>
                <c:pt idx="14">
                  <c:v>AMMATTIRYHMÄ</c:v>
                </c:pt>
                <c:pt idx="15">
                  <c:v>Johtava asema</c:v>
                </c:pt>
                <c:pt idx="16">
                  <c:v>Ylempi toimihenkilö</c:v>
                </c:pt>
                <c:pt idx="17">
                  <c:v>Alempi toimihenkilö</c:v>
                </c:pt>
                <c:pt idx="18">
                  <c:v>Työväestö</c:v>
                </c:pt>
                <c:pt idx="19">
                  <c:v>Yksityisyrittäjä</c:v>
                </c:pt>
                <c:pt idx="20">
                  <c:v>Lomautettuna/työtön</c:v>
                </c:pt>
                <c:pt idx="21">
                  <c:v>Maanviljelijä</c:v>
                </c:pt>
                <c:pt idx="22">
                  <c:v>Opiskelija/koululainen</c:v>
                </c:pt>
                <c:pt idx="23">
                  <c:v>Eläkeläinen</c:v>
                </c:pt>
                <c:pt idx="24">
                  <c:v>Muu</c:v>
                </c:pt>
              </c:strCache>
            </c:strRef>
          </c:cat>
          <c:val>
            <c:numRef>
              <c:f>Sheet1!$C$2:$C$26</c:f>
              <c:numCache>
                <c:formatCode>0%</c:formatCode>
                <c:ptCount val="25"/>
                <c:pt idx="1">
                  <c:v>0.5</c:v>
                </c:pt>
                <c:pt idx="2">
                  <c:v>0.5</c:v>
                </c:pt>
                <c:pt idx="4">
                  <c:v>0.191</c:v>
                </c:pt>
                <c:pt idx="5">
                  <c:v>0.17100000000000001</c:v>
                </c:pt>
                <c:pt idx="6">
                  <c:v>0.158</c:v>
                </c:pt>
                <c:pt idx="7">
                  <c:v>0.17599999999999999</c:v>
                </c:pt>
                <c:pt idx="8">
                  <c:v>0.30399999999999999</c:v>
                </c:pt>
                <c:pt idx="10">
                  <c:v>0.21199999999999999</c:v>
                </c:pt>
                <c:pt idx="11">
                  <c:v>0.307</c:v>
                </c:pt>
                <c:pt idx="12">
                  <c:v>0.25</c:v>
                </c:pt>
                <c:pt idx="13">
                  <c:v>0.23100000000000001</c:v>
                </c:pt>
                <c:pt idx="15">
                  <c:v>1.9E-2</c:v>
                </c:pt>
                <c:pt idx="16">
                  <c:v>0.109</c:v>
                </c:pt>
                <c:pt idx="17">
                  <c:v>9.5000000000000001E-2</c:v>
                </c:pt>
                <c:pt idx="18">
                  <c:v>0.28299999999999997</c:v>
                </c:pt>
                <c:pt idx="19">
                  <c:v>4.4999999999999998E-2</c:v>
                </c:pt>
                <c:pt idx="20">
                  <c:v>5.8999999999999997E-2</c:v>
                </c:pt>
                <c:pt idx="21">
                  <c:v>2E-3</c:v>
                </c:pt>
                <c:pt idx="22">
                  <c:v>0.104</c:v>
                </c:pt>
                <c:pt idx="23">
                  <c:v>0.26200000000000001</c:v>
                </c:pt>
                <c:pt idx="24">
                  <c:v>2.1999999999999999E-2</c:v>
                </c:pt>
              </c:numCache>
            </c:numRef>
          </c:val>
          <c:extLst>
            <c:ext xmlns:c16="http://schemas.microsoft.com/office/drawing/2014/chart" uri="{C3380CC4-5D6E-409C-BE32-E72D297353CC}">
              <c16:uniqueId val="{00000000-D231-43D4-B455-C246316BD27A}"/>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Sheet1!$A$2:$A$26</c15:sqref>
                        </c15:formulaRef>
                      </c:ext>
                    </c:extLst>
                    <c:strCache>
                      <c:ptCount val="25"/>
                      <c:pt idx="0">
                        <c:v>SUKUPUOLI</c:v>
                      </c:pt>
                      <c:pt idx="1">
                        <c:v>Mies</c:v>
                      </c:pt>
                      <c:pt idx="2">
                        <c:v>Nainen</c:v>
                      </c:pt>
                      <c:pt idx="3">
                        <c:v>IKÄRYHMÄ</c:v>
                      </c:pt>
                      <c:pt idx="4">
                        <c:v>18-29</c:v>
                      </c:pt>
                      <c:pt idx="5">
                        <c:v>30-39</c:v>
                      </c:pt>
                      <c:pt idx="6">
                        <c:v>40-49</c:v>
                      </c:pt>
                      <c:pt idx="7">
                        <c:v>50-59</c:v>
                      </c:pt>
                      <c:pt idx="8">
                        <c:v>60-79</c:v>
                      </c:pt>
                      <c:pt idx="9">
                        <c:v>SUURALUE</c:v>
                      </c:pt>
                      <c:pt idx="10">
                        <c:v>Länsi-Suomi</c:v>
                      </c:pt>
                      <c:pt idx="11">
                        <c:v>Helsinki-Uusimaa</c:v>
                      </c:pt>
                      <c:pt idx="12">
                        <c:v>Etelä-Suomi</c:v>
                      </c:pt>
                      <c:pt idx="13">
                        <c:v>Pohjois- ja Itä-Suomi</c:v>
                      </c:pt>
                      <c:pt idx="14">
                        <c:v>AMMATTIRYHMÄ</c:v>
                      </c:pt>
                      <c:pt idx="15">
                        <c:v>Johtava asema</c:v>
                      </c:pt>
                      <c:pt idx="16">
                        <c:v>Ylempi toimihenkilö</c:v>
                      </c:pt>
                      <c:pt idx="17">
                        <c:v>Alempi toimihenkilö</c:v>
                      </c:pt>
                      <c:pt idx="18">
                        <c:v>Työväestö</c:v>
                      </c:pt>
                      <c:pt idx="19">
                        <c:v>Yksityisyrittäjä</c:v>
                      </c:pt>
                      <c:pt idx="20">
                        <c:v>Lomautettuna/työtön</c:v>
                      </c:pt>
                      <c:pt idx="21">
                        <c:v>Maanviljelijä</c:v>
                      </c:pt>
                      <c:pt idx="22">
                        <c:v>Opiskelija/koululainen</c:v>
                      </c:pt>
                      <c:pt idx="23">
                        <c:v>Eläkeläinen</c:v>
                      </c:pt>
                      <c:pt idx="24">
                        <c:v>Muu</c:v>
                      </c:pt>
                    </c:strCache>
                  </c:strRef>
                </c:cat>
                <c:val>
                  <c:numRef>
                    <c:extLst>
                      <c:ext uri="{02D57815-91ED-43cb-92C2-25804820EDAC}">
                        <c15:formulaRef>
                          <c15:sqref>Sheet1!$B$2:$B$26</c15:sqref>
                        </c15:formulaRef>
                      </c:ext>
                    </c:extLst>
                    <c:numCache>
                      <c:formatCode>0%</c:formatCode>
                      <c:ptCount val="25"/>
                      <c:pt idx="1">
                        <c:v>0.5</c:v>
                      </c:pt>
                      <c:pt idx="2">
                        <c:v>0.5</c:v>
                      </c:pt>
                      <c:pt idx="4">
                        <c:v>0.191</c:v>
                      </c:pt>
                      <c:pt idx="5">
                        <c:v>0.17100000000000001</c:v>
                      </c:pt>
                      <c:pt idx="6">
                        <c:v>0.158</c:v>
                      </c:pt>
                      <c:pt idx="7">
                        <c:v>0.17599999999999999</c:v>
                      </c:pt>
                      <c:pt idx="8">
                        <c:v>0.30399999999999999</c:v>
                      </c:pt>
                      <c:pt idx="10">
                        <c:v>0.21199999999999999</c:v>
                      </c:pt>
                      <c:pt idx="11">
                        <c:v>0.307</c:v>
                      </c:pt>
                      <c:pt idx="12">
                        <c:v>0.25</c:v>
                      </c:pt>
                      <c:pt idx="13">
                        <c:v>0.23100000000000001</c:v>
                      </c:pt>
                      <c:pt idx="15">
                        <c:v>2.5000000000000001E-2</c:v>
                      </c:pt>
                      <c:pt idx="16">
                        <c:v>0.104</c:v>
                      </c:pt>
                      <c:pt idx="17">
                        <c:v>0.109</c:v>
                      </c:pt>
                      <c:pt idx="18">
                        <c:v>0.27900000000000003</c:v>
                      </c:pt>
                      <c:pt idx="19">
                        <c:v>3.9E-2</c:v>
                      </c:pt>
                      <c:pt idx="20">
                        <c:v>6.7000000000000004E-2</c:v>
                      </c:pt>
                      <c:pt idx="21">
                        <c:v>0.01</c:v>
                      </c:pt>
                      <c:pt idx="22">
                        <c:v>9.5000000000000001E-2</c:v>
                      </c:pt>
                      <c:pt idx="23">
                        <c:v>0.246</c:v>
                      </c:pt>
                      <c:pt idx="24">
                        <c:v>2.5999999999999999E-2</c:v>
                      </c:pt>
                    </c:numCache>
                  </c:numRef>
                </c:val>
                <c:extLst>
                  <c:ext xmlns:c16="http://schemas.microsoft.com/office/drawing/2014/chart" uri="{C3380CC4-5D6E-409C-BE32-E72D297353CC}">
                    <c16:uniqueId val="{00000001-D231-43D4-B455-C246316BD27A}"/>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79080"/>
        <c:crosses val="autoZero"/>
        <c:auto val="1"/>
        <c:lblAlgn val="ctr"/>
        <c:lblOffset val="100"/>
        <c:noMultiLvlLbl val="0"/>
      </c:catAx>
      <c:valAx>
        <c:axId val="482579080"/>
        <c:scaling>
          <c:orientation val="minMax"/>
          <c:max val="1"/>
          <c:min val="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80720"/>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sz="1000">
          <a:solidFill>
            <a:srgbClr val="040B16"/>
          </a:solidFill>
          <a:latin typeface="Calibri" panose="020F0502020204030204" pitchFamily="34" charset="0"/>
          <a:cs typeface="Calibri" panose="020F0502020204030204" pitchFamily="34" charset="0"/>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5289514658"/>
          <c:y val="0.13174449547973169"/>
          <c:w val="0.48443169283231691"/>
          <c:h val="0.79342592592592598"/>
        </c:manualLayout>
      </c:layout>
      <c:barChart>
        <c:barDir val="bar"/>
        <c:grouping val="clustered"/>
        <c:varyColors val="0"/>
        <c:ser>
          <c:idx val="0"/>
          <c:order val="0"/>
          <c:tx>
            <c:strRef>
              <c:f>Taul1!$B$1</c:f>
              <c:strCache>
                <c:ptCount val="1"/>
                <c:pt idx="0">
                  <c:v>2010, n=994</c:v>
                </c:pt>
              </c:strCache>
            </c:strRef>
          </c:tx>
          <c:spPr>
            <a:solidFill>
              <a:srgbClr val="F5B4D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Itselle otettu</c:v>
                </c:pt>
                <c:pt idx="1">
                  <c:v>Lapselle otettu</c:v>
                </c:pt>
                <c:pt idx="2">
                  <c:v>Työnantajan ottama</c:v>
                </c:pt>
                <c:pt idx="3">
                  <c:v>Ei ole</c:v>
                </c:pt>
              </c:strCache>
            </c:strRef>
          </c:cat>
          <c:val>
            <c:numRef>
              <c:f>Taul1!$B$2:$B$5</c:f>
              <c:numCache>
                <c:formatCode>0%</c:formatCode>
                <c:ptCount val="4"/>
                <c:pt idx="0">
                  <c:v>0.18</c:v>
                </c:pt>
                <c:pt idx="1">
                  <c:v>7.0000000000000007E-2</c:v>
                </c:pt>
                <c:pt idx="2">
                  <c:v>0.05</c:v>
                </c:pt>
                <c:pt idx="3">
                  <c:v>0.74</c:v>
                </c:pt>
              </c:numCache>
            </c:numRef>
          </c:val>
          <c:extLst>
            <c:ext xmlns:c16="http://schemas.microsoft.com/office/drawing/2014/chart" uri="{C3380CC4-5D6E-409C-BE32-E72D297353CC}">
              <c16:uniqueId val="{00000000-E06C-4C77-9D9E-D946D3D32384}"/>
            </c:ext>
          </c:extLst>
        </c:ser>
        <c:ser>
          <c:idx val="1"/>
          <c:order val="1"/>
          <c:tx>
            <c:strRef>
              <c:f>Taul1!$C$1</c:f>
              <c:strCache>
                <c:ptCount val="1"/>
                <c:pt idx="0">
                  <c:v>2012, n=1026</c:v>
                </c:pt>
              </c:strCache>
            </c:strRef>
          </c:tx>
          <c:spPr>
            <a:solidFill>
              <a:srgbClr val="F5B4D2">
                <a:lumMod val="90000"/>
              </a:srgbClr>
            </a:solidFill>
            <a:ln>
              <a:noFill/>
            </a:ln>
            <a:effectLst/>
          </c:spPr>
          <c:invertIfNegative val="0"/>
          <c:dPt>
            <c:idx val="0"/>
            <c:invertIfNegative val="0"/>
            <c:bubble3D val="0"/>
            <c:extLst>
              <c:ext xmlns:c16="http://schemas.microsoft.com/office/drawing/2014/chart" uri="{C3380CC4-5D6E-409C-BE32-E72D297353CC}">
                <c16:uniqueId val="{00000002-E06C-4C77-9D9E-D946D3D3238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Taul1!$C$2:$C$5</c:f>
              <c:numCache>
                <c:formatCode>0%</c:formatCode>
                <c:ptCount val="4"/>
                <c:pt idx="0">
                  <c:v>0.2</c:v>
                </c:pt>
                <c:pt idx="1">
                  <c:v>7.0000000000000007E-2</c:v>
                </c:pt>
                <c:pt idx="2">
                  <c:v>7.0000000000000007E-2</c:v>
                </c:pt>
                <c:pt idx="3">
                  <c:v>0.71</c:v>
                </c:pt>
              </c:numCache>
            </c:numRef>
          </c:val>
          <c:extLst>
            <c:ext xmlns:c16="http://schemas.microsoft.com/office/drawing/2014/chart" uri="{C3380CC4-5D6E-409C-BE32-E72D297353CC}">
              <c16:uniqueId val="{00000003-E06C-4C77-9D9E-D946D3D32384}"/>
            </c:ext>
          </c:extLst>
        </c:ser>
        <c:ser>
          <c:idx val="2"/>
          <c:order val="2"/>
          <c:tx>
            <c:strRef>
              <c:f>Taul1!$D$1</c:f>
              <c:strCache>
                <c:ptCount val="1"/>
                <c:pt idx="0">
                  <c:v>2014, n=1000</c:v>
                </c:pt>
              </c:strCache>
            </c:strRef>
          </c:tx>
          <c:spPr>
            <a:solidFill>
              <a:srgbClr val="F5B4D2">
                <a:lumMod val="75000"/>
              </a:srgb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Taul1!$D$2:$D$5</c:f>
              <c:numCache>
                <c:formatCode>0%</c:formatCode>
                <c:ptCount val="4"/>
                <c:pt idx="0">
                  <c:v>0.16</c:v>
                </c:pt>
                <c:pt idx="1">
                  <c:v>0.13</c:v>
                </c:pt>
                <c:pt idx="2">
                  <c:v>0.03</c:v>
                </c:pt>
                <c:pt idx="3">
                  <c:v>0.74</c:v>
                </c:pt>
              </c:numCache>
            </c:numRef>
          </c:val>
          <c:extLst>
            <c:ext xmlns:c16="http://schemas.microsoft.com/office/drawing/2014/chart" uri="{C3380CC4-5D6E-409C-BE32-E72D297353CC}">
              <c16:uniqueId val="{00000004-E06C-4C77-9D9E-D946D3D32384}"/>
            </c:ext>
          </c:extLst>
        </c:ser>
        <c:ser>
          <c:idx val="3"/>
          <c:order val="3"/>
          <c:tx>
            <c:strRef>
              <c:f>Taul1!$E$1</c:f>
              <c:strCache>
                <c:ptCount val="1"/>
                <c:pt idx="0">
                  <c:v>2016, n=1000</c:v>
                </c:pt>
              </c:strCache>
            </c:strRef>
          </c:tx>
          <c:spPr>
            <a:solidFill>
              <a:srgbClr val="F5B4D2">
                <a:lumMod val="50000"/>
              </a:srgb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Taul1!$E$2:$E$5</c:f>
              <c:numCache>
                <c:formatCode>0%</c:formatCode>
                <c:ptCount val="4"/>
                <c:pt idx="0">
                  <c:v>0.18</c:v>
                </c:pt>
                <c:pt idx="1">
                  <c:v>0.12</c:v>
                </c:pt>
                <c:pt idx="2">
                  <c:v>0.02</c:v>
                </c:pt>
                <c:pt idx="3">
                  <c:v>0.75</c:v>
                </c:pt>
              </c:numCache>
            </c:numRef>
          </c:val>
          <c:extLst>
            <c:ext xmlns:c16="http://schemas.microsoft.com/office/drawing/2014/chart" uri="{C3380CC4-5D6E-409C-BE32-E72D297353CC}">
              <c16:uniqueId val="{00000005-E06C-4C77-9D9E-D946D3D32384}"/>
            </c:ext>
          </c:extLst>
        </c:ser>
        <c:ser>
          <c:idx val="4"/>
          <c:order val="4"/>
          <c:tx>
            <c:strRef>
              <c:f>Taul1!$F$1</c:f>
              <c:strCache>
                <c:ptCount val="1"/>
                <c:pt idx="0">
                  <c:v>2018, n=1000</c:v>
                </c:pt>
              </c:strCache>
            </c:strRef>
          </c:tx>
          <c:spPr>
            <a:solidFill>
              <a:srgbClr val="164280">
                <a:lumMod val="20000"/>
                <a:lumOff val="8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Taul1!$F$2:$F$5</c:f>
              <c:numCache>
                <c:formatCode>0%</c:formatCode>
                <c:ptCount val="4"/>
                <c:pt idx="0">
                  <c:v>0.19</c:v>
                </c:pt>
                <c:pt idx="1">
                  <c:v>0.1</c:v>
                </c:pt>
                <c:pt idx="2">
                  <c:v>0.03</c:v>
                </c:pt>
                <c:pt idx="3">
                  <c:v>0.73</c:v>
                </c:pt>
              </c:numCache>
            </c:numRef>
          </c:val>
          <c:extLst>
            <c:ext xmlns:c16="http://schemas.microsoft.com/office/drawing/2014/chart" uri="{C3380CC4-5D6E-409C-BE32-E72D297353CC}">
              <c16:uniqueId val="{00000006-E06C-4C77-9D9E-D946D3D32384}"/>
            </c:ext>
          </c:extLst>
        </c:ser>
        <c:ser>
          <c:idx val="5"/>
          <c:order val="5"/>
          <c:tx>
            <c:strRef>
              <c:f>Taul1!$G$1</c:f>
              <c:strCache>
                <c:ptCount val="1"/>
                <c:pt idx="0">
                  <c:v>2020, n=1000</c:v>
                </c:pt>
              </c:strCache>
            </c:strRef>
          </c:tx>
          <c:spPr>
            <a:solidFill>
              <a:srgbClr val="164280">
                <a:lumMod val="40000"/>
                <a:lumOff val="6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Itselle otettu</c:v>
                </c:pt>
                <c:pt idx="1">
                  <c:v>Lapselle otettu</c:v>
                </c:pt>
                <c:pt idx="2">
                  <c:v>Työnantajan ottama</c:v>
                </c:pt>
                <c:pt idx="3">
                  <c:v>Ei ole</c:v>
                </c:pt>
              </c:strCache>
            </c:strRef>
          </c:cat>
          <c:val>
            <c:numRef>
              <c:f>Taul1!$G$2:$G$5</c:f>
              <c:numCache>
                <c:formatCode>0%</c:formatCode>
                <c:ptCount val="4"/>
                <c:pt idx="0">
                  <c:v>0.2</c:v>
                </c:pt>
                <c:pt idx="1">
                  <c:v>0.1</c:v>
                </c:pt>
                <c:pt idx="2">
                  <c:v>0.02</c:v>
                </c:pt>
                <c:pt idx="3">
                  <c:v>0.75</c:v>
                </c:pt>
              </c:numCache>
            </c:numRef>
          </c:val>
          <c:extLst>
            <c:ext xmlns:c16="http://schemas.microsoft.com/office/drawing/2014/chart" uri="{C3380CC4-5D6E-409C-BE32-E72D297353CC}">
              <c16:uniqueId val="{00000007-E06C-4C77-9D9E-D946D3D32384}"/>
            </c:ext>
          </c:extLst>
        </c:ser>
        <c:ser>
          <c:idx val="7"/>
          <c:order val="6"/>
          <c:tx>
            <c:strRef>
              <c:f>Taul1!$H$1</c:f>
              <c:strCache>
                <c:ptCount val="1"/>
                <c:pt idx="0">
                  <c:v>2022, n=1000</c:v>
                </c:pt>
              </c:strCache>
            </c:strRef>
          </c:tx>
          <c:spPr>
            <a:solidFill>
              <a:srgbClr val="164280">
                <a:lumMod val="60000"/>
                <a:lumOff val="4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Taul1!$H$2:$H$5</c:f>
              <c:numCache>
                <c:formatCode>0%</c:formatCode>
                <c:ptCount val="4"/>
                <c:pt idx="0">
                  <c:v>0.16</c:v>
                </c:pt>
                <c:pt idx="1">
                  <c:v>0.11</c:v>
                </c:pt>
                <c:pt idx="2">
                  <c:v>0.03</c:v>
                </c:pt>
                <c:pt idx="3">
                  <c:v>0.78</c:v>
                </c:pt>
              </c:numCache>
            </c:numRef>
          </c:val>
          <c:extLst>
            <c:ext xmlns:c16="http://schemas.microsoft.com/office/drawing/2014/chart" uri="{C3380CC4-5D6E-409C-BE32-E72D297353CC}">
              <c16:uniqueId val="{00000003-27FE-4DE9-9023-7186ECAC72EB}"/>
            </c:ext>
          </c:extLst>
        </c:ser>
        <c:ser>
          <c:idx val="6"/>
          <c:order val="7"/>
          <c:tx>
            <c:strRef>
              <c:f>Taul1!$I$1</c:f>
              <c:strCache>
                <c:ptCount val="1"/>
                <c:pt idx="0">
                  <c:v>2025,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Itselle otettu</c:v>
                </c:pt>
                <c:pt idx="1">
                  <c:v>Lapselle otettu</c:v>
                </c:pt>
                <c:pt idx="2">
                  <c:v>Työnantajan ottama</c:v>
                </c:pt>
                <c:pt idx="3">
                  <c:v>Ei ole</c:v>
                </c:pt>
              </c:strCache>
            </c:strRef>
          </c:cat>
          <c:val>
            <c:numRef>
              <c:f>Taul1!$I$2:$I$5</c:f>
              <c:numCache>
                <c:formatCode>0%</c:formatCode>
                <c:ptCount val="4"/>
                <c:pt idx="0">
                  <c:v>0.16</c:v>
                </c:pt>
                <c:pt idx="1">
                  <c:v>0.1</c:v>
                </c:pt>
                <c:pt idx="2">
                  <c:v>0.02</c:v>
                </c:pt>
                <c:pt idx="3">
                  <c:v>0.73</c:v>
                </c:pt>
              </c:numCache>
            </c:numRef>
          </c:val>
          <c:extLst>
            <c:ext xmlns:c16="http://schemas.microsoft.com/office/drawing/2014/chart" uri="{C3380CC4-5D6E-409C-BE32-E72D297353CC}">
              <c16:uniqueId val="{00000008-E06C-4C77-9D9E-D946D3D32384}"/>
            </c:ext>
          </c:extLst>
        </c:ser>
        <c:dLbls>
          <c:showLegendKey val="0"/>
          <c:showVal val="0"/>
          <c:showCatName val="0"/>
          <c:showSerName val="0"/>
          <c:showPercent val="0"/>
          <c:showBubbleSize val="0"/>
        </c:dLbls>
        <c:gapWidth val="30"/>
        <c:axId val="160810112"/>
        <c:axId val="160811648"/>
      </c:barChart>
      <c:catAx>
        <c:axId val="160810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811648"/>
        <c:crosses val="autoZero"/>
        <c:auto val="1"/>
        <c:lblAlgn val="ctr"/>
        <c:lblOffset val="100"/>
        <c:noMultiLvlLbl val="0"/>
      </c:catAx>
      <c:valAx>
        <c:axId val="1608116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810112"/>
        <c:crosses val="autoZero"/>
        <c:crossBetween val="between"/>
        <c:majorUnit val="0.2"/>
      </c:valAx>
      <c:spPr>
        <a:noFill/>
        <a:ln>
          <a:noFill/>
        </a:ln>
        <a:effectLst/>
      </c:spPr>
    </c:plotArea>
    <c:legend>
      <c:legendPos val="r"/>
      <c:layout>
        <c:manualLayout>
          <c:xMode val="edge"/>
          <c:yMode val="edge"/>
          <c:x val="0.83956148867751523"/>
          <c:y val="0.13250710848643921"/>
          <c:w val="0.11349701105158155"/>
          <c:h val="0.3721985623341259"/>
        </c:manualLayout>
      </c:layout>
      <c:overlay val="0"/>
    </c:legend>
    <c:plotVisOnly val="1"/>
    <c:dispBlanksAs val="gap"/>
    <c:showDLblsOverMax val="0"/>
  </c:chart>
  <c:spPr>
    <a:noFill/>
    <a:ln>
      <a:noFill/>
    </a:ln>
    <a:effectLst/>
  </c:spPr>
  <c:txPr>
    <a:bodyPr/>
    <a:lstStyle/>
    <a:p>
      <a:pPr>
        <a:defRPr sz="1200">
          <a:solidFill>
            <a:schemeClr val="tx2"/>
          </a:solidFill>
        </a:defRPr>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6.2300069473524483E-2"/>
          <c:w val="0.39131440960987096"/>
          <c:h val="0.86088628623689456"/>
        </c:manualLayout>
      </c:layout>
      <c:barChart>
        <c:barDir val="bar"/>
        <c:grouping val="clustered"/>
        <c:varyColors val="0"/>
        <c:ser>
          <c:idx val="7"/>
          <c:order val="7"/>
          <c:tx>
            <c:strRef>
              <c:f>Taul1!$A$9</c:f>
              <c:strCache>
                <c:ptCount val="1"/>
                <c:pt idx="0">
                  <c:v>Matkavakuutus, joka korvaa henkilövahingot</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extLst/>
            </c:strRef>
          </c:cat>
          <c:val>
            <c:numRef>
              <c:f>Taul1!$B$9:$BO$9</c:f>
              <c:numCache>
                <c:formatCode>General</c:formatCode>
                <c:ptCount val="23"/>
                <c:pt idx="0" formatCode="0%">
                  <c:v>0.45400000000000001</c:v>
                </c:pt>
                <c:pt idx="2" formatCode="0%">
                  <c:v>0.48399999999999999</c:v>
                </c:pt>
                <c:pt idx="3" formatCode="0%">
                  <c:v>0.42399999999999999</c:v>
                </c:pt>
                <c:pt idx="5" formatCode="0%">
                  <c:v>0.438</c:v>
                </c:pt>
                <c:pt idx="6" formatCode="0%">
                  <c:v>0.46100000000000002</c:v>
                </c:pt>
                <c:pt idx="7" formatCode="0%">
                  <c:v>0.46200000000000002</c:v>
                </c:pt>
                <c:pt idx="8" formatCode="0%">
                  <c:v>0.44</c:v>
                </c:pt>
                <c:pt idx="9" formatCode="0%">
                  <c:v>0.46600000000000003</c:v>
                </c:pt>
                <c:pt idx="11" formatCode="0%">
                  <c:v>0.29699999999999999</c:v>
                </c:pt>
                <c:pt idx="12" formatCode="0%">
                  <c:v>0.432</c:v>
                </c:pt>
                <c:pt idx="13" formatCode="0%">
                  <c:v>0.56499999999999995</c:v>
                </c:pt>
                <c:pt idx="14" formatCode="0%">
                  <c:v>0.61699999999999999</c:v>
                </c:pt>
                <c:pt idx="16" formatCode="0%">
                  <c:v>0.52600000000000002</c:v>
                </c:pt>
                <c:pt idx="17" formatCode="0%">
                  <c:v>0.34</c:v>
                </c:pt>
                <c:pt idx="19" formatCode="0%">
                  <c:v>0.56999999999999995</c:v>
                </c:pt>
                <c:pt idx="20" formatCode="0%">
                  <c:v>0.40500000000000003</c:v>
                </c:pt>
                <c:pt idx="21" formatCode="0%">
                  <c:v>0.44700000000000001</c:v>
                </c:pt>
                <c:pt idx="22" formatCode="0%">
                  <c:v>0.42199999999999999</c:v>
                </c:pt>
              </c:numCache>
              <c:extLst/>
            </c:numRef>
          </c:val>
          <c:extLst xmlns:c15="http://schemas.microsoft.com/office/drawing/2012/chart">
            <c:ext xmlns:c16="http://schemas.microsoft.com/office/drawing/2014/chart" uri="{C3380CC4-5D6E-409C-BE32-E72D297353CC}">
              <c16:uniqueId val="{00000007-403E-4FDB-B276-ACA9D18F736C}"/>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c:ext uri="{02D57815-91ED-43cb-92C2-25804820EDAC}">
                        <c15:formulaRef>
                          <c15:sqref>Taul1!$B$2:$BO$2</c15:sqref>
                        </c15:formulaRef>
                      </c:ext>
                    </c:extLst>
                    <c:numCache>
                      <c:formatCode>General</c:formatCode>
                      <c:ptCount val="23"/>
                      <c:pt idx="0" formatCode="0%">
                        <c:v>0.84</c:v>
                      </c:pt>
                      <c:pt idx="2" formatCode="0%">
                        <c:v>0.84099999999999997</c:v>
                      </c:pt>
                      <c:pt idx="3" formatCode="0%">
                        <c:v>0.84</c:v>
                      </c:pt>
                      <c:pt idx="5" formatCode="0%">
                        <c:v>0.76800000000000002</c:v>
                      </c:pt>
                      <c:pt idx="6" formatCode="0%">
                        <c:v>0.86299999999999999</c:v>
                      </c:pt>
                      <c:pt idx="7" formatCode="0%">
                        <c:v>0.86199999999999999</c:v>
                      </c:pt>
                      <c:pt idx="8" formatCode="0%">
                        <c:v>0.82</c:v>
                      </c:pt>
                      <c:pt idx="9" formatCode="0%">
                        <c:v>0.874</c:v>
                      </c:pt>
                      <c:pt idx="11" formatCode="0%">
                        <c:v>0.82499999999999996</c:v>
                      </c:pt>
                      <c:pt idx="12" formatCode="0%">
                        <c:v>0.85299999999999998</c:v>
                      </c:pt>
                      <c:pt idx="13" formatCode="0%">
                        <c:v>0.84599999999999997</c:v>
                      </c:pt>
                      <c:pt idx="14" formatCode="0%">
                        <c:v>0.88400000000000001</c:v>
                      </c:pt>
                      <c:pt idx="16" formatCode="0%">
                        <c:v>0.85</c:v>
                      </c:pt>
                      <c:pt idx="17" formatCode="0%">
                        <c:v>0.85199999999999998</c:v>
                      </c:pt>
                      <c:pt idx="19" formatCode="0%">
                        <c:v>0.871</c:v>
                      </c:pt>
                      <c:pt idx="20" formatCode="0%">
                        <c:v>0.86399999999999999</c:v>
                      </c:pt>
                      <c:pt idx="21" formatCode="0%">
                        <c:v>0.84699999999999998</c:v>
                      </c:pt>
                      <c:pt idx="22" formatCode="0%">
                        <c:v>0.82099999999999995</c:v>
                      </c:pt>
                    </c:numCache>
                  </c:numRef>
                </c:val>
                <c:extLst>
                  <c:ext xmlns:c16="http://schemas.microsoft.com/office/drawing/2014/chart" uri="{C3380CC4-5D6E-409C-BE32-E72D297353CC}">
                    <c16:uniqueId val="{00000000-403E-4FDB-B276-ACA9D18F736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3"/>
                      <c:pt idx="0" formatCode="0%">
                        <c:v>0.49099999999999999</c:v>
                      </c:pt>
                      <c:pt idx="2" formatCode="0%">
                        <c:v>0.52</c:v>
                      </c:pt>
                      <c:pt idx="3" formatCode="0%">
                        <c:v>0.46200000000000002</c:v>
                      </c:pt>
                      <c:pt idx="5" formatCode="0%">
                        <c:v>0.251</c:v>
                      </c:pt>
                      <c:pt idx="6" formatCode="0%">
                        <c:v>0.45500000000000002</c:v>
                      </c:pt>
                      <c:pt idx="7" formatCode="0%">
                        <c:v>0.505</c:v>
                      </c:pt>
                      <c:pt idx="8" formatCode="0%">
                        <c:v>0.56799999999999995</c:v>
                      </c:pt>
                      <c:pt idx="9" formatCode="0%">
                        <c:v>0.61</c:v>
                      </c:pt>
                      <c:pt idx="11" formatCode="0%">
                        <c:v>0.248</c:v>
                      </c:pt>
                      <c:pt idx="12" formatCode="0%">
                        <c:v>0.53400000000000003</c:v>
                      </c:pt>
                      <c:pt idx="13" formatCode="0%">
                        <c:v>0.63200000000000001</c:v>
                      </c:pt>
                      <c:pt idx="14" formatCode="0%">
                        <c:v>0.69699999999999995</c:v>
                      </c:pt>
                      <c:pt idx="16" formatCode="0%">
                        <c:v>0.626</c:v>
                      </c:pt>
                      <c:pt idx="17" formatCode="0%">
                        <c:v>0.31</c:v>
                      </c:pt>
                      <c:pt idx="19" formatCode="0%">
                        <c:v>0.36099999999999999</c:v>
                      </c:pt>
                      <c:pt idx="20" formatCode="0%">
                        <c:v>0.36599999999999999</c:v>
                      </c:pt>
                      <c:pt idx="21" formatCode="0%">
                        <c:v>0.503</c:v>
                      </c:pt>
                      <c:pt idx="22" formatCode="0%">
                        <c:v>0.54500000000000004</c:v>
                      </c:pt>
                    </c:numCache>
                  </c:numRef>
                </c:val>
                <c:extLst xmlns:c15="http://schemas.microsoft.com/office/drawing/2012/chart">
                  <c:ext xmlns:c16="http://schemas.microsoft.com/office/drawing/2014/chart" uri="{C3380CC4-5D6E-409C-BE32-E72D297353CC}">
                    <c16:uniqueId val="{00000001-403E-4FDB-B276-ACA9D18F736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3"/>
                      <c:pt idx="0" formatCode="0%">
                        <c:v>4.5999999999999999E-2</c:v>
                      </c:pt>
                      <c:pt idx="2" formatCode="0%">
                        <c:v>6.8000000000000005E-2</c:v>
                      </c:pt>
                      <c:pt idx="3" formatCode="0%">
                        <c:v>2.5000000000000001E-2</c:v>
                      </c:pt>
                      <c:pt idx="5" formatCode="0%">
                        <c:v>2.9000000000000001E-2</c:v>
                      </c:pt>
                      <c:pt idx="6" formatCode="0%">
                        <c:v>1.4E-2</c:v>
                      </c:pt>
                      <c:pt idx="7" formatCode="0%">
                        <c:v>3.5999999999999997E-2</c:v>
                      </c:pt>
                      <c:pt idx="8" formatCode="0%">
                        <c:v>6.9000000000000006E-2</c:v>
                      </c:pt>
                      <c:pt idx="9" formatCode="0%">
                        <c:v>6.8000000000000005E-2</c:v>
                      </c:pt>
                      <c:pt idx="11" formatCode="0%">
                        <c:v>8.9999999999999993E-3</c:v>
                      </c:pt>
                      <c:pt idx="12" formatCode="0%">
                        <c:v>4.2000000000000003E-2</c:v>
                      </c:pt>
                      <c:pt idx="13" formatCode="0%">
                        <c:v>7.4999999999999997E-2</c:v>
                      </c:pt>
                      <c:pt idx="14" formatCode="0%">
                        <c:v>8.4000000000000005E-2</c:v>
                      </c:pt>
                      <c:pt idx="16" formatCode="0%">
                        <c:v>0.06</c:v>
                      </c:pt>
                      <c:pt idx="17" formatCode="0%">
                        <c:v>2.4E-2</c:v>
                      </c:pt>
                      <c:pt idx="19" formatCode="0%">
                        <c:v>3.5000000000000003E-2</c:v>
                      </c:pt>
                      <c:pt idx="20" formatCode="0%">
                        <c:v>2.8000000000000001E-2</c:v>
                      </c:pt>
                      <c:pt idx="21" formatCode="0%">
                        <c:v>0.04</c:v>
                      </c:pt>
                      <c:pt idx="22" formatCode="0%">
                        <c:v>5.7000000000000002E-2</c:v>
                      </c:pt>
                    </c:numCache>
                  </c:numRef>
                </c:val>
                <c:extLst xmlns:c15="http://schemas.microsoft.com/office/drawing/2012/chart">
                  <c:ext xmlns:c16="http://schemas.microsoft.com/office/drawing/2014/chart" uri="{C3380CC4-5D6E-409C-BE32-E72D297353CC}">
                    <c16:uniqueId val="{00000002-403E-4FDB-B276-ACA9D18F736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3"/>
                      <c:pt idx="0" formatCode="0%">
                        <c:v>0.03</c:v>
                      </c:pt>
                      <c:pt idx="2" formatCode="0%">
                        <c:v>0.04</c:v>
                      </c:pt>
                      <c:pt idx="3" formatCode="0%">
                        <c:v>2.1000000000000001E-2</c:v>
                      </c:pt>
                      <c:pt idx="5" formatCode="0%">
                        <c:v>1.7999999999999999E-2</c:v>
                      </c:pt>
                      <c:pt idx="6" formatCode="0%">
                        <c:v>1.2999999999999999E-2</c:v>
                      </c:pt>
                      <c:pt idx="7" formatCode="0%">
                        <c:v>2.5999999999999999E-2</c:v>
                      </c:pt>
                      <c:pt idx="8" formatCode="0%">
                        <c:v>3.9E-2</c:v>
                      </c:pt>
                      <c:pt idx="9" formatCode="0%">
                        <c:v>4.4999999999999998E-2</c:v>
                      </c:pt>
                      <c:pt idx="11" formatCode="0%">
                        <c:v>0.01</c:v>
                      </c:pt>
                      <c:pt idx="12" formatCode="0%">
                        <c:v>5.3999999999999999E-2</c:v>
                      </c:pt>
                      <c:pt idx="13" formatCode="0%">
                        <c:v>3.3000000000000002E-2</c:v>
                      </c:pt>
                      <c:pt idx="14" formatCode="0%">
                        <c:v>4.2000000000000003E-2</c:v>
                      </c:pt>
                      <c:pt idx="16" formatCode="0%">
                        <c:v>4.8000000000000001E-2</c:v>
                      </c:pt>
                      <c:pt idx="17" formatCode="0%">
                        <c:v>7.0000000000000001E-3</c:v>
                      </c:pt>
                      <c:pt idx="19" formatCode="0%">
                        <c:v>1.2999999999999999E-2</c:v>
                      </c:pt>
                      <c:pt idx="20" formatCode="0%">
                        <c:v>2.5000000000000001E-2</c:v>
                      </c:pt>
                      <c:pt idx="21" formatCode="0%">
                        <c:v>2.1000000000000001E-2</c:v>
                      </c:pt>
                      <c:pt idx="22" formatCode="0%">
                        <c:v>3.2000000000000001E-2</c:v>
                      </c:pt>
                    </c:numCache>
                  </c:numRef>
                </c:val>
                <c:extLst xmlns:c15="http://schemas.microsoft.com/office/drawing/2012/chart">
                  <c:ext xmlns:c16="http://schemas.microsoft.com/office/drawing/2014/chart" uri="{C3380CC4-5D6E-409C-BE32-E72D297353CC}">
                    <c16:uniqueId val="{00000003-403E-4FDB-B276-ACA9D18F736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3"/>
                      <c:pt idx="0" formatCode="0%">
                        <c:v>0.373</c:v>
                      </c:pt>
                      <c:pt idx="2" formatCode="0%">
                        <c:v>0.34300000000000003</c:v>
                      </c:pt>
                      <c:pt idx="3" formatCode="0%">
                        <c:v>0.40300000000000002</c:v>
                      </c:pt>
                      <c:pt idx="5" formatCode="0%">
                        <c:v>0.26800000000000002</c:v>
                      </c:pt>
                      <c:pt idx="6" formatCode="0%">
                        <c:v>0.41099999999999998</c:v>
                      </c:pt>
                      <c:pt idx="7" formatCode="0%">
                        <c:v>0.40300000000000002</c:v>
                      </c:pt>
                      <c:pt idx="8" formatCode="0%">
                        <c:v>0.46</c:v>
                      </c:pt>
                      <c:pt idx="9" formatCode="0%">
                        <c:v>0.35099999999999998</c:v>
                      </c:pt>
                      <c:pt idx="11" formatCode="0%">
                        <c:v>0.215</c:v>
                      </c:pt>
                      <c:pt idx="12" formatCode="0%">
                        <c:v>0.36099999999999999</c:v>
                      </c:pt>
                      <c:pt idx="13" formatCode="0%">
                        <c:v>0.47</c:v>
                      </c:pt>
                      <c:pt idx="14" formatCode="0%">
                        <c:v>0.503</c:v>
                      </c:pt>
                      <c:pt idx="16" formatCode="0%">
                        <c:v>0.45</c:v>
                      </c:pt>
                      <c:pt idx="17" formatCode="0%">
                        <c:v>0.26300000000000001</c:v>
                      </c:pt>
                      <c:pt idx="19" formatCode="0%">
                        <c:v>0.317</c:v>
                      </c:pt>
                      <c:pt idx="20" formatCode="0%">
                        <c:v>0.27100000000000002</c:v>
                      </c:pt>
                      <c:pt idx="21" formatCode="0%">
                        <c:v>0.40500000000000003</c:v>
                      </c:pt>
                      <c:pt idx="22" formatCode="0%">
                        <c:v>0.373</c:v>
                      </c:pt>
                    </c:numCache>
                  </c:numRef>
                </c:val>
                <c:extLst xmlns:c15="http://schemas.microsoft.com/office/drawing/2012/chart">
                  <c:ext xmlns:c16="http://schemas.microsoft.com/office/drawing/2014/chart" uri="{C3380CC4-5D6E-409C-BE32-E72D297353CC}">
                    <c16:uniqueId val="{00000004-403E-4FDB-B276-ACA9D18F736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3"/>
                      <c:pt idx="0" formatCode="0%">
                        <c:v>0.20899999999999999</c:v>
                      </c:pt>
                      <c:pt idx="2" formatCode="0%">
                        <c:v>0.19700000000000001</c:v>
                      </c:pt>
                      <c:pt idx="3" formatCode="0%">
                        <c:v>0.221</c:v>
                      </c:pt>
                      <c:pt idx="5" formatCode="0%">
                        <c:v>0.222</c:v>
                      </c:pt>
                      <c:pt idx="6" formatCode="0%">
                        <c:v>0.33700000000000002</c:v>
                      </c:pt>
                      <c:pt idx="7" formatCode="0%">
                        <c:v>0.33100000000000002</c:v>
                      </c:pt>
                      <c:pt idx="8" formatCode="0%">
                        <c:v>0.193</c:v>
                      </c:pt>
                      <c:pt idx="9" formatCode="0%">
                        <c:v>7.3999999999999996E-2</c:v>
                      </c:pt>
                      <c:pt idx="11" formatCode="0%">
                        <c:v>0.127</c:v>
                      </c:pt>
                      <c:pt idx="12" formatCode="0%">
                        <c:v>0.16300000000000001</c:v>
                      </c:pt>
                      <c:pt idx="13" formatCode="0%">
                        <c:v>0.29199999999999998</c:v>
                      </c:pt>
                      <c:pt idx="14" formatCode="0%">
                        <c:v>0.317</c:v>
                      </c:pt>
                      <c:pt idx="16" formatCode="0%">
                        <c:v>0.23899999999999999</c:v>
                      </c:pt>
                      <c:pt idx="17" formatCode="0%">
                        <c:v>0.16700000000000001</c:v>
                      </c:pt>
                      <c:pt idx="19" formatCode="0%">
                        <c:v>0.20100000000000001</c:v>
                      </c:pt>
                      <c:pt idx="20" formatCode="0%">
                        <c:v>0.14499999999999999</c:v>
                      </c:pt>
                      <c:pt idx="21" formatCode="0%">
                        <c:v>0.221</c:v>
                      </c:pt>
                      <c:pt idx="22" formatCode="0%">
                        <c:v>0.22</c:v>
                      </c:pt>
                    </c:numCache>
                  </c:numRef>
                </c:val>
                <c:extLst xmlns:c15="http://schemas.microsoft.com/office/drawing/2012/chart">
                  <c:ext xmlns:c16="http://schemas.microsoft.com/office/drawing/2014/chart" uri="{C3380CC4-5D6E-409C-BE32-E72D297353CC}">
                    <c16:uniqueId val="{00000005-403E-4FDB-B276-ACA9D18F736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3"/>
                      <c:pt idx="0" formatCode="0%">
                        <c:v>5.2999999999999999E-2</c:v>
                      </c:pt>
                      <c:pt idx="2" formatCode="0%">
                        <c:v>7.3999999999999996E-2</c:v>
                      </c:pt>
                      <c:pt idx="3" formatCode="0%">
                        <c:v>3.3000000000000002E-2</c:v>
                      </c:pt>
                      <c:pt idx="5" formatCode="0%">
                        <c:v>0.13400000000000001</c:v>
                      </c:pt>
                      <c:pt idx="6" formatCode="0%">
                        <c:v>0.03</c:v>
                      </c:pt>
                      <c:pt idx="7" formatCode="0%">
                        <c:v>9.1999999999999998E-2</c:v>
                      </c:pt>
                      <c:pt idx="8" formatCode="0%">
                        <c:v>3.2000000000000001E-2</c:v>
                      </c:pt>
                      <c:pt idx="9" formatCode="0%">
                        <c:v>6.0000000000000001E-3</c:v>
                      </c:pt>
                      <c:pt idx="11" formatCode="0%">
                        <c:v>3.6999999999999998E-2</c:v>
                      </c:pt>
                      <c:pt idx="12" formatCode="0%">
                        <c:v>5.0999999999999997E-2</c:v>
                      </c:pt>
                      <c:pt idx="13" formatCode="0%">
                        <c:v>6.5000000000000002E-2</c:v>
                      </c:pt>
                      <c:pt idx="14" formatCode="0%">
                        <c:v>8.1000000000000003E-2</c:v>
                      </c:pt>
                      <c:pt idx="16" formatCode="0%">
                        <c:v>5.8999999999999997E-2</c:v>
                      </c:pt>
                      <c:pt idx="17" formatCode="0%">
                        <c:v>5.0999999999999997E-2</c:v>
                      </c:pt>
                      <c:pt idx="19" formatCode="0%">
                        <c:v>5.2999999999999999E-2</c:v>
                      </c:pt>
                      <c:pt idx="20" formatCode="0%">
                        <c:v>0.08</c:v>
                      </c:pt>
                      <c:pt idx="21" formatCode="0%">
                        <c:v>5.5E-2</c:v>
                      </c:pt>
                      <c:pt idx="22" formatCode="0%">
                        <c:v>6.9000000000000006E-2</c:v>
                      </c:pt>
                    </c:numCache>
                  </c:numRef>
                </c:val>
                <c:extLst xmlns:c15="http://schemas.microsoft.com/office/drawing/2012/chart">
                  <c:ext xmlns:c16="http://schemas.microsoft.com/office/drawing/2014/chart" uri="{C3380CC4-5D6E-409C-BE32-E72D297353CC}">
                    <c16:uniqueId val="{00000006-403E-4FDB-B276-ACA9D18F736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3"/>
                      <c:pt idx="0" formatCode="0%">
                        <c:v>0.25900000000000001</c:v>
                      </c:pt>
                      <c:pt idx="2" formatCode="0%">
                        <c:v>0.252</c:v>
                      </c:pt>
                      <c:pt idx="3" formatCode="0%">
                        <c:v>0.26500000000000001</c:v>
                      </c:pt>
                      <c:pt idx="5" formatCode="0%">
                        <c:v>0.224</c:v>
                      </c:pt>
                      <c:pt idx="6" formatCode="0%">
                        <c:v>0.28699999999999998</c:v>
                      </c:pt>
                      <c:pt idx="7" formatCode="0%">
                        <c:v>0.33</c:v>
                      </c:pt>
                      <c:pt idx="8" formatCode="0%">
                        <c:v>0.35399999999999998</c:v>
                      </c:pt>
                      <c:pt idx="9" formatCode="0%">
                        <c:v>0.17199999999999999</c:v>
                      </c:pt>
                      <c:pt idx="11" formatCode="0%">
                        <c:v>0.125</c:v>
                      </c:pt>
                      <c:pt idx="12" formatCode="0%">
                        <c:v>0.191</c:v>
                      </c:pt>
                      <c:pt idx="13" formatCode="0%">
                        <c:v>0.34399999999999997</c:v>
                      </c:pt>
                      <c:pt idx="14" formatCode="0%">
                        <c:v>0.42</c:v>
                      </c:pt>
                      <c:pt idx="16" formatCode="0%">
                        <c:v>0.32900000000000001</c:v>
                      </c:pt>
                      <c:pt idx="17" formatCode="0%">
                        <c:v>0.16500000000000001</c:v>
                      </c:pt>
                      <c:pt idx="19" formatCode="0%">
                        <c:v>0.24299999999999999</c:v>
                      </c:pt>
                      <c:pt idx="20" formatCode="0%">
                        <c:v>0.20100000000000001</c:v>
                      </c:pt>
                      <c:pt idx="21" formatCode="0%">
                        <c:v>0.246</c:v>
                      </c:pt>
                      <c:pt idx="22" formatCode="0%">
                        <c:v>0.29699999999999999</c:v>
                      </c:pt>
                    </c:numCache>
                  </c:numRef>
                </c:val>
                <c:extLst xmlns:c15="http://schemas.microsoft.com/office/drawing/2012/chart">
                  <c:ext xmlns:c16="http://schemas.microsoft.com/office/drawing/2014/chart" uri="{C3380CC4-5D6E-409C-BE32-E72D297353CC}">
                    <c16:uniqueId val="{00000008-403E-4FDB-B276-ACA9D18F736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3"/>
                      <c:pt idx="0" formatCode="0%">
                        <c:v>3.4000000000000002E-2</c:v>
                      </c:pt>
                      <c:pt idx="2" formatCode="0%">
                        <c:v>0.04</c:v>
                      </c:pt>
                      <c:pt idx="3" formatCode="0%">
                        <c:v>2.9000000000000001E-2</c:v>
                      </c:pt>
                      <c:pt idx="5" formatCode="0%">
                        <c:v>2.3E-2</c:v>
                      </c:pt>
                      <c:pt idx="6" formatCode="0%">
                        <c:v>1.4E-2</c:v>
                      </c:pt>
                      <c:pt idx="7" formatCode="0%">
                        <c:v>2.7E-2</c:v>
                      </c:pt>
                      <c:pt idx="8" formatCode="0%">
                        <c:v>5.8999999999999997E-2</c:v>
                      </c:pt>
                      <c:pt idx="9" formatCode="0%">
                        <c:v>4.2000000000000003E-2</c:v>
                      </c:pt>
                      <c:pt idx="11" formatCode="0%">
                        <c:v>1.4999999999999999E-2</c:v>
                      </c:pt>
                      <c:pt idx="12" formatCode="0%">
                        <c:v>1.0999999999999999E-2</c:v>
                      </c:pt>
                      <c:pt idx="13" formatCode="0%">
                        <c:v>6.5000000000000002E-2</c:v>
                      </c:pt>
                      <c:pt idx="14" formatCode="0%">
                        <c:v>5.5E-2</c:v>
                      </c:pt>
                      <c:pt idx="16" formatCode="0%">
                        <c:v>0.05</c:v>
                      </c:pt>
                      <c:pt idx="17" formatCode="0%">
                        <c:v>1.2E-2</c:v>
                      </c:pt>
                      <c:pt idx="19" formatCode="0%">
                        <c:v>2.4E-2</c:v>
                      </c:pt>
                      <c:pt idx="20" formatCode="0%">
                        <c:v>2.7E-2</c:v>
                      </c:pt>
                      <c:pt idx="21" formatCode="0%">
                        <c:v>4.2000000000000003E-2</c:v>
                      </c:pt>
                      <c:pt idx="22" formatCode="0%">
                        <c:v>3.1E-2</c:v>
                      </c:pt>
                    </c:numCache>
                  </c:numRef>
                </c:val>
                <c:extLst xmlns:c15="http://schemas.microsoft.com/office/drawing/2012/chart">
                  <c:ext xmlns:c16="http://schemas.microsoft.com/office/drawing/2014/chart" uri="{C3380CC4-5D6E-409C-BE32-E72D297353CC}">
                    <c16:uniqueId val="{00000009-403E-4FDB-B276-ACA9D18F736C}"/>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3"/>
                      <c:pt idx="0" formatCode="0%">
                        <c:v>0.01</c:v>
                      </c:pt>
                      <c:pt idx="2" formatCode="0%">
                        <c:v>1.4E-2</c:v>
                      </c:pt>
                      <c:pt idx="3" formatCode="0%">
                        <c:v>6.0000000000000001E-3</c:v>
                      </c:pt>
                      <c:pt idx="5" formatCode="0%">
                        <c:v>2.1000000000000001E-2</c:v>
                      </c:pt>
                      <c:pt idx="7" formatCode="0%">
                        <c:v>8.9999999999999993E-3</c:v>
                      </c:pt>
                      <c:pt idx="8" formatCode="0%">
                        <c:v>1.2E-2</c:v>
                      </c:pt>
                      <c:pt idx="9" formatCode="0%">
                        <c:v>8.9999999999999993E-3</c:v>
                      </c:pt>
                      <c:pt idx="11" formatCode="0%">
                        <c:v>3.0000000000000001E-3</c:v>
                      </c:pt>
                      <c:pt idx="12" formatCode="0%">
                        <c:v>5.0000000000000001E-3</c:v>
                      </c:pt>
                      <c:pt idx="13" formatCode="0%">
                        <c:v>2.3E-2</c:v>
                      </c:pt>
                      <c:pt idx="14" formatCode="0%">
                        <c:v>1.9E-2</c:v>
                      </c:pt>
                      <c:pt idx="16" formatCode="0%">
                        <c:v>1.6E-2</c:v>
                      </c:pt>
                      <c:pt idx="17" formatCode="0%">
                        <c:v>3.0000000000000001E-3</c:v>
                      </c:pt>
                      <c:pt idx="19" formatCode="0%">
                        <c:v>1.2999999999999999E-2</c:v>
                      </c:pt>
                      <c:pt idx="20" formatCode="0%">
                        <c:v>1.7000000000000001E-2</c:v>
                      </c:pt>
                      <c:pt idx="22" formatCode="0%">
                        <c:v>2.1999999999999999E-2</c:v>
                      </c:pt>
                    </c:numCache>
                  </c:numRef>
                </c:val>
                <c:extLst xmlns:c15="http://schemas.microsoft.com/office/drawing/2012/chart">
                  <c:ext xmlns:c16="http://schemas.microsoft.com/office/drawing/2014/chart" uri="{C3380CC4-5D6E-409C-BE32-E72D297353CC}">
                    <c16:uniqueId val="{0000000A-403E-4FDB-B276-ACA9D18F736C}"/>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3"/>
                      <c:pt idx="0" formatCode="0%">
                        <c:v>6.0999999999999999E-2</c:v>
                      </c:pt>
                      <c:pt idx="2" formatCode="0%">
                        <c:v>4.3999999999999997E-2</c:v>
                      </c:pt>
                      <c:pt idx="3" formatCode="0%">
                        <c:v>7.8E-2</c:v>
                      </c:pt>
                      <c:pt idx="5" formatCode="0%">
                        <c:v>7.9000000000000001E-2</c:v>
                      </c:pt>
                      <c:pt idx="6" formatCode="0%">
                        <c:v>7.0999999999999994E-2</c:v>
                      </c:pt>
                      <c:pt idx="7" formatCode="0%">
                        <c:v>5.6000000000000001E-2</c:v>
                      </c:pt>
                      <c:pt idx="8" formatCode="0%">
                        <c:v>9.8000000000000004E-2</c:v>
                      </c:pt>
                      <c:pt idx="9" formatCode="0%">
                        <c:v>2.5000000000000001E-2</c:v>
                      </c:pt>
                      <c:pt idx="11" formatCode="0%">
                        <c:v>2.1999999999999999E-2</c:v>
                      </c:pt>
                      <c:pt idx="12" formatCode="0%">
                        <c:v>5.1999999999999998E-2</c:v>
                      </c:pt>
                      <c:pt idx="13" formatCode="0%">
                        <c:v>0.113</c:v>
                      </c:pt>
                      <c:pt idx="14" formatCode="0%">
                        <c:v>8.4000000000000005E-2</c:v>
                      </c:pt>
                      <c:pt idx="16" formatCode="0%">
                        <c:v>8.1000000000000003E-2</c:v>
                      </c:pt>
                      <c:pt idx="17" formatCode="0%">
                        <c:v>0.03</c:v>
                      </c:pt>
                      <c:pt idx="19" formatCode="0%">
                        <c:v>4.8000000000000001E-2</c:v>
                      </c:pt>
                      <c:pt idx="20" formatCode="0%">
                        <c:v>3.4000000000000002E-2</c:v>
                      </c:pt>
                      <c:pt idx="21" formatCode="0%">
                        <c:v>5.7000000000000002E-2</c:v>
                      </c:pt>
                      <c:pt idx="22" formatCode="0%">
                        <c:v>7.8E-2</c:v>
                      </c:pt>
                    </c:numCache>
                  </c:numRef>
                </c:val>
                <c:extLst xmlns:c15="http://schemas.microsoft.com/office/drawing/2012/chart">
                  <c:ext xmlns:c16="http://schemas.microsoft.com/office/drawing/2014/chart" uri="{C3380CC4-5D6E-409C-BE32-E72D297353CC}">
                    <c16:uniqueId val="{0000000B-403E-4FDB-B276-ACA9D18F736C}"/>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3"/>
                      <c:pt idx="0" formatCode="0%">
                        <c:v>8.7999999999999995E-2</c:v>
                      </c:pt>
                      <c:pt idx="2" formatCode="0%">
                        <c:v>8.2000000000000003E-2</c:v>
                      </c:pt>
                      <c:pt idx="3" formatCode="0%">
                        <c:v>9.2999999999999999E-2</c:v>
                      </c:pt>
                      <c:pt idx="5" formatCode="0%">
                        <c:v>2.8000000000000001E-2</c:v>
                      </c:pt>
                      <c:pt idx="6" formatCode="0%">
                        <c:v>3.5000000000000003E-2</c:v>
                      </c:pt>
                      <c:pt idx="7" formatCode="0%">
                        <c:v>0.111</c:v>
                      </c:pt>
                      <c:pt idx="8" formatCode="0%">
                        <c:v>0.17899999999999999</c:v>
                      </c:pt>
                      <c:pt idx="9" formatCode="0%">
                        <c:v>8.8999999999999996E-2</c:v>
                      </c:pt>
                      <c:pt idx="11" formatCode="0%">
                        <c:v>0.03</c:v>
                      </c:pt>
                      <c:pt idx="12" formatCode="0%">
                        <c:v>8.5000000000000006E-2</c:v>
                      </c:pt>
                      <c:pt idx="13" formatCode="0%">
                        <c:v>0.121</c:v>
                      </c:pt>
                      <c:pt idx="14" formatCode="0%">
                        <c:v>0.11899999999999999</c:v>
                      </c:pt>
                      <c:pt idx="16" formatCode="0%">
                        <c:v>0.124</c:v>
                      </c:pt>
                      <c:pt idx="17" formatCode="0%">
                        <c:v>3.2000000000000001E-2</c:v>
                      </c:pt>
                      <c:pt idx="19" formatCode="0%">
                        <c:v>8.2000000000000003E-2</c:v>
                      </c:pt>
                      <c:pt idx="20" formatCode="0%">
                        <c:v>9.2999999999999999E-2</c:v>
                      </c:pt>
                      <c:pt idx="21" formatCode="0%">
                        <c:v>7.4999999999999997E-2</c:v>
                      </c:pt>
                      <c:pt idx="22" formatCode="0%">
                        <c:v>8.4000000000000005E-2</c:v>
                      </c:pt>
                    </c:numCache>
                  </c:numRef>
                </c:val>
                <c:extLst xmlns:c15="http://schemas.microsoft.com/office/drawing/2012/chart">
                  <c:ext xmlns:c16="http://schemas.microsoft.com/office/drawing/2014/chart" uri="{C3380CC4-5D6E-409C-BE32-E72D297353CC}">
                    <c16:uniqueId val="{0000000C-403E-4FDB-B276-ACA9D18F736C}"/>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3"/>
                      <c:pt idx="0" formatCode="0%">
                        <c:v>0.115</c:v>
                      </c:pt>
                      <c:pt idx="2" formatCode="0%">
                        <c:v>9.0999999999999998E-2</c:v>
                      </c:pt>
                      <c:pt idx="3" formatCode="0%">
                        <c:v>0.14000000000000001</c:v>
                      </c:pt>
                      <c:pt idx="5" formatCode="0%">
                        <c:v>0.10100000000000001</c:v>
                      </c:pt>
                      <c:pt idx="6" formatCode="0%">
                        <c:v>0.13100000000000001</c:v>
                      </c:pt>
                      <c:pt idx="7" formatCode="0%">
                        <c:v>0.158</c:v>
                      </c:pt>
                      <c:pt idx="8" formatCode="0%">
                        <c:v>0.153</c:v>
                      </c:pt>
                      <c:pt idx="9" formatCode="0%">
                        <c:v>7.1999999999999995E-2</c:v>
                      </c:pt>
                      <c:pt idx="11" formatCode="0%">
                        <c:v>6.6000000000000003E-2</c:v>
                      </c:pt>
                      <c:pt idx="12" formatCode="0%">
                        <c:v>9.2999999999999999E-2</c:v>
                      </c:pt>
                      <c:pt idx="13" formatCode="0%">
                        <c:v>0.183</c:v>
                      </c:pt>
                      <c:pt idx="14" formatCode="0%">
                        <c:v>0.19800000000000001</c:v>
                      </c:pt>
                      <c:pt idx="16" formatCode="0%">
                        <c:v>0.13100000000000001</c:v>
                      </c:pt>
                      <c:pt idx="17" formatCode="0%">
                        <c:v>9.1999999999999998E-2</c:v>
                      </c:pt>
                      <c:pt idx="19" formatCode="0%">
                        <c:v>8.3000000000000004E-2</c:v>
                      </c:pt>
                      <c:pt idx="20" formatCode="0%">
                        <c:v>0.106</c:v>
                      </c:pt>
                      <c:pt idx="21" formatCode="0%">
                        <c:v>0.11700000000000001</c:v>
                      </c:pt>
                      <c:pt idx="22" formatCode="0%">
                        <c:v>0.12</c:v>
                      </c:pt>
                    </c:numCache>
                  </c:numRef>
                </c:val>
                <c:extLst xmlns:c15="http://schemas.microsoft.com/office/drawing/2012/chart">
                  <c:ext xmlns:c16="http://schemas.microsoft.com/office/drawing/2014/chart" uri="{C3380CC4-5D6E-409C-BE32-E72D297353CC}">
                    <c16:uniqueId val="{0000000D-403E-4FDB-B276-ACA9D18F736C}"/>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3"/>
                      <c:pt idx="0" formatCode="0%">
                        <c:v>6.7000000000000004E-2</c:v>
                      </c:pt>
                      <c:pt idx="2" formatCode="0%">
                        <c:v>6.2E-2</c:v>
                      </c:pt>
                      <c:pt idx="3" formatCode="0%">
                        <c:v>7.2999999999999995E-2</c:v>
                      </c:pt>
                      <c:pt idx="5" formatCode="0%">
                        <c:v>9.2999999999999999E-2</c:v>
                      </c:pt>
                      <c:pt idx="6" formatCode="0%">
                        <c:v>0.11899999999999999</c:v>
                      </c:pt>
                      <c:pt idx="7" formatCode="0%">
                        <c:v>7.0999999999999994E-2</c:v>
                      </c:pt>
                      <c:pt idx="8" formatCode="0%">
                        <c:v>0.05</c:v>
                      </c:pt>
                      <c:pt idx="9" formatCode="0%">
                        <c:v>2.9000000000000001E-2</c:v>
                      </c:pt>
                      <c:pt idx="11" formatCode="0%">
                        <c:v>6.9000000000000006E-2</c:v>
                      </c:pt>
                      <c:pt idx="12" formatCode="0%">
                        <c:v>7.6999999999999999E-2</c:v>
                      </c:pt>
                      <c:pt idx="13" formatCode="0%">
                        <c:v>6.7000000000000004E-2</c:v>
                      </c:pt>
                      <c:pt idx="14" formatCode="0%">
                        <c:v>7.9000000000000001E-2</c:v>
                      </c:pt>
                      <c:pt idx="16" formatCode="0%">
                        <c:v>4.5999999999999999E-2</c:v>
                      </c:pt>
                      <c:pt idx="17" formatCode="0%">
                        <c:v>0.1</c:v>
                      </c:pt>
                      <c:pt idx="19" formatCode="0%">
                        <c:v>6.4000000000000001E-2</c:v>
                      </c:pt>
                      <c:pt idx="20" formatCode="0%">
                        <c:v>0.06</c:v>
                      </c:pt>
                      <c:pt idx="21" formatCode="0%">
                        <c:v>5.0999999999999997E-2</c:v>
                      </c:pt>
                      <c:pt idx="22" formatCode="0%">
                        <c:v>0.08</c:v>
                      </c:pt>
                    </c:numCache>
                  </c:numRef>
                </c:val>
                <c:extLst xmlns:c15="http://schemas.microsoft.com/office/drawing/2012/chart">
                  <c:ext xmlns:c16="http://schemas.microsoft.com/office/drawing/2014/chart" uri="{C3380CC4-5D6E-409C-BE32-E72D297353CC}">
                    <c16:uniqueId val="{0000000E-403E-4FDB-B276-ACA9D18F736C}"/>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3"/>
                      <c:pt idx="0" formatCode="0%">
                        <c:v>8.8999999999999996E-2</c:v>
                      </c:pt>
                      <c:pt idx="2" formatCode="0%">
                        <c:v>6.8000000000000005E-2</c:v>
                      </c:pt>
                      <c:pt idx="3" formatCode="0%">
                        <c:v>0.111</c:v>
                      </c:pt>
                      <c:pt idx="5" formatCode="0%">
                        <c:v>5.6000000000000001E-2</c:v>
                      </c:pt>
                      <c:pt idx="6" formatCode="0%">
                        <c:v>0.123</c:v>
                      </c:pt>
                      <c:pt idx="7" formatCode="0%">
                        <c:v>0.121</c:v>
                      </c:pt>
                      <c:pt idx="8" formatCode="0%">
                        <c:v>0.159</c:v>
                      </c:pt>
                      <c:pt idx="9" formatCode="0%">
                        <c:v>3.5000000000000003E-2</c:v>
                      </c:pt>
                      <c:pt idx="11" formatCode="0%">
                        <c:v>3.5000000000000003E-2</c:v>
                      </c:pt>
                      <c:pt idx="12" formatCode="0%">
                        <c:v>7.6999999999999999E-2</c:v>
                      </c:pt>
                      <c:pt idx="13" formatCode="0%">
                        <c:v>0.12</c:v>
                      </c:pt>
                      <c:pt idx="14" formatCode="0%">
                        <c:v>0.17199999999999999</c:v>
                      </c:pt>
                      <c:pt idx="16" formatCode="0%">
                        <c:v>0.114</c:v>
                      </c:pt>
                      <c:pt idx="17" formatCode="0%">
                        <c:v>5.5E-2</c:v>
                      </c:pt>
                      <c:pt idx="19" formatCode="0%">
                        <c:v>5.8999999999999997E-2</c:v>
                      </c:pt>
                      <c:pt idx="20" formatCode="0%">
                        <c:v>4.5999999999999999E-2</c:v>
                      </c:pt>
                      <c:pt idx="21" formatCode="0%">
                        <c:v>9.0999999999999998E-2</c:v>
                      </c:pt>
                      <c:pt idx="22" formatCode="0%">
                        <c:v>0.129</c:v>
                      </c:pt>
                    </c:numCache>
                  </c:numRef>
                </c:val>
                <c:extLst xmlns:c15="http://schemas.microsoft.com/office/drawing/2012/chart">
                  <c:ext xmlns:c16="http://schemas.microsoft.com/office/drawing/2014/chart" uri="{C3380CC4-5D6E-409C-BE32-E72D297353CC}">
                    <c16:uniqueId val="{0000000F-403E-4FDB-B276-ACA9D18F736C}"/>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3"/>
                      <c:pt idx="0" formatCode="0%">
                        <c:v>3.5000000000000003E-2</c:v>
                      </c:pt>
                      <c:pt idx="2" formatCode="0%">
                        <c:v>3.4000000000000002E-2</c:v>
                      </c:pt>
                      <c:pt idx="3" formatCode="0%">
                        <c:v>3.5999999999999997E-2</c:v>
                      </c:pt>
                      <c:pt idx="5" formatCode="0%">
                        <c:v>6.0000000000000001E-3</c:v>
                      </c:pt>
                      <c:pt idx="6" formatCode="0%">
                        <c:v>3.3000000000000002E-2</c:v>
                      </c:pt>
                      <c:pt idx="7" formatCode="0%">
                        <c:v>1.2E-2</c:v>
                      </c:pt>
                      <c:pt idx="8" formatCode="0%">
                        <c:v>6.6000000000000003E-2</c:v>
                      </c:pt>
                      <c:pt idx="9" formatCode="0%">
                        <c:v>4.9000000000000002E-2</c:v>
                      </c:pt>
                      <c:pt idx="11" formatCode="0%">
                        <c:v>6.8000000000000005E-2</c:v>
                      </c:pt>
                      <c:pt idx="12" formatCode="0%">
                        <c:v>2.5999999999999999E-2</c:v>
                      </c:pt>
                      <c:pt idx="13" formatCode="0%">
                        <c:v>1.9E-2</c:v>
                      </c:pt>
                      <c:pt idx="14" formatCode="0%">
                        <c:v>0.02</c:v>
                      </c:pt>
                      <c:pt idx="16" formatCode="0%">
                        <c:v>2.9000000000000001E-2</c:v>
                      </c:pt>
                      <c:pt idx="17" formatCode="0%">
                        <c:v>4.4999999999999998E-2</c:v>
                      </c:pt>
                      <c:pt idx="19" formatCode="0%">
                        <c:v>0.03</c:v>
                      </c:pt>
                      <c:pt idx="20" formatCode="0%">
                        <c:v>8.0000000000000002E-3</c:v>
                      </c:pt>
                      <c:pt idx="21" formatCode="0%">
                        <c:v>2.5999999999999999E-2</c:v>
                      </c:pt>
                      <c:pt idx="22" formatCode="0%">
                        <c:v>5.0999999999999997E-2</c:v>
                      </c:pt>
                    </c:numCache>
                  </c:numRef>
                </c:val>
                <c:extLst xmlns:c15="http://schemas.microsoft.com/office/drawing/2012/chart">
                  <c:ext xmlns:c16="http://schemas.microsoft.com/office/drawing/2014/chart" uri="{C3380CC4-5D6E-409C-BE32-E72D297353CC}">
                    <c16:uniqueId val="{00000010-403E-4FDB-B276-ACA9D18F736C}"/>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3"/>
                      <c:pt idx="0" formatCode="0%">
                        <c:v>3.254</c:v>
                      </c:pt>
                      <c:pt idx="2" formatCode="0%">
                        <c:v>3.254</c:v>
                      </c:pt>
                      <c:pt idx="3" formatCode="0%">
                        <c:v>3.26</c:v>
                      </c:pt>
                      <c:pt idx="5" formatCode="0%">
                        <c:v>2.7589999999999999</c:v>
                      </c:pt>
                      <c:pt idx="6" formatCode="0%">
                        <c:v>3.3969999999999998</c:v>
                      </c:pt>
                      <c:pt idx="7" formatCode="0%">
                        <c:v>3.6120000000000001</c:v>
                      </c:pt>
                      <c:pt idx="8" formatCode="0%">
                        <c:v>3.7509999999999999</c:v>
                      </c:pt>
                      <c:pt idx="9" formatCode="0%">
                        <c:v>3.016</c:v>
                      </c:pt>
                      <c:pt idx="11" formatCode="0%">
                        <c:v>2.2010000000000001</c:v>
                      </c:pt>
                      <c:pt idx="12" formatCode="0%">
                        <c:v>3.1070000000000002</c:v>
                      </c:pt>
                      <c:pt idx="13" formatCode="0%">
                        <c:v>4.0330000000000004</c:v>
                      </c:pt>
                      <c:pt idx="14" formatCode="0%">
                        <c:v>4.391</c:v>
                      </c:pt>
                      <c:pt idx="16" formatCode="0%">
                        <c:v>4.1840000000000002</c:v>
                      </c:pt>
                      <c:pt idx="17" formatCode="0%">
                        <c:v>2.6659999999999999</c:v>
                      </c:pt>
                      <c:pt idx="19" formatCode="0%">
                        <c:v>3.0670000000000002</c:v>
                      </c:pt>
                      <c:pt idx="20" formatCode="0%">
                        <c:v>2.7759999999999998</c:v>
                      </c:pt>
                      <c:pt idx="21" formatCode="0%">
                        <c:v>3.2440000000000002</c:v>
                      </c:pt>
                      <c:pt idx="22" formatCode="0%">
                        <c:v>3.431</c:v>
                      </c:pt>
                    </c:numCache>
                  </c:numRef>
                </c:val>
                <c:extLst xmlns:c15="http://schemas.microsoft.com/office/drawing/2012/chart">
                  <c:ext xmlns:c16="http://schemas.microsoft.com/office/drawing/2014/chart" uri="{C3380CC4-5D6E-409C-BE32-E72D297353CC}">
                    <c16:uniqueId val="{00000011-403E-4FDB-B276-ACA9D18F736C}"/>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581424392809021"/>
          <c:y val="6.2300069473524483E-2"/>
          <c:w val="0.37088282416698165"/>
          <c:h val="0.86088628623689456"/>
        </c:manualLayout>
      </c:layout>
      <c:barChart>
        <c:barDir val="bar"/>
        <c:grouping val="clustered"/>
        <c:varyColors val="0"/>
        <c:ser>
          <c:idx val="7"/>
          <c:order val="7"/>
          <c:tx>
            <c:strRef>
              <c:f>Taul1!$A$9</c:f>
              <c:strCache>
                <c:ptCount val="1"/>
                <c:pt idx="0">
                  <c:v>Matkavakuutus, joka korvaa henkilövahingot</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extLst/>
            </c:strRef>
          </c:cat>
          <c:val>
            <c:numRef>
              <c:f>Taul1!$B$9:$BO$9</c:f>
              <c:numCache>
                <c:formatCode>General</c:formatCode>
                <c:ptCount val="22"/>
                <c:pt idx="0" formatCode="0%">
                  <c:v>0.45400000000000001</c:v>
                </c:pt>
                <c:pt idx="2" formatCode="0%">
                  <c:v>0.64100000000000001</c:v>
                </c:pt>
                <c:pt idx="3" formatCode="0%">
                  <c:v>0.53700000000000003</c:v>
                </c:pt>
                <c:pt idx="4" formatCode="0%">
                  <c:v>0.41</c:v>
                </c:pt>
                <c:pt idx="5" formatCode="0%">
                  <c:v>0.26800000000000002</c:v>
                </c:pt>
                <c:pt idx="6" formatCode="0%">
                  <c:v>0.45500000000000002</c:v>
                </c:pt>
                <c:pt idx="7" formatCode="0%">
                  <c:v>0.443</c:v>
                </c:pt>
                <c:pt idx="9" formatCode="0%">
                  <c:v>0.316</c:v>
                </c:pt>
                <c:pt idx="10" formatCode="0%">
                  <c:v>0.50800000000000001</c:v>
                </c:pt>
                <c:pt idx="11" formatCode="0%">
                  <c:v>0.503</c:v>
                </c:pt>
                <c:pt idx="12" formatCode="0%">
                  <c:v>0.59499999999999997</c:v>
                </c:pt>
                <c:pt idx="14" formatCode="0%">
                  <c:v>0.42799999999999999</c:v>
                </c:pt>
                <c:pt idx="15" formatCode="0%">
                  <c:v>0.41</c:v>
                </c:pt>
                <c:pt idx="16" formatCode="0%">
                  <c:v>0.46400000000000002</c:v>
                </c:pt>
                <c:pt idx="17" formatCode="0%">
                  <c:v>0.50600000000000001</c:v>
                </c:pt>
                <c:pt idx="18" formatCode="0%">
                  <c:v>0.51600000000000001</c:v>
                </c:pt>
                <c:pt idx="19" formatCode="0%">
                  <c:v>0.53600000000000003</c:v>
                </c:pt>
                <c:pt idx="20" formatCode="0%">
                  <c:v>0.28100000000000003</c:v>
                </c:pt>
                <c:pt idx="21" formatCode="0%">
                  <c:v>0.36699999999999999</c:v>
                </c:pt>
              </c:numCache>
              <c:extLst/>
            </c:numRef>
          </c:val>
          <c:extLst xmlns:c15="http://schemas.microsoft.com/office/drawing/2012/chart">
            <c:ext xmlns:c16="http://schemas.microsoft.com/office/drawing/2014/chart" uri="{C3380CC4-5D6E-409C-BE32-E72D297353CC}">
              <c16:uniqueId val="{00000000-4C4F-4ABC-8240-C777CE47E93E}"/>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c:ext uri="{02D57815-91ED-43cb-92C2-25804820EDAC}">
                        <c15:formulaRef>
                          <c15:sqref>Taul1!$B$2:$BO$2</c15:sqref>
                        </c15:formulaRef>
                      </c:ext>
                    </c:extLst>
                    <c:numCache>
                      <c:formatCode>General</c:formatCode>
                      <c:ptCount val="22"/>
                      <c:pt idx="0" formatCode="0%">
                        <c:v>0.84</c:v>
                      </c:pt>
                      <c:pt idx="2" formatCode="0%">
                        <c:v>0.82699999999999996</c:v>
                      </c:pt>
                      <c:pt idx="3" formatCode="0%">
                        <c:v>0.85699999999999998</c:v>
                      </c:pt>
                      <c:pt idx="4" formatCode="0%">
                        <c:v>0.81699999999999995</c:v>
                      </c:pt>
                      <c:pt idx="5" formatCode="0%">
                        <c:v>0.86499999999999999</c:v>
                      </c:pt>
                      <c:pt idx="6" formatCode="0%">
                        <c:v>0.755</c:v>
                      </c:pt>
                      <c:pt idx="7" formatCode="0%">
                        <c:v>0.89800000000000002</c:v>
                      </c:pt>
                      <c:pt idx="9" formatCode="0%">
                        <c:v>0.81</c:v>
                      </c:pt>
                      <c:pt idx="10" formatCode="0%">
                        <c:v>0.84599999999999997</c:v>
                      </c:pt>
                      <c:pt idx="11" formatCode="0%">
                        <c:v>0.87</c:v>
                      </c:pt>
                      <c:pt idx="12" formatCode="0%">
                        <c:v>0.86099999999999999</c:v>
                      </c:pt>
                      <c:pt idx="14" formatCode="0%">
                        <c:v>0.58299999999999996</c:v>
                      </c:pt>
                      <c:pt idx="15" formatCode="0%">
                        <c:v>0.84399999999999997</c:v>
                      </c:pt>
                      <c:pt idx="16" formatCode="0%">
                        <c:v>0.83799999999999997</c:v>
                      </c:pt>
                      <c:pt idx="17" formatCode="0%">
                        <c:v>0.86499999999999999</c:v>
                      </c:pt>
                      <c:pt idx="18" formatCode="0%">
                        <c:v>0.752</c:v>
                      </c:pt>
                      <c:pt idx="19" formatCode="0%">
                        <c:v>0.88900000000000001</c:v>
                      </c:pt>
                      <c:pt idx="20" formatCode="0%">
                        <c:v>0.85799999999999998</c:v>
                      </c:pt>
                      <c:pt idx="21" formatCode="0%">
                        <c:v>0.93</c:v>
                      </c:pt>
                    </c:numCache>
                  </c:numRef>
                </c:val>
                <c:extLst>
                  <c:ext xmlns:c16="http://schemas.microsoft.com/office/drawing/2014/chart" uri="{C3380CC4-5D6E-409C-BE32-E72D297353CC}">
                    <c16:uniqueId val="{00000001-4C4F-4ABC-8240-C777CE47E93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0.49099999999999999</c:v>
                      </c:pt>
                      <c:pt idx="2" formatCode="0%">
                        <c:v>0.64800000000000002</c:v>
                      </c:pt>
                      <c:pt idx="3" formatCode="0%">
                        <c:v>0.56499999999999995</c:v>
                      </c:pt>
                      <c:pt idx="4" formatCode="0%">
                        <c:v>0.496</c:v>
                      </c:pt>
                      <c:pt idx="5" formatCode="0%">
                        <c:v>0.129</c:v>
                      </c:pt>
                      <c:pt idx="6" formatCode="0%">
                        <c:v>0.27200000000000002</c:v>
                      </c:pt>
                      <c:pt idx="7" formatCode="0%">
                        <c:v>0.57099999999999995</c:v>
                      </c:pt>
                      <c:pt idx="9" formatCode="0%">
                        <c:v>0.44400000000000001</c:v>
                      </c:pt>
                      <c:pt idx="10" formatCode="0%">
                        <c:v>0.44</c:v>
                      </c:pt>
                      <c:pt idx="11" formatCode="0%">
                        <c:v>0.58799999999999997</c:v>
                      </c:pt>
                      <c:pt idx="12" formatCode="0%">
                        <c:v>0.54400000000000004</c:v>
                      </c:pt>
                      <c:pt idx="14" formatCode="0%">
                        <c:v>0.29899999999999999</c:v>
                      </c:pt>
                      <c:pt idx="15" formatCode="0%">
                        <c:v>0.36599999999999999</c:v>
                      </c:pt>
                      <c:pt idx="16" formatCode="0%">
                        <c:v>0.502</c:v>
                      </c:pt>
                      <c:pt idx="17" formatCode="0%">
                        <c:v>0.59499999999999997</c:v>
                      </c:pt>
                      <c:pt idx="18" formatCode="0%">
                        <c:v>0.59199999999999997</c:v>
                      </c:pt>
                      <c:pt idx="19" formatCode="0%">
                        <c:v>0.66900000000000004</c:v>
                      </c:pt>
                      <c:pt idx="20" formatCode="0%">
                        <c:v>0.53300000000000003</c:v>
                      </c:pt>
                      <c:pt idx="21" formatCode="0%">
                        <c:v>0.64300000000000002</c:v>
                      </c:pt>
                    </c:numCache>
                  </c:numRef>
                </c:val>
                <c:extLst xmlns:c15="http://schemas.microsoft.com/office/drawing/2012/chart">
                  <c:ext xmlns:c16="http://schemas.microsoft.com/office/drawing/2014/chart" uri="{C3380CC4-5D6E-409C-BE32-E72D297353CC}">
                    <c16:uniqueId val="{00000002-4C4F-4ABC-8240-C777CE47E93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4.5999999999999999E-2</c:v>
                      </c:pt>
                      <c:pt idx="2" formatCode="0%">
                        <c:v>5.7000000000000002E-2</c:v>
                      </c:pt>
                      <c:pt idx="3" formatCode="0%">
                        <c:v>6.9000000000000006E-2</c:v>
                      </c:pt>
                      <c:pt idx="4" formatCode="0%">
                        <c:v>3.6999999999999998E-2</c:v>
                      </c:pt>
                      <c:pt idx="6" formatCode="0%">
                        <c:v>0.01</c:v>
                      </c:pt>
                      <c:pt idx="7" formatCode="0%">
                        <c:v>5.8999999999999997E-2</c:v>
                      </c:pt>
                      <c:pt idx="9" formatCode="0%">
                        <c:v>0.03</c:v>
                      </c:pt>
                      <c:pt idx="10" formatCode="0%">
                        <c:v>7.6999999999999999E-2</c:v>
                      </c:pt>
                      <c:pt idx="11" formatCode="0%">
                        <c:v>2.9000000000000001E-2</c:v>
                      </c:pt>
                      <c:pt idx="12" formatCode="0%">
                        <c:v>5.5E-2</c:v>
                      </c:pt>
                      <c:pt idx="14" formatCode="0%">
                        <c:v>5.8999999999999997E-2</c:v>
                      </c:pt>
                      <c:pt idx="15" formatCode="0%">
                        <c:v>1.9E-2</c:v>
                      </c:pt>
                      <c:pt idx="16" formatCode="0%">
                        <c:v>0.04</c:v>
                      </c:pt>
                      <c:pt idx="17" formatCode="0%">
                        <c:v>4.9000000000000002E-2</c:v>
                      </c:pt>
                      <c:pt idx="18" formatCode="0%">
                        <c:v>0.14799999999999999</c:v>
                      </c:pt>
                      <c:pt idx="19" formatCode="0%">
                        <c:v>0.108</c:v>
                      </c:pt>
                    </c:numCache>
                  </c:numRef>
                </c:val>
                <c:extLst xmlns:c15="http://schemas.microsoft.com/office/drawing/2012/chart">
                  <c:ext xmlns:c16="http://schemas.microsoft.com/office/drawing/2014/chart" uri="{C3380CC4-5D6E-409C-BE32-E72D297353CC}">
                    <c16:uniqueId val="{00000003-4C4F-4ABC-8240-C777CE47E93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0.03</c:v>
                      </c:pt>
                      <c:pt idx="2" formatCode="0%">
                        <c:v>9.2999999999999999E-2</c:v>
                      </c:pt>
                      <c:pt idx="3" formatCode="0%">
                        <c:v>2.3E-2</c:v>
                      </c:pt>
                      <c:pt idx="4" formatCode="0%">
                        <c:v>1.7999999999999999E-2</c:v>
                      </c:pt>
                      <c:pt idx="6" formatCode="0%">
                        <c:v>0.01</c:v>
                      </c:pt>
                      <c:pt idx="7" formatCode="0%">
                        <c:v>4.2999999999999997E-2</c:v>
                      </c:pt>
                      <c:pt idx="9" formatCode="0%">
                        <c:v>1.7999999999999999E-2</c:v>
                      </c:pt>
                      <c:pt idx="10" formatCode="0%">
                        <c:v>4.2999999999999997E-2</c:v>
                      </c:pt>
                      <c:pt idx="11" formatCode="0%">
                        <c:v>1.7999999999999999E-2</c:v>
                      </c:pt>
                      <c:pt idx="12" formatCode="0%">
                        <c:v>0.05</c:v>
                      </c:pt>
                      <c:pt idx="14" formatCode="0%">
                        <c:v>2.5000000000000001E-2</c:v>
                      </c:pt>
                      <c:pt idx="15" formatCode="0%">
                        <c:v>1.2E-2</c:v>
                      </c:pt>
                      <c:pt idx="16" formatCode="0%">
                        <c:v>1.7000000000000001E-2</c:v>
                      </c:pt>
                      <c:pt idx="17" formatCode="0%">
                        <c:v>5.0999999999999997E-2</c:v>
                      </c:pt>
                      <c:pt idx="18" formatCode="0%">
                        <c:v>0.05</c:v>
                      </c:pt>
                      <c:pt idx="19" formatCode="0%">
                        <c:v>7.3999999999999996E-2</c:v>
                      </c:pt>
                      <c:pt idx="20" formatCode="0%">
                        <c:v>2.5000000000000001E-2</c:v>
                      </c:pt>
                      <c:pt idx="21" formatCode="0%">
                        <c:v>8.4000000000000005E-2</c:v>
                      </c:pt>
                    </c:numCache>
                  </c:numRef>
                </c:val>
                <c:extLst xmlns:c15="http://schemas.microsoft.com/office/drawing/2012/chart">
                  <c:ext xmlns:c16="http://schemas.microsoft.com/office/drawing/2014/chart" uri="{C3380CC4-5D6E-409C-BE32-E72D297353CC}">
                    <c16:uniqueId val="{00000004-4C4F-4ABC-8240-C777CE47E93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0.373</c:v>
                      </c:pt>
                      <c:pt idx="2" formatCode="0%">
                        <c:v>0.53400000000000003</c:v>
                      </c:pt>
                      <c:pt idx="3" formatCode="0%">
                        <c:v>0.47299999999999998</c:v>
                      </c:pt>
                      <c:pt idx="4" formatCode="0%">
                        <c:v>0.40699999999999997</c:v>
                      </c:pt>
                      <c:pt idx="5" formatCode="0%">
                        <c:v>0.17899999999999999</c:v>
                      </c:pt>
                      <c:pt idx="6" formatCode="0%">
                        <c:v>0.25900000000000001</c:v>
                      </c:pt>
                      <c:pt idx="7" formatCode="0%">
                        <c:v>0.32300000000000001</c:v>
                      </c:pt>
                      <c:pt idx="9" formatCode="0%">
                        <c:v>0.34499999999999997</c:v>
                      </c:pt>
                      <c:pt idx="10" formatCode="0%">
                        <c:v>0.31900000000000001</c:v>
                      </c:pt>
                      <c:pt idx="11" formatCode="0%">
                        <c:v>0.44900000000000001</c:v>
                      </c:pt>
                      <c:pt idx="12" formatCode="0%">
                        <c:v>0.41199999999999998</c:v>
                      </c:pt>
                      <c:pt idx="14" formatCode="0%">
                        <c:v>0.31</c:v>
                      </c:pt>
                      <c:pt idx="15" formatCode="0%">
                        <c:v>0.26900000000000002</c:v>
                      </c:pt>
                      <c:pt idx="16" formatCode="0%">
                        <c:v>0.35399999999999998</c:v>
                      </c:pt>
                      <c:pt idx="17" formatCode="0%">
                        <c:v>0.504</c:v>
                      </c:pt>
                      <c:pt idx="18" formatCode="0%">
                        <c:v>0.57199999999999995</c:v>
                      </c:pt>
                      <c:pt idx="19" formatCode="0%">
                        <c:v>0.441</c:v>
                      </c:pt>
                      <c:pt idx="20" formatCode="0%">
                        <c:v>0.51700000000000002</c:v>
                      </c:pt>
                      <c:pt idx="21" formatCode="0%">
                        <c:v>0.57099999999999995</c:v>
                      </c:pt>
                    </c:numCache>
                  </c:numRef>
                </c:val>
                <c:extLst xmlns:c15="http://schemas.microsoft.com/office/drawing/2012/chart">
                  <c:ext xmlns:c16="http://schemas.microsoft.com/office/drawing/2014/chart" uri="{C3380CC4-5D6E-409C-BE32-E72D297353CC}">
                    <c16:uniqueId val="{00000005-4C4F-4ABC-8240-C777CE47E93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0.20899999999999999</c:v>
                      </c:pt>
                      <c:pt idx="2" formatCode="0%">
                        <c:v>0.253</c:v>
                      </c:pt>
                      <c:pt idx="3" formatCode="0%">
                        <c:v>0.28299999999999997</c:v>
                      </c:pt>
                      <c:pt idx="4" formatCode="0%">
                        <c:v>0.27200000000000002</c:v>
                      </c:pt>
                      <c:pt idx="5" formatCode="0%">
                        <c:v>0.11799999999999999</c:v>
                      </c:pt>
                      <c:pt idx="6" formatCode="0%">
                        <c:v>0.222</c:v>
                      </c:pt>
                      <c:pt idx="7" formatCode="0%">
                        <c:v>8.2000000000000003E-2</c:v>
                      </c:pt>
                      <c:pt idx="9" formatCode="0%">
                        <c:v>0.19700000000000001</c:v>
                      </c:pt>
                      <c:pt idx="10" formatCode="0%">
                        <c:v>0.20399999999999999</c:v>
                      </c:pt>
                      <c:pt idx="11" formatCode="0%">
                        <c:v>0.26100000000000001</c:v>
                      </c:pt>
                      <c:pt idx="12" formatCode="0%">
                        <c:v>0.185</c:v>
                      </c:pt>
                      <c:pt idx="14" formatCode="0%">
                        <c:v>0.23400000000000001</c:v>
                      </c:pt>
                      <c:pt idx="15" formatCode="0%">
                        <c:v>0.13</c:v>
                      </c:pt>
                      <c:pt idx="16" formatCode="0%">
                        <c:v>0.156</c:v>
                      </c:pt>
                      <c:pt idx="17" formatCode="0%">
                        <c:v>0.44800000000000001</c:v>
                      </c:pt>
                      <c:pt idx="18" formatCode="0%">
                        <c:v>0.29699999999999999</c:v>
                      </c:pt>
                      <c:pt idx="19" formatCode="0%">
                        <c:v>0.13100000000000001</c:v>
                      </c:pt>
                      <c:pt idx="20" formatCode="0%">
                        <c:v>0.377</c:v>
                      </c:pt>
                      <c:pt idx="21" formatCode="0%">
                        <c:v>0.152</c:v>
                      </c:pt>
                    </c:numCache>
                  </c:numRef>
                </c:val>
                <c:extLst xmlns:c15="http://schemas.microsoft.com/office/drawing/2012/chart">
                  <c:ext xmlns:c16="http://schemas.microsoft.com/office/drawing/2014/chart" uri="{C3380CC4-5D6E-409C-BE32-E72D297353CC}">
                    <c16:uniqueId val="{00000006-4C4F-4ABC-8240-C777CE47E93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5.2999999999999999E-2</c:v>
                      </c:pt>
                      <c:pt idx="2" formatCode="0%">
                        <c:v>0.14799999999999999</c:v>
                      </c:pt>
                      <c:pt idx="3" formatCode="0%">
                        <c:v>6.4000000000000001E-2</c:v>
                      </c:pt>
                      <c:pt idx="4" formatCode="0%">
                        <c:v>5.5E-2</c:v>
                      </c:pt>
                      <c:pt idx="6" formatCode="0%">
                        <c:v>0.13400000000000001</c:v>
                      </c:pt>
                      <c:pt idx="7" formatCode="0%">
                        <c:v>4.0000000000000001E-3</c:v>
                      </c:pt>
                      <c:pt idx="9" formatCode="0%">
                        <c:v>3.7999999999999999E-2</c:v>
                      </c:pt>
                      <c:pt idx="10" formatCode="0%">
                        <c:v>5.7000000000000002E-2</c:v>
                      </c:pt>
                      <c:pt idx="11" formatCode="0%">
                        <c:v>0.04</c:v>
                      </c:pt>
                      <c:pt idx="12" formatCode="0%">
                        <c:v>8.8999999999999996E-2</c:v>
                      </c:pt>
                      <c:pt idx="14" formatCode="0%">
                        <c:v>0.18</c:v>
                      </c:pt>
                      <c:pt idx="15" formatCode="0%">
                        <c:v>2.8000000000000001E-2</c:v>
                      </c:pt>
                      <c:pt idx="16" formatCode="0%">
                        <c:v>6.0999999999999999E-2</c:v>
                      </c:pt>
                      <c:pt idx="17" formatCode="0%">
                        <c:v>7.2999999999999995E-2</c:v>
                      </c:pt>
                      <c:pt idx="18" formatCode="0%">
                        <c:v>0.21199999999999999</c:v>
                      </c:pt>
                      <c:pt idx="19" formatCode="0%">
                        <c:v>1.4E-2</c:v>
                      </c:pt>
                      <c:pt idx="20" formatCode="0%">
                        <c:v>2.3E-2</c:v>
                      </c:pt>
                      <c:pt idx="21" formatCode="0%">
                        <c:v>0.153</c:v>
                      </c:pt>
                    </c:numCache>
                  </c:numRef>
                </c:val>
                <c:extLst xmlns:c15="http://schemas.microsoft.com/office/drawing/2012/chart">
                  <c:ext xmlns:c16="http://schemas.microsoft.com/office/drawing/2014/chart" uri="{C3380CC4-5D6E-409C-BE32-E72D297353CC}">
                    <c16:uniqueId val="{00000007-4C4F-4ABC-8240-C777CE47E93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0.25900000000000001</c:v>
                      </c:pt>
                      <c:pt idx="2" formatCode="0%">
                        <c:v>0.40400000000000003</c:v>
                      </c:pt>
                      <c:pt idx="3" formatCode="0%">
                        <c:v>0.379</c:v>
                      </c:pt>
                      <c:pt idx="4" formatCode="0%">
                        <c:v>0.28199999999999997</c:v>
                      </c:pt>
                      <c:pt idx="5" formatCode="0%">
                        <c:v>0.13200000000000001</c:v>
                      </c:pt>
                      <c:pt idx="6" formatCode="0%">
                        <c:v>0.21099999999999999</c:v>
                      </c:pt>
                      <c:pt idx="7" formatCode="0%">
                        <c:v>0.14299999999999999</c:v>
                      </c:pt>
                      <c:pt idx="9" formatCode="0%">
                        <c:v>0.21099999999999999</c:v>
                      </c:pt>
                      <c:pt idx="10" formatCode="0%">
                        <c:v>0.26100000000000001</c:v>
                      </c:pt>
                      <c:pt idx="11" formatCode="0%">
                        <c:v>0.32300000000000001</c:v>
                      </c:pt>
                      <c:pt idx="12" formatCode="0%">
                        <c:v>0.28000000000000003</c:v>
                      </c:pt>
                      <c:pt idx="14" formatCode="0%">
                        <c:v>0.375</c:v>
                      </c:pt>
                      <c:pt idx="15" formatCode="0%">
                        <c:v>0.16200000000000001</c:v>
                      </c:pt>
                      <c:pt idx="16" formatCode="0%">
                        <c:v>0.21199999999999999</c:v>
                      </c:pt>
                      <c:pt idx="17" formatCode="0%">
                        <c:v>0.39900000000000002</c:v>
                      </c:pt>
                      <c:pt idx="18" formatCode="0%">
                        <c:v>0.49199999999999999</c:v>
                      </c:pt>
                      <c:pt idx="19" formatCode="0%">
                        <c:v>0.34100000000000003</c:v>
                      </c:pt>
                      <c:pt idx="20" formatCode="0%">
                        <c:v>0.24</c:v>
                      </c:pt>
                      <c:pt idx="21" formatCode="0%">
                        <c:v>0.36399999999999999</c:v>
                      </c:pt>
                    </c:numCache>
                  </c:numRef>
                </c:val>
                <c:extLst xmlns:c15="http://schemas.microsoft.com/office/drawing/2012/chart">
                  <c:ext xmlns:c16="http://schemas.microsoft.com/office/drawing/2014/chart" uri="{C3380CC4-5D6E-409C-BE32-E72D297353CC}">
                    <c16:uniqueId val="{00000008-4C4F-4ABC-8240-C777CE47E93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3.4000000000000002E-2</c:v>
                      </c:pt>
                      <c:pt idx="2" formatCode="0%">
                        <c:v>0.151</c:v>
                      </c:pt>
                      <c:pt idx="3" formatCode="0%">
                        <c:v>3.4000000000000002E-2</c:v>
                      </c:pt>
                      <c:pt idx="4" formatCode="0%">
                        <c:v>0.02</c:v>
                      </c:pt>
                      <c:pt idx="5" formatCode="0%">
                        <c:v>1.7999999999999999E-2</c:v>
                      </c:pt>
                      <c:pt idx="6" formatCode="0%">
                        <c:v>1.9E-2</c:v>
                      </c:pt>
                      <c:pt idx="7" formatCode="0%">
                        <c:v>3.5000000000000003E-2</c:v>
                      </c:pt>
                      <c:pt idx="9" formatCode="0%">
                        <c:v>0.03</c:v>
                      </c:pt>
                      <c:pt idx="10" formatCode="0%">
                        <c:v>3.5000000000000003E-2</c:v>
                      </c:pt>
                      <c:pt idx="11" formatCode="0%">
                        <c:v>0.03</c:v>
                      </c:pt>
                      <c:pt idx="12" formatCode="0%">
                        <c:v>4.7E-2</c:v>
                      </c:pt>
                      <c:pt idx="14" formatCode="0%">
                        <c:v>2.5000000000000001E-2</c:v>
                      </c:pt>
                      <c:pt idx="15" formatCode="0%">
                        <c:v>2.7E-2</c:v>
                      </c:pt>
                      <c:pt idx="16" formatCode="0%">
                        <c:v>3.7999999999999999E-2</c:v>
                      </c:pt>
                      <c:pt idx="17" formatCode="0%">
                        <c:v>2.8000000000000001E-2</c:v>
                      </c:pt>
                      <c:pt idx="18" formatCode="0%">
                        <c:v>0.123</c:v>
                      </c:pt>
                      <c:pt idx="19" formatCode="0%">
                        <c:v>8.1000000000000003E-2</c:v>
                      </c:pt>
                    </c:numCache>
                  </c:numRef>
                </c:val>
                <c:extLst xmlns:c15="http://schemas.microsoft.com/office/drawing/2012/chart">
                  <c:ext xmlns:c16="http://schemas.microsoft.com/office/drawing/2014/chart" uri="{C3380CC4-5D6E-409C-BE32-E72D297353CC}">
                    <c16:uniqueId val="{00000009-4C4F-4ABC-8240-C777CE47E93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0.01</c:v>
                      </c:pt>
                      <c:pt idx="2" formatCode="0%">
                        <c:v>8.5000000000000006E-2</c:v>
                      </c:pt>
                      <c:pt idx="5" formatCode="0%">
                        <c:v>1.7000000000000001E-2</c:v>
                      </c:pt>
                      <c:pt idx="6" formatCode="0%">
                        <c:v>0.01</c:v>
                      </c:pt>
                      <c:pt idx="7" formatCode="0%">
                        <c:v>0.01</c:v>
                      </c:pt>
                      <c:pt idx="9" formatCode="0%">
                        <c:v>5.0000000000000001E-3</c:v>
                      </c:pt>
                      <c:pt idx="10" formatCode="0%">
                        <c:v>8.9999999999999993E-3</c:v>
                      </c:pt>
                      <c:pt idx="11" formatCode="0%">
                        <c:v>0.01</c:v>
                      </c:pt>
                      <c:pt idx="12" formatCode="0%">
                        <c:v>2.1000000000000001E-2</c:v>
                      </c:pt>
                      <c:pt idx="14" formatCode="0%">
                        <c:v>0.05</c:v>
                      </c:pt>
                      <c:pt idx="15" formatCode="0%">
                        <c:v>3.0000000000000001E-3</c:v>
                      </c:pt>
                      <c:pt idx="16" formatCode="0%">
                        <c:v>8.0000000000000002E-3</c:v>
                      </c:pt>
                      <c:pt idx="17" formatCode="0%">
                        <c:v>1.4E-2</c:v>
                      </c:pt>
                      <c:pt idx="18" formatCode="0%">
                        <c:v>2.5000000000000001E-2</c:v>
                      </c:pt>
                      <c:pt idx="19" formatCode="0%">
                        <c:v>1.2999999999999999E-2</c:v>
                      </c:pt>
                      <c:pt idx="20" formatCode="0%">
                        <c:v>2.5000000000000001E-2</c:v>
                      </c:pt>
                    </c:numCache>
                  </c:numRef>
                </c:val>
                <c:extLst xmlns:c15="http://schemas.microsoft.com/office/drawing/2012/chart">
                  <c:ext xmlns:c16="http://schemas.microsoft.com/office/drawing/2014/chart" uri="{C3380CC4-5D6E-409C-BE32-E72D297353CC}">
                    <c16:uniqueId val="{0000000A-4C4F-4ABC-8240-C777CE47E93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6.0999999999999999E-2</c:v>
                      </c:pt>
                      <c:pt idx="2" formatCode="0%">
                        <c:v>0.112</c:v>
                      </c:pt>
                      <c:pt idx="3" formatCode="0%">
                        <c:v>8.1000000000000003E-2</c:v>
                      </c:pt>
                      <c:pt idx="4" formatCode="0%">
                        <c:v>0.1</c:v>
                      </c:pt>
                      <c:pt idx="6" formatCode="0%">
                        <c:v>1.9E-2</c:v>
                      </c:pt>
                      <c:pt idx="7" formatCode="0%">
                        <c:v>2.5999999999999999E-2</c:v>
                      </c:pt>
                      <c:pt idx="9" formatCode="0%">
                        <c:v>6.6000000000000003E-2</c:v>
                      </c:pt>
                      <c:pt idx="10" formatCode="0%">
                        <c:v>5.3999999999999999E-2</c:v>
                      </c:pt>
                      <c:pt idx="11" formatCode="0%">
                        <c:v>6.8000000000000005E-2</c:v>
                      </c:pt>
                      <c:pt idx="12" formatCode="0%">
                        <c:v>5.1999999999999998E-2</c:v>
                      </c:pt>
                      <c:pt idx="14" formatCode="0%">
                        <c:v>8.7999999999999995E-2</c:v>
                      </c:pt>
                      <c:pt idx="15" formatCode="0%">
                        <c:v>4.1000000000000002E-2</c:v>
                      </c:pt>
                      <c:pt idx="16" formatCode="0%">
                        <c:v>5.8000000000000003E-2</c:v>
                      </c:pt>
                      <c:pt idx="17" formatCode="0%">
                        <c:v>0.104</c:v>
                      </c:pt>
                      <c:pt idx="18" formatCode="0%">
                        <c:v>0.11700000000000001</c:v>
                      </c:pt>
                      <c:pt idx="19" formatCode="0%">
                        <c:v>3.5999999999999997E-2</c:v>
                      </c:pt>
                      <c:pt idx="20" formatCode="0%">
                        <c:v>5.0999999999999997E-2</c:v>
                      </c:pt>
                      <c:pt idx="21" formatCode="0%">
                        <c:v>6.9000000000000006E-2</c:v>
                      </c:pt>
                    </c:numCache>
                  </c:numRef>
                </c:val>
                <c:extLst xmlns:c15="http://schemas.microsoft.com/office/drawing/2012/chart">
                  <c:ext xmlns:c16="http://schemas.microsoft.com/office/drawing/2014/chart" uri="{C3380CC4-5D6E-409C-BE32-E72D297353CC}">
                    <c16:uniqueId val="{0000000B-4C4F-4ABC-8240-C777CE47E93E}"/>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8.7999999999999995E-2</c:v>
                      </c:pt>
                      <c:pt idx="2" formatCode="0%">
                        <c:v>0.24099999999999999</c:v>
                      </c:pt>
                      <c:pt idx="3" formatCode="0%">
                        <c:v>0.125</c:v>
                      </c:pt>
                      <c:pt idx="4" formatCode="0%">
                        <c:v>9.2999999999999999E-2</c:v>
                      </c:pt>
                      <c:pt idx="5" formatCode="0%">
                        <c:v>1.4999999999999999E-2</c:v>
                      </c:pt>
                      <c:pt idx="6" formatCode="0%">
                        <c:v>1.9E-2</c:v>
                      </c:pt>
                      <c:pt idx="7" formatCode="0%">
                        <c:v>6.3E-2</c:v>
                      </c:pt>
                      <c:pt idx="9" formatCode="0%">
                        <c:v>6.6000000000000003E-2</c:v>
                      </c:pt>
                      <c:pt idx="10" formatCode="0%">
                        <c:v>0.09</c:v>
                      </c:pt>
                      <c:pt idx="11" formatCode="0%">
                        <c:v>0.107</c:v>
                      </c:pt>
                      <c:pt idx="12" formatCode="0%">
                        <c:v>0.104</c:v>
                      </c:pt>
                      <c:pt idx="14" formatCode="0%">
                        <c:v>5.8999999999999997E-2</c:v>
                      </c:pt>
                      <c:pt idx="15" formatCode="0%">
                        <c:v>6.0999999999999999E-2</c:v>
                      </c:pt>
                      <c:pt idx="16" formatCode="0%">
                        <c:v>6.6000000000000003E-2</c:v>
                      </c:pt>
                      <c:pt idx="17" formatCode="0%">
                        <c:v>7.8E-2</c:v>
                      </c:pt>
                      <c:pt idx="18" formatCode="0%">
                        <c:v>0.23799999999999999</c:v>
                      </c:pt>
                      <c:pt idx="19" formatCode="0%">
                        <c:v>0.20300000000000001</c:v>
                      </c:pt>
                      <c:pt idx="20" formatCode="0%">
                        <c:v>0.04</c:v>
                      </c:pt>
                      <c:pt idx="21" formatCode="0%">
                        <c:v>0.20100000000000001</c:v>
                      </c:pt>
                    </c:numCache>
                  </c:numRef>
                </c:val>
                <c:extLst xmlns:c15="http://schemas.microsoft.com/office/drawing/2012/chart">
                  <c:ext xmlns:c16="http://schemas.microsoft.com/office/drawing/2014/chart" uri="{C3380CC4-5D6E-409C-BE32-E72D297353CC}">
                    <c16:uniqueId val="{0000000C-4C4F-4ABC-8240-C777CE47E93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0.115</c:v>
                      </c:pt>
                      <c:pt idx="2" formatCode="0%">
                        <c:v>0.126</c:v>
                      </c:pt>
                      <c:pt idx="3" formatCode="0%">
                        <c:v>0.17199999999999999</c:v>
                      </c:pt>
                      <c:pt idx="4" formatCode="0%">
                        <c:v>0.13200000000000001</c:v>
                      </c:pt>
                      <c:pt idx="5" formatCode="0%">
                        <c:v>6.4000000000000001E-2</c:v>
                      </c:pt>
                      <c:pt idx="6" formatCode="0%">
                        <c:v>0.11899999999999999</c:v>
                      </c:pt>
                      <c:pt idx="7" formatCode="0%">
                        <c:v>6.9000000000000006E-2</c:v>
                      </c:pt>
                      <c:pt idx="9" formatCode="0%">
                        <c:v>0.106</c:v>
                      </c:pt>
                      <c:pt idx="10" formatCode="0%">
                        <c:v>0.124</c:v>
                      </c:pt>
                      <c:pt idx="11" formatCode="0%">
                        <c:v>0.14499999999999999</c:v>
                      </c:pt>
                      <c:pt idx="12" formatCode="0%">
                        <c:v>9.5000000000000001E-2</c:v>
                      </c:pt>
                      <c:pt idx="14" formatCode="0%">
                        <c:v>0.128</c:v>
                      </c:pt>
                      <c:pt idx="15" formatCode="0%">
                        <c:v>5.1999999999999998E-2</c:v>
                      </c:pt>
                      <c:pt idx="16" formatCode="0%">
                        <c:v>0.14399999999999999</c:v>
                      </c:pt>
                      <c:pt idx="17" formatCode="0%">
                        <c:v>0.17199999999999999</c:v>
                      </c:pt>
                      <c:pt idx="18" formatCode="0%">
                        <c:v>0.185</c:v>
                      </c:pt>
                      <c:pt idx="19" formatCode="0%">
                        <c:v>0.153</c:v>
                      </c:pt>
                      <c:pt idx="20" formatCode="0%">
                        <c:v>0.125</c:v>
                      </c:pt>
                      <c:pt idx="21" formatCode="0%">
                        <c:v>6.7000000000000004E-2</c:v>
                      </c:pt>
                    </c:numCache>
                  </c:numRef>
                </c:val>
                <c:extLst xmlns:c15="http://schemas.microsoft.com/office/drawing/2012/chart">
                  <c:ext xmlns:c16="http://schemas.microsoft.com/office/drawing/2014/chart" uri="{C3380CC4-5D6E-409C-BE32-E72D297353CC}">
                    <c16:uniqueId val="{0000000D-4C4F-4ABC-8240-C777CE47E93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6.7000000000000004E-2</c:v>
                      </c:pt>
                      <c:pt idx="2" formatCode="0%">
                        <c:v>0.1</c:v>
                      </c:pt>
                      <c:pt idx="3" formatCode="0%">
                        <c:v>6.5000000000000002E-2</c:v>
                      </c:pt>
                      <c:pt idx="4" formatCode="0%">
                        <c:v>0.09</c:v>
                      </c:pt>
                      <c:pt idx="5" formatCode="0%">
                        <c:v>1.7000000000000001E-2</c:v>
                      </c:pt>
                      <c:pt idx="6" formatCode="0%">
                        <c:v>9.7000000000000003E-2</c:v>
                      </c:pt>
                      <c:pt idx="7" formatCode="0%">
                        <c:v>0.03</c:v>
                      </c:pt>
                      <c:pt idx="9" formatCode="0%">
                        <c:v>8.5999999999999993E-2</c:v>
                      </c:pt>
                      <c:pt idx="10" formatCode="0%">
                        <c:v>5.5E-2</c:v>
                      </c:pt>
                      <c:pt idx="11" formatCode="0%">
                        <c:v>5.3999999999999999E-2</c:v>
                      </c:pt>
                      <c:pt idx="12" formatCode="0%">
                        <c:v>0.06</c:v>
                      </c:pt>
                      <c:pt idx="14" formatCode="0%">
                        <c:v>7.9000000000000001E-2</c:v>
                      </c:pt>
                      <c:pt idx="15" formatCode="0%">
                        <c:v>6.2E-2</c:v>
                      </c:pt>
                      <c:pt idx="16" formatCode="0%">
                        <c:v>5.1999999999999998E-2</c:v>
                      </c:pt>
                      <c:pt idx="17" formatCode="0%">
                        <c:v>0.112</c:v>
                      </c:pt>
                      <c:pt idx="18" formatCode="0%">
                        <c:v>5.3999999999999999E-2</c:v>
                      </c:pt>
                      <c:pt idx="19" formatCode="0%">
                        <c:v>4.8000000000000001E-2</c:v>
                      </c:pt>
                      <c:pt idx="20" formatCode="0%">
                        <c:v>0.13300000000000001</c:v>
                      </c:pt>
                      <c:pt idx="21" formatCode="0%">
                        <c:v>0.14299999999999999</c:v>
                      </c:pt>
                    </c:numCache>
                  </c:numRef>
                </c:val>
                <c:extLst xmlns:c15="http://schemas.microsoft.com/office/drawing/2012/chart">
                  <c:ext xmlns:c16="http://schemas.microsoft.com/office/drawing/2014/chart" uri="{C3380CC4-5D6E-409C-BE32-E72D297353CC}">
                    <c16:uniqueId val="{0000000E-4C4F-4ABC-8240-C777CE47E93E}"/>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8.8999999999999996E-2</c:v>
                      </c:pt>
                      <c:pt idx="2" formatCode="0%">
                        <c:v>9.9000000000000005E-2</c:v>
                      </c:pt>
                      <c:pt idx="3" formatCode="0%">
                        <c:v>0.14699999999999999</c:v>
                      </c:pt>
                      <c:pt idx="4" formatCode="0%">
                        <c:v>0.13100000000000001</c:v>
                      </c:pt>
                      <c:pt idx="6" formatCode="0%">
                        <c:v>2.9000000000000001E-2</c:v>
                      </c:pt>
                      <c:pt idx="7" formatCode="0%">
                        <c:v>4.1000000000000002E-2</c:v>
                      </c:pt>
                      <c:pt idx="9" formatCode="0%">
                        <c:v>7.3999999999999996E-2</c:v>
                      </c:pt>
                      <c:pt idx="10" formatCode="0%">
                        <c:v>7.0000000000000007E-2</c:v>
                      </c:pt>
                      <c:pt idx="11" formatCode="0%">
                        <c:v>0.13</c:v>
                      </c:pt>
                      <c:pt idx="12" formatCode="0%">
                        <c:v>0.1</c:v>
                      </c:pt>
                      <c:pt idx="14" formatCode="0%">
                        <c:v>5.0999999999999997E-2</c:v>
                      </c:pt>
                      <c:pt idx="15" formatCode="0%">
                        <c:v>6.4000000000000001E-2</c:v>
                      </c:pt>
                      <c:pt idx="16" formatCode="0%">
                        <c:v>7.0000000000000007E-2</c:v>
                      </c:pt>
                      <c:pt idx="17" formatCode="0%">
                        <c:v>0.182</c:v>
                      </c:pt>
                      <c:pt idx="18" formatCode="0%">
                        <c:v>0.22600000000000001</c:v>
                      </c:pt>
                      <c:pt idx="19" formatCode="0%">
                        <c:v>0.06</c:v>
                      </c:pt>
                      <c:pt idx="20" formatCode="0%">
                        <c:v>0.09</c:v>
                      </c:pt>
                      <c:pt idx="21" formatCode="0%">
                        <c:v>0.223</c:v>
                      </c:pt>
                    </c:numCache>
                  </c:numRef>
                </c:val>
                <c:extLst xmlns:c15="http://schemas.microsoft.com/office/drawing/2012/chart">
                  <c:ext xmlns:c16="http://schemas.microsoft.com/office/drawing/2014/chart" uri="{C3380CC4-5D6E-409C-BE32-E72D297353CC}">
                    <c16:uniqueId val="{0000000F-4C4F-4ABC-8240-C777CE47E93E}"/>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3.5000000000000003E-2</c:v>
                      </c:pt>
                      <c:pt idx="2" formatCode="0%">
                        <c:v>1.4999999999999999E-2</c:v>
                      </c:pt>
                      <c:pt idx="3" formatCode="0%">
                        <c:v>1.7999999999999999E-2</c:v>
                      </c:pt>
                      <c:pt idx="4" formatCode="0%">
                        <c:v>2.5000000000000001E-2</c:v>
                      </c:pt>
                      <c:pt idx="5" formatCode="0%">
                        <c:v>0.05</c:v>
                      </c:pt>
                      <c:pt idx="6" formatCode="0%">
                        <c:v>0.02</c:v>
                      </c:pt>
                      <c:pt idx="7" formatCode="0%">
                        <c:v>6.0999999999999999E-2</c:v>
                      </c:pt>
                      <c:pt idx="9" formatCode="0%">
                        <c:v>5.1999999999999998E-2</c:v>
                      </c:pt>
                      <c:pt idx="10" formatCode="0%">
                        <c:v>3.5999999999999997E-2</c:v>
                      </c:pt>
                      <c:pt idx="11" formatCode="0%">
                        <c:v>1.4E-2</c:v>
                      </c:pt>
                      <c:pt idx="12" formatCode="0%">
                        <c:v>2.3E-2</c:v>
                      </c:pt>
                      <c:pt idx="15" formatCode="0%">
                        <c:v>5.6000000000000001E-2</c:v>
                      </c:pt>
                      <c:pt idx="16" formatCode="0%">
                        <c:v>3.1E-2</c:v>
                      </c:pt>
                      <c:pt idx="17" formatCode="0%">
                        <c:v>6.0000000000000001E-3</c:v>
                      </c:pt>
                      <c:pt idx="18" formatCode="0%">
                        <c:v>2.1999999999999999E-2</c:v>
                      </c:pt>
                      <c:pt idx="19" formatCode="0%">
                        <c:v>3.5000000000000003E-2</c:v>
                      </c:pt>
                      <c:pt idx="21" formatCode="0%">
                        <c:v>7.9000000000000001E-2</c:v>
                      </c:pt>
                    </c:numCache>
                  </c:numRef>
                </c:val>
                <c:extLst xmlns:c15="http://schemas.microsoft.com/office/drawing/2012/chart">
                  <c:ext xmlns:c16="http://schemas.microsoft.com/office/drawing/2014/chart" uri="{C3380CC4-5D6E-409C-BE32-E72D297353CC}">
                    <c16:uniqueId val="{00000010-4C4F-4ABC-8240-C777CE47E93E}"/>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kotoa,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3.254</c:v>
                      </c:pt>
                      <c:pt idx="2" formatCode="0%">
                        <c:v>4.5339999999999998</c:v>
                      </c:pt>
                      <c:pt idx="3" formatCode="0%">
                        <c:v>3.8919999999999999</c:v>
                      </c:pt>
                      <c:pt idx="4" formatCode="0%">
                        <c:v>3.3849999999999998</c:v>
                      </c:pt>
                      <c:pt idx="5" formatCode="0%">
                        <c:v>1.8720000000000001</c:v>
                      </c:pt>
                      <c:pt idx="6" formatCode="0%">
                        <c:v>2.66</c:v>
                      </c:pt>
                      <c:pt idx="7" formatCode="0%">
                        <c:v>2.9009999999999998</c:v>
                      </c:pt>
                      <c:pt idx="9" formatCode="0%">
                        <c:v>2.8940000000000001</c:v>
                      </c:pt>
                      <c:pt idx="10" formatCode="0%">
                        <c:v>3.2280000000000002</c:v>
                      </c:pt>
                      <c:pt idx="11" formatCode="0%">
                        <c:v>3.6389999999999998</c:v>
                      </c:pt>
                      <c:pt idx="12" formatCode="0%">
                        <c:v>3.573</c:v>
                      </c:pt>
                      <c:pt idx="14" formatCode="0%">
                        <c:v>2.9729999999999999</c:v>
                      </c:pt>
                      <c:pt idx="15" formatCode="0%">
                        <c:v>2.6059999999999999</c:v>
                      </c:pt>
                      <c:pt idx="16" formatCode="0%">
                        <c:v>3.1110000000000002</c:v>
                      </c:pt>
                      <c:pt idx="17" formatCode="0%">
                        <c:v>4.1859999999999999</c:v>
                      </c:pt>
                      <c:pt idx="18" formatCode="0%">
                        <c:v>4.6210000000000004</c:v>
                      </c:pt>
                      <c:pt idx="19" formatCode="0%">
                        <c:v>3.8319999999999999</c:v>
                      </c:pt>
                      <c:pt idx="20" formatCode="0%">
                        <c:v>3.3180000000000001</c:v>
                      </c:pt>
                      <c:pt idx="21" formatCode="0%">
                        <c:v>4.0460000000000003</c:v>
                      </c:pt>
                    </c:numCache>
                  </c:numRef>
                </c:val>
                <c:extLst xmlns:c15="http://schemas.microsoft.com/office/drawing/2012/chart">
                  <c:ext xmlns:c16="http://schemas.microsoft.com/office/drawing/2014/chart" uri="{C3380CC4-5D6E-409C-BE32-E72D297353CC}">
                    <c16:uniqueId val="{00000011-4C4F-4ABC-8240-C777CE47E93E}"/>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68232270004335"/>
          <c:y val="6.6856207028300113E-2"/>
          <c:w val="0.39396391047392659"/>
          <c:h val="0.81532478667740516"/>
        </c:manualLayout>
      </c:layout>
      <c:barChart>
        <c:barDir val="bar"/>
        <c:grouping val="clustered"/>
        <c:varyColors val="0"/>
        <c:ser>
          <c:idx val="0"/>
          <c:order val="0"/>
          <c:tx>
            <c:strRef>
              <c:f>Taul1!$A$2</c:f>
              <c:strCache>
                <c:ptCount val="1"/>
                <c:pt idx="0">
                  <c:v>Vuosimatkavakuutus</c:v>
                </c:pt>
              </c:strCache>
            </c:strRef>
          </c:tx>
          <c:spPr>
            <a:solidFill>
              <a:srgbClr val="164280"/>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Taul1!$B$2:$BO$2</c:f>
              <c:numCache>
                <c:formatCode>General</c:formatCode>
                <c:ptCount val="24"/>
                <c:pt idx="0" formatCode="0%">
                  <c:v>0.68</c:v>
                </c:pt>
                <c:pt idx="2" formatCode="0%">
                  <c:v>0.63600000000000001</c:v>
                </c:pt>
                <c:pt idx="3" formatCode="0%">
                  <c:v>0.73099999999999998</c:v>
                </c:pt>
                <c:pt idx="5" formatCode="0%">
                  <c:v>0.51500000000000001</c:v>
                </c:pt>
                <c:pt idx="6" formatCode="0%">
                  <c:v>0.66200000000000003</c:v>
                </c:pt>
                <c:pt idx="7" formatCode="0%">
                  <c:v>0.67</c:v>
                </c:pt>
                <c:pt idx="8" formatCode="0%">
                  <c:v>0.70599999999999996</c:v>
                </c:pt>
                <c:pt idx="9" formatCode="0%">
                  <c:v>0.77900000000000003</c:v>
                </c:pt>
                <c:pt idx="11" formatCode="0%">
                  <c:v>0.40699999999999997</c:v>
                </c:pt>
                <c:pt idx="12" formatCode="0%">
                  <c:v>0.65500000000000003</c:v>
                </c:pt>
                <c:pt idx="13" formatCode="0%">
                  <c:v>0.71699999999999997</c:v>
                </c:pt>
                <c:pt idx="14" formatCode="0%">
                  <c:v>0.628</c:v>
                </c:pt>
                <c:pt idx="15" formatCode="0%">
                  <c:v>0.72599999999999998</c:v>
                </c:pt>
                <c:pt idx="16" formatCode="0%">
                  <c:v>0.77200000000000002</c:v>
                </c:pt>
                <c:pt idx="17" formatCode="0%">
                  <c:v>0.66900000000000004</c:v>
                </c:pt>
                <c:pt idx="19" formatCode="0%">
                  <c:v>0.67200000000000004</c:v>
                </c:pt>
                <c:pt idx="20" formatCode="0%">
                  <c:v>0.60699999999999998</c:v>
                </c:pt>
                <c:pt idx="21" formatCode="0%">
                  <c:v>0.66100000000000003</c:v>
                </c:pt>
                <c:pt idx="22" formatCode="0%">
                  <c:v>0.69299999999999995</c:v>
                </c:pt>
                <c:pt idx="23" formatCode="0%">
                  <c:v>0.76700000000000002</c:v>
                </c:pt>
              </c:numCache>
              <c:extLst/>
            </c:numRef>
          </c:val>
          <c:extLst>
            <c:ext xmlns:c16="http://schemas.microsoft.com/office/drawing/2014/chart" uri="{C3380CC4-5D6E-409C-BE32-E72D297353CC}">
              <c16:uniqueId val="{00000000-5052-4BA2-A5E7-78A63ED46065}"/>
            </c:ext>
          </c:extLst>
        </c:ser>
        <c:dLbls>
          <c:showLegendKey val="0"/>
          <c:showVal val="0"/>
          <c:showCatName val="0"/>
          <c:showSerName val="0"/>
          <c:showPercent val="0"/>
          <c:showBubbleSize val="0"/>
        </c:dLbls>
        <c:gapWidth val="30"/>
        <c:axId val="143299712"/>
        <c:axId val="143301248"/>
        <c:extLst>
          <c:ext xmlns:c15="http://schemas.microsoft.com/office/drawing/2012/chart" uri="{02D57815-91ED-43cb-92C2-25804820EDAC}">
            <c15:filteredBarSeries>
              <c15:ser>
                <c:idx val="1"/>
                <c:order val="1"/>
                <c:tx>
                  <c:strRef>
                    <c:extLst>
                      <c:ext uri="{02D57815-91ED-43cb-92C2-25804820EDAC}">
                        <c15:formulaRef>
                          <c15:sqref>Taul1!$A$3</c15:sqref>
                        </c15:formulaRef>
                      </c:ext>
                    </c:extLst>
                    <c:strCache>
                      <c:ptCount val="1"/>
                      <c:pt idx="0">
                        <c:v>Matkakohtainen vakuutus</c:v>
                      </c:pt>
                    </c:strCache>
                  </c:strRef>
                </c:tx>
                <c:spPr>
                  <a:solidFill>
                    <a:srgbClr val="164180">
                      <a:lumMod val="20000"/>
                      <a:lumOff val="80000"/>
                    </a:srgbClr>
                  </a:solidFill>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c:ext uri="{02D57815-91ED-43cb-92C2-25804820EDAC}">
                        <c15:formulaRef>
                          <c15:sqref>Taul1!$B$3:$BO$3</c15:sqref>
                        </c15:formulaRef>
                      </c:ext>
                    </c:extLst>
                    <c:numCache>
                      <c:formatCode>General</c:formatCode>
                      <c:ptCount val="24"/>
                      <c:pt idx="0" formatCode="0%">
                        <c:v>0.16700000000000001</c:v>
                      </c:pt>
                      <c:pt idx="2" formatCode="0%">
                        <c:v>0.189</c:v>
                      </c:pt>
                      <c:pt idx="3" formatCode="0%">
                        <c:v>0.14299999999999999</c:v>
                      </c:pt>
                      <c:pt idx="5" formatCode="0%">
                        <c:v>0.36399999999999999</c:v>
                      </c:pt>
                      <c:pt idx="6" formatCode="0%">
                        <c:v>0.182</c:v>
                      </c:pt>
                      <c:pt idx="7" formatCode="0%">
                        <c:v>7.6999999999999999E-2</c:v>
                      </c:pt>
                      <c:pt idx="8" formatCode="0%">
                        <c:v>0.193</c:v>
                      </c:pt>
                      <c:pt idx="9" formatCode="0%">
                        <c:v>7.5999999999999998E-2</c:v>
                      </c:pt>
                      <c:pt idx="11" formatCode="0%">
                        <c:v>0.59</c:v>
                      </c:pt>
                      <c:pt idx="12" formatCode="0%">
                        <c:v>0.19800000000000001</c:v>
                      </c:pt>
                      <c:pt idx="13" formatCode="0%">
                        <c:v>0.12</c:v>
                      </c:pt>
                      <c:pt idx="14" formatCode="0%">
                        <c:v>0.19500000000000001</c:v>
                      </c:pt>
                      <c:pt idx="15" formatCode="0%">
                        <c:v>0.375</c:v>
                      </c:pt>
                      <c:pt idx="16" formatCode="0%">
                        <c:v>8.1000000000000003E-2</c:v>
                      </c:pt>
                      <c:pt idx="17" formatCode="0%">
                        <c:v>8.4000000000000005E-2</c:v>
                      </c:pt>
                      <c:pt idx="19" formatCode="0%">
                        <c:v>0.14199999999999999</c:v>
                      </c:pt>
                      <c:pt idx="20" formatCode="0%">
                        <c:v>0.19500000000000001</c:v>
                      </c:pt>
                      <c:pt idx="21" formatCode="0%">
                        <c:v>0.17499999999999999</c:v>
                      </c:pt>
                      <c:pt idx="22" formatCode="0%">
                        <c:v>0.17</c:v>
                      </c:pt>
                      <c:pt idx="23" formatCode="0%">
                        <c:v>0.18099999999999999</c:v>
                      </c:pt>
                    </c:numCache>
                  </c:numRef>
                </c:val>
                <c:extLst>
                  <c:ext xmlns:c16="http://schemas.microsoft.com/office/drawing/2014/chart" uri="{C3380CC4-5D6E-409C-BE32-E72D297353CC}">
                    <c16:uniqueId val="{00000001-5052-4BA2-A5E7-78A63ED4606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Muu matkavakuutus esim. luottokortin yhteydessä</c:v>
                      </c:pt>
                    </c:strCache>
                  </c:strRef>
                </c:tx>
                <c:spPr>
                  <a:solidFill>
                    <a:srgbClr val="E6007E">
                      <a:lumMod val="20000"/>
                      <a:lumOff val="80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0.26100000000000001</c:v>
                      </c:pt>
                      <c:pt idx="2" formatCode="0%">
                        <c:v>0.31</c:v>
                      </c:pt>
                      <c:pt idx="3" formatCode="0%">
                        <c:v>0.20599999999999999</c:v>
                      </c:pt>
                      <c:pt idx="5" formatCode="0%">
                        <c:v>0.20300000000000001</c:v>
                      </c:pt>
                      <c:pt idx="6" formatCode="0%">
                        <c:v>0.25600000000000001</c:v>
                      </c:pt>
                      <c:pt idx="7" formatCode="0%">
                        <c:v>0.32600000000000001</c:v>
                      </c:pt>
                      <c:pt idx="8" formatCode="0%">
                        <c:v>0.32500000000000001</c:v>
                      </c:pt>
                      <c:pt idx="9" formatCode="0%">
                        <c:v>0.23</c:v>
                      </c:pt>
                      <c:pt idx="11" formatCode="0%">
                        <c:v>0.17799999999999999</c:v>
                      </c:pt>
                      <c:pt idx="12" formatCode="0%">
                        <c:v>0.219</c:v>
                      </c:pt>
                      <c:pt idx="13" formatCode="0%">
                        <c:v>0.28999999999999998</c:v>
                      </c:pt>
                      <c:pt idx="14" formatCode="0%">
                        <c:v>0.29599999999999999</c:v>
                      </c:pt>
                      <c:pt idx="15" formatCode="0%">
                        <c:v>0.23300000000000001</c:v>
                      </c:pt>
                      <c:pt idx="16" formatCode="0%">
                        <c:v>0.28599999999999998</c:v>
                      </c:pt>
                      <c:pt idx="17" formatCode="0%">
                        <c:v>0.248</c:v>
                      </c:pt>
                      <c:pt idx="19" formatCode="0%">
                        <c:v>0.29399999999999998</c:v>
                      </c:pt>
                      <c:pt idx="20" formatCode="0%">
                        <c:v>0.255</c:v>
                      </c:pt>
                      <c:pt idx="21" formatCode="0%">
                        <c:v>0.29099999999999998</c:v>
                      </c:pt>
                      <c:pt idx="22" formatCode="0%">
                        <c:v>0.23599999999999999</c:v>
                      </c:pt>
                      <c:pt idx="23" formatCode="0%">
                        <c:v>0.18099999999999999</c:v>
                      </c:pt>
                    </c:numCache>
                  </c:numRef>
                </c:val>
                <c:extLst xmlns:c15="http://schemas.microsoft.com/office/drawing/2012/chart">
                  <c:ext xmlns:c16="http://schemas.microsoft.com/office/drawing/2014/chart" uri="{C3380CC4-5D6E-409C-BE32-E72D297353CC}">
                    <c16:uniqueId val="{00000002-5052-4BA2-A5E7-78A63ED46065}"/>
                  </c:ext>
                </c:extLst>
              </c15:ser>
            </c15:filteredBarSeries>
          </c:ext>
        </c:extLst>
      </c:barChart>
      <c:catAx>
        <c:axId val="14329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301248"/>
        <c:crosses val="autoZero"/>
        <c:auto val="1"/>
        <c:lblAlgn val="ctr"/>
        <c:lblOffset val="100"/>
        <c:noMultiLvlLbl val="0"/>
      </c:catAx>
      <c:valAx>
        <c:axId val="1433012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299712"/>
        <c:crosses val="autoZero"/>
        <c:crossBetween val="between"/>
        <c:majorUnit val="0.2"/>
      </c:valAx>
      <c:spPr>
        <a:noFill/>
        <a:ln>
          <a:noFill/>
        </a:ln>
        <a:effectLst/>
      </c:spPr>
    </c:plotArea>
    <c:legend>
      <c:legendPos val="r"/>
      <c:layout>
        <c:manualLayout>
          <c:xMode val="edge"/>
          <c:yMode val="edge"/>
          <c:x val="0.4755232974157198"/>
          <c:y val="1.8753195130307505E-2"/>
          <c:w val="0.27342857621145816"/>
          <c:h val="4.6708544921962587E-2"/>
        </c:manualLayout>
      </c:layout>
      <c:overlay val="0"/>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68232270004335"/>
          <c:y val="6.6856207028300113E-2"/>
          <c:w val="0.39396391047392659"/>
          <c:h val="0.81532478667740516"/>
        </c:manualLayout>
      </c:layout>
      <c:barChart>
        <c:barDir val="bar"/>
        <c:grouping val="clustered"/>
        <c:varyColors val="0"/>
        <c:ser>
          <c:idx val="1"/>
          <c:order val="1"/>
          <c:tx>
            <c:strRef>
              <c:f>Taul1!$A$3</c:f>
              <c:strCache>
                <c:ptCount val="1"/>
                <c:pt idx="0">
                  <c:v>Matkakohtainen vakuutus</c:v>
                </c:pt>
              </c:strCache>
              <c:extLst xmlns:c15="http://schemas.microsoft.com/office/drawing/2012/chart"/>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xmlns:c15="http://schemas.microsoft.com/office/drawing/2012/chart"/>
            </c:strRef>
          </c:cat>
          <c:val>
            <c:numRef>
              <c:f>Taul1!$B$3:$BO$3</c:f>
              <c:numCache>
                <c:formatCode>General</c:formatCode>
                <c:ptCount val="24"/>
                <c:pt idx="0" formatCode="0%">
                  <c:v>0.16700000000000001</c:v>
                </c:pt>
                <c:pt idx="2" formatCode="0%">
                  <c:v>0.189</c:v>
                </c:pt>
                <c:pt idx="3" formatCode="0%">
                  <c:v>0.14299999999999999</c:v>
                </c:pt>
                <c:pt idx="5" formatCode="0%">
                  <c:v>0.36399999999999999</c:v>
                </c:pt>
                <c:pt idx="6" formatCode="0%">
                  <c:v>0.182</c:v>
                </c:pt>
                <c:pt idx="7" formatCode="0%">
                  <c:v>7.6999999999999999E-2</c:v>
                </c:pt>
                <c:pt idx="8" formatCode="0%">
                  <c:v>0.193</c:v>
                </c:pt>
                <c:pt idx="9" formatCode="0%">
                  <c:v>7.5999999999999998E-2</c:v>
                </c:pt>
                <c:pt idx="11" formatCode="0%">
                  <c:v>0.59</c:v>
                </c:pt>
                <c:pt idx="12" formatCode="0%">
                  <c:v>0.19800000000000001</c:v>
                </c:pt>
                <c:pt idx="13" formatCode="0%">
                  <c:v>0.12</c:v>
                </c:pt>
                <c:pt idx="14" formatCode="0%">
                  <c:v>0.19500000000000001</c:v>
                </c:pt>
                <c:pt idx="15" formatCode="0%">
                  <c:v>0.375</c:v>
                </c:pt>
                <c:pt idx="16" formatCode="0%">
                  <c:v>8.1000000000000003E-2</c:v>
                </c:pt>
                <c:pt idx="17" formatCode="0%">
                  <c:v>8.4000000000000005E-2</c:v>
                </c:pt>
                <c:pt idx="19" formatCode="0%">
                  <c:v>0.14199999999999999</c:v>
                </c:pt>
                <c:pt idx="20" formatCode="0%">
                  <c:v>0.19500000000000001</c:v>
                </c:pt>
                <c:pt idx="21" formatCode="0%">
                  <c:v>0.17499999999999999</c:v>
                </c:pt>
                <c:pt idx="22" formatCode="0%">
                  <c:v>0.17</c:v>
                </c:pt>
                <c:pt idx="23" formatCode="0%">
                  <c:v>0.18099999999999999</c:v>
                </c:pt>
              </c:numCache>
              <c:extLst xmlns:c15="http://schemas.microsoft.com/office/drawing/2012/chart"/>
            </c:numRef>
          </c:val>
          <c:extLst xmlns:c15="http://schemas.microsoft.com/office/drawing/2012/chart">
            <c:ext xmlns:c16="http://schemas.microsoft.com/office/drawing/2014/chart" uri="{C3380CC4-5D6E-409C-BE32-E72D297353CC}">
              <c16:uniqueId val="{00000001-98A4-4ABA-B0DE-A75A7F1F203B}"/>
            </c:ext>
          </c:extLst>
        </c:ser>
        <c:dLbls>
          <c:showLegendKey val="0"/>
          <c:showVal val="0"/>
          <c:showCatName val="0"/>
          <c:showSerName val="0"/>
          <c:showPercent val="0"/>
          <c:showBubbleSize val="0"/>
        </c:dLbls>
        <c:gapWidth val="30"/>
        <c:axId val="143299712"/>
        <c:axId val="143301248"/>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Vuosimatkavakuutus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c:ext uri="{02D57815-91ED-43cb-92C2-25804820EDAC}">
                        <c15:formulaRef>
                          <c15:sqref>Taul1!$B$2:$BO$2</c15:sqref>
                        </c15:formulaRef>
                      </c:ext>
                    </c:extLst>
                    <c:numCache>
                      <c:formatCode>General</c:formatCode>
                      <c:ptCount val="24"/>
                      <c:pt idx="0" formatCode="0%">
                        <c:v>0.68</c:v>
                      </c:pt>
                      <c:pt idx="2" formatCode="0%">
                        <c:v>0.63600000000000001</c:v>
                      </c:pt>
                      <c:pt idx="3" formatCode="0%">
                        <c:v>0.73099999999999998</c:v>
                      </c:pt>
                      <c:pt idx="5" formatCode="0%">
                        <c:v>0.51500000000000001</c:v>
                      </c:pt>
                      <c:pt idx="6" formatCode="0%">
                        <c:v>0.66200000000000003</c:v>
                      </c:pt>
                      <c:pt idx="7" formatCode="0%">
                        <c:v>0.67</c:v>
                      </c:pt>
                      <c:pt idx="8" formatCode="0%">
                        <c:v>0.70599999999999996</c:v>
                      </c:pt>
                      <c:pt idx="9" formatCode="0%">
                        <c:v>0.77900000000000003</c:v>
                      </c:pt>
                      <c:pt idx="11" formatCode="0%">
                        <c:v>0.40699999999999997</c:v>
                      </c:pt>
                      <c:pt idx="12" formatCode="0%">
                        <c:v>0.65500000000000003</c:v>
                      </c:pt>
                      <c:pt idx="13" formatCode="0%">
                        <c:v>0.71699999999999997</c:v>
                      </c:pt>
                      <c:pt idx="14" formatCode="0%">
                        <c:v>0.628</c:v>
                      </c:pt>
                      <c:pt idx="15" formatCode="0%">
                        <c:v>0.72599999999999998</c:v>
                      </c:pt>
                      <c:pt idx="16" formatCode="0%">
                        <c:v>0.77200000000000002</c:v>
                      </c:pt>
                      <c:pt idx="17" formatCode="0%">
                        <c:v>0.66900000000000004</c:v>
                      </c:pt>
                      <c:pt idx="19" formatCode="0%">
                        <c:v>0.67200000000000004</c:v>
                      </c:pt>
                      <c:pt idx="20" formatCode="0%">
                        <c:v>0.60699999999999998</c:v>
                      </c:pt>
                      <c:pt idx="21" formatCode="0%">
                        <c:v>0.66100000000000003</c:v>
                      </c:pt>
                      <c:pt idx="22" formatCode="0%">
                        <c:v>0.69299999999999995</c:v>
                      </c:pt>
                      <c:pt idx="23" formatCode="0%">
                        <c:v>0.76700000000000002</c:v>
                      </c:pt>
                    </c:numCache>
                  </c:numRef>
                </c:val>
                <c:extLst>
                  <c:ext xmlns:c16="http://schemas.microsoft.com/office/drawing/2014/chart" uri="{C3380CC4-5D6E-409C-BE32-E72D297353CC}">
                    <c16:uniqueId val="{00000000-98A4-4ABA-B0DE-A75A7F1F203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Muu matkavakuutus esim. luottokortin yhteydessä</c:v>
                      </c:pt>
                    </c:strCache>
                  </c:strRef>
                </c:tx>
                <c:spPr>
                  <a:solidFill>
                    <a:srgbClr val="E6007E">
                      <a:lumMod val="20000"/>
                      <a:lumOff val="80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0.26100000000000001</c:v>
                      </c:pt>
                      <c:pt idx="2" formatCode="0%">
                        <c:v>0.31</c:v>
                      </c:pt>
                      <c:pt idx="3" formatCode="0%">
                        <c:v>0.20599999999999999</c:v>
                      </c:pt>
                      <c:pt idx="5" formatCode="0%">
                        <c:v>0.20300000000000001</c:v>
                      </c:pt>
                      <c:pt idx="6" formatCode="0%">
                        <c:v>0.25600000000000001</c:v>
                      </c:pt>
                      <c:pt idx="7" formatCode="0%">
                        <c:v>0.32600000000000001</c:v>
                      </c:pt>
                      <c:pt idx="8" formatCode="0%">
                        <c:v>0.32500000000000001</c:v>
                      </c:pt>
                      <c:pt idx="9" formatCode="0%">
                        <c:v>0.23</c:v>
                      </c:pt>
                      <c:pt idx="11" formatCode="0%">
                        <c:v>0.17799999999999999</c:v>
                      </c:pt>
                      <c:pt idx="12" formatCode="0%">
                        <c:v>0.219</c:v>
                      </c:pt>
                      <c:pt idx="13" formatCode="0%">
                        <c:v>0.28999999999999998</c:v>
                      </c:pt>
                      <c:pt idx="14" formatCode="0%">
                        <c:v>0.29599999999999999</c:v>
                      </c:pt>
                      <c:pt idx="15" formatCode="0%">
                        <c:v>0.23300000000000001</c:v>
                      </c:pt>
                      <c:pt idx="16" formatCode="0%">
                        <c:v>0.28599999999999998</c:v>
                      </c:pt>
                      <c:pt idx="17" formatCode="0%">
                        <c:v>0.248</c:v>
                      </c:pt>
                      <c:pt idx="19" formatCode="0%">
                        <c:v>0.29399999999999998</c:v>
                      </c:pt>
                      <c:pt idx="20" formatCode="0%">
                        <c:v>0.255</c:v>
                      </c:pt>
                      <c:pt idx="21" formatCode="0%">
                        <c:v>0.29099999999999998</c:v>
                      </c:pt>
                      <c:pt idx="22" formatCode="0%">
                        <c:v>0.23599999999999999</c:v>
                      </c:pt>
                      <c:pt idx="23" formatCode="0%">
                        <c:v>0.18099999999999999</c:v>
                      </c:pt>
                    </c:numCache>
                  </c:numRef>
                </c:val>
                <c:extLst xmlns:c15="http://schemas.microsoft.com/office/drawing/2012/chart">
                  <c:ext xmlns:c16="http://schemas.microsoft.com/office/drawing/2014/chart" uri="{C3380CC4-5D6E-409C-BE32-E72D297353CC}">
                    <c16:uniqueId val="{00000002-98A4-4ABA-B0DE-A75A7F1F203B}"/>
                  </c:ext>
                </c:extLst>
              </c15:ser>
            </c15:filteredBarSeries>
          </c:ext>
        </c:extLst>
      </c:barChart>
      <c:catAx>
        <c:axId val="143299712"/>
        <c:scaling>
          <c:orientation val="maxMin"/>
        </c:scaling>
        <c:delete val="1"/>
        <c:axPos val="l"/>
        <c:numFmt formatCode="General" sourceLinked="1"/>
        <c:majorTickMark val="none"/>
        <c:minorTickMark val="none"/>
        <c:tickLblPos val="nextTo"/>
        <c:crossAx val="143301248"/>
        <c:crosses val="autoZero"/>
        <c:auto val="1"/>
        <c:lblAlgn val="ctr"/>
        <c:lblOffset val="100"/>
        <c:noMultiLvlLbl val="0"/>
      </c:catAx>
      <c:valAx>
        <c:axId val="1433012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299712"/>
        <c:crosses val="autoZero"/>
        <c:crossBetween val="between"/>
        <c:majorUnit val="0.2"/>
      </c:valAx>
      <c:spPr>
        <a:noFill/>
        <a:ln>
          <a:noFill/>
        </a:ln>
        <a:effectLst/>
      </c:spPr>
    </c:plotArea>
    <c:legend>
      <c:legendPos val="r"/>
      <c:layout>
        <c:manualLayout>
          <c:xMode val="edge"/>
          <c:yMode val="edge"/>
          <c:x val="0.44838295942946871"/>
          <c:y val="1.41970514216424E-2"/>
          <c:w val="0.37972823332427469"/>
          <c:h val="4.6708544921962587E-2"/>
        </c:manualLayout>
      </c:layout>
      <c:overlay val="0"/>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68232270004335"/>
          <c:y val="6.6856207028300113E-2"/>
          <c:w val="0.39396391047392659"/>
          <c:h val="0.81532478667740516"/>
        </c:manualLayout>
      </c:layout>
      <c:barChart>
        <c:barDir val="bar"/>
        <c:grouping val="clustered"/>
        <c:varyColors val="0"/>
        <c:ser>
          <c:idx val="2"/>
          <c:order val="2"/>
          <c:tx>
            <c:strRef>
              <c:f>Taul1!$A$4</c:f>
              <c:strCache>
                <c:ptCount val="1"/>
                <c:pt idx="0">
                  <c:v>Muu matkavakuutus esim. luottokortin yhteydessä</c:v>
                </c:pt>
              </c:strCache>
              <c:extLst xmlns:c15="http://schemas.microsoft.com/office/drawing/2012/chart"/>
            </c:strRef>
          </c:tx>
          <c:spPr>
            <a:solidFill>
              <a:srgbClr val="80539D"/>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xmlns:c15="http://schemas.microsoft.com/office/drawing/2012/chart"/>
            </c:strRef>
          </c:cat>
          <c:val>
            <c:numRef>
              <c:f>Taul1!$B$4:$BO$4</c:f>
              <c:numCache>
                <c:formatCode>General</c:formatCode>
                <c:ptCount val="24"/>
                <c:pt idx="0" formatCode="0%">
                  <c:v>0.26100000000000001</c:v>
                </c:pt>
                <c:pt idx="2" formatCode="0%">
                  <c:v>0.31</c:v>
                </c:pt>
                <c:pt idx="3" formatCode="0%">
                  <c:v>0.20599999999999999</c:v>
                </c:pt>
                <c:pt idx="5" formatCode="0%">
                  <c:v>0.20300000000000001</c:v>
                </c:pt>
                <c:pt idx="6" formatCode="0%">
                  <c:v>0.25600000000000001</c:v>
                </c:pt>
                <c:pt idx="7" formatCode="0%">
                  <c:v>0.32600000000000001</c:v>
                </c:pt>
                <c:pt idx="8" formatCode="0%">
                  <c:v>0.32500000000000001</c:v>
                </c:pt>
                <c:pt idx="9" formatCode="0%">
                  <c:v>0.23</c:v>
                </c:pt>
                <c:pt idx="11" formatCode="0%">
                  <c:v>0.17799999999999999</c:v>
                </c:pt>
                <c:pt idx="12" formatCode="0%">
                  <c:v>0.219</c:v>
                </c:pt>
                <c:pt idx="13" formatCode="0%">
                  <c:v>0.28999999999999998</c:v>
                </c:pt>
                <c:pt idx="14" formatCode="0%">
                  <c:v>0.29599999999999999</c:v>
                </c:pt>
                <c:pt idx="15" formatCode="0%">
                  <c:v>0.23300000000000001</c:v>
                </c:pt>
                <c:pt idx="16" formatCode="0%">
                  <c:v>0.28599999999999998</c:v>
                </c:pt>
                <c:pt idx="17" formatCode="0%">
                  <c:v>0.248</c:v>
                </c:pt>
                <c:pt idx="19" formatCode="0%">
                  <c:v>0.29399999999999998</c:v>
                </c:pt>
                <c:pt idx="20" formatCode="0%">
                  <c:v>0.255</c:v>
                </c:pt>
                <c:pt idx="21" formatCode="0%">
                  <c:v>0.29099999999999998</c:v>
                </c:pt>
                <c:pt idx="22" formatCode="0%">
                  <c:v>0.23599999999999999</c:v>
                </c:pt>
                <c:pt idx="23" formatCode="0%">
                  <c:v>0.18099999999999999</c:v>
                </c:pt>
              </c:numCache>
              <c:extLst xmlns:c15="http://schemas.microsoft.com/office/drawing/2012/chart"/>
            </c:numRef>
          </c:val>
          <c:extLst xmlns:c15="http://schemas.microsoft.com/office/drawing/2012/chart">
            <c:ext xmlns:c16="http://schemas.microsoft.com/office/drawing/2014/chart" uri="{C3380CC4-5D6E-409C-BE32-E72D297353CC}">
              <c16:uniqueId val="{00000002-606E-4DBB-9E94-BD5319D30E2F}"/>
            </c:ext>
          </c:extLst>
        </c:ser>
        <c:dLbls>
          <c:showLegendKey val="0"/>
          <c:showVal val="0"/>
          <c:showCatName val="0"/>
          <c:showSerName val="0"/>
          <c:showPercent val="0"/>
          <c:showBubbleSize val="0"/>
        </c:dLbls>
        <c:gapWidth val="30"/>
        <c:axId val="143299712"/>
        <c:axId val="143301248"/>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Vuosimatkavakuutus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c:ext uri="{02D57815-91ED-43cb-92C2-25804820EDAC}">
                        <c15:formulaRef>
                          <c15:sqref>Taul1!$B$2:$BO$2</c15:sqref>
                        </c15:formulaRef>
                      </c:ext>
                    </c:extLst>
                    <c:numCache>
                      <c:formatCode>General</c:formatCode>
                      <c:ptCount val="24"/>
                      <c:pt idx="0" formatCode="0%">
                        <c:v>0.68</c:v>
                      </c:pt>
                      <c:pt idx="2" formatCode="0%">
                        <c:v>0.63600000000000001</c:v>
                      </c:pt>
                      <c:pt idx="3" formatCode="0%">
                        <c:v>0.73099999999999998</c:v>
                      </c:pt>
                      <c:pt idx="5" formatCode="0%">
                        <c:v>0.51500000000000001</c:v>
                      </c:pt>
                      <c:pt idx="6" formatCode="0%">
                        <c:v>0.66200000000000003</c:v>
                      </c:pt>
                      <c:pt idx="7" formatCode="0%">
                        <c:v>0.67</c:v>
                      </c:pt>
                      <c:pt idx="8" formatCode="0%">
                        <c:v>0.70599999999999996</c:v>
                      </c:pt>
                      <c:pt idx="9" formatCode="0%">
                        <c:v>0.77900000000000003</c:v>
                      </c:pt>
                      <c:pt idx="11" formatCode="0%">
                        <c:v>0.40699999999999997</c:v>
                      </c:pt>
                      <c:pt idx="12" formatCode="0%">
                        <c:v>0.65500000000000003</c:v>
                      </c:pt>
                      <c:pt idx="13" formatCode="0%">
                        <c:v>0.71699999999999997</c:v>
                      </c:pt>
                      <c:pt idx="14" formatCode="0%">
                        <c:v>0.628</c:v>
                      </c:pt>
                      <c:pt idx="15" formatCode="0%">
                        <c:v>0.72599999999999998</c:v>
                      </c:pt>
                      <c:pt idx="16" formatCode="0%">
                        <c:v>0.77200000000000002</c:v>
                      </c:pt>
                      <c:pt idx="17" formatCode="0%">
                        <c:v>0.66900000000000004</c:v>
                      </c:pt>
                      <c:pt idx="19" formatCode="0%">
                        <c:v>0.67200000000000004</c:v>
                      </c:pt>
                      <c:pt idx="20" formatCode="0%">
                        <c:v>0.60699999999999998</c:v>
                      </c:pt>
                      <c:pt idx="21" formatCode="0%">
                        <c:v>0.66100000000000003</c:v>
                      </c:pt>
                      <c:pt idx="22" formatCode="0%">
                        <c:v>0.69299999999999995</c:v>
                      </c:pt>
                      <c:pt idx="23" formatCode="0%">
                        <c:v>0.76700000000000002</c:v>
                      </c:pt>
                    </c:numCache>
                  </c:numRef>
                </c:val>
                <c:extLst>
                  <c:ext xmlns:c16="http://schemas.microsoft.com/office/drawing/2014/chart" uri="{C3380CC4-5D6E-409C-BE32-E72D297353CC}">
                    <c16:uniqueId val="{00000001-606E-4DBB-9E94-BD5319D30E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Matkakohtainen vakuutus</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ei lapsia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4"/>
                      <c:pt idx="0" formatCode="0%">
                        <c:v>0.16700000000000001</c:v>
                      </c:pt>
                      <c:pt idx="2" formatCode="0%">
                        <c:v>0.189</c:v>
                      </c:pt>
                      <c:pt idx="3" formatCode="0%">
                        <c:v>0.14299999999999999</c:v>
                      </c:pt>
                      <c:pt idx="5" formatCode="0%">
                        <c:v>0.36399999999999999</c:v>
                      </c:pt>
                      <c:pt idx="6" formatCode="0%">
                        <c:v>0.182</c:v>
                      </c:pt>
                      <c:pt idx="7" formatCode="0%">
                        <c:v>7.6999999999999999E-2</c:v>
                      </c:pt>
                      <c:pt idx="8" formatCode="0%">
                        <c:v>0.193</c:v>
                      </c:pt>
                      <c:pt idx="9" formatCode="0%">
                        <c:v>7.5999999999999998E-2</c:v>
                      </c:pt>
                      <c:pt idx="11" formatCode="0%">
                        <c:v>0.59</c:v>
                      </c:pt>
                      <c:pt idx="12" formatCode="0%">
                        <c:v>0.19800000000000001</c:v>
                      </c:pt>
                      <c:pt idx="13" formatCode="0%">
                        <c:v>0.12</c:v>
                      </c:pt>
                      <c:pt idx="14" formatCode="0%">
                        <c:v>0.19500000000000001</c:v>
                      </c:pt>
                      <c:pt idx="15" formatCode="0%">
                        <c:v>0.375</c:v>
                      </c:pt>
                      <c:pt idx="16" formatCode="0%">
                        <c:v>8.1000000000000003E-2</c:v>
                      </c:pt>
                      <c:pt idx="17" formatCode="0%">
                        <c:v>8.4000000000000005E-2</c:v>
                      </c:pt>
                      <c:pt idx="19" formatCode="0%">
                        <c:v>0.14199999999999999</c:v>
                      </c:pt>
                      <c:pt idx="20" formatCode="0%">
                        <c:v>0.19500000000000001</c:v>
                      </c:pt>
                      <c:pt idx="21" formatCode="0%">
                        <c:v>0.17499999999999999</c:v>
                      </c:pt>
                      <c:pt idx="22" formatCode="0%">
                        <c:v>0.17</c:v>
                      </c:pt>
                      <c:pt idx="23" formatCode="0%">
                        <c:v>0.18099999999999999</c:v>
                      </c:pt>
                    </c:numCache>
                  </c:numRef>
                </c:val>
                <c:extLst xmlns:c15="http://schemas.microsoft.com/office/drawing/2012/chart">
                  <c:ext xmlns:c16="http://schemas.microsoft.com/office/drawing/2014/chart" uri="{C3380CC4-5D6E-409C-BE32-E72D297353CC}">
                    <c16:uniqueId val="{00000000-606E-4DBB-9E94-BD5319D30E2F}"/>
                  </c:ext>
                </c:extLst>
              </c15:ser>
            </c15:filteredBarSeries>
          </c:ext>
        </c:extLst>
      </c:barChart>
      <c:catAx>
        <c:axId val="143299712"/>
        <c:scaling>
          <c:orientation val="maxMin"/>
        </c:scaling>
        <c:delete val="1"/>
        <c:axPos val="l"/>
        <c:numFmt formatCode="General" sourceLinked="1"/>
        <c:majorTickMark val="none"/>
        <c:minorTickMark val="none"/>
        <c:tickLblPos val="nextTo"/>
        <c:crossAx val="143301248"/>
        <c:crosses val="autoZero"/>
        <c:auto val="1"/>
        <c:lblAlgn val="ctr"/>
        <c:lblOffset val="100"/>
        <c:noMultiLvlLbl val="0"/>
      </c:catAx>
      <c:valAx>
        <c:axId val="1433012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299712"/>
        <c:crosses val="autoZero"/>
        <c:crossBetween val="between"/>
        <c:majorUnit val="0.2"/>
      </c:valAx>
      <c:spPr>
        <a:noFill/>
        <a:ln>
          <a:noFill/>
        </a:ln>
        <a:effectLst/>
      </c:spPr>
    </c:plotArea>
    <c:legend>
      <c:legendPos val="r"/>
      <c:layout>
        <c:manualLayout>
          <c:xMode val="edge"/>
          <c:yMode val="edge"/>
          <c:x val="0.44838295942946871"/>
          <c:y val="1.41970514216424E-2"/>
          <c:w val="0.50638314392677952"/>
          <c:h val="4.6708544921962587E-2"/>
        </c:manualLayout>
      </c:layout>
      <c:overlay val="0"/>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34734207341795"/>
          <c:y val="3.5523263139622896E-2"/>
          <c:w val="0.4597276803752075"/>
          <c:h val="0.81476473402666472"/>
        </c:manualLayout>
      </c:layout>
      <c:barChart>
        <c:barDir val="bar"/>
        <c:grouping val="clustered"/>
        <c:varyColors val="0"/>
        <c:ser>
          <c:idx val="0"/>
          <c:order val="0"/>
          <c:tx>
            <c:strRef>
              <c:f>Taul1!$A$13</c:f>
              <c:strCache>
                <c:ptCount val="1"/>
                <c:pt idx="0">
                  <c:v>Kyllä</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Taul1!$B$12:$BO$12</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Taul1!$B$13:$BO$13</c:f>
              <c:numCache>
                <c:formatCode>General</c:formatCode>
                <c:ptCount val="24"/>
                <c:pt idx="0" formatCode="0%">
                  <c:v>0.77500000000000002</c:v>
                </c:pt>
                <c:pt idx="2" formatCode="0%">
                  <c:v>0.76500000000000001</c:v>
                </c:pt>
                <c:pt idx="3" formatCode="0%">
                  <c:v>0.78500000000000003</c:v>
                </c:pt>
                <c:pt idx="5" formatCode="0%">
                  <c:v>0.67400000000000004</c:v>
                </c:pt>
                <c:pt idx="6" formatCode="0%">
                  <c:v>0.754</c:v>
                </c:pt>
                <c:pt idx="7" formatCode="0%">
                  <c:v>0.79400000000000004</c:v>
                </c:pt>
                <c:pt idx="8" formatCode="0%">
                  <c:v>0.78400000000000003</c:v>
                </c:pt>
                <c:pt idx="9" formatCode="0%">
                  <c:v>0.83599999999999997</c:v>
                </c:pt>
                <c:pt idx="11" formatCode="0%">
                  <c:v>0.68300000000000005</c:v>
                </c:pt>
                <c:pt idx="12" formatCode="0%">
                  <c:v>0.76700000000000002</c:v>
                </c:pt>
                <c:pt idx="13" formatCode="0%">
                  <c:v>0.82299999999999995</c:v>
                </c:pt>
                <c:pt idx="14" formatCode="0%">
                  <c:v>0.89900000000000002</c:v>
                </c:pt>
                <c:pt idx="16" formatCode="0%">
                  <c:v>0.82699999999999996</c:v>
                </c:pt>
                <c:pt idx="17" formatCode="0%">
                  <c:v>0.69099999999999995</c:v>
                </c:pt>
                <c:pt idx="19" formatCode="0%">
                  <c:v>0.83699999999999997</c:v>
                </c:pt>
                <c:pt idx="20" formatCode="0%">
                  <c:v>0.753</c:v>
                </c:pt>
                <c:pt idx="21" formatCode="0%">
                  <c:v>0.78400000000000003</c:v>
                </c:pt>
                <c:pt idx="22" formatCode="0%">
                  <c:v>0.73699999999999999</c:v>
                </c:pt>
                <c:pt idx="23" formatCode="0%">
                  <c:v>0.748</c:v>
                </c:pt>
              </c:numCache>
              <c:extLst/>
            </c:numRef>
          </c:val>
          <c:extLst>
            <c:ext xmlns:c16="http://schemas.microsoft.com/office/drawing/2014/chart" uri="{C3380CC4-5D6E-409C-BE32-E72D297353CC}">
              <c16:uniqueId val="{00000000-E187-436C-A075-F64A2DFE5F94}"/>
            </c:ext>
          </c:extLst>
        </c:ser>
        <c:dLbls>
          <c:showLegendKey val="0"/>
          <c:showVal val="0"/>
          <c:showCatName val="0"/>
          <c:showSerName val="0"/>
          <c:showPercent val="0"/>
          <c:showBubbleSize val="0"/>
        </c:dLbls>
        <c:gapWidth val="30"/>
        <c:axId val="143299712"/>
        <c:axId val="143301248"/>
        <c:extLst/>
      </c:barChart>
      <c:catAx>
        <c:axId val="14329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301248"/>
        <c:crosses val="autoZero"/>
        <c:auto val="1"/>
        <c:lblAlgn val="ctr"/>
        <c:lblOffset val="100"/>
        <c:noMultiLvlLbl val="0"/>
      </c:catAx>
      <c:valAx>
        <c:axId val="1433012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29971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601619554337044"/>
          <c:y val="3.5523263139622896E-2"/>
          <c:w val="0.38596152611180479"/>
          <c:h val="0.81476473402666472"/>
        </c:manualLayout>
      </c:layout>
      <c:barChart>
        <c:barDir val="bar"/>
        <c:grouping val="clustered"/>
        <c:varyColors val="0"/>
        <c:ser>
          <c:idx val="0"/>
          <c:order val="0"/>
          <c:tx>
            <c:strRef>
              <c:f>Taul1!$A$13</c:f>
              <c:strCache>
                <c:ptCount val="1"/>
                <c:pt idx="0">
                  <c:v>Kyllä</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Taul1!$B$12:$BO$12</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extLst/>
            </c:strRef>
          </c:cat>
          <c:val>
            <c:numRef>
              <c:f>Taul1!$B$13:$BO$13</c:f>
              <c:numCache>
                <c:formatCode>General</c:formatCode>
                <c:ptCount val="22"/>
                <c:pt idx="0" formatCode="0%">
                  <c:v>0.77500000000000002</c:v>
                </c:pt>
                <c:pt idx="2" formatCode="0%">
                  <c:v>0.80100000000000005</c:v>
                </c:pt>
                <c:pt idx="3" formatCode="0%">
                  <c:v>0.86299999999999999</c:v>
                </c:pt>
                <c:pt idx="4" formatCode="0%">
                  <c:v>0.79100000000000004</c:v>
                </c:pt>
                <c:pt idx="5" formatCode="0%">
                  <c:v>0.60699999999999998</c:v>
                </c:pt>
                <c:pt idx="6" formatCode="0%">
                  <c:v>0.58799999999999997</c:v>
                </c:pt>
                <c:pt idx="7" formatCode="0%">
                  <c:v>0.82199999999999995</c:v>
                </c:pt>
                <c:pt idx="9" formatCode="0%">
                  <c:v>0.70199999999999996</c:v>
                </c:pt>
                <c:pt idx="10" formatCode="0%">
                  <c:v>0.80800000000000005</c:v>
                </c:pt>
                <c:pt idx="11" formatCode="0%">
                  <c:v>0.81699999999999995</c:v>
                </c:pt>
                <c:pt idx="12" formatCode="0%">
                  <c:v>0.82899999999999996</c:v>
                </c:pt>
                <c:pt idx="14" formatCode="0%">
                  <c:v>0.68100000000000005</c:v>
                </c:pt>
                <c:pt idx="15" formatCode="0%">
                  <c:v>0.754</c:v>
                </c:pt>
                <c:pt idx="16" formatCode="0%">
                  <c:v>0.754</c:v>
                </c:pt>
                <c:pt idx="17" formatCode="0%">
                  <c:v>0.79500000000000004</c:v>
                </c:pt>
                <c:pt idx="18" formatCode="0%">
                  <c:v>0.77500000000000002</c:v>
                </c:pt>
                <c:pt idx="19" formatCode="0%">
                  <c:v>0.86699999999999999</c:v>
                </c:pt>
                <c:pt idx="20" formatCode="0%">
                  <c:v>0.76900000000000002</c:v>
                </c:pt>
                <c:pt idx="21" formatCode="0%">
                  <c:v>0.78</c:v>
                </c:pt>
              </c:numCache>
              <c:extLst/>
            </c:numRef>
          </c:val>
          <c:extLst>
            <c:ext xmlns:c16="http://schemas.microsoft.com/office/drawing/2014/chart" uri="{C3380CC4-5D6E-409C-BE32-E72D297353CC}">
              <c16:uniqueId val="{00000000-72DB-475C-99E1-A59F3AB96331}"/>
            </c:ext>
          </c:extLst>
        </c:ser>
        <c:dLbls>
          <c:showLegendKey val="0"/>
          <c:showVal val="0"/>
          <c:showCatName val="0"/>
          <c:showSerName val="0"/>
          <c:showPercent val="0"/>
          <c:showBubbleSize val="0"/>
        </c:dLbls>
        <c:gapWidth val="30"/>
        <c:axId val="143299712"/>
        <c:axId val="143301248"/>
        <c:extLst/>
      </c:barChart>
      <c:catAx>
        <c:axId val="14329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301248"/>
        <c:crosses val="autoZero"/>
        <c:auto val="1"/>
        <c:lblAlgn val="ctr"/>
        <c:lblOffset val="100"/>
        <c:noMultiLvlLbl val="0"/>
      </c:catAx>
      <c:valAx>
        <c:axId val="1433012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29971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93418264577395"/>
          <c:y val="5.7219810300693924E-2"/>
          <c:w val="0.48443169283231691"/>
          <c:h val="0.86088628623689456"/>
        </c:manualLayout>
      </c:layout>
      <c:barChart>
        <c:barDir val="bar"/>
        <c:grouping val="clustered"/>
        <c:varyColors val="0"/>
        <c:ser>
          <c:idx val="0"/>
          <c:order val="0"/>
          <c:tx>
            <c:strRef>
              <c:f>Taul1!$B$1</c:f>
              <c:strCache>
                <c:ptCount val="1"/>
                <c:pt idx="0">
                  <c:v>Kotivakuutus</c:v>
                </c:pt>
              </c:strCache>
            </c:strRef>
          </c:tx>
          <c:spPr>
            <a:solidFill>
              <a:srgbClr val="E5007D"/>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Taul1!$B$2:$B$9</c:f>
              <c:numCache>
                <c:formatCode>0%</c:formatCode>
                <c:ptCount val="8"/>
                <c:pt idx="0">
                  <c:v>0.66</c:v>
                </c:pt>
                <c:pt idx="1">
                  <c:v>0.7</c:v>
                </c:pt>
                <c:pt idx="2">
                  <c:v>0.5</c:v>
                </c:pt>
                <c:pt idx="3">
                  <c:v>0.56000000000000005</c:v>
                </c:pt>
                <c:pt idx="4">
                  <c:v>0.55000000000000004</c:v>
                </c:pt>
                <c:pt idx="5">
                  <c:v>0.51</c:v>
                </c:pt>
                <c:pt idx="6">
                  <c:v>0.43</c:v>
                </c:pt>
                <c:pt idx="7">
                  <c:v>0.45</c:v>
                </c:pt>
              </c:numCache>
            </c:numRef>
          </c:val>
          <c:extLst>
            <c:ext xmlns:c16="http://schemas.microsoft.com/office/drawing/2014/chart" uri="{C3380CC4-5D6E-409C-BE32-E72D297353CC}">
              <c16:uniqueId val="{00000000-51E3-B14B-9052-989C507270AD}"/>
            </c:ext>
          </c:extLst>
        </c:ser>
        <c:dLbls>
          <c:showLegendKey val="0"/>
          <c:showVal val="0"/>
          <c:showCatName val="0"/>
          <c:showSerName val="0"/>
          <c:showPercent val="0"/>
          <c:showBubbleSize val="0"/>
        </c:dLbls>
        <c:gapWidth val="30"/>
        <c:axId val="142872576"/>
        <c:axId val="142874112"/>
      </c:barChart>
      <c:catAx>
        <c:axId val="14287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874112"/>
        <c:crosses val="autoZero"/>
        <c:auto val="1"/>
        <c:lblAlgn val="ctr"/>
        <c:lblOffset val="100"/>
        <c:noMultiLvlLbl val="0"/>
      </c:catAx>
      <c:valAx>
        <c:axId val="142874112"/>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8725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93418264577395"/>
          <c:y val="5.7219810300693924E-2"/>
          <c:w val="0.48443169283231691"/>
          <c:h val="0.86088628623689456"/>
        </c:manualLayout>
      </c:layout>
      <c:barChart>
        <c:barDir val="bar"/>
        <c:grouping val="clustered"/>
        <c:varyColors val="0"/>
        <c:ser>
          <c:idx val="0"/>
          <c:order val="0"/>
          <c:tx>
            <c:strRef>
              <c:f>Taul1!$B$15</c:f>
              <c:strCache>
                <c:ptCount val="1"/>
                <c:pt idx="0">
                  <c:v> </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Taul1!$A$16:$A$22</c15:sqref>
                  </c15:fullRef>
                </c:ext>
              </c:extLst>
              <c:f>Taul1!$A$21:$A$22</c:f>
              <c:strCache>
                <c:ptCount val="2"/>
                <c:pt idx="0">
                  <c:v>2022, n=1000</c:v>
                </c:pt>
                <c:pt idx="1">
                  <c:v>2025, n=1000</c:v>
                </c:pt>
              </c:strCache>
            </c:strRef>
          </c:cat>
          <c:val>
            <c:numRef>
              <c:extLst>
                <c:ext xmlns:c15="http://schemas.microsoft.com/office/drawing/2012/chart" uri="{02D57815-91ED-43cb-92C2-25804820EDAC}">
                  <c15:fullRef>
                    <c15:sqref>Taul1!$B$16:$B$22</c15:sqref>
                  </c15:fullRef>
                </c:ext>
              </c:extLst>
              <c:f>Taul1!$B$21:$B$22</c:f>
              <c:numCache>
                <c:formatCode>0%</c:formatCode>
                <c:ptCount val="2"/>
                <c:pt idx="0">
                  <c:v>0.79</c:v>
                </c:pt>
                <c:pt idx="1">
                  <c:v>0.78</c:v>
                </c:pt>
              </c:numCache>
            </c:numRef>
          </c:val>
          <c:extLst>
            <c:ext xmlns:c16="http://schemas.microsoft.com/office/drawing/2014/chart" uri="{C3380CC4-5D6E-409C-BE32-E72D297353CC}">
              <c16:uniqueId val="{00000000-51E3-B14B-9052-989C507270AD}"/>
            </c:ext>
          </c:extLst>
        </c:ser>
        <c:dLbls>
          <c:showLegendKey val="0"/>
          <c:showVal val="0"/>
          <c:showCatName val="0"/>
          <c:showSerName val="0"/>
          <c:showPercent val="0"/>
          <c:showBubbleSize val="0"/>
        </c:dLbls>
        <c:gapWidth val="30"/>
        <c:axId val="142872576"/>
        <c:axId val="142874112"/>
      </c:barChart>
      <c:catAx>
        <c:axId val="14287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874112"/>
        <c:crosses val="autoZero"/>
        <c:auto val="1"/>
        <c:lblAlgn val="ctr"/>
        <c:lblOffset val="100"/>
        <c:noMultiLvlLbl val="0"/>
      </c:catAx>
      <c:valAx>
        <c:axId val="142874112"/>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8725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155862220698903"/>
          <c:y val="5.7068430753979736E-2"/>
          <c:w val="0.40366349586747557"/>
          <c:h val="0.85907998214959036"/>
        </c:manualLayout>
      </c:layout>
      <c:barChart>
        <c:barDir val="bar"/>
        <c:grouping val="clustered"/>
        <c:varyColors val="0"/>
        <c:ser>
          <c:idx val="1"/>
          <c:order val="1"/>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Sheet1!$A$27:$A$48</c:f>
              <c:strCache>
                <c:ptCount val="22"/>
                <c:pt idx="0">
                  <c:v>KOULUTUS</c:v>
                </c:pt>
                <c:pt idx="1">
                  <c:v>Kansakoulu</c:v>
                </c:pt>
                <c:pt idx="2">
                  <c:v>Perus-/keski-/ammattikoulu</c:v>
                </c:pt>
                <c:pt idx="3">
                  <c:v>Ylioppilas/ opisto</c:v>
                </c:pt>
                <c:pt idx="4">
                  <c:v>Ammattikorkeakoulu</c:v>
                </c:pt>
                <c:pt idx="5">
                  <c:v>Yliopisto / korkeakoulu</c:v>
                </c:pt>
                <c:pt idx="6">
                  <c:v>ELINVAIHE</c:v>
                </c:pt>
                <c:pt idx="7">
                  <c:v>Asun vanhempien luona</c:v>
                </c:pt>
                <c:pt idx="8">
                  <c:v>Asun yksin omassa taloudessa</c:v>
                </c:pt>
                <c:pt idx="9">
                  <c:v>Avo/avioliitossa, ei lapsia</c:v>
                </c:pt>
                <c:pt idx="10">
                  <c:v>Avo/avioliitossa, alle 18-vuotiaita lapsia</c:v>
                </c:pt>
                <c:pt idx="11">
                  <c:v>Avo/avioliitossa, yli 18-vuotiaita lapsia</c:v>
                </c:pt>
                <c:pt idx="12">
                  <c:v>Avo/avioliitossa, lapset muuttaneet pois</c:v>
                </c:pt>
                <c:pt idx="13">
                  <c:v>Yksinhuoltaja, alle 18-vuotiaita lapsia</c:v>
                </c:pt>
                <c:pt idx="14">
                  <c:v>Yksinhuoltaja, yli 18-vuotiaita lapsia</c:v>
                </c:pt>
                <c:pt idx="15">
                  <c:v>Muu</c:v>
                </c:pt>
                <c:pt idx="16">
                  <c:v>ASUNTONNE</c:v>
                </c:pt>
                <c:pt idx="17">
                  <c:v>Omistusasunto</c:v>
                </c:pt>
                <c:pt idx="18">
                  <c:v>Vuokra-asunto</c:v>
                </c:pt>
                <c:pt idx="19">
                  <c:v>Asumisoikeusasunto</c:v>
                </c:pt>
                <c:pt idx="20">
                  <c:v>Osaomistusasunto</c:v>
                </c:pt>
                <c:pt idx="21">
                  <c:v>Opiskelija-asuntola / opiskelija-asunto</c:v>
                </c:pt>
              </c:strCache>
            </c:strRef>
          </c:cat>
          <c:val>
            <c:numRef>
              <c:f>Sheet1!$C$27:$C$48</c:f>
              <c:numCache>
                <c:formatCode>0%</c:formatCode>
                <c:ptCount val="22"/>
                <c:pt idx="1">
                  <c:v>2.1000000000000001E-2</c:v>
                </c:pt>
                <c:pt idx="2">
                  <c:v>0.34499999999999997</c:v>
                </c:pt>
                <c:pt idx="3">
                  <c:v>0.23499999999999999</c:v>
                </c:pt>
                <c:pt idx="4">
                  <c:v>0.19500000000000001</c:v>
                </c:pt>
                <c:pt idx="5">
                  <c:v>0.20300000000000001</c:v>
                </c:pt>
                <c:pt idx="7">
                  <c:v>0.04</c:v>
                </c:pt>
                <c:pt idx="8">
                  <c:v>0.318</c:v>
                </c:pt>
                <c:pt idx="9">
                  <c:v>0.25600000000000001</c:v>
                </c:pt>
                <c:pt idx="10">
                  <c:v>0.17699999999999999</c:v>
                </c:pt>
                <c:pt idx="11">
                  <c:v>3.9E-2</c:v>
                </c:pt>
                <c:pt idx="12">
                  <c:v>0.13800000000000001</c:v>
                </c:pt>
                <c:pt idx="13">
                  <c:v>4.2000000000000003E-2</c:v>
                </c:pt>
                <c:pt idx="14">
                  <c:v>1.4E-2</c:v>
                </c:pt>
                <c:pt idx="15">
                  <c:v>1.4E-2</c:v>
                </c:pt>
                <c:pt idx="17">
                  <c:v>0.57699999999999996</c:v>
                </c:pt>
                <c:pt idx="18">
                  <c:v>0.373</c:v>
                </c:pt>
                <c:pt idx="19">
                  <c:v>2.8000000000000001E-2</c:v>
                </c:pt>
                <c:pt idx="20">
                  <c:v>1E-3</c:v>
                </c:pt>
                <c:pt idx="21">
                  <c:v>8.9999999999999993E-3</c:v>
                </c:pt>
              </c:numCache>
            </c:numRef>
          </c:val>
          <c:extLst>
            <c:ext xmlns:c16="http://schemas.microsoft.com/office/drawing/2014/chart" uri="{C3380CC4-5D6E-409C-BE32-E72D297353CC}">
              <c16:uniqueId val="{00000000-18CA-4525-91C5-ED41B62EE49B}"/>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Sheet1!$A$27:$A$48</c15:sqref>
                        </c15:formulaRef>
                      </c:ext>
                    </c:extLst>
                    <c:strCache>
                      <c:ptCount val="22"/>
                      <c:pt idx="0">
                        <c:v>KOULUTUS</c:v>
                      </c:pt>
                      <c:pt idx="1">
                        <c:v>Kansakoulu</c:v>
                      </c:pt>
                      <c:pt idx="2">
                        <c:v>Perus-/keski-/ammattikoulu</c:v>
                      </c:pt>
                      <c:pt idx="3">
                        <c:v>Ylioppilas/ opisto</c:v>
                      </c:pt>
                      <c:pt idx="4">
                        <c:v>Ammattikorkeakoulu</c:v>
                      </c:pt>
                      <c:pt idx="5">
                        <c:v>Yliopisto / korkeakoulu</c:v>
                      </c:pt>
                      <c:pt idx="6">
                        <c:v>ELINVAIHE</c:v>
                      </c:pt>
                      <c:pt idx="7">
                        <c:v>Asun vanhempien luona</c:v>
                      </c:pt>
                      <c:pt idx="8">
                        <c:v>Asun yksin omassa taloudessa</c:v>
                      </c:pt>
                      <c:pt idx="9">
                        <c:v>Avo/avioliitossa, ei lapsia</c:v>
                      </c:pt>
                      <c:pt idx="10">
                        <c:v>Avo/avioliitossa, alle 18-vuotiaita lapsia</c:v>
                      </c:pt>
                      <c:pt idx="11">
                        <c:v>Avo/avioliitossa, yli 18-vuotiaita lapsia</c:v>
                      </c:pt>
                      <c:pt idx="12">
                        <c:v>Avo/avioliitossa, lapset muuttaneet pois</c:v>
                      </c:pt>
                      <c:pt idx="13">
                        <c:v>Yksinhuoltaja, alle 18-vuotiaita lapsia</c:v>
                      </c:pt>
                      <c:pt idx="14">
                        <c:v>Yksinhuoltaja, yli 18-vuotiaita lapsia</c:v>
                      </c:pt>
                      <c:pt idx="15">
                        <c:v>Muu</c:v>
                      </c:pt>
                      <c:pt idx="16">
                        <c:v>ASUNTONNE</c:v>
                      </c:pt>
                      <c:pt idx="17">
                        <c:v>Omistusasunto</c:v>
                      </c:pt>
                      <c:pt idx="18">
                        <c:v>Vuokra-asunto</c:v>
                      </c:pt>
                      <c:pt idx="19">
                        <c:v>Asumisoikeusasunto</c:v>
                      </c:pt>
                      <c:pt idx="20">
                        <c:v>Osaomistusasunto</c:v>
                      </c:pt>
                      <c:pt idx="21">
                        <c:v>Opiskelija-asuntola / opiskelija-asunto</c:v>
                      </c:pt>
                    </c:strCache>
                  </c:strRef>
                </c:cat>
                <c:val>
                  <c:numRef>
                    <c:extLst>
                      <c:ext uri="{02D57815-91ED-43cb-92C2-25804820EDAC}">
                        <c15:formulaRef>
                          <c15:sqref>Sheet1!$B$27:$B$48</c15:sqref>
                        </c15:formulaRef>
                      </c:ext>
                    </c:extLst>
                    <c:numCache>
                      <c:formatCode>0%</c:formatCode>
                      <c:ptCount val="22"/>
                      <c:pt idx="1">
                        <c:v>2.1000000000000001E-2</c:v>
                      </c:pt>
                      <c:pt idx="2">
                        <c:v>0.33600000000000002</c:v>
                      </c:pt>
                      <c:pt idx="3">
                        <c:v>0.214</c:v>
                      </c:pt>
                      <c:pt idx="4">
                        <c:v>0.20599999999999999</c:v>
                      </c:pt>
                      <c:pt idx="5">
                        <c:v>0.223</c:v>
                      </c:pt>
                      <c:pt idx="7">
                        <c:v>3.2000000000000001E-2</c:v>
                      </c:pt>
                      <c:pt idx="8">
                        <c:v>0.317</c:v>
                      </c:pt>
                      <c:pt idx="9">
                        <c:v>0.23</c:v>
                      </c:pt>
                      <c:pt idx="10">
                        <c:v>0.184</c:v>
                      </c:pt>
                      <c:pt idx="11">
                        <c:v>4.2000000000000003E-2</c:v>
                      </c:pt>
                      <c:pt idx="12">
                        <c:v>0.16300000000000001</c:v>
                      </c:pt>
                      <c:pt idx="13">
                        <c:v>0.04</c:v>
                      </c:pt>
                      <c:pt idx="14">
                        <c:v>8.9999999999999993E-3</c:v>
                      </c:pt>
                      <c:pt idx="15">
                        <c:v>1.4999999999999999E-2</c:v>
                      </c:pt>
                      <c:pt idx="17">
                        <c:v>0.59499999999999997</c:v>
                      </c:pt>
                      <c:pt idx="18">
                        <c:v>0.34899999999999998</c:v>
                      </c:pt>
                      <c:pt idx="19">
                        <c:v>3.4000000000000002E-2</c:v>
                      </c:pt>
                      <c:pt idx="20">
                        <c:v>5.0000000000000001E-3</c:v>
                      </c:pt>
                      <c:pt idx="21">
                        <c:v>1.0999999999999999E-2</c:v>
                      </c:pt>
                    </c:numCache>
                  </c:numRef>
                </c:val>
                <c:extLst>
                  <c:ext xmlns:c16="http://schemas.microsoft.com/office/drawing/2014/chart" uri="{C3380CC4-5D6E-409C-BE32-E72D297353CC}">
                    <c16:uniqueId val="{00000001-18CA-4525-91C5-ED41B62EE49B}"/>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79080"/>
        <c:crosses val="autoZero"/>
        <c:auto val="1"/>
        <c:lblAlgn val="ctr"/>
        <c:lblOffset val="100"/>
        <c:noMultiLvlLbl val="0"/>
      </c:catAx>
      <c:valAx>
        <c:axId val="482579080"/>
        <c:scaling>
          <c:orientation val="minMax"/>
          <c:max val="1"/>
          <c:min val="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80720"/>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sz="1000">
          <a:solidFill>
            <a:srgbClr val="040B16"/>
          </a:solidFill>
          <a:latin typeface="Calibri" panose="020F0502020204030204" pitchFamily="34" charset="0"/>
          <a:cs typeface="Calibri" panose="020F0502020204030204" pitchFamily="34" charset="0"/>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4677516528103"/>
          <c:y val="4.6191768481132982E-2"/>
          <c:w val="0.66898476207535973"/>
          <c:h val="0.82211430183017731"/>
        </c:manualLayout>
      </c:layout>
      <c:barChart>
        <c:barDir val="bar"/>
        <c:grouping val="percentStacked"/>
        <c:varyColors val="0"/>
        <c:ser>
          <c:idx val="0"/>
          <c:order val="0"/>
          <c:tx>
            <c:strRef>
              <c:f>Taul1!$B$2</c:f>
              <c:strCache>
                <c:ptCount val="1"/>
                <c:pt idx="0">
                  <c:v>5 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Taul1!$A$3:$A$68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Taul1!$B$3:$B$68</c:f>
              <c:numCache>
                <c:formatCode>General</c:formatCode>
                <c:ptCount val="24"/>
                <c:pt idx="0" formatCode="0%">
                  <c:v>0.66</c:v>
                </c:pt>
                <c:pt idx="2" formatCode="0%">
                  <c:v>0.57999999999999996</c:v>
                </c:pt>
                <c:pt idx="3" formatCode="0%">
                  <c:v>0.73</c:v>
                </c:pt>
                <c:pt idx="5" formatCode="0%">
                  <c:v>0.56000000000000005</c:v>
                </c:pt>
                <c:pt idx="6" formatCode="0%">
                  <c:v>0.57999999999999996</c:v>
                </c:pt>
                <c:pt idx="7" formatCode="0%">
                  <c:v>0.66</c:v>
                </c:pt>
                <c:pt idx="8" formatCode="0%">
                  <c:v>0.71</c:v>
                </c:pt>
                <c:pt idx="9" formatCode="0%">
                  <c:v>0.73</c:v>
                </c:pt>
                <c:pt idx="11" formatCode="0%">
                  <c:v>0.39</c:v>
                </c:pt>
                <c:pt idx="12" formatCode="0%">
                  <c:v>0.64</c:v>
                </c:pt>
                <c:pt idx="13" formatCode="0%">
                  <c:v>0.67</c:v>
                </c:pt>
                <c:pt idx="14" formatCode="0%">
                  <c:v>0.62</c:v>
                </c:pt>
                <c:pt idx="15" formatCode="0%">
                  <c:v>0.77</c:v>
                </c:pt>
                <c:pt idx="16" formatCode="0%">
                  <c:v>0.77</c:v>
                </c:pt>
                <c:pt idx="17" formatCode="0%">
                  <c:v>0.69</c:v>
                </c:pt>
                <c:pt idx="19" formatCode="0%">
                  <c:v>0.64</c:v>
                </c:pt>
                <c:pt idx="20" formatCode="0%">
                  <c:v>0.66</c:v>
                </c:pt>
                <c:pt idx="21" formatCode="0%">
                  <c:v>0.66</c:v>
                </c:pt>
                <c:pt idx="22" formatCode="0%">
                  <c:v>0.64</c:v>
                </c:pt>
                <c:pt idx="23" formatCode="0%">
                  <c:v>0.7</c:v>
                </c:pt>
              </c:numCache>
              <c:extLst/>
            </c:numRef>
          </c:val>
          <c:extLst>
            <c:ext xmlns:c16="http://schemas.microsoft.com/office/drawing/2014/chart" uri="{C3380CC4-5D6E-409C-BE32-E72D297353CC}">
              <c16:uniqueId val="{00000000-8E39-E741-B2DE-759CFC09872F}"/>
            </c:ext>
          </c:extLst>
        </c:ser>
        <c:ser>
          <c:idx val="1"/>
          <c:order val="1"/>
          <c:tx>
            <c:strRef>
              <c:f>Taul1!$C$2</c:f>
              <c:strCache>
                <c:ptCount val="1"/>
                <c:pt idx="0">
                  <c:v>4 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Taul1!$C$3:$C$68</c:f>
              <c:numCache>
                <c:formatCode>General</c:formatCode>
                <c:ptCount val="24"/>
                <c:pt idx="0" formatCode="0%">
                  <c:v>0.26</c:v>
                </c:pt>
                <c:pt idx="2" formatCode="0%">
                  <c:v>0.3</c:v>
                </c:pt>
                <c:pt idx="3" formatCode="0%">
                  <c:v>0.22</c:v>
                </c:pt>
                <c:pt idx="5" formatCode="0%">
                  <c:v>0.3</c:v>
                </c:pt>
                <c:pt idx="6" formatCode="0%">
                  <c:v>0.31</c:v>
                </c:pt>
                <c:pt idx="7" formatCode="0%">
                  <c:v>0.27</c:v>
                </c:pt>
                <c:pt idx="8" formatCode="0%">
                  <c:v>0.25</c:v>
                </c:pt>
                <c:pt idx="9" formatCode="0%">
                  <c:v>0.21</c:v>
                </c:pt>
                <c:pt idx="11" formatCode="0%">
                  <c:v>0.36</c:v>
                </c:pt>
                <c:pt idx="12" formatCode="0%">
                  <c:v>0.25</c:v>
                </c:pt>
                <c:pt idx="13" formatCode="0%">
                  <c:v>0.28000000000000003</c:v>
                </c:pt>
                <c:pt idx="14" formatCode="0%">
                  <c:v>0.31</c:v>
                </c:pt>
                <c:pt idx="15" formatCode="0%">
                  <c:v>0.2</c:v>
                </c:pt>
                <c:pt idx="16" formatCode="0%">
                  <c:v>0.17</c:v>
                </c:pt>
                <c:pt idx="17" formatCode="0%">
                  <c:v>0.23</c:v>
                </c:pt>
                <c:pt idx="19" formatCode="0%">
                  <c:v>0.28000000000000003</c:v>
                </c:pt>
                <c:pt idx="20" formatCode="0%">
                  <c:v>0.31</c:v>
                </c:pt>
                <c:pt idx="21" formatCode="0%">
                  <c:v>0.23</c:v>
                </c:pt>
                <c:pt idx="22" formatCode="0%">
                  <c:v>0.27</c:v>
                </c:pt>
                <c:pt idx="23" formatCode="0%">
                  <c:v>0.24</c:v>
                </c:pt>
              </c:numCache>
              <c:extLst/>
            </c:numRef>
          </c:val>
          <c:extLst>
            <c:ext xmlns:c16="http://schemas.microsoft.com/office/drawing/2014/chart" uri="{C3380CC4-5D6E-409C-BE32-E72D297353CC}">
              <c16:uniqueId val="{00000001-8E39-E741-B2DE-759CFC09872F}"/>
            </c:ext>
          </c:extLst>
        </c:ser>
        <c:ser>
          <c:idx val="2"/>
          <c:order val="2"/>
          <c:tx>
            <c:strRef>
              <c:f>Taul1!$D$2</c:f>
              <c:strCache>
                <c:ptCount val="1"/>
                <c:pt idx="0">
                  <c:v>3 osittain eri mieltä</c:v>
                </c:pt>
              </c:strCache>
            </c:strRef>
          </c:tx>
          <c:spPr>
            <a:solidFill>
              <a:srgbClr val="F5B4D2"/>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Taul1!$D$3:$D$68</c:f>
              <c:numCache>
                <c:formatCode>General</c:formatCode>
                <c:ptCount val="24"/>
                <c:pt idx="0" formatCode="0%">
                  <c:v>0.05</c:v>
                </c:pt>
                <c:pt idx="2" formatCode="0%">
                  <c:v>7.0000000000000007E-2</c:v>
                </c:pt>
                <c:pt idx="3" formatCode="0%">
                  <c:v>0.02</c:v>
                </c:pt>
                <c:pt idx="5" formatCode="0%">
                  <c:v>0.09</c:v>
                </c:pt>
                <c:pt idx="6" formatCode="0%">
                  <c:v>0.08</c:v>
                </c:pt>
                <c:pt idx="7" formatCode="0%">
                  <c:v>0.06</c:v>
                </c:pt>
                <c:pt idx="8" formatCode="0%">
                  <c:v>0.01</c:v>
                </c:pt>
                <c:pt idx="9" formatCode="0%">
                  <c:v>0.02</c:v>
                </c:pt>
                <c:pt idx="11" formatCode="0%">
                  <c:v>0.11</c:v>
                </c:pt>
                <c:pt idx="12" formatCode="0%">
                  <c:v>0.06</c:v>
                </c:pt>
                <c:pt idx="13" formatCode="0%">
                  <c:v>0.04</c:v>
                </c:pt>
                <c:pt idx="14" formatCode="0%">
                  <c:v>0.05</c:v>
                </c:pt>
                <c:pt idx="16" formatCode="0%">
                  <c:v>0.02</c:v>
                </c:pt>
                <c:pt idx="17" formatCode="0%">
                  <c:v>7.0000000000000007E-2</c:v>
                </c:pt>
                <c:pt idx="19" formatCode="0%">
                  <c:v>7.0000000000000007E-2</c:v>
                </c:pt>
                <c:pt idx="20" formatCode="0%">
                  <c:v>0.03</c:v>
                </c:pt>
                <c:pt idx="21" formatCode="0%">
                  <c:v>7.0000000000000007E-2</c:v>
                </c:pt>
                <c:pt idx="22" formatCode="0%">
                  <c:v>0.05</c:v>
                </c:pt>
                <c:pt idx="23" formatCode="0%">
                  <c:v>0.02</c:v>
                </c:pt>
              </c:numCache>
              <c:extLst/>
            </c:numRef>
          </c:val>
          <c:extLst>
            <c:ext xmlns:c16="http://schemas.microsoft.com/office/drawing/2014/chart" uri="{C3380CC4-5D6E-409C-BE32-E72D297353CC}">
              <c16:uniqueId val="{00000002-8E39-E741-B2DE-759CFC09872F}"/>
            </c:ext>
          </c:extLst>
        </c:ser>
        <c:ser>
          <c:idx val="3"/>
          <c:order val="3"/>
          <c:tx>
            <c:strRef>
              <c:f>Taul1!$E$2</c:f>
              <c:strCache>
                <c:ptCount val="1"/>
                <c:pt idx="0">
                  <c:v>2 täysin eri mieltä</c:v>
                </c:pt>
              </c:strCache>
            </c:strRef>
          </c:tx>
          <c:spPr>
            <a:solidFill>
              <a:schemeClr val="accent1"/>
            </a:solidFill>
            <a:ln>
              <a:noFill/>
            </a:ln>
            <a:effectLst>
              <a:outerShdw blurRad="50800" dist="38100" dir="8100000" algn="tr" rotWithShape="0">
                <a:prstClr val="black">
                  <a:alpha val="40000"/>
                </a:prstClr>
              </a:outerShdw>
            </a:effectLst>
          </c:spPr>
          <c:invertIfNegative val="0"/>
          <c:dLbls>
            <c:delete val="1"/>
          </c:dLbls>
          <c:cat>
            <c:strRef>
              <c:f>Taul1!$A$3:$A$68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Taul1!$E$3:$E$68</c:f>
              <c:numCache>
                <c:formatCode>General</c:formatCode>
                <c:ptCount val="24"/>
                <c:pt idx="0" formatCode="0%">
                  <c:v>0.01</c:v>
                </c:pt>
                <c:pt idx="2" formatCode="0%">
                  <c:v>0.01</c:v>
                </c:pt>
                <c:pt idx="3" formatCode="0%">
                  <c:v>0.01</c:v>
                </c:pt>
                <c:pt idx="5" formatCode="0%">
                  <c:v>0.01</c:v>
                </c:pt>
                <c:pt idx="6" formatCode="0%">
                  <c:v>0.01</c:v>
                </c:pt>
                <c:pt idx="7" formatCode="0%">
                  <c:v>0.01</c:v>
                </c:pt>
                <c:pt idx="9" formatCode="0%">
                  <c:v>0.01</c:v>
                </c:pt>
                <c:pt idx="11" formatCode="0%">
                  <c:v>0.03</c:v>
                </c:pt>
                <c:pt idx="12" formatCode="0%">
                  <c:v>0.01</c:v>
                </c:pt>
                <c:pt idx="13" formatCode="0%">
                  <c:v>0</c:v>
                </c:pt>
                <c:pt idx="14" formatCode="0%">
                  <c:v>0.01</c:v>
                </c:pt>
                <c:pt idx="16" formatCode="0%">
                  <c:v>0.01</c:v>
                </c:pt>
                <c:pt idx="19" formatCode="0%">
                  <c:v>0.01</c:v>
                </c:pt>
                <c:pt idx="21" formatCode="0%">
                  <c:v>0.02</c:v>
                </c:pt>
                <c:pt idx="23" formatCode="0%">
                  <c:v>0.01</c:v>
                </c:pt>
              </c:numCache>
              <c:extLst/>
            </c:numRef>
          </c:val>
          <c:extLst>
            <c:ext xmlns:c16="http://schemas.microsoft.com/office/drawing/2014/chart" uri="{C3380CC4-5D6E-409C-BE32-E72D297353CC}">
              <c16:uniqueId val="{00000003-8E39-E741-B2DE-759CFC09872F}"/>
            </c:ext>
          </c:extLst>
        </c:ser>
        <c:ser>
          <c:idx val="4"/>
          <c:order val="4"/>
          <c:tx>
            <c:strRef>
              <c:f>Taul1!$F$2</c:f>
              <c:strCache>
                <c:ptCount val="1"/>
                <c:pt idx="0">
                  <c:v>1 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Taul1!$F$3:$F$68</c:f>
              <c:numCache>
                <c:formatCode>General</c:formatCode>
                <c:ptCount val="24"/>
                <c:pt idx="0" formatCode="0%">
                  <c:v>0.03</c:v>
                </c:pt>
                <c:pt idx="2" formatCode="0%">
                  <c:v>0.04</c:v>
                </c:pt>
                <c:pt idx="3" formatCode="0%">
                  <c:v>0.01</c:v>
                </c:pt>
                <c:pt idx="5" formatCode="0%">
                  <c:v>0.04</c:v>
                </c:pt>
                <c:pt idx="6" formatCode="0%">
                  <c:v>0.02</c:v>
                </c:pt>
                <c:pt idx="7" formatCode="0%">
                  <c:v>0.01</c:v>
                </c:pt>
                <c:pt idx="8" formatCode="0%">
                  <c:v>0.03</c:v>
                </c:pt>
                <c:pt idx="9" formatCode="0%">
                  <c:v>0.03</c:v>
                </c:pt>
                <c:pt idx="11" formatCode="0%">
                  <c:v>0.11</c:v>
                </c:pt>
                <c:pt idx="12" formatCode="0%">
                  <c:v>0.05</c:v>
                </c:pt>
                <c:pt idx="13" formatCode="0%">
                  <c:v>0</c:v>
                </c:pt>
                <c:pt idx="14" formatCode="0%">
                  <c:v>0.02</c:v>
                </c:pt>
                <c:pt idx="15" formatCode="0%">
                  <c:v>0.02</c:v>
                </c:pt>
                <c:pt idx="16" formatCode="0%">
                  <c:v>0.01</c:v>
                </c:pt>
                <c:pt idx="17" formatCode="0%">
                  <c:v>0.02</c:v>
                </c:pt>
                <c:pt idx="19" formatCode="0%">
                  <c:v>0.01</c:v>
                </c:pt>
                <c:pt idx="20" formatCode="0%">
                  <c:v>0.01</c:v>
                </c:pt>
                <c:pt idx="21" formatCode="0%">
                  <c:v>0.03</c:v>
                </c:pt>
                <c:pt idx="22" formatCode="0%">
                  <c:v>0.05</c:v>
                </c:pt>
                <c:pt idx="23" formatCode="0%">
                  <c:v>0.03</c:v>
                </c:pt>
              </c:numCache>
              <c:extLst/>
            </c:numRef>
          </c:val>
          <c:extLst>
            <c:ext xmlns:c16="http://schemas.microsoft.com/office/drawing/2014/chart" uri="{C3380CC4-5D6E-409C-BE32-E72D297353CC}">
              <c16:uniqueId val="{00000004-8E39-E741-B2DE-759CFC09872F}"/>
            </c:ext>
          </c:extLst>
        </c:ser>
        <c:dLbls>
          <c:dLblPos val="ctr"/>
          <c:showLegendKey val="0"/>
          <c:showVal val="1"/>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2359545785669539"/>
          <c:y val="0.90859210801438106"/>
          <c:w val="0.76314860087314051"/>
          <c:h val="9.1407891985618953E-2"/>
        </c:manualLayout>
      </c:layout>
      <c:overlay val="0"/>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5902009306825"/>
          <c:y val="3.6882458786604781E-2"/>
          <c:w val="0.66886222782227744"/>
          <c:h val="0.83142361152470545"/>
        </c:manualLayout>
      </c:layout>
      <c:barChart>
        <c:barDir val="bar"/>
        <c:grouping val="percentStacked"/>
        <c:varyColors val="0"/>
        <c:ser>
          <c:idx val="0"/>
          <c:order val="0"/>
          <c:tx>
            <c:strRef>
              <c:f>Taul1!$K$2</c:f>
              <c:strCache>
                <c:ptCount val="1"/>
                <c:pt idx="0">
                  <c:v>5 täysin samaa mieltä</c:v>
                </c:pt>
              </c:strCache>
            </c:strRef>
          </c:tx>
          <c:spPr>
            <a:solidFill>
              <a:schemeClr val="accent2"/>
            </a:solidFill>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Taul1!$J$3:$J$68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Taul1!$K$3:$K$68</c:f>
              <c:numCache>
                <c:formatCode>General</c:formatCode>
                <c:ptCount val="24"/>
                <c:pt idx="0" formatCode="0%">
                  <c:v>0.26</c:v>
                </c:pt>
                <c:pt idx="2" formatCode="0%">
                  <c:v>0.24</c:v>
                </c:pt>
                <c:pt idx="3" formatCode="0%">
                  <c:v>0.28000000000000003</c:v>
                </c:pt>
                <c:pt idx="5" formatCode="0%">
                  <c:v>0.33</c:v>
                </c:pt>
                <c:pt idx="6" formatCode="0%">
                  <c:v>0.34</c:v>
                </c:pt>
                <c:pt idx="7" formatCode="0%">
                  <c:v>0.21</c:v>
                </c:pt>
                <c:pt idx="8" formatCode="0%">
                  <c:v>0.24</c:v>
                </c:pt>
                <c:pt idx="9" formatCode="0%">
                  <c:v>0.2</c:v>
                </c:pt>
                <c:pt idx="11" formatCode="0%">
                  <c:v>0.24</c:v>
                </c:pt>
                <c:pt idx="12" formatCode="0%">
                  <c:v>0.26</c:v>
                </c:pt>
                <c:pt idx="13" formatCode="0%">
                  <c:v>0.3</c:v>
                </c:pt>
                <c:pt idx="14" formatCode="0%">
                  <c:v>0.24</c:v>
                </c:pt>
                <c:pt idx="15" formatCode="0%">
                  <c:v>0.19</c:v>
                </c:pt>
                <c:pt idx="16" formatCode="0%">
                  <c:v>0.19</c:v>
                </c:pt>
                <c:pt idx="17" formatCode="0%">
                  <c:v>0.26</c:v>
                </c:pt>
                <c:pt idx="19" formatCode="0%">
                  <c:v>0.27</c:v>
                </c:pt>
                <c:pt idx="20" formatCode="0%">
                  <c:v>0.28000000000000003</c:v>
                </c:pt>
                <c:pt idx="21" formatCode="0%">
                  <c:v>0.25</c:v>
                </c:pt>
                <c:pt idx="22" formatCode="0%">
                  <c:v>0.27</c:v>
                </c:pt>
                <c:pt idx="23" formatCode="0%">
                  <c:v>0.23</c:v>
                </c:pt>
              </c:numCache>
              <c:extLst/>
            </c:numRef>
          </c:val>
          <c:extLst>
            <c:ext xmlns:c16="http://schemas.microsoft.com/office/drawing/2014/chart" uri="{C3380CC4-5D6E-409C-BE32-E72D297353CC}">
              <c16:uniqueId val="{00000000-8F9D-AD47-8FFF-20C5F10AA8F9}"/>
            </c:ext>
          </c:extLst>
        </c:ser>
        <c:ser>
          <c:idx val="1"/>
          <c:order val="1"/>
          <c:tx>
            <c:strRef>
              <c:f>Taul1!$L$2</c:f>
              <c:strCache>
                <c:ptCount val="1"/>
                <c:pt idx="0">
                  <c:v>4 osittain samaa mieltä</c:v>
                </c:pt>
              </c:strCache>
            </c:strRef>
          </c:tx>
          <c:spPr>
            <a:solidFill>
              <a:schemeClr val="tx2">
                <a:lumMod val="20000"/>
                <a:lumOff val="8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Taul1!$J$3:$J$68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Taul1!$L$3:$L$68</c:f>
              <c:numCache>
                <c:formatCode>General</c:formatCode>
                <c:ptCount val="24"/>
                <c:pt idx="0" formatCode="0%">
                  <c:v>0.22</c:v>
                </c:pt>
                <c:pt idx="2" formatCode="0%">
                  <c:v>0.25</c:v>
                </c:pt>
                <c:pt idx="3" formatCode="0%">
                  <c:v>0.18</c:v>
                </c:pt>
                <c:pt idx="5" formatCode="0%">
                  <c:v>0.28999999999999998</c:v>
                </c:pt>
                <c:pt idx="6" formatCode="0%">
                  <c:v>0.24</c:v>
                </c:pt>
                <c:pt idx="7" formatCode="0%">
                  <c:v>0.23</c:v>
                </c:pt>
                <c:pt idx="8" formatCode="0%">
                  <c:v>0.19</c:v>
                </c:pt>
                <c:pt idx="9" formatCode="0%">
                  <c:v>0.16</c:v>
                </c:pt>
                <c:pt idx="11" formatCode="0%">
                  <c:v>0.53</c:v>
                </c:pt>
                <c:pt idx="12" formatCode="0%">
                  <c:v>0.21</c:v>
                </c:pt>
                <c:pt idx="13" formatCode="0%">
                  <c:v>0.2</c:v>
                </c:pt>
                <c:pt idx="14" formatCode="0%">
                  <c:v>0.23</c:v>
                </c:pt>
                <c:pt idx="15" formatCode="0%">
                  <c:v>0.12</c:v>
                </c:pt>
                <c:pt idx="16" formatCode="0%">
                  <c:v>0.17</c:v>
                </c:pt>
                <c:pt idx="17" formatCode="0%">
                  <c:v>0.12</c:v>
                </c:pt>
                <c:pt idx="19" formatCode="0%">
                  <c:v>0.2</c:v>
                </c:pt>
                <c:pt idx="20" formatCode="0%">
                  <c:v>0.15</c:v>
                </c:pt>
                <c:pt idx="21" formatCode="0%">
                  <c:v>0.26</c:v>
                </c:pt>
                <c:pt idx="22" formatCode="0%">
                  <c:v>0.22</c:v>
                </c:pt>
                <c:pt idx="23" formatCode="0%">
                  <c:v>0.21</c:v>
                </c:pt>
              </c:numCache>
              <c:extLst/>
            </c:numRef>
          </c:val>
          <c:extLst>
            <c:ext xmlns:c16="http://schemas.microsoft.com/office/drawing/2014/chart" uri="{C3380CC4-5D6E-409C-BE32-E72D297353CC}">
              <c16:uniqueId val="{00000001-8F9D-AD47-8FFF-20C5F10AA8F9}"/>
            </c:ext>
          </c:extLst>
        </c:ser>
        <c:ser>
          <c:idx val="2"/>
          <c:order val="2"/>
          <c:tx>
            <c:strRef>
              <c:f>Taul1!$M$2</c:f>
              <c:strCache>
                <c:ptCount val="1"/>
                <c:pt idx="0">
                  <c:v>3 osittain eri mieltä</c:v>
                </c:pt>
              </c:strCache>
            </c:strRef>
          </c:tx>
          <c:spPr>
            <a:solidFill>
              <a:srgbClr val="F5B4D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Taul1!$J$3:$J$68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Taul1!$M$3:$M$68</c:f>
              <c:numCache>
                <c:formatCode>General</c:formatCode>
                <c:ptCount val="24"/>
                <c:pt idx="0" formatCode="0%">
                  <c:v>0.15</c:v>
                </c:pt>
                <c:pt idx="2" formatCode="0%">
                  <c:v>0.18</c:v>
                </c:pt>
                <c:pt idx="3" formatCode="0%">
                  <c:v>0.13</c:v>
                </c:pt>
                <c:pt idx="5" formatCode="0%">
                  <c:v>0.1</c:v>
                </c:pt>
                <c:pt idx="6" formatCode="0%">
                  <c:v>0.14000000000000001</c:v>
                </c:pt>
                <c:pt idx="7" formatCode="0%">
                  <c:v>0.17</c:v>
                </c:pt>
                <c:pt idx="8" formatCode="0%">
                  <c:v>0.18</c:v>
                </c:pt>
                <c:pt idx="9" formatCode="0%">
                  <c:v>0.17</c:v>
                </c:pt>
                <c:pt idx="11" formatCode="0%">
                  <c:v>0.04</c:v>
                </c:pt>
                <c:pt idx="12" formatCode="0%">
                  <c:v>0.14000000000000001</c:v>
                </c:pt>
                <c:pt idx="13" formatCode="0%">
                  <c:v>0.17</c:v>
                </c:pt>
                <c:pt idx="14" formatCode="0%">
                  <c:v>0.17</c:v>
                </c:pt>
                <c:pt idx="15" formatCode="0%">
                  <c:v>0.24</c:v>
                </c:pt>
                <c:pt idx="16" formatCode="0%">
                  <c:v>0.16</c:v>
                </c:pt>
                <c:pt idx="17" formatCode="0%">
                  <c:v>0.15</c:v>
                </c:pt>
                <c:pt idx="19" formatCode="0%">
                  <c:v>0.18</c:v>
                </c:pt>
                <c:pt idx="20" formatCode="0%">
                  <c:v>0.2</c:v>
                </c:pt>
                <c:pt idx="21" formatCode="0%">
                  <c:v>0.14000000000000001</c:v>
                </c:pt>
                <c:pt idx="22" formatCode="0%">
                  <c:v>0.12</c:v>
                </c:pt>
                <c:pt idx="23" formatCode="0%">
                  <c:v>0.17</c:v>
                </c:pt>
              </c:numCache>
              <c:extLst/>
            </c:numRef>
          </c:val>
          <c:extLst>
            <c:ext xmlns:c16="http://schemas.microsoft.com/office/drawing/2014/chart" uri="{C3380CC4-5D6E-409C-BE32-E72D297353CC}">
              <c16:uniqueId val="{00000002-8F9D-AD47-8FFF-20C5F10AA8F9}"/>
            </c:ext>
          </c:extLst>
        </c:ser>
        <c:ser>
          <c:idx val="3"/>
          <c:order val="3"/>
          <c:tx>
            <c:strRef>
              <c:f>Taul1!$N$2</c:f>
              <c:strCache>
                <c:ptCount val="1"/>
                <c:pt idx="0">
                  <c:v>2 täysin eri mieltä</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Taul1!$J$3:$J$68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Taul1!$N$3:$N$68</c:f>
              <c:numCache>
                <c:formatCode>General</c:formatCode>
                <c:ptCount val="24"/>
                <c:pt idx="0" formatCode="0%">
                  <c:v>0.18</c:v>
                </c:pt>
                <c:pt idx="2" formatCode="0%">
                  <c:v>0.18</c:v>
                </c:pt>
                <c:pt idx="3" formatCode="0%">
                  <c:v>0.19</c:v>
                </c:pt>
                <c:pt idx="5" formatCode="0%">
                  <c:v>0.06</c:v>
                </c:pt>
                <c:pt idx="6" formatCode="0%">
                  <c:v>0.1</c:v>
                </c:pt>
                <c:pt idx="7" formatCode="0%">
                  <c:v>0.24</c:v>
                </c:pt>
                <c:pt idx="8" formatCode="0%">
                  <c:v>0.23</c:v>
                </c:pt>
                <c:pt idx="9" formatCode="0%">
                  <c:v>0.26</c:v>
                </c:pt>
                <c:pt idx="11" formatCode="0%">
                  <c:v>0.03</c:v>
                </c:pt>
                <c:pt idx="12" formatCode="0%">
                  <c:v>0.16</c:v>
                </c:pt>
                <c:pt idx="13" formatCode="0%">
                  <c:v>0.16</c:v>
                </c:pt>
                <c:pt idx="14" formatCode="0%">
                  <c:v>0.21</c:v>
                </c:pt>
                <c:pt idx="15" formatCode="0%">
                  <c:v>0.28999999999999998</c:v>
                </c:pt>
                <c:pt idx="16" formatCode="0%">
                  <c:v>0.28999999999999998</c:v>
                </c:pt>
                <c:pt idx="17" formatCode="0%">
                  <c:v>0.21</c:v>
                </c:pt>
                <c:pt idx="19" formatCode="0%">
                  <c:v>0.21</c:v>
                </c:pt>
                <c:pt idx="20" formatCode="0%">
                  <c:v>0.17</c:v>
                </c:pt>
                <c:pt idx="21" formatCode="0%">
                  <c:v>0.2</c:v>
                </c:pt>
                <c:pt idx="22" formatCode="0%">
                  <c:v>0.18</c:v>
                </c:pt>
                <c:pt idx="23" formatCode="0%">
                  <c:v>0.15</c:v>
                </c:pt>
              </c:numCache>
              <c:extLst/>
            </c:numRef>
          </c:val>
          <c:extLst>
            <c:ext xmlns:c16="http://schemas.microsoft.com/office/drawing/2014/chart" uri="{C3380CC4-5D6E-409C-BE32-E72D297353CC}">
              <c16:uniqueId val="{00000003-8F9D-AD47-8FFF-20C5F10AA8F9}"/>
            </c:ext>
          </c:extLst>
        </c:ser>
        <c:ser>
          <c:idx val="4"/>
          <c:order val="4"/>
          <c:tx>
            <c:strRef>
              <c:f>Taul1!$O$2</c:f>
              <c:strCache>
                <c:ptCount val="1"/>
                <c:pt idx="0">
                  <c:v>1 en osaa sanoa</c:v>
                </c:pt>
              </c:strCache>
            </c:strRef>
          </c:tx>
          <c:spPr>
            <a:solidFill>
              <a:schemeClr val="bg1">
                <a:lumMod val="8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Taul1!$J$3:$J$68</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PERHETILANNE</c:v>
                </c:pt>
                <c:pt idx="11">
                  <c:v>Asun vanhempien luona, n=40</c:v>
                </c:pt>
                <c:pt idx="12">
                  <c:v>Asun yksin omassa taloudessa, n=318</c:v>
                </c:pt>
                <c:pt idx="13">
                  <c:v>Avo/avioliitto, ei lapsia, n=256</c:v>
                </c:pt>
                <c:pt idx="14">
                  <c:v>Avo/avioliitto, &lt; 18-v. lapsia, n=177</c:v>
                </c:pt>
                <c:pt idx="15">
                  <c:v>Avo/avioliitto, perhe &gt; 18-v.lapsia, n=39</c:v>
                </c:pt>
                <c:pt idx="16">
                  <c:v>Avo/avioliitto, lapset muuttaneet pois, n=138</c:v>
                </c:pt>
                <c:pt idx="17">
                  <c:v>Yksinhuoltaja, alle 18-v. lapsia, n=42</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Taul1!$O$3:$O$68</c:f>
              <c:numCache>
                <c:formatCode>General</c:formatCode>
                <c:ptCount val="24"/>
                <c:pt idx="0" formatCode="0%">
                  <c:v>0.19</c:v>
                </c:pt>
                <c:pt idx="2" formatCode="0%">
                  <c:v>0.16</c:v>
                </c:pt>
                <c:pt idx="3" formatCode="0%">
                  <c:v>0.22</c:v>
                </c:pt>
                <c:pt idx="5" formatCode="0%">
                  <c:v>0.22</c:v>
                </c:pt>
                <c:pt idx="6" formatCode="0%">
                  <c:v>0.19</c:v>
                </c:pt>
                <c:pt idx="7" formatCode="0%">
                  <c:v>0.14000000000000001</c:v>
                </c:pt>
                <c:pt idx="8" formatCode="0%">
                  <c:v>0.17</c:v>
                </c:pt>
                <c:pt idx="9" formatCode="0%">
                  <c:v>0.21</c:v>
                </c:pt>
                <c:pt idx="11" formatCode="0%">
                  <c:v>0.17</c:v>
                </c:pt>
                <c:pt idx="12" formatCode="0%">
                  <c:v>0.22</c:v>
                </c:pt>
                <c:pt idx="13" formatCode="0%">
                  <c:v>0.17</c:v>
                </c:pt>
                <c:pt idx="14" formatCode="0%">
                  <c:v>0.15</c:v>
                </c:pt>
                <c:pt idx="15" formatCode="0%">
                  <c:v>0.15</c:v>
                </c:pt>
                <c:pt idx="16" formatCode="0%">
                  <c:v>0.19</c:v>
                </c:pt>
                <c:pt idx="17" formatCode="0%">
                  <c:v>0.27</c:v>
                </c:pt>
                <c:pt idx="19" formatCode="0%">
                  <c:v>0.15</c:v>
                </c:pt>
                <c:pt idx="20" formatCode="0%">
                  <c:v>0.21</c:v>
                </c:pt>
                <c:pt idx="21" formatCode="0%">
                  <c:v>0.16</c:v>
                </c:pt>
                <c:pt idx="22" formatCode="0%">
                  <c:v>0.22</c:v>
                </c:pt>
                <c:pt idx="23" formatCode="0%">
                  <c:v>0.24</c:v>
                </c:pt>
              </c:numCache>
              <c:extLst/>
            </c:numRef>
          </c:val>
          <c:extLst>
            <c:ext xmlns:c16="http://schemas.microsoft.com/office/drawing/2014/chart" uri="{C3380CC4-5D6E-409C-BE32-E72D297353CC}">
              <c16:uniqueId val="{00000004-8F9D-AD47-8FFF-20C5F10AA8F9}"/>
            </c:ext>
          </c:extLst>
        </c:ser>
        <c:dLbls>
          <c:dLblPos val="ctr"/>
          <c:showLegendKey val="0"/>
          <c:showVal val="1"/>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2359545785669539"/>
          <c:y val="0.90859210801438106"/>
          <c:w val="0.76314860087314051"/>
          <c:h val="9.1407891985618953E-2"/>
        </c:manualLayout>
      </c:layout>
      <c:overlay val="0"/>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636730078076864"/>
          <c:y val="3.5773189034536836E-2"/>
          <c:w val="0.59009917563471415"/>
          <c:h val="0.80749393513538981"/>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2025, n=1000</c:v>
                </c:pt>
                <c:pt idx="10">
                  <c:v>Vakavan matkasairauden tai -tapaturman kohdatessa </c:v>
                </c:pt>
                <c:pt idx="11">
                  <c:v>Suomen valtio järjestää minulle tarvittaessa kotiinkuljetuksen</c:v>
                </c:pt>
                <c:pt idx="12">
                  <c:v>2010, n=994</c:v>
                </c:pt>
                <c:pt idx="13">
                  <c:v>2012, n=1026</c:v>
                </c:pt>
                <c:pt idx="14">
                  <c:v>2014, n=1000</c:v>
                </c:pt>
                <c:pt idx="15">
                  <c:v>2016, n=1000</c:v>
                </c:pt>
                <c:pt idx="16">
                  <c:v>2018, n=1000</c:v>
                </c:pt>
                <c:pt idx="17">
                  <c:v>2020, n=1000</c:v>
                </c:pt>
                <c:pt idx="18">
                  <c:v>2022, n=1000</c:v>
                </c:pt>
                <c:pt idx="19">
                  <c:v>2025, n=1000</c:v>
                </c:pt>
              </c:strCache>
            </c:strRef>
          </c:cat>
          <c:val>
            <c:numRef>
              <c:f>Taul1!$B$2:$B$21</c:f>
              <c:numCache>
                <c:formatCode>General</c:formatCode>
                <c:ptCount val="20"/>
                <c:pt idx="2" formatCode="0%">
                  <c:v>0.66</c:v>
                </c:pt>
                <c:pt idx="3" formatCode="0%">
                  <c:v>0.71</c:v>
                </c:pt>
                <c:pt idx="4" formatCode="0%">
                  <c:v>0.72</c:v>
                </c:pt>
                <c:pt idx="5" formatCode="0%">
                  <c:v>0.7</c:v>
                </c:pt>
                <c:pt idx="6" formatCode="0%">
                  <c:v>0.7</c:v>
                </c:pt>
                <c:pt idx="7" formatCode="0%">
                  <c:v>0.71</c:v>
                </c:pt>
                <c:pt idx="8" formatCode="0%">
                  <c:v>0.68</c:v>
                </c:pt>
                <c:pt idx="9" formatCode="0%">
                  <c:v>0.66</c:v>
                </c:pt>
                <c:pt idx="12" formatCode="0%">
                  <c:v>0.16</c:v>
                </c:pt>
                <c:pt idx="13" formatCode="0%">
                  <c:v>0.18</c:v>
                </c:pt>
                <c:pt idx="14" formatCode="0%">
                  <c:v>0.2</c:v>
                </c:pt>
                <c:pt idx="15" formatCode="0%">
                  <c:v>0.21</c:v>
                </c:pt>
                <c:pt idx="16" formatCode="0%">
                  <c:v>0.21</c:v>
                </c:pt>
                <c:pt idx="17" formatCode="0%">
                  <c:v>0.21</c:v>
                </c:pt>
                <c:pt idx="18" formatCode="0%">
                  <c:v>0.21</c:v>
                </c:pt>
                <c:pt idx="19" formatCode="0%">
                  <c:v>0.26</c:v>
                </c:pt>
              </c:numCache>
            </c:numRef>
          </c:val>
          <c:extLst>
            <c:ext xmlns:c16="http://schemas.microsoft.com/office/drawing/2014/chart" uri="{C3380CC4-5D6E-409C-BE32-E72D297353CC}">
              <c16:uniqueId val="{00000000-0BE1-44BF-B4CD-614AEBFA6462}"/>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2025, n=1000</c:v>
                </c:pt>
                <c:pt idx="10">
                  <c:v>Vakavan matkasairauden tai -tapaturman kohdatessa </c:v>
                </c:pt>
                <c:pt idx="11">
                  <c:v>Suomen valtio järjestää minulle tarvittaessa kotiinkuljetuksen</c:v>
                </c:pt>
                <c:pt idx="12">
                  <c:v>2010, n=994</c:v>
                </c:pt>
                <c:pt idx="13">
                  <c:v>2012, n=1026</c:v>
                </c:pt>
                <c:pt idx="14">
                  <c:v>2014, n=1000</c:v>
                </c:pt>
                <c:pt idx="15">
                  <c:v>2016, n=1000</c:v>
                </c:pt>
                <c:pt idx="16">
                  <c:v>2018, n=1000</c:v>
                </c:pt>
                <c:pt idx="17">
                  <c:v>2020, n=1000</c:v>
                </c:pt>
                <c:pt idx="18">
                  <c:v>2022, n=1000</c:v>
                </c:pt>
                <c:pt idx="19">
                  <c:v>2025, n=1000</c:v>
                </c:pt>
              </c:strCache>
            </c:strRef>
          </c:cat>
          <c:val>
            <c:numRef>
              <c:f>Taul1!$C$2:$C$21</c:f>
              <c:numCache>
                <c:formatCode>General</c:formatCode>
                <c:ptCount val="20"/>
                <c:pt idx="2" formatCode="0%">
                  <c:v>0.24</c:v>
                </c:pt>
                <c:pt idx="3" formatCode="0%">
                  <c:v>0.2</c:v>
                </c:pt>
                <c:pt idx="4" formatCode="0%">
                  <c:v>0.23</c:v>
                </c:pt>
                <c:pt idx="5" formatCode="0%">
                  <c:v>0.21</c:v>
                </c:pt>
                <c:pt idx="6" formatCode="0%">
                  <c:v>0.22</c:v>
                </c:pt>
                <c:pt idx="7" formatCode="0%">
                  <c:v>0.23</c:v>
                </c:pt>
                <c:pt idx="8" formatCode="0%">
                  <c:v>0.23</c:v>
                </c:pt>
                <c:pt idx="9" formatCode="0%">
                  <c:v>0.26</c:v>
                </c:pt>
                <c:pt idx="12" formatCode="0%">
                  <c:v>0.22</c:v>
                </c:pt>
                <c:pt idx="13" formatCode="0%">
                  <c:v>0.25</c:v>
                </c:pt>
                <c:pt idx="14" formatCode="0%">
                  <c:v>0.1</c:v>
                </c:pt>
                <c:pt idx="15" formatCode="0%">
                  <c:v>0.13</c:v>
                </c:pt>
                <c:pt idx="16" formatCode="0%">
                  <c:v>0.14000000000000001</c:v>
                </c:pt>
                <c:pt idx="17" formatCode="0%">
                  <c:v>0.21</c:v>
                </c:pt>
                <c:pt idx="18" formatCode="0%">
                  <c:v>0.22</c:v>
                </c:pt>
                <c:pt idx="19" formatCode="0%">
                  <c:v>0.22</c:v>
                </c:pt>
              </c:numCache>
            </c:numRef>
          </c:val>
          <c:extLst>
            <c:ext xmlns:c16="http://schemas.microsoft.com/office/drawing/2014/chart" uri="{C3380CC4-5D6E-409C-BE32-E72D297353CC}">
              <c16:uniqueId val="{00000001-0BE1-44BF-B4CD-614AEBFA6462}"/>
            </c:ext>
          </c:extLst>
        </c:ser>
        <c:ser>
          <c:idx val="2"/>
          <c:order val="2"/>
          <c:tx>
            <c:strRef>
              <c:f>Taul1!$D$1</c:f>
              <c:strCache>
                <c:ptCount val="1"/>
                <c:pt idx="0">
                  <c:v>Osittain eri mieltä</c:v>
                </c:pt>
              </c:strCache>
            </c:strRef>
          </c:tx>
          <c:spPr>
            <a:solidFill>
              <a:srgbClr val="F5B4D2"/>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2025, n=1000</c:v>
                </c:pt>
                <c:pt idx="10">
                  <c:v>Vakavan matkasairauden tai -tapaturman kohdatessa </c:v>
                </c:pt>
                <c:pt idx="11">
                  <c:v>Suomen valtio järjestää minulle tarvittaessa kotiinkuljetuksen</c:v>
                </c:pt>
                <c:pt idx="12">
                  <c:v>2010, n=994</c:v>
                </c:pt>
                <c:pt idx="13">
                  <c:v>2012, n=1026</c:v>
                </c:pt>
                <c:pt idx="14">
                  <c:v>2014, n=1000</c:v>
                </c:pt>
                <c:pt idx="15">
                  <c:v>2016, n=1000</c:v>
                </c:pt>
                <c:pt idx="16">
                  <c:v>2018, n=1000</c:v>
                </c:pt>
                <c:pt idx="17">
                  <c:v>2020, n=1000</c:v>
                </c:pt>
                <c:pt idx="18">
                  <c:v>2022, n=1000</c:v>
                </c:pt>
                <c:pt idx="19">
                  <c:v>2025, n=1000</c:v>
                </c:pt>
              </c:strCache>
            </c:strRef>
          </c:cat>
          <c:val>
            <c:numRef>
              <c:f>Taul1!$D$2:$D$21</c:f>
              <c:numCache>
                <c:formatCode>General</c:formatCode>
                <c:ptCount val="20"/>
                <c:pt idx="2" formatCode="0%">
                  <c:v>0.06</c:v>
                </c:pt>
                <c:pt idx="3" formatCode="0%">
                  <c:v>0.04</c:v>
                </c:pt>
                <c:pt idx="4" formatCode="0%">
                  <c:v>0.04</c:v>
                </c:pt>
                <c:pt idx="5" formatCode="0%">
                  <c:v>0.05</c:v>
                </c:pt>
                <c:pt idx="6" formatCode="0%">
                  <c:v>0.04</c:v>
                </c:pt>
                <c:pt idx="7" formatCode="0%">
                  <c:v>0.03</c:v>
                </c:pt>
                <c:pt idx="8" formatCode="0%">
                  <c:v>0.05</c:v>
                </c:pt>
                <c:pt idx="9" formatCode="0%">
                  <c:v>0.05</c:v>
                </c:pt>
                <c:pt idx="12" formatCode="0%">
                  <c:v>0.22</c:v>
                </c:pt>
                <c:pt idx="13" formatCode="0%">
                  <c:v>0.2</c:v>
                </c:pt>
                <c:pt idx="14" formatCode="0%">
                  <c:v>0.14000000000000001</c:v>
                </c:pt>
                <c:pt idx="15" formatCode="0%">
                  <c:v>0.13</c:v>
                </c:pt>
                <c:pt idx="16" formatCode="0%">
                  <c:v>0.12</c:v>
                </c:pt>
                <c:pt idx="17" formatCode="0%">
                  <c:v>0.18</c:v>
                </c:pt>
                <c:pt idx="18" formatCode="0%">
                  <c:v>0.16</c:v>
                </c:pt>
                <c:pt idx="19" formatCode="0%">
                  <c:v>0.15</c:v>
                </c:pt>
              </c:numCache>
            </c:numRef>
          </c:val>
          <c:extLst>
            <c:ext xmlns:c16="http://schemas.microsoft.com/office/drawing/2014/chart" uri="{C3380CC4-5D6E-409C-BE32-E72D297353CC}">
              <c16:uniqueId val="{00000002-0BE1-44BF-B4CD-614AEBFA6462}"/>
            </c:ext>
          </c:extLst>
        </c:ser>
        <c:ser>
          <c:idx val="3"/>
          <c:order val="3"/>
          <c:tx>
            <c:strRef>
              <c:f>Taul1!$E$1</c:f>
              <c:strCache>
                <c:ptCount val="1"/>
                <c:pt idx="0">
                  <c:v>Täysin eri mieltä</c:v>
                </c:pt>
              </c:strCache>
            </c:strRef>
          </c:tx>
          <c:spPr>
            <a:solidFill>
              <a:srgbClr val="E5007D"/>
            </a:solidFill>
            <a:ln>
              <a:noFill/>
            </a:ln>
            <a:effectLst>
              <a:outerShdw blurRad="50800" dist="38100" dir="8100000" algn="tr" rotWithShape="0">
                <a:prstClr val="black">
                  <a:alpha val="40000"/>
                </a:prstClr>
              </a:outerShdw>
            </a:effectLst>
          </c:spPr>
          <c:invertIfNegative val="0"/>
          <c:dLbls>
            <c:dLbl>
              <c:idx val="12"/>
              <c:tx>
                <c:rich>
                  <a:bodyPr/>
                  <a:lstStyle/>
                  <a:p>
                    <a:fld id="{68277960-5B61-46C0-B424-7D545443159E}" type="VALUE">
                      <a:rPr lang="en-US" b="0" i="0">
                        <a:latin typeface="Merriweather Sans Light" pitchFamily="2" charset="77"/>
                      </a:rPr>
                      <a:pPr/>
                      <a:t>[VALUE]</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BE1-44BF-B4CD-614AEBFA6462}"/>
                </c:ext>
              </c:extLst>
            </c:dLbl>
            <c:dLbl>
              <c:idx val="13"/>
              <c:tx>
                <c:rich>
                  <a:bodyPr/>
                  <a:lstStyle/>
                  <a:p>
                    <a:pPr>
                      <a:defRPr b="0" i="0">
                        <a:solidFill>
                          <a:schemeClr val="bg1"/>
                        </a:solidFill>
                        <a:latin typeface="+mn-lt"/>
                      </a:defRPr>
                    </a:pPr>
                    <a:fld id="{30FD59A1-E1B8-443C-80C7-7349B19134BC}" type="VALUE">
                      <a:rPr lang="en-US">
                        <a:latin typeface="+mn-lt"/>
                      </a:rPr>
                      <a:pPr>
                        <a:defRPr b="0" i="0">
                          <a:solidFill>
                            <a:schemeClr val="bg1"/>
                          </a:solidFill>
                          <a:latin typeface="+mn-lt"/>
                        </a:defRPr>
                      </a:pPr>
                      <a:t>[VALUE]</a:t>
                    </a:fld>
                    <a:endParaRPr lang="fi-FI"/>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BE1-44BF-B4CD-614AEBFA6462}"/>
                </c:ext>
              </c:extLst>
            </c:dLbl>
            <c:dLbl>
              <c:idx val="14"/>
              <c:tx>
                <c:rich>
                  <a:bodyPr/>
                  <a:lstStyle/>
                  <a:p>
                    <a:pPr>
                      <a:defRPr b="0" i="0">
                        <a:solidFill>
                          <a:schemeClr val="bg1"/>
                        </a:solidFill>
                        <a:latin typeface="+mn-lt"/>
                      </a:defRPr>
                    </a:pPr>
                    <a:fld id="{07B6637C-FBA0-4297-B64E-CF07C75648C2}" type="VALUE">
                      <a:rPr lang="en-US">
                        <a:latin typeface="+mn-lt"/>
                      </a:rPr>
                      <a:pPr>
                        <a:defRPr b="0" i="0">
                          <a:solidFill>
                            <a:schemeClr val="bg1"/>
                          </a:solidFill>
                          <a:latin typeface="+mn-lt"/>
                        </a:defRPr>
                      </a:pPr>
                      <a:t>[VALUE]</a:t>
                    </a:fld>
                    <a:endParaRPr lang="fi-FI"/>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BE1-44BF-B4CD-614AEBFA6462}"/>
                </c:ext>
              </c:extLst>
            </c:dLbl>
            <c:dLbl>
              <c:idx val="15"/>
              <c:tx>
                <c:rich>
                  <a:bodyPr/>
                  <a:lstStyle/>
                  <a:p>
                    <a:pPr>
                      <a:defRPr b="0" i="0">
                        <a:solidFill>
                          <a:schemeClr val="bg1"/>
                        </a:solidFill>
                        <a:latin typeface="+mn-lt"/>
                      </a:defRPr>
                    </a:pPr>
                    <a:fld id="{C14ECEF2-9FC0-4AA9-91C5-D08121C62C72}" type="VALUE">
                      <a:rPr lang="en-US">
                        <a:latin typeface="+mn-lt"/>
                      </a:rPr>
                      <a:pPr>
                        <a:defRPr b="0" i="0">
                          <a:solidFill>
                            <a:schemeClr val="bg1"/>
                          </a:solidFill>
                          <a:latin typeface="+mn-lt"/>
                        </a:defRPr>
                      </a:pPr>
                      <a:t>[VALUE]</a:t>
                    </a:fld>
                    <a:endParaRPr lang="fi-FI"/>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BE1-44BF-B4CD-614AEBFA6462}"/>
                </c:ext>
              </c:extLst>
            </c:dLbl>
            <c:dLbl>
              <c:idx val="16"/>
              <c:tx>
                <c:rich>
                  <a:bodyPr/>
                  <a:lstStyle/>
                  <a:p>
                    <a:pPr>
                      <a:defRPr b="0" i="0">
                        <a:solidFill>
                          <a:schemeClr val="bg1"/>
                        </a:solidFill>
                        <a:latin typeface="+mn-lt"/>
                      </a:defRPr>
                    </a:pPr>
                    <a:fld id="{53AAFB84-B733-413A-B6AC-DA72196B5EFD}" type="VALUE">
                      <a:rPr lang="en-US">
                        <a:latin typeface="+mn-lt"/>
                      </a:rPr>
                      <a:pPr>
                        <a:defRPr b="0" i="0">
                          <a:solidFill>
                            <a:schemeClr val="bg1"/>
                          </a:solidFill>
                          <a:latin typeface="+mn-lt"/>
                        </a:defRPr>
                      </a:pPr>
                      <a:t>[VALUE]</a:t>
                    </a:fld>
                    <a:endParaRPr lang="fi-FI"/>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BE1-44BF-B4CD-614AEBFA6462}"/>
                </c:ext>
              </c:extLst>
            </c:dLbl>
            <c:dLbl>
              <c:idx val="17"/>
              <c:tx>
                <c:rich>
                  <a:bodyPr/>
                  <a:lstStyle/>
                  <a:p>
                    <a:pPr>
                      <a:defRPr b="0" i="0">
                        <a:solidFill>
                          <a:schemeClr val="bg1"/>
                        </a:solidFill>
                        <a:latin typeface="+mn-lt"/>
                      </a:defRPr>
                    </a:pPr>
                    <a:fld id="{1527A4BA-C7EE-440A-9E1B-0A8E21D6B998}" type="VALUE">
                      <a:rPr lang="en-US">
                        <a:latin typeface="+mn-lt"/>
                      </a:rPr>
                      <a:pPr>
                        <a:defRPr b="0" i="0">
                          <a:solidFill>
                            <a:schemeClr val="bg1"/>
                          </a:solidFill>
                          <a:latin typeface="+mn-lt"/>
                        </a:defRPr>
                      </a:pPr>
                      <a:t>[VALUE]</a:t>
                    </a:fld>
                    <a:endParaRPr lang="fi-FI"/>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BE1-44BF-B4CD-614AEBFA6462}"/>
                </c:ext>
              </c:extLst>
            </c:dLbl>
            <c:dLbl>
              <c:idx val="18"/>
              <c:spPr>
                <a:noFill/>
                <a:ln>
                  <a:noFill/>
                </a:ln>
                <a:effectLst/>
              </c:spPr>
              <c:txPr>
                <a:bodyPr/>
                <a:lstStyle/>
                <a:p>
                  <a:pPr>
                    <a:defRPr b="0" i="0">
                      <a:solidFill>
                        <a:schemeClr val="bg1"/>
                      </a:solidFill>
                      <a:latin typeface="+mn-lt"/>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36-4A91-B57F-EB406611FF8B}"/>
                </c:ext>
              </c:extLst>
            </c:dLbl>
            <c:dLbl>
              <c:idx val="19"/>
              <c:tx>
                <c:rich>
                  <a:bodyPr/>
                  <a:lstStyle/>
                  <a:p>
                    <a:pPr>
                      <a:defRPr b="0" i="0">
                        <a:solidFill>
                          <a:schemeClr val="bg1"/>
                        </a:solidFill>
                        <a:latin typeface="+mn-lt"/>
                      </a:defRPr>
                    </a:pPr>
                    <a:fld id="{93D13C51-5EAE-42A2-BD2D-CED0A612156F}" type="VALUE">
                      <a:rPr lang="en-US">
                        <a:latin typeface="+mn-lt"/>
                      </a:rPr>
                      <a:pPr>
                        <a:defRPr b="0" i="0">
                          <a:solidFill>
                            <a:schemeClr val="bg1"/>
                          </a:solidFill>
                          <a:latin typeface="+mn-lt"/>
                        </a:defRPr>
                      </a:pPr>
                      <a:t>[VALUE]</a:t>
                    </a:fld>
                    <a:endParaRPr lang="fi-FI"/>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67-44DA-9174-3C7E63ECBC3D}"/>
                </c:ext>
              </c:extLst>
            </c:dLbl>
            <c:spPr>
              <a:noFill/>
              <a:ln>
                <a:noFill/>
              </a:ln>
              <a:effectLst/>
            </c:spPr>
            <c:txPr>
              <a:bodyPr/>
              <a:lstStyle/>
              <a:p>
                <a:pPr>
                  <a:defRPr b="0" i="0">
                    <a:solidFill>
                      <a:schemeClr val="bg1"/>
                    </a:solidFill>
                    <a:latin typeface="Merriweather Sans Light" pitchFamily="2" charset="77"/>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2025, n=1000</c:v>
                </c:pt>
                <c:pt idx="10">
                  <c:v>Vakavan matkasairauden tai -tapaturman kohdatessa </c:v>
                </c:pt>
                <c:pt idx="11">
                  <c:v>Suomen valtio järjestää minulle tarvittaessa kotiinkuljetuksen</c:v>
                </c:pt>
                <c:pt idx="12">
                  <c:v>2010, n=994</c:v>
                </c:pt>
                <c:pt idx="13">
                  <c:v>2012, n=1026</c:v>
                </c:pt>
                <c:pt idx="14">
                  <c:v>2014, n=1000</c:v>
                </c:pt>
                <c:pt idx="15">
                  <c:v>2016, n=1000</c:v>
                </c:pt>
                <c:pt idx="16">
                  <c:v>2018, n=1000</c:v>
                </c:pt>
                <c:pt idx="17">
                  <c:v>2020, n=1000</c:v>
                </c:pt>
                <c:pt idx="18">
                  <c:v>2022, n=1000</c:v>
                </c:pt>
                <c:pt idx="19">
                  <c:v>2025, n=1000</c:v>
                </c:pt>
              </c:strCache>
            </c:strRef>
          </c:cat>
          <c:val>
            <c:numRef>
              <c:f>Taul1!$E$2:$E$21</c:f>
              <c:numCache>
                <c:formatCode>General</c:formatCode>
                <c:ptCount val="20"/>
                <c:pt idx="2" formatCode="0%">
                  <c:v>0.01</c:v>
                </c:pt>
                <c:pt idx="3" formatCode="0%">
                  <c:v>0.02</c:v>
                </c:pt>
                <c:pt idx="4" formatCode="0%">
                  <c:v>0.01</c:v>
                </c:pt>
                <c:pt idx="5" formatCode="0%">
                  <c:v>0.01</c:v>
                </c:pt>
                <c:pt idx="6" formatCode="0%">
                  <c:v>0.01</c:v>
                </c:pt>
                <c:pt idx="7" formatCode="0%">
                  <c:v>0.01</c:v>
                </c:pt>
                <c:pt idx="8" formatCode="0%">
                  <c:v>0.01</c:v>
                </c:pt>
                <c:pt idx="9" formatCode="0%">
                  <c:v>0.01</c:v>
                </c:pt>
                <c:pt idx="12" formatCode="0%">
                  <c:v>0.23</c:v>
                </c:pt>
                <c:pt idx="13" formatCode="0%">
                  <c:v>0.26</c:v>
                </c:pt>
                <c:pt idx="14" formatCode="0%">
                  <c:v>0.32</c:v>
                </c:pt>
                <c:pt idx="15" formatCode="0%">
                  <c:v>0.31</c:v>
                </c:pt>
                <c:pt idx="16" formatCode="0%">
                  <c:v>0.3</c:v>
                </c:pt>
                <c:pt idx="17" formatCode="0%">
                  <c:v>0.25</c:v>
                </c:pt>
                <c:pt idx="18" formatCode="0%">
                  <c:v>0.23</c:v>
                </c:pt>
                <c:pt idx="19" formatCode="0%">
                  <c:v>0.18</c:v>
                </c:pt>
              </c:numCache>
            </c:numRef>
          </c:val>
          <c:extLst>
            <c:ext xmlns:c16="http://schemas.microsoft.com/office/drawing/2014/chart" uri="{C3380CC4-5D6E-409C-BE32-E72D297353CC}">
              <c16:uniqueId val="{0000000A-0BE1-44BF-B4CD-614AEBFA6462}"/>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2025, n=1000</c:v>
                </c:pt>
                <c:pt idx="10">
                  <c:v>Vakavan matkasairauden tai -tapaturman kohdatessa </c:v>
                </c:pt>
                <c:pt idx="11">
                  <c:v>Suomen valtio järjestää minulle tarvittaessa kotiinkuljetuksen</c:v>
                </c:pt>
                <c:pt idx="12">
                  <c:v>2010, n=994</c:v>
                </c:pt>
                <c:pt idx="13">
                  <c:v>2012, n=1026</c:v>
                </c:pt>
                <c:pt idx="14">
                  <c:v>2014, n=1000</c:v>
                </c:pt>
                <c:pt idx="15">
                  <c:v>2016, n=1000</c:v>
                </c:pt>
                <c:pt idx="16">
                  <c:v>2018, n=1000</c:v>
                </c:pt>
                <c:pt idx="17">
                  <c:v>2020, n=1000</c:v>
                </c:pt>
                <c:pt idx="18">
                  <c:v>2022, n=1000</c:v>
                </c:pt>
                <c:pt idx="19">
                  <c:v>2025, n=1000</c:v>
                </c:pt>
              </c:strCache>
            </c:strRef>
          </c:cat>
          <c:val>
            <c:numRef>
              <c:f>Taul1!$F$2:$F$21</c:f>
              <c:numCache>
                <c:formatCode>General</c:formatCode>
                <c:ptCount val="20"/>
                <c:pt idx="2" formatCode="0%">
                  <c:v>0.03</c:v>
                </c:pt>
                <c:pt idx="3" formatCode="0%">
                  <c:v>0.03</c:v>
                </c:pt>
                <c:pt idx="4" formatCode="0%">
                  <c:v>0</c:v>
                </c:pt>
                <c:pt idx="5" formatCode="0%">
                  <c:v>0.03</c:v>
                </c:pt>
                <c:pt idx="6" formatCode="0%">
                  <c:v>0.03</c:v>
                </c:pt>
                <c:pt idx="7" formatCode="0%">
                  <c:v>0.02</c:v>
                </c:pt>
                <c:pt idx="8" formatCode="0%">
                  <c:v>0.03</c:v>
                </c:pt>
                <c:pt idx="9" formatCode="0%">
                  <c:v>0.03</c:v>
                </c:pt>
                <c:pt idx="12" formatCode="0%">
                  <c:v>0.17</c:v>
                </c:pt>
                <c:pt idx="13" formatCode="0%">
                  <c:v>0.11</c:v>
                </c:pt>
                <c:pt idx="14" formatCode="0%">
                  <c:v>0.24</c:v>
                </c:pt>
                <c:pt idx="15" formatCode="0%">
                  <c:v>0.23</c:v>
                </c:pt>
                <c:pt idx="16" formatCode="0%">
                  <c:v>0.22</c:v>
                </c:pt>
                <c:pt idx="17" formatCode="0%">
                  <c:v>0.16</c:v>
                </c:pt>
                <c:pt idx="18" formatCode="0%">
                  <c:v>0.18</c:v>
                </c:pt>
                <c:pt idx="19" formatCode="0%">
                  <c:v>0.19</c:v>
                </c:pt>
              </c:numCache>
            </c:numRef>
          </c:val>
          <c:extLst>
            <c:ext xmlns:c16="http://schemas.microsoft.com/office/drawing/2014/chart" uri="{C3380CC4-5D6E-409C-BE32-E72D297353CC}">
              <c16:uniqueId val="{0000000B-0BE1-44BF-B4CD-614AEBFA6462}"/>
            </c:ext>
          </c:extLst>
        </c:ser>
        <c:dLbls>
          <c:showLegendKey val="0"/>
          <c:showVal val="0"/>
          <c:showCatName val="0"/>
          <c:showSerName val="0"/>
          <c:showPercent val="0"/>
          <c:showBubbleSize val="0"/>
        </c:dLbls>
        <c:gapWidth val="50"/>
        <c:overlap val="100"/>
        <c:axId val="157693824"/>
        <c:axId val="157695360"/>
      </c:barChart>
      <c:catAx>
        <c:axId val="15769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57695360"/>
        <c:crosses val="autoZero"/>
        <c:auto val="1"/>
        <c:lblAlgn val="ctr"/>
        <c:lblOffset val="100"/>
        <c:noMultiLvlLbl val="0"/>
      </c:catAx>
      <c:valAx>
        <c:axId val="15769536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57693824"/>
        <c:crosses val="autoZero"/>
        <c:crossBetween val="between"/>
        <c:majorUnit val="0.2"/>
      </c:valAx>
      <c:spPr>
        <a:noFill/>
        <a:ln>
          <a:noFill/>
        </a:ln>
        <a:effectLst/>
      </c:spPr>
    </c:plotArea>
    <c:legend>
      <c:legendPos val="b"/>
      <c:layout>
        <c:manualLayout>
          <c:xMode val="edge"/>
          <c:yMode val="edge"/>
          <c:x val="0.31246897664240331"/>
          <c:y val="0.92742849740525857"/>
          <c:w val="0.68639776451117418"/>
          <c:h val="7.257130632080581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6.2300069473524483E-2"/>
          <c:w val="0.39131440960987096"/>
          <c:h val="0.86088628623689456"/>
        </c:manualLayout>
      </c:layout>
      <c:barChart>
        <c:barDir val="bar"/>
        <c:grouping val="clustered"/>
        <c:varyColors val="0"/>
        <c:ser>
          <c:idx val="8"/>
          <c:order val="8"/>
          <c:tx>
            <c:strRef>
              <c:f>Taul1!$A$10</c:f>
              <c:strCache>
                <c:ptCount val="1"/>
                <c:pt idx="0">
                  <c:v>Henkivakuutus kuoleman varalta</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Taul1!$B$10:$BO$10</c:f>
              <c:numCache>
                <c:formatCode>General</c:formatCode>
                <c:ptCount val="24"/>
                <c:pt idx="0" formatCode="0%">
                  <c:v>0.25900000000000001</c:v>
                </c:pt>
                <c:pt idx="2" formatCode="0%">
                  <c:v>0.252</c:v>
                </c:pt>
                <c:pt idx="3" formatCode="0%">
                  <c:v>0.26500000000000001</c:v>
                </c:pt>
                <c:pt idx="5" formatCode="0%">
                  <c:v>0.224</c:v>
                </c:pt>
                <c:pt idx="6" formatCode="0%">
                  <c:v>0.28699999999999998</c:v>
                </c:pt>
                <c:pt idx="7" formatCode="0%">
                  <c:v>0.33</c:v>
                </c:pt>
                <c:pt idx="8" formatCode="0%">
                  <c:v>0.35399999999999998</c:v>
                </c:pt>
                <c:pt idx="9" formatCode="0%">
                  <c:v>0.17199999999999999</c:v>
                </c:pt>
                <c:pt idx="11" formatCode="0%">
                  <c:v>0.125</c:v>
                </c:pt>
                <c:pt idx="12" formatCode="0%">
                  <c:v>0.191</c:v>
                </c:pt>
                <c:pt idx="13" formatCode="0%">
                  <c:v>0.34399999999999997</c:v>
                </c:pt>
                <c:pt idx="14" formatCode="0%">
                  <c:v>0.42</c:v>
                </c:pt>
                <c:pt idx="16" formatCode="0%">
                  <c:v>0.32900000000000001</c:v>
                </c:pt>
                <c:pt idx="17" formatCode="0%">
                  <c:v>0.16500000000000001</c:v>
                </c:pt>
                <c:pt idx="19" formatCode="0%">
                  <c:v>0.24299999999999999</c:v>
                </c:pt>
                <c:pt idx="20" formatCode="0%">
                  <c:v>0.20100000000000001</c:v>
                </c:pt>
                <c:pt idx="21" formatCode="0%">
                  <c:v>0.246</c:v>
                </c:pt>
                <c:pt idx="22" formatCode="0%">
                  <c:v>0.29699999999999999</c:v>
                </c:pt>
                <c:pt idx="23" formatCode="0%">
                  <c:v>0.28499999999999998</c:v>
                </c:pt>
              </c:numCache>
              <c:extLst/>
            </c:numRef>
          </c:val>
          <c:extLst xmlns:c15="http://schemas.microsoft.com/office/drawing/2012/chart">
            <c:ext xmlns:c16="http://schemas.microsoft.com/office/drawing/2014/chart" uri="{C3380CC4-5D6E-409C-BE32-E72D297353CC}">
              <c16:uniqueId val="{00000008-FFB5-47CE-A292-72EE88EC81A1}"/>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c:ext uri="{02D57815-91ED-43cb-92C2-25804820EDAC}">
                        <c15:formulaRef>
                          <c15:sqref>Taul1!$B$2:$BO$2</c15:sqref>
                        </c15:formulaRef>
                      </c:ext>
                    </c:extLst>
                    <c:numCache>
                      <c:formatCode>General</c:formatCode>
                      <c:ptCount val="24"/>
                      <c:pt idx="0" formatCode="0%">
                        <c:v>0.84</c:v>
                      </c:pt>
                      <c:pt idx="2" formatCode="0%">
                        <c:v>0.84099999999999997</c:v>
                      </c:pt>
                      <c:pt idx="3" formatCode="0%">
                        <c:v>0.84</c:v>
                      </c:pt>
                      <c:pt idx="5" formatCode="0%">
                        <c:v>0.76800000000000002</c:v>
                      </c:pt>
                      <c:pt idx="6" formatCode="0%">
                        <c:v>0.86299999999999999</c:v>
                      </c:pt>
                      <c:pt idx="7" formatCode="0%">
                        <c:v>0.86199999999999999</c:v>
                      </c:pt>
                      <c:pt idx="8" formatCode="0%">
                        <c:v>0.82</c:v>
                      </c:pt>
                      <c:pt idx="9" formatCode="0%">
                        <c:v>0.874</c:v>
                      </c:pt>
                      <c:pt idx="11" formatCode="0%">
                        <c:v>0.82499999999999996</c:v>
                      </c:pt>
                      <c:pt idx="12" formatCode="0%">
                        <c:v>0.85299999999999998</c:v>
                      </c:pt>
                      <c:pt idx="13" formatCode="0%">
                        <c:v>0.84599999999999997</c:v>
                      </c:pt>
                      <c:pt idx="14" formatCode="0%">
                        <c:v>0.88400000000000001</c:v>
                      </c:pt>
                      <c:pt idx="16" formatCode="0%">
                        <c:v>0.85</c:v>
                      </c:pt>
                      <c:pt idx="17" formatCode="0%">
                        <c:v>0.85199999999999998</c:v>
                      </c:pt>
                      <c:pt idx="19" formatCode="0%">
                        <c:v>0.871</c:v>
                      </c:pt>
                      <c:pt idx="20" formatCode="0%">
                        <c:v>0.86399999999999999</c:v>
                      </c:pt>
                      <c:pt idx="21" formatCode="0%">
                        <c:v>0.84699999999999998</c:v>
                      </c:pt>
                      <c:pt idx="22" formatCode="0%">
                        <c:v>0.82099999999999995</c:v>
                      </c:pt>
                      <c:pt idx="23" formatCode="0%">
                        <c:v>0.8</c:v>
                      </c:pt>
                    </c:numCache>
                  </c:numRef>
                </c:val>
                <c:extLst>
                  <c:ext xmlns:c16="http://schemas.microsoft.com/office/drawing/2014/chart" uri="{C3380CC4-5D6E-409C-BE32-E72D297353CC}">
                    <c16:uniqueId val="{00000000-FFB5-47CE-A292-72EE88EC81A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4"/>
                      <c:pt idx="0" formatCode="0%">
                        <c:v>0.49099999999999999</c:v>
                      </c:pt>
                      <c:pt idx="2" formatCode="0%">
                        <c:v>0.52</c:v>
                      </c:pt>
                      <c:pt idx="3" formatCode="0%">
                        <c:v>0.46200000000000002</c:v>
                      </c:pt>
                      <c:pt idx="5" formatCode="0%">
                        <c:v>0.251</c:v>
                      </c:pt>
                      <c:pt idx="6" formatCode="0%">
                        <c:v>0.45500000000000002</c:v>
                      </c:pt>
                      <c:pt idx="7" formatCode="0%">
                        <c:v>0.505</c:v>
                      </c:pt>
                      <c:pt idx="8" formatCode="0%">
                        <c:v>0.56799999999999995</c:v>
                      </c:pt>
                      <c:pt idx="9" formatCode="0%">
                        <c:v>0.61</c:v>
                      </c:pt>
                      <c:pt idx="11" formatCode="0%">
                        <c:v>0.248</c:v>
                      </c:pt>
                      <c:pt idx="12" formatCode="0%">
                        <c:v>0.53400000000000003</c:v>
                      </c:pt>
                      <c:pt idx="13" formatCode="0%">
                        <c:v>0.63200000000000001</c:v>
                      </c:pt>
                      <c:pt idx="14" formatCode="0%">
                        <c:v>0.69699999999999995</c:v>
                      </c:pt>
                      <c:pt idx="16" formatCode="0%">
                        <c:v>0.626</c:v>
                      </c:pt>
                      <c:pt idx="17" formatCode="0%">
                        <c:v>0.31</c:v>
                      </c:pt>
                      <c:pt idx="19" formatCode="0%">
                        <c:v>0.36099999999999999</c:v>
                      </c:pt>
                      <c:pt idx="20" formatCode="0%">
                        <c:v>0.36599999999999999</c:v>
                      </c:pt>
                      <c:pt idx="21" formatCode="0%">
                        <c:v>0.503</c:v>
                      </c:pt>
                      <c:pt idx="22" formatCode="0%">
                        <c:v>0.54500000000000004</c:v>
                      </c:pt>
                      <c:pt idx="23" formatCode="0%">
                        <c:v>0.66</c:v>
                      </c:pt>
                    </c:numCache>
                  </c:numRef>
                </c:val>
                <c:extLst xmlns:c15="http://schemas.microsoft.com/office/drawing/2012/chart">
                  <c:ext xmlns:c16="http://schemas.microsoft.com/office/drawing/2014/chart" uri="{C3380CC4-5D6E-409C-BE32-E72D297353CC}">
                    <c16:uniqueId val="{00000001-FFB5-47CE-A292-72EE88EC81A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4.5999999999999999E-2</c:v>
                      </c:pt>
                      <c:pt idx="2" formatCode="0%">
                        <c:v>6.8000000000000005E-2</c:v>
                      </c:pt>
                      <c:pt idx="3" formatCode="0%">
                        <c:v>2.5000000000000001E-2</c:v>
                      </c:pt>
                      <c:pt idx="5" formatCode="0%">
                        <c:v>2.9000000000000001E-2</c:v>
                      </c:pt>
                      <c:pt idx="6" formatCode="0%">
                        <c:v>1.4E-2</c:v>
                      </c:pt>
                      <c:pt idx="7" formatCode="0%">
                        <c:v>3.5999999999999997E-2</c:v>
                      </c:pt>
                      <c:pt idx="8" formatCode="0%">
                        <c:v>6.9000000000000006E-2</c:v>
                      </c:pt>
                      <c:pt idx="9" formatCode="0%">
                        <c:v>6.8000000000000005E-2</c:v>
                      </c:pt>
                      <c:pt idx="11" formatCode="0%">
                        <c:v>8.9999999999999993E-3</c:v>
                      </c:pt>
                      <c:pt idx="12" formatCode="0%">
                        <c:v>4.2000000000000003E-2</c:v>
                      </c:pt>
                      <c:pt idx="13" formatCode="0%">
                        <c:v>7.4999999999999997E-2</c:v>
                      </c:pt>
                      <c:pt idx="14" formatCode="0%">
                        <c:v>8.4000000000000005E-2</c:v>
                      </c:pt>
                      <c:pt idx="16" formatCode="0%">
                        <c:v>0.06</c:v>
                      </c:pt>
                      <c:pt idx="17" formatCode="0%">
                        <c:v>2.4E-2</c:v>
                      </c:pt>
                      <c:pt idx="19" formatCode="0%">
                        <c:v>3.5000000000000003E-2</c:v>
                      </c:pt>
                      <c:pt idx="20" formatCode="0%">
                        <c:v>2.8000000000000001E-2</c:v>
                      </c:pt>
                      <c:pt idx="21" formatCode="0%">
                        <c:v>0.04</c:v>
                      </c:pt>
                      <c:pt idx="22" formatCode="0%">
                        <c:v>5.7000000000000002E-2</c:v>
                      </c:pt>
                      <c:pt idx="23" formatCode="0%">
                        <c:v>6.9000000000000006E-2</c:v>
                      </c:pt>
                    </c:numCache>
                  </c:numRef>
                </c:val>
                <c:extLst xmlns:c15="http://schemas.microsoft.com/office/drawing/2012/chart">
                  <c:ext xmlns:c16="http://schemas.microsoft.com/office/drawing/2014/chart" uri="{C3380CC4-5D6E-409C-BE32-E72D297353CC}">
                    <c16:uniqueId val="{00000002-FFB5-47CE-A292-72EE88EC81A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4"/>
                      <c:pt idx="0" formatCode="0%">
                        <c:v>0.03</c:v>
                      </c:pt>
                      <c:pt idx="2" formatCode="0%">
                        <c:v>0.04</c:v>
                      </c:pt>
                      <c:pt idx="3" formatCode="0%">
                        <c:v>2.1000000000000001E-2</c:v>
                      </c:pt>
                      <c:pt idx="5" formatCode="0%">
                        <c:v>1.7999999999999999E-2</c:v>
                      </c:pt>
                      <c:pt idx="6" formatCode="0%">
                        <c:v>1.2999999999999999E-2</c:v>
                      </c:pt>
                      <c:pt idx="7" formatCode="0%">
                        <c:v>2.5999999999999999E-2</c:v>
                      </c:pt>
                      <c:pt idx="8" formatCode="0%">
                        <c:v>3.9E-2</c:v>
                      </c:pt>
                      <c:pt idx="9" formatCode="0%">
                        <c:v>4.4999999999999998E-2</c:v>
                      </c:pt>
                      <c:pt idx="11" formatCode="0%">
                        <c:v>0.01</c:v>
                      </c:pt>
                      <c:pt idx="12" formatCode="0%">
                        <c:v>5.3999999999999999E-2</c:v>
                      </c:pt>
                      <c:pt idx="13" formatCode="0%">
                        <c:v>3.3000000000000002E-2</c:v>
                      </c:pt>
                      <c:pt idx="14" formatCode="0%">
                        <c:v>4.2000000000000003E-2</c:v>
                      </c:pt>
                      <c:pt idx="16" formatCode="0%">
                        <c:v>4.8000000000000001E-2</c:v>
                      </c:pt>
                      <c:pt idx="17" formatCode="0%">
                        <c:v>7.0000000000000001E-3</c:v>
                      </c:pt>
                      <c:pt idx="19" formatCode="0%">
                        <c:v>1.2999999999999999E-2</c:v>
                      </c:pt>
                      <c:pt idx="20" formatCode="0%">
                        <c:v>2.5000000000000001E-2</c:v>
                      </c:pt>
                      <c:pt idx="21" formatCode="0%">
                        <c:v>2.1000000000000001E-2</c:v>
                      </c:pt>
                      <c:pt idx="22" formatCode="0%">
                        <c:v>3.2000000000000001E-2</c:v>
                      </c:pt>
                      <c:pt idx="23" formatCode="0%">
                        <c:v>7.1999999999999995E-2</c:v>
                      </c:pt>
                    </c:numCache>
                  </c:numRef>
                </c:val>
                <c:extLst xmlns:c15="http://schemas.microsoft.com/office/drawing/2012/chart">
                  <c:ext xmlns:c16="http://schemas.microsoft.com/office/drawing/2014/chart" uri="{C3380CC4-5D6E-409C-BE32-E72D297353CC}">
                    <c16:uniqueId val="{00000003-FFB5-47CE-A292-72EE88EC81A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4"/>
                      <c:pt idx="0" formatCode="0%">
                        <c:v>0.373</c:v>
                      </c:pt>
                      <c:pt idx="2" formatCode="0%">
                        <c:v>0.34300000000000003</c:v>
                      </c:pt>
                      <c:pt idx="3" formatCode="0%">
                        <c:v>0.40300000000000002</c:v>
                      </c:pt>
                      <c:pt idx="5" formatCode="0%">
                        <c:v>0.26800000000000002</c:v>
                      </c:pt>
                      <c:pt idx="6" formatCode="0%">
                        <c:v>0.41099999999999998</c:v>
                      </c:pt>
                      <c:pt idx="7" formatCode="0%">
                        <c:v>0.40300000000000002</c:v>
                      </c:pt>
                      <c:pt idx="8" formatCode="0%">
                        <c:v>0.46</c:v>
                      </c:pt>
                      <c:pt idx="9" formatCode="0%">
                        <c:v>0.35099999999999998</c:v>
                      </c:pt>
                      <c:pt idx="11" formatCode="0%">
                        <c:v>0.215</c:v>
                      </c:pt>
                      <c:pt idx="12" formatCode="0%">
                        <c:v>0.36099999999999999</c:v>
                      </c:pt>
                      <c:pt idx="13" formatCode="0%">
                        <c:v>0.47</c:v>
                      </c:pt>
                      <c:pt idx="14" formatCode="0%">
                        <c:v>0.503</c:v>
                      </c:pt>
                      <c:pt idx="16" formatCode="0%">
                        <c:v>0.45</c:v>
                      </c:pt>
                      <c:pt idx="17" formatCode="0%">
                        <c:v>0.26300000000000001</c:v>
                      </c:pt>
                      <c:pt idx="19" formatCode="0%">
                        <c:v>0.317</c:v>
                      </c:pt>
                      <c:pt idx="20" formatCode="0%">
                        <c:v>0.27100000000000002</c:v>
                      </c:pt>
                      <c:pt idx="21" formatCode="0%">
                        <c:v>0.40500000000000003</c:v>
                      </c:pt>
                      <c:pt idx="22" formatCode="0%">
                        <c:v>0.373</c:v>
                      </c:pt>
                      <c:pt idx="23" formatCode="0%">
                        <c:v>0.47</c:v>
                      </c:pt>
                    </c:numCache>
                  </c:numRef>
                </c:val>
                <c:extLst xmlns:c15="http://schemas.microsoft.com/office/drawing/2012/chart">
                  <c:ext xmlns:c16="http://schemas.microsoft.com/office/drawing/2014/chart" uri="{C3380CC4-5D6E-409C-BE32-E72D297353CC}">
                    <c16:uniqueId val="{00000004-FFB5-47CE-A292-72EE88EC81A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4"/>
                      <c:pt idx="0" formatCode="0%">
                        <c:v>0.20899999999999999</c:v>
                      </c:pt>
                      <c:pt idx="2" formatCode="0%">
                        <c:v>0.19700000000000001</c:v>
                      </c:pt>
                      <c:pt idx="3" formatCode="0%">
                        <c:v>0.221</c:v>
                      </c:pt>
                      <c:pt idx="5" formatCode="0%">
                        <c:v>0.222</c:v>
                      </c:pt>
                      <c:pt idx="6" formatCode="0%">
                        <c:v>0.33700000000000002</c:v>
                      </c:pt>
                      <c:pt idx="7" formatCode="0%">
                        <c:v>0.33100000000000002</c:v>
                      </c:pt>
                      <c:pt idx="8" formatCode="0%">
                        <c:v>0.193</c:v>
                      </c:pt>
                      <c:pt idx="9" formatCode="0%">
                        <c:v>7.3999999999999996E-2</c:v>
                      </c:pt>
                      <c:pt idx="11" formatCode="0%">
                        <c:v>0.127</c:v>
                      </c:pt>
                      <c:pt idx="12" formatCode="0%">
                        <c:v>0.16300000000000001</c:v>
                      </c:pt>
                      <c:pt idx="13" formatCode="0%">
                        <c:v>0.29199999999999998</c:v>
                      </c:pt>
                      <c:pt idx="14" formatCode="0%">
                        <c:v>0.317</c:v>
                      </c:pt>
                      <c:pt idx="16" formatCode="0%">
                        <c:v>0.23899999999999999</c:v>
                      </c:pt>
                      <c:pt idx="17" formatCode="0%">
                        <c:v>0.16700000000000001</c:v>
                      </c:pt>
                      <c:pt idx="19" formatCode="0%">
                        <c:v>0.20100000000000001</c:v>
                      </c:pt>
                      <c:pt idx="20" formatCode="0%">
                        <c:v>0.14499999999999999</c:v>
                      </c:pt>
                      <c:pt idx="21" formatCode="0%">
                        <c:v>0.221</c:v>
                      </c:pt>
                      <c:pt idx="22" formatCode="0%">
                        <c:v>0.22</c:v>
                      </c:pt>
                      <c:pt idx="23" formatCode="0%">
                        <c:v>0.22700000000000001</c:v>
                      </c:pt>
                    </c:numCache>
                  </c:numRef>
                </c:val>
                <c:extLst xmlns:c15="http://schemas.microsoft.com/office/drawing/2012/chart">
                  <c:ext xmlns:c16="http://schemas.microsoft.com/office/drawing/2014/chart" uri="{C3380CC4-5D6E-409C-BE32-E72D297353CC}">
                    <c16:uniqueId val="{00000005-FFB5-47CE-A292-72EE88EC81A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4"/>
                      <c:pt idx="0" formatCode="0%">
                        <c:v>5.2999999999999999E-2</c:v>
                      </c:pt>
                      <c:pt idx="2" formatCode="0%">
                        <c:v>7.3999999999999996E-2</c:v>
                      </c:pt>
                      <c:pt idx="3" formatCode="0%">
                        <c:v>3.3000000000000002E-2</c:v>
                      </c:pt>
                      <c:pt idx="5" formatCode="0%">
                        <c:v>0.13400000000000001</c:v>
                      </c:pt>
                      <c:pt idx="6" formatCode="0%">
                        <c:v>0.03</c:v>
                      </c:pt>
                      <c:pt idx="7" formatCode="0%">
                        <c:v>9.1999999999999998E-2</c:v>
                      </c:pt>
                      <c:pt idx="8" formatCode="0%">
                        <c:v>3.2000000000000001E-2</c:v>
                      </c:pt>
                      <c:pt idx="9" formatCode="0%">
                        <c:v>6.0000000000000001E-3</c:v>
                      </c:pt>
                      <c:pt idx="11" formatCode="0%">
                        <c:v>3.6999999999999998E-2</c:v>
                      </c:pt>
                      <c:pt idx="12" formatCode="0%">
                        <c:v>5.0999999999999997E-2</c:v>
                      </c:pt>
                      <c:pt idx="13" formatCode="0%">
                        <c:v>6.5000000000000002E-2</c:v>
                      </c:pt>
                      <c:pt idx="14" formatCode="0%">
                        <c:v>8.1000000000000003E-2</c:v>
                      </c:pt>
                      <c:pt idx="16" formatCode="0%">
                        <c:v>5.8999999999999997E-2</c:v>
                      </c:pt>
                      <c:pt idx="17" formatCode="0%">
                        <c:v>5.0999999999999997E-2</c:v>
                      </c:pt>
                      <c:pt idx="19" formatCode="0%">
                        <c:v>5.2999999999999999E-2</c:v>
                      </c:pt>
                      <c:pt idx="20" formatCode="0%">
                        <c:v>0.08</c:v>
                      </c:pt>
                      <c:pt idx="21" formatCode="0%">
                        <c:v>5.5E-2</c:v>
                      </c:pt>
                      <c:pt idx="22" formatCode="0%">
                        <c:v>6.9000000000000006E-2</c:v>
                      </c:pt>
                      <c:pt idx="23" formatCode="0%">
                        <c:v>6.0000000000000001E-3</c:v>
                      </c:pt>
                    </c:numCache>
                  </c:numRef>
                </c:val>
                <c:extLst xmlns:c15="http://schemas.microsoft.com/office/drawing/2012/chart">
                  <c:ext xmlns:c16="http://schemas.microsoft.com/office/drawing/2014/chart" uri="{C3380CC4-5D6E-409C-BE32-E72D297353CC}">
                    <c16:uniqueId val="{00000006-FFB5-47CE-A292-72EE88EC81A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4"/>
                      <c:pt idx="0" formatCode="0%">
                        <c:v>0.45400000000000001</c:v>
                      </c:pt>
                      <c:pt idx="2" formatCode="0%">
                        <c:v>0.48399999999999999</c:v>
                      </c:pt>
                      <c:pt idx="3" formatCode="0%">
                        <c:v>0.42399999999999999</c:v>
                      </c:pt>
                      <c:pt idx="5" formatCode="0%">
                        <c:v>0.438</c:v>
                      </c:pt>
                      <c:pt idx="6" formatCode="0%">
                        <c:v>0.46100000000000002</c:v>
                      </c:pt>
                      <c:pt idx="7" formatCode="0%">
                        <c:v>0.46200000000000002</c:v>
                      </c:pt>
                      <c:pt idx="8" formatCode="0%">
                        <c:v>0.44</c:v>
                      </c:pt>
                      <c:pt idx="9" formatCode="0%">
                        <c:v>0.46600000000000003</c:v>
                      </c:pt>
                      <c:pt idx="11" formatCode="0%">
                        <c:v>0.29699999999999999</c:v>
                      </c:pt>
                      <c:pt idx="12" formatCode="0%">
                        <c:v>0.432</c:v>
                      </c:pt>
                      <c:pt idx="13" formatCode="0%">
                        <c:v>0.56499999999999995</c:v>
                      </c:pt>
                      <c:pt idx="14" formatCode="0%">
                        <c:v>0.61699999999999999</c:v>
                      </c:pt>
                      <c:pt idx="16" formatCode="0%">
                        <c:v>0.52600000000000002</c:v>
                      </c:pt>
                      <c:pt idx="17" formatCode="0%">
                        <c:v>0.34</c:v>
                      </c:pt>
                      <c:pt idx="19" formatCode="0%">
                        <c:v>0.56999999999999995</c:v>
                      </c:pt>
                      <c:pt idx="20" formatCode="0%">
                        <c:v>0.40500000000000003</c:v>
                      </c:pt>
                      <c:pt idx="21" formatCode="0%">
                        <c:v>0.44700000000000001</c:v>
                      </c:pt>
                      <c:pt idx="22" formatCode="0%">
                        <c:v>0.42199999999999999</c:v>
                      </c:pt>
                      <c:pt idx="23" formatCode="0%">
                        <c:v>0.38900000000000001</c:v>
                      </c:pt>
                    </c:numCache>
                  </c:numRef>
                </c:val>
                <c:extLst xmlns:c15="http://schemas.microsoft.com/office/drawing/2012/chart">
                  <c:ext xmlns:c16="http://schemas.microsoft.com/office/drawing/2014/chart" uri="{C3380CC4-5D6E-409C-BE32-E72D297353CC}">
                    <c16:uniqueId val="{00000007-FFB5-47CE-A292-72EE88EC81A1}"/>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4"/>
                      <c:pt idx="0" formatCode="0%">
                        <c:v>3.4000000000000002E-2</c:v>
                      </c:pt>
                      <c:pt idx="2" formatCode="0%">
                        <c:v>0.04</c:v>
                      </c:pt>
                      <c:pt idx="3" formatCode="0%">
                        <c:v>2.9000000000000001E-2</c:v>
                      </c:pt>
                      <c:pt idx="5" formatCode="0%">
                        <c:v>2.3E-2</c:v>
                      </c:pt>
                      <c:pt idx="6" formatCode="0%">
                        <c:v>1.4E-2</c:v>
                      </c:pt>
                      <c:pt idx="7" formatCode="0%">
                        <c:v>2.7E-2</c:v>
                      </c:pt>
                      <c:pt idx="8" formatCode="0%">
                        <c:v>5.8999999999999997E-2</c:v>
                      </c:pt>
                      <c:pt idx="9" formatCode="0%">
                        <c:v>4.2000000000000003E-2</c:v>
                      </c:pt>
                      <c:pt idx="11" formatCode="0%">
                        <c:v>1.4999999999999999E-2</c:v>
                      </c:pt>
                      <c:pt idx="12" formatCode="0%">
                        <c:v>1.0999999999999999E-2</c:v>
                      </c:pt>
                      <c:pt idx="13" formatCode="0%">
                        <c:v>6.5000000000000002E-2</c:v>
                      </c:pt>
                      <c:pt idx="14" formatCode="0%">
                        <c:v>5.5E-2</c:v>
                      </c:pt>
                      <c:pt idx="16" formatCode="0%">
                        <c:v>0.05</c:v>
                      </c:pt>
                      <c:pt idx="17" formatCode="0%">
                        <c:v>1.2E-2</c:v>
                      </c:pt>
                      <c:pt idx="19" formatCode="0%">
                        <c:v>2.4E-2</c:v>
                      </c:pt>
                      <c:pt idx="20" formatCode="0%">
                        <c:v>2.7E-2</c:v>
                      </c:pt>
                      <c:pt idx="21" formatCode="0%">
                        <c:v>4.2000000000000003E-2</c:v>
                      </c:pt>
                      <c:pt idx="22" formatCode="0%">
                        <c:v>3.1E-2</c:v>
                      </c:pt>
                      <c:pt idx="23" formatCode="0%">
                        <c:v>4.5999999999999999E-2</c:v>
                      </c:pt>
                    </c:numCache>
                  </c:numRef>
                </c:val>
                <c:extLst xmlns:c15="http://schemas.microsoft.com/office/drawing/2012/chart">
                  <c:ext xmlns:c16="http://schemas.microsoft.com/office/drawing/2014/chart" uri="{C3380CC4-5D6E-409C-BE32-E72D297353CC}">
                    <c16:uniqueId val="{00000009-FFB5-47CE-A292-72EE88EC81A1}"/>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4"/>
                      <c:pt idx="0" formatCode="0%">
                        <c:v>0.01</c:v>
                      </c:pt>
                      <c:pt idx="2" formatCode="0%">
                        <c:v>1.4E-2</c:v>
                      </c:pt>
                      <c:pt idx="3" formatCode="0%">
                        <c:v>6.0000000000000001E-3</c:v>
                      </c:pt>
                      <c:pt idx="5" formatCode="0%">
                        <c:v>2.1000000000000001E-2</c:v>
                      </c:pt>
                      <c:pt idx="7" formatCode="0%">
                        <c:v>8.9999999999999993E-3</c:v>
                      </c:pt>
                      <c:pt idx="8" formatCode="0%">
                        <c:v>1.2E-2</c:v>
                      </c:pt>
                      <c:pt idx="9" formatCode="0%">
                        <c:v>8.9999999999999993E-3</c:v>
                      </c:pt>
                      <c:pt idx="11" formatCode="0%">
                        <c:v>3.0000000000000001E-3</c:v>
                      </c:pt>
                      <c:pt idx="12" formatCode="0%">
                        <c:v>5.0000000000000001E-3</c:v>
                      </c:pt>
                      <c:pt idx="13" formatCode="0%">
                        <c:v>2.3E-2</c:v>
                      </c:pt>
                      <c:pt idx="14" formatCode="0%">
                        <c:v>1.9E-2</c:v>
                      </c:pt>
                      <c:pt idx="16" formatCode="0%">
                        <c:v>1.6E-2</c:v>
                      </c:pt>
                      <c:pt idx="17" formatCode="0%">
                        <c:v>3.0000000000000001E-3</c:v>
                      </c:pt>
                      <c:pt idx="19" formatCode="0%">
                        <c:v>1.2999999999999999E-2</c:v>
                      </c:pt>
                      <c:pt idx="20" formatCode="0%">
                        <c:v>1.7000000000000001E-2</c:v>
                      </c:pt>
                      <c:pt idx="22" formatCode="0%">
                        <c:v>2.1999999999999999E-2</c:v>
                      </c:pt>
                    </c:numCache>
                  </c:numRef>
                </c:val>
                <c:extLst xmlns:c15="http://schemas.microsoft.com/office/drawing/2012/chart">
                  <c:ext xmlns:c16="http://schemas.microsoft.com/office/drawing/2014/chart" uri="{C3380CC4-5D6E-409C-BE32-E72D297353CC}">
                    <c16:uniqueId val="{0000000A-FFB5-47CE-A292-72EE88EC81A1}"/>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4"/>
                      <c:pt idx="0" formatCode="0%">
                        <c:v>6.0999999999999999E-2</c:v>
                      </c:pt>
                      <c:pt idx="2" formatCode="0%">
                        <c:v>4.3999999999999997E-2</c:v>
                      </c:pt>
                      <c:pt idx="3" formatCode="0%">
                        <c:v>7.8E-2</c:v>
                      </c:pt>
                      <c:pt idx="5" formatCode="0%">
                        <c:v>7.9000000000000001E-2</c:v>
                      </c:pt>
                      <c:pt idx="6" formatCode="0%">
                        <c:v>7.0999999999999994E-2</c:v>
                      </c:pt>
                      <c:pt idx="7" formatCode="0%">
                        <c:v>5.6000000000000001E-2</c:v>
                      </c:pt>
                      <c:pt idx="8" formatCode="0%">
                        <c:v>9.8000000000000004E-2</c:v>
                      </c:pt>
                      <c:pt idx="9" formatCode="0%">
                        <c:v>2.5000000000000001E-2</c:v>
                      </c:pt>
                      <c:pt idx="11" formatCode="0%">
                        <c:v>2.1999999999999999E-2</c:v>
                      </c:pt>
                      <c:pt idx="12" formatCode="0%">
                        <c:v>5.1999999999999998E-2</c:v>
                      </c:pt>
                      <c:pt idx="13" formatCode="0%">
                        <c:v>0.113</c:v>
                      </c:pt>
                      <c:pt idx="14" formatCode="0%">
                        <c:v>8.4000000000000005E-2</c:v>
                      </c:pt>
                      <c:pt idx="16" formatCode="0%">
                        <c:v>8.1000000000000003E-2</c:v>
                      </c:pt>
                      <c:pt idx="17" formatCode="0%">
                        <c:v>0.03</c:v>
                      </c:pt>
                      <c:pt idx="19" formatCode="0%">
                        <c:v>4.8000000000000001E-2</c:v>
                      </c:pt>
                      <c:pt idx="20" formatCode="0%">
                        <c:v>3.4000000000000002E-2</c:v>
                      </c:pt>
                      <c:pt idx="21" formatCode="0%">
                        <c:v>5.7000000000000002E-2</c:v>
                      </c:pt>
                      <c:pt idx="22" formatCode="0%">
                        <c:v>7.8E-2</c:v>
                      </c:pt>
                      <c:pt idx="23" formatCode="0%">
                        <c:v>7.9000000000000001E-2</c:v>
                      </c:pt>
                    </c:numCache>
                  </c:numRef>
                </c:val>
                <c:extLst xmlns:c15="http://schemas.microsoft.com/office/drawing/2012/chart">
                  <c:ext xmlns:c16="http://schemas.microsoft.com/office/drawing/2014/chart" uri="{C3380CC4-5D6E-409C-BE32-E72D297353CC}">
                    <c16:uniqueId val="{0000000B-FFB5-47CE-A292-72EE88EC81A1}"/>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4"/>
                      <c:pt idx="0" formatCode="0%">
                        <c:v>8.7999999999999995E-2</c:v>
                      </c:pt>
                      <c:pt idx="2" formatCode="0%">
                        <c:v>8.2000000000000003E-2</c:v>
                      </c:pt>
                      <c:pt idx="3" formatCode="0%">
                        <c:v>9.2999999999999999E-2</c:v>
                      </c:pt>
                      <c:pt idx="5" formatCode="0%">
                        <c:v>2.8000000000000001E-2</c:v>
                      </c:pt>
                      <c:pt idx="6" formatCode="0%">
                        <c:v>3.5000000000000003E-2</c:v>
                      </c:pt>
                      <c:pt idx="7" formatCode="0%">
                        <c:v>0.111</c:v>
                      </c:pt>
                      <c:pt idx="8" formatCode="0%">
                        <c:v>0.17899999999999999</c:v>
                      </c:pt>
                      <c:pt idx="9" formatCode="0%">
                        <c:v>8.8999999999999996E-2</c:v>
                      </c:pt>
                      <c:pt idx="11" formatCode="0%">
                        <c:v>0.03</c:v>
                      </c:pt>
                      <c:pt idx="12" formatCode="0%">
                        <c:v>8.5000000000000006E-2</c:v>
                      </c:pt>
                      <c:pt idx="13" formatCode="0%">
                        <c:v>0.121</c:v>
                      </c:pt>
                      <c:pt idx="14" formatCode="0%">
                        <c:v>0.11899999999999999</c:v>
                      </c:pt>
                      <c:pt idx="16" formatCode="0%">
                        <c:v>0.124</c:v>
                      </c:pt>
                      <c:pt idx="17" formatCode="0%">
                        <c:v>3.2000000000000001E-2</c:v>
                      </c:pt>
                      <c:pt idx="19" formatCode="0%">
                        <c:v>8.2000000000000003E-2</c:v>
                      </c:pt>
                      <c:pt idx="20" formatCode="0%">
                        <c:v>9.2999999999999999E-2</c:v>
                      </c:pt>
                      <c:pt idx="21" formatCode="0%">
                        <c:v>7.4999999999999997E-2</c:v>
                      </c:pt>
                      <c:pt idx="22" formatCode="0%">
                        <c:v>8.4000000000000005E-2</c:v>
                      </c:pt>
                      <c:pt idx="23" formatCode="0%">
                        <c:v>0.11799999999999999</c:v>
                      </c:pt>
                    </c:numCache>
                  </c:numRef>
                </c:val>
                <c:extLst xmlns:c15="http://schemas.microsoft.com/office/drawing/2012/chart">
                  <c:ext xmlns:c16="http://schemas.microsoft.com/office/drawing/2014/chart" uri="{C3380CC4-5D6E-409C-BE32-E72D297353CC}">
                    <c16:uniqueId val="{0000000C-FFB5-47CE-A292-72EE88EC81A1}"/>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4"/>
                      <c:pt idx="0" formatCode="0%">
                        <c:v>0.115</c:v>
                      </c:pt>
                      <c:pt idx="2" formatCode="0%">
                        <c:v>9.0999999999999998E-2</c:v>
                      </c:pt>
                      <c:pt idx="3" formatCode="0%">
                        <c:v>0.14000000000000001</c:v>
                      </c:pt>
                      <c:pt idx="5" formatCode="0%">
                        <c:v>0.10100000000000001</c:v>
                      </c:pt>
                      <c:pt idx="6" formatCode="0%">
                        <c:v>0.13100000000000001</c:v>
                      </c:pt>
                      <c:pt idx="7" formatCode="0%">
                        <c:v>0.158</c:v>
                      </c:pt>
                      <c:pt idx="8" formatCode="0%">
                        <c:v>0.153</c:v>
                      </c:pt>
                      <c:pt idx="9" formatCode="0%">
                        <c:v>7.1999999999999995E-2</c:v>
                      </c:pt>
                      <c:pt idx="11" formatCode="0%">
                        <c:v>6.6000000000000003E-2</c:v>
                      </c:pt>
                      <c:pt idx="12" formatCode="0%">
                        <c:v>9.2999999999999999E-2</c:v>
                      </c:pt>
                      <c:pt idx="13" formatCode="0%">
                        <c:v>0.183</c:v>
                      </c:pt>
                      <c:pt idx="14" formatCode="0%">
                        <c:v>0.19800000000000001</c:v>
                      </c:pt>
                      <c:pt idx="16" formatCode="0%">
                        <c:v>0.13100000000000001</c:v>
                      </c:pt>
                      <c:pt idx="17" formatCode="0%">
                        <c:v>9.1999999999999998E-2</c:v>
                      </c:pt>
                      <c:pt idx="19" formatCode="0%">
                        <c:v>8.3000000000000004E-2</c:v>
                      </c:pt>
                      <c:pt idx="20" formatCode="0%">
                        <c:v>0.106</c:v>
                      </c:pt>
                      <c:pt idx="21" formatCode="0%">
                        <c:v>0.11700000000000001</c:v>
                      </c:pt>
                      <c:pt idx="22" formatCode="0%">
                        <c:v>0.12</c:v>
                      </c:pt>
                      <c:pt idx="23" formatCode="0%">
                        <c:v>0.157</c:v>
                      </c:pt>
                    </c:numCache>
                  </c:numRef>
                </c:val>
                <c:extLst xmlns:c15="http://schemas.microsoft.com/office/drawing/2012/chart">
                  <c:ext xmlns:c16="http://schemas.microsoft.com/office/drawing/2014/chart" uri="{C3380CC4-5D6E-409C-BE32-E72D297353CC}">
                    <c16:uniqueId val="{0000000D-FFB5-47CE-A292-72EE88EC81A1}"/>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4"/>
                      <c:pt idx="0" formatCode="0%">
                        <c:v>6.7000000000000004E-2</c:v>
                      </c:pt>
                      <c:pt idx="2" formatCode="0%">
                        <c:v>6.2E-2</c:v>
                      </c:pt>
                      <c:pt idx="3" formatCode="0%">
                        <c:v>7.2999999999999995E-2</c:v>
                      </c:pt>
                      <c:pt idx="5" formatCode="0%">
                        <c:v>9.2999999999999999E-2</c:v>
                      </c:pt>
                      <c:pt idx="6" formatCode="0%">
                        <c:v>0.11899999999999999</c:v>
                      </c:pt>
                      <c:pt idx="7" formatCode="0%">
                        <c:v>7.0999999999999994E-2</c:v>
                      </c:pt>
                      <c:pt idx="8" formatCode="0%">
                        <c:v>0.05</c:v>
                      </c:pt>
                      <c:pt idx="9" formatCode="0%">
                        <c:v>2.9000000000000001E-2</c:v>
                      </c:pt>
                      <c:pt idx="11" formatCode="0%">
                        <c:v>6.9000000000000006E-2</c:v>
                      </c:pt>
                      <c:pt idx="12" formatCode="0%">
                        <c:v>7.6999999999999999E-2</c:v>
                      </c:pt>
                      <c:pt idx="13" formatCode="0%">
                        <c:v>6.7000000000000004E-2</c:v>
                      </c:pt>
                      <c:pt idx="14" formatCode="0%">
                        <c:v>7.9000000000000001E-2</c:v>
                      </c:pt>
                      <c:pt idx="16" formatCode="0%">
                        <c:v>4.5999999999999999E-2</c:v>
                      </c:pt>
                      <c:pt idx="17" formatCode="0%">
                        <c:v>0.1</c:v>
                      </c:pt>
                      <c:pt idx="19" formatCode="0%">
                        <c:v>6.4000000000000001E-2</c:v>
                      </c:pt>
                      <c:pt idx="20" formatCode="0%">
                        <c:v>0.06</c:v>
                      </c:pt>
                      <c:pt idx="21" formatCode="0%">
                        <c:v>5.0999999999999997E-2</c:v>
                      </c:pt>
                      <c:pt idx="22" formatCode="0%">
                        <c:v>0.08</c:v>
                      </c:pt>
                      <c:pt idx="23" formatCode="0%">
                        <c:v>8.4000000000000005E-2</c:v>
                      </c:pt>
                    </c:numCache>
                  </c:numRef>
                </c:val>
                <c:extLst xmlns:c15="http://schemas.microsoft.com/office/drawing/2012/chart">
                  <c:ext xmlns:c16="http://schemas.microsoft.com/office/drawing/2014/chart" uri="{C3380CC4-5D6E-409C-BE32-E72D297353CC}">
                    <c16:uniqueId val="{0000000E-FFB5-47CE-A292-72EE88EC81A1}"/>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4"/>
                      <c:pt idx="0" formatCode="0%">
                        <c:v>8.8999999999999996E-2</c:v>
                      </c:pt>
                      <c:pt idx="2" formatCode="0%">
                        <c:v>6.8000000000000005E-2</c:v>
                      </c:pt>
                      <c:pt idx="3" formatCode="0%">
                        <c:v>0.111</c:v>
                      </c:pt>
                      <c:pt idx="5" formatCode="0%">
                        <c:v>5.6000000000000001E-2</c:v>
                      </c:pt>
                      <c:pt idx="6" formatCode="0%">
                        <c:v>0.123</c:v>
                      </c:pt>
                      <c:pt idx="7" formatCode="0%">
                        <c:v>0.121</c:v>
                      </c:pt>
                      <c:pt idx="8" formatCode="0%">
                        <c:v>0.159</c:v>
                      </c:pt>
                      <c:pt idx="9" formatCode="0%">
                        <c:v>3.5000000000000003E-2</c:v>
                      </c:pt>
                      <c:pt idx="11" formatCode="0%">
                        <c:v>3.5000000000000003E-2</c:v>
                      </c:pt>
                      <c:pt idx="12" formatCode="0%">
                        <c:v>7.6999999999999999E-2</c:v>
                      </c:pt>
                      <c:pt idx="13" formatCode="0%">
                        <c:v>0.12</c:v>
                      </c:pt>
                      <c:pt idx="14" formatCode="0%">
                        <c:v>0.17199999999999999</c:v>
                      </c:pt>
                      <c:pt idx="16" formatCode="0%">
                        <c:v>0.114</c:v>
                      </c:pt>
                      <c:pt idx="17" formatCode="0%">
                        <c:v>5.5E-2</c:v>
                      </c:pt>
                      <c:pt idx="19" formatCode="0%">
                        <c:v>5.8999999999999997E-2</c:v>
                      </c:pt>
                      <c:pt idx="20" formatCode="0%">
                        <c:v>4.5999999999999999E-2</c:v>
                      </c:pt>
                      <c:pt idx="21" formatCode="0%">
                        <c:v>9.0999999999999998E-2</c:v>
                      </c:pt>
                      <c:pt idx="22" formatCode="0%">
                        <c:v>0.129</c:v>
                      </c:pt>
                      <c:pt idx="23" formatCode="0%">
                        <c:v>0.10100000000000001</c:v>
                      </c:pt>
                    </c:numCache>
                  </c:numRef>
                </c:val>
                <c:extLst xmlns:c15="http://schemas.microsoft.com/office/drawing/2012/chart">
                  <c:ext xmlns:c16="http://schemas.microsoft.com/office/drawing/2014/chart" uri="{C3380CC4-5D6E-409C-BE32-E72D297353CC}">
                    <c16:uniqueId val="{0000000F-FFB5-47CE-A292-72EE88EC81A1}"/>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4"/>
                      <c:pt idx="0" formatCode="0%">
                        <c:v>3.5000000000000003E-2</c:v>
                      </c:pt>
                      <c:pt idx="2" formatCode="0%">
                        <c:v>3.4000000000000002E-2</c:v>
                      </c:pt>
                      <c:pt idx="3" formatCode="0%">
                        <c:v>3.5999999999999997E-2</c:v>
                      </c:pt>
                      <c:pt idx="5" formatCode="0%">
                        <c:v>6.0000000000000001E-3</c:v>
                      </c:pt>
                      <c:pt idx="6" formatCode="0%">
                        <c:v>3.3000000000000002E-2</c:v>
                      </c:pt>
                      <c:pt idx="7" formatCode="0%">
                        <c:v>1.2E-2</c:v>
                      </c:pt>
                      <c:pt idx="8" formatCode="0%">
                        <c:v>6.6000000000000003E-2</c:v>
                      </c:pt>
                      <c:pt idx="9" formatCode="0%">
                        <c:v>4.9000000000000002E-2</c:v>
                      </c:pt>
                      <c:pt idx="11" formatCode="0%">
                        <c:v>6.8000000000000005E-2</c:v>
                      </c:pt>
                      <c:pt idx="12" formatCode="0%">
                        <c:v>2.5999999999999999E-2</c:v>
                      </c:pt>
                      <c:pt idx="13" formatCode="0%">
                        <c:v>1.9E-2</c:v>
                      </c:pt>
                      <c:pt idx="14" formatCode="0%">
                        <c:v>0.02</c:v>
                      </c:pt>
                      <c:pt idx="16" formatCode="0%">
                        <c:v>2.9000000000000001E-2</c:v>
                      </c:pt>
                      <c:pt idx="17" formatCode="0%">
                        <c:v>4.4999999999999998E-2</c:v>
                      </c:pt>
                      <c:pt idx="19" formatCode="0%">
                        <c:v>0.03</c:v>
                      </c:pt>
                      <c:pt idx="20" formatCode="0%">
                        <c:v>8.0000000000000002E-3</c:v>
                      </c:pt>
                      <c:pt idx="21" formatCode="0%">
                        <c:v>2.5999999999999999E-2</c:v>
                      </c:pt>
                      <c:pt idx="22" formatCode="0%">
                        <c:v>5.0999999999999997E-2</c:v>
                      </c:pt>
                      <c:pt idx="23" formatCode="0%">
                        <c:v>5.0999999999999997E-2</c:v>
                      </c:pt>
                    </c:numCache>
                  </c:numRef>
                </c:val>
                <c:extLst xmlns:c15="http://schemas.microsoft.com/office/drawing/2012/chart">
                  <c:ext xmlns:c16="http://schemas.microsoft.com/office/drawing/2014/chart" uri="{C3380CC4-5D6E-409C-BE32-E72D297353CC}">
                    <c16:uniqueId val="{00000010-FFB5-47CE-A292-72EE88EC81A1}"/>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4"/>
                      <c:pt idx="0" formatCode="0%">
                        <c:v>3.254</c:v>
                      </c:pt>
                      <c:pt idx="2" formatCode="0%">
                        <c:v>3.254</c:v>
                      </c:pt>
                      <c:pt idx="3" formatCode="0%">
                        <c:v>3.26</c:v>
                      </c:pt>
                      <c:pt idx="5" formatCode="0%">
                        <c:v>2.7589999999999999</c:v>
                      </c:pt>
                      <c:pt idx="6" formatCode="0%">
                        <c:v>3.3969999999999998</c:v>
                      </c:pt>
                      <c:pt idx="7" formatCode="0%">
                        <c:v>3.6120000000000001</c:v>
                      </c:pt>
                      <c:pt idx="8" formatCode="0%">
                        <c:v>3.7509999999999999</c:v>
                      </c:pt>
                      <c:pt idx="9" formatCode="0%">
                        <c:v>3.016</c:v>
                      </c:pt>
                      <c:pt idx="11" formatCode="0%">
                        <c:v>2.2010000000000001</c:v>
                      </c:pt>
                      <c:pt idx="12" formatCode="0%">
                        <c:v>3.1070000000000002</c:v>
                      </c:pt>
                      <c:pt idx="13" formatCode="0%">
                        <c:v>4.0330000000000004</c:v>
                      </c:pt>
                      <c:pt idx="14" formatCode="0%">
                        <c:v>4.391</c:v>
                      </c:pt>
                      <c:pt idx="16" formatCode="0%">
                        <c:v>4.1840000000000002</c:v>
                      </c:pt>
                      <c:pt idx="17" formatCode="0%">
                        <c:v>2.6659999999999999</c:v>
                      </c:pt>
                      <c:pt idx="19" formatCode="0%">
                        <c:v>3.0670000000000002</c:v>
                      </c:pt>
                      <c:pt idx="20" formatCode="0%">
                        <c:v>2.7759999999999998</c:v>
                      </c:pt>
                      <c:pt idx="21" formatCode="0%">
                        <c:v>3.2440000000000002</c:v>
                      </c:pt>
                      <c:pt idx="22" formatCode="0%">
                        <c:v>3.431</c:v>
                      </c:pt>
                      <c:pt idx="23" formatCode="0%">
                        <c:v>3.6139999999999999</c:v>
                      </c:pt>
                    </c:numCache>
                  </c:numRef>
                </c:val>
                <c:extLst xmlns:c15="http://schemas.microsoft.com/office/drawing/2012/chart">
                  <c:ext xmlns:c16="http://schemas.microsoft.com/office/drawing/2014/chart" uri="{C3380CC4-5D6E-409C-BE32-E72D297353CC}">
                    <c16:uniqueId val="{00000011-FFB5-47CE-A292-72EE88EC81A1}"/>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796502050290047"/>
          <c:y val="6.2300069473524483E-2"/>
          <c:w val="0.38070413147521465"/>
          <c:h val="0.86088628623689456"/>
        </c:manualLayout>
      </c:layout>
      <c:barChart>
        <c:barDir val="bar"/>
        <c:grouping val="clustered"/>
        <c:varyColors val="0"/>
        <c:ser>
          <c:idx val="8"/>
          <c:order val="8"/>
          <c:tx>
            <c:strRef>
              <c:f>Taul1!$A$10</c:f>
              <c:strCache>
                <c:ptCount val="1"/>
                <c:pt idx="0">
                  <c:v>Henkivakuutus kuoleman varalta</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extLst/>
            </c:strRef>
          </c:cat>
          <c:val>
            <c:numRef>
              <c:f>Taul1!$B$10:$BO$10</c:f>
              <c:numCache>
                <c:formatCode>General</c:formatCode>
                <c:ptCount val="22"/>
                <c:pt idx="0" formatCode="0%">
                  <c:v>0.25900000000000001</c:v>
                </c:pt>
                <c:pt idx="2" formatCode="0%">
                  <c:v>0.40400000000000003</c:v>
                </c:pt>
                <c:pt idx="3" formatCode="0%">
                  <c:v>0.379</c:v>
                </c:pt>
                <c:pt idx="4" formatCode="0%">
                  <c:v>0.28199999999999997</c:v>
                </c:pt>
                <c:pt idx="5" formatCode="0%">
                  <c:v>0.13200000000000001</c:v>
                </c:pt>
                <c:pt idx="6" formatCode="0%">
                  <c:v>0.21099999999999999</c:v>
                </c:pt>
                <c:pt idx="7" formatCode="0%">
                  <c:v>0.14299999999999999</c:v>
                </c:pt>
                <c:pt idx="9" formatCode="0%">
                  <c:v>0.21099999999999999</c:v>
                </c:pt>
                <c:pt idx="10" formatCode="0%">
                  <c:v>0.26100000000000001</c:v>
                </c:pt>
                <c:pt idx="11" formatCode="0%">
                  <c:v>0.32300000000000001</c:v>
                </c:pt>
                <c:pt idx="12" formatCode="0%">
                  <c:v>0.28000000000000003</c:v>
                </c:pt>
                <c:pt idx="14" formatCode="0%">
                  <c:v>0.375</c:v>
                </c:pt>
                <c:pt idx="15" formatCode="0%">
                  <c:v>0.16200000000000001</c:v>
                </c:pt>
                <c:pt idx="16" formatCode="0%">
                  <c:v>0.21199999999999999</c:v>
                </c:pt>
                <c:pt idx="17" formatCode="0%">
                  <c:v>0.39900000000000002</c:v>
                </c:pt>
                <c:pt idx="18" formatCode="0%">
                  <c:v>0.49199999999999999</c:v>
                </c:pt>
                <c:pt idx="19" formatCode="0%">
                  <c:v>0.34100000000000003</c:v>
                </c:pt>
                <c:pt idx="20" formatCode="0%">
                  <c:v>0.24</c:v>
                </c:pt>
                <c:pt idx="21" formatCode="0%">
                  <c:v>0.36399999999999999</c:v>
                </c:pt>
              </c:numCache>
              <c:extLst/>
            </c:numRef>
          </c:val>
          <c:extLst xmlns:c15="http://schemas.microsoft.com/office/drawing/2012/chart">
            <c:ext xmlns:c16="http://schemas.microsoft.com/office/drawing/2014/chart" uri="{C3380CC4-5D6E-409C-BE32-E72D297353CC}">
              <c16:uniqueId val="{00000000-C9C5-495F-B369-35CAAEFF2736}"/>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c:ext uri="{02D57815-91ED-43cb-92C2-25804820EDAC}">
                        <c15:formulaRef>
                          <c15:sqref>Taul1!$B$2:$BO$2</c15:sqref>
                        </c15:formulaRef>
                      </c:ext>
                    </c:extLst>
                    <c:numCache>
                      <c:formatCode>General</c:formatCode>
                      <c:ptCount val="22"/>
                      <c:pt idx="0" formatCode="0%">
                        <c:v>0.84</c:v>
                      </c:pt>
                      <c:pt idx="2" formatCode="0%">
                        <c:v>0.82699999999999996</c:v>
                      </c:pt>
                      <c:pt idx="3" formatCode="0%">
                        <c:v>0.85699999999999998</c:v>
                      </c:pt>
                      <c:pt idx="4" formatCode="0%">
                        <c:v>0.81699999999999995</c:v>
                      </c:pt>
                      <c:pt idx="5" formatCode="0%">
                        <c:v>0.86499999999999999</c:v>
                      </c:pt>
                      <c:pt idx="6" formatCode="0%">
                        <c:v>0.755</c:v>
                      </c:pt>
                      <c:pt idx="7" formatCode="0%">
                        <c:v>0.89800000000000002</c:v>
                      </c:pt>
                      <c:pt idx="9" formatCode="0%">
                        <c:v>0.81</c:v>
                      </c:pt>
                      <c:pt idx="10" formatCode="0%">
                        <c:v>0.84599999999999997</c:v>
                      </c:pt>
                      <c:pt idx="11" formatCode="0%">
                        <c:v>0.87</c:v>
                      </c:pt>
                      <c:pt idx="12" formatCode="0%">
                        <c:v>0.86099999999999999</c:v>
                      </c:pt>
                      <c:pt idx="14" formatCode="0%">
                        <c:v>0.58299999999999996</c:v>
                      </c:pt>
                      <c:pt idx="15" formatCode="0%">
                        <c:v>0.84399999999999997</c:v>
                      </c:pt>
                      <c:pt idx="16" formatCode="0%">
                        <c:v>0.83799999999999997</c:v>
                      </c:pt>
                      <c:pt idx="17" formatCode="0%">
                        <c:v>0.86499999999999999</c:v>
                      </c:pt>
                      <c:pt idx="18" formatCode="0%">
                        <c:v>0.752</c:v>
                      </c:pt>
                      <c:pt idx="19" formatCode="0%">
                        <c:v>0.88900000000000001</c:v>
                      </c:pt>
                      <c:pt idx="20" formatCode="0%">
                        <c:v>0.85799999999999998</c:v>
                      </c:pt>
                      <c:pt idx="21" formatCode="0%">
                        <c:v>0.93</c:v>
                      </c:pt>
                    </c:numCache>
                  </c:numRef>
                </c:val>
                <c:extLst>
                  <c:ext xmlns:c16="http://schemas.microsoft.com/office/drawing/2014/chart" uri="{C3380CC4-5D6E-409C-BE32-E72D297353CC}">
                    <c16:uniqueId val="{00000001-C9C5-495F-B369-35CAAEFF273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0.49099999999999999</c:v>
                      </c:pt>
                      <c:pt idx="2" formatCode="0%">
                        <c:v>0.64800000000000002</c:v>
                      </c:pt>
                      <c:pt idx="3" formatCode="0%">
                        <c:v>0.56499999999999995</c:v>
                      </c:pt>
                      <c:pt idx="4" formatCode="0%">
                        <c:v>0.496</c:v>
                      </c:pt>
                      <c:pt idx="5" formatCode="0%">
                        <c:v>0.129</c:v>
                      </c:pt>
                      <c:pt idx="6" formatCode="0%">
                        <c:v>0.27200000000000002</c:v>
                      </c:pt>
                      <c:pt idx="7" formatCode="0%">
                        <c:v>0.57099999999999995</c:v>
                      </c:pt>
                      <c:pt idx="9" formatCode="0%">
                        <c:v>0.44400000000000001</c:v>
                      </c:pt>
                      <c:pt idx="10" formatCode="0%">
                        <c:v>0.44</c:v>
                      </c:pt>
                      <c:pt idx="11" formatCode="0%">
                        <c:v>0.58799999999999997</c:v>
                      </c:pt>
                      <c:pt idx="12" formatCode="0%">
                        <c:v>0.54400000000000004</c:v>
                      </c:pt>
                      <c:pt idx="14" formatCode="0%">
                        <c:v>0.29899999999999999</c:v>
                      </c:pt>
                      <c:pt idx="15" formatCode="0%">
                        <c:v>0.36599999999999999</c:v>
                      </c:pt>
                      <c:pt idx="16" formatCode="0%">
                        <c:v>0.502</c:v>
                      </c:pt>
                      <c:pt idx="17" formatCode="0%">
                        <c:v>0.59499999999999997</c:v>
                      </c:pt>
                      <c:pt idx="18" formatCode="0%">
                        <c:v>0.59199999999999997</c:v>
                      </c:pt>
                      <c:pt idx="19" formatCode="0%">
                        <c:v>0.66900000000000004</c:v>
                      </c:pt>
                      <c:pt idx="20" formatCode="0%">
                        <c:v>0.53300000000000003</c:v>
                      </c:pt>
                      <c:pt idx="21" formatCode="0%">
                        <c:v>0.64300000000000002</c:v>
                      </c:pt>
                    </c:numCache>
                  </c:numRef>
                </c:val>
                <c:extLst xmlns:c15="http://schemas.microsoft.com/office/drawing/2012/chart">
                  <c:ext xmlns:c16="http://schemas.microsoft.com/office/drawing/2014/chart" uri="{C3380CC4-5D6E-409C-BE32-E72D297353CC}">
                    <c16:uniqueId val="{00000002-C9C5-495F-B369-35CAAEFF273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4.5999999999999999E-2</c:v>
                      </c:pt>
                      <c:pt idx="2" formatCode="0%">
                        <c:v>5.7000000000000002E-2</c:v>
                      </c:pt>
                      <c:pt idx="3" formatCode="0%">
                        <c:v>6.9000000000000006E-2</c:v>
                      </c:pt>
                      <c:pt idx="4" formatCode="0%">
                        <c:v>3.6999999999999998E-2</c:v>
                      </c:pt>
                      <c:pt idx="6" formatCode="0%">
                        <c:v>0.01</c:v>
                      </c:pt>
                      <c:pt idx="7" formatCode="0%">
                        <c:v>5.8999999999999997E-2</c:v>
                      </c:pt>
                      <c:pt idx="9" formatCode="0%">
                        <c:v>0.03</c:v>
                      </c:pt>
                      <c:pt idx="10" formatCode="0%">
                        <c:v>7.6999999999999999E-2</c:v>
                      </c:pt>
                      <c:pt idx="11" formatCode="0%">
                        <c:v>2.9000000000000001E-2</c:v>
                      </c:pt>
                      <c:pt idx="12" formatCode="0%">
                        <c:v>5.5E-2</c:v>
                      </c:pt>
                      <c:pt idx="14" formatCode="0%">
                        <c:v>5.8999999999999997E-2</c:v>
                      </c:pt>
                      <c:pt idx="15" formatCode="0%">
                        <c:v>1.9E-2</c:v>
                      </c:pt>
                      <c:pt idx="16" formatCode="0%">
                        <c:v>0.04</c:v>
                      </c:pt>
                      <c:pt idx="17" formatCode="0%">
                        <c:v>4.9000000000000002E-2</c:v>
                      </c:pt>
                      <c:pt idx="18" formatCode="0%">
                        <c:v>0.14799999999999999</c:v>
                      </c:pt>
                      <c:pt idx="19" formatCode="0%">
                        <c:v>0.108</c:v>
                      </c:pt>
                    </c:numCache>
                  </c:numRef>
                </c:val>
                <c:extLst xmlns:c15="http://schemas.microsoft.com/office/drawing/2012/chart">
                  <c:ext xmlns:c16="http://schemas.microsoft.com/office/drawing/2014/chart" uri="{C3380CC4-5D6E-409C-BE32-E72D297353CC}">
                    <c16:uniqueId val="{00000003-C9C5-495F-B369-35CAAEFF273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0.03</c:v>
                      </c:pt>
                      <c:pt idx="2" formatCode="0%">
                        <c:v>9.2999999999999999E-2</c:v>
                      </c:pt>
                      <c:pt idx="3" formatCode="0%">
                        <c:v>2.3E-2</c:v>
                      </c:pt>
                      <c:pt idx="4" formatCode="0%">
                        <c:v>1.7999999999999999E-2</c:v>
                      </c:pt>
                      <c:pt idx="6" formatCode="0%">
                        <c:v>0.01</c:v>
                      </c:pt>
                      <c:pt idx="7" formatCode="0%">
                        <c:v>4.2999999999999997E-2</c:v>
                      </c:pt>
                      <c:pt idx="9" formatCode="0%">
                        <c:v>1.7999999999999999E-2</c:v>
                      </c:pt>
                      <c:pt idx="10" formatCode="0%">
                        <c:v>4.2999999999999997E-2</c:v>
                      </c:pt>
                      <c:pt idx="11" formatCode="0%">
                        <c:v>1.7999999999999999E-2</c:v>
                      </c:pt>
                      <c:pt idx="12" formatCode="0%">
                        <c:v>0.05</c:v>
                      </c:pt>
                      <c:pt idx="14" formatCode="0%">
                        <c:v>2.5000000000000001E-2</c:v>
                      </c:pt>
                      <c:pt idx="15" formatCode="0%">
                        <c:v>1.2E-2</c:v>
                      </c:pt>
                      <c:pt idx="16" formatCode="0%">
                        <c:v>1.7000000000000001E-2</c:v>
                      </c:pt>
                      <c:pt idx="17" formatCode="0%">
                        <c:v>5.0999999999999997E-2</c:v>
                      </c:pt>
                      <c:pt idx="18" formatCode="0%">
                        <c:v>0.05</c:v>
                      </c:pt>
                      <c:pt idx="19" formatCode="0%">
                        <c:v>7.3999999999999996E-2</c:v>
                      </c:pt>
                      <c:pt idx="20" formatCode="0%">
                        <c:v>2.5000000000000001E-2</c:v>
                      </c:pt>
                      <c:pt idx="21" formatCode="0%">
                        <c:v>8.4000000000000005E-2</c:v>
                      </c:pt>
                    </c:numCache>
                  </c:numRef>
                </c:val>
                <c:extLst xmlns:c15="http://schemas.microsoft.com/office/drawing/2012/chart">
                  <c:ext xmlns:c16="http://schemas.microsoft.com/office/drawing/2014/chart" uri="{C3380CC4-5D6E-409C-BE32-E72D297353CC}">
                    <c16:uniqueId val="{00000004-C9C5-495F-B369-35CAAEFF273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0.373</c:v>
                      </c:pt>
                      <c:pt idx="2" formatCode="0%">
                        <c:v>0.53400000000000003</c:v>
                      </c:pt>
                      <c:pt idx="3" formatCode="0%">
                        <c:v>0.47299999999999998</c:v>
                      </c:pt>
                      <c:pt idx="4" formatCode="0%">
                        <c:v>0.40699999999999997</c:v>
                      </c:pt>
                      <c:pt idx="5" formatCode="0%">
                        <c:v>0.17899999999999999</c:v>
                      </c:pt>
                      <c:pt idx="6" formatCode="0%">
                        <c:v>0.25900000000000001</c:v>
                      </c:pt>
                      <c:pt idx="7" formatCode="0%">
                        <c:v>0.32300000000000001</c:v>
                      </c:pt>
                      <c:pt idx="9" formatCode="0%">
                        <c:v>0.34499999999999997</c:v>
                      </c:pt>
                      <c:pt idx="10" formatCode="0%">
                        <c:v>0.31900000000000001</c:v>
                      </c:pt>
                      <c:pt idx="11" formatCode="0%">
                        <c:v>0.44900000000000001</c:v>
                      </c:pt>
                      <c:pt idx="12" formatCode="0%">
                        <c:v>0.41199999999999998</c:v>
                      </c:pt>
                      <c:pt idx="14" formatCode="0%">
                        <c:v>0.31</c:v>
                      </c:pt>
                      <c:pt idx="15" formatCode="0%">
                        <c:v>0.26900000000000002</c:v>
                      </c:pt>
                      <c:pt idx="16" formatCode="0%">
                        <c:v>0.35399999999999998</c:v>
                      </c:pt>
                      <c:pt idx="17" formatCode="0%">
                        <c:v>0.504</c:v>
                      </c:pt>
                      <c:pt idx="18" formatCode="0%">
                        <c:v>0.57199999999999995</c:v>
                      </c:pt>
                      <c:pt idx="19" formatCode="0%">
                        <c:v>0.441</c:v>
                      </c:pt>
                      <c:pt idx="20" formatCode="0%">
                        <c:v>0.51700000000000002</c:v>
                      </c:pt>
                      <c:pt idx="21" formatCode="0%">
                        <c:v>0.57099999999999995</c:v>
                      </c:pt>
                    </c:numCache>
                  </c:numRef>
                </c:val>
                <c:extLst xmlns:c15="http://schemas.microsoft.com/office/drawing/2012/chart">
                  <c:ext xmlns:c16="http://schemas.microsoft.com/office/drawing/2014/chart" uri="{C3380CC4-5D6E-409C-BE32-E72D297353CC}">
                    <c16:uniqueId val="{00000005-C9C5-495F-B369-35CAAEFF273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0.20899999999999999</c:v>
                      </c:pt>
                      <c:pt idx="2" formatCode="0%">
                        <c:v>0.253</c:v>
                      </c:pt>
                      <c:pt idx="3" formatCode="0%">
                        <c:v>0.28299999999999997</c:v>
                      </c:pt>
                      <c:pt idx="4" formatCode="0%">
                        <c:v>0.27200000000000002</c:v>
                      </c:pt>
                      <c:pt idx="5" formatCode="0%">
                        <c:v>0.11799999999999999</c:v>
                      </c:pt>
                      <c:pt idx="6" formatCode="0%">
                        <c:v>0.222</c:v>
                      </c:pt>
                      <c:pt idx="7" formatCode="0%">
                        <c:v>8.2000000000000003E-2</c:v>
                      </c:pt>
                      <c:pt idx="9" formatCode="0%">
                        <c:v>0.19700000000000001</c:v>
                      </c:pt>
                      <c:pt idx="10" formatCode="0%">
                        <c:v>0.20399999999999999</c:v>
                      </c:pt>
                      <c:pt idx="11" formatCode="0%">
                        <c:v>0.26100000000000001</c:v>
                      </c:pt>
                      <c:pt idx="12" formatCode="0%">
                        <c:v>0.185</c:v>
                      </c:pt>
                      <c:pt idx="14" formatCode="0%">
                        <c:v>0.23400000000000001</c:v>
                      </c:pt>
                      <c:pt idx="15" formatCode="0%">
                        <c:v>0.13</c:v>
                      </c:pt>
                      <c:pt idx="16" formatCode="0%">
                        <c:v>0.156</c:v>
                      </c:pt>
                      <c:pt idx="17" formatCode="0%">
                        <c:v>0.44800000000000001</c:v>
                      </c:pt>
                      <c:pt idx="18" formatCode="0%">
                        <c:v>0.29699999999999999</c:v>
                      </c:pt>
                      <c:pt idx="19" formatCode="0%">
                        <c:v>0.13100000000000001</c:v>
                      </c:pt>
                      <c:pt idx="20" formatCode="0%">
                        <c:v>0.377</c:v>
                      </c:pt>
                      <c:pt idx="21" formatCode="0%">
                        <c:v>0.152</c:v>
                      </c:pt>
                    </c:numCache>
                  </c:numRef>
                </c:val>
                <c:extLst xmlns:c15="http://schemas.microsoft.com/office/drawing/2012/chart">
                  <c:ext xmlns:c16="http://schemas.microsoft.com/office/drawing/2014/chart" uri="{C3380CC4-5D6E-409C-BE32-E72D297353CC}">
                    <c16:uniqueId val="{00000006-C9C5-495F-B369-35CAAEFF273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5.2999999999999999E-2</c:v>
                      </c:pt>
                      <c:pt idx="2" formatCode="0%">
                        <c:v>0.14799999999999999</c:v>
                      </c:pt>
                      <c:pt idx="3" formatCode="0%">
                        <c:v>6.4000000000000001E-2</c:v>
                      </c:pt>
                      <c:pt idx="4" formatCode="0%">
                        <c:v>5.5E-2</c:v>
                      </c:pt>
                      <c:pt idx="6" formatCode="0%">
                        <c:v>0.13400000000000001</c:v>
                      </c:pt>
                      <c:pt idx="7" formatCode="0%">
                        <c:v>4.0000000000000001E-3</c:v>
                      </c:pt>
                      <c:pt idx="9" formatCode="0%">
                        <c:v>3.7999999999999999E-2</c:v>
                      </c:pt>
                      <c:pt idx="10" formatCode="0%">
                        <c:v>5.7000000000000002E-2</c:v>
                      </c:pt>
                      <c:pt idx="11" formatCode="0%">
                        <c:v>0.04</c:v>
                      </c:pt>
                      <c:pt idx="12" formatCode="0%">
                        <c:v>8.8999999999999996E-2</c:v>
                      </c:pt>
                      <c:pt idx="14" formatCode="0%">
                        <c:v>0.18</c:v>
                      </c:pt>
                      <c:pt idx="15" formatCode="0%">
                        <c:v>2.8000000000000001E-2</c:v>
                      </c:pt>
                      <c:pt idx="16" formatCode="0%">
                        <c:v>6.0999999999999999E-2</c:v>
                      </c:pt>
                      <c:pt idx="17" formatCode="0%">
                        <c:v>7.2999999999999995E-2</c:v>
                      </c:pt>
                      <c:pt idx="18" formatCode="0%">
                        <c:v>0.21199999999999999</c:v>
                      </c:pt>
                      <c:pt idx="19" formatCode="0%">
                        <c:v>1.4E-2</c:v>
                      </c:pt>
                      <c:pt idx="20" formatCode="0%">
                        <c:v>2.3E-2</c:v>
                      </c:pt>
                      <c:pt idx="21" formatCode="0%">
                        <c:v>0.153</c:v>
                      </c:pt>
                    </c:numCache>
                  </c:numRef>
                </c:val>
                <c:extLst xmlns:c15="http://schemas.microsoft.com/office/drawing/2012/chart">
                  <c:ext xmlns:c16="http://schemas.microsoft.com/office/drawing/2014/chart" uri="{C3380CC4-5D6E-409C-BE32-E72D297353CC}">
                    <c16:uniqueId val="{00000007-C9C5-495F-B369-35CAAEFF273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0.45400000000000001</c:v>
                      </c:pt>
                      <c:pt idx="2" formatCode="0%">
                        <c:v>0.64100000000000001</c:v>
                      </c:pt>
                      <c:pt idx="3" formatCode="0%">
                        <c:v>0.53700000000000003</c:v>
                      </c:pt>
                      <c:pt idx="4" formatCode="0%">
                        <c:v>0.41</c:v>
                      </c:pt>
                      <c:pt idx="5" formatCode="0%">
                        <c:v>0.26800000000000002</c:v>
                      </c:pt>
                      <c:pt idx="6" formatCode="0%">
                        <c:v>0.45500000000000002</c:v>
                      </c:pt>
                      <c:pt idx="7" formatCode="0%">
                        <c:v>0.443</c:v>
                      </c:pt>
                      <c:pt idx="9" formatCode="0%">
                        <c:v>0.316</c:v>
                      </c:pt>
                      <c:pt idx="10" formatCode="0%">
                        <c:v>0.50800000000000001</c:v>
                      </c:pt>
                      <c:pt idx="11" formatCode="0%">
                        <c:v>0.503</c:v>
                      </c:pt>
                      <c:pt idx="12" formatCode="0%">
                        <c:v>0.59499999999999997</c:v>
                      </c:pt>
                      <c:pt idx="14" formatCode="0%">
                        <c:v>0.42799999999999999</c:v>
                      </c:pt>
                      <c:pt idx="15" formatCode="0%">
                        <c:v>0.41</c:v>
                      </c:pt>
                      <c:pt idx="16" formatCode="0%">
                        <c:v>0.46400000000000002</c:v>
                      </c:pt>
                      <c:pt idx="17" formatCode="0%">
                        <c:v>0.50600000000000001</c:v>
                      </c:pt>
                      <c:pt idx="18" formatCode="0%">
                        <c:v>0.51600000000000001</c:v>
                      </c:pt>
                      <c:pt idx="19" formatCode="0%">
                        <c:v>0.53600000000000003</c:v>
                      </c:pt>
                      <c:pt idx="20" formatCode="0%">
                        <c:v>0.28100000000000003</c:v>
                      </c:pt>
                      <c:pt idx="21" formatCode="0%">
                        <c:v>0.36699999999999999</c:v>
                      </c:pt>
                    </c:numCache>
                  </c:numRef>
                </c:val>
                <c:extLst xmlns:c15="http://schemas.microsoft.com/office/drawing/2012/chart">
                  <c:ext xmlns:c16="http://schemas.microsoft.com/office/drawing/2014/chart" uri="{C3380CC4-5D6E-409C-BE32-E72D297353CC}">
                    <c16:uniqueId val="{00000008-C9C5-495F-B369-35CAAEFF2736}"/>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3.4000000000000002E-2</c:v>
                      </c:pt>
                      <c:pt idx="2" formatCode="0%">
                        <c:v>0.151</c:v>
                      </c:pt>
                      <c:pt idx="3" formatCode="0%">
                        <c:v>3.4000000000000002E-2</c:v>
                      </c:pt>
                      <c:pt idx="4" formatCode="0%">
                        <c:v>0.02</c:v>
                      </c:pt>
                      <c:pt idx="5" formatCode="0%">
                        <c:v>1.7999999999999999E-2</c:v>
                      </c:pt>
                      <c:pt idx="6" formatCode="0%">
                        <c:v>1.9E-2</c:v>
                      </c:pt>
                      <c:pt idx="7" formatCode="0%">
                        <c:v>3.5000000000000003E-2</c:v>
                      </c:pt>
                      <c:pt idx="9" formatCode="0%">
                        <c:v>0.03</c:v>
                      </c:pt>
                      <c:pt idx="10" formatCode="0%">
                        <c:v>3.5000000000000003E-2</c:v>
                      </c:pt>
                      <c:pt idx="11" formatCode="0%">
                        <c:v>0.03</c:v>
                      </c:pt>
                      <c:pt idx="12" formatCode="0%">
                        <c:v>4.7E-2</c:v>
                      </c:pt>
                      <c:pt idx="14" formatCode="0%">
                        <c:v>2.5000000000000001E-2</c:v>
                      </c:pt>
                      <c:pt idx="15" formatCode="0%">
                        <c:v>2.7E-2</c:v>
                      </c:pt>
                      <c:pt idx="16" formatCode="0%">
                        <c:v>3.7999999999999999E-2</c:v>
                      </c:pt>
                      <c:pt idx="17" formatCode="0%">
                        <c:v>2.8000000000000001E-2</c:v>
                      </c:pt>
                      <c:pt idx="18" formatCode="0%">
                        <c:v>0.123</c:v>
                      </c:pt>
                      <c:pt idx="19" formatCode="0%">
                        <c:v>8.1000000000000003E-2</c:v>
                      </c:pt>
                    </c:numCache>
                  </c:numRef>
                </c:val>
                <c:extLst xmlns:c15="http://schemas.microsoft.com/office/drawing/2012/chart">
                  <c:ext xmlns:c16="http://schemas.microsoft.com/office/drawing/2014/chart" uri="{C3380CC4-5D6E-409C-BE32-E72D297353CC}">
                    <c16:uniqueId val="{00000009-C9C5-495F-B369-35CAAEFF273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0.01</c:v>
                      </c:pt>
                      <c:pt idx="2" formatCode="0%">
                        <c:v>8.5000000000000006E-2</c:v>
                      </c:pt>
                      <c:pt idx="5" formatCode="0%">
                        <c:v>1.7000000000000001E-2</c:v>
                      </c:pt>
                      <c:pt idx="6" formatCode="0%">
                        <c:v>0.01</c:v>
                      </c:pt>
                      <c:pt idx="7" formatCode="0%">
                        <c:v>0.01</c:v>
                      </c:pt>
                      <c:pt idx="9" formatCode="0%">
                        <c:v>5.0000000000000001E-3</c:v>
                      </c:pt>
                      <c:pt idx="10" formatCode="0%">
                        <c:v>8.9999999999999993E-3</c:v>
                      </c:pt>
                      <c:pt idx="11" formatCode="0%">
                        <c:v>0.01</c:v>
                      </c:pt>
                      <c:pt idx="12" formatCode="0%">
                        <c:v>2.1000000000000001E-2</c:v>
                      </c:pt>
                      <c:pt idx="14" formatCode="0%">
                        <c:v>0.05</c:v>
                      </c:pt>
                      <c:pt idx="15" formatCode="0%">
                        <c:v>3.0000000000000001E-3</c:v>
                      </c:pt>
                      <c:pt idx="16" formatCode="0%">
                        <c:v>8.0000000000000002E-3</c:v>
                      </c:pt>
                      <c:pt idx="17" formatCode="0%">
                        <c:v>1.4E-2</c:v>
                      </c:pt>
                      <c:pt idx="18" formatCode="0%">
                        <c:v>2.5000000000000001E-2</c:v>
                      </c:pt>
                      <c:pt idx="19" formatCode="0%">
                        <c:v>1.2999999999999999E-2</c:v>
                      </c:pt>
                      <c:pt idx="20" formatCode="0%">
                        <c:v>2.5000000000000001E-2</c:v>
                      </c:pt>
                    </c:numCache>
                  </c:numRef>
                </c:val>
                <c:extLst xmlns:c15="http://schemas.microsoft.com/office/drawing/2012/chart">
                  <c:ext xmlns:c16="http://schemas.microsoft.com/office/drawing/2014/chart" uri="{C3380CC4-5D6E-409C-BE32-E72D297353CC}">
                    <c16:uniqueId val="{0000000A-C9C5-495F-B369-35CAAEFF2736}"/>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6.0999999999999999E-2</c:v>
                      </c:pt>
                      <c:pt idx="2" formatCode="0%">
                        <c:v>0.112</c:v>
                      </c:pt>
                      <c:pt idx="3" formatCode="0%">
                        <c:v>8.1000000000000003E-2</c:v>
                      </c:pt>
                      <c:pt idx="4" formatCode="0%">
                        <c:v>0.1</c:v>
                      </c:pt>
                      <c:pt idx="6" formatCode="0%">
                        <c:v>1.9E-2</c:v>
                      </c:pt>
                      <c:pt idx="7" formatCode="0%">
                        <c:v>2.5999999999999999E-2</c:v>
                      </c:pt>
                      <c:pt idx="9" formatCode="0%">
                        <c:v>6.6000000000000003E-2</c:v>
                      </c:pt>
                      <c:pt idx="10" formatCode="0%">
                        <c:v>5.3999999999999999E-2</c:v>
                      </c:pt>
                      <c:pt idx="11" formatCode="0%">
                        <c:v>6.8000000000000005E-2</c:v>
                      </c:pt>
                      <c:pt idx="12" formatCode="0%">
                        <c:v>5.1999999999999998E-2</c:v>
                      </c:pt>
                      <c:pt idx="14" formatCode="0%">
                        <c:v>8.7999999999999995E-2</c:v>
                      </c:pt>
                      <c:pt idx="15" formatCode="0%">
                        <c:v>4.1000000000000002E-2</c:v>
                      </c:pt>
                      <c:pt idx="16" formatCode="0%">
                        <c:v>5.8000000000000003E-2</c:v>
                      </c:pt>
                      <c:pt idx="17" formatCode="0%">
                        <c:v>0.104</c:v>
                      </c:pt>
                      <c:pt idx="18" formatCode="0%">
                        <c:v>0.11700000000000001</c:v>
                      </c:pt>
                      <c:pt idx="19" formatCode="0%">
                        <c:v>3.5999999999999997E-2</c:v>
                      </c:pt>
                      <c:pt idx="20" formatCode="0%">
                        <c:v>5.0999999999999997E-2</c:v>
                      </c:pt>
                      <c:pt idx="21" formatCode="0%">
                        <c:v>6.9000000000000006E-2</c:v>
                      </c:pt>
                    </c:numCache>
                  </c:numRef>
                </c:val>
                <c:extLst xmlns:c15="http://schemas.microsoft.com/office/drawing/2012/chart">
                  <c:ext xmlns:c16="http://schemas.microsoft.com/office/drawing/2014/chart" uri="{C3380CC4-5D6E-409C-BE32-E72D297353CC}">
                    <c16:uniqueId val="{0000000B-C9C5-495F-B369-35CAAEFF2736}"/>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8.7999999999999995E-2</c:v>
                      </c:pt>
                      <c:pt idx="2" formatCode="0%">
                        <c:v>0.24099999999999999</c:v>
                      </c:pt>
                      <c:pt idx="3" formatCode="0%">
                        <c:v>0.125</c:v>
                      </c:pt>
                      <c:pt idx="4" formatCode="0%">
                        <c:v>9.2999999999999999E-2</c:v>
                      </c:pt>
                      <c:pt idx="5" formatCode="0%">
                        <c:v>1.4999999999999999E-2</c:v>
                      </c:pt>
                      <c:pt idx="6" formatCode="0%">
                        <c:v>1.9E-2</c:v>
                      </c:pt>
                      <c:pt idx="7" formatCode="0%">
                        <c:v>6.3E-2</c:v>
                      </c:pt>
                      <c:pt idx="9" formatCode="0%">
                        <c:v>6.6000000000000003E-2</c:v>
                      </c:pt>
                      <c:pt idx="10" formatCode="0%">
                        <c:v>0.09</c:v>
                      </c:pt>
                      <c:pt idx="11" formatCode="0%">
                        <c:v>0.107</c:v>
                      </c:pt>
                      <c:pt idx="12" formatCode="0%">
                        <c:v>0.104</c:v>
                      </c:pt>
                      <c:pt idx="14" formatCode="0%">
                        <c:v>5.8999999999999997E-2</c:v>
                      </c:pt>
                      <c:pt idx="15" formatCode="0%">
                        <c:v>6.0999999999999999E-2</c:v>
                      </c:pt>
                      <c:pt idx="16" formatCode="0%">
                        <c:v>6.6000000000000003E-2</c:v>
                      </c:pt>
                      <c:pt idx="17" formatCode="0%">
                        <c:v>7.8E-2</c:v>
                      </c:pt>
                      <c:pt idx="18" formatCode="0%">
                        <c:v>0.23799999999999999</c:v>
                      </c:pt>
                      <c:pt idx="19" formatCode="0%">
                        <c:v>0.20300000000000001</c:v>
                      </c:pt>
                      <c:pt idx="20" formatCode="0%">
                        <c:v>0.04</c:v>
                      </c:pt>
                      <c:pt idx="21" formatCode="0%">
                        <c:v>0.20100000000000001</c:v>
                      </c:pt>
                    </c:numCache>
                  </c:numRef>
                </c:val>
                <c:extLst xmlns:c15="http://schemas.microsoft.com/office/drawing/2012/chart">
                  <c:ext xmlns:c16="http://schemas.microsoft.com/office/drawing/2014/chart" uri="{C3380CC4-5D6E-409C-BE32-E72D297353CC}">
                    <c16:uniqueId val="{0000000C-C9C5-495F-B369-35CAAEFF2736}"/>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0.115</c:v>
                      </c:pt>
                      <c:pt idx="2" formatCode="0%">
                        <c:v>0.126</c:v>
                      </c:pt>
                      <c:pt idx="3" formatCode="0%">
                        <c:v>0.17199999999999999</c:v>
                      </c:pt>
                      <c:pt idx="4" formatCode="0%">
                        <c:v>0.13200000000000001</c:v>
                      </c:pt>
                      <c:pt idx="5" formatCode="0%">
                        <c:v>6.4000000000000001E-2</c:v>
                      </c:pt>
                      <c:pt idx="6" formatCode="0%">
                        <c:v>0.11899999999999999</c:v>
                      </c:pt>
                      <c:pt idx="7" formatCode="0%">
                        <c:v>6.9000000000000006E-2</c:v>
                      </c:pt>
                      <c:pt idx="9" formatCode="0%">
                        <c:v>0.106</c:v>
                      </c:pt>
                      <c:pt idx="10" formatCode="0%">
                        <c:v>0.124</c:v>
                      </c:pt>
                      <c:pt idx="11" formatCode="0%">
                        <c:v>0.14499999999999999</c:v>
                      </c:pt>
                      <c:pt idx="12" formatCode="0%">
                        <c:v>9.5000000000000001E-2</c:v>
                      </c:pt>
                      <c:pt idx="14" formatCode="0%">
                        <c:v>0.128</c:v>
                      </c:pt>
                      <c:pt idx="15" formatCode="0%">
                        <c:v>5.1999999999999998E-2</c:v>
                      </c:pt>
                      <c:pt idx="16" formatCode="0%">
                        <c:v>0.14399999999999999</c:v>
                      </c:pt>
                      <c:pt idx="17" formatCode="0%">
                        <c:v>0.17199999999999999</c:v>
                      </c:pt>
                      <c:pt idx="18" formatCode="0%">
                        <c:v>0.185</c:v>
                      </c:pt>
                      <c:pt idx="19" formatCode="0%">
                        <c:v>0.153</c:v>
                      </c:pt>
                      <c:pt idx="20" formatCode="0%">
                        <c:v>0.125</c:v>
                      </c:pt>
                      <c:pt idx="21" formatCode="0%">
                        <c:v>6.7000000000000004E-2</c:v>
                      </c:pt>
                    </c:numCache>
                  </c:numRef>
                </c:val>
                <c:extLst xmlns:c15="http://schemas.microsoft.com/office/drawing/2012/chart">
                  <c:ext xmlns:c16="http://schemas.microsoft.com/office/drawing/2014/chart" uri="{C3380CC4-5D6E-409C-BE32-E72D297353CC}">
                    <c16:uniqueId val="{0000000D-C9C5-495F-B369-35CAAEFF2736}"/>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6.7000000000000004E-2</c:v>
                      </c:pt>
                      <c:pt idx="2" formatCode="0%">
                        <c:v>0.1</c:v>
                      </c:pt>
                      <c:pt idx="3" formatCode="0%">
                        <c:v>6.5000000000000002E-2</c:v>
                      </c:pt>
                      <c:pt idx="4" formatCode="0%">
                        <c:v>0.09</c:v>
                      </c:pt>
                      <c:pt idx="5" formatCode="0%">
                        <c:v>1.7000000000000001E-2</c:v>
                      </c:pt>
                      <c:pt idx="6" formatCode="0%">
                        <c:v>9.7000000000000003E-2</c:v>
                      </c:pt>
                      <c:pt idx="7" formatCode="0%">
                        <c:v>0.03</c:v>
                      </c:pt>
                      <c:pt idx="9" formatCode="0%">
                        <c:v>8.5999999999999993E-2</c:v>
                      </c:pt>
                      <c:pt idx="10" formatCode="0%">
                        <c:v>5.5E-2</c:v>
                      </c:pt>
                      <c:pt idx="11" formatCode="0%">
                        <c:v>5.3999999999999999E-2</c:v>
                      </c:pt>
                      <c:pt idx="12" formatCode="0%">
                        <c:v>0.06</c:v>
                      </c:pt>
                      <c:pt idx="14" formatCode="0%">
                        <c:v>7.9000000000000001E-2</c:v>
                      </c:pt>
                      <c:pt idx="15" formatCode="0%">
                        <c:v>6.2E-2</c:v>
                      </c:pt>
                      <c:pt idx="16" formatCode="0%">
                        <c:v>5.1999999999999998E-2</c:v>
                      </c:pt>
                      <c:pt idx="17" formatCode="0%">
                        <c:v>0.112</c:v>
                      </c:pt>
                      <c:pt idx="18" formatCode="0%">
                        <c:v>5.3999999999999999E-2</c:v>
                      </c:pt>
                      <c:pt idx="19" formatCode="0%">
                        <c:v>4.8000000000000001E-2</c:v>
                      </c:pt>
                      <c:pt idx="20" formatCode="0%">
                        <c:v>0.13300000000000001</c:v>
                      </c:pt>
                      <c:pt idx="21" formatCode="0%">
                        <c:v>0.14299999999999999</c:v>
                      </c:pt>
                    </c:numCache>
                  </c:numRef>
                </c:val>
                <c:extLst xmlns:c15="http://schemas.microsoft.com/office/drawing/2012/chart">
                  <c:ext xmlns:c16="http://schemas.microsoft.com/office/drawing/2014/chart" uri="{C3380CC4-5D6E-409C-BE32-E72D297353CC}">
                    <c16:uniqueId val="{0000000E-C9C5-495F-B369-35CAAEFF2736}"/>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8.8999999999999996E-2</c:v>
                      </c:pt>
                      <c:pt idx="2" formatCode="0%">
                        <c:v>9.9000000000000005E-2</c:v>
                      </c:pt>
                      <c:pt idx="3" formatCode="0%">
                        <c:v>0.14699999999999999</c:v>
                      </c:pt>
                      <c:pt idx="4" formatCode="0%">
                        <c:v>0.13100000000000001</c:v>
                      </c:pt>
                      <c:pt idx="6" formatCode="0%">
                        <c:v>2.9000000000000001E-2</c:v>
                      </c:pt>
                      <c:pt idx="7" formatCode="0%">
                        <c:v>4.1000000000000002E-2</c:v>
                      </c:pt>
                      <c:pt idx="9" formatCode="0%">
                        <c:v>7.3999999999999996E-2</c:v>
                      </c:pt>
                      <c:pt idx="10" formatCode="0%">
                        <c:v>7.0000000000000007E-2</c:v>
                      </c:pt>
                      <c:pt idx="11" formatCode="0%">
                        <c:v>0.13</c:v>
                      </c:pt>
                      <c:pt idx="12" formatCode="0%">
                        <c:v>0.1</c:v>
                      </c:pt>
                      <c:pt idx="14" formatCode="0%">
                        <c:v>5.0999999999999997E-2</c:v>
                      </c:pt>
                      <c:pt idx="15" formatCode="0%">
                        <c:v>6.4000000000000001E-2</c:v>
                      </c:pt>
                      <c:pt idx="16" formatCode="0%">
                        <c:v>7.0000000000000007E-2</c:v>
                      </c:pt>
                      <c:pt idx="17" formatCode="0%">
                        <c:v>0.182</c:v>
                      </c:pt>
                      <c:pt idx="18" formatCode="0%">
                        <c:v>0.22600000000000001</c:v>
                      </c:pt>
                      <c:pt idx="19" formatCode="0%">
                        <c:v>0.06</c:v>
                      </c:pt>
                      <c:pt idx="20" formatCode="0%">
                        <c:v>0.09</c:v>
                      </c:pt>
                      <c:pt idx="21" formatCode="0%">
                        <c:v>0.223</c:v>
                      </c:pt>
                    </c:numCache>
                  </c:numRef>
                </c:val>
                <c:extLst xmlns:c15="http://schemas.microsoft.com/office/drawing/2012/chart">
                  <c:ext xmlns:c16="http://schemas.microsoft.com/office/drawing/2014/chart" uri="{C3380CC4-5D6E-409C-BE32-E72D297353CC}">
                    <c16:uniqueId val="{0000000F-C9C5-495F-B369-35CAAEFF2736}"/>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3.5000000000000003E-2</c:v>
                      </c:pt>
                      <c:pt idx="2" formatCode="0%">
                        <c:v>1.4999999999999999E-2</c:v>
                      </c:pt>
                      <c:pt idx="3" formatCode="0%">
                        <c:v>1.7999999999999999E-2</c:v>
                      </c:pt>
                      <c:pt idx="4" formatCode="0%">
                        <c:v>2.5000000000000001E-2</c:v>
                      </c:pt>
                      <c:pt idx="5" formatCode="0%">
                        <c:v>0.05</c:v>
                      </c:pt>
                      <c:pt idx="6" formatCode="0%">
                        <c:v>0.02</c:v>
                      </c:pt>
                      <c:pt idx="7" formatCode="0%">
                        <c:v>6.0999999999999999E-2</c:v>
                      </c:pt>
                      <c:pt idx="9" formatCode="0%">
                        <c:v>5.1999999999999998E-2</c:v>
                      </c:pt>
                      <c:pt idx="10" formatCode="0%">
                        <c:v>3.5999999999999997E-2</c:v>
                      </c:pt>
                      <c:pt idx="11" formatCode="0%">
                        <c:v>1.4E-2</c:v>
                      </c:pt>
                      <c:pt idx="12" formatCode="0%">
                        <c:v>2.3E-2</c:v>
                      </c:pt>
                      <c:pt idx="15" formatCode="0%">
                        <c:v>5.6000000000000001E-2</c:v>
                      </c:pt>
                      <c:pt idx="16" formatCode="0%">
                        <c:v>3.1E-2</c:v>
                      </c:pt>
                      <c:pt idx="17" formatCode="0%">
                        <c:v>6.0000000000000001E-3</c:v>
                      </c:pt>
                      <c:pt idx="18" formatCode="0%">
                        <c:v>2.1999999999999999E-2</c:v>
                      </c:pt>
                      <c:pt idx="19" formatCode="0%">
                        <c:v>3.5000000000000003E-2</c:v>
                      </c:pt>
                      <c:pt idx="21" formatCode="0%">
                        <c:v>7.9000000000000001E-2</c:v>
                      </c:pt>
                    </c:numCache>
                  </c:numRef>
                </c:val>
                <c:extLst xmlns:c15="http://schemas.microsoft.com/office/drawing/2012/chart">
                  <c:ext xmlns:c16="http://schemas.microsoft.com/office/drawing/2014/chart" uri="{C3380CC4-5D6E-409C-BE32-E72D297353CC}">
                    <c16:uniqueId val="{00000010-C9C5-495F-B369-35CAAEFF2736}"/>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3.254</c:v>
                      </c:pt>
                      <c:pt idx="2" formatCode="0%">
                        <c:v>4.5339999999999998</c:v>
                      </c:pt>
                      <c:pt idx="3" formatCode="0%">
                        <c:v>3.8919999999999999</c:v>
                      </c:pt>
                      <c:pt idx="4" formatCode="0%">
                        <c:v>3.3849999999999998</c:v>
                      </c:pt>
                      <c:pt idx="5" formatCode="0%">
                        <c:v>1.8720000000000001</c:v>
                      </c:pt>
                      <c:pt idx="6" formatCode="0%">
                        <c:v>2.66</c:v>
                      </c:pt>
                      <c:pt idx="7" formatCode="0%">
                        <c:v>2.9009999999999998</c:v>
                      </c:pt>
                      <c:pt idx="9" formatCode="0%">
                        <c:v>2.8940000000000001</c:v>
                      </c:pt>
                      <c:pt idx="10" formatCode="0%">
                        <c:v>3.2280000000000002</c:v>
                      </c:pt>
                      <c:pt idx="11" formatCode="0%">
                        <c:v>3.6389999999999998</c:v>
                      </c:pt>
                      <c:pt idx="12" formatCode="0%">
                        <c:v>3.573</c:v>
                      </c:pt>
                      <c:pt idx="14" formatCode="0%">
                        <c:v>2.9729999999999999</c:v>
                      </c:pt>
                      <c:pt idx="15" formatCode="0%">
                        <c:v>2.6059999999999999</c:v>
                      </c:pt>
                      <c:pt idx="16" formatCode="0%">
                        <c:v>3.1110000000000002</c:v>
                      </c:pt>
                      <c:pt idx="17" formatCode="0%">
                        <c:v>4.1859999999999999</c:v>
                      </c:pt>
                      <c:pt idx="18" formatCode="0%">
                        <c:v>4.6210000000000004</c:v>
                      </c:pt>
                      <c:pt idx="19" formatCode="0%">
                        <c:v>3.8319999999999999</c:v>
                      </c:pt>
                      <c:pt idx="20" formatCode="0%">
                        <c:v>3.3180000000000001</c:v>
                      </c:pt>
                      <c:pt idx="21" formatCode="0%">
                        <c:v>4.0460000000000003</c:v>
                      </c:pt>
                    </c:numCache>
                  </c:numRef>
                </c:val>
                <c:extLst xmlns:c15="http://schemas.microsoft.com/office/drawing/2012/chart">
                  <c:ext xmlns:c16="http://schemas.microsoft.com/office/drawing/2014/chart" uri="{C3380CC4-5D6E-409C-BE32-E72D297353CC}">
                    <c16:uniqueId val="{00000011-C9C5-495F-B369-35CAAEFF2736}"/>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6.2300069473524483E-2"/>
          <c:w val="0.39131440960987096"/>
          <c:h val="0.86088628623689456"/>
        </c:manualLayout>
      </c:layout>
      <c:barChart>
        <c:barDir val="bar"/>
        <c:grouping val="clustered"/>
        <c:varyColors val="0"/>
        <c:ser>
          <c:idx val="15"/>
          <c:order val="15"/>
          <c:tx>
            <c:strRef>
              <c:f>Taul1!$A$17</c:f>
              <c:strCache>
                <c:ptCount val="1"/>
                <c:pt idx="0">
                  <c:v>Vakavaan sairauteen liittyvä vakuutus (esim. syöpävakuutus)</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extLst/>
            </c:strRef>
          </c:cat>
          <c:val>
            <c:numRef>
              <c:f>Taul1!$B$17:$BO$17</c:f>
              <c:numCache>
                <c:formatCode>General</c:formatCode>
                <c:ptCount val="23"/>
                <c:pt idx="0" formatCode="0%">
                  <c:v>8.8999999999999996E-2</c:v>
                </c:pt>
                <c:pt idx="2" formatCode="0%">
                  <c:v>6.8000000000000005E-2</c:v>
                </c:pt>
                <c:pt idx="3" formatCode="0%">
                  <c:v>0.111</c:v>
                </c:pt>
                <c:pt idx="5" formatCode="0%">
                  <c:v>5.6000000000000001E-2</c:v>
                </c:pt>
                <c:pt idx="6" formatCode="0%">
                  <c:v>0.123</c:v>
                </c:pt>
                <c:pt idx="7" formatCode="0%">
                  <c:v>0.121</c:v>
                </c:pt>
                <c:pt idx="8" formatCode="0%">
                  <c:v>0.159</c:v>
                </c:pt>
                <c:pt idx="9" formatCode="0%">
                  <c:v>3.5000000000000003E-2</c:v>
                </c:pt>
                <c:pt idx="11" formatCode="0%">
                  <c:v>3.5000000000000003E-2</c:v>
                </c:pt>
                <c:pt idx="12" formatCode="0%">
                  <c:v>7.6999999999999999E-2</c:v>
                </c:pt>
                <c:pt idx="13" formatCode="0%">
                  <c:v>0.12</c:v>
                </c:pt>
                <c:pt idx="14" formatCode="0%">
                  <c:v>0.17199999999999999</c:v>
                </c:pt>
                <c:pt idx="16" formatCode="0%">
                  <c:v>0.114</c:v>
                </c:pt>
                <c:pt idx="17" formatCode="0%">
                  <c:v>5.5E-2</c:v>
                </c:pt>
                <c:pt idx="19" formatCode="0%">
                  <c:v>8.1000000000000003E-2</c:v>
                </c:pt>
                <c:pt idx="20" formatCode="0%">
                  <c:v>7.1999999999999995E-2</c:v>
                </c:pt>
                <c:pt idx="21" formatCode="0%">
                  <c:v>9.9000000000000005E-2</c:v>
                </c:pt>
                <c:pt idx="22" formatCode="0%">
                  <c:v>0.11</c:v>
                </c:pt>
              </c:numCache>
              <c:extLst/>
            </c:numRef>
          </c:val>
          <c:extLst xmlns:c15="http://schemas.microsoft.com/office/drawing/2012/chart">
            <c:ext xmlns:c16="http://schemas.microsoft.com/office/drawing/2014/chart" uri="{C3380CC4-5D6E-409C-BE32-E72D297353CC}">
              <c16:uniqueId val="{0000000F-EB82-4D9D-9C86-BEA8630FB72D}"/>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c:ext uri="{02D57815-91ED-43cb-92C2-25804820EDAC}">
                        <c15:formulaRef>
                          <c15:sqref>Taul1!$B$2:$BO$2</c15:sqref>
                        </c15:formulaRef>
                      </c:ext>
                    </c:extLst>
                    <c:numCache>
                      <c:formatCode>General</c:formatCode>
                      <c:ptCount val="23"/>
                      <c:pt idx="0" formatCode="0%">
                        <c:v>0.84</c:v>
                      </c:pt>
                      <c:pt idx="2" formatCode="0%">
                        <c:v>0.84099999999999997</c:v>
                      </c:pt>
                      <c:pt idx="3" formatCode="0%">
                        <c:v>0.84</c:v>
                      </c:pt>
                      <c:pt idx="5" formatCode="0%">
                        <c:v>0.76800000000000002</c:v>
                      </c:pt>
                      <c:pt idx="6" formatCode="0%">
                        <c:v>0.86299999999999999</c:v>
                      </c:pt>
                      <c:pt idx="7" formatCode="0%">
                        <c:v>0.86199999999999999</c:v>
                      </c:pt>
                      <c:pt idx="8" formatCode="0%">
                        <c:v>0.82</c:v>
                      </c:pt>
                      <c:pt idx="9" formatCode="0%">
                        <c:v>0.874</c:v>
                      </c:pt>
                      <c:pt idx="11" formatCode="0%">
                        <c:v>0.82499999999999996</c:v>
                      </c:pt>
                      <c:pt idx="12" formatCode="0%">
                        <c:v>0.85299999999999998</c:v>
                      </c:pt>
                      <c:pt idx="13" formatCode="0%">
                        <c:v>0.84599999999999997</c:v>
                      </c:pt>
                      <c:pt idx="14" formatCode="0%">
                        <c:v>0.88400000000000001</c:v>
                      </c:pt>
                      <c:pt idx="16" formatCode="0%">
                        <c:v>0.85</c:v>
                      </c:pt>
                      <c:pt idx="17" formatCode="0%">
                        <c:v>0.85199999999999998</c:v>
                      </c:pt>
                      <c:pt idx="19" formatCode="0%">
                        <c:v>0.84699999999999998</c:v>
                      </c:pt>
                      <c:pt idx="20" formatCode="0%">
                        <c:v>0.86599999999999999</c:v>
                      </c:pt>
                      <c:pt idx="21" formatCode="0%">
                        <c:v>0.81499999999999995</c:v>
                      </c:pt>
                      <c:pt idx="22" formatCode="0%">
                        <c:v>0.82699999999999996</c:v>
                      </c:pt>
                    </c:numCache>
                  </c:numRef>
                </c:val>
                <c:extLst>
                  <c:ext xmlns:c16="http://schemas.microsoft.com/office/drawing/2014/chart" uri="{C3380CC4-5D6E-409C-BE32-E72D297353CC}">
                    <c16:uniqueId val="{00000001-EB82-4D9D-9C86-BEA8630FB72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3"/>
                      <c:pt idx="0" formatCode="0%">
                        <c:v>0.49099999999999999</c:v>
                      </c:pt>
                      <c:pt idx="2" formatCode="0%">
                        <c:v>0.52</c:v>
                      </c:pt>
                      <c:pt idx="3" formatCode="0%">
                        <c:v>0.46200000000000002</c:v>
                      </c:pt>
                      <c:pt idx="5" formatCode="0%">
                        <c:v>0.251</c:v>
                      </c:pt>
                      <c:pt idx="6" formatCode="0%">
                        <c:v>0.45500000000000002</c:v>
                      </c:pt>
                      <c:pt idx="7" formatCode="0%">
                        <c:v>0.505</c:v>
                      </c:pt>
                      <c:pt idx="8" formatCode="0%">
                        <c:v>0.56799999999999995</c:v>
                      </c:pt>
                      <c:pt idx="9" formatCode="0%">
                        <c:v>0.61</c:v>
                      </c:pt>
                      <c:pt idx="11" formatCode="0%">
                        <c:v>0.248</c:v>
                      </c:pt>
                      <c:pt idx="12" formatCode="0%">
                        <c:v>0.53400000000000003</c:v>
                      </c:pt>
                      <c:pt idx="13" formatCode="0%">
                        <c:v>0.63200000000000001</c:v>
                      </c:pt>
                      <c:pt idx="14" formatCode="0%">
                        <c:v>0.69699999999999995</c:v>
                      </c:pt>
                      <c:pt idx="16" formatCode="0%">
                        <c:v>0.626</c:v>
                      </c:pt>
                      <c:pt idx="17" formatCode="0%">
                        <c:v>0.31</c:v>
                      </c:pt>
                      <c:pt idx="19" formatCode="0%">
                        <c:v>0.54200000000000004</c:v>
                      </c:pt>
                      <c:pt idx="20" formatCode="0%">
                        <c:v>0.42299999999999999</c:v>
                      </c:pt>
                      <c:pt idx="21" formatCode="0%">
                        <c:v>0.5</c:v>
                      </c:pt>
                      <c:pt idx="22" formatCode="0%">
                        <c:v>0.52600000000000002</c:v>
                      </c:pt>
                    </c:numCache>
                  </c:numRef>
                </c:val>
                <c:extLst xmlns:c15="http://schemas.microsoft.com/office/drawing/2012/chart">
                  <c:ext xmlns:c16="http://schemas.microsoft.com/office/drawing/2014/chart" uri="{C3380CC4-5D6E-409C-BE32-E72D297353CC}">
                    <c16:uniqueId val="{00000002-EB82-4D9D-9C86-BEA8630FB72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3"/>
                      <c:pt idx="0" formatCode="0%">
                        <c:v>4.5999999999999999E-2</c:v>
                      </c:pt>
                      <c:pt idx="2" formatCode="0%">
                        <c:v>6.8000000000000005E-2</c:v>
                      </c:pt>
                      <c:pt idx="3" formatCode="0%">
                        <c:v>2.5000000000000001E-2</c:v>
                      </c:pt>
                      <c:pt idx="5" formatCode="0%">
                        <c:v>2.9000000000000001E-2</c:v>
                      </c:pt>
                      <c:pt idx="6" formatCode="0%">
                        <c:v>1.4E-2</c:v>
                      </c:pt>
                      <c:pt idx="7" formatCode="0%">
                        <c:v>3.5999999999999997E-2</c:v>
                      </c:pt>
                      <c:pt idx="8" formatCode="0%">
                        <c:v>6.9000000000000006E-2</c:v>
                      </c:pt>
                      <c:pt idx="9" formatCode="0%">
                        <c:v>6.8000000000000005E-2</c:v>
                      </c:pt>
                      <c:pt idx="11" formatCode="0%">
                        <c:v>8.9999999999999993E-3</c:v>
                      </c:pt>
                      <c:pt idx="12" formatCode="0%">
                        <c:v>4.2000000000000003E-2</c:v>
                      </c:pt>
                      <c:pt idx="13" formatCode="0%">
                        <c:v>7.4999999999999997E-2</c:v>
                      </c:pt>
                      <c:pt idx="14" formatCode="0%">
                        <c:v>8.4000000000000005E-2</c:v>
                      </c:pt>
                      <c:pt idx="16" formatCode="0%">
                        <c:v>0.06</c:v>
                      </c:pt>
                      <c:pt idx="17" formatCode="0%">
                        <c:v>2.4E-2</c:v>
                      </c:pt>
                      <c:pt idx="19" formatCode="0%">
                        <c:v>2.8000000000000001E-2</c:v>
                      </c:pt>
                      <c:pt idx="20" formatCode="0%">
                        <c:v>3.7999999999999999E-2</c:v>
                      </c:pt>
                      <c:pt idx="21" formatCode="0%">
                        <c:v>7.8E-2</c:v>
                      </c:pt>
                      <c:pt idx="22" formatCode="0%">
                        <c:v>0.04</c:v>
                      </c:pt>
                    </c:numCache>
                  </c:numRef>
                </c:val>
                <c:extLst xmlns:c15="http://schemas.microsoft.com/office/drawing/2012/chart">
                  <c:ext xmlns:c16="http://schemas.microsoft.com/office/drawing/2014/chart" uri="{C3380CC4-5D6E-409C-BE32-E72D297353CC}">
                    <c16:uniqueId val="{00000003-EB82-4D9D-9C86-BEA8630FB72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3"/>
                      <c:pt idx="0" formatCode="0%">
                        <c:v>0.03</c:v>
                      </c:pt>
                      <c:pt idx="2" formatCode="0%">
                        <c:v>0.04</c:v>
                      </c:pt>
                      <c:pt idx="3" formatCode="0%">
                        <c:v>2.1000000000000001E-2</c:v>
                      </c:pt>
                      <c:pt idx="5" formatCode="0%">
                        <c:v>1.7999999999999999E-2</c:v>
                      </c:pt>
                      <c:pt idx="6" formatCode="0%">
                        <c:v>1.2999999999999999E-2</c:v>
                      </c:pt>
                      <c:pt idx="7" formatCode="0%">
                        <c:v>2.5999999999999999E-2</c:v>
                      </c:pt>
                      <c:pt idx="8" formatCode="0%">
                        <c:v>3.9E-2</c:v>
                      </c:pt>
                      <c:pt idx="9" formatCode="0%">
                        <c:v>4.4999999999999998E-2</c:v>
                      </c:pt>
                      <c:pt idx="11" formatCode="0%">
                        <c:v>0.01</c:v>
                      </c:pt>
                      <c:pt idx="12" formatCode="0%">
                        <c:v>5.3999999999999999E-2</c:v>
                      </c:pt>
                      <c:pt idx="13" formatCode="0%">
                        <c:v>3.3000000000000002E-2</c:v>
                      </c:pt>
                      <c:pt idx="14" formatCode="0%">
                        <c:v>4.2000000000000003E-2</c:v>
                      </c:pt>
                      <c:pt idx="16" formatCode="0%">
                        <c:v>4.8000000000000001E-2</c:v>
                      </c:pt>
                      <c:pt idx="17" formatCode="0%">
                        <c:v>7.0000000000000001E-3</c:v>
                      </c:pt>
                      <c:pt idx="19" formatCode="0%">
                        <c:v>4.9000000000000002E-2</c:v>
                      </c:pt>
                      <c:pt idx="20" formatCode="0%">
                        <c:v>1.2999999999999999E-2</c:v>
                      </c:pt>
                      <c:pt idx="21" formatCode="0%">
                        <c:v>1.9E-2</c:v>
                      </c:pt>
                      <c:pt idx="22" formatCode="0%">
                        <c:v>4.9000000000000002E-2</c:v>
                      </c:pt>
                    </c:numCache>
                  </c:numRef>
                </c:val>
                <c:extLst xmlns:c15="http://schemas.microsoft.com/office/drawing/2012/chart">
                  <c:ext xmlns:c16="http://schemas.microsoft.com/office/drawing/2014/chart" uri="{C3380CC4-5D6E-409C-BE32-E72D297353CC}">
                    <c16:uniqueId val="{00000004-EB82-4D9D-9C86-BEA8630FB72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3"/>
                      <c:pt idx="0" formatCode="0%">
                        <c:v>0.373</c:v>
                      </c:pt>
                      <c:pt idx="2" formatCode="0%">
                        <c:v>0.34300000000000003</c:v>
                      </c:pt>
                      <c:pt idx="3" formatCode="0%">
                        <c:v>0.40300000000000002</c:v>
                      </c:pt>
                      <c:pt idx="5" formatCode="0%">
                        <c:v>0.26800000000000002</c:v>
                      </c:pt>
                      <c:pt idx="6" formatCode="0%">
                        <c:v>0.41099999999999998</c:v>
                      </c:pt>
                      <c:pt idx="7" formatCode="0%">
                        <c:v>0.40300000000000002</c:v>
                      </c:pt>
                      <c:pt idx="8" formatCode="0%">
                        <c:v>0.46</c:v>
                      </c:pt>
                      <c:pt idx="9" formatCode="0%">
                        <c:v>0.35099999999999998</c:v>
                      </c:pt>
                      <c:pt idx="11" formatCode="0%">
                        <c:v>0.215</c:v>
                      </c:pt>
                      <c:pt idx="12" formatCode="0%">
                        <c:v>0.36099999999999999</c:v>
                      </c:pt>
                      <c:pt idx="13" formatCode="0%">
                        <c:v>0.47</c:v>
                      </c:pt>
                      <c:pt idx="14" formatCode="0%">
                        <c:v>0.503</c:v>
                      </c:pt>
                      <c:pt idx="16" formatCode="0%">
                        <c:v>0.45</c:v>
                      </c:pt>
                      <c:pt idx="17" formatCode="0%">
                        <c:v>0.26300000000000001</c:v>
                      </c:pt>
                      <c:pt idx="19" formatCode="0%">
                        <c:v>0.33700000000000002</c:v>
                      </c:pt>
                      <c:pt idx="20" formatCode="0%">
                        <c:v>0.32800000000000001</c:v>
                      </c:pt>
                      <c:pt idx="21" formatCode="0%">
                        <c:v>0.38</c:v>
                      </c:pt>
                      <c:pt idx="22" formatCode="0%">
                        <c:v>0.45800000000000002</c:v>
                      </c:pt>
                    </c:numCache>
                  </c:numRef>
                </c:val>
                <c:extLst xmlns:c15="http://schemas.microsoft.com/office/drawing/2012/chart">
                  <c:ext xmlns:c16="http://schemas.microsoft.com/office/drawing/2014/chart" uri="{C3380CC4-5D6E-409C-BE32-E72D297353CC}">
                    <c16:uniqueId val="{00000005-EB82-4D9D-9C86-BEA8630FB7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3"/>
                      <c:pt idx="0" formatCode="0%">
                        <c:v>0.20899999999999999</c:v>
                      </c:pt>
                      <c:pt idx="2" formatCode="0%">
                        <c:v>0.19700000000000001</c:v>
                      </c:pt>
                      <c:pt idx="3" formatCode="0%">
                        <c:v>0.221</c:v>
                      </c:pt>
                      <c:pt idx="5" formatCode="0%">
                        <c:v>0.222</c:v>
                      </c:pt>
                      <c:pt idx="6" formatCode="0%">
                        <c:v>0.33700000000000002</c:v>
                      </c:pt>
                      <c:pt idx="7" formatCode="0%">
                        <c:v>0.33100000000000002</c:v>
                      </c:pt>
                      <c:pt idx="8" formatCode="0%">
                        <c:v>0.193</c:v>
                      </c:pt>
                      <c:pt idx="9" formatCode="0%">
                        <c:v>7.3999999999999996E-2</c:v>
                      </c:pt>
                      <c:pt idx="11" formatCode="0%">
                        <c:v>0.127</c:v>
                      </c:pt>
                      <c:pt idx="12" formatCode="0%">
                        <c:v>0.16300000000000001</c:v>
                      </c:pt>
                      <c:pt idx="13" formatCode="0%">
                        <c:v>0.29199999999999998</c:v>
                      </c:pt>
                      <c:pt idx="14" formatCode="0%">
                        <c:v>0.317</c:v>
                      </c:pt>
                      <c:pt idx="16" formatCode="0%">
                        <c:v>0.23899999999999999</c:v>
                      </c:pt>
                      <c:pt idx="17" formatCode="0%">
                        <c:v>0.16700000000000001</c:v>
                      </c:pt>
                      <c:pt idx="19" formatCode="0%">
                        <c:v>0.16200000000000001</c:v>
                      </c:pt>
                      <c:pt idx="20" formatCode="0%">
                        <c:v>0.19800000000000001</c:v>
                      </c:pt>
                      <c:pt idx="21" formatCode="0%">
                        <c:v>0.245</c:v>
                      </c:pt>
                      <c:pt idx="22" formatCode="0%">
                        <c:v>0.22700000000000001</c:v>
                      </c:pt>
                    </c:numCache>
                  </c:numRef>
                </c:val>
                <c:extLst xmlns:c15="http://schemas.microsoft.com/office/drawing/2012/chart">
                  <c:ext xmlns:c16="http://schemas.microsoft.com/office/drawing/2014/chart" uri="{C3380CC4-5D6E-409C-BE32-E72D297353CC}">
                    <c16:uniqueId val="{00000006-EB82-4D9D-9C86-BEA8630FB72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3"/>
                      <c:pt idx="0" formatCode="0%">
                        <c:v>5.2999999999999999E-2</c:v>
                      </c:pt>
                      <c:pt idx="2" formatCode="0%">
                        <c:v>7.3999999999999996E-2</c:v>
                      </c:pt>
                      <c:pt idx="3" formatCode="0%">
                        <c:v>3.3000000000000002E-2</c:v>
                      </c:pt>
                      <c:pt idx="5" formatCode="0%">
                        <c:v>0.13400000000000001</c:v>
                      </c:pt>
                      <c:pt idx="6" formatCode="0%">
                        <c:v>0.03</c:v>
                      </c:pt>
                      <c:pt idx="7" formatCode="0%">
                        <c:v>9.1999999999999998E-2</c:v>
                      </c:pt>
                      <c:pt idx="8" formatCode="0%">
                        <c:v>3.2000000000000001E-2</c:v>
                      </c:pt>
                      <c:pt idx="9" formatCode="0%">
                        <c:v>6.0000000000000001E-3</c:v>
                      </c:pt>
                      <c:pt idx="11" formatCode="0%">
                        <c:v>3.6999999999999998E-2</c:v>
                      </c:pt>
                      <c:pt idx="12" formatCode="0%">
                        <c:v>5.0999999999999997E-2</c:v>
                      </c:pt>
                      <c:pt idx="13" formatCode="0%">
                        <c:v>6.5000000000000002E-2</c:v>
                      </c:pt>
                      <c:pt idx="14" formatCode="0%">
                        <c:v>8.1000000000000003E-2</c:v>
                      </c:pt>
                      <c:pt idx="16" formatCode="0%">
                        <c:v>5.8999999999999997E-2</c:v>
                      </c:pt>
                      <c:pt idx="17" formatCode="0%">
                        <c:v>5.0999999999999997E-2</c:v>
                      </c:pt>
                      <c:pt idx="19" formatCode="0%">
                        <c:v>4.5999999999999999E-2</c:v>
                      </c:pt>
                      <c:pt idx="20" formatCode="0%">
                        <c:v>5.3999999999999999E-2</c:v>
                      </c:pt>
                      <c:pt idx="21" formatCode="0%">
                        <c:v>4.2999999999999997E-2</c:v>
                      </c:pt>
                      <c:pt idx="22" formatCode="0%">
                        <c:v>6.9000000000000006E-2</c:v>
                      </c:pt>
                    </c:numCache>
                  </c:numRef>
                </c:val>
                <c:extLst xmlns:c15="http://schemas.microsoft.com/office/drawing/2012/chart">
                  <c:ext xmlns:c16="http://schemas.microsoft.com/office/drawing/2014/chart" uri="{C3380CC4-5D6E-409C-BE32-E72D297353CC}">
                    <c16:uniqueId val="{00000007-EB82-4D9D-9C86-BEA8630FB72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3"/>
                      <c:pt idx="0" formatCode="0%">
                        <c:v>0.45400000000000001</c:v>
                      </c:pt>
                      <c:pt idx="2" formatCode="0%">
                        <c:v>0.48399999999999999</c:v>
                      </c:pt>
                      <c:pt idx="3" formatCode="0%">
                        <c:v>0.42399999999999999</c:v>
                      </c:pt>
                      <c:pt idx="5" formatCode="0%">
                        <c:v>0.438</c:v>
                      </c:pt>
                      <c:pt idx="6" formatCode="0%">
                        <c:v>0.46100000000000002</c:v>
                      </c:pt>
                      <c:pt idx="7" formatCode="0%">
                        <c:v>0.46200000000000002</c:v>
                      </c:pt>
                      <c:pt idx="8" formatCode="0%">
                        <c:v>0.44</c:v>
                      </c:pt>
                      <c:pt idx="9" formatCode="0%">
                        <c:v>0.46600000000000003</c:v>
                      </c:pt>
                      <c:pt idx="11" formatCode="0%">
                        <c:v>0.29699999999999999</c:v>
                      </c:pt>
                      <c:pt idx="12" formatCode="0%">
                        <c:v>0.432</c:v>
                      </c:pt>
                      <c:pt idx="13" formatCode="0%">
                        <c:v>0.56499999999999995</c:v>
                      </c:pt>
                      <c:pt idx="14" formatCode="0%">
                        <c:v>0.61699999999999999</c:v>
                      </c:pt>
                      <c:pt idx="16" formatCode="0%">
                        <c:v>0.52600000000000002</c:v>
                      </c:pt>
                      <c:pt idx="17" formatCode="0%">
                        <c:v>0.34</c:v>
                      </c:pt>
                      <c:pt idx="19" formatCode="0%">
                        <c:v>0.39900000000000002</c:v>
                      </c:pt>
                      <c:pt idx="20" formatCode="0%">
                        <c:v>0.54500000000000004</c:v>
                      </c:pt>
                      <c:pt idx="21" formatCode="0%">
                        <c:v>0.44</c:v>
                      </c:pt>
                      <c:pt idx="22" formatCode="0%">
                        <c:v>0.40100000000000002</c:v>
                      </c:pt>
                    </c:numCache>
                  </c:numRef>
                </c:val>
                <c:extLst xmlns:c15="http://schemas.microsoft.com/office/drawing/2012/chart">
                  <c:ext xmlns:c16="http://schemas.microsoft.com/office/drawing/2014/chart" uri="{C3380CC4-5D6E-409C-BE32-E72D297353CC}">
                    <c16:uniqueId val="{00000008-EB82-4D9D-9C86-BEA8630FB72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3"/>
                      <c:pt idx="0" formatCode="0%">
                        <c:v>0.25900000000000001</c:v>
                      </c:pt>
                      <c:pt idx="2" formatCode="0%">
                        <c:v>0.252</c:v>
                      </c:pt>
                      <c:pt idx="3" formatCode="0%">
                        <c:v>0.26500000000000001</c:v>
                      </c:pt>
                      <c:pt idx="5" formatCode="0%">
                        <c:v>0.224</c:v>
                      </c:pt>
                      <c:pt idx="6" formatCode="0%">
                        <c:v>0.28699999999999998</c:v>
                      </c:pt>
                      <c:pt idx="7" formatCode="0%">
                        <c:v>0.33</c:v>
                      </c:pt>
                      <c:pt idx="8" formatCode="0%">
                        <c:v>0.35399999999999998</c:v>
                      </c:pt>
                      <c:pt idx="9" formatCode="0%">
                        <c:v>0.17199999999999999</c:v>
                      </c:pt>
                      <c:pt idx="11" formatCode="0%">
                        <c:v>0.125</c:v>
                      </c:pt>
                      <c:pt idx="12" formatCode="0%">
                        <c:v>0.191</c:v>
                      </c:pt>
                      <c:pt idx="13" formatCode="0%">
                        <c:v>0.34399999999999997</c:v>
                      </c:pt>
                      <c:pt idx="14" formatCode="0%">
                        <c:v>0.42</c:v>
                      </c:pt>
                      <c:pt idx="16" formatCode="0%">
                        <c:v>0.32900000000000001</c:v>
                      </c:pt>
                      <c:pt idx="17" formatCode="0%">
                        <c:v>0.16500000000000001</c:v>
                      </c:pt>
                      <c:pt idx="19" formatCode="0%">
                        <c:v>0.253</c:v>
                      </c:pt>
                      <c:pt idx="20" formatCode="0%">
                        <c:v>0.247</c:v>
                      </c:pt>
                      <c:pt idx="21" formatCode="0%">
                        <c:v>0.26700000000000002</c:v>
                      </c:pt>
                      <c:pt idx="22" formatCode="0%">
                        <c:v>0.27</c:v>
                      </c:pt>
                    </c:numCache>
                  </c:numRef>
                </c:val>
                <c:extLst xmlns:c15="http://schemas.microsoft.com/office/drawing/2012/chart">
                  <c:ext xmlns:c16="http://schemas.microsoft.com/office/drawing/2014/chart" uri="{C3380CC4-5D6E-409C-BE32-E72D297353CC}">
                    <c16:uniqueId val="{00000000-EB82-4D9D-9C86-BEA8630FB72D}"/>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3"/>
                      <c:pt idx="0" formatCode="0%">
                        <c:v>3.4000000000000002E-2</c:v>
                      </c:pt>
                      <c:pt idx="2" formatCode="0%">
                        <c:v>0.04</c:v>
                      </c:pt>
                      <c:pt idx="3" formatCode="0%">
                        <c:v>2.9000000000000001E-2</c:v>
                      </c:pt>
                      <c:pt idx="5" formatCode="0%">
                        <c:v>2.3E-2</c:v>
                      </c:pt>
                      <c:pt idx="6" formatCode="0%">
                        <c:v>1.4E-2</c:v>
                      </c:pt>
                      <c:pt idx="7" formatCode="0%">
                        <c:v>2.7E-2</c:v>
                      </c:pt>
                      <c:pt idx="8" formatCode="0%">
                        <c:v>5.8999999999999997E-2</c:v>
                      </c:pt>
                      <c:pt idx="9" formatCode="0%">
                        <c:v>4.2000000000000003E-2</c:v>
                      </c:pt>
                      <c:pt idx="11" formatCode="0%">
                        <c:v>1.4999999999999999E-2</c:v>
                      </c:pt>
                      <c:pt idx="12" formatCode="0%">
                        <c:v>1.0999999999999999E-2</c:v>
                      </c:pt>
                      <c:pt idx="13" formatCode="0%">
                        <c:v>6.5000000000000002E-2</c:v>
                      </c:pt>
                      <c:pt idx="14" formatCode="0%">
                        <c:v>5.5E-2</c:v>
                      </c:pt>
                      <c:pt idx="16" formatCode="0%">
                        <c:v>0.05</c:v>
                      </c:pt>
                      <c:pt idx="17" formatCode="0%">
                        <c:v>1.2E-2</c:v>
                      </c:pt>
                      <c:pt idx="19" formatCode="0%">
                        <c:v>2.5000000000000001E-2</c:v>
                      </c:pt>
                      <c:pt idx="20" formatCode="0%">
                        <c:v>1.6E-2</c:v>
                      </c:pt>
                      <c:pt idx="21" formatCode="0%">
                        <c:v>0.06</c:v>
                      </c:pt>
                      <c:pt idx="22" formatCode="0%">
                        <c:v>0.04</c:v>
                      </c:pt>
                    </c:numCache>
                  </c:numRef>
                </c:val>
                <c:extLst xmlns:c15="http://schemas.microsoft.com/office/drawing/2012/chart">
                  <c:ext xmlns:c16="http://schemas.microsoft.com/office/drawing/2014/chart" uri="{C3380CC4-5D6E-409C-BE32-E72D297353CC}">
                    <c16:uniqueId val="{00000009-EB82-4D9D-9C86-BEA8630FB72D}"/>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3"/>
                      <c:pt idx="0" formatCode="0%">
                        <c:v>0.01</c:v>
                      </c:pt>
                      <c:pt idx="2" formatCode="0%">
                        <c:v>1.4E-2</c:v>
                      </c:pt>
                      <c:pt idx="3" formatCode="0%">
                        <c:v>6.0000000000000001E-3</c:v>
                      </c:pt>
                      <c:pt idx="5" formatCode="0%">
                        <c:v>2.1000000000000001E-2</c:v>
                      </c:pt>
                      <c:pt idx="7" formatCode="0%">
                        <c:v>8.9999999999999993E-3</c:v>
                      </c:pt>
                      <c:pt idx="8" formatCode="0%">
                        <c:v>1.2E-2</c:v>
                      </c:pt>
                      <c:pt idx="9" formatCode="0%">
                        <c:v>8.9999999999999993E-3</c:v>
                      </c:pt>
                      <c:pt idx="11" formatCode="0%">
                        <c:v>3.0000000000000001E-3</c:v>
                      </c:pt>
                      <c:pt idx="12" formatCode="0%">
                        <c:v>5.0000000000000001E-3</c:v>
                      </c:pt>
                      <c:pt idx="13" formatCode="0%">
                        <c:v>2.3E-2</c:v>
                      </c:pt>
                      <c:pt idx="14" formatCode="0%">
                        <c:v>1.9E-2</c:v>
                      </c:pt>
                      <c:pt idx="16" formatCode="0%">
                        <c:v>1.6E-2</c:v>
                      </c:pt>
                      <c:pt idx="17" formatCode="0%">
                        <c:v>3.0000000000000001E-3</c:v>
                      </c:pt>
                      <c:pt idx="19" formatCode="0%">
                        <c:v>1.2999999999999999E-2</c:v>
                      </c:pt>
                      <c:pt idx="20" formatCode="0%">
                        <c:v>1.6E-2</c:v>
                      </c:pt>
                      <c:pt idx="21" formatCode="0%">
                        <c:v>0.01</c:v>
                      </c:pt>
                    </c:numCache>
                  </c:numRef>
                </c:val>
                <c:extLst xmlns:c15="http://schemas.microsoft.com/office/drawing/2012/chart">
                  <c:ext xmlns:c16="http://schemas.microsoft.com/office/drawing/2014/chart" uri="{C3380CC4-5D6E-409C-BE32-E72D297353CC}">
                    <c16:uniqueId val="{0000000A-EB82-4D9D-9C86-BEA8630FB72D}"/>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3"/>
                      <c:pt idx="0" formatCode="0%">
                        <c:v>6.0999999999999999E-2</c:v>
                      </c:pt>
                      <c:pt idx="2" formatCode="0%">
                        <c:v>4.3999999999999997E-2</c:v>
                      </c:pt>
                      <c:pt idx="3" formatCode="0%">
                        <c:v>7.8E-2</c:v>
                      </c:pt>
                      <c:pt idx="5" formatCode="0%">
                        <c:v>7.9000000000000001E-2</c:v>
                      </c:pt>
                      <c:pt idx="6" formatCode="0%">
                        <c:v>7.0999999999999994E-2</c:v>
                      </c:pt>
                      <c:pt idx="7" formatCode="0%">
                        <c:v>5.6000000000000001E-2</c:v>
                      </c:pt>
                      <c:pt idx="8" formatCode="0%">
                        <c:v>9.8000000000000004E-2</c:v>
                      </c:pt>
                      <c:pt idx="9" formatCode="0%">
                        <c:v>2.5000000000000001E-2</c:v>
                      </c:pt>
                      <c:pt idx="11" formatCode="0%">
                        <c:v>2.1999999999999999E-2</c:v>
                      </c:pt>
                      <c:pt idx="12" formatCode="0%">
                        <c:v>5.1999999999999998E-2</c:v>
                      </c:pt>
                      <c:pt idx="13" formatCode="0%">
                        <c:v>0.113</c:v>
                      </c:pt>
                      <c:pt idx="14" formatCode="0%">
                        <c:v>8.4000000000000005E-2</c:v>
                      </c:pt>
                      <c:pt idx="16" formatCode="0%">
                        <c:v>8.1000000000000003E-2</c:v>
                      </c:pt>
                      <c:pt idx="17" formatCode="0%">
                        <c:v>0.03</c:v>
                      </c:pt>
                      <c:pt idx="19" formatCode="0%">
                        <c:v>6.7000000000000004E-2</c:v>
                      </c:pt>
                      <c:pt idx="20" formatCode="0%">
                        <c:v>5.3999999999999999E-2</c:v>
                      </c:pt>
                      <c:pt idx="21" formatCode="0%">
                        <c:v>3.6999999999999998E-2</c:v>
                      </c:pt>
                      <c:pt idx="22" formatCode="0%">
                        <c:v>0.09</c:v>
                      </c:pt>
                    </c:numCache>
                  </c:numRef>
                </c:val>
                <c:extLst xmlns:c15="http://schemas.microsoft.com/office/drawing/2012/chart">
                  <c:ext xmlns:c16="http://schemas.microsoft.com/office/drawing/2014/chart" uri="{C3380CC4-5D6E-409C-BE32-E72D297353CC}">
                    <c16:uniqueId val="{0000000B-EB82-4D9D-9C86-BEA8630FB72D}"/>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3"/>
                      <c:pt idx="0" formatCode="0%">
                        <c:v>8.7999999999999995E-2</c:v>
                      </c:pt>
                      <c:pt idx="2" formatCode="0%">
                        <c:v>8.2000000000000003E-2</c:v>
                      </c:pt>
                      <c:pt idx="3" formatCode="0%">
                        <c:v>9.2999999999999999E-2</c:v>
                      </c:pt>
                      <c:pt idx="5" formatCode="0%">
                        <c:v>2.8000000000000001E-2</c:v>
                      </c:pt>
                      <c:pt idx="6" formatCode="0%">
                        <c:v>3.5000000000000003E-2</c:v>
                      </c:pt>
                      <c:pt idx="7" formatCode="0%">
                        <c:v>0.111</c:v>
                      </c:pt>
                      <c:pt idx="8" formatCode="0%">
                        <c:v>0.17899999999999999</c:v>
                      </c:pt>
                      <c:pt idx="9" formatCode="0%">
                        <c:v>8.8999999999999996E-2</c:v>
                      </c:pt>
                      <c:pt idx="11" formatCode="0%">
                        <c:v>0.03</c:v>
                      </c:pt>
                      <c:pt idx="12" formatCode="0%">
                        <c:v>8.5000000000000006E-2</c:v>
                      </c:pt>
                      <c:pt idx="13" formatCode="0%">
                        <c:v>0.121</c:v>
                      </c:pt>
                      <c:pt idx="14" formatCode="0%">
                        <c:v>0.11899999999999999</c:v>
                      </c:pt>
                      <c:pt idx="16" formatCode="0%">
                        <c:v>0.124</c:v>
                      </c:pt>
                      <c:pt idx="17" formatCode="0%">
                        <c:v>3.2000000000000001E-2</c:v>
                      </c:pt>
                      <c:pt idx="19" formatCode="0%">
                        <c:v>7.5999999999999998E-2</c:v>
                      </c:pt>
                      <c:pt idx="20" formatCode="0%">
                        <c:v>8.4000000000000005E-2</c:v>
                      </c:pt>
                      <c:pt idx="21" formatCode="0%">
                        <c:v>9.7000000000000003E-2</c:v>
                      </c:pt>
                      <c:pt idx="22" formatCode="0%">
                        <c:v>9.2999999999999999E-2</c:v>
                      </c:pt>
                    </c:numCache>
                  </c:numRef>
                </c:val>
                <c:extLst xmlns:c15="http://schemas.microsoft.com/office/drawing/2012/chart">
                  <c:ext xmlns:c16="http://schemas.microsoft.com/office/drawing/2014/chart" uri="{C3380CC4-5D6E-409C-BE32-E72D297353CC}">
                    <c16:uniqueId val="{0000000C-EB82-4D9D-9C86-BEA8630FB72D}"/>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3"/>
                      <c:pt idx="0" formatCode="0%">
                        <c:v>0.115</c:v>
                      </c:pt>
                      <c:pt idx="2" formatCode="0%">
                        <c:v>9.0999999999999998E-2</c:v>
                      </c:pt>
                      <c:pt idx="3" formatCode="0%">
                        <c:v>0.14000000000000001</c:v>
                      </c:pt>
                      <c:pt idx="5" formatCode="0%">
                        <c:v>0.10100000000000001</c:v>
                      </c:pt>
                      <c:pt idx="6" formatCode="0%">
                        <c:v>0.13100000000000001</c:v>
                      </c:pt>
                      <c:pt idx="7" formatCode="0%">
                        <c:v>0.158</c:v>
                      </c:pt>
                      <c:pt idx="8" formatCode="0%">
                        <c:v>0.153</c:v>
                      </c:pt>
                      <c:pt idx="9" formatCode="0%">
                        <c:v>7.1999999999999995E-2</c:v>
                      </c:pt>
                      <c:pt idx="11" formatCode="0%">
                        <c:v>6.6000000000000003E-2</c:v>
                      </c:pt>
                      <c:pt idx="12" formatCode="0%">
                        <c:v>9.2999999999999999E-2</c:v>
                      </c:pt>
                      <c:pt idx="13" formatCode="0%">
                        <c:v>0.183</c:v>
                      </c:pt>
                      <c:pt idx="14" formatCode="0%">
                        <c:v>0.19800000000000001</c:v>
                      </c:pt>
                      <c:pt idx="16" formatCode="0%">
                        <c:v>0.13100000000000001</c:v>
                      </c:pt>
                      <c:pt idx="17" formatCode="0%">
                        <c:v>9.1999999999999998E-2</c:v>
                      </c:pt>
                      <c:pt idx="19" formatCode="0%">
                        <c:v>0.1</c:v>
                      </c:pt>
                      <c:pt idx="20" formatCode="0%">
                        <c:v>0.10100000000000001</c:v>
                      </c:pt>
                      <c:pt idx="21" formatCode="0%">
                        <c:v>0.11899999999999999</c:v>
                      </c:pt>
                      <c:pt idx="22" formatCode="0%">
                        <c:v>0.14599999999999999</c:v>
                      </c:pt>
                    </c:numCache>
                  </c:numRef>
                </c:val>
                <c:extLst xmlns:c15="http://schemas.microsoft.com/office/drawing/2012/chart">
                  <c:ext xmlns:c16="http://schemas.microsoft.com/office/drawing/2014/chart" uri="{C3380CC4-5D6E-409C-BE32-E72D297353CC}">
                    <c16:uniqueId val="{0000000D-EB82-4D9D-9C86-BEA8630FB72D}"/>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3"/>
                      <c:pt idx="0" formatCode="0%">
                        <c:v>6.7000000000000004E-2</c:v>
                      </c:pt>
                      <c:pt idx="2" formatCode="0%">
                        <c:v>6.2E-2</c:v>
                      </c:pt>
                      <c:pt idx="3" formatCode="0%">
                        <c:v>7.2999999999999995E-2</c:v>
                      </c:pt>
                      <c:pt idx="5" formatCode="0%">
                        <c:v>9.2999999999999999E-2</c:v>
                      </c:pt>
                      <c:pt idx="6" formatCode="0%">
                        <c:v>0.11899999999999999</c:v>
                      </c:pt>
                      <c:pt idx="7" formatCode="0%">
                        <c:v>7.0999999999999994E-2</c:v>
                      </c:pt>
                      <c:pt idx="8" formatCode="0%">
                        <c:v>0.05</c:v>
                      </c:pt>
                      <c:pt idx="9" formatCode="0%">
                        <c:v>2.9000000000000001E-2</c:v>
                      </c:pt>
                      <c:pt idx="11" formatCode="0%">
                        <c:v>6.9000000000000006E-2</c:v>
                      </c:pt>
                      <c:pt idx="12" formatCode="0%">
                        <c:v>7.6999999999999999E-2</c:v>
                      </c:pt>
                      <c:pt idx="13" formatCode="0%">
                        <c:v>6.7000000000000004E-2</c:v>
                      </c:pt>
                      <c:pt idx="14" formatCode="0%">
                        <c:v>7.9000000000000001E-2</c:v>
                      </c:pt>
                      <c:pt idx="16" formatCode="0%">
                        <c:v>4.5999999999999999E-2</c:v>
                      </c:pt>
                      <c:pt idx="17" formatCode="0%">
                        <c:v>0.1</c:v>
                      </c:pt>
                      <c:pt idx="19" formatCode="0%">
                        <c:v>7.6999999999999999E-2</c:v>
                      </c:pt>
                      <c:pt idx="20" formatCode="0%">
                        <c:v>6.7000000000000004E-2</c:v>
                      </c:pt>
                      <c:pt idx="21" formatCode="0%">
                        <c:v>7.0000000000000007E-2</c:v>
                      </c:pt>
                      <c:pt idx="22" formatCode="0%">
                        <c:v>5.5E-2</c:v>
                      </c:pt>
                    </c:numCache>
                  </c:numRef>
                </c:val>
                <c:extLst xmlns:c15="http://schemas.microsoft.com/office/drawing/2012/chart">
                  <c:ext xmlns:c16="http://schemas.microsoft.com/office/drawing/2014/chart" uri="{C3380CC4-5D6E-409C-BE32-E72D297353CC}">
                    <c16:uniqueId val="{0000000E-EB82-4D9D-9C86-BEA8630FB72D}"/>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3"/>
                      <c:pt idx="0" formatCode="0%">
                        <c:v>3.5000000000000003E-2</c:v>
                      </c:pt>
                      <c:pt idx="2" formatCode="0%">
                        <c:v>3.4000000000000002E-2</c:v>
                      </c:pt>
                      <c:pt idx="3" formatCode="0%">
                        <c:v>3.5999999999999997E-2</c:v>
                      </c:pt>
                      <c:pt idx="5" formatCode="0%">
                        <c:v>6.0000000000000001E-3</c:v>
                      </c:pt>
                      <c:pt idx="6" formatCode="0%">
                        <c:v>3.3000000000000002E-2</c:v>
                      </c:pt>
                      <c:pt idx="7" formatCode="0%">
                        <c:v>1.2E-2</c:v>
                      </c:pt>
                      <c:pt idx="8" formatCode="0%">
                        <c:v>6.6000000000000003E-2</c:v>
                      </c:pt>
                      <c:pt idx="9" formatCode="0%">
                        <c:v>4.9000000000000002E-2</c:v>
                      </c:pt>
                      <c:pt idx="11" formatCode="0%">
                        <c:v>6.8000000000000005E-2</c:v>
                      </c:pt>
                      <c:pt idx="12" formatCode="0%">
                        <c:v>2.5999999999999999E-2</c:v>
                      </c:pt>
                      <c:pt idx="13" formatCode="0%">
                        <c:v>1.9E-2</c:v>
                      </c:pt>
                      <c:pt idx="14" formatCode="0%">
                        <c:v>0.02</c:v>
                      </c:pt>
                      <c:pt idx="16" formatCode="0%">
                        <c:v>2.9000000000000001E-2</c:v>
                      </c:pt>
                      <c:pt idx="17" formatCode="0%">
                        <c:v>4.4999999999999998E-2</c:v>
                      </c:pt>
                      <c:pt idx="19" formatCode="0%">
                        <c:v>2.9000000000000001E-2</c:v>
                      </c:pt>
                      <c:pt idx="20" formatCode="0%">
                        <c:v>2.8000000000000001E-2</c:v>
                      </c:pt>
                      <c:pt idx="21" formatCode="0%">
                        <c:v>0.05</c:v>
                      </c:pt>
                      <c:pt idx="22" formatCode="0%">
                        <c:v>3.4000000000000002E-2</c:v>
                      </c:pt>
                    </c:numCache>
                  </c:numRef>
                </c:val>
                <c:extLst xmlns:c15="http://schemas.microsoft.com/office/drawing/2012/chart">
                  <c:ext xmlns:c16="http://schemas.microsoft.com/office/drawing/2014/chart" uri="{C3380CC4-5D6E-409C-BE32-E72D297353CC}">
                    <c16:uniqueId val="{00000010-EB82-4D9D-9C86-BEA8630FB72D}"/>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SUURALUE</c:v>
                      </c:pt>
                      <c:pt idx="19">
                        <c:v>Länsi-Suomi, n=212</c:v>
                      </c:pt>
                      <c:pt idx="20">
                        <c:v>Helsinki-Uusimaa, n=307</c:v>
                      </c:pt>
                      <c:pt idx="21">
                        <c:v>Etelä-Suomi, n=250</c:v>
                      </c:pt>
                      <c:pt idx="22">
                        <c:v>Pohjois- ja Itä-Suomi, n=231</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3"/>
                      <c:pt idx="0" formatCode="0%">
                        <c:v>3.254</c:v>
                      </c:pt>
                      <c:pt idx="2" formatCode="0%">
                        <c:v>3.254</c:v>
                      </c:pt>
                      <c:pt idx="3" formatCode="0%">
                        <c:v>3.26</c:v>
                      </c:pt>
                      <c:pt idx="5" formatCode="0%">
                        <c:v>2.7589999999999999</c:v>
                      </c:pt>
                      <c:pt idx="6" formatCode="0%">
                        <c:v>3.3969999999999998</c:v>
                      </c:pt>
                      <c:pt idx="7" formatCode="0%">
                        <c:v>3.6120000000000001</c:v>
                      </c:pt>
                      <c:pt idx="8" formatCode="0%">
                        <c:v>3.7509999999999999</c:v>
                      </c:pt>
                      <c:pt idx="9" formatCode="0%">
                        <c:v>3.016</c:v>
                      </c:pt>
                      <c:pt idx="11" formatCode="0%">
                        <c:v>2.2010000000000001</c:v>
                      </c:pt>
                      <c:pt idx="12" formatCode="0%">
                        <c:v>3.1070000000000002</c:v>
                      </c:pt>
                      <c:pt idx="13" formatCode="0%">
                        <c:v>4.0330000000000004</c:v>
                      </c:pt>
                      <c:pt idx="14" formatCode="0%">
                        <c:v>4.391</c:v>
                      </c:pt>
                      <c:pt idx="16" formatCode="0%">
                        <c:v>4.1840000000000002</c:v>
                      </c:pt>
                      <c:pt idx="17" formatCode="0%">
                        <c:v>2.6659999999999999</c:v>
                      </c:pt>
                      <c:pt idx="19" formatCode="0%">
                        <c:v>3.1309999999999998</c:v>
                      </c:pt>
                      <c:pt idx="20" formatCode="0%">
                        <c:v>3.15</c:v>
                      </c:pt>
                      <c:pt idx="21" formatCode="0%">
                        <c:v>3.3290000000000002</c:v>
                      </c:pt>
                      <c:pt idx="22" formatCode="0%">
                        <c:v>3.4350000000000001</c:v>
                      </c:pt>
                    </c:numCache>
                  </c:numRef>
                </c:val>
                <c:extLst xmlns:c15="http://schemas.microsoft.com/office/drawing/2012/chart">
                  <c:ext xmlns:c16="http://schemas.microsoft.com/office/drawing/2014/chart" uri="{C3380CC4-5D6E-409C-BE32-E72D297353CC}">
                    <c16:uniqueId val="{00000011-EB82-4D9D-9C86-BEA8630FB72D}"/>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23268674131292"/>
          <c:y val="6.2300034905362629E-2"/>
          <c:w val="0.38919235398293966"/>
          <c:h val="0.86088628623689456"/>
        </c:manualLayout>
      </c:layout>
      <c:barChart>
        <c:barDir val="bar"/>
        <c:grouping val="clustered"/>
        <c:varyColors val="0"/>
        <c:ser>
          <c:idx val="15"/>
          <c:order val="15"/>
          <c:tx>
            <c:strRef>
              <c:f>Taul1!$A$17</c:f>
              <c:strCache>
                <c:ptCount val="1"/>
                <c:pt idx="0">
                  <c:v>Vakavaan sairauteen liittyvä vakuutus (esim. syöpävakuutus)</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extLst/>
            </c:strRef>
          </c:cat>
          <c:val>
            <c:numRef>
              <c:f>Taul1!$B$17:$BO$17</c:f>
              <c:numCache>
                <c:formatCode>General</c:formatCode>
                <c:ptCount val="22"/>
                <c:pt idx="0" formatCode="0%">
                  <c:v>8.8999999999999996E-2</c:v>
                </c:pt>
                <c:pt idx="2" formatCode="0%">
                  <c:v>9.9000000000000005E-2</c:v>
                </c:pt>
                <c:pt idx="3" formatCode="0%">
                  <c:v>0.14699999999999999</c:v>
                </c:pt>
                <c:pt idx="4" formatCode="0%">
                  <c:v>0.13100000000000001</c:v>
                </c:pt>
                <c:pt idx="6" formatCode="0%">
                  <c:v>2.9000000000000001E-2</c:v>
                </c:pt>
                <c:pt idx="7" formatCode="0%">
                  <c:v>4.1000000000000002E-2</c:v>
                </c:pt>
                <c:pt idx="9" formatCode="0%">
                  <c:v>7.3999999999999996E-2</c:v>
                </c:pt>
                <c:pt idx="10" formatCode="0%">
                  <c:v>7.0000000000000007E-2</c:v>
                </c:pt>
                <c:pt idx="11" formatCode="0%">
                  <c:v>0.13</c:v>
                </c:pt>
                <c:pt idx="12" formatCode="0%">
                  <c:v>0.1</c:v>
                </c:pt>
                <c:pt idx="14" formatCode="0%">
                  <c:v>5.0999999999999997E-2</c:v>
                </c:pt>
                <c:pt idx="15" formatCode="0%">
                  <c:v>6.4000000000000001E-2</c:v>
                </c:pt>
                <c:pt idx="16" formatCode="0%">
                  <c:v>7.0000000000000007E-2</c:v>
                </c:pt>
                <c:pt idx="17" formatCode="0%">
                  <c:v>0.182</c:v>
                </c:pt>
                <c:pt idx="18" formatCode="0%">
                  <c:v>0.22600000000000001</c:v>
                </c:pt>
                <c:pt idx="19" formatCode="0%">
                  <c:v>0.06</c:v>
                </c:pt>
                <c:pt idx="20" formatCode="0%">
                  <c:v>0.09</c:v>
                </c:pt>
                <c:pt idx="21" formatCode="0%">
                  <c:v>0.223</c:v>
                </c:pt>
              </c:numCache>
              <c:extLst/>
            </c:numRef>
          </c:val>
          <c:extLst xmlns:c15="http://schemas.microsoft.com/office/drawing/2012/chart">
            <c:ext xmlns:c16="http://schemas.microsoft.com/office/drawing/2014/chart" uri="{C3380CC4-5D6E-409C-BE32-E72D297353CC}">
              <c16:uniqueId val="{0000000F-B7E0-4BE8-9794-308F03EB4242}"/>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c:ext uri="{02D57815-91ED-43cb-92C2-25804820EDAC}">
                        <c15:formulaRef>
                          <c15:sqref>Taul1!$B$2:$BO$2</c15:sqref>
                        </c15:formulaRef>
                      </c:ext>
                    </c:extLst>
                    <c:numCache>
                      <c:formatCode>General</c:formatCode>
                      <c:ptCount val="22"/>
                      <c:pt idx="0" formatCode="0%">
                        <c:v>0.84</c:v>
                      </c:pt>
                      <c:pt idx="2" formatCode="0%">
                        <c:v>0.82699999999999996</c:v>
                      </c:pt>
                      <c:pt idx="3" formatCode="0%">
                        <c:v>0.85699999999999998</c:v>
                      </c:pt>
                      <c:pt idx="4" formatCode="0%">
                        <c:v>0.81699999999999995</c:v>
                      </c:pt>
                      <c:pt idx="5" formatCode="0%">
                        <c:v>0.86499999999999999</c:v>
                      </c:pt>
                      <c:pt idx="6" formatCode="0%">
                        <c:v>0.755</c:v>
                      </c:pt>
                      <c:pt idx="7" formatCode="0%">
                        <c:v>0.89800000000000002</c:v>
                      </c:pt>
                      <c:pt idx="9" formatCode="0%">
                        <c:v>0.81</c:v>
                      </c:pt>
                      <c:pt idx="10" formatCode="0%">
                        <c:v>0.84599999999999997</c:v>
                      </c:pt>
                      <c:pt idx="11" formatCode="0%">
                        <c:v>0.87</c:v>
                      </c:pt>
                      <c:pt idx="12" formatCode="0%">
                        <c:v>0.86099999999999999</c:v>
                      </c:pt>
                      <c:pt idx="14" formatCode="0%">
                        <c:v>0.58299999999999996</c:v>
                      </c:pt>
                      <c:pt idx="15" formatCode="0%">
                        <c:v>0.84399999999999997</c:v>
                      </c:pt>
                      <c:pt idx="16" formatCode="0%">
                        <c:v>0.83799999999999997</c:v>
                      </c:pt>
                      <c:pt idx="17" formatCode="0%">
                        <c:v>0.86499999999999999</c:v>
                      </c:pt>
                      <c:pt idx="18" formatCode="0%">
                        <c:v>0.752</c:v>
                      </c:pt>
                      <c:pt idx="19" formatCode="0%">
                        <c:v>0.88900000000000001</c:v>
                      </c:pt>
                      <c:pt idx="20" formatCode="0%">
                        <c:v>0.85799999999999998</c:v>
                      </c:pt>
                      <c:pt idx="21" formatCode="0%">
                        <c:v>0.93</c:v>
                      </c:pt>
                    </c:numCache>
                  </c:numRef>
                </c:val>
                <c:extLst>
                  <c:ext xmlns:c16="http://schemas.microsoft.com/office/drawing/2014/chart" uri="{C3380CC4-5D6E-409C-BE32-E72D297353CC}">
                    <c16:uniqueId val="{00000001-B7E0-4BE8-9794-308F03EB424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0.49099999999999999</c:v>
                      </c:pt>
                      <c:pt idx="2" formatCode="0%">
                        <c:v>0.64800000000000002</c:v>
                      </c:pt>
                      <c:pt idx="3" formatCode="0%">
                        <c:v>0.56499999999999995</c:v>
                      </c:pt>
                      <c:pt idx="4" formatCode="0%">
                        <c:v>0.496</c:v>
                      </c:pt>
                      <c:pt idx="5" formatCode="0%">
                        <c:v>0.129</c:v>
                      </c:pt>
                      <c:pt idx="6" formatCode="0%">
                        <c:v>0.27200000000000002</c:v>
                      </c:pt>
                      <c:pt idx="7" formatCode="0%">
                        <c:v>0.57099999999999995</c:v>
                      </c:pt>
                      <c:pt idx="9" formatCode="0%">
                        <c:v>0.44400000000000001</c:v>
                      </c:pt>
                      <c:pt idx="10" formatCode="0%">
                        <c:v>0.44</c:v>
                      </c:pt>
                      <c:pt idx="11" formatCode="0%">
                        <c:v>0.58799999999999997</c:v>
                      </c:pt>
                      <c:pt idx="12" formatCode="0%">
                        <c:v>0.54400000000000004</c:v>
                      </c:pt>
                      <c:pt idx="14" formatCode="0%">
                        <c:v>0.29899999999999999</c:v>
                      </c:pt>
                      <c:pt idx="15" formatCode="0%">
                        <c:v>0.36599999999999999</c:v>
                      </c:pt>
                      <c:pt idx="16" formatCode="0%">
                        <c:v>0.502</c:v>
                      </c:pt>
                      <c:pt idx="17" formatCode="0%">
                        <c:v>0.59499999999999997</c:v>
                      </c:pt>
                      <c:pt idx="18" formatCode="0%">
                        <c:v>0.59199999999999997</c:v>
                      </c:pt>
                      <c:pt idx="19" formatCode="0%">
                        <c:v>0.66900000000000004</c:v>
                      </c:pt>
                      <c:pt idx="20" formatCode="0%">
                        <c:v>0.53300000000000003</c:v>
                      </c:pt>
                      <c:pt idx="21" formatCode="0%">
                        <c:v>0.64300000000000002</c:v>
                      </c:pt>
                    </c:numCache>
                  </c:numRef>
                </c:val>
                <c:extLst xmlns:c15="http://schemas.microsoft.com/office/drawing/2012/chart">
                  <c:ext xmlns:c16="http://schemas.microsoft.com/office/drawing/2014/chart" uri="{C3380CC4-5D6E-409C-BE32-E72D297353CC}">
                    <c16:uniqueId val="{00000002-B7E0-4BE8-9794-308F03EB424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4.5999999999999999E-2</c:v>
                      </c:pt>
                      <c:pt idx="2" formatCode="0%">
                        <c:v>5.7000000000000002E-2</c:v>
                      </c:pt>
                      <c:pt idx="3" formatCode="0%">
                        <c:v>6.9000000000000006E-2</c:v>
                      </c:pt>
                      <c:pt idx="4" formatCode="0%">
                        <c:v>3.6999999999999998E-2</c:v>
                      </c:pt>
                      <c:pt idx="6" formatCode="0%">
                        <c:v>0.01</c:v>
                      </c:pt>
                      <c:pt idx="7" formatCode="0%">
                        <c:v>5.8999999999999997E-2</c:v>
                      </c:pt>
                      <c:pt idx="9" formatCode="0%">
                        <c:v>0.03</c:v>
                      </c:pt>
                      <c:pt idx="10" formatCode="0%">
                        <c:v>7.6999999999999999E-2</c:v>
                      </c:pt>
                      <c:pt idx="11" formatCode="0%">
                        <c:v>2.9000000000000001E-2</c:v>
                      </c:pt>
                      <c:pt idx="12" formatCode="0%">
                        <c:v>5.5E-2</c:v>
                      </c:pt>
                      <c:pt idx="14" formatCode="0%">
                        <c:v>5.8999999999999997E-2</c:v>
                      </c:pt>
                      <c:pt idx="15" formatCode="0%">
                        <c:v>1.9E-2</c:v>
                      </c:pt>
                      <c:pt idx="16" formatCode="0%">
                        <c:v>0.04</c:v>
                      </c:pt>
                      <c:pt idx="17" formatCode="0%">
                        <c:v>4.9000000000000002E-2</c:v>
                      </c:pt>
                      <c:pt idx="18" formatCode="0%">
                        <c:v>0.14799999999999999</c:v>
                      </c:pt>
                      <c:pt idx="19" formatCode="0%">
                        <c:v>0.108</c:v>
                      </c:pt>
                    </c:numCache>
                  </c:numRef>
                </c:val>
                <c:extLst xmlns:c15="http://schemas.microsoft.com/office/drawing/2012/chart">
                  <c:ext xmlns:c16="http://schemas.microsoft.com/office/drawing/2014/chart" uri="{C3380CC4-5D6E-409C-BE32-E72D297353CC}">
                    <c16:uniqueId val="{00000003-B7E0-4BE8-9794-308F03EB424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0.03</c:v>
                      </c:pt>
                      <c:pt idx="2" formatCode="0%">
                        <c:v>9.2999999999999999E-2</c:v>
                      </c:pt>
                      <c:pt idx="3" formatCode="0%">
                        <c:v>2.3E-2</c:v>
                      </c:pt>
                      <c:pt idx="4" formatCode="0%">
                        <c:v>1.7999999999999999E-2</c:v>
                      </c:pt>
                      <c:pt idx="6" formatCode="0%">
                        <c:v>0.01</c:v>
                      </c:pt>
                      <c:pt idx="7" formatCode="0%">
                        <c:v>4.2999999999999997E-2</c:v>
                      </c:pt>
                      <c:pt idx="9" formatCode="0%">
                        <c:v>1.7999999999999999E-2</c:v>
                      </c:pt>
                      <c:pt idx="10" formatCode="0%">
                        <c:v>4.2999999999999997E-2</c:v>
                      </c:pt>
                      <c:pt idx="11" formatCode="0%">
                        <c:v>1.7999999999999999E-2</c:v>
                      </c:pt>
                      <c:pt idx="12" formatCode="0%">
                        <c:v>0.05</c:v>
                      </c:pt>
                      <c:pt idx="14" formatCode="0%">
                        <c:v>2.5000000000000001E-2</c:v>
                      </c:pt>
                      <c:pt idx="15" formatCode="0%">
                        <c:v>1.2E-2</c:v>
                      </c:pt>
                      <c:pt idx="16" formatCode="0%">
                        <c:v>1.7000000000000001E-2</c:v>
                      </c:pt>
                      <c:pt idx="17" formatCode="0%">
                        <c:v>5.0999999999999997E-2</c:v>
                      </c:pt>
                      <c:pt idx="18" formatCode="0%">
                        <c:v>0.05</c:v>
                      </c:pt>
                      <c:pt idx="19" formatCode="0%">
                        <c:v>7.3999999999999996E-2</c:v>
                      </c:pt>
                      <c:pt idx="20" formatCode="0%">
                        <c:v>2.5000000000000001E-2</c:v>
                      </c:pt>
                      <c:pt idx="21" formatCode="0%">
                        <c:v>8.4000000000000005E-2</c:v>
                      </c:pt>
                    </c:numCache>
                  </c:numRef>
                </c:val>
                <c:extLst xmlns:c15="http://schemas.microsoft.com/office/drawing/2012/chart">
                  <c:ext xmlns:c16="http://schemas.microsoft.com/office/drawing/2014/chart" uri="{C3380CC4-5D6E-409C-BE32-E72D297353CC}">
                    <c16:uniqueId val="{00000004-B7E0-4BE8-9794-308F03EB424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0.373</c:v>
                      </c:pt>
                      <c:pt idx="2" formatCode="0%">
                        <c:v>0.53400000000000003</c:v>
                      </c:pt>
                      <c:pt idx="3" formatCode="0%">
                        <c:v>0.47299999999999998</c:v>
                      </c:pt>
                      <c:pt idx="4" formatCode="0%">
                        <c:v>0.40699999999999997</c:v>
                      </c:pt>
                      <c:pt idx="5" formatCode="0%">
                        <c:v>0.17899999999999999</c:v>
                      </c:pt>
                      <c:pt idx="6" formatCode="0%">
                        <c:v>0.25900000000000001</c:v>
                      </c:pt>
                      <c:pt idx="7" formatCode="0%">
                        <c:v>0.32300000000000001</c:v>
                      </c:pt>
                      <c:pt idx="9" formatCode="0%">
                        <c:v>0.34499999999999997</c:v>
                      </c:pt>
                      <c:pt idx="10" formatCode="0%">
                        <c:v>0.31900000000000001</c:v>
                      </c:pt>
                      <c:pt idx="11" formatCode="0%">
                        <c:v>0.44900000000000001</c:v>
                      </c:pt>
                      <c:pt idx="12" formatCode="0%">
                        <c:v>0.41199999999999998</c:v>
                      </c:pt>
                      <c:pt idx="14" formatCode="0%">
                        <c:v>0.31</c:v>
                      </c:pt>
                      <c:pt idx="15" formatCode="0%">
                        <c:v>0.26900000000000002</c:v>
                      </c:pt>
                      <c:pt idx="16" formatCode="0%">
                        <c:v>0.35399999999999998</c:v>
                      </c:pt>
                      <c:pt idx="17" formatCode="0%">
                        <c:v>0.504</c:v>
                      </c:pt>
                      <c:pt idx="18" formatCode="0%">
                        <c:v>0.57199999999999995</c:v>
                      </c:pt>
                      <c:pt idx="19" formatCode="0%">
                        <c:v>0.441</c:v>
                      </c:pt>
                      <c:pt idx="20" formatCode="0%">
                        <c:v>0.51700000000000002</c:v>
                      </c:pt>
                      <c:pt idx="21" formatCode="0%">
                        <c:v>0.57099999999999995</c:v>
                      </c:pt>
                    </c:numCache>
                  </c:numRef>
                </c:val>
                <c:extLst xmlns:c15="http://schemas.microsoft.com/office/drawing/2012/chart">
                  <c:ext xmlns:c16="http://schemas.microsoft.com/office/drawing/2014/chart" uri="{C3380CC4-5D6E-409C-BE32-E72D297353CC}">
                    <c16:uniqueId val="{00000005-B7E0-4BE8-9794-308F03EB424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0.20899999999999999</c:v>
                      </c:pt>
                      <c:pt idx="2" formatCode="0%">
                        <c:v>0.253</c:v>
                      </c:pt>
                      <c:pt idx="3" formatCode="0%">
                        <c:v>0.28299999999999997</c:v>
                      </c:pt>
                      <c:pt idx="4" formatCode="0%">
                        <c:v>0.27200000000000002</c:v>
                      </c:pt>
                      <c:pt idx="5" formatCode="0%">
                        <c:v>0.11799999999999999</c:v>
                      </c:pt>
                      <c:pt idx="6" formatCode="0%">
                        <c:v>0.222</c:v>
                      </c:pt>
                      <c:pt idx="7" formatCode="0%">
                        <c:v>8.2000000000000003E-2</c:v>
                      </c:pt>
                      <c:pt idx="9" formatCode="0%">
                        <c:v>0.19700000000000001</c:v>
                      </c:pt>
                      <c:pt idx="10" formatCode="0%">
                        <c:v>0.20399999999999999</c:v>
                      </c:pt>
                      <c:pt idx="11" formatCode="0%">
                        <c:v>0.26100000000000001</c:v>
                      </c:pt>
                      <c:pt idx="12" formatCode="0%">
                        <c:v>0.185</c:v>
                      </c:pt>
                      <c:pt idx="14" formatCode="0%">
                        <c:v>0.23400000000000001</c:v>
                      </c:pt>
                      <c:pt idx="15" formatCode="0%">
                        <c:v>0.13</c:v>
                      </c:pt>
                      <c:pt idx="16" formatCode="0%">
                        <c:v>0.156</c:v>
                      </c:pt>
                      <c:pt idx="17" formatCode="0%">
                        <c:v>0.44800000000000001</c:v>
                      </c:pt>
                      <c:pt idx="18" formatCode="0%">
                        <c:v>0.29699999999999999</c:v>
                      </c:pt>
                      <c:pt idx="19" formatCode="0%">
                        <c:v>0.13100000000000001</c:v>
                      </c:pt>
                      <c:pt idx="20" formatCode="0%">
                        <c:v>0.377</c:v>
                      </c:pt>
                      <c:pt idx="21" formatCode="0%">
                        <c:v>0.152</c:v>
                      </c:pt>
                    </c:numCache>
                  </c:numRef>
                </c:val>
                <c:extLst xmlns:c15="http://schemas.microsoft.com/office/drawing/2012/chart">
                  <c:ext xmlns:c16="http://schemas.microsoft.com/office/drawing/2014/chart" uri="{C3380CC4-5D6E-409C-BE32-E72D297353CC}">
                    <c16:uniqueId val="{00000006-B7E0-4BE8-9794-308F03EB424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5.2999999999999999E-2</c:v>
                      </c:pt>
                      <c:pt idx="2" formatCode="0%">
                        <c:v>0.14799999999999999</c:v>
                      </c:pt>
                      <c:pt idx="3" formatCode="0%">
                        <c:v>6.4000000000000001E-2</c:v>
                      </c:pt>
                      <c:pt idx="4" formatCode="0%">
                        <c:v>5.5E-2</c:v>
                      </c:pt>
                      <c:pt idx="6" formatCode="0%">
                        <c:v>0.13400000000000001</c:v>
                      </c:pt>
                      <c:pt idx="7" formatCode="0%">
                        <c:v>4.0000000000000001E-3</c:v>
                      </c:pt>
                      <c:pt idx="9" formatCode="0%">
                        <c:v>3.7999999999999999E-2</c:v>
                      </c:pt>
                      <c:pt idx="10" formatCode="0%">
                        <c:v>5.7000000000000002E-2</c:v>
                      </c:pt>
                      <c:pt idx="11" formatCode="0%">
                        <c:v>0.04</c:v>
                      </c:pt>
                      <c:pt idx="12" formatCode="0%">
                        <c:v>8.8999999999999996E-2</c:v>
                      </c:pt>
                      <c:pt idx="14" formatCode="0%">
                        <c:v>0.18</c:v>
                      </c:pt>
                      <c:pt idx="15" formatCode="0%">
                        <c:v>2.8000000000000001E-2</c:v>
                      </c:pt>
                      <c:pt idx="16" formatCode="0%">
                        <c:v>6.0999999999999999E-2</c:v>
                      </c:pt>
                      <c:pt idx="17" formatCode="0%">
                        <c:v>7.2999999999999995E-2</c:v>
                      </c:pt>
                      <c:pt idx="18" formatCode="0%">
                        <c:v>0.21199999999999999</c:v>
                      </c:pt>
                      <c:pt idx="19" formatCode="0%">
                        <c:v>1.4E-2</c:v>
                      </c:pt>
                      <c:pt idx="20" formatCode="0%">
                        <c:v>2.3E-2</c:v>
                      </c:pt>
                      <c:pt idx="21" formatCode="0%">
                        <c:v>0.153</c:v>
                      </c:pt>
                    </c:numCache>
                  </c:numRef>
                </c:val>
                <c:extLst xmlns:c15="http://schemas.microsoft.com/office/drawing/2012/chart">
                  <c:ext xmlns:c16="http://schemas.microsoft.com/office/drawing/2014/chart" uri="{C3380CC4-5D6E-409C-BE32-E72D297353CC}">
                    <c16:uniqueId val="{00000007-B7E0-4BE8-9794-308F03EB424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0.45400000000000001</c:v>
                      </c:pt>
                      <c:pt idx="2" formatCode="0%">
                        <c:v>0.64100000000000001</c:v>
                      </c:pt>
                      <c:pt idx="3" formatCode="0%">
                        <c:v>0.53700000000000003</c:v>
                      </c:pt>
                      <c:pt idx="4" formatCode="0%">
                        <c:v>0.41</c:v>
                      </c:pt>
                      <c:pt idx="5" formatCode="0%">
                        <c:v>0.26800000000000002</c:v>
                      </c:pt>
                      <c:pt idx="6" formatCode="0%">
                        <c:v>0.45500000000000002</c:v>
                      </c:pt>
                      <c:pt idx="7" formatCode="0%">
                        <c:v>0.443</c:v>
                      </c:pt>
                      <c:pt idx="9" formatCode="0%">
                        <c:v>0.316</c:v>
                      </c:pt>
                      <c:pt idx="10" formatCode="0%">
                        <c:v>0.50800000000000001</c:v>
                      </c:pt>
                      <c:pt idx="11" formatCode="0%">
                        <c:v>0.503</c:v>
                      </c:pt>
                      <c:pt idx="12" formatCode="0%">
                        <c:v>0.59499999999999997</c:v>
                      </c:pt>
                      <c:pt idx="14" formatCode="0%">
                        <c:v>0.42799999999999999</c:v>
                      </c:pt>
                      <c:pt idx="15" formatCode="0%">
                        <c:v>0.41</c:v>
                      </c:pt>
                      <c:pt idx="16" formatCode="0%">
                        <c:v>0.46400000000000002</c:v>
                      </c:pt>
                      <c:pt idx="17" formatCode="0%">
                        <c:v>0.50600000000000001</c:v>
                      </c:pt>
                      <c:pt idx="18" formatCode="0%">
                        <c:v>0.51600000000000001</c:v>
                      </c:pt>
                      <c:pt idx="19" formatCode="0%">
                        <c:v>0.53600000000000003</c:v>
                      </c:pt>
                      <c:pt idx="20" formatCode="0%">
                        <c:v>0.28100000000000003</c:v>
                      </c:pt>
                      <c:pt idx="21" formatCode="0%">
                        <c:v>0.36699999999999999</c:v>
                      </c:pt>
                    </c:numCache>
                  </c:numRef>
                </c:val>
                <c:extLst xmlns:c15="http://schemas.microsoft.com/office/drawing/2012/chart">
                  <c:ext xmlns:c16="http://schemas.microsoft.com/office/drawing/2014/chart" uri="{C3380CC4-5D6E-409C-BE32-E72D297353CC}">
                    <c16:uniqueId val="{00000008-B7E0-4BE8-9794-308F03EB424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0.25900000000000001</c:v>
                      </c:pt>
                      <c:pt idx="2" formatCode="0%">
                        <c:v>0.40400000000000003</c:v>
                      </c:pt>
                      <c:pt idx="3" formatCode="0%">
                        <c:v>0.379</c:v>
                      </c:pt>
                      <c:pt idx="4" formatCode="0%">
                        <c:v>0.28199999999999997</c:v>
                      </c:pt>
                      <c:pt idx="5" formatCode="0%">
                        <c:v>0.13200000000000001</c:v>
                      </c:pt>
                      <c:pt idx="6" formatCode="0%">
                        <c:v>0.21099999999999999</c:v>
                      </c:pt>
                      <c:pt idx="7" formatCode="0%">
                        <c:v>0.14299999999999999</c:v>
                      </c:pt>
                      <c:pt idx="9" formatCode="0%">
                        <c:v>0.21099999999999999</c:v>
                      </c:pt>
                      <c:pt idx="10" formatCode="0%">
                        <c:v>0.26100000000000001</c:v>
                      </c:pt>
                      <c:pt idx="11" formatCode="0%">
                        <c:v>0.32300000000000001</c:v>
                      </c:pt>
                      <c:pt idx="12" formatCode="0%">
                        <c:v>0.28000000000000003</c:v>
                      </c:pt>
                      <c:pt idx="14" formatCode="0%">
                        <c:v>0.375</c:v>
                      </c:pt>
                      <c:pt idx="15" formatCode="0%">
                        <c:v>0.16200000000000001</c:v>
                      </c:pt>
                      <c:pt idx="16" formatCode="0%">
                        <c:v>0.21199999999999999</c:v>
                      </c:pt>
                      <c:pt idx="17" formatCode="0%">
                        <c:v>0.39900000000000002</c:v>
                      </c:pt>
                      <c:pt idx="18" formatCode="0%">
                        <c:v>0.49199999999999999</c:v>
                      </c:pt>
                      <c:pt idx="19" formatCode="0%">
                        <c:v>0.34100000000000003</c:v>
                      </c:pt>
                      <c:pt idx="20" formatCode="0%">
                        <c:v>0.24</c:v>
                      </c:pt>
                      <c:pt idx="21" formatCode="0%">
                        <c:v>0.36399999999999999</c:v>
                      </c:pt>
                    </c:numCache>
                  </c:numRef>
                </c:val>
                <c:extLst xmlns:c15="http://schemas.microsoft.com/office/drawing/2012/chart">
                  <c:ext xmlns:c16="http://schemas.microsoft.com/office/drawing/2014/chart" uri="{C3380CC4-5D6E-409C-BE32-E72D297353CC}">
                    <c16:uniqueId val="{00000000-B7E0-4BE8-9794-308F03EB424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3.4000000000000002E-2</c:v>
                      </c:pt>
                      <c:pt idx="2" formatCode="0%">
                        <c:v>0.151</c:v>
                      </c:pt>
                      <c:pt idx="3" formatCode="0%">
                        <c:v>3.4000000000000002E-2</c:v>
                      </c:pt>
                      <c:pt idx="4" formatCode="0%">
                        <c:v>0.02</c:v>
                      </c:pt>
                      <c:pt idx="5" formatCode="0%">
                        <c:v>1.7999999999999999E-2</c:v>
                      </c:pt>
                      <c:pt idx="6" formatCode="0%">
                        <c:v>1.9E-2</c:v>
                      </c:pt>
                      <c:pt idx="7" formatCode="0%">
                        <c:v>3.5000000000000003E-2</c:v>
                      </c:pt>
                      <c:pt idx="9" formatCode="0%">
                        <c:v>0.03</c:v>
                      </c:pt>
                      <c:pt idx="10" formatCode="0%">
                        <c:v>3.5000000000000003E-2</c:v>
                      </c:pt>
                      <c:pt idx="11" formatCode="0%">
                        <c:v>0.03</c:v>
                      </c:pt>
                      <c:pt idx="12" formatCode="0%">
                        <c:v>4.7E-2</c:v>
                      </c:pt>
                      <c:pt idx="14" formatCode="0%">
                        <c:v>2.5000000000000001E-2</c:v>
                      </c:pt>
                      <c:pt idx="15" formatCode="0%">
                        <c:v>2.7E-2</c:v>
                      </c:pt>
                      <c:pt idx="16" formatCode="0%">
                        <c:v>3.7999999999999999E-2</c:v>
                      </c:pt>
                      <c:pt idx="17" formatCode="0%">
                        <c:v>2.8000000000000001E-2</c:v>
                      </c:pt>
                      <c:pt idx="18" formatCode="0%">
                        <c:v>0.123</c:v>
                      </c:pt>
                      <c:pt idx="19" formatCode="0%">
                        <c:v>8.1000000000000003E-2</c:v>
                      </c:pt>
                    </c:numCache>
                  </c:numRef>
                </c:val>
                <c:extLst xmlns:c15="http://schemas.microsoft.com/office/drawing/2012/chart">
                  <c:ext xmlns:c16="http://schemas.microsoft.com/office/drawing/2014/chart" uri="{C3380CC4-5D6E-409C-BE32-E72D297353CC}">
                    <c16:uniqueId val="{00000009-B7E0-4BE8-9794-308F03EB424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0.01</c:v>
                      </c:pt>
                      <c:pt idx="2" formatCode="0%">
                        <c:v>8.5000000000000006E-2</c:v>
                      </c:pt>
                      <c:pt idx="5" formatCode="0%">
                        <c:v>1.7000000000000001E-2</c:v>
                      </c:pt>
                      <c:pt idx="6" formatCode="0%">
                        <c:v>0.01</c:v>
                      </c:pt>
                      <c:pt idx="7" formatCode="0%">
                        <c:v>0.01</c:v>
                      </c:pt>
                      <c:pt idx="9" formatCode="0%">
                        <c:v>5.0000000000000001E-3</c:v>
                      </c:pt>
                      <c:pt idx="10" formatCode="0%">
                        <c:v>8.9999999999999993E-3</c:v>
                      </c:pt>
                      <c:pt idx="11" formatCode="0%">
                        <c:v>0.01</c:v>
                      </c:pt>
                      <c:pt idx="12" formatCode="0%">
                        <c:v>2.1000000000000001E-2</c:v>
                      </c:pt>
                      <c:pt idx="14" formatCode="0%">
                        <c:v>0.05</c:v>
                      </c:pt>
                      <c:pt idx="15" formatCode="0%">
                        <c:v>3.0000000000000001E-3</c:v>
                      </c:pt>
                      <c:pt idx="16" formatCode="0%">
                        <c:v>8.0000000000000002E-3</c:v>
                      </c:pt>
                      <c:pt idx="17" formatCode="0%">
                        <c:v>1.4E-2</c:v>
                      </c:pt>
                      <c:pt idx="18" formatCode="0%">
                        <c:v>2.5000000000000001E-2</c:v>
                      </c:pt>
                      <c:pt idx="19" formatCode="0%">
                        <c:v>1.2999999999999999E-2</c:v>
                      </c:pt>
                      <c:pt idx="20" formatCode="0%">
                        <c:v>2.5000000000000001E-2</c:v>
                      </c:pt>
                    </c:numCache>
                  </c:numRef>
                </c:val>
                <c:extLst xmlns:c15="http://schemas.microsoft.com/office/drawing/2012/chart">
                  <c:ext xmlns:c16="http://schemas.microsoft.com/office/drawing/2014/chart" uri="{C3380CC4-5D6E-409C-BE32-E72D297353CC}">
                    <c16:uniqueId val="{0000000A-B7E0-4BE8-9794-308F03EB4242}"/>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6.0999999999999999E-2</c:v>
                      </c:pt>
                      <c:pt idx="2" formatCode="0%">
                        <c:v>0.112</c:v>
                      </c:pt>
                      <c:pt idx="3" formatCode="0%">
                        <c:v>8.1000000000000003E-2</c:v>
                      </c:pt>
                      <c:pt idx="4" formatCode="0%">
                        <c:v>0.1</c:v>
                      </c:pt>
                      <c:pt idx="6" formatCode="0%">
                        <c:v>1.9E-2</c:v>
                      </c:pt>
                      <c:pt idx="7" formatCode="0%">
                        <c:v>2.5999999999999999E-2</c:v>
                      </c:pt>
                      <c:pt idx="9" formatCode="0%">
                        <c:v>6.6000000000000003E-2</c:v>
                      </c:pt>
                      <c:pt idx="10" formatCode="0%">
                        <c:v>5.3999999999999999E-2</c:v>
                      </c:pt>
                      <c:pt idx="11" formatCode="0%">
                        <c:v>6.8000000000000005E-2</c:v>
                      </c:pt>
                      <c:pt idx="12" formatCode="0%">
                        <c:v>5.1999999999999998E-2</c:v>
                      </c:pt>
                      <c:pt idx="14" formatCode="0%">
                        <c:v>8.7999999999999995E-2</c:v>
                      </c:pt>
                      <c:pt idx="15" formatCode="0%">
                        <c:v>4.1000000000000002E-2</c:v>
                      </c:pt>
                      <c:pt idx="16" formatCode="0%">
                        <c:v>5.8000000000000003E-2</c:v>
                      </c:pt>
                      <c:pt idx="17" formatCode="0%">
                        <c:v>0.104</c:v>
                      </c:pt>
                      <c:pt idx="18" formatCode="0%">
                        <c:v>0.11700000000000001</c:v>
                      </c:pt>
                      <c:pt idx="19" formatCode="0%">
                        <c:v>3.5999999999999997E-2</c:v>
                      </c:pt>
                      <c:pt idx="20" formatCode="0%">
                        <c:v>5.0999999999999997E-2</c:v>
                      </c:pt>
                      <c:pt idx="21" formatCode="0%">
                        <c:v>6.9000000000000006E-2</c:v>
                      </c:pt>
                    </c:numCache>
                  </c:numRef>
                </c:val>
                <c:extLst xmlns:c15="http://schemas.microsoft.com/office/drawing/2012/chart">
                  <c:ext xmlns:c16="http://schemas.microsoft.com/office/drawing/2014/chart" uri="{C3380CC4-5D6E-409C-BE32-E72D297353CC}">
                    <c16:uniqueId val="{0000000B-B7E0-4BE8-9794-308F03EB4242}"/>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8.7999999999999995E-2</c:v>
                      </c:pt>
                      <c:pt idx="2" formatCode="0%">
                        <c:v>0.24099999999999999</c:v>
                      </c:pt>
                      <c:pt idx="3" formatCode="0%">
                        <c:v>0.125</c:v>
                      </c:pt>
                      <c:pt idx="4" formatCode="0%">
                        <c:v>9.2999999999999999E-2</c:v>
                      </c:pt>
                      <c:pt idx="5" formatCode="0%">
                        <c:v>1.4999999999999999E-2</c:v>
                      </c:pt>
                      <c:pt idx="6" formatCode="0%">
                        <c:v>1.9E-2</c:v>
                      </c:pt>
                      <c:pt idx="7" formatCode="0%">
                        <c:v>6.3E-2</c:v>
                      </c:pt>
                      <c:pt idx="9" formatCode="0%">
                        <c:v>6.6000000000000003E-2</c:v>
                      </c:pt>
                      <c:pt idx="10" formatCode="0%">
                        <c:v>0.09</c:v>
                      </c:pt>
                      <c:pt idx="11" formatCode="0%">
                        <c:v>0.107</c:v>
                      </c:pt>
                      <c:pt idx="12" formatCode="0%">
                        <c:v>0.104</c:v>
                      </c:pt>
                      <c:pt idx="14" formatCode="0%">
                        <c:v>5.8999999999999997E-2</c:v>
                      </c:pt>
                      <c:pt idx="15" formatCode="0%">
                        <c:v>6.0999999999999999E-2</c:v>
                      </c:pt>
                      <c:pt idx="16" formatCode="0%">
                        <c:v>6.6000000000000003E-2</c:v>
                      </c:pt>
                      <c:pt idx="17" formatCode="0%">
                        <c:v>7.8E-2</c:v>
                      </c:pt>
                      <c:pt idx="18" formatCode="0%">
                        <c:v>0.23799999999999999</c:v>
                      </c:pt>
                      <c:pt idx="19" formatCode="0%">
                        <c:v>0.20300000000000001</c:v>
                      </c:pt>
                      <c:pt idx="20" formatCode="0%">
                        <c:v>0.04</c:v>
                      </c:pt>
                      <c:pt idx="21" formatCode="0%">
                        <c:v>0.20100000000000001</c:v>
                      </c:pt>
                    </c:numCache>
                  </c:numRef>
                </c:val>
                <c:extLst xmlns:c15="http://schemas.microsoft.com/office/drawing/2012/chart">
                  <c:ext xmlns:c16="http://schemas.microsoft.com/office/drawing/2014/chart" uri="{C3380CC4-5D6E-409C-BE32-E72D297353CC}">
                    <c16:uniqueId val="{0000000C-B7E0-4BE8-9794-308F03EB4242}"/>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0.115</c:v>
                      </c:pt>
                      <c:pt idx="2" formatCode="0%">
                        <c:v>0.126</c:v>
                      </c:pt>
                      <c:pt idx="3" formatCode="0%">
                        <c:v>0.17199999999999999</c:v>
                      </c:pt>
                      <c:pt idx="4" formatCode="0%">
                        <c:v>0.13200000000000001</c:v>
                      </c:pt>
                      <c:pt idx="5" formatCode="0%">
                        <c:v>6.4000000000000001E-2</c:v>
                      </c:pt>
                      <c:pt idx="6" formatCode="0%">
                        <c:v>0.11899999999999999</c:v>
                      </c:pt>
                      <c:pt idx="7" formatCode="0%">
                        <c:v>6.9000000000000006E-2</c:v>
                      </c:pt>
                      <c:pt idx="9" formatCode="0%">
                        <c:v>0.106</c:v>
                      </c:pt>
                      <c:pt idx="10" formatCode="0%">
                        <c:v>0.124</c:v>
                      </c:pt>
                      <c:pt idx="11" formatCode="0%">
                        <c:v>0.14499999999999999</c:v>
                      </c:pt>
                      <c:pt idx="12" formatCode="0%">
                        <c:v>9.5000000000000001E-2</c:v>
                      </c:pt>
                      <c:pt idx="14" formatCode="0%">
                        <c:v>0.128</c:v>
                      </c:pt>
                      <c:pt idx="15" formatCode="0%">
                        <c:v>5.1999999999999998E-2</c:v>
                      </c:pt>
                      <c:pt idx="16" formatCode="0%">
                        <c:v>0.14399999999999999</c:v>
                      </c:pt>
                      <c:pt idx="17" formatCode="0%">
                        <c:v>0.17199999999999999</c:v>
                      </c:pt>
                      <c:pt idx="18" formatCode="0%">
                        <c:v>0.185</c:v>
                      </c:pt>
                      <c:pt idx="19" formatCode="0%">
                        <c:v>0.153</c:v>
                      </c:pt>
                      <c:pt idx="20" formatCode="0%">
                        <c:v>0.125</c:v>
                      </c:pt>
                      <c:pt idx="21" formatCode="0%">
                        <c:v>6.7000000000000004E-2</c:v>
                      </c:pt>
                    </c:numCache>
                  </c:numRef>
                </c:val>
                <c:extLst xmlns:c15="http://schemas.microsoft.com/office/drawing/2012/chart">
                  <c:ext xmlns:c16="http://schemas.microsoft.com/office/drawing/2014/chart" uri="{C3380CC4-5D6E-409C-BE32-E72D297353CC}">
                    <c16:uniqueId val="{0000000D-B7E0-4BE8-9794-308F03EB4242}"/>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6.7000000000000004E-2</c:v>
                      </c:pt>
                      <c:pt idx="2" formatCode="0%">
                        <c:v>0.1</c:v>
                      </c:pt>
                      <c:pt idx="3" formatCode="0%">
                        <c:v>6.5000000000000002E-2</c:v>
                      </c:pt>
                      <c:pt idx="4" formatCode="0%">
                        <c:v>0.09</c:v>
                      </c:pt>
                      <c:pt idx="5" formatCode="0%">
                        <c:v>1.7000000000000001E-2</c:v>
                      </c:pt>
                      <c:pt idx="6" formatCode="0%">
                        <c:v>9.7000000000000003E-2</c:v>
                      </c:pt>
                      <c:pt idx="7" formatCode="0%">
                        <c:v>0.03</c:v>
                      </c:pt>
                      <c:pt idx="9" formatCode="0%">
                        <c:v>8.5999999999999993E-2</c:v>
                      </c:pt>
                      <c:pt idx="10" formatCode="0%">
                        <c:v>5.5E-2</c:v>
                      </c:pt>
                      <c:pt idx="11" formatCode="0%">
                        <c:v>5.3999999999999999E-2</c:v>
                      </c:pt>
                      <c:pt idx="12" formatCode="0%">
                        <c:v>0.06</c:v>
                      </c:pt>
                      <c:pt idx="14" formatCode="0%">
                        <c:v>7.9000000000000001E-2</c:v>
                      </c:pt>
                      <c:pt idx="15" formatCode="0%">
                        <c:v>6.2E-2</c:v>
                      </c:pt>
                      <c:pt idx="16" formatCode="0%">
                        <c:v>5.1999999999999998E-2</c:v>
                      </c:pt>
                      <c:pt idx="17" formatCode="0%">
                        <c:v>0.112</c:v>
                      </c:pt>
                      <c:pt idx="18" formatCode="0%">
                        <c:v>5.3999999999999999E-2</c:v>
                      </c:pt>
                      <c:pt idx="19" formatCode="0%">
                        <c:v>4.8000000000000001E-2</c:v>
                      </c:pt>
                      <c:pt idx="20" formatCode="0%">
                        <c:v>0.13300000000000001</c:v>
                      </c:pt>
                      <c:pt idx="21" formatCode="0%">
                        <c:v>0.14299999999999999</c:v>
                      </c:pt>
                    </c:numCache>
                  </c:numRef>
                </c:val>
                <c:extLst xmlns:c15="http://schemas.microsoft.com/office/drawing/2012/chart">
                  <c:ext xmlns:c16="http://schemas.microsoft.com/office/drawing/2014/chart" uri="{C3380CC4-5D6E-409C-BE32-E72D297353CC}">
                    <c16:uniqueId val="{0000000E-B7E0-4BE8-9794-308F03EB4242}"/>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3.5000000000000003E-2</c:v>
                      </c:pt>
                      <c:pt idx="2" formatCode="0%">
                        <c:v>1.4999999999999999E-2</c:v>
                      </c:pt>
                      <c:pt idx="3" formatCode="0%">
                        <c:v>1.7999999999999999E-2</c:v>
                      </c:pt>
                      <c:pt idx="4" formatCode="0%">
                        <c:v>2.5000000000000001E-2</c:v>
                      </c:pt>
                      <c:pt idx="5" formatCode="0%">
                        <c:v>0.05</c:v>
                      </c:pt>
                      <c:pt idx="6" formatCode="0%">
                        <c:v>0.02</c:v>
                      </c:pt>
                      <c:pt idx="7" formatCode="0%">
                        <c:v>6.0999999999999999E-2</c:v>
                      </c:pt>
                      <c:pt idx="9" formatCode="0%">
                        <c:v>5.1999999999999998E-2</c:v>
                      </c:pt>
                      <c:pt idx="10" formatCode="0%">
                        <c:v>3.5999999999999997E-2</c:v>
                      </c:pt>
                      <c:pt idx="11" formatCode="0%">
                        <c:v>1.4E-2</c:v>
                      </c:pt>
                      <c:pt idx="12" formatCode="0%">
                        <c:v>2.3E-2</c:v>
                      </c:pt>
                      <c:pt idx="15" formatCode="0%">
                        <c:v>5.6000000000000001E-2</c:v>
                      </c:pt>
                      <c:pt idx="16" formatCode="0%">
                        <c:v>3.1E-2</c:v>
                      </c:pt>
                      <c:pt idx="17" formatCode="0%">
                        <c:v>6.0000000000000001E-3</c:v>
                      </c:pt>
                      <c:pt idx="18" formatCode="0%">
                        <c:v>2.1999999999999999E-2</c:v>
                      </c:pt>
                      <c:pt idx="19" formatCode="0%">
                        <c:v>3.5000000000000003E-2</c:v>
                      </c:pt>
                      <c:pt idx="21" formatCode="0%">
                        <c:v>7.9000000000000001E-2</c:v>
                      </c:pt>
                    </c:numCache>
                  </c:numRef>
                </c:val>
                <c:extLst xmlns:c15="http://schemas.microsoft.com/office/drawing/2012/chart">
                  <c:ext xmlns:c16="http://schemas.microsoft.com/office/drawing/2014/chart" uri="{C3380CC4-5D6E-409C-BE32-E72D297353CC}">
                    <c16:uniqueId val="{00000010-B7E0-4BE8-9794-308F03EB4242}"/>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3.254</c:v>
                      </c:pt>
                      <c:pt idx="2" formatCode="0%">
                        <c:v>4.5339999999999998</c:v>
                      </c:pt>
                      <c:pt idx="3" formatCode="0%">
                        <c:v>3.8919999999999999</c:v>
                      </c:pt>
                      <c:pt idx="4" formatCode="0%">
                        <c:v>3.3849999999999998</c:v>
                      </c:pt>
                      <c:pt idx="5" formatCode="0%">
                        <c:v>1.8720000000000001</c:v>
                      </c:pt>
                      <c:pt idx="6" formatCode="0%">
                        <c:v>2.66</c:v>
                      </c:pt>
                      <c:pt idx="7" formatCode="0%">
                        <c:v>2.9009999999999998</c:v>
                      </c:pt>
                      <c:pt idx="9" formatCode="0%">
                        <c:v>2.8940000000000001</c:v>
                      </c:pt>
                      <c:pt idx="10" formatCode="0%">
                        <c:v>3.2280000000000002</c:v>
                      </c:pt>
                      <c:pt idx="11" formatCode="0%">
                        <c:v>3.6389999999999998</c:v>
                      </c:pt>
                      <c:pt idx="12" formatCode="0%">
                        <c:v>3.573</c:v>
                      </c:pt>
                      <c:pt idx="14" formatCode="0%">
                        <c:v>2.9729999999999999</c:v>
                      </c:pt>
                      <c:pt idx="15" formatCode="0%">
                        <c:v>2.6059999999999999</c:v>
                      </c:pt>
                      <c:pt idx="16" formatCode="0%">
                        <c:v>3.1110000000000002</c:v>
                      </c:pt>
                      <c:pt idx="17" formatCode="0%">
                        <c:v>4.1859999999999999</c:v>
                      </c:pt>
                      <c:pt idx="18" formatCode="0%">
                        <c:v>4.6210000000000004</c:v>
                      </c:pt>
                      <c:pt idx="19" formatCode="0%">
                        <c:v>3.8319999999999999</c:v>
                      </c:pt>
                      <c:pt idx="20" formatCode="0%">
                        <c:v>3.3180000000000001</c:v>
                      </c:pt>
                      <c:pt idx="21" formatCode="0%">
                        <c:v>4.0460000000000003</c:v>
                      </c:pt>
                    </c:numCache>
                  </c:numRef>
                </c:val>
                <c:extLst xmlns:c15="http://schemas.microsoft.com/office/drawing/2012/chart">
                  <c:ext xmlns:c16="http://schemas.microsoft.com/office/drawing/2014/chart" uri="{C3380CC4-5D6E-409C-BE32-E72D297353CC}">
                    <c16:uniqueId val="{00000011-B7E0-4BE8-9794-308F03EB4242}"/>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652057146946657"/>
          <c:y val="6.2300069473524483E-2"/>
          <c:w val="0.48783914840048775"/>
          <c:h val="0.86088628623689456"/>
        </c:manualLayout>
      </c:layout>
      <c:barChart>
        <c:barDir val="bar"/>
        <c:grouping val="clustered"/>
        <c:varyColors val="0"/>
        <c:ser>
          <c:idx val="0"/>
          <c:order val="0"/>
          <c:tx>
            <c:strRef>
              <c:f>Taul1!$B$1</c:f>
              <c:strCache>
                <c:ptCount val="1"/>
                <c:pt idx="0">
                  <c:v>Sarake8</c:v>
                </c:pt>
              </c:strCache>
            </c:strRef>
          </c:tx>
          <c:spPr>
            <a:solidFill>
              <a:srgbClr val="F5B4D2"/>
            </a:solidFill>
            <a:ln>
              <a:noFill/>
            </a:ln>
            <a:effectLst/>
          </c:spPr>
          <c:invertIfNegative val="0"/>
          <c:dPt>
            <c:idx val="7"/>
            <c:invertIfNegative val="0"/>
            <c:bubble3D val="0"/>
            <c:spPr>
              <a:solidFill>
                <a:srgbClr val="E5007D"/>
              </a:solidFill>
              <a:ln>
                <a:noFill/>
              </a:ln>
              <a:effectLst/>
            </c:spPr>
            <c:extLst>
              <c:ext xmlns:c16="http://schemas.microsoft.com/office/drawing/2014/chart" uri="{C3380CC4-5D6E-409C-BE32-E72D297353CC}">
                <c16:uniqueId val="{00000001-E5C7-4D8A-A6CA-F0CA632BFC5F}"/>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Taul1!$B$2:$B$9</c:f>
              <c:numCache>
                <c:formatCode>0%</c:formatCode>
                <c:ptCount val="8"/>
                <c:pt idx="0">
                  <c:v>0.39</c:v>
                </c:pt>
                <c:pt idx="1">
                  <c:v>0.41</c:v>
                </c:pt>
                <c:pt idx="2">
                  <c:v>0.37</c:v>
                </c:pt>
                <c:pt idx="3">
                  <c:v>0.36</c:v>
                </c:pt>
                <c:pt idx="4">
                  <c:v>0.37</c:v>
                </c:pt>
                <c:pt idx="5">
                  <c:v>0.32</c:v>
                </c:pt>
                <c:pt idx="6">
                  <c:v>0.3</c:v>
                </c:pt>
                <c:pt idx="7">
                  <c:v>0.25900000000000001</c:v>
                </c:pt>
              </c:numCache>
            </c:numRef>
          </c:val>
          <c:extLst>
            <c:ext xmlns:c16="http://schemas.microsoft.com/office/drawing/2014/chart" uri="{C3380CC4-5D6E-409C-BE32-E72D297353CC}">
              <c16:uniqueId val="{00000002-E5C7-4D8A-A6CA-F0CA632BFC5F}"/>
            </c:ext>
          </c:extLst>
        </c:ser>
        <c:dLbls>
          <c:showLegendKey val="0"/>
          <c:showVal val="0"/>
          <c:showCatName val="0"/>
          <c:showSerName val="0"/>
          <c:showPercent val="0"/>
          <c:showBubbleSize val="0"/>
        </c:dLbls>
        <c:gapWidth val="30"/>
        <c:axId val="160526336"/>
        <c:axId val="160527872"/>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066132379199665"/>
          <c:y val="6.044566342386179E-2"/>
          <c:w val="0.48783914840048775"/>
          <c:h val="0.86088628623689456"/>
        </c:manualLayout>
      </c:layout>
      <c:barChart>
        <c:barDir val="bar"/>
        <c:grouping val="clustered"/>
        <c:varyColors val="0"/>
        <c:ser>
          <c:idx val="9"/>
          <c:order val="9"/>
          <c:tx>
            <c:strRef>
              <c:f>Taul1!$O$1</c:f>
              <c:strCache>
                <c:ptCount val="1"/>
                <c:pt idx="0">
                  <c:v>Vakavaan sairauteen liittyvä vakuutus (esim. syöpävakuutus)</c:v>
                </c:pt>
              </c:strCache>
            </c:strRef>
          </c:tx>
          <c:spPr>
            <a:solidFill>
              <a:srgbClr val="F5B4D2"/>
            </a:solidFill>
          </c:spPr>
          <c:invertIfNegative val="0"/>
          <c:dPt>
            <c:idx val="4"/>
            <c:invertIfNegative val="0"/>
            <c:bubble3D val="0"/>
            <c:extLst>
              <c:ext xmlns:c16="http://schemas.microsoft.com/office/drawing/2014/chart" uri="{C3380CC4-5D6E-409C-BE32-E72D297353CC}">
                <c16:uniqueId val="{00000001-0E8A-4681-BC18-709866CC8904}"/>
              </c:ext>
            </c:extLst>
          </c:dPt>
          <c:dPt>
            <c:idx val="7"/>
            <c:invertIfNegative val="0"/>
            <c:bubble3D val="0"/>
            <c:spPr>
              <a:solidFill>
                <a:srgbClr val="E5007D"/>
              </a:solidFill>
            </c:spPr>
            <c:extLst>
              <c:ext xmlns:c16="http://schemas.microsoft.com/office/drawing/2014/chart" uri="{C3380CC4-5D6E-409C-BE32-E72D297353CC}">
                <c16:uniqueId val="{00000003-0E8A-4681-BC18-709866CC890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Taul1!$E$2:$E$9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Taul1!$O$2:$O$9</c:f>
              <c:numCache>
                <c:formatCode>0%</c:formatCode>
                <c:ptCount val="8"/>
                <c:pt idx="0">
                  <c:v>0.03</c:v>
                </c:pt>
                <c:pt idx="1">
                  <c:v>0.02</c:v>
                </c:pt>
                <c:pt idx="2">
                  <c:v>0.03</c:v>
                </c:pt>
                <c:pt idx="3">
                  <c:v>0.03</c:v>
                </c:pt>
                <c:pt idx="4">
                  <c:v>0.03</c:v>
                </c:pt>
                <c:pt idx="5">
                  <c:v>4.3999999999999997E-2</c:v>
                </c:pt>
                <c:pt idx="6">
                  <c:v>0.08</c:v>
                </c:pt>
                <c:pt idx="7">
                  <c:v>8.8999999999999996E-2</c:v>
                </c:pt>
              </c:numCache>
            </c:numRef>
          </c:val>
          <c:extLst>
            <c:ext xmlns:c16="http://schemas.microsoft.com/office/drawing/2014/chart" uri="{C3380CC4-5D6E-409C-BE32-E72D297353CC}">
              <c16:uniqueId val="{00000004-0E8A-4681-BC18-709866CC8904}"/>
            </c:ext>
          </c:extLst>
        </c:ser>
        <c:dLbls>
          <c:showLegendKey val="0"/>
          <c:showVal val="0"/>
          <c:showCatName val="0"/>
          <c:showSerName val="0"/>
          <c:showPercent val="0"/>
          <c:showBubbleSize val="0"/>
        </c:dLbls>
        <c:gapWidth val="30"/>
        <c:axId val="160526336"/>
        <c:axId val="160527872"/>
        <c:extLst>
          <c:ext xmlns:c15="http://schemas.microsoft.com/office/drawing/2012/chart" uri="{02D57815-91ED-43cb-92C2-25804820EDAC}">
            <c15:filteredBarSeries>
              <c15:ser>
                <c:idx val="0"/>
                <c:order val="0"/>
                <c:tx>
                  <c:strRef>
                    <c:extLst>
                      <c:ext uri="{02D57815-91ED-43cb-92C2-25804820EDAC}">
                        <c15:formulaRef>
                          <c15:sqref>Taul1!$F$1</c15:sqref>
                        </c15:formulaRef>
                      </c:ext>
                    </c:extLst>
                    <c:strCache>
                      <c:ptCount val="1"/>
                      <c:pt idx="0">
                        <c:v>Kotivakuutus</c:v>
                      </c:pt>
                    </c:strCache>
                  </c:strRef>
                </c:tx>
                <c:spPr>
                  <a:solidFill>
                    <a:schemeClr val="tx2"/>
                  </a:solidFill>
                  <a:ln>
                    <a:noFill/>
                  </a:ln>
                  <a:effectLst/>
                </c:spPr>
                <c:invertIfNegative val="0"/>
                <c:dPt>
                  <c:idx val="7"/>
                  <c:invertIfNegative val="0"/>
                  <c:bubble3D val="0"/>
                  <c:spPr>
                    <a:solidFill>
                      <a:srgbClr val="00B0F0"/>
                    </a:solidFill>
                    <a:ln>
                      <a:noFill/>
                    </a:ln>
                    <a:effectLst/>
                  </c:spPr>
                  <c:extLst>
                    <c:ext xmlns:c16="http://schemas.microsoft.com/office/drawing/2014/chart" uri="{C3380CC4-5D6E-409C-BE32-E72D297353CC}">
                      <c16:uniqueId val="{00000006-0E8A-4681-BC18-709866CC8904}"/>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c:ext uri="{02D57815-91ED-43cb-92C2-25804820EDAC}">
                        <c15:formulaRef>
                          <c15:sqref>Taul1!$F$2:$F$9</c15:sqref>
                        </c15:formulaRef>
                      </c:ext>
                    </c:extLst>
                    <c:numCache>
                      <c:formatCode>0%</c:formatCode>
                      <c:ptCount val="8"/>
                      <c:pt idx="0">
                        <c:v>0.83</c:v>
                      </c:pt>
                      <c:pt idx="1">
                        <c:v>0.86</c:v>
                      </c:pt>
                      <c:pt idx="2">
                        <c:v>0.95</c:v>
                      </c:pt>
                      <c:pt idx="3">
                        <c:v>0.92</c:v>
                      </c:pt>
                      <c:pt idx="4">
                        <c:v>0.93</c:v>
                      </c:pt>
                      <c:pt idx="5">
                        <c:v>0.875</c:v>
                      </c:pt>
                      <c:pt idx="6">
                        <c:v>0.88</c:v>
                      </c:pt>
                      <c:pt idx="7">
                        <c:v>0.84</c:v>
                      </c:pt>
                    </c:numCache>
                  </c:numRef>
                </c:val>
                <c:extLst>
                  <c:ext xmlns:c16="http://schemas.microsoft.com/office/drawing/2014/chart" uri="{C3380CC4-5D6E-409C-BE32-E72D297353CC}">
                    <c16:uniqueId val="{00000007-0E8A-4681-BC18-709866CC890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Taul1!$G$1</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Taul1!$G$2:$G$9</c15:sqref>
                        </c15:formulaRef>
                      </c:ext>
                    </c:extLst>
                    <c:numCache>
                      <c:formatCode>0%</c:formatCode>
                      <c:ptCount val="8"/>
                      <c:pt idx="0">
                        <c:v>0.63</c:v>
                      </c:pt>
                      <c:pt idx="1">
                        <c:v>0.56000000000000005</c:v>
                      </c:pt>
                      <c:pt idx="2">
                        <c:v>0.69</c:v>
                      </c:pt>
                      <c:pt idx="3">
                        <c:v>0.67</c:v>
                      </c:pt>
                      <c:pt idx="4">
                        <c:v>0.65</c:v>
                      </c:pt>
                      <c:pt idx="5">
                        <c:v>0.55700000000000005</c:v>
                      </c:pt>
                      <c:pt idx="6">
                        <c:v>0.56000000000000005</c:v>
                      </c:pt>
                    </c:numCache>
                  </c:numRef>
                </c:val>
                <c:extLst xmlns:c15="http://schemas.microsoft.com/office/drawing/2012/chart">
                  <c:ext xmlns:c16="http://schemas.microsoft.com/office/drawing/2014/chart" uri="{C3380CC4-5D6E-409C-BE32-E72D297353CC}">
                    <c16:uniqueId val="{00000008-0E8A-4681-BC18-709866CC890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Taul1!$H$1</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Taul1!$H$2:$H$9</c15:sqref>
                        </c15:formulaRef>
                      </c:ext>
                    </c:extLst>
                    <c:numCache>
                      <c:formatCode>0%</c:formatCode>
                      <c:ptCount val="8"/>
                      <c:pt idx="0">
                        <c:v>0.4</c:v>
                      </c:pt>
                      <c:pt idx="1">
                        <c:v>0.42</c:v>
                      </c:pt>
                      <c:pt idx="2">
                        <c:v>0.6</c:v>
                      </c:pt>
                      <c:pt idx="3">
                        <c:v>0.54</c:v>
                      </c:pt>
                      <c:pt idx="4">
                        <c:v>0.53</c:v>
                      </c:pt>
                      <c:pt idx="5">
                        <c:v>0.46400000000000008</c:v>
                      </c:pt>
                      <c:pt idx="6">
                        <c:v>0.45</c:v>
                      </c:pt>
                    </c:numCache>
                  </c:numRef>
                </c:val>
                <c:extLst xmlns:c15="http://schemas.microsoft.com/office/drawing/2012/chart">
                  <c:ext xmlns:c16="http://schemas.microsoft.com/office/drawing/2014/chart" uri="{C3380CC4-5D6E-409C-BE32-E72D297353CC}">
                    <c16:uniqueId val="{00000009-0E8A-4681-BC18-709866CC890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Taul1!$I$1</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Taul1!$I$2:$I$9</c15:sqref>
                        </c15:formulaRef>
                      </c:ext>
                    </c:extLst>
                    <c:numCache>
                      <c:formatCode>0%</c:formatCode>
                      <c:ptCount val="8"/>
                      <c:pt idx="0">
                        <c:v>0.66</c:v>
                      </c:pt>
                      <c:pt idx="1">
                        <c:v>0.7</c:v>
                      </c:pt>
                      <c:pt idx="2">
                        <c:v>0.5</c:v>
                      </c:pt>
                      <c:pt idx="3">
                        <c:v>0.56000000000000005</c:v>
                      </c:pt>
                      <c:pt idx="4">
                        <c:v>0.55000000000000004</c:v>
                      </c:pt>
                      <c:pt idx="5">
                        <c:v>0.51100000000000001</c:v>
                      </c:pt>
                      <c:pt idx="6">
                        <c:v>0.43</c:v>
                      </c:pt>
                    </c:numCache>
                  </c:numRef>
                </c:val>
                <c:extLst xmlns:c15="http://schemas.microsoft.com/office/drawing/2012/chart">
                  <c:ext xmlns:c16="http://schemas.microsoft.com/office/drawing/2014/chart" uri="{C3380CC4-5D6E-409C-BE32-E72D297353CC}">
                    <c16:uniqueId val="{0000000A-0E8A-4681-BC18-709866CC890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Taul1!$J$1</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Taul1!$J$2:$J$9</c15:sqref>
                        </c15:formulaRef>
                      </c:ext>
                    </c:extLst>
                    <c:numCache>
                      <c:formatCode>0%</c:formatCode>
                      <c:ptCount val="8"/>
                      <c:pt idx="0">
                        <c:v>0.39</c:v>
                      </c:pt>
                      <c:pt idx="1">
                        <c:v>0.41</c:v>
                      </c:pt>
                      <c:pt idx="2">
                        <c:v>0.37</c:v>
                      </c:pt>
                      <c:pt idx="3">
                        <c:v>0.36</c:v>
                      </c:pt>
                      <c:pt idx="4">
                        <c:v>0.37</c:v>
                      </c:pt>
                      <c:pt idx="5">
                        <c:v>0.309</c:v>
                      </c:pt>
                      <c:pt idx="6">
                        <c:v>0.3</c:v>
                      </c:pt>
                    </c:numCache>
                  </c:numRef>
                </c:val>
                <c:extLst xmlns:c15="http://schemas.microsoft.com/office/drawing/2012/chart">
                  <c:ext xmlns:c16="http://schemas.microsoft.com/office/drawing/2014/chart" uri="{C3380CC4-5D6E-409C-BE32-E72D297353CC}">
                    <c16:uniqueId val="{0000000B-0E8A-4681-BC18-709866CC890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Taul1!$K$1</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Taul1!$K$2:$K$9</c15:sqref>
                        </c15:formulaRef>
                      </c:ext>
                    </c:extLst>
                    <c:numCache>
                      <c:formatCode>0%</c:formatCode>
                      <c:ptCount val="8"/>
                      <c:pt idx="0">
                        <c:v>0.26</c:v>
                      </c:pt>
                      <c:pt idx="1">
                        <c:v>0.28999999999999998</c:v>
                      </c:pt>
                      <c:pt idx="2">
                        <c:v>0.26</c:v>
                      </c:pt>
                      <c:pt idx="3">
                        <c:v>0.25</c:v>
                      </c:pt>
                      <c:pt idx="4">
                        <c:v>0.27</c:v>
                      </c:pt>
                      <c:pt idx="5">
                        <c:v>0.24399999999999999</c:v>
                      </c:pt>
                      <c:pt idx="6">
                        <c:v>0.22</c:v>
                      </c:pt>
                    </c:numCache>
                  </c:numRef>
                </c:val>
                <c:extLst xmlns:c15="http://schemas.microsoft.com/office/drawing/2012/chart">
                  <c:ext xmlns:c16="http://schemas.microsoft.com/office/drawing/2014/chart" uri="{C3380CC4-5D6E-409C-BE32-E72D297353CC}">
                    <c16:uniqueId val="{0000000C-0E8A-4681-BC18-709866CC890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Taul1!$L$1</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Taul1!$L$2:$L$9</c15:sqref>
                        </c15:formulaRef>
                      </c:ext>
                    </c:extLst>
                    <c:numCache>
                      <c:formatCode>0%</c:formatCode>
                      <c:ptCount val="8"/>
                      <c:pt idx="0">
                        <c:v>0</c:v>
                      </c:pt>
                      <c:pt idx="1">
                        <c:v>0</c:v>
                      </c:pt>
                      <c:pt idx="2">
                        <c:v>0.1</c:v>
                      </c:pt>
                      <c:pt idx="3">
                        <c:v>0.09</c:v>
                      </c:pt>
                      <c:pt idx="4">
                        <c:v>0.08</c:v>
                      </c:pt>
                      <c:pt idx="5">
                        <c:v>8.2000000000000017E-2</c:v>
                      </c:pt>
                      <c:pt idx="6">
                        <c:v>0.11</c:v>
                      </c:pt>
                    </c:numCache>
                  </c:numRef>
                </c:val>
                <c:extLst xmlns:c15="http://schemas.microsoft.com/office/drawing/2012/chart">
                  <c:ext xmlns:c16="http://schemas.microsoft.com/office/drawing/2014/chart" uri="{C3380CC4-5D6E-409C-BE32-E72D297353CC}">
                    <c16:uniqueId val="{0000000D-0E8A-4681-BC18-709866CC890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Taul1!$M$1</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Taul1!$M$2:$M$9</c15:sqref>
                        </c15:formulaRef>
                      </c:ext>
                    </c:extLst>
                    <c:numCache>
                      <c:formatCode>0%</c:formatCode>
                      <c:ptCount val="8"/>
                      <c:pt idx="0">
                        <c:v>0.15</c:v>
                      </c:pt>
                      <c:pt idx="1">
                        <c:v>0.19</c:v>
                      </c:pt>
                      <c:pt idx="2">
                        <c:v>0.18</c:v>
                      </c:pt>
                      <c:pt idx="3">
                        <c:v>0.14000000000000001</c:v>
                      </c:pt>
                      <c:pt idx="4">
                        <c:v>0.14000000000000001</c:v>
                      </c:pt>
                      <c:pt idx="5">
                        <c:v>0.13</c:v>
                      </c:pt>
                      <c:pt idx="6">
                        <c:v>0.09</c:v>
                      </c:pt>
                    </c:numCache>
                  </c:numRef>
                </c:val>
                <c:extLst xmlns:c15="http://schemas.microsoft.com/office/drawing/2012/chart">
                  <c:ext xmlns:c16="http://schemas.microsoft.com/office/drawing/2014/chart" uri="{C3380CC4-5D6E-409C-BE32-E72D297353CC}">
                    <c16:uniqueId val="{0000000E-0E8A-4681-BC18-709866CC890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Taul1!$N$1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Taul1!$N$2:$N$9</c15:sqref>
                        </c15:formulaRef>
                      </c:ext>
                    </c:extLst>
                    <c:numCache>
                      <c:formatCode>0%</c:formatCode>
                      <c:ptCount val="8"/>
                      <c:pt idx="0">
                        <c:v>0</c:v>
                      </c:pt>
                      <c:pt idx="1">
                        <c:v>0</c:v>
                      </c:pt>
                      <c:pt idx="2">
                        <c:v>0.08</c:v>
                      </c:pt>
                      <c:pt idx="3">
                        <c:v>0.08</c:v>
                      </c:pt>
                      <c:pt idx="4">
                        <c:v>7.0000000000000007E-2</c:v>
                      </c:pt>
                      <c:pt idx="5">
                        <c:v>8.7999999999999995E-2</c:v>
                      </c:pt>
                      <c:pt idx="6">
                        <c:v>0.08</c:v>
                      </c:pt>
                    </c:numCache>
                  </c:numRef>
                </c:val>
                <c:extLst xmlns:c15="http://schemas.microsoft.com/office/drawing/2012/chart">
                  <c:ext xmlns:c16="http://schemas.microsoft.com/office/drawing/2014/chart" uri="{C3380CC4-5D6E-409C-BE32-E72D297353CC}">
                    <c16:uniqueId val="{0000000F-0E8A-4681-BC18-709866CC8904}"/>
                  </c:ext>
                </c:extLst>
              </c15:ser>
            </c15:filteredBarSeries>
          </c:ext>
        </c:extLst>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33005022162396"/>
          <c:y val="5.063300630475704E-2"/>
          <c:w val="0.65612231123179032"/>
          <c:h val="0.80302761053944527"/>
        </c:manualLayout>
      </c:layout>
      <c:barChart>
        <c:barDir val="bar"/>
        <c:grouping val="percentStacked"/>
        <c:varyColors val="0"/>
        <c:ser>
          <c:idx val="0"/>
          <c:order val="0"/>
          <c:tx>
            <c:strRef>
              <c:f>Taul1!$A$2</c:f>
              <c:strCache>
                <c:ptCount val="1"/>
                <c:pt idx="0">
                  <c:v>Alle 25.000 euroa</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Taul1!$B$1:$BJ$1</c:f>
              <c:strCache>
                <c:ptCount val="15"/>
                <c:pt idx="0">
                  <c:v>Kaikki vastaajat, n=259</c:v>
                </c:pt>
                <c:pt idx="1">
                  <c:v>SUKUPUOLI</c:v>
                </c:pt>
                <c:pt idx="2">
                  <c:v>Mies n=126</c:v>
                </c:pt>
                <c:pt idx="3">
                  <c:v>Nainen n=133</c:v>
                </c:pt>
                <c:pt idx="4">
                  <c:v>IKÄRYHMÄ</c:v>
                </c:pt>
                <c:pt idx="5">
                  <c:v>18-29 n=43</c:v>
                </c:pt>
                <c:pt idx="6">
                  <c:v>30-39 n=49</c:v>
                </c:pt>
                <c:pt idx="7">
                  <c:v>40-49 n=52</c:v>
                </c:pt>
                <c:pt idx="8">
                  <c:v>50-59 n=62</c:v>
                </c:pt>
                <c:pt idx="9">
                  <c:v>60-79 n=52</c:v>
                </c:pt>
                <c:pt idx="10">
                  <c:v>TALOUDEN TULOT</c:v>
                </c:pt>
                <c:pt idx="11">
                  <c:v>Alle 30.000 €/vuodessa n=33</c:v>
                </c:pt>
                <c:pt idx="12">
                  <c:v>30.001 - 40.000 €/vuodessa n=37</c:v>
                </c:pt>
                <c:pt idx="13">
                  <c:v>50.001 - 70.000 €/vuodessa n=48</c:v>
                </c:pt>
                <c:pt idx="14">
                  <c:v>Yli 70.000 €/vuodessa n=88</c:v>
                </c:pt>
              </c:strCache>
              <c:extLst/>
            </c:strRef>
          </c:cat>
          <c:val>
            <c:numRef>
              <c:f>Taul1!$B$2:$BJ$2</c:f>
              <c:numCache>
                <c:formatCode>General</c:formatCode>
                <c:ptCount val="15"/>
                <c:pt idx="0" formatCode="0%">
                  <c:v>0.183</c:v>
                </c:pt>
                <c:pt idx="2" formatCode="0%">
                  <c:v>0.19400000000000001</c:v>
                </c:pt>
                <c:pt idx="3" formatCode="0%">
                  <c:v>0.17299999999999999</c:v>
                </c:pt>
                <c:pt idx="5" formatCode="0%">
                  <c:v>0.20899999999999999</c:v>
                </c:pt>
                <c:pt idx="6" formatCode="0%">
                  <c:v>0.16700000000000001</c:v>
                </c:pt>
                <c:pt idx="7" formatCode="0%">
                  <c:v>0.186</c:v>
                </c:pt>
                <c:pt idx="8" formatCode="0%">
                  <c:v>0.125</c:v>
                </c:pt>
                <c:pt idx="9" formatCode="0%">
                  <c:v>0.245</c:v>
                </c:pt>
                <c:pt idx="11" formatCode="0%">
                  <c:v>0.26700000000000002</c:v>
                </c:pt>
                <c:pt idx="12" formatCode="0%">
                  <c:v>0.28399999999999997</c:v>
                </c:pt>
                <c:pt idx="13" formatCode="0%">
                  <c:v>0.159</c:v>
                </c:pt>
                <c:pt idx="14" formatCode="0%">
                  <c:v>0.153</c:v>
                </c:pt>
              </c:numCache>
              <c:extLst/>
            </c:numRef>
          </c:val>
          <c:extLst>
            <c:ext xmlns:c16="http://schemas.microsoft.com/office/drawing/2014/chart" uri="{C3380CC4-5D6E-409C-BE32-E72D297353CC}">
              <c16:uniqueId val="{00000000-36D9-41A4-972C-BAF2575F9452}"/>
            </c:ext>
          </c:extLst>
        </c:ser>
        <c:ser>
          <c:idx val="1"/>
          <c:order val="1"/>
          <c:tx>
            <c:strRef>
              <c:f>Taul1!$A$3</c:f>
              <c:strCache>
                <c:ptCount val="1"/>
                <c:pt idx="0">
                  <c:v>25 000 - 50.000 euroa</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Taul1!$B$1:$BJ$1</c:f>
              <c:strCache>
                <c:ptCount val="15"/>
                <c:pt idx="0">
                  <c:v>Kaikki vastaajat, n=259</c:v>
                </c:pt>
                <c:pt idx="1">
                  <c:v>SUKUPUOLI</c:v>
                </c:pt>
                <c:pt idx="2">
                  <c:v>Mies n=126</c:v>
                </c:pt>
                <c:pt idx="3">
                  <c:v>Nainen n=133</c:v>
                </c:pt>
                <c:pt idx="4">
                  <c:v>IKÄRYHMÄ</c:v>
                </c:pt>
                <c:pt idx="5">
                  <c:v>18-29 n=43</c:v>
                </c:pt>
                <c:pt idx="6">
                  <c:v>30-39 n=49</c:v>
                </c:pt>
                <c:pt idx="7">
                  <c:v>40-49 n=52</c:v>
                </c:pt>
                <c:pt idx="8">
                  <c:v>50-59 n=62</c:v>
                </c:pt>
                <c:pt idx="9">
                  <c:v>60-79 n=52</c:v>
                </c:pt>
                <c:pt idx="10">
                  <c:v>TALOUDEN TULOT</c:v>
                </c:pt>
                <c:pt idx="11">
                  <c:v>Alle 30.000 €/vuodessa n=33</c:v>
                </c:pt>
                <c:pt idx="12">
                  <c:v>30.001 - 40.000 €/vuodessa n=37</c:v>
                </c:pt>
                <c:pt idx="13">
                  <c:v>50.001 - 70.000 €/vuodessa n=48</c:v>
                </c:pt>
                <c:pt idx="14">
                  <c:v>Yli 70.000 €/vuodessa n=88</c:v>
                </c:pt>
              </c:strCache>
              <c:extLst/>
            </c:strRef>
          </c:cat>
          <c:val>
            <c:numRef>
              <c:f>Taul1!$B$3:$BJ$3</c:f>
              <c:numCache>
                <c:formatCode>General</c:formatCode>
                <c:ptCount val="15"/>
                <c:pt idx="0" formatCode="0%">
                  <c:v>0.27</c:v>
                </c:pt>
                <c:pt idx="2" formatCode="0%">
                  <c:v>0.26200000000000001</c:v>
                </c:pt>
                <c:pt idx="3" formatCode="0%">
                  <c:v>0.27700000000000002</c:v>
                </c:pt>
                <c:pt idx="5" formatCode="0%">
                  <c:v>0.253</c:v>
                </c:pt>
                <c:pt idx="6" formatCode="0%">
                  <c:v>0.17699999999999999</c:v>
                </c:pt>
                <c:pt idx="7" formatCode="0%">
                  <c:v>0.23799999999999999</c:v>
                </c:pt>
                <c:pt idx="8" formatCode="0%">
                  <c:v>0.32700000000000001</c:v>
                </c:pt>
                <c:pt idx="9" formatCode="0%">
                  <c:v>0.33600000000000002</c:v>
                </c:pt>
                <c:pt idx="11" formatCode="0%">
                  <c:v>0.33400000000000002</c:v>
                </c:pt>
                <c:pt idx="12" formatCode="0%">
                  <c:v>0.39400000000000002</c:v>
                </c:pt>
                <c:pt idx="13" formatCode="0%">
                  <c:v>0.30099999999999999</c:v>
                </c:pt>
                <c:pt idx="14" formatCode="0%">
                  <c:v>0.215</c:v>
                </c:pt>
              </c:numCache>
              <c:extLst/>
            </c:numRef>
          </c:val>
          <c:extLst>
            <c:ext xmlns:c16="http://schemas.microsoft.com/office/drawing/2014/chart" uri="{C3380CC4-5D6E-409C-BE32-E72D297353CC}">
              <c16:uniqueId val="{00000001-36D9-41A4-972C-BAF2575F9452}"/>
            </c:ext>
          </c:extLst>
        </c:ser>
        <c:ser>
          <c:idx val="2"/>
          <c:order val="2"/>
          <c:tx>
            <c:strRef>
              <c:f>Taul1!$A$4</c:f>
              <c:strCache>
                <c:ptCount val="1"/>
                <c:pt idx="0">
                  <c:v>Yli 50 000 euroa</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Taul1!$B$1:$BJ$1</c:f>
              <c:strCache>
                <c:ptCount val="15"/>
                <c:pt idx="0">
                  <c:v>Kaikki vastaajat, n=259</c:v>
                </c:pt>
                <c:pt idx="1">
                  <c:v>SUKUPUOLI</c:v>
                </c:pt>
                <c:pt idx="2">
                  <c:v>Mies n=126</c:v>
                </c:pt>
                <c:pt idx="3">
                  <c:v>Nainen n=133</c:v>
                </c:pt>
                <c:pt idx="4">
                  <c:v>IKÄRYHMÄ</c:v>
                </c:pt>
                <c:pt idx="5">
                  <c:v>18-29 n=43</c:v>
                </c:pt>
                <c:pt idx="6">
                  <c:v>30-39 n=49</c:v>
                </c:pt>
                <c:pt idx="7">
                  <c:v>40-49 n=52</c:v>
                </c:pt>
                <c:pt idx="8">
                  <c:v>50-59 n=62</c:v>
                </c:pt>
                <c:pt idx="9">
                  <c:v>60-79 n=52</c:v>
                </c:pt>
                <c:pt idx="10">
                  <c:v>TALOUDEN TULOT</c:v>
                </c:pt>
                <c:pt idx="11">
                  <c:v>Alle 30.000 €/vuodessa n=33</c:v>
                </c:pt>
                <c:pt idx="12">
                  <c:v>30.001 - 40.000 €/vuodessa n=37</c:v>
                </c:pt>
                <c:pt idx="13">
                  <c:v>50.001 - 70.000 €/vuodessa n=48</c:v>
                </c:pt>
                <c:pt idx="14">
                  <c:v>Yli 70.000 €/vuodessa n=88</c:v>
                </c:pt>
              </c:strCache>
              <c:extLst/>
            </c:strRef>
          </c:cat>
          <c:val>
            <c:numRef>
              <c:f>Taul1!$B$4:$BJ$4</c:f>
              <c:numCache>
                <c:formatCode>General</c:formatCode>
                <c:ptCount val="15"/>
                <c:pt idx="0" formatCode="0%">
                  <c:v>0.30099999999999999</c:v>
                </c:pt>
                <c:pt idx="2" formatCode="0%">
                  <c:v>0.36499999999999999</c:v>
                </c:pt>
                <c:pt idx="3" formatCode="0%">
                  <c:v>0.24099999999999999</c:v>
                </c:pt>
                <c:pt idx="5" formatCode="0%">
                  <c:v>0.10199999999999999</c:v>
                </c:pt>
                <c:pt idx="6" formatCode="0%">
                  <c:v>0.39800000000000002</c:v>
                </c:pt>
                <c:pt idx="7" formatCode="0%">
                  <c:v>0.435</c:v>
                </c:pt>
                <c:pt idx="8" formatCode="0%">
                  <c:v>0.36</c:v>
                </c:pt>
                <c:pt idx="9" formatCode="0%">
                  <c:v>0.16800000000000001</c:v>
                </c:pt>
                <c:pt idx="11" formatCode="0%">
                  <c:v>9.1999999999999998E-2</c:v>
                </c:pt>
                <c:pt idx="12" formatCode="0%">
                  <c:v>0.183</c:v>
                </c:pt>
                <c:pt idx="13" formatCode="0%">
                  <c:v>0.25900000000000001</c:v>
                </c:pt>
                <c:pt idx="14" formatCode="0%">
                  <c:v>0.50700000000000001</c:v>
                </c:pt>
              </c:numCache>
              <c:extLst/>
            </c:numRef>
          </c:val>
          <c:extLst>
            <c:ext xmlns:c16="http://schemas.microsoft.com/office/drawing/2014/chart" uri="{C3380CC4-5D6E-409C-BE32-E72D297353CC}">
              <c16:uniqueId val="{00000002-36D9-41A4-972C-BAF2575F9452}"/>
            </c:ext>
          </c:extLst>
        </c:ser>
        <c:ser>
          <c:idx val="3"/>
          <c:order val="3"/>
          <c:tx>
            <c:strRef>
              <c:f>Taul1!$A$5</c:f>
              <c:strCache>
                <c:ptCount val="1"/>
                <c:pt idx="0">
                  <c:v>En osaa sanoa</c:v>
                </c:pt>
              </c:strCache>
            </c:strRef>
          </c:tx>
          <c:spPr>
            <a:solidFill>
              <a:schemeClr val="accent1"/>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Taul1!$B$1:$BJ$1</c:f>
              <c:strCache>
                <c:ptCount val="15"/>
                <c:pt idx="0">
                  <c:v>Kaikki vastaajat, n=259</c:v>
                </c:pt>
                <c:pt idx="1">
                  <c:v>SUKUPUOLI</c:v>
                </c:pt>
                <c:pt idx="2">
                  <c:v>Mies n=126</c:v>
                </c:pt>
                <c:pt idx="3">
                  <c:v>Nainen n=133</c:v>
                </c:pt>
                <c:pt idx="4">
                  <c:v>IKÄRYHMÄ</c:v>
                </c:pt>
                <c:pt idx="5">
                  <c:v>18-29 n=43</c:v>
                </c:pt>
                <c:pt idx="6">
                  <c:v>30-39 n=49</c:v>
                </c:pt>
                <c:pt idx="7">
                  <c:v>40-49 n=52</c:v>
                </c:pt>
                <c:pt idx="8">
                  <c:v>50-59 n=62</c:v>
                </c:pt>
                <c:pt idx="9">
                  <c:v>60-79 n=52</c:v>
                </c:pt>
                <c:pt idx="10">
                  <c:v>TALOUDEN TULOT</c:v>
                </c:pt>
                <c:pt idx="11">
                  <c:v>Alle 30.000 €/vuodessa n=33</c:v>
                </c:pt>
                <c:pt idx="12">
                  <c:v>30.001 - 40.000 €/vuodessa n=37</c:v>
                </c:pt>
                <c:pt idx="13">
                  <c:v>50.001 - 70.000 €/vuodessa n=48</c:v>
                </c:pt>
                <c:pt idx="14">
                  <c:v>Yli 70.000 €/vuodessa n=88</c:v>
                </c:pt>
              </c:strCache>
              <c:extLst/>
            </c:strRef>
          </c:cat>
          <c:val>
            <c:numRef>
              <c:f>Taul1!$B$5:$BJ$5</c:f>
              <c:numCache>
                <c:formatCode>General</c:formatCode>
                <c:ptCount val="15"/>
                <c:pt idx="0" formatCode="0%">
                  <c:v>0.246</c:v>
                </c:pt>
                <c:pt idx="2" formatCode="0%">
                  <c:v>0.17899999999999999</c:v>
                </c:pt>
                <c:pt idx="3" formatCode="0%">
                  <c:v>0.309</c:v>
                </c:pt>
                <c:pt idx="5" formatCode="0%">
                  <c:v>0.437</c:v>
                </c:pt>
                <c:pt idx="6" formatCode="0%">
                  <c:v>0.25800000000000001</c:v>
                </c:pt>
                <c:pt idx="7" formatCode="0%">
                  <c:v>0.14099999999999999</c:v>
                </c:pt>
                <c:pt idx="8" formatCode="0%">
                  <c:v>0.188</c:v>
                </c:pt>
                <c:pt idx="9" formatCode="0%">
                  <c:v>0.251</c:v>
                </c:pt>
                <c:pt idx="11" formatCode="0%">
                  <c:v>0.308</c:v>
                </c:pt>
                <c:pt idx="12" formatCode="0%">
                  <c:v>0.13900000000000001</c:v>
                </c:pt>
                <c:pt idx="13" formatCode="0%">
                  <c:v>0.28100000000000003</c:v>
                </c:pt>
                <c:pt idx="14" formatCode="0%">
                  <c:v>0.126</c:v>
                </c:pt>
              </c:numCache>
              <c:extLst/>
            </c:numRef>
          </c:val>
          <c:extLst>
            <c:ext xmlns:c16="http://schemas.microsoft.com/office/drawing/2014/chart" uri="{C3380CC4-5D6E-409C-BE32-E72D297353CC}">
              <c16:uniqueId val="{00000003-36D9-41A4-972C-BAF2575F9452}"/>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17868505401202994"/>
          <c:y val="0.91755696944271692"/>
          <c:w val="0.8130959358008607"/>
          <c:h val="4.8433878152800064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2143080079401"/>
          <c:y val="5.2926390126692147E-2"/>
          <c:w val="0.4923351740956059"/>
          <c:h val="0.85907998214959036"/>
        </c:manualLayout>
      </c:layout>
      <c:barChart>
        <c:barDir val="bar"/>
        <c:grouping val="clustered"/>
        <c:varyColors val="0"/>
        <c:ser>
          <c:idx val="1"/>
          <c:order val="1"/>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Sheet1!$A$49:$A$69</c:f>
              <c:strCache>
                <c:ptCount val="21"/>
                <c:pt idx="0">
                  <c:v>TALOUDEN BRUTTOTULOT/VUOSI</c:v>
                </c:pt>
                <c:pt idx="1">
                  <c:v>Alle 10.000 €/vuodessa</c:v>
                </c:pt>
                <c:pt idx="2">
                  <c:v>10.000 - 20.000 €/vuodessa</c:v>
                </c:pt>
                <c:pt idx="3">
                  <c:v>20.001 - 30.000 €/vuodessa</c:v>
                </c:pt>
                <c:pt idx="4">
                  <c:v>30.001 - 40.000 €/vuodessa</c:v>
                </c:pt>
                <c:pt idx="5">
                  <c:v>40.001 - 50.000 €/vuodessa</c:v>
                </c:pt>
                <c:pt idx="6">
                  <c:v>50.001 - 60.000 €/vuodessa</c:v>
                </c:pt>
                <c:pt idx="7">
                  <c:v>60.001 - 70.000 €/vuodessa</c:v>
                </c:pt>
                <c:pt idx="8">
                  <c:v>70.001 - 80.000 €/vuodessa</c:v>
                </c:pt>
                <c:pt idx="9">
                  <c:v>80.001 - 100 000 €/vuodessa</c:v>
                </c:pt>
                <c:pt idx="10">
                  <c:v>100.001 - 120 000 €/vuodessa</c:v>
                </c:pt>
                <c:pt idx="11">
                  <c:v>120.001 - 140 000 €/vuodessa</c:v>
                </c:pt>
                <c:pt idx="12">
                  <c:v>Yli 140.000 €/vuodessa</c:v>
                </c:pt>
                <c:pt idx="13">
                  <c:v>Ei halua sanoa</c:v>
                </c:pt>
                <c:pt idx="14">
                  <c:v>Ei osaa sanoa</c:v>
                </c:pt>
                <c:pt idx="15">
                  <c:v>ASUINPAIKKA</c:v>
                </c:pt>
                <c:pt idx="16">
                  <c:v>Pääkaupunkiseutu</c:v>
                </c:pt>
                <c:pt idx="17">
                  <c:v>Tampere / Turku</c:v>
                </c:pt>
                <c:pt idx="18">
                  <c:v>Muu yli 50.000 asukkaan kaupunki</c:v>
                </c:pt>
                <c:pt idx="19">
                  <c:v>Alle 50.000 asukkaan kaupunki</c:v>
                </c:pt>
                <c:pt idx="20">
                  <c:v>Maalaiskunta</c:v>
                </c:pt>
              </c:strCache>
            </c:strRef>
          </c:cat>
          <c:val>
            <c:numRef>
              <c:f>Sheet1!$C$49:$C$69</c:f>
              <c:numCache>
                <c:formatCode>0%</c:formatCode>
                <c:ptCount val="21"/>
                <c:pt idx="0">
                  <c:v>0.06</c:v>
                </c:pt>
                <c:pt idx="1">
                  <c:v>0.106</c:v>
                </c:pt>
                <c:pt idx="2">
                  <c:v>0.10199999999999999</c:v>
                </c:pt>
                <c:pt idx="3">
                  <c:v>8.8999999999999996E-2</c:v>
                </c:pt>
                <c:pt idx="4">
                  <c:v>0.104</c:v>
                </c:pt>
                <c:pt idx="5">
                  <c:v>8.4000000000000005E-2</c:v>
                </c:pt>
                <c:pt idx="6">
                  <c:v>5.7000000000000002E-2</c:v>
                </c:pt>
                <c:pt idx="7">
                  <c:v>7.4999999999999997E-2</c:v>
                </c:pt>
                <c:pt idx="8">
                  <c:v>7.9000000000000001E-2</c:v>
                </c:pt>
                <c:pt idx="9">
                  <c:v>3.1E-2</c:v>
                </c:pt>
                <c:pt idx="10">
                  <c:v>8.0000000000000002E-3</c:v>
                </c:pt>
                <c:pt idx="11">
                  <c:v>1.4999999999999999E-2</c:v>
                </c:pt>
                <c:pt idx="12">
                  <c:v>0.123</c:v>
                </c:pt>
                <c:pt idx="13">
                  <c:v>6.6000000000000003E-2</c:v>
                </c:pt>
                <c:pt idx="16">
                  <c:v>0.22</c:v>
                </c:pt>
                <c:pt idx="17">
                  <c:v>0.112</c:v>
                </c:pt>
                <c:pt idx="18">
                  <c:v>0.26900000000000002</c:v>
                </c:pt>
                <c:pt idx="19">
                  <c:v>0.23899999999999999</c:v>
                </c:pt>
                <c:pt idx="20">
                  <c:v>0.159</c:v>
                </c:pt>
              </c:numCache>
            </c:numRef>
          </c:val>
          <c:extLst>
            <c:ext xmlns:c16="http://schemas.microsoft.com/office/drawing/2014/chart" uri="{C3380CC4-5D6E-409C-BE32-E72D297353CC}">
              <c16:uniqueId val="{00000000-EFC2-49D9-9B68-7811796EA458}"/>
            </c:ext>
          </c:extLst>
        </c:ser>
        <c:dLbls>
          <c:dLblPos val="outEnd"/>
          <c:showLegendKey val="0"/>
          <c:showVal val="1"/>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Sheet1!$A$49:$A$69</c15:sqref>
                        </c15:formulaRef>
                      </c:ext>
                    </c:extLst>
                    <c:strCache>
                      <c:ptCount val="21"/>
                      <c:pt idx="0">
                        <c:v>TALOUDEN BRUTTOTULOT/VUOSI</c:v>
                      </c:pt>
                      <c:pt idx="1">
                        <c:v>Alle 10.000 €/vuodessa</c:v>
                      </c:pt>
                      <c:pt idx="2">
                        <c:v>10.000 - 20.000 €/vuodessa</c:v>
                      </c:pt>
                      <c:pt idx="3">
                        <c:v>20.001 - 30.000 €/vuodessa</c:v>
                      </c:pt>
                      <c:pt idx="4">
                        <c:v>30.001 - 40.000 €/vuodessa</c:v>
                      </c:pt>
                      <c:pt idx="5">
                        <c:v>40.001 - 50.000 €/vuodessa</c:v>
                      </c:pt>
                      <c:pt idx="6">
                        <c:v>50.001 - 60.000 €/vuodessa</c:v>
                      </c:pt>
                      <c:pt idx="7">
                        <c:v>60.001 - 70.000 €/vuodessa</c:v>
                      </c:pt>
                      <c:pt idx="8">
                        <c:v>70.001 - 80.000 €/vuodessa</c:v>
                      </c:pt>
                      <c:pt idx="9">
                        <c:v>80.001 - 100 000 €/vuodessa</c:v>
                      </c:pt>
                      <c:pt idx="10">
                        <c:v>100.001 - 120 000 €/vuodessa</c:v>
                      </c:pt>
                      <c:pt idx="11">
                        <c:v>120.001 - 140 000 €/vuodessa</c:v>
                      </c:pt>
                      <c:pt idx="12">
                        <c:v>Yli 140.000 €/vuodessa</c:v>
                      </c:pt>
                      <c:pt idx="13">
                        <c:v>Ei halua sanoa</c:v>
                      </c:pt>
                      <c:pt idx="14">
                        <c:v>Ei osaa sanoa</c:v>
                      </c:pt>
                      <c:pt idx="15">
                        <c:v>ASUINPAIKKA</c:v>
                      </c:pt>
                      <c:pt idx="16">
                        <c:v>Pääkaupunkiseutu</c:v>
                      </c:pt>
                      <c:pt idx="17">
                        <c:v>Tampere / Turku</c:v>
                      </c:pt>
                      <c:pt idx="18">
                        <c:v>Muu yli 50.000 asukkaan kaupunki</c:v>
                      </c:pt>
                      <c:pt idx="19">
                        <c:v>Alle 50.000 asukkaan kaupunki</c:v>
                      </c:pt>
                      <c:pt idx="20">
                        <c:v>Maalaiskunta</c:v>
                      </c:pt>
                    </c:strCache>
                  </c:strRef>
                </c:cat>
                <c:val>
                  <c:numRef>
                    <c:extLst>
                      <c:ext uri="{02D57815-91ED-43cb-92C2-25804820EDAC}">
                        <c15:formulaRef>
                          <c15:sqref>Sheet1!$B$49:$B$69</c15:sqref>
                        </c15:formulaRef>
                      </c:ext>
                    </c:extLst>
                    <c:numCache>
                      <c:formatCode>0%</c:formatCode>
                      <c:ptCount val="21"/>
                      <c:pt idx="0">
                        <c:v>0</c:v>
                      </c:pt>
                      <c:pt idx="1">
                        <c:v>6.7000000000000004E-2</c:v>
                      </c:pt>
                      <c:pt idx="2">
                        <c:v>0.09</c:v>
                      </c:pt>
                      <c:pt idx="3">
                        <c:v>0.104</c:v>
                      </c:pt>
                      <c:pt idx="4">
                        <c:v>0.123</c:v>
                      </c:pt>
                      <c:pt idx="5">
                        <c:v>0.109</c:v>
                      </c:pt>
                      <c:pt idx="6">
                        <c:v>0.10100000000000001</c:v>
                      </c:pt>
                      <c:pt idx="7">
                        <c:v>6.8000000000000005E-2</c:v>
                      </c:pt>
                      <c:pt idx="8">
                        <c:v>5.1999999999999998E-2</c:v>
                      </c:pt>
                      <c:pt idx="9">
                        <c:v>6.5000000000000002E-2</c:v>
                      </c:pt>
                      <c:pt idx="10">
                        <c:v>2.4E-2</c:v>
                      </c:pt>
                      <c:pt idx="11">
                        <c:v>1.4999999999999999E-2</c:v>
                      </c:pt>
                      <c:pt idx="12">
                        <c:v>1.4E-2</c:v>
                      </c:pt>
                      <c:pt idx="13">
                        <c:v>0.121</c:v>
                      </c:pt>
                      <c:pt idx="14">
                        <c:v>4.7E-2</c:v>
                      </c:pt>
                      <c:pt idx="16">
                        <c:v>0.23100000000000001</c:v>
                      </c:pt>
                      <c:pt idx="17">
                        <c:v>0.13200000000000001</c:v>
                      </c:pt>
                      <c:pt idx="18">
                        <c:v>0.27400000000000002</c:v>
                      </c:pt>
                      <c:pt idx="19">
                        <c:v>0.20699999999999999</c:v>
                      </c:pt>
                      <c:pt idx="20">
                        <c:v>0.156</c:v>
                      </c:pt>
                    </c:numCache>
                  </c:numRef>
                </c:val>
                <c:extLst>
                  <c:ext xmlns:c16="http://schemas.microsoft.com/office/drawing/2014/chart" uri="{C3380CC4-5D6E-409C-BE32-E72D297353CC}">
                    <c16:uniqueId val="{00000001-EFC2-49D9-9B68-7811796EA458}"/>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79080"/>
        <c:crosses val="autoZero"/>
        <c:auto val="1"/>
        <c:lblAlgn val="ctr"/>
        <c:lblOffset val="100"/>
        <c:noMultiLvlLbl val="0"/>
      </c:catAx>
      <c:valAx>
        <c:axId val="482579080"/>
        <c:scaling>
          <c:orientation val="minMax"/>
          <c:max val="1"/>
          <c:min val="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80720"/>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sz="1000" b="0">
          <a:solidFill>
            <a:srgbClr val="040B16"/>
          </a:solidFill>
          <a:latin typeface="Calibri" panose="020F0502020204030204" pitchFamily="34" charset="0"/>
          <a:cs typeface="Calibri" panose="020F0502020204030204" pitchFamily="34" charset="0"/>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6.2300069473524483E-2"/>
          <c:w val="0.39131440960987096"/>
          <c:h val="0.86088628623689456"/>
        </c:manualLayout>
      </c:layout>
      <c:barChart>
        <c:barDir val="bar"/>
        <c:grouping val="clustered"/>
        <c:varyColors val="0"/>
        <c:ser>
          <c:idx val="12"/>
          <c:order val="12"/>
          <c:tx>
            <c:strRef>
              <c:f>Taul1!$A$14</c:f>
              <c:strCache>
                <c:ptCount val="1"/>
                <c:pt idx="0">
                  <c:v>Vapaaehtoinen eläkevakuutus</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Taul1!$B$14:$BO$14</c:f>
              <c:numCache>
                <c:formatCode>General</c:formatCode>
                <c:ptCount val="24"/>
                <c:pt idx="0" formatCode="0%">
                  <c:v>8.7999999999999995E-2</c:v>
                </c:pt>
                <c:pt idx="2" formatCode="0%">
                  <c:v>8.2000000000000003E-2</c:v>
                </c:pt>
                <c:pt idx="3" formatCode="0%">
                  <c:v>9.2999999999999999E-2</c:v>
                </c:pt>
                <c:pt idx="5" formatCode="0%">
                  <c:v>2.8000000000000001E-2</c:v>
                </c:pt>
                <c:pt idx="6" formatCode="0%">
                  <c:v>3.5000000000000003E-2</c:v>
                </c:pt>
                <c:pt idx="7" formatCode="0%">
                  <c:v>0.111</c:v>
                </c:pt>
                <c:pt idx="8" formatCode="0%">
                  <c:v>0.17899999999999999</c:v>
                </c:pt>
                <c:pt idx="9" formatCode="0%">
                  <c:v>8.8999999999999996E-2</c:v>
                </c:pt>
                <c:pt idx="11" formatCode="0%">
                  <c:v>0.03</c:v>
                </c:pt>
                <c:pt idx="12" formatCode="0%">
                  <c:v>8.5000000000000006E-2</c:v>
                </c:pt>
                <c:pt idx="13" formatCode="0%">
                  <c:v>0.121</c:v>
                </c:pt>
                <c:pt idx="14" formatCode="0%">
                  <c:v>0.11899999999999999</c:v>
                </c:pt>
                <c:pt idx="16" formatCode="0%">
                  <c:v>0.124</c:v>
                </c:pt>
                <c:pt idx="17" formatCode="0%">
                  <c:v>3.2000000000000001E-2</c:v>
                </c:pt>
                <c:pt idx="19" formatCode="0%">
                  <c:v>8.2000000000000003E-2</c:v>
                </c:pt>
                <c:pt idx="20" formatCode="0%">
                  <c:v>9.2999999999999999E-2</c:v>
                </c:pt>
                <c:pt idx="21" formatCode="0%">
                  <c:v>7.4999999999999997E-2</c:v>
                </c:pt>
                <c:pt idx="22" formatCode="0%">
                  <c:v>8.4000000000000005E-2</c:v>
                </c:pt>
                <c:pt idx="23" formatCode="0%">
                  <c:v>0.11799999999999999</c:v>
                </c:pt>
              </c:numCache>
              <c:extLst/>
            </c:numRef>
          </c:val>
          <c:extLst xmlns:c15="http://schemas.microsoft.com/office/drawing/2012/chart">
            <c:ext xmlns:c16="http://schemas.microsoft.com/office/drawing/2014/chart" uri="{C3380CC4-5D6E-409C-BE32-E72D297353CC}">
              <c16:uniqueId val="{0000000C-225B-451E-97A9-FD90628C14F6}"/>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c:ext uri="{02D57815-91ED-43cb-92C2-25804820EDAC}">
                        <c15:formulaRef>
                          <c15:sqref>Taul1!$B$2:$BO$2</c15:sqref>
                        </c15:formulaRef>
                      </c:ext>
                    </c:extLst>
                    <c:numCache>
                      <c:formatCode>General</c:formatCode>
                      <c:ptCount val="24"/>
                      <c:pt idx="0" formatCode="0%">
                        <c:v>0.84</c:v>
                      </c:pt>
                      <c:pt idx="2" formatCode="0%">
                        <c:v>0.84099999999999997</c:v>
                      </c:pt>
                      <c:pt idx="3" formatCode="0%">
                        <c:v>0.84</c:v>
                      </c:pt>
                      <c:pt idx="5" formatCode="0%">
                        <c:v>0.76800000000000002</c:v>
                      </c:pt>
                      <c:pt idx="6" formatCode="0%">
                        <c:v>0.86299999999999999</c:v>
                      </c:pt>
                      <c:pt idx="7" formatCode="0%">
                        <c:v>0.86199999999999999</c:v>
                      </c:pt>
                      <c:pt idx="8" formatCode="0%">
                        <c:v>0.82</c:v>
                      </c:pt>
                      <c:pt idx="9" formatCode="0%">
                        <c:v>0.874</c:v>
                      </c:pt>
                      <c:pt idx="11" formatCode="0%">
                        <c:v>0.82499999999999996</c:v>
                      </c:pt>
                      <c:pt idx="12" formatCode="0%">
                        <c:v>0.85299999999999998</c:v>
                      </c:pt>
                      <c:pt idx="13" formatCode="0%">
                        <c:v>0.84599999999999997</c:v>
                      </c:pt>
                      <c:pt idx="14" formatCode="0%">
                        <c:v>0.88400000000000001</c:v>
                      </c:pt>
                      <c:pt idx="16" formatCode="0%">
                        <c:v>0.85</c:v>
                      </c:pt>
                      <c:pt idx="17" formatCode="0%">
                        <c:v>0.85199999999999998</c:v>
                      </c:pt>
                      <c:pt idx="19" formatCode="0%">
                        <c:v>0.871</c:v>
                      </c:pt>
                      <c:pt idx="20" formatCode="0%">
                        <c:v>0.86399999999999999</c:v>
                      </c:pt>
                      <c:pt idx="21" formatCode="0%">
                        <c:v>0.84699999999999998</c:v>
                      </c:pt>
                      <c:pt idx="22" formatCode="0%">
                        <c:v>0.82099999999999995</c:v>
                      </c:pt>
                      <c:pt idx="23" formatCode="0%">
                        <c:v>0.8</c:v>
                      </c:pt>
                    </c:numCache>
                  </c:numRef>
                </c:val>
                <c:extLst>
                  <c:ext xmlns:c16="http://schemas.microsoft.com/office/drawing/2014/chart" uri="{C3380CC4-5D6E-409C-BE32-E72D297353CC}">
                    <c16:uniqueId val="{00000001-225B-451E-97A9-FD90628C14F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4"/>
                      <c:pt idx="0" formatCode="0%">
                        <c:v>0.49099999999999999</c:v>
                      </c:pt>
                      <c:pt idx="2" formatCode="0%">
                        <c:v>0.52</c:v>
                      </c:pt>
                      <c:pt idx="3" formatCode="0%">
                        <c:v>0.46200000000000002</c:v>
                      </c:pt>
                      <c:pt idx="5" formatCode="0%">
                        <c:v>0.251</c:v>
                      </c:pt>
                      <c:pt idx="6" formatCode="0%">
                        <c:v>0.45500000000000002</c:v>
                      </c:pt>
                      <c:pt idx="7" formatCode="0%">
                        <c:v>0.505</c:v>
                      </c:pt>
                      <c:pt idx="8" formatCode="0%">
                        <c:v>0.56799999999999995</c:v>
                      </c:pt>
                      <c:pt idx="9" formatCode="0%">
                        <c:v>0.61</c:v>
                      </c:pt>
                      <c:pt idx="11" formatCode="0%">
                        <c:v>0.248</c:v>
                      </c:pt>
                      <c:pt idx="12" formatCode="0%">
                        <c:v>0.53400000000000003</c:v>
                      </c:pt>
                      <c:pt idx="13" formatCode="0%">
                        <c:v>0.63200000000000001</c:v>
                      </c:pt>
                      <c:pt idx="14" formatCode="0%">
                        <c:v>0.69699999999999995</c:v>
                      </c:pt>
                      <c:pt idx="16" formatCode="0%">
                        <c:v>0.626</c:v>
                      </c:pt>
                      <c:pt idx="17" formatCode="0%">
                        <c:v>0.31</c:v>
                      </c:pt>
                      <c:pt idx="19" formatCode="0%">
                        <c:v>0.36099999999999999</c:v>
                      </c:pt>
                      <c:pt idx="20" formatCode="0%">
                        <c:v>0.36599999999999999</c:v>
                      </c:pt>
                      <c:pt idx="21" formatCode="0%">
                        <c:v>0.503</c:v>
                      </c:pt>
                      <c:pt idx="22" formatCode="0%">
                        <c:v>0.54500000000000004</c:v>
                      </c:pt>
                      <c:pt idx="23" formatCode="0%">
                        <c:v>0.66</c:v>
                      </c:pt>
                    </c:numCache>
                  </c:numRef>
                </c:val>
                <c:extLst xmlns:c15="http://schemas.microsoft.com/office/drawing/2012/chart">
                  <c:ext xmlns:c16="http://schemas.microsoft.com/office/drawing/2014/chart" uri="{C3380CC4-5D6E-409C-BE32-E72D297353CC}">
                    <c16:uniqueId val="{00000002-225B-451E-97A9-FD90628C14F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4.5999999999999999E-2</c:v>
                      </c:pt>
                      <c:pt idx="2" formatCode="0%">
                        <c:v>6.8000000000000005E-2</c:v>
                      </c:pt>
                      <c:pt idx="3" formatCode="0%">
                        <c:v>2.5000000000000001E-2</c:v>
                      </c:pt>
                      <c:pt idx="5" formatCode="0%">
                        <c:v>2.9000000000000001E-2</c:v>
                      </c:pt>
                      <c:pt idx="6" formatCode="0%">
                        <c:v>1.4E-2</c:v>
                      </c:pt>
                      <c:pt idx="7" formatCode="0%">
                        <c:v>3.5999999999999997E-2</c:v>
                      </c:pt>
                      <c:pt idx="8" formatCode="0%">
                        <c:v>6.9000000000000006E-2</c:v>
                      </c:pt>
                      <c:pt idx="9" formatCode="0%">
                        <c:v>6.8000000000000005E-2</c:v>
                      </c:pt>
                      <c:pt idx="11" formatCode="0%">
                        <c:v>8.9999999999999993E-3</c:v>
                      </c:pt>
                      <c:pt idx="12" formatCode="0%">
                        <c:v>4.2000000000000003E-2</c:v>
                      </c:pt>
                      <c:pt idx="13" formatCode="0%">
                        <c:v>7.4999999999999997E-2</c:v>
                      </c:pt>
                      <c:pt idx="14" formatCode="0%">
                        <c:v>8.4000000000000005E-2</c:v>
                      </c:pt>
                      <c:pt idx="16" formatCode="0%">
                        <c:v>0.06</c:v>
                      </c:pt>
                      <c:pt idx="17" formatCode="0%">
                        <c:v>2.4E-2</c:v>
                      </c:pt>
                      <c:pt idx="19" formatCode="0%">
                        <c:v>3.5000000000000003E-2</c:v>
                      </c:pt>
                      <c:pt idx="20" formatCode="0%">
                        <c:v>2.8000000000000001E-2</c:v>
                      </c:pt>
                      <c:pt idx="21" formatCode="0%">
                        <c:v>0.04</c:v>
                      </c:pt>
                      <c:pt idx="22" formatCode="0%">
                        <c:v>5.7000000000000002E-2</c:v>
                      </c:pt>
                      <c:pt idx="23" formatCode="0%">
                        <c:v>6.9000000000000006E-2</c:v>
                      </c:pt>
                    </c:numCache>
                  </c:numRef>
                </c:val>
                <c:extLst xmlns:c15="http://schemas.microsoft.com/office/drawing/2012/chart">
                  <c:ext xmlns:c16="http://schemas.microsoft.com/office/drawing/2014/chart" uri="{C3380CC4-5D6E-409C-BE32-E72D297353CC}">
                    <c16:uniqueId val="{00000003-225B-451E-97A9-FD90628C14F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4"/>
                      <c:pt idx="0" formatCode="0%">
                        <c:v>0.03</c:v>
                      </c:pt>
                      <c:pt idx="2" formatCode="0%">
                        <c:v>0.04</c:v>
                      </c:pt>
                      <c:pt idx="3" formatCode="0%">
                        <c:v>2.1000000000000001E-2</c:v>
                      </c:pt>
                      <c:pt idx="5" formatCode="0%">
                        <c:v>1.7999999999999999E-2</c:v>
                      </c:pt>
                      <c:pt idx="6" formatCode="0%">
                        <c:v>1.2999999999999999E-2</c:v>
                      </c:pt>
                      <c:pt idx="7" formatCode="0%">
                        <c:v>2.5999999999999999E-2</c:v>
                      </c:pt>
                      <c:pt idx="8" formatCode="0%">
                        <c:v>3.9E-2</c:v>
                      </c:pt>
                      <c:pt idx="9" formatCode="0%">
                        <c:v>4.4999999999999998E-2</c:v>
                      </c:pt>
                      <c:pt idx="11" formatCode="0%">
                        <c:v>0.01</c:v>
                      </c:pt>
                      <c:pt idx="12" formatCode="0%">
                        <c:v>5.3999999999999999E-2</c:v>
                      </c:pt>
                      <c:pt idx="13" formatCode="0%">
                        <c:v>3.3000000000000002E-2</c:v>
                      </c:pt>
                      <c:pt idx="14" formatCode="0%">
                        <c:v>4.2000000000000003E-2</c:v>
                      </c:pt>
                      <c:pt idx="16" formatCode="0%">
                        <c:v>4.8000000000000001E-2</c:v>
                      </c:pt>
                      <c:pt idx="17" formatCode="0%">
                        <c:v>7.0000000000000001E-3</c:v>
                      </c:pt>
                      <c:pt idx="19" formatCode="0%">
                        <c:v>1.2999999999999999E-2</c:v>
                      </c:pt>
                      <c:pt idx="20" formatCode="0%">
                        <c:v>2.5000000000000001E-2</c:v>
                      </c:pt>
                      <c:pt idx="21" formatCode="0%">
                        <c:v>2.1000000000000001E-2</c:v>
                      </c:pt>
                      <c:pt idx="22" formatCode="0%">
                        <c:v>3.2000000000000001E-2</c:v>
                      </c:pt>
                      <c:pt idx="23" formatCode="0%">
                        <c:v>7.1999999999999995E-2</c:v>
                      </c:pt>
                    </c:numCache>
                  </c:numRef>
                </c:val>
                <c:extLst xmlns:c15="http://schemas.microsoft.com/office/drawing/2012/chart">
                  <c:ext xmlns:c16="http://schemas.microsoft.com/office/drawing/2014/chart" uri="{C3380CC4-5D6E-409C-BE32-E72D297353CC}">
                    <c16:uniqueId val="{00000004-225B-451E-97A9-FD90628C14F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4"/>
                      <c:pt idx="0" formatCode="0%">
                        <c:v>0.373</c:v>
                      </c:pt>
                      <c:pt idx="2" formatCode="0%">
                        <c:v>0.34300000000000003</c:v>
                      </c:pt>
                      <c:pt idx="3" formatCode="0%">
                        <c:v>0.40300000000000002</c:v>
                      </c:pt>
                      <c:pt idx="5" formatCode="0%">
                        <c:v>0.26800000000000002</c:v>
                      </c:pt>
                      <c:pt idx="6" formatCode="0%">
                        <c:v>0.41099999999999998</c:v>
                      </c:pt>
                      <c:pt idx="7" formatCode="0%">
                        <c:v>0.40300000000000002</c:v>
                      </c:pt>
                      <c:pt idx="8" formatCode="0%">
                        <c:v>0.46</c:v>
                      </c:pt>
                      <c:pt idx="9" formatCode="0%">
                        <c:v>0.35099999999999998</c:v>
                      </c:pt>
                      <c:pt idx="11" formatCode="0%">
                        <c:v>0.215</c:v>
                      </c:pt>
                      <c:pt idx="12" formatCode="0%">
                        <c:v>0.36099999999999999</c:v>
                      </c:pt>
                      <c:pt idx="13" formatCode="0%">
                        <c:v>0.47</c:v>
                      </c:pt>
                      <c:pt idx="14" formatCode="0%">
                        <c:v>0.503</c:v>
                      </c:pt>
                      <c:pt idx="16" formatCode="0%">
                        <c:v>0.45</c:v>
                      </c:pt>
                      <c:pt idx="17" formatCode="0%">
                        <c:v>0.26300000000000001</c:v>
                      </c:pt>
                      <c:pt idx="19" formatCode="0%">
                        <c:v>0.317</c:v>
                      </c:pt>
                      <c:pt idx="20" formatCode="0%">
                        <c:v>0.27100000000000002</c:v>
                      </c:pt>
                      <c:pt idx="21" formatCode="0%">
                        <c:v>0.40500000000000003</c:v>
                      </c:pt>
                      <c:pt idx="22" formatCode="0%">
                        <c:v>0.373</c:v>
                      </c:pt>
                      <c:pt idx="23" formatCode="0%">
                        <c:v>0.47</c:v>
                      </c:pt>
                    </c:numCache>
                  </c:numRef>
                </c:val>
                <c:extLst xmlns:c15="http://schemas.microsoft.com/office/drawing/2012/chart">
                  <c:ext xmlns:c16="http://schemas.microsoft.com/office/drawing/2014/chart" uri="{C3380CC4-5D6E-409C-BE32-E72D297353CC}">
                    <c16:uniqueId val="{00000005-225B-451E-97A9-FD90628C14F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4"/>
                      <c:pt idx="0" formatCode="0%">
                        <c:v>0.20899999999999999</c:v>
                      </c:pt>
                      <c:pt idx="2" formatCode="0%">
                        <c:v>0.19700000000000001</c:v>
                      </c:pt>
                      <c:pt idx="3" formatCode="0%">
                        <c:v>0.221</c:v>
                      </c:pt>
                      <c:pt idx="5" formatCode="0%">
                        <c:v>0.222</c:v>
                      </c:pt>
                      <c:pt idx="6" formatCode="0%">
                        <c:v>0.33700000000000002</c:v>
                      </c:pt>
                      <c:pt idx="7" formatCode="0%">
                        <c:v>0.33100000000000002</c:v>
                      </c:pt>
                      <c:pt idx="8" formatCode="0%">
                        <c:v>0.193</c:v>
                      </c:pt>
                      <c:pt idx="9" formatCode="0%">
                        <c:v>7.3999999999999996E-2</c:v>
                      </c:pt>
                      <c:pt idx="11" formatCode="0%">
                        <c:v>0.127</c:v>
                      </c:pt>
                      <c:pt idx="12" formatCode="0%">
                        <c:v>0.16300000000000001</c:v>
                      </c:pt>
                      <c:pt idx="13" formatCode="0%">
                        <c:v>0.29199999999999998</c:v>
                      </c:pt>
                      <c:pt idx="14" formatCode="0%">
                        <c:v>0.317</c:v>
                      </c:pt>
                      <c:pt idx="16" formatCode="0%">
                        <c:v>0.23899999999999999</c:v>
                      </c:pt>
                      <c:pt idx="17" formatCode="0%">
                        <c:v>0.16700000000000001</c:v>
                      </c:pt>
                      <c:pt idx="19" formatCode="0%">
                        <c:v>0.20100000000000001</c:v>
                      </c:pt>
                      <c:pt idx="20" formatCode="0%">
                        <c:v>0.14499999999999999</c:v>
                      </c:pt>
                      <c:pt idx="21" formatCode="0%">
                        <c:v>0.221</c:v>
                      </c:pt>
                      <c:pt idx="22" formatCode="0%">
                        <c:v>0.22</c:v>
                      </c:pt>
                      <c:pt idx="23" formatCode="0%">
                        <c:v>0.22700000000000001</c:v>
                      </c:pt>
                    </c:numCache>
                  </c:numRef>
                </c:val>
                <c:extLst xmlns:c15="http://schemas.microsoft.com/office/drawing/2012/chart">
                  <c:ext xmlns:c16="http://schemas.microsoft.com/office/drawing/2014/chart" uri="{C3380CC4-5D6E-409C-BE32-E72D297353CC}">
                    <c16:uniqueId val="{00000006-225B-451E-97A9-FD90628C14F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4"/>
                      <c:pt idx="0" formatCode="0%">
                        <c:v>5.2999999999999999E-2</c:v>
                      </c:pt>
                      <c:pt idx="2" formatCode="0%">
                        <c:v>7.3999999999999996E-2</c:v>
                      </c:pt>
                      <c:pt idx="3" formatCode="0%">
                        <c:v>3.3000000000000002E-2</c:v>
                      </c:pt>
                      <c:pt idx="5" formatCode="0%">
                        <c:v>0.13400000000000001</c:v>
                      </c:pt>
                      <c:pt idx="6" formatCode="0%">
                        <c:v>0.03</c:v>
                      </c:pt>
                      <c:pt idx="7" formatCode="0%">
                        <c:v>9.1999999999999998E-2</c:v>
                      </c:pt>
                      <c:pt idx="8" formatCode="0%">
                        <c:v>3.2000000000000001E-2</c:v>
                      </c:pt>
                      <c:pt idx="9" formatCode="0%">
                        <c:v>6.0000000000000001E-3</c:v>
                      </c:pt>
                      <c:pt idx="11" formatCode="0%">
                        <c:v>3.6999999999999998E-2</c:v>
                      </c:pt>
                      <c:pt idx="12" formatCode="0%">
                        <c:v>5.0999999999999997E-2</c:v>
                      </c:pt>
                      <c:pt idx="13" formatCode="0%">
                        <c:v>6.5000000000000002E-2</c:v>
                      </c:pt>
                      <c:pt idx="14" formatCode="0%">
                        <c:v>8.1000000000000003E-2</c:v>
                      </c:pt>
                      <c:pt idx="16" formatCode="0%">
                        <c:v>5.8999999999999997E-2</c:v>
                      </c:pt>
                      <c:pt idx="17" formatCode="0%">
                        <c:v>5.0999999999999997E-2</c:v>
                      </c:pt>
                      <c:pt idx="19" formatCode="0%">
                        <c:v>5.2999999999999999E-2</c:v>
                      </c:pt>
                      <c:pt idx="20" formatCode="0%">
                        <c:v>0.08</c:v>
                      </c:pt>
                      <c:pt idx="21" formatCode="0%">
                        <c:v>5.5E-2</c:v>
                      </c:pt>
                      <c:pt idx="22" formatCode="0%">
                        <c:v>6.9000000000000006E-2</c:v>
                      </c:pt>
                      <c:pt idx="23" formatCode="0%">
                        <c:v>6.0000000000000001E-3</c:v>
                      </c:pt>
                    </c:numCache>
                  </c:numRef>
                </c:val>
                <c:extLst xmlns:c15="http://schemas.microsoft.com/office/drawing/2012/chart">
                  <c:ext xmlns:c16="http://schemas.microsoft.com/office/drawing/2014/chart" uri="{C3380CC4-5D6E-409C-BE32-E72D297353CC}">
                    <c16:uniqueId val="{00000007-225B-451E-97A9-FD90628C14F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4"/>
                      <c:pt idx="0" formatCode="0%">
                        <c:v>0.45400000000000001</c:v>
                      </c:pt>
                      <c:pt idx="2" formatCode="0%">
                        <c:v>0.48399999999999999</c:v>
                      </c:pt>
                      <c:pt idx="3" formatCode="0%">
                        <c:v>0.42399999999999999</c:v>
                      </c:pt>
                      <c:pt idx="5" formatCode="0%">
                        <c:v>0.438</c:v>
                      </c:pt>
                      <c:pt idx="6" formatCode="0%">
                        <c:v>0.46100000000000002</c:v>
                      </c:pt>
                      <c:pt idx="7" formatCode="0%">
                        <c:v>0.46200000000000002</c:v>
                      </c:pt>
                      <c:pt idx="8" formatCode="0%">
                        <c:v>0.44</c:v>
                      </c:pt>
                      <c:pt idx="9" formatCode="0%">
                        <c:v>0.46600000000000003</c:v>
                      </c:pt>
                      <c:pt idx="11" formatCode="0%">
                        <c:v>0.29699999999999999</c:v>
                      </c:pt>
                      <c:pt idx="12" formatCode="0%">
                        <c:v>0.432</c:v>
                      </c:pt>
                      <c:pt idx="13" formatCode="0%">
                        <c:v>0.56499999999999995</c:v>
                      </c:pt>
                      <c:pt idx="14" formatCode="0%">
                        <c:v>0.61699999999999999</c:v>
                      </c:pt>
                      <c:pt idx="16" formatCode="0%">
                        <c:v>0.52600000000000002</c:v>
                      </c:pt>
                      <c:pt idx="17" formatCode="0%">
                        <c:v>0.34</c:v>
                      </c:pt>
                      <c:pt idx="19" formatCode="0%">
                        <c:v>0.56999999999999995</c:v>
                      </c:pt>
                      <c:pt idx="20" formatCode="0%">
                        <c:v>0.40500000000000003</c:v>
                      </c:pt>
                      <c:pt idx="21" formatCode="0%">
                        <c:v>0.44700000000000001</c:v>
                      </c:pt>
                      <c:pt idx="22" formatCode="0%">
                        <c:v>0.42199999999999999</c:v>
                      </c:pt>
                      <c:pt idx="23" formatCode="0%">
                        <c:v>0.38900000000000001</c:v>
                      </c:pt>
                    </c:numCache>
                  </c:numRef>
                </c:val>
                <c:extLst xmlns:c15="http://schemas.microsoft.com/office/drawing/2012/chart">
                  <c:ext xmlns:c16="http://schemas.microsoft.com/office/drawing/2014/chart" uri="{C3380CC4-5D6E-409C-BE32-E72D297353CC}">
                    <c16:uniqueId val="{00000008-225B-451E-97A9-FD90628C14F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4"/>
                      <c:pt idx="0" formatCode="0%">
                        <c:v>0.25900000000000001</c:v>
                      </c:pt>
                      <c:pt idx="2" formatCode="0%">
                        <c:v>0.252</c:v>
                      </c:pt>
                      <c:pt idx="3" formatCode="0%">
                        <c:v>0.26500000000000001</c:v>
                      </c:pt>
                      <c:pt idx="5" formatCode="0%">
                        <c:v>0.224</c:v>
                      </c:pt>
                      <c:pt idx="6" formatCode="0%">
                        <c:v>0.28699999999999998</c:v>
                      </c:pt>
                      <c:pt idx="7" formatCode="0%">
                        <c:v>0.33</c:v>
                      </c:pt>
                      <c:pt idx="8" formatCode="0%">
                        <c:v>0.35399999999999998</c:v>
                      </c:pt>
                      <c:pt idx="9" formatCode="0%">
                        <c:v>0.17199999999999999</c:v>
                      </c:pt>
                      <c:pt idx="11" formatCode="0%">
                        <c:v>0.125</c:v>
                      </c:pt>
                      <c:pt idx="12" formatCode="0%">
                        <c:v>0.191</c:v>
                      </c:pt>
                      <c:pt idx="13" formatCode="0%">
                        <c:v>0.34399999999999997</c:v>
                      </c:pt>
                      <c:pt idx="14" formatCode="0%">
                        <c:v>0.42</c:v>
                      </c:pt>
                      <c:pt idx="16" formatCode="0%">
                        <c:v>0.32900000000000001</c:v>
                      </c:pt>
                      <c:pt idx="17" formatCode="0%">
                        <c:v>0.16500000000000001</c:v>
                      </c:pt>
                      <c:pt idx="19" formatCode="0%">
                        <c:v>0.24299999999999999</c:v>
                      </c:pt>
                      <c:pt idx="20" formatCode="0%">
                        <c:v>0.20100000000000001</c:v>
                      </c:pt>
                      <c:pt idx="21" formatCode="0%">
                        <c:v>0.246</c:v>
                      </c:pt>
                      <c:pt idx="22" formatCode="0%">
                        <c:v>0.29699999999999999</c:v>
                      </c:pt>
                      <c:pt idx="23" formatCode="0%">
                        <c:v>0.28499999999999998</c:v>
                      </c:pt>
                    </c:numCache>
                  </c:numRef>
                </c:val>
                <c:extLst xmlns:c15="http://schemas.microsoft.com/office/drawing/2012/chart">
                  <c:ext xmlns:c16="http://schemas.microsoft.com/office/drawing/2014/chart" uri="{C3380CC4-5D6E-409C-BE32-E72D297353CC}">
                    <c16:uniqueId val="{00000000-225B-451E-97A9-FD90628C14F6}"/>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4"/>
                      <c:pt idx="0" formatCode="0%">
                        <c:v>3.4000000000000002E-2</c:v>
                      </c:pt>
                      <c:pt idx="2" formatCode="0%">
                        <c:v>0.04</c:v>
                      </c:pt>
                      <c:pt idx="3" formatCode="0%">
                        <c:v>2.9000000000000001E-2</c:v>
                      </c:pt>
                      <c:pt idx="5" formatCode="0%">
                        <c:v>2.3E-2</c:v>
                      </c:pt>
                      <c:pt idx="6" formatCode="0%">
                        <c:v>1.4E-2</c:v>
                      </c:pt>
                      <c:pt idx="7" formatCode="0%">
                        <c:v>2.7E-2</c:v>
                      </c:pt>
                      <c:pt idx="8" formatCode="0%">
                        <c:v>5.8999999999999997E-2</c:v>
                      </c:pt>
                      <c:pt idx="9" formatCode="0%">
                        <c:v>4.2000000000000003E-2</c:v>
                      </c:pt>
                      <c:pt idx="11" formatCode="0%">
                        <c:v>1.4999999999999999E-2</c:v>
                      </c:pt>
                      <c:pt idx="12" formatCode="0%">
                        <c:v>1.0999999999999999E-2</c:v>
                      </c:pt>
                      <c:pt idx="13" formatCode="0%">
                        <c:v>6.5000000000000002E-2</c:v>
                      </c:pt>
                      <c:pt idx="14" formatCode="0%">
                        <c:v>5.5E-2</c:v>
                      </c:pt>
                      <c:pt idx="16" formatCode="0%">
                        <c:v>0.05</c:v>
                      </c:pt>
                      <c:pt idx="17" formatCode="0%">
                        <c:v>1.2E-2</c:v>
                      </c:pt>
                      <c:pt idx="19" formatCode="0%">
                        <c:v>2.4E-2</c:v>
                      </c:pt>
                      <c:pt idx="20" formatCode="0%">
                        <c:v>2.7E-2</c:v>
                      </c:pt>
                      <c:pt idx="21" formatCode="0%">
                        <c:v>4.2000000000000003E-2</c:v>
                      </c:pt>
                      <c:pt idx="22" formatCode="0%">
                        <c:v>3.1E-2</c:v>
                      </c:pt>
                      <c:pt idx="23" formatCode="0%">
                        <c:v>4.5999999999999999E-2</c:v>
                      </c:pt>
                    </c:numCache>
                  </c:numRef>
                </c:val>
                <c:extLst xmlns:c15="http://schemas.microsoft.com/office/drawing/2012/chart">
                  <c:ext xmlns:c16="http://schemas.microsoft.com/office/drawing/2014/chart" uri="{C3380CC4-5D6E-409C-BE32-E72D297353CC}">
                    <c16:uniqueId val="{00000009-225B-451E-97A9-FD90628C14F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4"/>
                      <c:pt idx="0" formatCode="0%">
                        <c:v>0.01</c:v>
                      </c:pt>
                      <c:pt idx="2" formatCode="0%">
                        <c:v>1.4E-2</c:v>
                      </c:pt>
                      <c:pt idx="3" formatCode="0%">
                        <c:v>6.0000000000000001E-3</c:v>
                      </c:pt>
                      <c:pt idx="5" formatCode="0%">
                        <c:v>2.1000000000000001E-2</c:v>
                      </c:pt>
                      <c:pt idx="7" formatCode="0%">
                        <c:v>8.9999999999999993E-3</c:v>
                      </c:pt>
                      <c:pt idx="8" formatCode="0%">
                        <c:v>1.2E-2</c:v>
                      </c:pt>
                      <c:pt idx="9" formatCode="0%">
                        <c:v>8.9999999999999993E-3</c:v>
                      </c:pt>
                      <c:pt idx="11" formatCode="0%">
                        <c:v>3.0000000000000001E-3</c:v>
                      </c:pt>
                      <c:pt idx="12" formatCode="0%">
                        <c:v>5.0000000000000001E-3</c:v>
                      </c:pt>
                      <c:pt idx="13" formatCode="0%">
                        <c:v>2.3E-2</c:v>
                      </c:pt>
                      <c:pt idx="14" formatCode="0%">
                        <c:v>1.9E-2</c:v>
                      </c:pt>
                      <c:pt idx="16" formatCode="0%">
                        <c:v>1.6E-2</c:v>
                      </c:pt>
                      <c:pt idx="17" formatCode="0%">
                        <c:v>3.0000000000000001E-3</c:v>
                      </c:pt>
                      <c:pt idx="19" formatCode="0%">
                        <c:v>1.2999999999999999E-2</c:v>
                      </c:pt>
                      <c:pt idx="20" formatCode="0%">
                        <c:v>1.7000000000000001E-2</c:v>
                      </c:pt>
                      <c:pt idx="22" formatCode="0%">
                        <c:v>2.1999999999999999E-2</c:v>
                      </c:pt>
                    </c:numCache>
                  </c:numRef>
                </c:val>
                <c:extLst xmlns:c15="http://schemas.microsoft.com/office/drawing/2012/chart">
                  <c:ext xmlns:c16="http://schemas.microsoft.com/office/drawing/2014/chart" uri="{C3380CC4-5D6E-409C-BE32-E72D297353CC}">
                    <c16:uniqueId val="{0000000A-225B-451E-97A9-FD90628C14F6}"/>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4"/>
                      <c:pt idx="0" formatCode="0%">
                        <c:v>6.0999999999999999E-2</c:v>
                      </c:pt>
                      <c:pt idx="2" formatCode="0%">
                        <c:v>4.3999999999999997E-2</c:v>
                      </c:pt>
                      <c:pt idx="3" formatCode="0%">
                        <c:v>7.8E-2</c:v>
                      </c:pt>
                      <c:pt idx="5" formatCode="0%">
                        <c:v>7.9000000000000001E-2</c:v>
                      </c:pt>
                      <c:pt idx="6" formatCode="0%">
                        <c:v>7.0999999999999994E-2</c:v>
                      </c:pt>
                      <c:pt idx="7" formatCode="0%">
                        <c:v>5.6000000000000001E-2</c:v>
                      </c:pt>
                      <c:pt idx="8" formatCode="0%">
                        <c:v>9.8000000000000004E-2</c:v>
                      </c:pt>
                      <c:pt idx="9" formatCode="0%">
                        <c:v>2.5000000000000001E-2</c:v>
                      </c:pt>
                      <c:pt idx="11" formatCode="0%">
                        <c:v>2.1999999999999999E-2</c:v>
                      </c:pt>
                      <c:pt idx="12" formatCode="0%">
                        <c:v>5.1999999999999998E-2</c:v>
                      </c:pt>
                      <c:pt idx="13" formatCode="0%">
                        <c:v>0.113</c:v>
                      </c:pt>
                      <c:pt idx="14" formatCode="0%">
                        <c:v>8.4000000000000005E-2</c:v>
                      </c:pt>
                      <c:pt idx="16" formatCode="0%">
                        <c:v>8.1000000000000003E-2</c:v>
                      </c:pt>
                      <c:pt idx="17" formatCode="0%">
                        <c:v>0.03</c:v>
                      </c:pt>
                      <c:pt idx="19" formatCode="0%">
                        <c:v>4.8000000000000001E-2</c:v>
                      </c:pt>
                      <c:pt idx="20" formatCode="0%">
                        <c:v>3.4000000000000002E-2</c:v>
                      </c:pt>
                      <c:pt idx="21" formatCode="0%">
                        <c:v>5.7000000000000002E-2</c:v>
                      </c:pt>
                      <c:pt idx="22" formatCode="0%">
                        <c:v>7.8E-2</c:v>
                      </c:pt>
                      <c:pt idx="23" formatCode="0%">
                        <c:v>7.9000000000000001E-2</c:v>
                      </c:pt>
                    </c:numCache>
                  </c:numRef>
                </c:val>
                <c:extLst xmlns:c15="http://schemas.microsoft.com/office/drawing/2012/chart">
                  <c:ext xmlns:c16="http://schemas.microsoft.com/office/drawing/2014/chart" uri="{C3380CC4-5D6E-409C-BE32-E72D297353CC}">
                    <c16:uniqueId val="{0000000B-225B-451E-97A9-FD90628C14F6}"/>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4"/>
                      <c:pt idx="0" formatCode="0%">
                        <c:v>0.115</c:v>
                      </c:pt>
                      <c:pt idx="2" formatCode="0%">
                        <c:v>9.0999999999999998E-2</c:v>
                      </c:pt>
                      <c:pt idx="3" formatCode="0%">
                        <c:v>0.14000000000000001</c:v>
                      </c:pt>
                      <c:pt idx="5" formatCode="0%">
                        <c:v>0.10100000000000001</c:v>
                      </c:pt>
                      <c:pt idx="6" formatCode="0%">
                        <c:v>0.13100000000000001</c:v>
                      </c:pt>
                      <c:pt idx="7" formatCode="0%">
                        <c:v>0.158</c:v>
                      </c:pt>
                      <c:pt idx="8" formatCode="0%">
                        <c:v>0.153</c:v>
                      </c:pt>
                      <c:pt idx="9" formatCode="0%">
                        <c:v>7.1999999999999995E-2</c:v>
                      </c:pt>
                      <c:pt idx="11" formatCode="0%">
                        <c:v>6.6000000000000003E-2</c:v>
                      </c:pt>
                      <c:pt idx="12" formatCode="0%">
                        <c:v>9.2999999999999999E-2</c:v>
                      </c:pt>
                      <c:pt idx="13" formatCode="0%">
                        <c:v>0.183</c:v>
                      </c:pt>
                      <c:pt idx="14" formatCode="0%">
                        <c:v>0.19800000000000001</c:v>
                      </c:pt>
                      <c:pt idx="16" formatCode="0%">
                        <c:v>0.13100000000000001</c:v>
                      </c:pt>
                      <c:pt idx="17" formatCode="0%">
                        <c:v>9.1999999999999998E-2</c:v>
                      </c:pt>
                      <c:pt idx="19" formatCode="0%">
                        <c:v>8.3000000000000004E-2</c:v>
                      </c:pt>
                      <c:pt idx="20" formatCode="0%">
                        <c:v>0.106</c:v>
                      </c:pt>
                      <c:pt idx="21" formatCode="0%">
                        <c:v>0.11700000000000001</c:v>
                      </c:pt>
                      <c:pt idx="22" formatCode="0%">
                        <c:v>0.12</c:v>
                      </c:pt>
                      <c:pt idx="23" formatCode="0%">
                        <c:v>0.157</c:v>
                      </c:pt>
                    </c:numCache>
                  </c:numRef>
                </c:val>
                <c:extLst xmlns:c15="http://schemas.microsoft.com/office/drawing/2012/chart">
                  <c:ext xmlns:c16="http://schemas.microsoft.com/office/drawing/2014/chart" uri="{C3380CC4-5D6E-409C-BE32-E72D297353CC}">
                    <c16:uniqueId val="{0000000D-225B-451E-97A9-FD90628C14F6}"/>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4"/>
                      <c:pt idx="0" formatCode="0%">
                        <c:v>6.7000000000000004E-2</c:v>
                      </c:pt>
                      <c:pt idx="2" formatCode="0%">
                        <c:v>6.2E-2</c:v>
                      </c:pt>
                      <c:pt idx="3" formatCode="0%">
                        <c:v>7.2999999999999995E-2</c:v>
                      </c:pt>
                      <c:pt idx="5" formatCode="0%">
                        <c:v>9.2999999999999999E-2</c:v>
                      </c:pt>
                      <c:pt idx="6" formatCode="0%">
                        <c:v>0.11899999999999999</c:v>
                      </c:pt>
                      <c:pt idx="7" formatCode="0%">
                        <c:v>7.0999999999999994E-2</c:v>
                      </c:pt>
                      <c:pt idx="8" formatCode="0%">
                        <c:v>0.05</c:v>
                      </c:pt>
                      <c:pt idx="9" formatCode="0%">
                        <c:v>2.9000000000000001E-2</c:v>
                      </c:pt>
                      <c:pt idx="11" formatCode="0%">
                        <c:v>6.9000000000000006E-2</c:v>
                      </c:pt>
                      <c:pt idx="12" formatCode="0%">
                        <c:v>7.6999999999999999E-2</c:v>
                      </c:pt>
                      <c:pt idx="13" formatCode="0%">
                        <c:v>6.7000000000000004E-2</c:v>
                      </c:pt>
                      <c:pt idx="14" formatCode="0%">
                        <c:v>7.9000000000000001E-2</c:v>
                      </c:pt>
                      <c:pt idx="16" formatCode="0%">
                        <c:v>4.5999999999999999E-2</c:v>
                      </c:pt>
                      <c:pt idx="17" formatCode="0%">
                        <c:v>0.1</c:v>
                      </c:pt>
                      <c:pt idx="19" formatCode="0%">
                        <c:v>6.4000000000000001E-2</c:v>
                      </c:pt>
                      <c:pt idx="20" formatCode="0%">
                        <c:v>0.06</c:v>
                      </c:pt>
                      <c:pt idx="21" formatCode="0%">
                        <c:v>5.0999999999999997E-2</c:v>
                      </c:pt>
                      <c:pt idx="22" formatCode="0%">
                        <c:v>0.08</c:v>
                      </c:pt>
                      <c:pt idx="23" formatCode="0%">
                        <c:v>8.4000000000000005E-2</c:v>
                      </c:pt>
                    </c:numCache>
                  </c:numRef>
                </c:val>
                <c:extLst xmlns:c15="http://schemas.microsoft.com/office/drawing/2012/chart">
                  <c:ext xmlns:c16="http://schemas.microsoft.com/office/drawing/2014/chart" uri="{C3380CC4-5D6E-409C-BE32-E72D297353CC}">
                    <c16:uniqueId val="{0000000E-225B-451E-97A9-FD90628C14F6}"/>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4"/>
                      <c:pt idx="0" formatCode="0%">
                        <c:v>8.8999999999999996E-2</c:v>
                      </c:pt>
                      <c:pt idx="2" formatCode="0%">
                        <c:v>6.8000000000000005E-2</c:v>
                      </c:pt>
                      <c:pt idx="3" formatCode="0%">
                        <c:v>0.111</c:v>
                      </c:pt>
                      <c:pt idx="5" formatCode="0%">
                        <c:v>5.6000000000000001E-2</c:v>
                      </c:pt>
                      <c:pt idx="6" formatCode="0%">
                        <c:v>0.123</c:v>
                      </c:pt>
                      <c:pt idx="7" formatCode="0%">
                        <c:v>0.121</c:v>
                      </c:pt>
                      <c:pt idx="8" formatCode="0%">
                        <c:v>0.159</c:v>
                      </c:pt>
                      <c:pt idx="9" formatCode="0%">
                        <c:v>3.5000000000000003E-2</c:v>
                      </c:pt>
                      <c:pt idx="11" formatCode="0%">
                        <c:v>3.5000000000000003E-2</c:v>
                      </c:pt>
                      <c:pt idx="12" formatCode="0%">
                        <c:v>7.6999999999999999E-2</c:v>
                      </c:pt>
                      <c:pt idx="13" formatCode="0%">
                        <c:v>0.12</c:v>
                      </c:pt>
                      <c:pt idx="14" formatCode="0%">
                        <c:v>0.17199999999999999</c:v>
                      </c:pt>
                      <c:pt idx="16" formatCode="0%">
                        <c:v>0.114</c:v>
                      </c:pt>
                      <c:pt idx="17" formatCode="0%">
                        <c:v>5.5E-2</c:v>
                      </c:pt>
                      <c:pt idx="19" formatCode="0%">
                        <c:v>5.8999999999999997E-2</c:v>
                      </c:pt>
                      <c:pt idx="20" formatCode="0%">
                        <c:v>4.5999999999999999E-2</c:v>
                      </c:pt>
                      <c:pt idx="21" formatCode="0%">
                        <c:v>9.0999999999999998E-2</c:v>
                      </c:pt>
                      <c:pt idx="22" formatCode="0%">
                        <c:v>0.129</c:v>
                      </c:pt>
                      <c:pt idx="23" formatCode="0%">
                        <c:v>0.10100000000000001</c:v>
                      </c:pt>
                    </c:numCache>
                  </c:numRef>
                </c:val>
                <c:extLst xmlns:c15="http://schemas.microsoft.com/office/drawing/2012/chart">
                  <c:ext xmlns:c16="http://schemas.microsoft.com/office/drawing/2014/chart" uri="{C3380CC4-5D6E-409C-BE32-E72D297353CC}">
                    <c16:uniqueId val="{0000000F-225B-451E-97A9-FD90628C14F6}"/>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4"/>
                      <c:pt idx="0" formatCode="0%">
                        <c:v>3.5000000000000003E-2</c:v>
                      </c:pt>
                      <c:pt idx="2" formatCode="0%">
                        <c:v>3.4000000000000002E-2</c:v>
                      </c:pt>
                      <c:pt idx="3" formatCode="0%">
                        <c:v>3.5999999999999997E-2</c:v>
                      </c:pt>
                      <c:pt idx="5" formatCode="0%">
                        <c:v>6.0000000000000001E-3</c:v>
                      </c:pt>
                      <c:pt idx="6" formatCode="0%">
                        <c:v>3.3000000000000002E-2</c:v>
                      </c:pt>
                      <c:pt idx="7" formatCode="0%">
                        <c:v>1.2E-2</c:v>
                      </c:pt>
                      <c:pt idx="8" formatCode="0%">
                        <c:v>6.6000000000000003E-2</c:v>
                      </c:pt>
                      <c:pt idx="9" formatCode="0%">
                        <c:v>4.9000000000000002E-2</c:v>
                      </c:pt>
                      <c:pt idx="11" formatCode="0%">
                        <c:v>6.8000000000000005E-2</c:v>
                      </c:pt>
                      <c:pt idx="12" formatCode="0%">
                        <c:v>2.5999999999999999E-2</c:v>
                      </c:pt>
                      <c:pt idx="13" formatCode="0%">
                        <c:v>1.9E-2</c:v>
                      </c:pt>
                      <c:pt idx="14" formatCode="0%">
                        <c:v>0.02</c:v>
                      </c:pt>
                      <c:pt idx="16" formatCode="0%">
                        <c:v>2.9000000000000001E-2</c:v>
                      </c:pt>
                      <c:pt idx="17" formatCode="0%">
                        <c:v>4.4999999999999998E-2</c:v>
                      </c:pt>
                      <c:pt idx="19" formatCode="0%">
                        <c:v>0.03</c:v>
                      </c:pt>
                      <c:pt idx="20" formatCode="0%">
                        <c:v>8.0000000000000002E-3</c:v>
                      </c:pt>
                      <c:pt idx="21" formatCode="0%">
                        <c:v>2.5999999999999999E-2</c:v>
                      </c:pt>
                      <c:pt idx="22" formatCode="0%">
                        <c:v>5.0999999999999997E-2</c:v>
                      </c:pt>
                      <c:pt idx="23" formatCode="0%">
                        <c:v>5.0999999999999997E-2</c:v>
                      </c:pt>
                    </c:numCache>
                  </c:numRef>
                </c:val>
                <c:extLst xmlns:c15="http://schemas.microsoft.com/office/drawing/2012/chart">
                  <c:ext xmlns:c16="http://schemas.microsoft.com/office/drawing/2014/chart" uri="{C3380CC4-5D6E-409C-BE32-E72D297353CC}">
                    <c16:uniqueId val="{00000010-225B-451E-97A9-FD90628C14F6}"/>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4"/>
                      <c:pt idx="0" formatCode="0%">
                        <c:v>3.254</c:v>
                      </c:pt>
                      <c:pt idx="2" formatCode="0%">
                        <c:v>3.254</c:v>
                      </c:pt>
                      <c:pt idx="3" formatCode="0%">
                        <c:v>3.26</c:v>
                      </c:pt>
                      <c:pt idx="5" formatCode="0%">
                        <c:v>2.7589999999999999</c:v>
                      </c:pt>
                      <c:pt idx="6" formatCode="0%">
                        <c:v>3.3969999999999998</c:v>
                      </c:pt>
                      <c:pt idx="7" formatCode="0%">
                        <c:v>3.6120000000000001</c:v>
                      </c:pt>
                      <c:pt idx="8" formatCode="0%">
                        <c:v>3.7509999999999999</c:v>
                      </c:pt>
                      <c:pt idx="9" formatCode="0%">
                        <c:v>3.016</c:v>
                      </c:pt>
                      <c:pt idx="11" formatCode="0%">
                        <c:v>2.2010000000000001</c:v>
                      </c:pt>
                      <c:pt idx="12" formatCode="0%">
                        <c:v>3.1070000000000002</c:v>
                      </c:pt>
                      <c:pt idx="13" formatCode="0%">
                        <c:v>4.0330000000000004</c:v>
                      </c:pt>
                      <c:pt idx="14" formatCode="0%">
                        <c:v>4.391</c:v>
                      </c:pt>
                      <c:pt idx="16" formatCode="0%">
                        <c:v>4.1840000000000002</c:v>
                      </c:pt>
                      <c:pt idx="17" formatCode="0%">
                        <c:v>2.6659999999999999</c:v>
                      </c:pt>
                      <c:pt idx="19" formatCode="0%">
                        <c:v>3.0670000000000002</c:v>
                      </c:pt>
                      <c:pt idx="20" formatCode="0%">
                        <c:v>2.7759999999999998</c:v>
                      </c:pt>
                      <c:pt idx="21" formatCode="0%">
                        <c:v>3.2440000000000002</c:v>
                      </c:pt>
                      <c:pt idx="22" formatCode="0%">
                        <c:v>3.431</c:v>
                      </c:pt>
                      <c:pt idx="23" formatCode="0%">
                        <c:v>3.6139999999999999</c:v>
                      </c:pt>
                    </c:numCache>
                  </c:numRef>
                </c:val>
                <c:extLst xmlns:c15="http://schemas.microsoft.com/office/drawing/2012/chart">
                  <c:ext xmlns:c16="http://schemas.microsoft.com/office/drawing/2014/chart" uri="{C3380CC4-5D6E-409C-BE32-E72D297353CC}">
                    <c16:uniqueId val="{00000011-225B-451E-97A9-FD90628C14F6}"/>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23268674131292"/>
          <c:y val="6.2300069473524483E-2"/>
          <c:w val="0.39131440960987096"/>
          <c:h val="0.86088628623689456"/>
        </c:manualLayout>
      </c:layout>
      <c:barChart>
        <c:barDir val="bar"/>
        <c:grouping val="clustered"/>
        <c:varyColors val="0"/>
        <c:ser>
          <c:idx val="12"/>
          <c:order val="12"/>
          <c:tx>
            <c:strRef>
              <c:f>Taul1!$A$14</c:f>
              <c:strCache>
                <c:ptCount val="1"/>
                <c:pt idx="0">
                  <c:v>Vapaaehtoinen eläkevakuutus</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extLst/>
            </c:strRef>
          </c:cat>
          <c:val>
            <c:numRef>
              <c:f>Taul1!$B$14:$BO$14</c:f>
              <c:numCache>
                <c:formatCode>General</c:formatCode>
                <c:ptCount val="22"/>
                <c:pt idx="0" formatCode="0%">
                  <c:v>8.7999999999999995E-2</c:v>
                </c:pt>
                <c:pt idx="2" formatCode="0%">
                  <c:v>0.24099999999999999</c:v>
                </c:pt>
                <c:pt idx="3" formatCode="0%">
                  <c:v>0.125</c:v>
                </c:pt>
                <c:pt idx="4" formatCode="0%">
                  <c:v>9.2999999999999999E-2</c:v>
                </c:pt>
                <c:pt idx="5" formatCode="0%">
                  <c:v>1.4999999999999999E-2</c:v>
                </c:pt>
                <c:pt idx="6" formatCode="0%">
                  <c:v>1.9E-2</c:v>
                </c:pt>
                <c:pt idx="7" formatCode="0%">
                  <c:v>6.3E-2</c:v>
                </c:pt>
                <c:pt idx="9" formatCode="0%">
                  <c:v>6.6000000000000003E-2</c:v>
                </c:pt>
                <c:pt idx="10" formatCode="0%">
                  <c:v>0.09</c:v>
                </c:pt>
                <c:pt idx="11" formatCode="0%">
                  <c:v>0.107</c:v>
                </c:pt>
                <c:pt idx="12" formatCode="0%">
                  <c:v>0.104</c:v>
                </c:pt>
                <c:pt idx="14" formatCode="0%">
                  <c:v>5.8999999999999997E-2</c:v>
                </c:pt>
                <c:pt idx="15" formatCode="0%">
                  <c:v>6.0999999999999999E-2</c:v>
                </c:pt>
                <c:pt idx="16" formatCode="0%">
                  <c:v>6.6000000000000003E-2</c:v>
                </c:pt>
                <c:pt idx="17" formatCode="0%">
                  <c:v>7.8E-2</c:v>
                </c:pt>
                <c:pt idx="18" formatCode="0%">
                  <c:v>0.23799999999999999</c:v>
                </c:pt>
                <c:pt idx="19" formatCode="0%">
                  <c:v>0.20300000000000001</c:v>
                </c:pt>
                <c:pt idx="20" formatCode="0%">
                  <c:v>0.04</c:v>
                </c:pt>
                <c:pt idx="21" formatCode="0%">
                  <c:v>0.20100000000000001</c:v>
                </c:pt>
              </c:numCache>
              <c:extLst/>
            </c:numRef>
          </c:val>
          <c:extLst xmlns:c15="http://schemas.microsoft.com/office/drawing/2012/chart">
            <c:ext xmlns:c16="http://schemas.microsoft.com/office/drawing/2014/chart" uri="{C3380CC4-5D6E-409C-BE32-E72D297353CC}">
              <c16:uniqueId val="{0000000C-C0CD-4D65-87D0-9040807E908E}"/>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c:ext uri="{02D57815-91ED-43cb-92C2-25804820EDAC}">
                        <c15:formulaRef>
                          <c15:sqref>Taul1!$B$2:$BO$2</c15:sqref>
                        </c15:formulaRef>
                      </c:ext>
                    </c:extLst>
                    <c:numCache>
                      <c:formatCode>General</c:formatCode>
                      <c:ptCount val="22"/>
                      <c:pt idx="0" formatCode="0%">
                        <c:v>0.84</c:v>
                      </c:pt>
                      <c:pt idx="2" formatCode="0%">
                        <c:v>0.82699999999999996</c:v>
                      </c:pt>
                      <c:pt idx="3" formatCode="0%">
                        <c:v>0.85699999999999998</c:v>
                      </c:pt>
                      <c:pt idx="4" formatCode="0%">
                        <c:v>0.81699999999999995</c:v>
                      </c:pt>
                      <c:pt idx="5" formatCode="0%">
                        <c:v>0.86499999999999999</c:v>
                      </c:pt>
                      <c:pt idx="6" formatCode="0%">
                        <c:v>0.755</c:v>
                      </c:pt>
                      <c:pt idx="7" formatCode="0%">
                        <c:v>0.89800000000000002</c:v>
                      </c:pt>
                      <c:pt idx="9" formatCode="0%">
                        <c:v>0.81</c:v>
                      </c:pt>
                      <c:pt idx="10" formatCode="0%">
                        <c:v>0.84599999999999997</c:v>
                      </c:pt>
                      <c:pt idx="11" formatCode="0%">
                        <c:v>0.87</c:v>
                      </c:pt>
                      <c:pt idx="12" formatCode="0%">
                        <c:v>0.86099999999999999</c:v>
                      </c:pt>
                      <c:pt idx="14" formatCode="0%">
                        <c:v>0.58299999999999996</c:v>
                      </c:pt>
                      <c:pt idx="15" formatCode="0%">
                        <c:v>0.84399999999999997</c:v>
                      </c:pt>
                      <c:pt idx="16" formatCode="0%">
                        <c:v>0.83799999999999997</c:v>
                      </c:pt>
                      <c:pt idx="17" formatCode="0%">
                        <c:v>0.86499999999999999</c:v>
                      </c:pt>
                      <c:pt idx="18" formatCode="0%">
                        <c:v>0.752</c:v>
                      </c:pt>
                      <c:pt idx="19" formatCode="0%">
                        <c:v>0.88900000000000001</c:v>
                      </c:pt>
                      <c:pt idx="20" formatCode="0%">
                        <c:v>0.85799999999999998</c:v>
                      </c:pt>
                      <c:pt idx="21" formatCode="0%">
                        <c:v>0.93</c:v>
                      </c:pt>
                    </c:numCache>
                  </c:numRef>
                </c:val>
                <c:extLst>
                  <c:ext xmlns:c16="http://schemas.microsoft.com/office/drawing/2014/chart" uri="{C3380CC4-5D6E-409C-BE32-E72D297353CC}">
                    <c16:uniqueId val="{00000001-C0CD-4D65-87D0-9040807E908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0.49099999999999999</c:v>
                      </c:pt>
                      <c:pt idx="2" formatCode="0%">
                        <c:v>0.64800000000000002</c:v>
                      </c:pt>
                      <c:pt idx="3" formatCode="0%">
                        <c:v>0.56499999999999995</c:v>
                      </c:pt>
                      <c:pt idx="4" formatCode="0%">
                        <c:v>0.496</c:v>
                      </c:pt>
                      <c:pt idx="5" formatCode="0%">
                        <c:v>0.129</c:v>
                      </c:pt>
                      <c:pt idx="6" formatCode="0%">
                        <c:v>0.27200000000000002</c:v>
                      </c:pt>
                      <c:pt idx="7" formatCode="0%">
                        <c:v>0.57099999999999995</c:v>
                      </c:pt>
                      <c:pt idx="9" formatCode="0%">
                        <c:v>0.44400000000000001</c:v>
                      </c:pt>
                      <c:pt idx="10" formatCode="0%">
                        <c:v>0.44</c:v>
                      </c:pt>
                      <c:pt idx="11" formatCode="0%">
                        <c:v>0.58799999999999997</c:v>
                      </c:pt>
                      <c:pt idx="12" formatCode="0%">
                        <c:v>0.54400000000000004</c:v>
                      </c:pt>
                      <c:pt idx="14" formatCode="0%">
                        <c:v>0.29899999999999999</c:v>
                      </c:pt>
                      <c:pt idx="15" formatCode="0%">
                        <c:v>0.36599999999999999</c:v>
                      </c:pt>
                      <c:pt idx="16" formatCode="0%">
                        <c:v>0.502</c:v>
                      </c:pt>
                      <c:pt idx="17" formatCode="0%">
                        <c:v>0.59499999999999997</c:v>
                      </c:pt>
                      <c:pt idx="18" formatCode="0%">
                        <c:v>0.59199999999999997</c:v>
                      </c:pt>
                      <c:pt idx="19" formatCode="0%">
                        <c:v>0.66900000000000004</c:v>
                      </c:pt>
                      <c:pt idx="20" formatCode="0%">
                        <c:v>0.53300000000000003</c:v>
                      </c:pt>
                      <c:pt idx="21" formatCode="0%">
                        <c:v>0.64300000000000002</c:v>
                      </c:pt>
                    </c:numCache>
                  </c:numRef>
                </c:val>
                <c:extLst xmlns:c15="http://schemas.microsoft.com/office/drawing/2012/chart">
                  <c:ext xmlns:c16="http://schemas.microsoft.com/office/drawing/2014/chart" uri="{C3380CC4-5D6E-409C-BE32-E72D297353CC}">
                    <c16:uniqueId val="{00000002-C0CD-4D65-87D0-9040807E908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4.5999999999999999E-2</c:v>
                      </c:pt>
                      <c:pt idx="2" formatCode="0%">
                        <c:v>5.7000000000000002E-2</c:v>
                      </c:pt>
                      <c:pt idx="3" formatCode="0%">
                        <c:v>6.9000000000000006E-2</c:v>
                      </c:pt>
                      <c:pt idx="4" formatCode="0%">
                        <c:v>3.6999999999999998E-2</c:v>
                      </c:pt>
                      <c:pt idx="6" formatCode="0%">
                        <c:v>0.01</c:v>
                      </c:pt>
                      <c:pt idx="7" formatCode="0%">
                        <c:v>5.8999999999999997E-2</c:v>
                      </c:pt>
                      <c:pt idx="9" formatCode="0%">
                        <c:v>0.03</c:v>
                      </c:pt>
                      <c:pt idx="10" formatCode="0%">
                        <c:v>7.6999999999999999E-2</c:v>
                      </c:pt>
                      <c:pt idx="11" formatCode="0%">
                        <c:v>2.9000000000000001E-2</c:v>
                      </c:pt>
                      <c:pt idx="12" formatCode="0%">
                        <c:v>5.5E-2</c:v>
                      </c:pt>
                      <c:pt idx="14" formatCode="0%">
                        <c:v>5.8999999999999997E-2</c:v>
                      </c:pt>
                      <c:pt idx="15" formatCode="0%">
                        <c:v>1.9E-2</c:v>
                      </c:pt>
                      <c:pt idx="16" formatCode="0%">
                        <c:v>0.04</c:v>
                      </c:pt>
                      <c:pt idx="17" formatCode="0%">
                        <c:v>4.9000000000000002E-2</c:v>
                      </c:pt>
                      <c:pt idx="18" formatCode="0%">
                        <c:v>0.14799999999999999</c:v>
                      </c:pt>
                      <c:pt idx="19" formatCode="0%">
                        <c:v>0.108</c:v>
                      </c:pt>
                    </c:numCache>
                  </c:numRef>
                </c:val>
                <c:extLst xmlns:c15="http://schemas.microsoft.com/office/drawing/2012/chart">
                  <c:ext xmlns:c16="http://schemas.microsoft.com/office/drawing/2014/chart" uri="{C3380CC4-5D6E-409C-BE32-E72D297353CC}">
                    <c16:uniqueId val="{00000003-C0CD-4D65-87D0-9040807E908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0.03</c:v>
                      </c:pt>
                      <c:pt idx="2" formatCode="0%">
                        <c:v>9.2999999999999999E-2</c:v>
                      </c:pt>
                      <c:pt idx="3" formatCode="0%">
                        <c:v>2.3E-2</c:v>
                      </c:pt>
                      <c:pt idx="4" formatCode="0%">
                        <c:v>1.7999999999999999E-2</c:v>
                      </c:pt>
                      <c:pt idx="6" formatCode="0%">
                        <c:v>0.01</c:v>
                      </c:pt>
                      <c:pt idx="7" formatCode="0%">
                        <c:v>4.2999999999999997E-2</c:v>
                      </c:pt>
                      <c:pt idx="9" formatCode="0%">
                        <c:v>1.7999999999999999E-2</c:v>
                      </c:pt>
                      <c:pt idx="10" formatCode="0%">
                        <c:v>4.2999999999999997E-2</c:v>
                      </c:pt>
                      <c:pt idx="11" formatCode="0%">
                        <c:v>1.7999999999999999E-2</c:v>
                      </c:pt>
                      <c:pt idx="12" formatCode="0%">
                        <c:v>0.05</c:v>
                      </c:pt>
                      <c:pt idx="14" formatCode="0%">
                        <c:v>2.5000000000000001E-2</c:v>
                      </c:pt>
                      <c:pt idx="15" formatCode="0%">
                        <c:v>1.2E-2</c:v>
                      </c:pt>
                      <c:pt idx="16" formatCode="0%">
                        <c:v>1.7000000000000001E-2</c:v>
                      </c:pt>
                      <c:pt idx="17" formatCode="0%">
                        <c:v>5.0999999999999997E-2</c:v>
                      </c:pt>
                      <c:pt idx="18" formatCode="0%">
                        <c:v>0.05</c:v>
                      </c:pt>
                      <c:pt idx="19" formatCode="0%">
                        <c:v>7.3999999999999996E-2</c:v>
                      </c:pt>
                      <c:pt idx="20" formatCode="0%">
                        <c:v>2.5000000000000001E-2</c:v>
                      </c:pt>
                      <c:pt idx="21" formatCode="0%">
                        <c:v>8.4000000000000005E-2</c:v>
                      </c:pt>
                    </c:numCache>
                  </c:numRef>
                </c:val>
                <c:extLst xmlns:c15="http://schemas.microsoft.com/office/drawing/2012/chart">
                  <c:ext xmlns:c16="http://schemas.microsoft.com/office/drawing/2014/chart" uri="{C3380CC4-5D6E-409C-BE32-E72D297353CC}">
                    <c16:uniqueId val="{00000004-C0CD-4D65-87D0-9040807E908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0.373</c:v>
                      </c:pt>
                      <c:pt idx="2" formatCode="0%">
                        <c:v>0.53400000000000003</c:v>
                      </c:pt>
                      <c:pt idx="3" formatCode="0%">
                        <c:v>0.47299999999999998</c:v>
                      </c:pt>
                      <c:pt idx="4" formatCode="0%">
                        <c:v>0.40699999999999997</c:v>
                      </c:pt>
                      <c:pt idx="5" formatCode="0%">
                        <c:v>0.17899999999999999</c:v>
                      </c:pt>
                      <c:pt idx="6" formatCode="0%">
                        <c:v>0.25900000000000001</c:v>
                      </c:pt>
                      <c:pt idx="7" formatCode="0%">
                        <c:v>0.32300000000000001</c:v>
                      </c:pt>
                      <c:pt idx="9" formatCode="0%">
                        <c:v>0.34499999999999997</c:v>
                      </c:pt>
                      <c:pt idx="10" formatCode="0%">
                        <c:v>0.31900000000000001</c:v>
                      </c:pt>
                      <c:pt idx="11" formatCode="0%">
                        <c:v>0.44900000000000001</c:v>
                      </c:pt>
                      <c:pt idx="12" formatCode="0%">
                        <c:v>0.41199999999999998</c:v>
                      </c:pt>
                      <c:pt idx="14" formatCode="0%">
                        <c:v>0.31</c:v>
                      </c:pt>
                      <c:pt idx="15" formatCode="0%">
                        <c:v>0.26900000000000002</c:v>
                      </c:pt>
                      <c:pt idx="16" formatCode="0%">
                        <c:v>0.35399999999999998</c:v>
                      </c:pt>
                      <c:pt idx="17" formatCode="0%">
                        <c:v>0.504</c:v>
                      </c:pt>
                      <c:pt idx="18" formatCode="0%">
                        <c:v>0.57199999999999995</c:v>
                      </c:pt>
                      <c:pt idx="19" formatCode="0%">
                        <c:v>0.441</c:v>
                      </c:pt>
                      <c:pt idx="20" formatCode="0%">
                        <c:v>0.51700000000000002</c:v>
                      </c:pt>
                      <c:pt idx="21" formatCode="0%">
                        <c:v>0.57099999999999995</c:v>
                      </c:pt>
                    </c:numCache>
                  </c:numRef>
                </c:val>
                <c:extLst xmlns:c15="http://schemas.microsoft.com/office/drawing/2012/chart">
                  <c:ext xmlns:c16="http://schemas.microsoft.com/office/drawing/2014/chart" uri="{C3380CC4-5D6E-409C-BE32-E72D297353CC}">
                    <c16:uniqueId val="{00000005-C0CD-4D65-87D0-9040807E908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0.20899999999999999</c:v>
                      </c:pt>
                      <c:pt idx="2" formatCode="0%">
                        <c:v>0.253</c:v>
                      </c:pt>
                      <c:pt idx="3" formatCode="0%">
                        <c:v>0.28299999999999997</c:v>
                      </c:pt>
                      <c:pt idx="4" formatCode="0%">
                        <c:v>0.27200000000000002</c:v>
                      </c:pt>
                      <c:pt idx="5" formatCode="0%">
                        <c:v>0.11799999999999999</c:v>
                      </c:pt>
                      <c:pt idx="6" formatCode="0%">
                        <c:v>0.222</c:v>
                      </c:pt>
                      <c:pt idx="7" formatCode="0%">
                        <c:v>8.2000000000000003E-2</c:v>
                      </c:pt>
                      <c:pt idx="9" formatCode="0%">
                        <c:v>0.19700000000000001</c:v>
                      </c:pt>
                      <c:pt idx="10" formatCode="0%">
                        <c:v>0.20399999999999999</c:v>
                      </c:pt>
                      <c:pt idx="11" formatCode="0%">
                        <c:v>0.26100000000000001</c:v>
                      </c:pt>
                      <c:pt idx="12" formatCode="0%">
                        <c:v>0.185</c:v>
                      </c:pt>
                      <c:pt idx="14" formatCode="0%">
                        <c:v>0.23400000000000001</c:v>
                      </c:pt>
                      <c:pt idx="15" formatCode="0%">
                        <c:v>0.13</c:v>
                      </c:pt>
                      <c:pt idx="16" formatCode="0%">
                        <c:v>0.156</c:v>
                      </c:pt>
                      <c:pt idx="17" formatCode="0%">
                        <c:v>0.44800000000000001</c:v>
                      </c:pt>
                      <c:pt idx="18" formatCode="0%">
                        <c:v>0.29699999999999999</c:v>
                      </c:pt>
                      <c:pt idx="19" formatCode="0%">
                        <c:v>0.13100000000000001</c:v>
                      </c:pt>
                      <c:pt idx="20" formatCode="0%">
                        <c:v>0.377</c:v>
                      </c:pt>
                      <c:pt idx="21" formatCode="0%">
                        <c:v>0.152</c:v>
                      </c:pt>
                    </c:numCache>
                  </c:numRef>
                </c:val>
                <c:extLst xmlns:c15="http://schemas.microsoft.com/office/drawing/2012/chart">
                  <c:ext xmlns:c16="http://schemas.microsoft.com/office/drawing/2014/chart" uri="{C3380CC4-5D6E-409C-BE32-E72D297353CC}">
                    <c16:uniqueId val="{00000006-C0CD-4D65-87D0-9040807E908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5.2999999999999999E-2</c:v>
                      </c:pt>
                      <c:pt idx="2" formatCode="0%">
                        <c:v>0.14799999999999999</c:v>
                      </c:pt>
                      <c:pt idx="3" formatCode="0%">
                        <c:v>6.4000000000000001E-2</c:v>
                      </c:pt>
                      <c:pt idx="4" formatCode="0%">
                        <c:v>5.5E-2</c:v>
                      </c:pt>
                      <c:pt idx="6" formatCode="0%">
                        <c:v>0.13400000000000001</c:v>
                      </c:pt>
                      <c:pt idx="7" formatCode="0%">
                        <c:v>4.0000000000000001E-3</c:v>
                      </c:pt>
                      <c:pt idx="9" formatCode="0%">
                        <c:v>3.7999999999999999E-2</c:v>
                      </c:pt>
                      <c:pt idx="10" formatCode="0%">
                        <c:v>5.7000000000000002E-2</c:v>
                      </c:pt>
                      <c:pt idx="11" formatCode="0%">
                        <c:v>0.04</c:v>
                      </c:pt>
                      <c:pt idx="12" formatCode="0%">
                        <c:v>8.8999999999999996E-2</c:v>
                      </c:pt>
                      <c:pt idx="14" formatCode="0%">
                        <c:v>0.18</c:v>
                      </c:pt>
                      <c:pt idx="15" formatCode="0%">
                        <c:v>2.8000000000000001E-2</c:v>
                      </c:pt>
                      <c:pt idx="16" formatCode="0%">
                        <c:v>6.0999999999999999E-2</c:v>
                      </c:pt>
                      <c:pt idx="17" formatCode="0%">
                        <c:v>7.2999999999999995E-2</c:v>
                      </c:pt>
                      <c:pt idx="18" formatCode="0%">
                        <c:v>0.21199999999999999</c:v>
                      </c:pt>
                      <c:pt idx="19" formatCode="0%">
                        <c:v>1.4E-2</c:v>
                      </c:pt>
                      <c:pt idx="20" formatCode="0%">
                        <c:v>2.3E-2</c:v>
                      </c:pt>
                      <c:pt idx="21" formatCode="0%">
                        <c:v>0.153</c:v>
                      </c:pt>
                    </c:numCache>
                  </c:numRef>
                </c:val>
                <c:extLst xmlns:c15="http://schemas.microsoft.com/office/drawing/2012/chart">
                  <c:ext xmlns:c16="http://schemas.microsoft.com/office/drawing/2014/chart" uri="{C3380CC4-5D6E-409C-BE32-E72D297353CC}">
                    <c16:uniqueId val="{00000007-C0CD-4D65-87D0-9040807E908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0.45400000000000001</c:v>
                      </c:pt>
                      <c:pt idx="2" formatCode="0%">
                        <c:v>0.64100000000000001</c:v>
                      </c:pt>
                      <c:pt idx="3" formatCode="0%">
                        <c:v>0.53700000000000003</c:v>
                      </c:pt>
                      <c:pt idx="4" formatCode="0%">
                        <c:v>0.41</c:v>
                      </c:pt>
                      <c:pt idx="5" formatCode="0%">
                        <c:v>0.26800000000000002</c:v>
                      </c:pt>
                      <c:pt idx="6" formatCode="0%">
                        <c:v>0.45500000000000002</c:v>
                      </c:pt>
                      <c:pt idx="7" formatCode="0%">
                        <c:v>0.443</c:v>
                      </c:pt>
                      <c:pt idx="9" formatCode="0%">
                        <c:v>0.316</c:v>
                      </c:pt>
                      <c:pt idx="10" formatCode="0%">
                        <c:v>0.50800000000000001</c:v>
                      </c:pt>
                      <c:pt idx="11" formatCode="0%">
                        <c:v>0.503</c:v>
                      </c:pt>
                      <c:pt idx="12" formatCode="0%">
                        <c:v>0.59499999999999997</c:v>
                      </c:pt>
                      <c:pt idx="14" formatCode="0%">
                        <c:v>0.42799999999999999</c:v>
                      </c:pt>
                      <c:pt idx="15" formatCode="0%">
                        <c:v>0.41</c:v>
                      </c:pt>
                      <c:pt idx="16" formatCode="0%">
                        <c:v>0.46400000000000002</c:v>
                      </c:pt>
                      <c:pt idx="17" formatCode="0%">
                        <c:v>0.50600000000000001</c:v>
                      </c:pt>
                      <c:pt idx="18" formatCode="0%">
                        <c:v>0.51600000000000001</c:v>
                      </c:pt>
                      <c:pt idx="19" formatCode="0%">
                        <c:v>0.53600000000000003</c:v>
                      </c:pt>
                      <c:pt idx="20" formatCode="0%">
                        <c:v>0.28100000000000003</c:v>
                      </c:pt>
                      <c:pt idx="21" formatCode="0%">
                        <c:v>0.36699999999999999</c:v>
                      </c:pt>
                    </c:numCache>
                  </c:numRef>
                </c:val>
                <c:extLst xmlns:c15="http://schemas.microsoft.com/office/drawing/2012/chart">
                  <c:ext xmlns:c16="http://schemas.microsoft.com/office/drawing/2014/chart" uri="{C3380CC4-5D6E-409C-BE32-E72D297353CC}">
                    <c16:uniqueId val="{00000008-C0CD-4D65-87D0-9040807E908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0.25900000000000001</c:v>
                      </c:pt>
                      <c:pt idx="2" formatCode="0%">
                        <c:v>0.40400000000000003</c:v>
                      </c:pt>
                      <c:pt idx="3" formatCode="0%">
                        <c:v>0.379</c:v>
                      </c:pt>
                      <c:pt idx="4" formatCode="0%">
                        <c:v>0.28199999999999997</c:v>
                      </c:pt>
                      <c:pt idx="5" formatCode="0%">
                        <c:v>0.13200000000000001</c:v>
                      </c:pt>
                      <c:pt idx="6" formatCode="0%">
                        <c:v>0.21099999999999999</c:v>
                      </c:pt>
                      <c:pt idx="7" formatCode="0%">
                        <c:v>0.14299999999999999</c:v>
                      </c:pt>
                      <c:pt idx="9" formatCode="0%">
                        <c:v>0.21099999999999999</c:v>
                      </c:pt>
                      <c:pt idx="10" formatCode="0%">
                        <c:v>0.26100000000000001</c:v>
                      </c:pt>
                      <c:pt idx="11" formatCode="0%">
                        <c:v>0.32300000000000001</c:v>
                      </c:pt>
                      <c:pt idx="12" formatCode="0%">
                        <c:v>0.28000000000000003</c:v>
                      </c:pt>
                      <c:pt idx="14" formatCode="0%">
                        <c:v>0.375</c:v>
                      </c:pt>
                      <c:pt idx="15" formatCode="0%">
                        <c:v>0.16200000000000001</c:v>
                      </c:pt>
                      <c:pt idx="16" formatCode="0%">
                        <c:v>0.21199999999999999</c:v>
                      </c:pt>
                      <c:pt idx="17" formatCode="0%">
                        <c:v>0.39900000000000002</c:v>
                      </c:pt>
                      <c:pt idx="18" formatCode="0%">
                        <c:v>0.49199999999999999</c:v>
                      </c:pt>
                      <c:pt idx="19" formatCode="0%">
                        <c:v>0.34100000000000003</c:v>
                      </c:pt>
                      <c:pt idx="20" formatCode="0%">
                        <c:v>0.24</c:v>
                      </c:pt>
                      <c:pt idx="21" formatCode="0%">
                        <c:v>0.36399999999999999</c:v>
                      </c:pt>
                    </c:numCache>
                  </c:numRef>
                </c:val>
                <c:extLst xmlns:c15="http://schemas.microsoft.com/office/drawing/2012/chart">
                  <c:ext xmlns:c16="http://schemas.microsoft.com/office/drawing/2014/chart" uri="{C3380CC4-5D6E-409C-BE32-E72D297353CC}">
                    <c16:uniqueId val="{00000000-C0CD-4D65-87D0-9040807E908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3.4000000000000002E-2</c:v>
                      </c:pt>
                      <c:pt idx="2" formatCode="0%">
                        <c:v>0.151</c:v>
                      </c:pt>
                      <c:pt idx="3" formatCode="0%">
                        <c:v>3.4000000000000002E-2</c:v>
                      </c:pt>
                      <c:pt idx="4" formatCode="0%">
                        <c:v>0.02</c:v>
                      </c:pt>
                      <c:pt idx="5" formatCode="0%">
                        <c:v>1.7999999999999999E-2</c:v>
                      </c:pt>
                      <c:pt idx="6" formatCode="0%">
                        <c:v>1.9E-2</c:v>
                      </c:pt>
                      <c:pt idx="7" formatCode="0%">
                        <c:v>3.5000000000000003E-2</c:v>
                      </c:pt>
                      <c:pt idx="9" formatCode="0%">
                        <c:v>0.03</c:v>
                      </c:pt>
                      <c:pt idx="10" formatCode="0%">
                        <c:v>3.5000000000000003E-2</c:v>
                      </c:pt>
                      <c:pt idx="11" formatCode="0%">
                        <c:v>0.03</c:v>
                      </c:pt>
                      <c:pt idx="12" formatCode="0%">
                        <c:v>4.7E-2</c:v>
                      </c:pt>
                      <c:pt idx="14" formatCode="0%">
                        <c:v>2.5000000000000001E-2</c:v>
                      </c:pt>
                      <c:pt idx="15" formatCode="0%">
                        <c:v>2.7E-2</c:v>
                      </c:pt>
                      <c:pt idx="16" formatCode="0%">
                        <c:v>3.7999999999999999E-2</c:v>
                      </c:pt>
                      <c:pt idx="17" formatCode="0%">
                        <c:v>2.8000000000000001E-2</c:v>
                      </c:pt>
                      <c:pt idx="18" formatCode="0%">
                        <c:v>0.123</c:v>
                      </c:pt>
                      <c:pt idx="19" formatCode="0%">
                        <c:v>8.1000000000000003E-2</c:v>
                      </c:pt>
                    </c:numCache>
                  </c:numRef>
                </c:val>
                <c:extLst xmlns:c15="http://schemas.microsoft.com/office/drawing/2012/chart">
                  <c:ext xmlns:c16="http://schemas.microsoft.com/office/drawing/2014/chart" uri="{C3380CC4-5D6E-409C-BE32-E72D297353CC}">
                    <c16:uniqueId val="{00000009-C0CD-4D65-87D0-9040807E908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0.01</c:v>
                      </c:pt>
                      <c:pt idx="2" formatCode="0%">
                        <c:v>8.5000000000000006E-2</c:v>
                      </c:pt>
                      <c:pt idx="5" formatCode="0%">
                        <c:v>1.7000000000000001E-2</c:v>
                      </c:pt>
                      <c:pt idx="6" formatCode="0%">
                        <c:v>0.01</c:v>
                      </c:pt>
                      <c:pt idx="7" formatCode="0%">
                        <c:v>0.01</c:v>
                      </c:pt>
                      <c:pt idx="9" formatCode="0%">
                        <c:v>5.0000000000000001E-3</c:v>
                      </c:pt>
                      <c:pt idx="10" formatCode="0%">
                        <c:v>8.9999999999999993E-3</c:v>
                      </c:pt>
                      <c:pt idx="11" formatCode="0%">
                        <c:v>0.01</c:v>
                      </c:pt>
                      <c:pt idx="12" formatCode="0%">
                        <c:v>2.1000000000000001E-2</c:v>
                      </c:pt>
                      <c:pt idx="14" formatCode="0%">
                        <c:v>0.05</c:v>
                      </c:pt>
                      <c:pt idx="15" formatCode="0%">
                        <c:v>3.0000000000000001E-3</c:v>
                      </c:pt>
                      <c:pt idx="16" formatCode="0%">
                        <c:v>8.0000000000000002E-3</c:v>
                      </c:pt>
                      <c:pt idx="17" formatCode="0%">
                        <c:v>1.4E-2</c:v>
                      </c:pt>
                      <c:pt idx="18" formatCode="0%">
                        <c:v>2.5000000000000001E-2</c:v>
                      </c:pt>
                      <c:pt idx="19" formatCode="0%">
                        <c:v>1.2999999999999999E-2</c:v>
                      </c:pt>
                      <c:pt idx="20" formatCode="0%">
                        <c:v>2.5000000000000001E-2</c:v>
                      </c:pt>
                    </c:numCache>
                  </c:numRef>
                </c:val>
                <c:extLst xmlns:c15="http://schemas.microsoft.com/office/drawing/2012/chart">
                  <c:ext xmlns:c16="http://schemas.microsoft.com/office/drawing/2014/chart" uri="{C3380CC4-5D6E-409C-BE32-E72D297353CC}">
                    <c16:uniqueId val="{0000000A-C0CD-4D65-87D0-9040807E908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6.0999999999999999E-2</c:v>
                      </c:pt>
                      <c:pt idx="2" formatCode="0%">
                        <c:v>0.112</c:v>
                      </c:pt>
                      <c:pt idx="3" formatCode="0%">
                        <c:v>8.1000000000000003E-2</c:v>
                      </c:pt>
                      <c:pt idx="4" formatCode="0%">
                        <c:v>0.1</c:v>
                      </c:pt>
                      <c:pt idx="6" formatCode="0%">
                        <c:v>1.9E-2</c:v>
                      </c:pt>
                      <c:pt idx="7" formatCode="0%">
                        <c:v>2.5999999999999999E-2</c:v>
                      </c:pt>
                      <c:pt idx="9" formatCode="0%">
                        <c:v>6.6000000000000003E-2</c:v>
                      </c:pt>
                      <c:pt idx="10" formatCode="0%">
                        <c:v>5.3999999999999999E-2</c:v>
                      </c:pt>
                      <c:pt idx="11" formatCode="0%">
                        <c:v>6.8000000000000005E-2</c:v>
                      </c:pt>
                      <c:pt idx="12" formatCode="0%">
                        <c:v>5.1999999999999998E-2</c:v>
                      </c:pt>
                      <c:pt idx="14" formatCode="0%">
                        <c:v>8.7999999999999995E-2</c:v>
                      </c:pt>
                      <c:pt idx="15" formatCode="0%">
                        <c:v>4.1000000000000002E-2</c:v>
                      </c:pt>
                      <c:pt idx="16" formatCode="0%">
                        <c:v>5.8000000000000003E-2</c:v>
                      </c:pt>
                      <c:pt idx="17" formatCode="0%">
                        <c:v>0.104</c:v>
                      </c:pt>
                      <c:pt idx="18" formatCode="0%">
                        <c:v>0.11700000000000001</c:v>
                      </c:pt>
                      <c:pt idx="19" formatCode="0%">
                        <c:v>3.5999999999999997E-2</c:v>
                      </c:pt>
                      <c:pt idx="20" formatCode="0%">
                        <c:v>5.0999999999999997E-2</c:v>
                      </c:pt>
                      <c:pt idx="21" formatCode="0%">
                        <c:v>6.9000000000000006E-2</c:v>
                      </c:pt>
                    </c:numCache>
                  </c:numRef>
                </c:val>
                <c:extLst xmlns:c15="http://schemas.microsoft.com/office/drawing/2012/chart">
                  <c:ext xmlns:c16="http://schemas.microsoft.com/office/drawing/2014/chart" uri="{C3380CC4-5D6E-409C-BE32-E72D297353CC}">
                    <c16:uniqueId val="{0000000B-C0CD-4D65-87D0-9040807E908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0.115</c:v>
                      </c:pt>
                      <c:pt idx="2" formatCode="0%">
                        <c:v>0.126</c:v>
                      </c:pt>
                      <c:pt idx="3" formatCode="0%">
                        <c:v>0.17199999999999999</c:v>
                      </c:pt>
                      <c:pt idx="4" formatCode="0%">
                        <c:v>0.13200000000000001</c:v>
                      </c:pt>
                      <c:pt idx="5" formatCode="0%">
                        <c:v>6.4000000000000001E-2</c:v>
                      </c:pt>
                      <c:pt idx="6" formatCode="0%">
                        <c:v>0.11899999999999999</c:v>
                      </c:pt>
                      <c:pt idx="7" formatCode="0%">
                        <c:v>6.9000000000000006E-2</c:v>
                      </c:pt>
                      <c:pt idx="9" formatCode="0%">
                        <c:v>0.106</c:v>
                      </c:pt>
                      <c:pt idx="10" formatCode="0%">
                        <c:v>0.124</c:v>
                      </c:pt>
                      <c:pt idx="11" formatCode="0%">
                        <c:v>0.14499999999999999</c:v>
                      </c:pt>
                      <c:pt idx="12" formatCode="0%">
                        <c:v>9.5000000000000001E-2</c:v>
                      </c:pt>
                      <c:pt idx="14" formatCode="0%">
                        <c:v>0.128</c:v>
                      </c:pt>
                      <c:pt idx="15" formatCode="0%">
                        <c:v>5.1999999999999998E-2</c:v>
                      </c:pt>
                      <c:pt idx="16" formatCode="0%">
                        <c:v>0.14399999999999999</c:v>
                      </c:pt>
                      <c:pt idx="17" formatCode="0%">
                        <c:v>0.17199999999999999</c:v>
                      </c:pt>
                      <c:pt idx="18" formatCode="0%">
                        <c:v>0.185</c:v>
                      </c:pt>
                      <c:pt idx="19" formatCode="0%">
                        <c:v>0.153</c:v>
                      </c:pt>
                      <c:pt idx="20" formatCode="0%">
                        <c:v>0.125</c:v>
                      </c:pt>
                      <c:pt idx="21" formatCode="0%">
                        <c:v>6.7000000000000004E-2</c:v>
                      </c:pt>
                    </c:numCache>
                  </c:numRef>
                </c:val>
                <c:extLst xmlns:c15="http://schemas.microsoft.com/office/drawing/2012/chart">
                  <c:ext xmlns:c16="http://schemas.microsoft.com/office/drawing/2014/chart" uri="{C3380CC4-5D6E-409C-BE32-E72D297353CC}">
                    <c16:uniqueId val="{0000000D-C0CD-4D65-87D0-9040807E908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6.7000000000000004E-2</c:v>
                      </c:pt>
                      <c:pt idx="2" formatCode="0%">
                        <c:v>0.1</c:v>
                      </c:pt>
                      <c:pt idx="3" formatCode="0%">
                        <c:v>6.5000000000000002E-2</c:v>
                      </c:pt>
                      <c:pt idx="4" formatCode="0%">
                        <c:v>0.09</c:v>
                      </c:pt>
                      <c:pt idx="5" formatCode="0%">
                        <c:v>1.7000000000000001E-2</c:v>
                      </c:pt>
                      <c:pt idx="6" formatCode="0%">
                        <c:v>9.7000000000000003E-2</c:v>
                      </c:pt>
                      <c:pt idx="7" formatCode="0%">
                        <c:v>0.03</c:v>
                      </c:pt>
                      <c:pt idx="9" formatCode="0%">
                        <c:v>8.5999999999999993E-2</c:v>
                      </c:pt>
                      <c:pt idx="10" formatCode="0%">
                        <c:v>5.5E-2</c:v>
                      </c:pt>
                      <c:pt idx="11" formatCode="0%">
                        <c:v>5.3999999999999999E-2</c:v>
                      </c:pt>
                      <c:pt idx="12" formatCode="0%">
                        <c:v>0.06</c:v>
                      </c:pt>
                      <c:pt idx="14" formatCode="0%">
                        <c:v>7.9000000000000001E-2</c:v>
                      </c:pt>
                      <c:pt idx="15" formatCode="0%">
                        <c:v>6.2E-2</c:v>
                      </c:pt>
                      <c:pt idx="16" formatCode="0%">
                        <c:v>5.1999999999999998E-2</c:v>
                      </c:pt>
                      <c:pt idx="17" formatCode="0%">
                        <c:v>0.112</c:v>
                      </c:pt>
                      <c:pt idx="18" formatCode="0%">
                        <c:v>5.3999999999999999E-2</c:v>
                      </c:pt>
                      <c:pt idx="19" formatCode="0%">
                        <c:v>4.8000000000000001E-2</c:v>
                      </c:pt>
                      <c:pt idx="20" formatCode="0%">
                        <c:v>0.13300000000000001</c:v>
                      </c:pt>
                      <c:pt idx="21" formatCode="0%">
                        <c:v>0.14299999999999999</c:v>
                      </c:pt>
                    </c:numCache>
                  </c:numRef>
                </c:val>
                <c:extLst xmlns:c15="http://schemas.microsoft.com/office/drawing/2012/chart">
                  <c:ext xmlns:c16="http://schemas.microsoft.com/office/drawing/2014/chart" uri="{C3380CC4-5D6E-409C-BE32-E72D297353CC}">
                    <c16:uniqueId val="{0000000E-C0CD-4D65-87D0-9040807E908E}"/>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8.8999999999999996E-2</c:v>
                      </c:pt>
                      <c:pt idx="2" formatCode="0%">
                        <c:v>9.9000000000000005E-2</c:v>
                      </c:pt>
                      <c:pt idx="3" formatCode="0%">
                        <c:v>0.14699999999999999</c:v>
                      </c:pt>
                      <c:pt idx="4" formatCode="0%">
                        <c:v>0.13100000000000001</c:v>
                      </c:pt>
                      <c:pt idx="6" formatCode="0%">
                        <c:v>2.9000000000000001E-2</c:v>
                      </c:pt>
                      <c:pt idx="7" formatCode="0%">
                        <c:v>4.1000000000000002E-2</c:v>
                      </c:pt>
                      <c:pt idx="9" formatCode="0%">
                        <c:v>7.3999999999999996E-2</c:v>
                      </c:pt>
                      <c:pt idx="10" formatCode="0%">
                        <c:v>7.0000000000000007E-2</c:v>
                      </c:pt>
                      <c:pt idx="11" formatCode="0%">
                        <c:v>0.13</c:v>
                      </c:pt>
                      <c:pt idx="12" formatCode="0%">
                        <c:v>0.1</c:v>
                      </c:pt>
                      <c:pt idx="14" formatCode="0%">
                        <c:v>5.0999999999999997E-2</c:v>
                      </c:pt>
                      <c:pt idx="15" formatCode="0%">
                        <c:v>6.4000000000000001E-2</c:v>
                      </c:pt>
                      <c:pt idx="16" formatCode="0%">
                        <c:v>7.0000000000000007E-2</c:v>
                      </c:pt>
                      <c:pt idx="17" formatCode="0%">
                        <c:v>0.182</c:v>
                      </c:pt>
                      <c:pt idx="18" formatCode="0%">
                        <c:v>0.22600000000000001</c:v>
                      </c:pt>
                      <c:pt idx="19" formatCode="0%">
                        <c:v>0.06</c:v>
                      </c:pt>
                      <c:pt idx="20" formatCode="0%">
                        <c:v>0.09</c:v>
                      </c:pt>
                      <c:pt idx="21" formatCode="0%">
                        <c:v>0.223</c:v>
                      </c:pt>
                    </c:numCache>
                  </c:numRef>
                </c:val>
                <c:extLst xmlns:c15="http://schemas.microsoft.com/office/drawing/2012/chart">
                  <c:ext xmlns:c16="http://schemas.microsoft.com/office/drawing/2014/chart" uri="{C3380CC4-5D6E-409C-BE32-E72D297353CC}">
                    <c16:uniqueId val="{0000000F-C0CD-4D65-87D0-9040807E908E}"/>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3.5000000000000003E-2</c:v>
                      </c:pt>
                      <c:pt idx="2" formatCode="0%">
                        <c:v>1.4999999999999999E-2</c:v>
                      </c:pt>
                      <c:pt idx="3" formatCode="0%">
                        <c:v>1.7999999999999999E-2</c:v>
                      </c:pt>
                      <c:pt idx="4" formatCode="0%">
                        <c:v>2.5000000000000001E-2</c:v>
                      </c:pt>
                      <c:pt idx="5" formatCode="0%">
                        <c:v>0.05</c:v>
                      </c:pt>
                      <c:pt idx="6" formatCode="0%">
                        <c:v>0.02</c:v>
                      </c:pt>
                      <c:pt idx="7" formatCode="0%">
                        <c:v>6.0999999999999999E-2</c:v>
                      </c:pt>
                      <c:pt idx="9" formatCode="0%">
                        <c:v>5.1999999999999998E-2</c:v>
                      </c:pt>
                      <c:pt idx="10" formatCode="0%">
                        <c:v>3.5999999999999997E-2</c:v>
                      </c:pt>
                      <c:pt idx="11" formatCode="0%">
                        <c:v>1.4E-2</c:v>
                      </c:pt>
                      <c:pt idx="12" formatCode="0%">
                        <c:v>2.3E-2</c:v>
                      </c:pt>
                      <c:pt idx="15" formatCode="0%">
                        <c:v>5.6000000000000001E-2</c:v>
                      </c:pt>
                      <c:pt idx="16" formatCode="0%">
                        <c:v>3.1E-2</c:v>
                      </c:pt>
                      <c:pt idx="17" formatCode="0%">
                        <c:v>6.0000000000000001E-3</c:v>
                      </c:pt>
                      <c:pt idx="18" formatCode="0%">
                        <c:v>2.1999999999999999E-2</c:v>
                      </c:pt>
                      <c:pt idx="19" formatCode="0%">
                        <c:v>3.5000000000000003E-2</c:v>
                      </c:pt>
                      <c:pt idx="21" formatCode="0%">
                        <c:v>7.9000000000000001E-2</c:v>
                      </c:pt>
                    </c:numCache>
                  </c:numRef>
                </c:val>
                <c:extLst xmlns:c15="http://schemas.microsoft.com/office/drawing/2012/chart">
                  <c:ext xmlns:c16="http://schemas.microsoft.com/office/drawing/2014/chart" uri="{C3380CC4-5D6E-409C-BE32-E72D297353CC}">
                    <c16:uniqueId val="{00000010-C0CD-4D65-87D0-9040807E908E}"/>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3.254</c:v>
                      </c:pt>
                      <c:pt idx="2" formatCode="0%">
                        <c:v>4.5339999999999998</c:v>
                      </c:pt>
                      <c:pt idx="3" formatCode="0%">
                        <c:v>3.8919999999999999</c:v>
                      </c:pt>
                      <c:pt idx="4" formatCode="0%">
                        <c:v>3.3849999999999998</c:v>
                      </c:pt>
                      <c:pt idx="5" formatCode="0%">
                        <c:v>1.8720000000000001</c:v>
                      </c:pt>
                      <c:pt idx="6" formatCode="0%">
                        <c:v>2.66</c:v>
                      </c:pt>
                      <c:pt idx="7" formatCode="0%">
                        <c:v>2.9009999999999998</c:v>
                      </c:pt>
                      <c:pt idx="9" formatCode="0%">
                        <c:v>2.8940000000000001</c:v>
                      </c:pt>
                      <c:pt idx="10" formatCode="0%">
                        <c:v>3.2280000000000002</c:v>
                      </c:pt>
                      <c:pt idx="11" formatCode="0%">
                        <c:v>3.6389999999999998</c:v>
                      </c:pt>
                      <c:pt idx="12" formatCode="0%">
                        <c:v>3.573</c:v>
                      </c:pt>
                      <c:pt idx="14" formatCode="0%">
                        <c:v>2.9729999999999999</c:v>
                      </c:pt>
                      <c:pt idx="15" formatCode="0%">
                        <c:v>2.6059999999999999</c:v>
                      </c:pt>
                      <c:pt idx="16" formatCode="0%">
                        <c:v>3.1110000000000002</c:v>
                      </c:pt>
                      <c:pt idx="17" formatCode="0%">
                        <c:v>4.1859999999999999</c:v>
                      </c:pt>
                      <c:pt idx="18" formatCode="0%">
                        <c:v>4.6210000000000004</c:v>
                      </c:pt>
                      <c:pt idx="19" formatCode="0%">
                        <c:v>3.8319999999999999</c:v>
                      </c:pt>
                      <c:pt idx="20" formatCode="0%">
                        <c:v>3.3180000000000001</c:v>
                      </c:pt>
                      <c:pt idx="21" formatCode="0%">
                        <c:v>4.0460000000000003</c:v>
                      </c:pt>
                    </c:numCache>
                  </c:numRef>
                </c:val>
                <c:extLst xmlns:c15="http://schemas.microsoft.com/office/drawing/2012/chart">
                  <c:ext xmlns:c16="http://schemas.microsoft.com/office/drawing/2014/chart" uri="{C3380CC4-5D6E-409C-BE32-E72D297353CC}">
                    <c16:uniqueId val="{00000011-C0CD-4D65-87D0-9040807E908E}"/>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6.2300069473524483E-2"/>
          <c:w val="0.39131440960987096"/>
          <c:h val="0.86088628623689456"/>
        </c:manualLayout>
      </c:layout>
      <c:barChart>
        <c:barDir val="bar"/>
        <c:grouping val="clustered"/>
        <c:varyColors val="0"/>
        <c:ser>
          <c:idx val="9"/>
          <c:order val="9"/>
          <c:tx>
            <c:strRef>
              <c:f>Taul1!$A$11</c:f>
              <c:strCache>
                <c:ptCount val="1"/>
                <c:pt idx="0">
                  <c:v>Säästöhenkivakuutus</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Taul1!$B$11:$BO$11</c:f>
              <c:numCache>
                <c:formatCode>General</c:formatCode>
                <c:ptCount val="24"/>
                <c:pt idx="0" formatCode="0%">
                  <c:v>3.4000000000000002E-2</c:v>
                </c:pt>
                <c:pt idx="2" formatCode="0%">
                  <c:v>0.04</c:v>
                </c:pt>
                <c:pt idx="3" formatCode="0%">
                  <c:v>2.9000000000000001E-2</c:v>
                </c:pt>
                <c:pt idx="5" formatCode="0%">
                  <c:v>2.3E-2</c:v>
                </c:pt>
                <c:pt idx="6" formatCode="0%">
                  <c:v>1.4E-2</c:v>
                </c:pt>
                <c:pt idx="7" formatCode="0%">
                  <c:v>2.7E-2</c:v>
                </c:pt>
                <c:pt idx="8" formatCode="0%">
                  <c:v>5.8999999999999997E-2</c:v>
                </c:pt>
                <c:pt idx="9" formatCode="0%">
                  <c:v>4.2000000000000003E-2</c:v>
                </c:pt>
                <c:pt idx="11" formatCode="0%">
                  <c:v>1.4999999999999999E-2</c:v>
                </c:pt>
                <c:pt idx="12" formatCode="0%">
                  <c:v>1.0999999999999999E-2</c:v>
                </c:pt>
                <c:pt idx="13" formatCode="0%">
                  <c:v>6.5000000000000002E-2</c:v>
                </c:pt>
                <c:pt idx="14" formatCode="0%">
                  <c:v>5.5E-2</c:v>
                </c:pt>
                <c:pt idx="16" formatCode="0%">
                  <c:v>0.05</c:v>
                </c:pt>
                <c:pt idx="17" formatCode="0%">
                  <c:v>1.2E-2</c:v>
                </c:pt>
                <c:pt idx="19" formatCode="0%">
                  <c:v>2.4E-2</c:v>
                </c:pt>
                <c:pt idx="20" formatCode="0%">
                  <c:v>2.7E-2</c:v>
                </c:pt>
                <c:pt idx="21" formatCode="0%">
                  <c:v>4.2000000000000003E-2</c:v>
                </c:pt>
                <c:pt idx="22" formatCode="0%">
                  <c:v>3.1E-2</c:v>
                </c:pt>
                <c:pt idx="23" formatCode="0%">
                  <c:v>4.5999999999999999E-2</c:v>
                </c:pt>
              </c:numCache>
              <c:extLst/>
            </c:numRef>
          </c:val>
          <c:extLst xmlns:c15="http://schemas.microsoft.com/office/drawing/2012/chart">
            <c:ext xmlns:c16="http://schemas.microsoft.com/office/drawing/2014/chart" uri="{C3380CC4-5D6E-409C-BE32-E72D297353CC}">
              <c16:uniqueId val="{0000000A-13C9-4EAA-9F6C-0EE3613E2CE4}"/>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c:ext uri="{02D57815-91ED-43cb-92C2-25804820EDAC}">
                        <c15:formulaRef>
                          <c15:sqref>Taul1!$B$2:$BO$2</c15:sqref>
                        </c15:formulaRef>
                      </c:ext>
                    </c:extLst>
                    <c:numCache>
                      <c:formatCode>General</c:formatCode>
                      <c:ptCount val="24"/>
                      <c:pt idx="0" formatCode="0%">
                        <c:v>0.84</c:v>
                      </c:pt>
                      <c:pt idx="2" formatCode="0%">
                        <c:v>0.84099999999999997</c:v>
                      </c:pt>
                      <c:pt idx="3" formatCode="0%">
                        <c:v>0.84</c:v>
                      </c:pt>
                      <c:pt idx="5" formatCode="0%">
                        <c:v>0.76800000000000002</c:v>
                      </c:pt>
                      <c:pt idx="6" formatCode="0%">
                        <c:v>0.86299999999999999</c:v>
                      </c:pt>
                      <c:pt idx="7" formatCode="0%">
                        <c:v>0.86199999999999999</c:v>
                      </c:pt>
                      <c:pt idx="8" formatCode="0%">
                        <c:v>0.82</c:v>
                      </c:pt>
                      <c:pt idx="9" formatCode="0%">
                        <c:v>0.874</c:v>
                      </c:pt>
                      <c:pt idx="11" formatCode="0%">
                        <c:v>0.82499999999999996</c:v>
                      </c:pt>
                      <c:pt idx="12" formatCode="0%">
                        <c:v>0.85299999999999998</c:v>
                      </c:pt>
                      <c:pt idx="13" formatCode="0%">
                        <c:v>0.84599999999999997</c:v>
                      </c:pt>
                      <c:pt idx="14" formatCode="0%">
                        <c:v>0.88400000000000001</c:v>
                      </c:pt>
                      <c:pt idx="16" formatCode="0%">
                        <c:v>0.85</c:v>
                      </c:pt>
                      <c:pt idx="17" formatCode="0%">
                        <c:v>0.85199999999999998</c:v>
                      </c:pt>
                      <c:pt idx="19" formatCode="0%">
                        <c:v>0.871</c:v>
                      </c:pt>
                      <c:pt idx="20" formatCode="0%">
                        <c:v>0.86399999999999999</c:v>
                      </c:pt>
                      <c:pt idx="21" formatCode="0%">
                        <c:v>0.84699999999999998</c:v>
                      </c:pt>
                      <c:pt idx="22" formatCode="0%">
                        <c:v>0.82099999999999995</c:v>
                      </c:pt>
                      <c:pt idx="23" formatCode="0%">
                        <c:v>0.8</c:v>
                      </c:pt>
                    </c:numCache>
                  </c:numRef>
                </c:val>
                <c:extLst>
                  <c:ext xmlns:c16="http://schemas.microsoft.com/office/drawing/2014/chart" uri="{C3380CC4-5D6E-409C-BE32-E72D297353CC}">
                    <c16:uniqueId val="{00000001-13C9-4EAA-9F6C-0EE3613E2CE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4"/>
                      <c:pt idx="0" formatCode="0%">
                        <c:v>0.49099999999999999</c:v>
                      </c:pt>
                      <c:pt idx="2" formatCode="0%">
                        <c:v>0.52</c:v>
                      </c:pt>
                      <c:pt idx="3" formatCode="0%">
                        <c:v>0.46200000000000002</c:v>
                      </c:pt>
                      <c:pt idx="5" formatCode="0%">
                        <c:v>0.251</c:v>
                      </c:pt>
                      <c:pt idx="6" formatCode="0%">
                        <c:v>0.45500000000000002</c:v>
                      </c:pt>
                      <c:pt idx="7" formatCode="0%">
                        <c:v>0.505</c:v>
                      </c:pt>
                      <c:pt idx="8" formatCode="0%">
                        <c:v>0.56799999999999995</c:v>
                      </c:pt>
                      <c:pt idx="9" formatCode="0%">
                        <c:v>0.61</c:v>
                      </c:pt>
                      <c:pt idx="11" formatCode="0%">
                        <c:v>0.248</c:v>
                      </c:pt>
                      <c:pt idx="12" formatCode="0%">
                        <c:v>0.53400000000000003</c:v>
                      </c:pt>
                      <c:pt idx="13" formatCode="0%">
                        <c:v>0.63200000000000001</c:v>
                      </c:pt>
                      <c:pt idx="14" formatCode="0%">
                        <c:v>0.69699999999999995</c:v>
                      </c:pt>
                      <c:pt idx="16" formatCode="0%">
                        <c:v>0.626</c:v>
                      </c:pt>
                      <c:pt idx="17" formatCode="0%">
                        <c:v>0.31</c:v>
                      </c:pt>
                      <c:pt idx="19" formatCode="0%">
                        <c:v>0.36099999999999999</c:v>
                      </c:pt>
                      <c:pt idx="20" formatCode="0%">
                        <c:v>0.36599999999999999</c:v>
                      </c:pt>
                      <c:pt idx="21" formatCode="0%">
                        <c:v>0.503</c:v>
                      </c:pt>
                      <c:pt idx="22" formatCode="0%">
                        <c:v>0.54500000000000004</c:v>
                      </c:pt>
                      <c:pt idx="23" formatCode="0%">
                        <c:v>0.66</c:v>
                      </c:pt>
                    </c:numCache>
                  </c:numRef>
                </c:val>
                <c:extLst xmlns:c15="http://schemas.microsoft.com/office/drawing/2012/chart">
                  <c:ext xmlns:c16="http://schemas.microsoft.com/office/drawing/2014/chart" uri="{C3380CC4-5D6E-409C-BE32-E72D297353CC}">
                    <c16:uniqueId val="{00000002-13C9-4EAA-9F6C-0EE3613E2CE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4.5999999999999999E-2</c:v>
                      </c:pt>
                      <c:pt idx="2" formatCode="0%">
                        <c:v>6.8000000000000005E-2</c:v>
                      </c:pt>
                      <c:pt idx="3" formatCode="0%">
                        <c:v>2.5000000000000001E-2</c:v>
                      </c:pt>
                      <c:pt idx="5" formatCode="0%">
                        <c:v>2.9000000000000001E-2</c:v>
                      </c:pt>
                      <c:pt idx="6" formatCode="0%">
                        <c:v>1.4E-2</c:v>
                      </c:pt>
                      <c:pt idx="7" formatCode="0%">
                        <c:v>3.5999999999999997E-2</c:v>
                      </c:pt>
                      <c:pt idx="8" formatCode="0%">
                        <c:v>6.9000000000000006E-2</c:v>
                      </c:pt>
                      <c:pt idx="9" formatCode="0%">
                        <c:v>6.8000000000000005E-2</c:v>
                      </c:pt>
                      <c:pt idx="11" formatCode="0%">
                        <c:v>8.9999999999999993E-3</c:v>
                      </c:pt>
                      <c:pt idx="12" formatCode="0%">
                        <c:v>4.2000000000000003E-2</c:v>
                      </c:pt>
                      <c:pt idx="13" formatCode="0%">
                        <c:v>7.4999999999999997E-2</c:v>
                      </c:pt>
                      <c:pt idx="14" formatCode="0%">
                        <c:v>8.4000000000000005E-2</c:v>
                      </c:pt>
                      <c:pt idx="16" formatCode="0%">
                        <c:v>0.06</c:v>
                      </c:pt>
                      <c:pt idx="17" formatCode="0%">
                        <c:v>2.4E-2</c:v>
                      </c:pt>
                      <c:pt idx="19" formatCode="0%">
                        <c:v>3.5000000000000003E-2</c:v>
                      </c:pt>
                      <c:pt idx="20" formatCode="0%">
                        <c:v>2.8000000000000001E-2</c:v>
                      </c:pt>
                      <c:pt idx="21" formatCode="0%">
                        <c:v>0.04</c:v>
                      </c:pt>
                      <c:pt idx="22" formatCode="0%">
                        <c:v>5.7000000000000002E-2</c:v>
                      </c:pt>
                      <c:pt idx="23" formatCode="0%">
                        <c:v>6.9000000000000006E-2</c:v>
                      </c:pt>
                    </c:numCache>
                  </c:numRef>
                </c:val>
                <c:extLst xmlns:c15="http://schemas.microsoft.com/office/drawing/2012/chart">
                  <c:ext xmlns:c16="http://schemas.microsoft.com/office/drawing/2014/chart" uri="{C3380CC4-5D6E-409C-BE32-E72D297353CC}">
                    <c16:uniqueId val="{00000003-13C9-4EAA-9F6C-0EE3613E2CE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4"/>
                      <c:pt idx="0" formatCode="0%">
                        <c:v>0.03</c:v>
                      </c:pt>
                      <c:pt idx="2" formatCode="0%">
                        <c:v>0.04</c:v>
                      </c:pt>
                      <c:pt idx="3" formatCode="0%">
                        <c:v>2.1000000000000001E-2</c:v>
                      </c:pt>
                      <c:pt idx="5" formatCode="0%">
                        <c:v>1.7999999999999999E-2</c:v>
                      </c:pt>
                      <c:pt idx="6" formatCode="0%">
                        <c:v>1.2999999999999999E-2</c:v>
                      </c:pt>
                      <c:pt idx="7" formatCode="0%">
                        <c:v>2.5999999999999999E-2</c:v>
                      </c:pt>
                      <c:pt idx="8" formatCode="0%">
                        <c:v>3.9E-2</c:v>
                      </c:pt>
                      <c:pt idx="9" formatCode="0%">
                        <c:v>4.4999999999999998E-2</c:v>
                      </c:pt>
                      <c:pt idx="11" formatCode="0%">
                        <c:v>0.01</c:v>
                      </c:pt>
                      <c:pt idx="12" formatCode="0%">
                        <c:v>5.3999999999999999E-2</c:v>
                      </c:pt>
                      <c:pt idx="13" formatCode="0%">
                        <c:v>3.3000000000000002E-2</c:v>
                      </c:pt>
                      <c:pt idx="14" formatCode="0%">
                        <c:v>4.2000000000000003E-2</c:v>
                      </c:pt>
                      <c:pt idx="16" formatCode="0%">
                        <c:v>4.8000000000000001E-2</c:v>
                      </c:pt>
                      <c:pt idx="17" formatCode="0%">
                        <c:v>7.0000000000000001E-3</c:v>
                      </c:pt>
                      <c:pt idx="19" formatCode="0%">
                        <c:v>1.2999999999999999E-2</c:v>
                      </c:pt>
                      <c:pt idx="20" formatCode="0%">
                        <c:v>2.5000000000000001E-2</c:v>
                      </c:pt>
                      <c:pt idx="21" formatCode="0%">
                        <c:v>2.1000000000000001E-2</c:v>
                      </c:pt>
                      <c:pt idx="22" formatCode="0%">
                        <c:v>3.2000000000000001E-2</c:v>
                      </c:pt>
                      <c:pt idx="23" formatCode="0%">
                        <c:v>7.1999999999999995E-2</c:v>
                      </c:pt>
                    </c:numCache>
                  </c:numRef>
                </c:val>
                <c:extLst xmlns:c15="http://schemas.microsoft.com/office/drawing/2012/chart">
                  <c:ext xmlns:c16="http://schemas.microsoft.com/office/drawing/2014/chart" uri="{C3380CC4-5D6E-409C-BE32-E72D297353CC}">
                    <c16:uniqueId val="{00000004-13C9-4EAA-9F6C-0EE3613E2CE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4"/>
                      <c:pt idx="0" formatCode="0%">
                        <c:v>0.373</c:v>
                      </c:pt>
                      <c:pt idx="2" formatCode="0%">
                        <c:v>0.34300000000000003</c:v>
                      </c:pt>
                      <c:pt idx="3" formatCode="0%">
                        <c:v>0.40300000000000002</c:v>
                      </c:pt>
                      <c:pt idx="5" formatCode="0%">
                        <c:v>0.26800000000000002</c:v>
                      </c:pt>
                      <c:pt idx="6" formatCode="0%">
                        <c:v>0.41099999999999998</c:v>
                      </c:pt>
                      <c:pt idx="7" formatCode="0%">
                        <c:v>0.40300000000000002</c:v>
                      </c:pt>
                      <c:pt idx="8" formatCode="0%">
                        <c:v>0.46</c:v>
                      </c:pt>
                      <c:pt idx="9" formatCode="0%">
                        <c:v>0.35099999999999998</c:v>
                      </c:pt>
                      <c:pt idx="11" formatCode="0%">
                        <c:v>0.215</c:v>
                      </c:pt>
                      <c:pt idx="12" formatCode="0%">
                        <c:v>0.36099999999999999</c:v>
                      </c:pt>
                      <c:pt idx="13" formatCode="0%">
                        <c:v>0.47</c:v>
                      </c:pt>
                      <c:pt idx="14" formatCode="0%">
                        <c:v>0.503</c:v>
                      </c:pt>
                      <c:pt idx="16" formatCode="0%">
                        <c:v>0.45</c:v>
                      </c:pt>
                      <c:pt idx="17" formatCode="0%">
                        <c:v>0.26300000000000001</c:v>
                      </c:pt>
                      <c:pt idx="19" formatCode="0%">
                        <c:v>0.317</c:v>
                      </c:pt>
                      <c:pt idx="20" formatCode="0%">
                        <c:v>0.27100000000000002</c:v>
                      </c:pt>
                      <c:pt idx="21" formatCode="0%">
                        <c:v>0.40500000000000003</c:v>
                      </c:pt>
                      <c:pt idx="22" formatCode="0%">
                        <c:v>0.373</c:v>
                      </c:pt>
                      <c:pt idx="23" formatCode="0%">
                        <c:v>0.47</c:v>
                      </c:pt>
                    </c:numCache>
                  </c:numRef>
                </c:val>
                <c:extLst xmlns:c15="http://schemas.microsoft.com/office/drawing/2012/chart">
                  <c:ext xmlns:c16="http://schemas.microsoft.com/office/drawing/2014/chart" uri="{C3380CC4-5D6E-409C-BE32-E72D297353CC}">
                    <c16:uniqueId val="{00000005-13C9-4EAA-9F6C-0EE3613E2CE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4"/>
                      <c:pt idx="0" formatCode="0%">
                        <c:v>0.20899999999999999</c:v>
                      </c:pt>
                      <c:pt idx="2" formatCode="0%">
                        <c:v>0.19700000000000001</c:v>
                      </c:pt>
                      <c:pt idx="3" formatCode="0%">
                        <c:v>0.221</c:v>
                      </c:pt>
                      <c:pt idx="5" formatCode="0%">
                        <c:v>0.222</c:v>
                      </c:pt>
                      <c:pt idx="6" formatCode="0%">
                        <c:v>0.33700000000000002</c:v>
                      </c:pt>
                      <c:pt idx="7" formatCode="0%">
                        <c:v>0.33100000000000002</c:v>
                      </c:pt>
                      <c:pt idx="8" formatCode="0%">
                        <c:v>0.193</c:v>
                      </c:pt>
                      <c:pt idx="9" formatCode="0%">
                        <c:v>7.3999999999999996E-2</c:v>
                      </c:pt>
                      <c:pt idx="11" formatCode="0%">
                        <c:v>0.127</c:v>
                      </c:pt>
                      <c:pt idx="12" formatCode="0%">
                        <c:v>0.16300000000000001</c:v>
                      </c:pt>
                      <c:pt idx="13" formatCode="0%">
                        <c:v>0.29199999999999998</c:v>
                      </c:pt>
                      <c:pt idx="14" formatCode="0%">
                        <c:v>0.317</c:v>
                      </c:pt>
                      <c:pt idx="16" formatCode="0%">
                        <c:v>0.23899999999999999</c:v>
                      </c:pt>
                      <c:pt idx="17" formatCode="0%">
                        <c:v>0.16700000000000001</c:v>
                      </c:pt>
                      <c:pt idx="19" formatCode="0%">
                        <c:v>0.20100000000000001</c:v>
                      </c:pt>
                      <c:pt idx="20" formatCode="0%">
                        <c:v>0.14499999999999999</c:v>
                      </c:pt>
                      <c:pt idx="21" formatCode="0%">
                        <c:v>0.221</c:v>
                      </c:pt>
                      <c:pt idx="22" formatCode="0%">
                        <c:v>0.22</c:v>
                      </c:pt>
                      <c:pt idx="23" formatCode="0%">
                        <c:v>0.22700000000000001</c:v>
                      </c:pt>
                    </c:numCache>
                  </c:numRef>
                </c:val>
                <c:extLst xmlns:c15="http://schemas.microsoft.com/office/drawing/2012/chart">
                  <c:ext xmlns:c16="http://schemas.microsoft.com/office/drawing/2014/chart" uri="{C3380CC4-5D6E-409C-BE32-E72D297353CC}">
                    <c16:uniqueId val="{00000006-13C9-4EAA-9F6C-0EE3613E2CE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4"/>
                      <c:pt idx="0" formatCode="0%">
                        <c:v>5.2999999999999999E-2</c:v>
                      </c:pt>
                      <c:pt idx="2" formatCode="0%">
                        <c:v>7.3999999999999996E-2</c:v>
                      </c:pt>
                      <c:pt idx="3" formatCode="0%">
                        <c:v>3.3000000000000002E-2</c:v>
                      </c:pt>
                      <c:pt idx="5" formatCode="0%">
                        <c:v>0.13400000000000001</c:v>
                      </c:pt>
                      <c:pt idx="6" formatCode="0%">
                        <c:v>0.03</c:v>
                      </c:pt>
                      <c:pt idx="7" formatCode="0%">
                        <c:v>9.1999999999999998E-2</c:v>
                      </c:pt>
                      <c:pt idx="8" formatCode="0%">
                        <c:v>3.2000000000000001E-2</c:v>
                      </c:pt>
                      <c:pt idx="9" formatCode="0%">
                        <c:v>6.0000000000000001E-3</c:v>
                      </c:pt>
                      <c:pt idx="11" formatCode="0%">
                        <c:v>3.6999999999999998E-2</c:v>
                      </c:pt>
                      <c:pt idx="12" formatCode="0%">
                        <c:v>5.0999999999999997E-2</c:v>
                      </c:pt>
                      <c:pt idx="13" formatCode="0%">
                        <c:v>6.5000000000000002E-2</c:v>
                      </c:pt>
                      <c:pt idx="14" formatCode="0%">
                        <c:v>8.1000000000000003E-2</c:v>
                      </c:pt>
                      <c:pt idx="16" formatCode="0%">
                        <c:v>5.8999999999999997E-2</c:v>
                      </c:pt>
                      <c:pt idx="17" formatCode="0%">
                        <c:v>5.0999999999999997E-2</c:v>
                      </c:pt>
                      <c:pt idx="19" formatCode="0%">
                        <c:v>5.2999999999999999E-2</c:v>
                      </c:pt>
                      <c:pt idx="20" formatCode="0%">
                        <c:v>0.08</c:v>
                      </c:pt>
                      <c:pt idx="21" formatCode="0%">
                        <c:v>5.5E-2</c:v>
                      </c:pt>
                      <c:pt idx="22" formatCode="0%">
                        <c:v>6.9000000000000006E-2</c:v>
                      </c:pt>
                      <c:pt idx="23" formatCode="0%">
                        <c:v>6.0000000000000001E-3</c:v>
                      </c:pt>
                    </c:numCache>
                  </c:numRef>
                </c:val>
                <c:extLst xmlns:c15="http://schemas.microsoft.com/office/drawing/2012/chart">
                  <c:ext xmlns:c16="http://schemas.microsoft.com/office/drawing/2014/chart" uri="{C3380CC4-5D6E-409C-BE32-E72D297353CC}">
                    <c16:uniqueId val="{00000007-13C9-4EAA-9F6C-0EE3613E2CE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4"/>
                      <c:pt idx="0" formatCode="0%">
                        <c:v>0.45400000000000001</c:v>
                      </c:pt>
                      <c:pt idx="2" formatCode="0%">
                        <c:v>0.48399999999999999</c:v>
                      </c:pt>
                      <c:pt idx="3" formatCode="0%">
                        <c:v>0.42399999999999999</c:v>
                      </c:pt>
                      <c:pt idx="5" formatCode="0%">
                        <c:v>0.438</c:v>
                      </c:pt>
                      <c:pt idx="6" formatCode="0%">
                        <c:v>0.46100000000000002</c:v>
                      </c:pt>
                      <c:pt idx="7" formatCode="0%">
                        <c:v>0.46200000000000002</c:v>
                      </c:pt>
                      <c:pt idx="8" formatCode="0%">
                        <c:v>0.44</c:v>
                      </c:pt>
                      <c:pt idx="9" formatCode="0%">
                        <c:v>0.46600000000000003</c:v>
                      </c:pt>
                      <c:pt idx="11" formatCode="0%">
                        <c:v>0.29699999999999999</c:v>
                      </c:pt>
                      <c:pt idx="12" formatCode="0%">
                        <c:v>0.432</c:v>
                      </c:pt>
                      <c:pt idx="13" formatCode="0%">
                        <c:v>0.56499999999999995</c:v>
                      </c:pt>
                      <c:pt idx="14" formatCode="0%">
                        <c:v>0.61699999999999999</c:v>
                      </c:pt>
                      <c:pt idx="16" formatCode="0%">
                        <c:v>0.52600000000000002</c:v>
                      </c:pt>
                      <c:pt idx="17" formatCode="0%">
                        <c:v>0.34</c:v>
                      </c:pt>
                      <c:pt idx="19" formatCode="0%">
                        <c:v>0.56999999999999995</c:v>
                      </c:pt>
                      <c:pt idx="20" formatCode="0%">
                        <c:v>0.40500000000000003</c:v>
                      </c:pt>
                      <c:pt idx="21" formatCode="0%">
                        <c:v>0.44700000000000001</c:v>
                      </c:pt>
                      <c:pt idx="22" formatCode="0%">
                        <c:v>0.42199999999999999</c:v>
                      </c:pt>
                      <c:pt idx="23" formatCode="0%">
                        <c:v>0.38900000000000001</c:v>
                      </c:pt>
                    </c:numCache>
                  </c:numRef>
                </c:val>
                <c:extLst xmlns:c15="http://schemas.microsoft.com/office/drawing/2012/chart">
                  <c:ext xmlns:c16="http://schemas.microsoft.com/office/drawing/2014/chart" uri="{C3380CC4-5D6E-409C-BE32-E72D297353CC}">
                    <c16:uniqueId val="{00000008-13C9-4EAA-9F6C-0EE3613E2CE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4"/>
                      <c:pt idx="0" formatCode="0%">
                        <c:v>0.25900000000000001</c:v>
                      </c:pt>
                      <c:pt idx="2" formatCode="0%">
                        <c:v>0.252</c:v>
                      </c:pt>
                      <c:pt idx="3" formatCode="0%">
                        <c:v>0.26500000000000001</c:v>
                      </c:pt>
                      <c:pt idx="5" formatCode="0%">
                        <c:v>0.224</c:v>
                      </c:pt>
                      <c:pt idx="6" formatCode="0%">
                        <c:v>0.28699999999999998</c:v>
                      </c:pt>
                      <c:pt idx="7" formatCode="0%">
                        <c:v>0.33</c:v>
                      </c:pt>
                      <c:pt idx="8" formatCode="0%">
                        <c:v>0.35399999999999998</c:v>
                      </c:pt>
                      <c:pt idx="9" formatCode="0%">
                        <c:v>0.17199999999999999</c:v>
                      </c:pt>
                      <c:pt idx="11" formatCode="0%">
                        <c:v>0.125</c:v>
                      </c:pt>
                      <c:pt idx="12" formatCode="0%">
                        <c:v>0.191</c:v>
                      </c:pt>
                      <c:pt idx="13" formatCode="0%">
                        <c:v>0.34399999999999997</c:v>
                      </c:pt>
                      <c:pt idx="14" formatCode="0%">
                        <c:v>0.42</c:v>
                      </c:pt>
                      <c:pt idx="16" formatCode="0%">
                        <c:v>0.32900000000000001</c:v>
                      </c:pt>
                      <c:pt idx="17" formatCode="0%">
                        <c:v>0.16500000000000001</c:v>
                      </c:pt>
                      <c:pt idx="19" formatCode="0%">
                        <c:v>0.24299999999999999</c:v>
                      </c:pt>
                      <c:pt idx="20" formatCode="0%">
                        <c:v>0.20100000000000001</c:v>
                      </c:pt>
                      <c:pt idx="21" formatCode="0%">
                        <c:v>0.246</c:v>
                      </c:pt>
                      <c:pt idx="22" formatCode="0%">
                        <c:v>0.29699999999999999</c:v>
                      </c:pt>
                      <c:pt idx="23" formatCode="0%">
                        <c:v>0.28499999999999998</c:v>
                      </c:pt>
                    </c:numCache>
                  </c:numRef>
                </c:val>
                <c:extLst xmlns:c15="http://schemas.microsoft.com/office/drawing/2012/chart">
                  <c:ext xmlns:c16="http://schemas.microsoft.com/office/drawing/2014/chart" uri="{C3380CC4-5D6E-409C-BE32-E72D297353CC}">
                    <c16:uniqueId val="{00000009-13C9-4EAA-9F6C-0EE3613E2CE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4"/>
                      <c:pt idx="0" formatCode="0%">
                        <c:v>0.01</c:v>
                      </c:pt>
                      <c:pt idx="2" formatCode="0%">
                        <c:v>1.4E-2</c:v>
                      </c:pt>
                      <c:pt idx="3" formatCode="0%">
                        <c:v>6.0000000000000001E-3</c:v>
                      </c:pt>
                      <c:pt idx="5" formatCode="0%">
                        <c:v>2.1000000000000001E-2</c:v>
                      </c:pt>
                      <c:pt idx="7" formatCode="0%">
                        <c:v>8.9999999999999993E-3</c:v>
                      </c:pt>
                      <c:pt idx="8" formatCode="0%">
                        <c:v>1.2E-2</c:v>
                      </c:pt>
                      <c:pt idx="9" formatCode="0%">
                        <c:v>8.9999999999999993E-3</c:v>
                      </c:pt>
                      <c:pt idx="11" formatCode="0%">
                        <c:v>3.0000000000000001E-3</c:v>
                      </c:pt>
                      <c:pt idx="12" formatCode="0%">
                        <c:v>5.0000000000000001E-3</c:v>
                      </c:pt>
                      <c:pt idx="13" formatCode="0%">
                        <c:v>2.3E-2</c:v>
                      </c:pt>
                      <c:pt idx="14" formatCode="0%">
                        <c:v>1.9E-2</c:v>
                      </c:pt>
                      <c:pt idx="16" formatCode="0%">
                        <c:v>1.6E-2</c:v>
                      </c:pt>
                      <c:pt idx="17" formatCode="0%">
                        <c:v>3.0000000000000001E-3</c:v>
                      </c:pt>
                      <c:pt idx="19" formatCode="0%">
                        <c:v>1.2999999999999999E-2</c:v>
                      </c:pt>
                      <c:pt idx="20" formatCode="0%">
                        <c:v>1.7000000000000001E-2</c:v>
                      </c:pt>
                      <c:pt idx="22" formatCode="0%">
                        <c:v>2.1999999999999999E-2</c:v>
                      </c:pt>
                    </c:numCache>
                  </c:numRef>
                </c:val>
                <c:extLst xmlns:c15="http://schemas.microsoft.com/office/drawing/2012/chart">
                  <c:ext xmlns:c16="http://schemas.microsoft.com/office/drawing/2014/chart" uri="{C3380CC4-5D6E-409C-BE32-E72D297353CC}">
                    <c16:uniqueId val="{0000000B-13C9-4EAA-9F6C-0EE3613E2CE4}"/>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4"/>
                      <c:pt idx="0" formatCode="0%">
                        <c:v>6.0999999999999999E-2</c:v>
                      </c:pt>
                      <c:pt idx="2" formatCode="0%">
                        <c:v>4.3999999999999997E-2</c:v>
                      </c:pt>
                      <c:pt idx="3" formatCode="0%">
                        <c:v>7.8E-2</c:v>
                      </c:pt>
                      <c:pt idx="5" formatCode="0%">
                        <c:v>7.9000000000000001E-2</c:v>
                      </c:pt>
                      <c:pt idx="6" formatCode="0%">
                        <c:v>7.0999999999999994E-2</c:v>
                      </c:pt>
                      <c:pt idx="7" formatCode="0%">
                        <c:v>5.6000000000000001E-2</c:v>
                      </c:pt>
                      <c:pt idx="8" formatCode="0%">
                        <c:v>9.8000000000000004E-2</c:v>
                      </c:pt>
                      <c:pt idx="9" formatCode="0%">
                        <c:v>2.5000000000000001E-2</c:v>
                      </c:pt>
                      <c:pt idx="11" formatCode="0%">
                        <c:v>2.1999999999999999E-2</c:v>
                      </c:pt>
                      <c:pt idx="12" formatCode="0%">
                        <c:v>5.1999999999999998E-2</c:v>
                      </c:pt>
                      <c:pt idx="13" formatCode="0%">
                        <c:v>0.113</c:v>
                      </c:pt>
                      <c:pt idx="14" formatCode="0%">
                        <c:v>8.4000000000000005E-2</c:v>
                      </c:pt>
                      <c:pt idx="16" formatCode="0%">
                        <c:v>8.1000000000000003E-2</c:v>
                      </c:pt>
                      <c:pt idx="17" formatCode="0%">
                        <c:v>0.03</c:v>
                      </c:pt>
                      <c:pt idx="19" formatCode="0%">
                        <c:v>4.8000000000000001E-2</c:v>
                      </c:pt>
                      <c:pt idx="20" formatCode="0%">
                        <c:v>3.4000000000000002E-2</c:v>
                      </c:pt>
                      <c:pt idx="21" formatCode="0%">
                        <c:v>5.7000000000000002E-2</c:v>
                      </c:pt>
                      <c:pt idx="22" formatCode="0%">
                        <c:v>7.8E-2</c:v>
                      </c:pt>
                      <c:pt idx="23" formatCode="0%">
                        <c:v>7.9000000000000001E-2</c:v>
                      </c:pt>
                    </c:numCache>
                  </c:numRef>
                </c:val>
                <c:extLst xmlns:c15="http://schemas.microsoft.com/office/drawing/2012/chart">
                  <c:ext xmlns:c16="http://schemas.microsoft.com/office/drawing/2014/chart" uri="{C3380CC4-5D6E-409C-BE32-E72D297353CC}">
                    <c16:uniqueId val="{0000000C-13C9-4EAA-9F6C-0EE3613E2CE4}"/>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4"/>
                      <c:pt idx="0" formatCode="0%">
                        <c:v>8.7999999999999995E-2</c:v>
                      </c:pt>
                      <c:pt idx="2" formatCode="0%">
                        <c:v>8.2000000000000003E-2</c:v>
                      </c:pt>
                      <c:pt idx="3" formatCode="0%">
                        <c:v>9.2999999999999999E-2</c:v>
                      </c:pt>
                      <c:pt idx="5" formatCode="0%">
                        <c:v>2.8000000000000001E-2</c:v>
                      </c:pt>
                      <c:pt idx="6" formatCode="0%">
                        <c:v>3.5000000000000003E-2</c:v>
                      </c:pt>
                      <c:pt idx="7" formatCode="0%">
                        <c:v>0.111</c:v>
                      </c:pt>
                      <c:pt idx="8" formatCode="0%">
                        <c:v>0.17899999999999999</c:v>
                      </c:pt>
                      <c:pt idx="9" formatCode="0%">
                        <c:v>8.8999999999999996E-2</c:v>
                      </c:pt>
                      <c:pt idx="11" formatCode="0%">
                        <c:v>0.03</c:v>
                      </c:pt>
                      <c:pt idx="12" formatCode="0%">
                        <c:v>8.5000000000000006E-2</c:v>
                      </c:pt>
                      <c:pt idx="13" formatCode="0%">
                        <c:v>0.121</c:v>
                      </c:pt>
                      <c:pt idx="14" formatCode="0%">
                        <c:v>0.11899999999999999</c:v>
                      </c:pt>
                      <c:pt idx="16" formatCode="0%">
                        <c:v>0.124</c:v>
                      </c:pt>
                      <c:pt idx="17" formatCode="0%">
                        <c:v>3.2000000000000001E-2</c:v>
                      </c:pt>
                      <c:pt idx="19" formatCode="0%">
                        <c:v>8.2000000000000003E-2</c:v>
                      </c:pt>
                      <c:pt idx="20" formatCode="0%">
                        <c:v>9.2999999999999999E-2</c:v>
                      </c:pt>
                      <c:pt idx="21" formatCode="0%">
                        <c:v>7.4999999999999997E-2</c:v>
                      </c:pt>
                      <c:pt idx="22" formatCode="0%">
                        <c:v>8.4000000000000005E-2</c:v>
                      </c:pt>
                      <c:pt idx="23" formatCode="0%">
                        <c:v>0.11799999999999999</c:v>
                      </c:pt>
                    </c:numCache>
                  </c:numRef>
                </c:val>
                <c:extLst xmlns:c15="http://schemas.microsoft.com/office/drawing/2012/chart">
                  <c:ext xmlns:c16="http://schemas.microsoft.com/office/drawing/2014/chart" uri="{C3380CC4-5D6E-409C-BE32-E72D297353CC}">
                    <c16:uniqueId val="{00000000-13C9-4EAA-9F6C-0EE3613E2CE4}"/>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4"/>
                      <c:pt idx="0" formatCode="0%">
                        <c:v>0.115</c:v>
                      </c:pt>
                      <c:pt idx="2" formatCode="0%">
                        <c:v>9.0999999999999998E-2</c:v>
                      </c:pt>
                      <c:pt idx="3" formatCode="0%">
                        <c:v>0.14000000000000001</c:v>
                      </c:pt>
                      <c:pt idx="5" formatCode="0%">
                        <c:v>0.10100000000000001</c:v>
                      </c:pt>
                      <c:pt idx="6" formatCode="0%">
                        <c:v>0.13100000000000001</c:v>
                      </c:pt>
                      <c:pt idx="7" formatCode="0%">
                        <c:v>0.158</c:v>
                      </c:pt>
                      <c:pt idx="8" formatCode="0%">
                        <c:v>0.153</c:v>
                      </c:pt>
                      <c:pt idx="9" formatCode="0%">
                        <c:v>7.1999999999999995E-2</c:v>
                      </c:pt>
                      <c:pt idx="11" formatCode="0%">
                        <c:v>6.6000000000000003E-2</c:v>
                      </c:pt>
                      <c:pt idx="12" formatCode="0%">
                        <c:v>9.2999999999999999E-2</c:v>
                      </c:pt>
                      <c:pt idx="13" formatCode="0%">
                        <c:v>0.183</c:v>
                      </c:pt>
                      <c:pt idx="14" formatCode="0%">
                        <c:v>0.19800000000000001</c:v>
                      </c:pt>
                      <c:pt idx="16" formatCode="0%">
                        <c:v>0.13100000000000001</c:v>
                      </c:pt>
                      <c:pt idx="17" formatCode="0%">
                        <c:v>9.1999999999999998E-2</c:v>
                      </c:pt>
                      <c:pt idx="19" formatCode="0%">
                        <c:v>8.3000000000000004E-2</c:v>
                      </c:pt>
                      <c:pt idx="20" formatCode="0%">
                        <c:v>0.106</c:v>
                      </c:pt>
                      <c:pt idx="21" formatCode="0%">
                        <c:v>0.11700000000000001</c:v>
                      </c:pt>
                      <c:pt idx="22" formatCode="0%">
                        <c:v>0.12</c:v>
                      </c:pt>
                      <c:pt idx="23" formatCode="0%">
                        <c:v>0.157</c:v>
                      </c:pt>
                    </c:numCache>
                  </c:numRef>
                </c:val>
                <c:extLst xmlns:c15="http://schemas.microsoft.com/office/drawing/2012/chart">
                  <c:ext xmlns:c16="http://schemas.microsoft.com/office/drawing/2014/chart" uri="{C3380CC4-5D6E-409C-BE32-E72D297353CC}">
                    <c16:uniqueId val="{0000000D-13C9-4EAA-9F6C-0EE3613E2CE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4"/>
                      <c:pt idx="0" formatCode="0%">
                        <c:v>6.7000000000000004E-2</c:v>
                      </c:pt>
                      <c:pt idx="2" formatCode="0%">
                        <c:v>6.2E-2</c:v>
                      </c:pt>
                      <c:pt idx="3" formatCode="0%">
                        <c:v>7.2999999999999995E-2</c:v>
                      </c:pt>
                      <c:pt idx="5" formatCode="0%">
                        <c:v>9.2999999999999999E-2</c:v>
                      </c:pt>
                      <c:pt idx="6" formatCode="0%">
                        <c:v>0.11899999999999999</c:v>
                      </c:pt>
                      <c:pt idx="7" formatCode="0%">
                        <c:v>7.0999999999999994E-2</c:v>
                      </c:pt>
                      <c:pt idx="8" formatCode="0%">
                        <c:v>0.05</c:v>
                      </c:pt>
                      <c:pt idx="9" formatCode="0%">
                        <c:v>2.9000000000000001E-2</c:v>
                      </c:pt>
                      <c:pt idx="11" formatCode="0%">
                        <c:v>6.9000000000000006E-2</c:v>
                      </c:pt>
                      <c:pt idx="12" formatCode="0%">
                        <c:v>7.6999999999999999E-2</c:v>
                      </c:pt>
                      <c:pt idx="13" formatCode="0%">
                        <c:v>6.7000000000000004E-2</c:v>
                      </c:pt>
                      <c:pt idx="14" formatCode="0%">
                        <c:v>7.9000000000000001E-2</c:v>
                      </c:pt>
                      <c:pt idx="16" formatCode="0%">
                        <c:v>4.5999999999999999E-2</c:v>
                      </c:pt>
                      <c:pt idx="17" formatCode="0%">
                        <c:v>0.1</c:v>
                      </c:pt>
                      <c:pt idx="19" formatCode="0%">
                        <c:v>6.4000000000000001E-2</c:v>
                      </c:pt>
                      <c:pt idx="20" formatCode="0%">
                        <c:v>0.06</c:v>
                      </c:pt>
                      <c:pt idx="21" formatCode="0%">
                        <c:v>5.0999999999999997E-2</c:v>
                      </c:pt>
                      <c:pt idx="22" formatCode="0%">
                        <c:v>0.08</c:v>
                      </c:pt>
                      <c:pt idx="23" formatCode="0%">
                        <c:v>8.4000000000000005E-2</c:v>
                      </c:pt>
                    </c:numCache>
                  </c:numRef>
                </c:val>
                <c:extLst xmlns:c15="http://schemas.microsoft.com/office/drawing/2012/chart">
                  <c:ext xmlns:c16="http://schemas.microsoft.com/office/drawing/2014/chart" uri="{C3380CC4-5D6E-409C-BE32-E72D297353CC}">
                    <c16:uniqueId val="{0000000E-13C9-4EAA-9F6C-0EE3613E2CE4}"/>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4"/>
                      <c:pt idx="0" formatCode="0%">
                        <c:v>8.8999999999999996E-2</c:v>
                      </c:pt>
                      <c:pt idx="2" formatCode="0%">
                        <c:v>6.8000000000000005E-2</c:v>
                      </c:pt>
                      <c:pt idx="3" formatCode="0%">
                        <c:v>0.111</c:v>
                      </c:pt>
                      <c:pt idx="5" formatCode="0%">
                        <c:v>5.6000000000000001E-2</c:v>
                      </c:pt>
                      <c:pt idx="6" formatCode="0%">
                        <c:v>0.123</c:v>
                      </c:pt>
                      <c:pt idx="7" formatCode="0%">
                        <c:v>0.121</c:v>
                      </c:pt>
                      <c:pt idx="8" formatCode="0%">
                        <c:v>0.159</c:v>
                      </c:pt>
                      <c:pt idx="9" formatCode="0%">
                        <c:v>3.5000000000000003E-2</c:v>
                      </c:pt>
                      <c:pt idx="11" formatCode="0%">
                        <c:v>3.5000000000000003E-2</c:v>
                      </c:pt>
                      <c:pt idx="12" formatCode="0%">
                        <c:v>7.6999999999999999E-2</c:v>
                      </c:pt>
                      <c:pt idx="13" formatCode="0%">
                        <c:v>0.12</c:v>
                      </c:pt>
                      <c:pt idx="14" formatCode="0%">
                        <c:v>0.17199999999999999</c:v>
                      </c:pt>
                      <c:pt idx="16" formatCode="0%">
                        <c:v>0.114</c:v>
                      </c:pt>
                      <c:pt idx="17" formatCode="0%">
                        <c:v>5.5E-2</c:v>
                      </c:pt>
                      <c:pt idx="19" formatCode="0%">
                        <c:v>5.8999999999999997E-2</c:v>
                      </c:pt>
                      <c:pt idx="20" formatCode="0%">
                        <c:v>4.5999999999999999E-2</c:v>
                      </c:pt>
                      <c:pt idx="21" formatCode="0%">
                        <c:v>9.0999999999999998E-2</c:v>
                      </c:pt>
                      <c:pt idx="22" formatCode="0%">
                        <c:v>0.129</c:v>
                      </c:pt>
                      <c:pt idx="23" formatCode="0%">
                        <c:v>0.10100000000000001</c:v>
                      </c:pt>
                    </c:numCache>
                  </c:numRef>
                </c:val>
                <c:extLst xmlns:c15="http://schemas.microsoft.com/office/drawing/2012/chart">
                  <c:ext xmlns:c16="http://schemas.microsoft.com/office/drawing/2014/chart" uri="{C3380CC4-5D6E-409C-BE32-E72D297353CC}">
                    <c16:uniqueId val="{0000000F-13C9-4EAA-9F6C-0EE3613E2CE4}"/>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4"/>
                      <c:pt idx="0" formatCode="0%">
                        <c:v>3.5000000000000003E-2</c:v>
                      </c:pt>
                      <c:pt idx="2" formatCode="0%">
                        <c:v>3.4000000000000002E-2</c:v>
                      </c:pt>
                      <c:pt idx="3" formatCode="0%">
                        <c:v>3.5999999999999997E-2</c:v>
                      </c:pt>
                      <c:pt idx="5" formatCode="0%">
                        <c:v>6.0000000000000001E-3</c:v>
                      </c:pt>
                      <c:pt idx="6" formatCode="0%">
                        <c:v>3.3000000000000002E-2</c:v>
                      </c:pt>
                      <c:pt idx="7" formatCode="0%">
                        <c:v>1.2E-2</c:v>
                      </c:pt>
                      <c:pt idx="8" formatCode="0%">
                        <c:v>6.6000000000000003E-2</c:v>
                      </c:pt>
                      <c:pt idx="9" formatCode="0%">
                        <c:v>4.9000000000000002E-2</c:v>
                      </c:pt>
                      <c:pt idx="11" formatCode="0%">
                        <c:v>6.8000000000000005E-2</c:v>
                      </c:pt>
                      <c:pt idx="12" formatCode="0%">
                        <c:v>2.5999999999999999E-2</c:v>
                      </c:pt>
                      <c:pt idx="13" formatCode="0%">
                        <c:v>1.9E-2</c:v>
                      </c:pt>
                      <c:pt idx="14" formatCode="0%">
                        <c:v>0.02</c:v>
                      </c:pt>
                      <c:pt idx="16" formatCode="0%">
                        <c:v>2.9000000000000001E-2</c:v>
                      </c:pt>
                      <c:pt idx="17" formatCode="0%">
                        <c:v>4.4999999999999998E-2</c:v>
                      </c:pt>
                      <c:pt idx="19" formatCode="0%">
                        <c:v>0.03</c:v>
                      </c:pt>
                      <c:pt idx="20" formatCode="0%">
                        <c:v>8.0000000000000002E-3</c:v>
                      </c:pt>
                      <c:pt idx="21" formatCode="0%">
                        <c:v>2.5999999999999999E-2</c:v>
                      </c:pt>
                      <c:pt idx="22" formatCode="0%">
                        <c:v>5.0999999999999997E-2</c:v>
                      </c:pt>
                      <c:pt idx="23" formatCode="0%">
                        <c:v>5.0999999999999997E-2</c:v>
                      </c:pt>
                    </c:numCache>
                  </c:numRef>
                </c:val>
                <c:extLst xmlns:c15="http://schemas.microsoft.com/office/drawing/2012/chart">
                  <c:ext xmlns:c16="http://schemas.microsoft.com/office/drawing/2014/chart" uri="{C3380CC4-5D6E-409C-BE32-E72D297353CC}">
                    <c16:uniqueId val="{00000010-13C9-4EAA-9F6C-0EE3613E2CE4}"/>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4"/>
                      <c:pt idx="0" formatCode="0%">
                        <c:v>3.254</c:v>
                      </c:pt>
                      <c:pt idx="2" formatCode="0%">
                        <c:v>3.254</c:v>
                      </c:pt>
                      <c:pt idx="3" formatCode="0%">
                        <c:v>3.26</c:v>
                      </c:pt>
                      <c:pt idx="5" formatCode="0%">
                        <c:v>2.7589999999999999</c:v>
                      </c:pt>
                      <c:pt idx="6" formatCode="0%">
                        <c:v>3.3969999999999998</c:v>
                      </c:pt>
                      <c:pt idx="7" formatCode="0%">
                        <c:v>3.6120000000000001</c:v>
                      </c:pt>
                      <c:pt idx="8" formatCode="0%">
                        <c:v>3.7509999999999999</c:v>
                      </c:pt>
                      <c:pt idx="9" formatCode="0%">
                        <c:v>3.016</c:v>
                      </c:pt>
                      <c:pt idx="11" formatCode="0%">
                        <c:v>2.2010000000000001</c:v>
                      </c:pt>
                      <c:pt idx="12" formatCode="0%">
                        <c:v>3.1070000000000002</c:v>
                      </c:pt>
                      <c:pt idx="13" formatCode="0%">
                        <c:v>4.0330000000000004</c:v>
                      </c:pt>
                      <c:pt idx="14" formatCode="0%">
                        <c:v>4.391</c:v>
                      </c:pt>
                      <c:pt idx="16" formatCode="0%">
                        <c:v>4.1840000000000002</c:v>
                      </c:pt>
                      <c:pt idx="17" formatCode="0%">
                        <c:v>2.6659999999999999</c:v>
                      </c:pt>
                      <c:pt idx="19" formatCode="0%">
                        <c:v>3.0670000000000002</c:v>
                      </c:pt>
                      <c:pt idx="20" formatCode="0%">
                        <c:v>2.7759999999999998</c:v>
                      </c:pt>
                      <c:pt idx="21" formatCode="0%">
                        <c:v>3.2440000000000002</c:v>
                      </c:pt>
                      <c:pt idx="22" formatCode="0%">
                        <c:v>3.431</c:v>
                      </c:pt>
                      <c:pt idx="23" formatCode="0%">
                        <c:v>3.6139999999999999</c:v>
                      </c:pt>
                    </c:numCache>
                  </c:numRef>
                </c:val>
                <c:extLst xmlns:c15="http://schemas.microsoft.com/office/drawing/2012/chart">
                  <c:ext xmlns:c16="http://schemas.microsoft.com/office/drawing/2014/chart" uri="{C3380CC4-5D6E-409C-BE32-E72D297353CC}">
                    <c16:uniqueId val="{00000011-13C9-4EAA-9F6C-0EE3613E2CE4}"/>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23268674131292"/>
          <c:y val="6.2300069473524483E-2"/>
          <c:w val="0.38919235398293966"/>
          <c:h val="0.86088628623689456"/>
        </c:manualLayout>
      </c:layout>
      <c:barChart>
        <c:barDir val="bar"/>
        <c:grouping val="clustered"/>
        <c:varyColors val="0"/>
        <c:ser>
          <c:idx val="9"/>
          <c:order val="9"/>
          <c:tx>
            <c:strRef>
              <c:f>Taul1!$A$11</c:f>
              <c:strCache>
                <c:ptCount val="1"/>
                <c:pt idx="0">
                  <c:v>Säästöhenkivakuutus</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extLst/>
            </c:strRef>
          </c:cat>
          <c:val>
            <c:numRef>
              <c:f>Taul1!$B$11:$BO$11</c:f>
              <c:numCache>
                <c:formatCode>General</c:formatCode>
                <c:ptCount val="22"/>
                <c:pt idx="0" formatCode="0%">
                  <c:v>3.4000000000000002E-2</c:v>
                </c:pt>
                <c:pt idx="2" formatCode="0%">
                  <c:v>0.151</c:v>
                </c:pt>
                <c:pt idx="3" formatCode="0%">
                  <c:v>3.4000000000000002E-2</c:v>
                </c:pt>
                <c:pt idx="4" formatCode="0%">
                  <c:v>0.02</c:v>
                </c:pt>
                <c:pt idx="5" formatCode="0%">
                  <c:v>1.7999999999999999E-2</c:v>
                </c:pt>
                <c:pt idx="6" formatCode="0%">
                  <c:v>1.9E-2</c:v>
                </c:pt>
                <c:pt idx="7" formatCode="0%">
                  <c:v>3.5000000000000003E-2</c:v>
                </c:pt>
                <c:pt idx="9" formatCode="0%">
                  <c:v>0.03</c:v>
                </c:pt>
                <c:pt idx="10" formatCode="0%">
                  <c:v>3.5000000000000003E-2</c:v>
                </c:pt>
                <c:pt idx="11" formatCode="0%">
                  <c:v>0.03</c:v>
                </c:pt>
                <c:pt idx="12" formatCode="0%">
                  <c:v>4.7E-2</c:v>
                </c:pt>
                <c:pt idx="14" formatCode="0%">
                  <c:v>2.5000000000000001E-2</c:v>
                </c:pt>
                <c:pt idx="15" formatCode="0%">
                  <c:v>2.7E-2</c:v>
                </c:pt>
                <c:pt idx="16" formatCode="0%">
                  <c:v>3.7999999999999999E-2</c:v>
                </c:pt>
                <c:pt idx="17" formatCode="0%">
                  <c:v>2.8000000000000001E-2</c:v>
                </c:pt>
                <c:pt idx="18" formatCode="0%">
                  <c:v>0.123</c:v>
                </c:pt>
                <c:pt idx="19" formatCode="0%">
                  <c:v>8.1000000000000003E-2</c:v>
                </c:pt>
              </c:numCache>
              <c:extLst/>
            </c:numRef>
          </c:val>
          <c:extLst xmlns:c15="http://schemas.microsoft.com/office/drawing/2012/chart">
            <c:ext xmlns:c16="http://schemas.microsoft.com/office/drawing/2014/chart" uri="{C3380CC4-5D6E-409C-BE32-E72D297353CC}">
              <c16:uniqueId val="{0000000A-0954-43E5-A5D4-55A81E088670}"/>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c:ext uri="{02D57815-91ED-43cb-92C2-25804820EDAC}">
                        <c15:formulaRef>
                          <c15:sqref>Taul1!$B$2:$BO$2</c15:sqref>
                        </c15:formulaRef>
                      </c:ext>
                    </c:extLst>
                    <c:numCache>
                      <c:formatCode>General</c:formatCode>
                      <c:ptCount val="22"/>
                      <c:pt idx="0" formatCode="0%">
                        <c:v>0.84</c:v>
                      </c:pt>
                      <c:pt idx="2" formatCode="0%">
                        <c:v>0.82699999999999996</c:v>
                      </c:pt>
                      <c:pt idx="3" formatCode="0%">
                        <c:v>0.85699999999999998</c:v>
                      </c:pt>
                      <c:pt idx="4" formatCode="0%">
                        <c:v>0.81699999999999995</c:v>
                      </c:pt>
                      <c:pt idx="5" formatCode="0%">
                        <c:v>0.86499999999999999</c:v>
                      </c:pt>
                      <c:pt idx="6" formatCode="0%">
                        <c:v>0.755</c:v>
                      </c:pt>
                      <c:pt idx="7" formatCode="0%">
                        <c:v>0.89800000000000002</c:v>
                      </c:pt>
                      <c:pt idx="9" formatCode="0%">
                        <c:v>0.81</c:v>
                      </c:pt>
                      <c:pt idx="10" formatCode="0%">
                        <c:v>0.84599999999999997</c:v>
                      </c:pt>
                      <c:pt idx="11" formatCode="0%">
                        <c:v>0.87</c:v>
                      </c:pt>
                      <c:pt idx="12" formatCode="0%">
                        <c:v>0.86099999999999999</c:v>
                      </c:pt>
                      <c:pt idx="14" formatCode="0%">
                        <c:v>0.58299999999999996</c:v>
                      </c:pt>
                      <c:pt idx="15" formatCode="0%">
                        <c:v>0.84399999999999997</c:v>
                      </c:pt>
                      <c:pt idx="16" formatCode="0%">
                        <c:v>0.83799999999999997</c:v>
                      </c:pt>
                      <c:pt idx="17" formatCode="0%">
                        <c:v>0.86499999999999999</c:v>
                      </c:pt>
                      <c:pt idx="18" formatCode="0%">
                        <c:v>0.752</c:v>
                      </c:pt>
                      <c:pt idx="19" formatCode="0%">
                        <c:v>0.88900000000000001</c:v>
                      </c:pt>
                      <c:pt idx="20" formatCode="0%">
                        <c:v>0.85799999999999998</c:v>
                      </c:pt>
                      <c:pt idx="21" formatCode="0%">
                        <c:v>0.93</c:v>
                      </c:pt>
                    </c:numCache>
                  </c:numRef>
                </c:val>
                <c:extLst>
                  <c:ext xmlns:c16="http://schemas.microsoft.com/office/drawing/2014/chart" uri="{C3380CC4-5D6E-409C-BE32-E72D297353CC}">
                    <c16:uniqueId val="{00000001-0954-43E5-A5D4-55A81E08867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0.49099999999999999</c:v>
                      </c:pt>
                      <c:pt idx="2" formatCode="0%">
                        <c:v>0.64800000000000002</c:v>
                      </c:pt>
                      <c:pt idx="3" formatCode="0%">
                        <c:v>0.56499999999999995</c:v>
                      </c:pt>
                      <c:pt idx="4" formatCode="0%">
                        <c:v>0.496</c:v>
                      </c:pt>
                      <c:pt idx="5" formatCode="0%">
                        <c:v>0.129</c:v>
                      </c:pt>
                      <c:pt idx="6" formatCode="0%">
                        <c:v>0.27200000000000002</c:v>
                      </c:pt>
                      <c:pt idx="7" formatCode="0%">
                        <c:v>0.57099999999999995</c:v>
                      </c:pt>
                      <c:pt idx="9" formatCode="0%">
                        <c:v>0.44400000000000001</c:v>
                      </c:pt>
                      <c:pt idx="10" formatCode="0%">
                        <c:v>0.44</c:v>
                      </c:pt>
                      <c:pt idx="11" formatCode="0%">
                        <c:v>0.58799999999999997</c:v>
                      </c:pt>
                      <c:pt idx="12" formatCode="0%">
                        <c:v>0.54400000000000004</c:v>
                      </c:pt>
                      <c:pt idx="14" formatCode="0%">
                        <c:v>0.29899999999999999</c:v>
                      </c:pt>
                      <c:pt idx="15" formatCode="0%">
                        <c:v>0.36599999999999999</c:v>
                      </c:pt>
                      <c:pt idx="16" formatCode="0%">
                        <c:v>0.502</c:v>
                      </c:pt>
                      <c:pt idx="17" formatCode="0%">
                        <c:v>0.59499999999999997</c:v>
                      </c:pt>
                      <c:pt idx="18" formatCode="0%">
                        <c:v>0.59199999999999997</c:v>
                      </c:pt>
                      <c:pt idx="19" formatCode="0%">
                        <c:v>0.66900000000000004</c:v>
                      </c:pt>
                      <c:pt idx="20" formatCode="0%">
                        <c:v>0.53300000000000003</c:v>
                      </c:pt>
                      <c:pt idx="21" formatCode="0%">
                        <c:v>0.64300000000000002</c:v>
                      </c:pt>
                    </c:numCache>
                  </c:numRef>
                </c:val>
                <c:extLst xmlns:c15="http://schemas.microsoft.com/office/drawing/2012/chart">
                  <c:ext xmlns:c16="http://schemas.microsoft.com/office/drawing/2014/chart" uri="{C3380CC4-5D6E-409C-BE32-E72D297353CC}">
                    <c16:uniqueId val="{00000002-0954-43E5-A5D4-55A81E08867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4.5999999999999999E-2</c:v>
                      </c:pt>
                      <c:pt idx="2" formatCode="0%">
                        <c:v>5.7000000000000002E-2</c:v>
                      </c:pt>
                      <c:pt idx="3" formatCode="0%">
                        <c:v>6.9000000000000006E-2</c:v>
                      </c:pt>
                      <c:pt idx="4" formatCode="0%">
                        <c:v>3.6999999999999998E-2</c:v>
                      </c:pt>
                      <c:pt idx="6" formatCode="0%">
                        <c:v>0.01</c:v>
                      </c:pt>
                      <c:pt idx="7" formatCode="0%">
                        <c:v>5.8999999999999997E-2</c:v>
                      </c:pt>
                      <c:pt idx="9" formatCode="0%">
                        <c:v>0.03</c:v>
                      </c:pt>
                      <c:pt idx="10" formatCode="0%">
                        <c:v>7.6999999999999999E-2</c:v>
                      </c:pt>
                      <c:pt idx="11" formatCode="0%">
                        <c:v>2.9000000000000001E-2</c:v>
                      </c:pt>
                      <c:pt idx="12" formatCode="0%">
                        <c:v>5.5E-2</c:v>
                      </c:pt>
                      <c:pt idx="14" formatCode="0%">
                        <c:v>5.8999999999999997E-2</c:v>
                      </c:pt>
                      <c:pt idx="15" formatCode="0%">
                        <c:v>1.9E-2</c:v>
                      </c:pt>
                      <c:pt idx="16" formatCode="0%">
                        <c:v>0.04</c:v>
                      </c:pt>
                      <c:pt idx="17" formatCode="0%">
                        <c:v>4.9000000000000002E-2</c:v>
                      </c:pt>
                      <c:pt idx="18" formatCode="0%">
                        <c:v>0.14799999999999999</c:v>
                      </c:pt>
                      <c:pt idx="19" formatCode="0%">
                        <c:v>0.108</c:v>
                      </c:pt>
                    </c:numCache>
                  </c:numRef>
                </c:val>
                <c:extLst xmlns:c15="http://schemas.microsoft.com/office/drawing/2012/chart">
                  <c:ext xmlns:c16="http://schemas.microsoft.com/office/drawing/2014/chart" uri="{C3380CC4-5D6E-409C-BE32-E72D297353CC}">
                    <c16:uniqueId val="{00000003-0954-43E5-A5D4-55A81E08867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0.03</c:v>
                      </c:pt>
                      <c:pt idx="2" formatCode="0%">
                        <c:v>9.2999999999999999E-2</c:v>
                      </c:pt>
                      <c:pt idx="3" formatCode="0%">
                        <c:v>2.3E-2</c:v>
                      </c:pt>
                      <c:pt idx="4" formatCode="0%">
                        <c:v>1.7999999999999999E-2</c:v>
                      </c:pt>
                      <c:pt idx="6" formatCode="0%">
                        <c:v>0.01</c:v>
                      </c:pt>
                      <c:pt idx="7" formatCode="0%">
                        <c:v>4.2999999999999997E-2</c:v>
                      </c:pt>
                      <c:pt idx="9" formatCode="0%">
                        <c:v>1.7999999999999999E-2</c:v>
                      </c:pt>
                      <c:pt idx="10" formatCode="0%">
                        <c:v>4.2999999999999997E-2</c:v>
                      </c:pt>
                      <c:pt idx="11" formatCode="0%">
                        <c:v>1.7999999999999999E-2</c:v>
                      </c:pt>
                      <c:pt idx="12" formatCode="0%">
                        <c:v>0.05</c:v>
                      </c:pt>
                      <c:pt idx="14" formatCode="0%">
                        <c:v>2.5000000000000001E-2</c:v>
                      </c:pt>
                      <c:pt idx="15" formatCode="0%">
                        <c:v>1.2E-2</c:v>
                      </c:pt>
                      <c:pt idx="16" formatCode="0%">
                        <c:v>1.7000000000000001E-2</c:v>
                      </c:pt>
                      <c:pt idx="17" formatCode="0%">
                        <c:v>5.0999999999999997E-2</c:v>
                      </c:pt>
                      <c:pt idx="18" formatCode="0%">
                        <c:v>0.05</c:v>
                      </c:pt>
                      <c:pt idx="19" formatCode="0%">
                        <c:v>7.3999999999999996E-2</c:v>
                      </c:pt>
                      <c:pt idx="20" formatCode="0%">
                        <c:v>2.5000000000000001E-2</c:v>
                      </c:pt>
                      <c:pt idx="21" formatCode="0%">
                        <c:v>8.4000000000000005E-2</c:v>
                      </c:pt>
                    </c:numCache>
                  </c:numRef>
                </c:val>
                <c:extLst xmlns:c15="http://schemas.microsoft.com/office/drawing/2012/chart">
                  <c:ext xmlns:c16="http://schemas.microsoft.com/office/drawing/2014/chart" uri="{C3380CC4-5D6E-409C-BE32-E72D297353CC}">
                    <c16:uniqueId val="{00000004-0954-43E5-A5D4-55A81E08867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0.373</c:v>
                      </c:pt>
                      <c:pt idx="2" formatCode="0%">
                        <c:v>0.53400000000000003</c:v>
                      </c:pt>
                      <c:pt idx="3" formatCode="0%">
                        <c:v>0.47299999999999998</c:v>
                      </c:pt>
                      <c:pt idx="4" formatCode="0%">
                        <c:v>0.40699999999999997</c:v>
                      </c:pt>
                      <c:pt idx="5" formatCode="0%">
                        <c:v>0.17899999999999999</c:v>
                      </c:pt>
                      <c:pt idx="6" formatCode="0%">
                        <c:v>0.25900000000000001</c:v>
                      </c:pt>
                      <c:pt idx="7" formatCode="0%">
                        <c:v>0.32300000000000001</c:v>
                      </c:pt>
                      <c:pt idx="9" formatCode="0%">
                        <c:v>0.34499999999999997</c:v>
                      </c:pt>
                      <c:pt idx="10" formatCode="0%">
                        <c:v>0.31900000000000001</c:v>
                      </c:pt>
                      <c:pt idx="11" formatCode="0%">
                        <c:v>0.44900000000000001</c:v>
                      </c:pt>
                      <c:pt idx="12" formatCode="0%">
                        <c:v>0.41199999999999998</c:v>
                      </c:pt>
                      <c:pt idx="14" formatCode="0%">
                        <c:v>0.31</c:v>
                      </c:pt>
                      <c:pt idx="15" formatCode="0%">
                        <c:v>0.26900000000000002</c:v>
                      </c:pt>
                      <c:pt idx="16" formatCode="0%">
                        <c:v>0.35399999999999998</c:v>
                      </c:pt>
                      <c:pt idx="17" formatCode="0%">
                        <c:v>0.504</c:v>
                      </c:pt>
                      <c:pt idx="18" formatCode="0%">
                        <c:v>0.57199999999999995</c:v>
                      </c:pt>
                      <c:pt idx="19" formatCode="0%">
                        <c:v>0.441</c:v>
                      </c:pt>
                      <c:pt idx="20" formatCode="0%">
                        <c:v>0.51700000000000002</c:v>
                      </c:pt>
                      <c:pt idx="21" formatCode="0%">
                        <c:v>0.57099999999999995</c:v>
                      </c:pt>
                    </c:numCache>
                  </c:numRef>
                </c:val>
                <c:extLst xmlns:c15="http://schemas.microsoft.com/office/drawing/2012/chart">
                  <c:ext xmlns:c16="http://schemas.microsoft.com/office/drawing/2014/chart" uri="{C3380CC4-5D6E-409C-BE32-E72D297353CC}">
                    <c16:uniqueId val="{00000005-0954-43E5-A5D4-55A81E08867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0.20899999999999999</c:v>
                      </c:pt>
                      <c:pt idx="2" formatCode="0%">
                        <c:v>0.253</c:v>
                      </c:pt>
                      <c:pt idx="3" formatCode="0%">
                        <c:v>0.28299999999999997</c:v>
                      </c:pt>
                      <c:pt idx="4" formatCode="0%">
                        <c:v>0.27200000000000002</c:v>
                      </c:pt>
                      <c:pt idx="5" formatCode="0%">
                        <c:v>0.11799999999999999</c:v>
                      </c:pt>
                      <c:pt idx="6" formatCode="0%">
                        <c:v>0.222</c:v>
                      </c:pt>
                      <c:pt idx="7" formatCode="0%">
                        <c:v>8.2000000000000003E-2</c:v>
                      </c:pt>
                      <c:pt idx="9" formatCode="0%">
                        <c:v>0.19700000000000001</c:v>
                      </c:pt>
                      <c:pt idx="10" formatCode="0%">
                        <c:v>0.20399999999999999</c:v>
                      </c:pt>
                      <c:pt idx="11" formatCode="0%">
                        <c:v>0.26100000000000001</c:v>
                      </c:pt>
                      <c:pt idx="12" formatCode="0%">
                        <c:v>0.185</c:v>
                      </c:pt>
                      <c:pt idx="14" formatCode="0%">
                        <c:v>0.23400000000000001</c:v>
                      </c:pt>
                      <c:pt idx="15" formatCode="0%">
                        <c:v>0.13</c:v>
                      </c:pt>
                      <c:pt idx="16" formatCode="0%">
                        <c:v>0.156</c:v>
                      </c:pt>
                      <c:pt idx="17" formatCode="0%">
                        <c:v>0.44800000000000001</c:v>
                      </c:pt>
                      <c:pt idx="18" formatCode="0%">
                        <c:v>0.29699999999999999</c:v>
                      </c:pt>
                      <c:pt idx="19" formatCode="0%">
                        <c:v>0.13100000000000001</c:v>
                      </c:pt>
                      <c:pt idx="20" formatCode="0%">
                        <c:v>0.377</c:v>
                      </c:pt>
                      <c:pt idx="21" formatCode="0%">
                        <c:v>0.152</c:v>
                      </c:pt>
                    </c:numCache>
                  </c:numRef>
                </c:val>
                <c:extLst xmlns:c15="http://schemas.microsoft.com/office/drawing/2012/chart">
                  <c:ext xmlns:c16="http://schemas.microsoft.com/office/drawing/2014/chart" uri="{C3380CC4-5D6E-409C-BE32-E72D297353CC}">
                    <c16:uniqueId val="{00000006-0954-43E5-A5D4-55A81E08867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5.2999999999999999E-2</c:v>
                      </c:pt>
                      <c:pt idx="2" formatCode="0%">
                        <c:v>0.14799999999999999</c:v>
                      </c:pt>
                      <c:pt idx="3" formatCode="0%">
                        <c:v>6.4000000000000001E-2</c:v>
                      </c:pt>
                      <c:pt idx="4" formatCode="0%">
                        <c:v>5.5E-2</c:v>
                      </c:pt>
                      <c:pt idx="6" formatCode="0%">
                        <c:v>0.13400000000000001</c:v>
                      </c:pt>
                      <c:pt idx="7" formatCode="0%">
                        <c:v>4.0000000000000001E-3</c:v>
                      </c:pt>
                      <c:pt idx="9" formatCode="0%">
                        <c:v>3.7999999999999999E-2</c:v>
                      </c:pt>
                      <c:pt idx="10" formatCode="0%">
                        <c:v>5.7000000000000002E-2</c:v>
                      </c:pt>
                      <c:pt idx="11" formatCode="0%">
                        <c:v>0.04</c:v>
                      </c:pt>
                      <c:pt idx="12" formatCode="0%">
                        <c:v>8.8999999999999996E-2</c:v>
                      </c:pt>
                      <c:pt idx="14" formatCode="0%">
                        <c:v>0.18</c:v>
                      </c:pt>
                      <c:pt idx="15" formatCode="0%">
                        <c:v>2.8000000000000001E-2</c:v>
                      </c:pt>
                      <c:pt idx="16" formatCode="0%">
                        <c:v>6.0999999999999999E-2</c:v>
                      </c:pt>
                      <c:pt idx="17" formatCode="0%">
                        <c:v>7.2999999999999995E-2</c:v>
                      </c:pt>
                      <c:pt idx="18" formatCode="0%">
                        <c:v>0.21199999999999999</c:v>
                      </c:pt>
                      <c:pt idx="19" formatCode="0%">
                        <c:v>1.4E-2</c:v>
                      </c:pt>
                      <c:pt idx="20" formatCode="0%">
                        <c:v>2.3E-2</c:v>
                      </c:pt>
                      <c:pt idx="21" formatCode="0%">
                        <c:v>0.153</c:v>
                      </c:pt>
                    </c:numCache>
                  </c:numRef>
                </c:val>
                <c:extLst xmlns:c15="http://schemas.microsoft.com/office/drawing/2012/chart">
                  <c:ext xmlns:c16="http://schemas.microsoft.com/office/drawing/2014/chart" uri="{C3380CC4-5D6E-409C-BE32-E72D297353CC}">
                    <c16:uniqueId val="{00000007-0954-43E5-A5D4-55A81E08867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0.45400000000000001</c:v>
                      </c:pt>
                      <c:pt idx="2" formatCode="0%">
                        <c:v>0.64100000000000001</c:v>
                      </c:pt>
                      <c:pt idx="3" formatCode="0%">
                        <c:v>0.53700000000000003</c:v>
                      </c:pt>
                      <c:pt idx="4" formatCode="0%">
                        <c:v>0.41</c:v>
                      </c:pt>
                      <c:pt idx="5" formatCode="0%">
                        <c:v>0.26800000000000002</c:v>
                      </c:pt>
                      <c:pt idx="6" formatCode="0%">
                        <c:v>0.45500000000000002</c:v>
                      </c:pt>
                      <c:pt idx="7" formatCode="0%">
                        <c:v>0.443</c:v>
                      </c:pt>
                      <c:pt idx="9" formatCode="0%">
                        <c:v>0.316</c:v>
                      </c:pt>
                      <c:pt idx="10" formatCode="0%">
                        <c:v>0.50800000000000001</c:v>
                      </c:pt>
                      <c:pt idx="11" formatCode="0%">
                        <c:v>0.503</c:v>
                      </c:pt>
                      <c:pt idx="12" formatCode="0%">
                        <c:v>0.59499999999999997</c:v>
                      </c:pt>
                      <c:pt idx="14" formatCode="0%">
                        <c:v>0.42799999999999999</c:v>
                      </c:pt>
                      <c:pt idx="15" formatCode="0%">
                        <c:v>0.41</c:v>
                      </c:pt>
                      <c:pt idx="16" formatCode="0%">
                        <c:v>0.46400000000000002</c:v>
                      </c:pt>
                      <c:pt idx="17" formatCode="0%">
                        <c:v>0.50600000000000001</c:v>
                      </c:pt>
                      <c:pt idx="18" formatCode="0%">
                        <c:v>0.51600000000000001</c:v>
                      </c:pt>
                      <c:pt idx="19" formatCode="0%">
                        <c:v>0.53600000000000003</c:v>
                      </c:pt>
                      <c:pt idx="20" formatCode="0%">
                        <c:v>0.28100000000000003</c:v>
                      </c:pt>
                      <c:pt idx="21" formatCode="0%">
                        <c:v>0.36699999999999999</c:v>
                      </c:pt>
                    </c:numCache>
                  </c:numRef>
                </c:val>
                <c:extLst xmlns:c15="http://schemas.microsoft.com/office/drawing/2012/chart">
                  <c:ext xmlns:c16="http://schemas.microsoft.com/office/drawing/2014/chart" uri="{C3380CC4-5D6E-409C-BE32-E72D297353CC}">
                    <c16:uniqueId val="{00000008-0954-43E5-A5D4-55A81E08867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0.25900000000000001</c:v>
                      </c:pt>
                      <c:pt idx="2" formatCode="0%">
                        <c:v>0.40400000000000003</c:v>
                      </c:pt>
                      <c:pt idx="3" formatCode="0%">
                        <c:v>0.379</c:v>
                      </c:pt>
                      <c:pt idx="4" formatCode="0%">
                        <c:v>0.28199999999999997</c:v>
                      </c:pt>
                      <c:pt idx="5" formatCode="0%">
                        <c:v>0.13200000000000001</c:v>
                      </c:pt>
                      <c:pt idx="6" formatCode="0%">
                        <c:v>0.21099999999999999</c:v>
                      </c:pt>
                      <c:pt idx="7" formatCode="0%">
                        <c:v>0.14299999999999999</c:v>
                      </c:pt>
                      <c:pt idx="9" formatCode="0%">
                        <c:v>0.21099999999999999</c:v>
                      </c:pt>
                      <c:pt idx="10" formatCode="0%">
                        <c:v>0.26100000000000001</c:v>
                      </c:pt>
                      <c:pt idx="11" formatCode="0%">
                        <c:v>0.32300000000000001</c:v>
                      </c:pt>
                      <c:pt idx="12" formatCode="0%">
                        <c:v>0.28000000000000003</c:v>
                      </c:pt>
                      <c:pt idx="14" formatCode="0%">
                        <c:v>0.375</c:v>
                      </c:pt>
                      <c:pt idx="15" formatCode="0%">
                        <c:v>0.16200000000000001</c:v>
                      </c:pt>
                      <c:pt idx="16" formatCode="0%">
                        <c:v>0.21199999999999999</c:v>
                      </c:pt>
                      <c:pt idx="17" formatCode="0%">
                        <c:v>0.39900000000000002</c:v>
                      </c:pt>
                      <c:pt idx="18" formatCode="0%">
                        <c:v>0.49199999999999999</c:v>
                      </c:pt>
                      <c:pt idx="19" formatCode="0%">
                        <c:v>0.34100000000000003</c:v>
                      </c:pt>
                      <c:pt idx="20" formatCode="0%">
                        <c:v>0.24</c:v>
                      </c:pt>
                      <c:pt idx="21" formatCode="0%">
                        <c:v>0.36399999999999999</c:v>
                      </c:pt>
                    </c:numCache>
                  </c:numRef>
                </c:val>
                <c:extLst xmlns:c15="http://schemas.microsoft.com/office/drawing/2012/chart">
                  <c:ext xmlns:c16="http://schemas.microsoft.com/office/drawing/2014/chart" uri="{C3380CC4-5D6E-409C-BE32-E72D297353CC}">
                    <c16:uniqueId val="{00000009-0954-43E5-A5D4-55A81E08867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0.01</c:v>
                      </c:pt>
                      <c:pt idx="2" formatCode="0%">
                        <c:v>8.5000000000000006E-2</c:v>
                      </c:pt>
                      <c:pt idx="5" formatCode="0%">
                        <c:v>1.7000000000000001E-2</c:v>
                      </c:pt>
                      <c:pt idx="6" formatCode="0%">
                        <c:v>0.01</c:v>
                      </c:pt>
                      <c:pt idx="7" formatCode="0%">
                        <c:v>0.01</c:v>
                      </c:pt>
                      <c:pt idx="9" formatCode="0%">
                        <c:v>5.0000000000000001E-3</c:v>
                      </c:pt>
                      <c:pt idx="10" formatCode="0%">
                        <c:v>8.9999999999999993E-3</c:v>
                      </c:pt>
                      <c:pt idx="11" formatCode="0%">
                        <c:v>0.01</c:v>
                      </c:pt>
                      <c:pt idx="12" formatCode="0%">
                        <c:v>2.1000000000000001E-2</c:v>
                      </c:pt>
                      <c:pt idx="14" formatCode="0%">
                        <c:v>0.05</c:v>
                      </c:pt>
                      <c:pt idx="15" formatCode="0%">
                        <c:v>3.0000000000000001E-3</c:v>
                      </c:pt>
                      <c:pt idx="16" formatCode="0%">
                        <c:v>8.0000000000000002E-3</c:v>
                      </c:pt>
                      <c:pt idx="17" formatCode="0%">
                        <c:v>1.4E-2</c:v>
                      </c:pt>
                      <c:pt idx="18" formatCode="0%">
                        <c:v>2.5000000000000001E-2</c:v>
                      </c:pt>
                      <c:pt idx="19" formatCode="0%">
                        <c:v>1.2999999999999999E-2</c:v>
                      </c:pt>
                      <c:pt idx="20" formatCode="0%">
                        <c:v>2.5000000000000001E-2</c:v>
                      </c:pt>
                    </c:numCache>
                  </c:numRef>
                </c:val>
                <c:extLst xmlns:c15="http://schemas.microsoft.com/office/drawing/2012/chart">
                  <c:ext xmlns:c16="http://schemas.microsoft.com/office/drawing/2014/chart" uri="{C3380CC4-5D6E-409C-BE32-E72D297353CC}">
                    <c16:uniqueId val="{0000000B-0954-43E5-A5D4-55A81E08867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6.0999999999999999E-2</c:v>
                      </c:pt>
                      <c:pt idx="2" formatCode="0%">
                        <c:v>0.112</c:v>
                      </c:pt>
                      <c:pt idx="3" formatCode="0%">
                        <c:v>8.1000000000000003E-2</c:v>
                      </c:pt>
                      <c:pt idx="4" formatCode="0%">
                        <c:v>0.1</c:v>
                      </c:pt>
                      <c:pt idx="6" formatCode="0%">
                        <c:v>1.9E-2</c:v>
                      </c:pt>
                      <c:pt idx="7" formatCode="0%">
                        <c:v>2.5999999999999999E-2</c:v>
                      </c:pt>
                      <c:pt idx="9" formatCode="0%">
                        <c:v>6.6000000000000003E-2</c:v>
                      </c:pt>
                      <c:pt idx="10" formatCode="0%">
                        <c:v>5.3999999999999999E-2</c:v>
                      </c:pt>
                      <c:pt idx="11" formatCode="0%">
                        <c:v>6.8000000000000005E-2</c:v>
                      </c:pt>
                      <c:pt idx="12" formatCode="0%">
                        <c:v>5.1999999999999998E-2</c:v>
                      </c:pt>
                      <c:pt idx="14" formatCode="0%">
                        <c:v>8.7999999999999995E-2</c:v>
                      </c:pt>
                      <c:pt idx="15" formatCode="0%">
                        <c:v>4.1000000000000002E-2</c:v>
                      </c:pt>
                      <c:pt idx="16" formatCode="0%">
                        <c:v>5.8000000000000003E-2</c:v>
                      </c:pt>
                      <c:pt idx="17" formatCode="0%">
                        <c:v>0.104</c:v>
                      </c:pt>
                      <c:pt idx="18" formatCode="0%">
                        <c:v>0.11700000000000001</c:v>
                      </c:pt>
                      <c:pt idx="19" formatCode="0%">
                        <c:v>3.5999999999999997E-2</c:v>
                      </c:pt>
                      <c:pt idx="20" formatCode="0%">
                        <c:v>5.0999999999999997E-2</c:v>
                      </c:pt>
                      <c:pt idx="21" formatCode="0%">
                        <c:v>6.9000000000000006E-2</c:v>
                      </c:pt>
                    </c:numCache>
                  </c:numRef>
                </c:val>
                <c:extLst xmlns:c15="http://schemas.microsoft.com/office/drawing/2012/chart">
                  <c:ext xmlns:c16="http://schemas.microsoft.com/office/drawing/2014/chart" uri="{C3380CC4-5D6E-409C-BE32-E72D297353CC}">
                    <c16:uniqueId val="{0000000C-0954-43E5-A5D4-55A81E08867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8.7999999999999995E-2</c:v>
                      </c:pt>
                      <c:pt idx="2" formatCode="0%">
                        <c:v>0.24099999999999999</c:v>
                      </c:pt>
                      <c:pt idx="3" formatCode="0%">
                        <c:v>0.125</c:v>
                      </c:pt>
                      <c:pt idx="4" formatCode="0%">
                        <c:v>9.2999999999999999E-2</c:v>
                      </c:pt>
                      <c:pt idx="5" formatCode="0%">
                        <c:v>1.4999999999999999E-2</c:v>
                      </c:pt>
                      <c:pt idx="6" formatCode="0%">
                        <c:v>1.9E-2</c:v>
                      </c:pt>
                      <c:pt idx="7" formatCode="0%">
                        <c:v>6.3E-2</c:v>
                      </c:pt>
                      <c:pt idx="9" formatCode="0%">
                        <c:v>6.6000000000000003E-2</c:v>
                      </c:pt>
                      <c:pt idx="10" formatCode="0%">
                        <c:v>0.09</c:v>
                      </c:pt>
                      <c:pt idx="11" formatCode="0%">
                        <c:v>0.107</c:v>
                      </c:pt>
                      <c:pt idx="12" formatCode="0%">
                        <c:v>0.104</c:v>
                      </c:pt>
                      <c:pt idx="14" formatCode="0%">
                        <c:v>5.8999999999999997E-2</c:v>
                      </c:pt>
                      <c:pt idx="15" formatCode="0%">
                        <c:v>6.0999999999999999E-2</c:v>
                      </c:pt>
                      <c:pt idx="16" formatCode="0%">
                        <c:v>6.6000000000000003E-2</c:v>
                      </c:pt>
                      <c:pt idx="17" formatCode="0%">
                        <c:v>7.8E-2</c:v>
                      </c:pt>
                      <c:pt idx="18" formatCode="0%">
                        <c:v>0.23799999999999999</c:v>
                      </c:pt>
                      <c:pt idx="19" formatCode="0%">
                        <c:v>0.20300000000000001</c:v>
                      </c:pt>
                      <c:pt idx="20" formatCode="0%">
                        <c:v>0.04</c:v>
                      </c:pt>
                      <c:pt idx="21" formatCode="0%">
                        <c:v>0.20100000000000001</c:v>
                      </c:pt>
                    </c:numCache>
                  </c:numRef>
                </c:val>
                <c:extLst xmlns:c15="http://schemas.microsoft.com/office/drawing/2012/chart">
                  <c:ext xmlns:c16="http://schemas.microsoft.com/office/drawing/2014/chart" uri="{C3380CC4-5D6E-409C-BE32-E72D297353CC}">
                    <c16:uniqueId val="{00000000-0954-43E5-A5D4-55A81E08867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0.115</c:v>
                      </c:pt>
                      <c:pt idx="2" formatCode="0%">
                        <c:v>0.126</c:v>
                      </c:pt>
                      <c:pt idx="3" formatCode="0%">
                        <c:v>0.17199999999999999</c:v>
                      </c:pt>
                      <c:pt idx="4" formatCode="0%">
                        <c:v>0.13200000000000001</c:v>
                      </c:pt>
                      <c:pt idx="5" formatCode="0%">
                        <c:v>6.4000000000000001E-2</c:v>
                      </c:pt>
                      <c:pt idx="6" formatCode="0%">
                        <c:v>0.11899999999999999</c:v>
                      </c:pt>
                      <c:pt idx="7" formatCode="0%">
                        <c:v>6.9000000000000006E-2</c:v>
                      </c:pt>
                      <c:pt idx="9" formatCode="0%">
                        <c:v>0.106</c:v>
                      </c:pt>
                      <c:pt idx="10" formatCode="0%">
                        <c:v>0.124</c:v>
                      </c:pt>
                      <c:pt idx="11" formatCode="0%">
                        <c:v>0.14499999999999999</c:v>
                      </c:pt>
                      <c:pt idx="12" formatCode="0%">
                        <c:v>9.5000000000000001E-2</c:v>
                      </c:pt>
                      <c:pt idx="14" formatCode="0%">
                        <c:v>0.128</c:v>
                      </c:pt>
                      <c:pt idx="15" formatCode="0%">
                        <c:v>5.1999999999999998E-2</c:v>
                      </c:pt>
                      <c:pt idx="16" formatCode="0%">
                        <c:v>0.14399999999999999</c:v>
                      </c:pt>
                      <c:pt idx="17" formatCode="0%">
                        <c:v>0.17199999999999999</c:v>
                      </c:pt>
                      <c:pt idx="18" formatCode="0%">
                        <c:v>0.185</c:v>
                      </c:pt>
                      <c:pt idx="19" formatCode="0%">
                        <c:v>0.153</c:v>
                      </c:pt>
                      <c:pt idx="20" formatCode="0%">
                        <c:v>0.125</c:v>
                      </c:pt>
                      <c:pt idx="21" formatCode="0%">
                        <c:v>6.7000000000000004E-2</c:v>
                      </c:pt>
                    </c:numCache>
                  </c:numRef>
                </c:val>
                <c:extLst xmlns:c15="http://schemas.microsoft.com/office/drawing/2012/chart">
                  <c:ext xmlns:c16="http://schemas.microsoft.com/office/drawing/2014/chart" uri="{C3380CC4-5D6E-409C-BE32-E72D297353CC}">
                    <c16:uniqueId val="{0000000D-0954-43E5-A5D4-55A81E08867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6.7000000000000004E-2</c:v>
                      </c:pt>
                      <c:pt idx="2" formatCode="0%">
                        <c:v>0.1</c:v>
                      </c:pt>
                      <c:pt idx="3" formatCode="0%">
                        <c:v>6.5000000000000002E-2</c:v>
                      </c:pt>
                      <c:pt idx="4" formatCode="0%">
                        <c:v>0.09</c:v>
                      </c:pt>
                      <c:pt idx="5" formatCode="0%">
                        <c:v>1.7000000000000001E-2</c:v>
                      </c:pt>
                      <c:pt idx="6" formatCode="0%">
                        <c:v>9.7000000000000003E-2</c:v>
                      </c:pt>
                      <c:pt idx="7" formatCode="0%">
                        <c:v>0.03</c:v>
                      </c:pt>
                      <c:pt idx="9" formatCode="0%">
                        <c:v>8.5999999999999993E-2</c:v>
                      </c:pt>
                      <c:pt idx="10" formatCode="0%">
                        <c:v>5.5E-2</c:v>
                      </c:pt>
                      <c:pt idx="11" formatCode="0%">
                        <c:v>5.3999999999999999E-2</c:v>
                      </c:pt>
                      <c:pt idx="12" formatCode="0%">
                        <c:v>0.06</c:v>
                      </c:pt>
                      <c:pt idx="14" formatCode="0%">
                        <c:v>7.9000000000000001E-2</c:v>
                      </c:pt>
                      <c:pt idx="15" formatCode="0%">
                        <c:v>6.2E-2</c:v>
                      </c:pt>
                      <c:pt idx="16" formatCode="0%">
                        <c:v>5.1999999999999998E-2</c:v>
                      </c:pt>
                      <c:pt idx="17" formatCode="0%">
                        <c:v>0.112</c:v>
                      </c:pt>
                      <c:pt idx="18" formatCode="0%">
                        <c:v>5.3999999999999999E-2</c:v>
                      </c:pt>
                      <c:pt idx="19" formatCode="0%">
                        <c:v>4.8000000000000001E-2</c:v>
                      </c:pt>
                      <c:pt idx="20" formatCode="0%">
                        <c:v>0.13300000000000001</c:v>
                      </c:pt>
                      <c:pt idx="21" formatCode="0%">
                        <c:v>0.14299999999999999</c:v>
                      </c:pt>
                    </c:numCache>
                  </c:numRef>
                </c:val>
                <c:extLst xmlns:c15="http://schemas.microsoft.com/office/drawing/2012/chart">
                  <c:ext xmlns:c16="http://schemas.microsoft.com/office/drawing/2014/chart" uri="{C3380CC4-5D6E-409C-BE32-E72D297353CC}">
                    <c16:uniqueId val="{0000000E-0954-43E5-A5D4-55A81E08867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8.8999999999999996E-2</c:v>
                      </c:pt>
                      <c:pt idx="2" formatCode="0%">
                        <c:v>9.9000000000000005E-2</c:v>
                      </c:pt>
                      <c:pt idx="3" formatCode="0%">
                        <c:v>0.14699999999999999</c:v>
                      </c:pt>
                      <c:pt idx="4" formatCode="0%">
                        <c:v>0.13100000000000001</c:v>
                      </c:pt>
                      <c:pt idx="6" formatCode="0%">
                        <c:v>2.9000000000000001E-2</c:v>
                      </c:pt>
                      <c:pt idx="7" formatCode="0%">
                        <c:v>4.1000000000000002E-2</c:v>
                      </c:pt>
                      <c:pt idx="9" formatCode="0%">
                        <c:v>7.3999999999999996E-2</c:v>
                      </c:pt>
                      <c:pt idx="10" formatCode="0%">
                        <c:v>7.0000000000000007E-2</c:v>
                      </c:pt>
                      <c:pt idx="11" formatCode="0%">
                        <c:v>0.13</c:v>
                      </c:pt>
                      <c:pt idx="12" formatCode="0%">
                        <c:v>0.1</c:v>
                      </c:pt>
                      <c:pt idx="14" formatCode="0%">
                        <c:v>5.0999999999999997E-2</c:v>
                      </c:pt>
                      <c:pt idx="15" formatCode="0%">
                        <c:v>6.4000000000000001E-2</c:v>
                      </c:pt>
                      <c:pt idx="16" formatCode="0%">
                        <c:v>7.0000000000000007E-2</c:v>
                      </c:pt>
                      <c:pt idx="17" formatCode="0%">
                        <c:v>0.182</c:v>
                      </c:pt>
                      <c:pt idx="18" formatCode="0%">
                        <c:v>0.22600000000000001</c:v>
                      </c:pt>
                      <c:pt idx="19" formatCode="0%">
                        <c:v>0.06</c:v>
                      </c:pt>
                      <c:pt idx="20" formatCode="0%">
                        <c:v>0.09</c:v>
                      </c:pt>
                      <c:pt idx="21" formatCode="0%">
                        <c:v>0.223</c:v>
                      </c:pt>
                    </c:numCache>
                  </c:numRef>
                </c:val>
                <c:extLst xmlns:c15="http://schemas.microsoft.com/office/drawing/2012/chart">
                  <c:ext xmlns:c16="http://schemas.microsoft.com/office/drawing/2014/chart" uri="{C3380CC4-5D6E-409C-BE32-E72D297353CC}">
                    <c16:uniqueId val="{0000000F-0954-43E5-A5D4-55A81E08867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3.5000000000000003E-2</c:v>
                      </c:pt>
                      <c:pt idx="2" formatCode="0%">
                        <c:v>1.4999999999999999E-2</c:v>
                      </c:pt>
                      <c:pt idx="3" formatCode="0%">
                        <c:v>1.7999999999999999E-2</c:v>
                      </c:pt>
                      <c:pt idx="4" formatCode="0%">
                        <c:v>2.5000000000000001E-2</c:v>
                      </c:pt>
                      <c:pt idx="5" formatCode="0%">
                        <c:v>0.05</c:v>
                      </c:pt>
                      <c:pt idx="6" formatCode="0%">
                        <c:v>0.02</c:v>
                      </c:pt>
                      <c:pt idx="7" formatCode="0%">
                        <c:v>6.0999999999999999E-2</c:v>
                      </c:pt>
                      <c:pt idx="9" formatCode="0%">
                        <c:v>5.1999999999999998E-2</c:v>
                      </c:pt>
                      <c:pt idx="10" formatCode="0%">
                        <c:v>3.5999999999999997E-2</c:v>
                      </c:pt>
                      <c:pt idx="11" formatCode="0%">
                        <c:v>1.4E-2</c:v>
                      </c:pt>
                      <c:pt idx="12" formatCode="0%">
                        <c:v>2.3E-2</c:v>
                      </c:pt>
                      <c:pt idx="15" formatCode="0%">
                        <c:v>5.6000000000000001E-2</c:v>
                      </c:pt>
                      <c:pt idx="16" formatCode="0%">
                        <c:v>3.1E-2</c:v>
                      </c:pt>
                      <c:pt idx="17" formatCode="0%">
                        <c:v>6.0000000000000001E-3</c:v>
                      </c:pt>
                      <c:pt idx="18" formatCode="0%">
                        <c:v>2.1999999999999999E-2</c:v>
                      </c:pt>
                      <c:pt idx="19" formatCode="0%">
                        <c:v>3.5000000000000003E-2</c:v>
                      </c:pt>
                      <c:pt idx="21" formatCode="0%">
                        <c:v>7.9000000000000001E-2</c:v>
                      </c:pt>
                    </c:numCache>
                  </c:numRef>
                </c:val>
                <c:extLst xmlns:c15="http://schemas.microsoft.com/office/drawing/2012/chart">
                  <c:ext xmlns:c16="http://schemas.microsoft.com/office/drawing/2014/chart" uri="{C3380CC4-5D6E-409C-BE32-E72D297353CC}">
                    <c16:uniqueId val="{00000010-0954-43E5-A5D4-55A81E08867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3.254</c:v>
                      </c:pt>
                      <c:pt idx="2" formatCode="0%">
                        <c:v>4.5339999999999998</c:v>
                      </c:pt>
                      <c:pt idx="3" formatCode="0%">
                        <c:v>3.8919999999999999</c:v>
                      </c:pt>
                      <c:pt idx="4" formatCode="0%">
                        <c:v>3.3849999999999998</c:v>
                      </c:pt>
                      <c:pt idx="5" formatCode="0%">
                        <c:v>1.8720000000000001</c:v>
                      </c:pt>
                      <c:pt idx="6" formatCode="0%">
                        <c:v>2.66</c:v>
                      </c:pt>
                      <c:pt idx="7" formatCode="0%">
                        <c:v>2.9009999999999998</c:v>
                      </c:pt>
                      <c:pt idx="9" formatCode="0%">
                        <c:v>2.8940000000000001</c:v>
                      </c:pt>
                      <c:pt idx="10" formatCode="0%">
                        <c:v>3.2280000000000002</c:v>
                      </c:pt>
                      <c:pt idx="11" formatCode="0%">
                        <c:v>3.6389999999999998</c:v>
                      </c:pt>
                      <c:pt idx="12" formatCode="0%">
                        <c:v>3.573</c:v>
                      </c:pt>
                      <c:pt idx="14" formatCode="0%">
                        <c:v>2.9729999999999999</c:v>
                      </c:pt>
                      <c:pt idx="15" formatCode="0%">
                        <c:v>2.6059999999999999</c:v>
                      </c:pt>
                      <c:pt idx="16" formatCode="0%">
                        <c:v>3.1110000000000002</c:v>
                      </c:pt>
                      <c:pt idx="17" formatCode="0%">
                        <c:v>4.1859999999999999</c:v>
                      </c:pt>
                      <c:pt idx="18" formatCode="0%">
                        <c:v>4.6210000000000004</c:v>
                      </c:pt>
                      <c:pt idx="19" formatCode="0%">
                        <c:v>3.8319999999999999</c:v>
                      </c:pt>
                      <c:pt idx="20" formatCode="0%">
                        <c:v>3.3180000000000001</c:v>
                      </c:pt>
                      <c:pt idx="21" formatCode="0%">
                        <c:v>4.0460000000000003</c:v>
                      </c:pt>
                    </c:numCache>
                  </c:numRef>
                </c:val>
                <c:extLst xmlns:c15="http://schemas.microsoft.com/office/drawing/2012/chart">
                  <c:ext xmlns:c16="http://schemas.microsoft.com/office/drawing/2014/chart" uri="{C3380CC4-5D6E-409C-BE32-E72D297353CC}">
                    <c16:uniqueId val="{00000011-0954-43E5-A5D4-55A81E088670}"/>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652057146946657"/>
          <c:y val="5.7582574746340487E-2"/>
          <c:w val="0.48783914840048775"/>
          <c:h val="0.86088628623689456"/>
        </c:manualLayout>
      </c:layout>
      <c:barChart>
        <c:barDir val="bar"/>
        <c:grouping val="clustered"/>
        <c:varyColors val="0"/>
        <c:ser>
          <c:idx val="7"/>
          <c:order val="7"/>
          <c:tx>
            <c:strRef>
              <c:f>Taul1!$M$1</c:f>
              <c:strCache>
                <c:ptCount val="1"/>
                <c:pt idx="0">
                  <c:v>Vapaaehtoinen eläkevakuutus</c:v>
                </c:pt>
              </c:strCache>
            </c:strRef>
          </c:tx>
          <c:spPr>
            <a:solidFill>
              <a:srgbClr val="F5B4D2"/>
            </a:solidFill>
          </c:spPr>
          <c:invertIfNegative val="0"/>
          <c:dPt>
            <c:idx val="7"/>
            <c:invertIfNegative val="0"/>
            <c:bubble3D val="0"/>
            <c:spPr>
              <a:solidFill>
                <a:srgbClr val="E5007D"/>
              </a:solidFill>
            </c:spPr>
            <c:extLst>
              <c:ext xmlns:c16="http://schemas.microsoft.com/office/drawing/2014/chart" uri="{C3380CC4-5D6E-409C-BE32-E72D297353CC}">
                <c16:uniqueId val="{00000001-0A0C-4CBE-BBF3-C39C962A8ED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Taul1!$E$2:$E$9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Taul1!$M$2:$M$9</c:f>
              <c:numCache>
                <c:formatCode>0%</c:formatCode>
                <c:ptCount val="8"/>
                <c:pt idx="0">
                  <c:v>0.15</c:v>
                </c:pt>
                <c:pt idx="1">
                  <c:v>0.19</c:v>
                </c:pt>
                <c:pt idx="2">
                  <c:v>0.18</c:v>
                </c:pt>
                <c:pt idx="3">
                  <c:v>0.14000000000000001</c:v>
                </c:pt>
                <c:pt idx="4">
                  <c:v>0.14000000000000001</c:v>
                </c:pt>
                <c:pt idx="5">
                  <c:v>0.13</c:v>
                </c:pt>
                <c:pt idx="6">
                  <c:v>0.09</c:v>
                </c:pt>
                <c:pt idx="7">
                  <c:v>0.09</c:v>
                </c:pt>
              </c:numCache>
            </c:numRef>
          </c:val>
          <c:extLst>
            <c:ext xmlns:c16="http://schemas.microsoft.com/office/drawing/2014/chart" uri="{C3380CC4-5D6E-409C-BE32-E72D297353CC}">
              <c16:uniqueId val="{00000002-7C54-45D0-A4C7-9310D2D3DF7E}"/>
            </c:ext>
          </c:extLst>
        </c:ser>
        <c:dLbls>
          <c:showLegendKey val="0"/>
          <c:showVal val="0"/>
          <c:showCatName val="0"/>
          <c:showSerName val="0"/>
          <c:showPercent val="0"/>
          <c:showBubbleSize val="0"/>
        </c:dLbls>
        <c:gapWidth val="30"/>
        <c:axId val="160526336"/>
        <c:axId val="160527872"/>
        <c:extLst>
          <c:ext xmlns:c15="http://schemas.microsoft.com/office/drawing/2012/chart" uri="{02D57815-91ED-43cb-92C2-25804820EDAC}">
            <c15:filteredBarSeries>
              <c15:ser>
                <c:idx val="0"/>
                <c:order val="0"/>
                <c:tx>
                  <c:strRef>
                    <c:extLst>
                      <c:ext uri="{02D57815-91ED-43cb-92C2-25804820EDAC}">
                        <c15:formulaRef>
                          <c15:sqref>Taul1!$F$1</c15:sqref>
                        </c15:formulaRef>
                      </c:ext>
                    </c:extLst>
                    <c:strCache>
                      <c:ptCount val="1"/>
                      <c:pt idx="0">
                        <c:v>Kotivakuutus</c:v>
                      </c:pt>
                    </c:strCache>
                  </c:strRef>
                </c:tx>
                <c:spPr>
                  <a:solidFill>
                    <a:schemeClr val="tx2"/>
                  </a:solidFill>
                  <a:ln>
                    <a:noFill/>
                  </a:ln>
                  <a:effectLst/>
                </c:spPr>
                <c:invertIfNegative val="0"/>
                <c:dPt>
                  <c:idx val="7"/>
                  <c:invertIfNegative val="0"/>
                  <c:bubble3D val="0"/>
                  <c:spPr>
                    <a:solidFill>
                      <a:srgbClr val="00B0F0"/>
                    </a:solidFill>
                    <a:ln>
                      <a:noFill/>
                    </a:ln>
                    <a:effectLst/>
                  </c:spPr>
                  <c:extLst>
                    <c:ext xmlns:c16="http://schemas.microsoft.com/office/drawing/2014/chart" uri="{C3380CC4-5D6E-409C-BE32-E72D297353CC}">
                      <c16:uniqueId val="{00000003-0A0C-4CBE-BBF3-C39C962A8ED4}"/>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c:ext uri="{02D57815-91ED-43cb-92C2-25804820EDAC}">
                        <c15:formulaRef>
                          <c15:sqref>Taul1!$F$2:$F$9</c15:sqref>
                        </c15:formulaRef>
                      </c:ext>
                    </c:extLst>
                    <c:numCache>
                      <c:formatCode>0%</c:formatCode>
                      <c:ptCount val="8"/>
                      <c:pt idx="0">
                        <c:v>0.83</c:v>
                      </c:pt>
                      <c:pt idx="1">
                        <c:v>0.86</c:v>
                      </c:pt>
                      <c:pt idx="2">
                        <c:v>0.95</c:v>
                      </c:pt>
                      <c:pt idx="3">
                        <c:v>0.92</c:v>
                      </c:pt>
                      <c:pt idx="4">
                        <c:v>0.93</c:v>
                      </c:pt>
                      <c:pt idx="5">
                        <c:v>0.875</c:v>
                      </c:pt>
                      <c:pt idx="6">
                        <c:v>0.88</c:v>
                      </c:pt>
                    </c:numCache>
                  </c:numRef>
                </c:val>
                <c:extLst>
                  <c:ext xmlns:c16="http://schemas.microsoft.com/office/drawing/2014/chart" uri="{C3380CC4-5D6E-409C-BE32-E72D297353CC}">
                    <c16:uniqueId val="{00000005-7C54-45D0-A4C7-9310D2D3DF7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Taul1!$G$1</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Taul1!$G$2:$G$9</c15:sqref>
                        </c15:formulaRef>
                      </c:ext>
                    </c:extLst>
                    <c:numCache>
                      <c:formatCode>0%</c:formatCode>
                      <c:ptCount val="8"/>
                      <c:pt idx="0">
                        <c:v>0.63</c:v>
                      </c:pt>
                      <c:pt idx="1">
                        <c:v>0.56000000000000005</c:v>
                      </c:pt>
                      <c:pt idx="2">
                        <c:v>0.69</c:v>
                      </c:pt>
                      <c:pt idx="3">
                        <c:v>0.67</c:v>
                      </c:pt>
                      <c:pt idx="4">
                        <c:v>0.65</c:v>
                      </c:pt>
                      <c:pt idx="5">
                        <c:v>0.55700000000000005</c:v>
                      </c:pt>
                      <c:pt idx="6">
                        <c:v>0.56000000000000005</c:v>
                      </c:pt>
                    </c:numCache>
                  </c:numRef>
                </c:val>
                <c:extLst xmlns:c15="http://schemas.microsoft.com/office/drawing/2012/chart">
                  <c:ext xmlns:c16="http://schemas.microsoft.com/office/drawing/2014/chart" uri="{C3380CC4-5D6E-409C-BE32-E72D297353CC}">
                    <c16:uniqueId val="{00000006-7C54-45D0-A4C7-9310D2D3DF7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Taul1!$H$1</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Taul1!$H$2:$H$9</c15:sqref>
                        </c15:formulaRef>
                      </c:ext>
                    </c:extLst>
                    <c:numCache>
                      <c:formatCode>0%</c:formatCode>
                      <c:ptCount val="8"/>
                      <c:pt idx="0">
                        <c:v>0.4</c:v>
                      </c:pt>
                      <c:pt idx="1">
                        <c:v>0.42</c:v>
                      </c:pt>
                      <c:pt idx="2">
                        <c:v>0.6</c:v>
                      </c:pt>
                      <c:pt idx="3">
                        <c:v>0.54</c:v>
                      </c:pt>
                      <c:pt idx="4">
                        <c:v>0.53</c:v>
                      </c:pt>
                      <c:pt idx="5">
                        <c:v>0.46400000000000008</c:v>
                      </c:pt>
                      <c:pt idx="6">
                        <c:v>0.45</c:v>
                      </c:pt>
                    </c:numCache>
                  </c:numRef>
                </c:val>
                <c:extLst xmlns:c15="http://schemas.microsoft.com/office/drawing/2012/chart">
                  <c:ext xmlns:c16="http://schemas.microsoft.com/office/drawing/2014/chart" uri="{C3380CC4-5D6E-409C-BE32-E72D297353CC}">
                    <c16:uniqueId val="{00000007-7C54-45D0-A4C7-9310D2D3DF7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Taul1!$I$1</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Taul1!$I$2:$I$9</c15:sqref>
                        </c15:formulaRef>
                      </c:ext>
                    </c:extLst>
                    <c:numCache>
                      <c:formatCode>0%</c:formatCode>
                      <c:ptCount val="8"/>
                      <c:pt idx="0">
                        <c:v>0.66</c:v>
                      </c:pt>
                      <c:pt idx="1">
                        <c:v>0.7</c:v>
                      </c:pt>
                      <c:pt idx="2">
                        <c:v>0.5</c:v>
                      </c:pt>
                      <c:pt idx="3">
                        <c:v>0.56000000000000005</c:v>
                      </c:pt>
                      <c:pt idx="4">
                        <c:v>0.55000000000000004</c:v>
                      </c:pt>
                      <c:pt idx="5">
                        <c:v>0.51100000000000001</c:v>
                      </c:pt>
                      <c:pt idx="6">
                        <c:v>0.43</c:v>
                      </c:pt>
                    </c:numCache>
                  </c:numRef>
                </c:val>
                <c:extLst xmlns:c15="http://schemas.microsoft.com/office/drawing/2012/chart">
                  <c:ext xmlns:c16="http://schemas.microsoft.com/office/drawing/2014/chart" uri="{C3380CC4-5D6E-409C-BE32-E72D297353CC}">
                    <c16:uniqueId val="{00000008-7C54-45D0-A4C7-9310D2D3DF7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Taul1!$J$1</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Taul1!$J$2:$J$9</c15:sqref>
                        </c15:formulaRef>
                      </c:ext>
                    </c:extLst>
                    <c:numCache>
                      <c:formatCode>0%</c:formatCode>
                      <c:ptCount val="8"/>
                      <c:pt idx="0">
                        <c:v>0.39</c:v>
                      </c:pt>
                      <c:pt idx="1">
                        <c:v>0.41</c:v>
                      </c:pt>
                      <c:pt idx="2">
                        <c:v>0.37</c:v>
                      </c:pt>
                      <c:pt idx="3">
                        <c:v>0.36</c:v>
                      </c:pt>
                      <c:pt idx="4">
                        <c:v>0.37</c:v>
                      </c:pt>
                      <c:pt idx="5">
                        <c:v>0.309</c:v>
                      </c:pt>
                      <c:pt idx="6">
                        <c:v>0.3</c:v>
                      </c:pt>
                    </c:numCache>
                  </c:numRef>
                </c:val>
                <c:extLst xmlns:c15="http://schemas.microsoft.com/office/drawing/2012/chart">
                  <c:ext xmlns:c16="http://schemas.microsoft.com/office/drawing/2014/chart" uri="{C3380CC4-5D6E-409C-BE32-E72D297353CC}">
                    <c16:uniqueId val="{00000009-7C54-45D0-A4C7-9310D2D3DF7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Taul1!$K$1</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Taul1!$K$2:$K$9</c15:sqref>
                        </c15:formulaRef>
                      </c:ext>
                    </c:extLst>
                    <c:numCache>
                      <c:formatCode>0%</c:formatCode>
                      <c:ptCount val="8"/>
                      <c:pt idx="0">
                        <c:v>0.26</c:v>
                      </c:pt>
                      <c:pt idx="1">
                        <c:v>0.28999999999999998</c:v>
                      </c:pt>
                      <c:pt idx="2">
                        <c:v>0.26</c:v>
                      </c:pt>
                      <c:pt idx="3">
                        <c:v>0.25</c:v>
                      </c:pt>
                      <c:pt idx="4">
                        <c:v>0.27</c:v>
                      </c:pt>
                      <c:pt idx="5">
                        <c:v>0.24399999999999999</c:v>
                      </c:pt>
                      <c:pt idx="6">
                        <c:v>0.22</c:v>
                      </c:pt>
                      <c:pt idx="7">
                        <c:v>0.21</c:v>
                      </c:pt>
                    </c:numCache>
                  </c:numRef>
                </c:val>
                <c:extLst xmlns:c15="http://schemas.microsoft.com/office/drawing/2012/chart">
                  <c:ext xmlns:c16="http://schemas.microsoft.com/office/drawing/2014/chart" uri="{C3380CC4-5D6E-409C-BE32-E72D297353CC}">
                    <c16:uniqueId val="{0000000A-7C54-45D0-A4C7-9310D2D3DF7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Taul1!$L$1</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Taul1!$L$2:$L$9</c15:sqref>
                        </c15:formulaRef>
                      </c:ext>
                    </c:extLst>
                    <c:numCache>
                      <c:formatCode>0%</c:formatCode>
                      <c:ptCount val="8"/>
                      <c:pt idx="0">
                        <c:v>0</c:v>
                      </c:pt>
                      <c:pt idx="1">
                        <c:v>0</c:v>
                      </c:pt>
                      <c:pt idx="2">
                        <c:v>0.1</c:v>
                      </c:pt>
                      <c:pt idx="3">
                        <c:v>0.09</c:v>
                      </c:pt>
                      <c:pt idx="4">
                        <c:v>0.08</c:v>
                      </c:pt>
                      <c:pt idx="5">
                        <c:v>8.2000000000000017E-2</c:v>
                      </c:pt>
                      <c:pt idx="6">
                        <c:v>0.11</c:v>
                      </c:pt>
                    </c:numCache>
                  </c:numRef>
                </c:val>
                <c:extLst xmlns:c15="http://schemas.microsoft.com/office/drawing/2012/chart">
                  <c:ext xmlns:c16="http://schemas.microsoft.com/office/drawing/2014/chart" uri="{C3380CC4-5D6E-409C-BE32-E72D297353CC}">
                    <c16:uniqueId val="{0000000B-7C54-45D0-A4C7-9310D2D3DF7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Taul1!$N$1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Taul1!$N$2:$N$9</c15:sqref>
                        </c15:formulaRef>
                      </c:ext>
                    </c:extLst>
                    <c:numCache>
                      <c:formatCode>0%</c:formatCode>
                      <c:ptCount val="8"/>
                      <c:pt idx="0">
                        <c:v>0</c:v>
                      </c:pt>
                      <c:pt idx="1">
                        <c:v>0</c:v>
                      </c:pt>
                      <c:pt idx="2">
                        <c:v>0.08</c:v>
                      </c:pt>
                      <c:pt idx="3">
                        <c:v>0.08</c:v>
                      </c:pt>
                      <c:pt idx="4">
                        <c:v>7.0000000000000007E-2</c:v>
                      </c:pt>
                      <c:pt idx="5">
                        <c:v>8.7999999999999995E-2</c:v>
                      </c:pt>
                      <c:pt idx="6">
                        <c:v>0.08</c:v>
                      </c:pt>
                    </c:numCache>
                  </c:numRef>
                </c:val>
                <c:extLst xmlns:c15="http://schemas.microsoft.com/office/drawing/2012/chart">
                  <c:ext xmlns:c16="http://schemas.microsoft.com/office/drawing/2014/chart" uri="{C3380CC4-5D6E-409C-BE32-E72D297353CC}">
                    <c16:uniqueId val="{0000000C-7C54-45D0-A4C7-9310D2D3DF7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Taul1!$O$1</c15:sqref>
                        </c15:formulaRef>
                      </c:ext>
                    </c:extLst>
                    <c:strCache>
                      <c:ptCount val="1"/>
                      <c:pt idx="0">
                        <c:v>Vakavaan sairauteen liittyvä vakuutus (esim. syöpävakuutus)</c:v>
                      </c:pt>
                    </c:strCache>
                  </c:strRef>
                </c:tx>
                <c:spPr>
                  <a:solidFill>
                    <a:srgbClr val="164180"/>
                  </a:solidFill>
                </c:spPr>
                <c:invertIfNegative val="0"/>
                <c:dPt>
                  <c:idx val="4"/>
                  <c:invertIfNegative val="0"/>
                  <c:bubble3D val="0"/>
                  <c:spPr>
                    <a:solidFill>
                      <a:srgbClr val="164280"/>
                    </a:solidFill>
                  </c:spPr>
                  <c:extLst xmlns:c15="http://schemas.microsoft.com/office/drawing/2012/chart">
                    <c:ext xmlns:c16="http://schemas.microsoft.com/office/drawing/2014/chart" uri="{C3380CC4-5D6E-409C-BE32-E72D297353CC}">
                      <c16:uniqueId val="{0000000E-7C54-45D0-A4C7-9310D2D3DF7E}"/>
                    </c:ext>
                  </c:extLst>
                </c:dPt>
                <c:dPt>
                  <c:idx val="7"/>
                  <c:invertIfNegative val="0"/>
                  <c:bubble3D val="0"/>
                  <c:spPr>
                    <a:solidFill>
                      <a:srgbClr val="00B0F0"/>
                    </a:solidFill>
                  </c:spPr>
                  <c:extLst xmlns:c15="http://schemas.microsoft.com/office/drawing/2012/chart">
                    <c:ext xmlns:c16="http://schemas.microsoft.com/office/drawing/2014/chart" uri="{C3380CC4-5D6E-409C-BE32-E72D297353CC}">
                      <c16:uniqueId val="{00000007-0A0C-4CBE-BBF3-C39C962A8ED4}"/>
                    </c:ext>
                  </c:extLst>
                </c:dPt>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Taul1!$E$2:$E$9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Taul1!$O$2:$O$9</c15:sqref>
                        </c15:formulaRef>
                      </c:ext>
                    </c:extLst>
                    <c:numCache>
                      <c:formatCode>0%</c:formatCode>
                      <c:ptCount val="8"/>
                      <c:pt idx="0">
                        <c:v>0.03</c:v>
                      </c:pt>
                      <c:pt idx="1">
                        <c:v>0.02</c:v>
                      </c:pt>
                      <c:pt idx="2">
                        <c:v>0.03</c:v>
                      </c:pt>
                      <c:pt idx="3">
                        <c:v>0.03</c:v>
                      </c:pt>
                      <c:pt idx="4">
                        <c:v>0.03</c:v>
                      </c:pt>
                      <c:pt idx="5">
                        <c:v>4.3999999999999997E-2</c:v>
                      </c:pt>
                      <c:pt idx="6">
                        <c:v>0.08</c:v>
                      </c:pt>
                    </c:numCache>
                  </c:numRef>
                </c:val>
                <c:extLst xmlns:c15="http://schemas.microsoft.com/office/drawing/2012/chart">
                  <c:ext xmlns:c16="http://schemas.microsoft.com/office/drawing/2014/chart" uri="{C3380CC4-5D6E-409C-BE32-E72D297353CC}">
                    <c16:uniqueId val="{00000011-7C54-45D0-A4C7-9310D2D3DF7E}"/>
                  </c:ext>
                </c:extLst>
              </c15:ser>
            </c15:filteredBarSeries>
          </c:ext>
        </c:extLst>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652057146946657"/>
          <c:y val="5.7582574746340487E-2"/>
          <c:w val="0.48783914840048775"/>
          <c:h val="0.86088628623689456"/>
        </c:manualLayout>
      </c:layout>
      <c:barChart>
        <c:barDir val="bar"/>
        <c:grouping val="clustered"/>
        <c:varyColors val="0"/>
        <c:ser>
          <c:idx val="2"/>
          <c:order val="2"/>
          <c:tx>
            <c:strRef>
              <c:f>Taul1!$H$12</c:f>
              <c:strCache>
                <c:ptCount val="1"/>
                <c:pt idx="0">
                  <c:v>Säästöhenkivakuutus</c:v>
                </c:pt>
              </c:strCache>
            </c:strRef>
          </c:tx>
          <c:spPr>
            <a:solidFill>
              <a:srgbClr val="F5B4D2"/>
            </a:solidFill>
          </c:spPr>
          <c:invertIfNegative val="0"/>
          <c:dPt>
            <c:idx val="7"/>
            <c:invertIfNegative val="0"/>
            <c:bubble3D val="0"/>
            <c:spPr>
              <a:solidFill>
                <a:srgbClr val="E5007D"/>
              </a:solidFill>
            </c:spPr>
            <c:extLst>
              <c:ext xmlns:c16="http://schemas.microsoft.com/office/drawing/2014/chart" uri="{C3380CC4-5D6E-409C-BE32-E72D297353CC}">
                <c16:uniqueId val="{00000001-7F15-4830-B649-F66BACE9D1A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Taul1!$E$13:$E$20</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Taul1!$H$13:$H$20</c:f>
              <c:numCache>
                <c:formatCode>0%</c:formatCode>
                <c:ptCount val="8"/>
                <c:pt idx="0">
                  <c:v>0.09</c:v>
                </c:pt>
                <c:pt idx="1">
                  <c:v>0.09</c:v>
                </c:pt>
                <c:pt idx="2">
                  <c:v>0.08</c:v>
                </c:pt>
                <c:pt idx="3">
                  <c:v>0.09</c:v>
                </c:pt>
                <c:pt idx="4">
                  <c:v>7.0000000000000007E-2</c:v>
                </c:pt>
                <c:pt idx="5">
                  <c:v>5.5E-2</c:v>
                </c:pt>
                <c:pt idx="6">
                  <c:v>0.05</c:v>
                </c:pt>
                <c:pt idx="7">
                  <c:v>0.03</c:v>
                </c:pt>
              </c:numCache>
            </c:numRef>
          </c:val>
          <c:extLst>
            <c:ext xmlns:c16="http://schemas.microsoft.com/office/drawing/2014/chart" uri="{C3380CC4-5D6E-409C-BE32-E72D297353CC}">
              <c16:uniqueId val="{00000002-581D-4A62-9E05-CE0B854A4F95}"/>
            </c:ext>
          </c:extLst>
        </c:ser>
        <c:dLbls>
          <c:showLegendKey val="0"/>
          <c:showVal val="0"/>
          <c:showCatName val="0"/>
          <c:showSerName val="0"/>
          <c:showPercent val="0"/>
          <c:showBubbleSize val="0"/>
        </c:dLbls>
        <c:gapWidth val="30"/>
        <c:axId val="160526336"/>
        <c:axId val="160527872"/>
        <c:extLst>
          <c:ext xmlns:c15="http://schemas.microsoft.com/office/drawing/2012/chart" uri="{02D57815-91ED-43cb-92C2-25804820EDAC}">
            <c15:filteredBarSeries>
              <c15:ser>
                <c:idx val="0"/>
                <c:order val="0"/>
                <c:tx>
                  <c:strRef>
                    <c:extLst>
                      <c:ext uri="{02D57815-91ED-43cb-92C2-25804820EDAC}">
                        <c15:formulaRef>
                          <c15:sqref>Taul1!$F$12</c15:sqref>
                        </c15:formulaRef>
                      </c:ext>
                    </c:extLst>
                    <c:strCache>
                      <c:ptCount val="1"/>
                      <c:pt idx="0">
                        <c:v>Henkivakuutus kuoleman varalta</c:v>
                      </c:pt>
                    </c:strCache>
                  </c:strRef>
                </c:tx>
                <c:spPr>
                  <a:solidFill>
                    <a:schemeClr val="tx2"/>
                  </a:solidFill>
                  <a:ln>
                    <a:noFill/>
                  </a:ln>
                  <a:effectLst/>
                </c:spPr>
                <c:invertIfNegative val="0"/>
                <c:dPt>
                  <c:idx val="7"/>
                  <c:invertIfNegative val="0"/>
                  <c:bubble3D val="0"/>
                  <c:spPr>
                    <a:solidFill>
                      <a:srgbClr val="00B0F0"/>
                    </a:solidFill>
                    <a:ln>
                      <a:noFill/>
                    </a:ln>
                    <a:effectLst/>
                  </c:spPr>
                  <c:extLst>
                    <c:ext xmlns:c16="http://schemas.microsoft.com/office/drawing/2014/chart" uri="{C3380CC4-5D6E-409C-BE32-E72D297353CC}">
                      <c16:uniqueId val="{00000003-7F15-4830-B649-F66BACE9D1AB}"/>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Taul1!$E$13:$E$20</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c:ext uri="{02D57815-91ED-43cb-92C2-25804820EDAC}">
                        <c15:formulaRef>
                          <c15:sqref>Taul1!$F$13:$F$20</c15:sqref>
                        </c15:formulaRef>
                      </c:ext>
                    </c:extLst>
                    <c:numCache>
                      <c:formatCode>0%</c:formatCode>
                      <c:ptCount val="8"/>
                      <c:pt idx="0">
                        <c:v>0.39</c:v>
                      </c:pt>
                      <c:pt idx="1">
                        <c:v>0.41</c:v>
                      </c:pt>
                      <c:pt idx="2">
                        <c:v>0.37</c:v>
                      </c:pt>
                      <c:pt idx="3">
                        <c:v>0.36</c:v>
                      </c:pt>
                      <c:pt idx="4">
                        <c:v>0.37</c:v>
                      </c:pt>
                      <c:pt idx="5">
                        <c:v>0.309</c:v>
                      </c:pt>
                      <c:pt idx="6">
                        <c:v>0.3</c:v>
                      </c:pt>
                    </c:numCache>
                  </c:numRef>
                </c:val>
                <c:extLst>
                  <c:ext xmlns:c16="http://schemas.microsoft.com/office/drawing/2014/chart" uri="{C3380CC4-5D6E-409C-BE32-E72D297353CC}">
                    <c16:uniqueId val="{00000005-581D-4A62-9E05-CE0B854A4F9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Taul1!$G$12</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Taul1!$E$13:$E$20</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Taul1!$G$13:$G$20</c15:sqref>
                        </c15:formulaRef>
                      </c:ext>
                    </c:extLst>
                    <c:numCache>
                      <c:formatCode>0%</c:formatCode>
                      <c:ptCount val="8"/>
                      <c:pt idx="0">
                        <c:v>0.15</c:v>
                      </c:pt>
                      <c:pt idx="1">
                        <c:v>0.19</c:v>
                      </c:pt>
                      <c:pt idx="2">
                        <c:v>0.18</c:v>
                      </c:pt>
                      <c:pt idx="3">
                        <c:v>0.14000000000000001</c:v>
                      </c:pt>
                      <c:pt idx="4">
                        <c:v>0.14000000000000001</c:v>
                      </c:pt>
                      <c:pt idx="5">
                        <c:v>0.13</c:v>
                      </c:pt>
                      <c:pt idx="6">
                        <c:v>0.09</c:v>
                      </c:pt>
                    </c:numCache>
                  </c:numRef>
                </c:val>
                <c:extLst xmlns:c15="http://schemas.microsoft.com/office/drawing/2012/chart">
                  <c:ext xmlns:c16="http://schemas.microsoft.com/office/drawing/2014/chart" uri="{C3380CC4-5D6E-409C-BE32-E72D297353CC}">
                    <c16:uniqueId val="{00000006-581D-4A62-9E05-CE0B854A4F9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Taul1!$I$12</c15:sqref>
                        </c15:formulaRef>
                      </c:ext>
                    </c:extLst>
                    <c:strCache>
                      <c:ptCount val="1"/>
                      <c:pt idx="0">
                        <c:v>Kapitalisaatiosopimus (Tavoitesäästö, Nordea Capital, Säästösopimus)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Taul1!$E$13:$E$20</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xmlns:c15="http://schemas.microsoft.com/office/drawing/2012/chart">
                      <c:ext xmlns:c15="http://schemas.microsoft.com/office/drawing/2012/chart" uri="{02D57815-91ED-43cb-92C2-25804820EDAC}">
                        <c15:formulaRef>
                          <c15:sqref>Taul1!$I$13:$I$20</c15:sqref>
                        </c15:formulaRef>
                      </c:ext>
                    </c:extLst>
                    <c:numCache>
                      <c:formatCode>0%</c:formatCode>
                      <c:ptCount val="8"/>
                      <c:pt idx="0">
                        <c:v>0</c:v>
                      </c:pt>
                      <c:pt idx="1">
                        <c:v>0</c:v>
                      </c:pt>
                      <c:pt idx="2">
                        <c:v>0.05</c:v>
                      </c:pt>
                      <c:pt idx="3">
                        <c:v>0.03</c:v>
                      </c:pt>
                      <c:pt idx="4">
                        <c:v>0.02</c:v>
                      </c:pt>
                      <c:pt idx="5">
                        <c:v>1.4999999999999999E-2</c:v>
                      </c:pt>
                      <c:pt idx="6">
                        <c:v>0.01</c:v>
                      </c:pt>
                    </c:numCache>
                  </c:numRef>
                </c:val>
                <c:extLst xmlns:c15="http://schemas.microsoft.com/office/drawing/2012/chart">
                  <c:ext xmlns:c16="http://schemas.microsoft.com/office/drawing/2014/chart" uri="{C3380CC4-5D6E-409C-BE32-E72D297353CC}">
                    <c16:uniqueId val="{00000007-581D-4A62-9E05-CE0B854A4F95}"/>
                  </c:ext>
                </c:extLst>
              </c15:ser>
            </c15:filteredBarSeries>
          </c:ext>
        </c:extLst>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10904288931388"/>
          <c:y val="5.3766146177499564E-2"/>
          <c:w val="0.77418803147028992"/>
          <c:h val="0.75357119602585154"/>
        </c:manualLayout>
      </c:layout>
      <c:barChart>
        <c:barDir val="bar"/>
        <c:grouping val="percentStacked"/>
        <c:varyColors val="0"/>
        <c:ser>
          <c:idx val="0"/>
          <c:order val="0"/>
          <c:tx>
            <c:strRef>
              <c:f>Taul1!$A$16</c:f>
              <c:strCache>
                <c:ptCount val="1"/>
                <c:pt idx="0">
                  <c:v>Itse otettu</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Taul1!$B$15:$I$15</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Taul1!$B$16:$I$16</c:f>
              <c:numCache>
                <c:formatCode>0%</c:formatCode>
                <c:ptCount val="8"/>
                <c:pt idx="0">
                  <c:v>0.14000000000000001</c:v>
                </c:pt>
                <c:pt idx="1">
                  <c:v>0.18</c:v>
                </c:pt>
                <c:pt idx="2">
                  <c:v>0.16</c:v>
                </c:pt>
                <c:pt idx="3">
                  <c:v>0.13</c:v>
                </c:pt>
                <c:pt idx="4">
                  <c:v>0.13</c:v>
                </c:pt>
                <c:pt idx="5">
                  <c:v>0.11</c:v>
                </c:pt>
                <c:pt idx="6">
                  <c:v>8.5008E-2</c:v>
                </c:pt>
                <c:pt idx="7">
                  <c:v>0.08</c:v>
                </c:pt>
              </c:numCache>
            </c:numRef>
          </c:val>
          <c:extLst>
            <c:ext xmlns:c16="http://schemas.microsoft.com/office/drawing/2014/chart" uri="{C3380CC4-5D6E-409C-BE32-E72D297353CC}">
              <c16:uniqueId val="{00000000-6621-4089-BCA9-9419DED63A73}"/>
            </c:ext>
          </c:extLst>
        </c:ser>
        <c:ser>
          <c:idx val="1"/>
          <c:order val="1"/>
          <c:tx>
            <c:strRef>
              <c:f>Taul1!$A$17</c:f>
              <c:strCache>
                <c:ptCount val="1"/>
                <c:pt idx="0">
                  <c:v>Työnantajan ottama</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tx2"/>
                    </a:solidFill>
                    <a:highlight>
                      <a:srgbClr val="C0C0C0"/>
                    </a:highlight>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Taul1!$B$15:$I$15</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Taul1!$B$17:$I$17</c:f>
              <c:numCache>
                <c:formatCode>0%</c:formatCode>
                <c:ptCount val="8"/>
                <c:pt idx="0">
                  <c:v>0.01</c:v>
                </c:pt>
                <c:pt idx="1">
                  <c:v>0.02</c:v>
                </c:pt>
                <c:pt idx="2">
                  <c:v>0.03</c:v>
                </c:pt>
                <c:pt idx="3">
                  <c:v>0.02</c:v>
                </c:pt>
                <c:pt idx="4">
                  <c:v>0.02</c:v>
                </c:pt>
                <c:pt idx="5">
                  <c:v>0.02</c:v>
                </c:pt>
                <c:pt idx="6">
                  <c:v>1.0947999999999999E-2</c:v>
                </c:pt>
                <c:pt idx="7">
                  <c:v>1.2999999999999999E-2</c:v>
                </c:pt>
              </c:numCache>
            </c:numRef>
          </c:val>
          <c:extLst>
            <c:ext xmlns:c16="http://schemas.microsoft.com/office/drawing/2014/chart" uri="{C3380CC4-5D6E-409C-BE32-E72D297353CC}">
              <c16:uniqueId val="{00000001-6621-4089-BCA9-9419DED63A73}"/>
            </c:ext>
          </c:extLst>
        </c:ser>
        <c:ser>
          <c:idx val="2"/>
          <c:order val="2"/>
          <c:tx>
            <c:strRef>
              <c:f>Taul1!$A$18</c:f>
              <c:strCache>
                <c:ptCount val="1"/>
                <c:pt idx="0">
                  <c:v>Ei ole</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Taul1!$B$15:$I$15</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Taul1!$B$18:$I$18</c:f>
              <c:numCache>
                <c:formatCode>0%</c:formatCode>
                <c:ptCount val="8"/>
                <c:pt idx="0">
                  <c:v>0.85</c:v>
                </c:pt>
                <c:pt idx="1">
                  <c:v>0.81</c:v>
                </c:pt>
                <c:pt idx="2">
                  <c:v>0.82</c:v>
                </c:pt>
                <c:pt idx="3">
                  <c:v>0.85</c:v>
                </c:pt>
                <c:pt idx="4">
                  <c:v>0.86</c:v>
                </c:pt>
                <c:pt idx="5">
                  <c:v>0.88</c:v>
                </c:pt>
                <c:pt idx="6">
                  <c:v>0.90404400000000007</c:v>
                </c:pt>
                <c:pt idx="7">
                  <c:v>0.90700000000000003</c:v>
                </c:pt>
              </c:numCache>
            </c:numRef>
          </c:val>
          <c:extLst>
            <c:ext xmlns:c16="http://schemas.microsoft.com/office/drawing/2014/chart" uri="{C3380CC4-5D6E-409C-BE32-E72D297353CC}">
              <c16:uniqueId val="{00000002-6621-4089-BCA9-9419DED63A73}"/>
            </c:ext>
          </c:extLst>
        </c:ser>
        <c:dLbls>
          <c:showLegendKey val="0"/>
          <c:showVal val="0"/>
          <c:showCatName val="0"/>
          <c:showSerName val="0"/>
          <c:showPercent val="0"/>
          <c:showBubbleSize val="0"/>
        </c:dLbls>
        <c:gapWidth val="50"/>
        <c:overlap val="100"/>
        <c:axId val="44876160"/>
        <c:axId val="44877696"/>
      </c:barChart>
      <c:catAx>
        <c:axId val="44876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77696"/>
        <c:crosses val="autoZero"/>
        <c:auto val="1"/>
        <c:lblAlgn val="ctr"/>
        <c:lblOffset val="100"/>
        <c:noMultiLvlLbl val="0"/>
      </c:catAx>
      <c:valAx>
        <c:axId val="4487769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76160"/>
        <c:crosses val="autoZero"/>
        <c:crossBetween val="between"/>
        <c:majorUnit val="0.2"/>
      </c:valAx>
      <c:spPr>
        <a:noFill/>
        <a:ln>
          <a:noFill/>
        </a:ln>
        <a:effectLst/>
      </c:spPr>
    </c:plotArea>
    <c:legend>
      <c:legendPos val="b"/>
      <c:layout>
        <c:manualLayout>
          <c:xMode val="edge"/>
          <c:yMode val="edge"/>
          <c:x val="9.8008131384840602E-2"/>
          <c:y val="0.89427884413060921"/>
          <c:w val="0.8784305599082648"/>
          <c:h val="4.7336670353932027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96255248756751"/>
          <c:y val="6.0692262154730621E-2"/>
          <c:w val="0.56282693709907849"/>
          <c:h val="0.75357119602585154"/>
        </c:manualLayout>
      </c:layout>
      <c:barChart>
        <c:barDir val="bar"/>
        <c:grouping val="percentStacked"/>
        <c:varyColors val="0"/>
        <c:ser>
          <c:idx val="0"/>
          <c:order val="0"/>
          <c:tx>
            <c:strRef>
              <c:f>Taul1!$B$1</c:f>
              <c:strCache>
                <c:ptCount val="1"/>
                <c:pt idx="0">
                  <c:v>5 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Työkyvyttömyys</c:v>
                </c:pt>
                <c:pt idx="4">
                  <c:v>Vastuu lähiomaisen hoivasta</c:v>
                </c:pt>
                <c:pt idx="5">
                  <c:v>Puolison kuolema (yksinhuoltajaksi tai leskeksi jääminen)</c:v>
                </c:pt>
                <c:pt idx="6">
                  <c:v>Eläköityminen</c:v>
                </c:pt>
                <c:pt idx="7">
                  <c:v>Tapaturma</c:v>
                </c:pt>
                <c:pt idx="8">
                  <c:v>Avio- tai avoero (yksinhuoltajaksi tai yksin jääminen)</c:v>
                </c:pt>
                <c:pt idx="9">
                  <c:v>Myrskyn, tulvan tai muun luonnonilmiön aiheuttama vahinko</c:v>
                </c:pt>
              </c:strCache>
            </c:strRef>
          </c:cat>
          <c:val>
            <c:numRef>
              <c:f>Taul1!$B$2:$B$11</c:f>
              <c:numCache>
                <c:formatCode>0%</c:formatCode>
                <c:ptCount val="10"/>
                <c:pt idx="0">
                  <c:v>0.13</c:v>
                </c:pt>
                <c:pt idx="1">
                  <c:v>0.1</c:v>
                </c:pt>
                <c:pt idx="2">
                  <c:v>0.09</c:v>
                </c:pt>
                <c:pt idx="3">
                  <c:v>0.08</c:v>
                </c:pt>
                <c:pt idx="4">
                  <c:v>0.08</c:v>
                </c:pt>
                <c:pt idx="5">
                  <c:v>0.08</c:v>
                </c:pt>
                <c:pt idx="6">
                  <c:v>7.0000000000000007E-2</c:v>
                </c:pt>
                <c:pt idx="7">
                  <c:v>7.0000000000000007E-2</c:v>
                </c:pt>
                <c:pt idx="8">
                  <c:v>0.05</c:v>
                </c:pt>
                <c:pt idx="9">
                  <c:v>0.04</c:v>
                </c:pt>
              </c:numCache>
            </c:numRef>
          </c:val>
          <c:extLst>
            <c:ext xmlns:c16="http://schemas.microsoft.com/office/drawing/2014/chart" uri="{C3380CC4-5D6E-409C-BE32-E72D297353CC}">
              <c16:uniqueId val="{00000000-2384-4878-9FB9-626987C0CA50}"/>
            </c:ext>
          </c:extLst>
        </c:ser>
        <c:ser>
          <c:idx val="1"/>
          <c:order val="1"/>
          <c:tx>
            <c:strRef>
              <c:f>Taul1!$C$1</c:f>
              <c:strCache>
                <c:ptCount val="1"/>
                <c:pt idx="0">
                  <c:v>4 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Työkyvyttömyys</c:v>
                </c:pt>
                <c:pt idx="4">
                  <c:v>Vastuu lähiomaisen hoivasta</c:v>
                </c:pt>
                <c:pt idx="5">
                  <c:v>Puolison kuolema (yksinhuoltajaksi tai leskeksi jääminen)</c:v>
                </c:pt>
                <c:pt idx="6">
                  <c:v>Eläköityminen</c:v>
                </c:pt>
                <c:pt idx="7">
                  <c:v>Tapaturma</c:v>
                </c:pt>
                <c:pt idx="8">
                  <c:v>Avio- tai avoero (yksinhuoltajaksi tai yksin jääminen)</c:v>
                </c:pt>
                <c:pt idx="9">
                  <c:v>Myrskyn, tulvan tai muun luonnonilmiön aiheuttama vahinko</c:v>
                </c:pt>
              </c:strCache>
            </c:strRef>
          </c:cat>
          <c:val>
            <c:numRef>
              <c:f>Taul1!$C$2:$C$11</c:f>
              <c:numCache>
                <c:formatCode>0%</c:formatCode>
                <c:ptCount val="10"/>
                <c:pt idx="0">
                  <c:v>0.27</c:v>
                </c:pt>
                <c:pt idx="1">
                  <c:v>0.19</c:v>
                </c:pt>
                <c:pt idx="2">
                  <c:v>0.13</c:v>
                </c:pt>
                <c:pt idx="3">
                  <c:v>0.15</c:v>
                </c:pt>
                <c:pt idx="4">
                  <c:v>0.25</c:v>
                </c:pt>
                <c:pt idx="5">
                  <c:v>0.14000000000000001</c:v>
                </c:pt>
                <c:pt idx="6">
                  <c:v>0.12</c:v>
                </c:pt>
                <c:pt idx="7">
                  <c:v>0.27</c:v>
                </c:pt>
                <c:pt idx="8">
                  <c:v>0.08</c:v>
                </c:pt>
                <c:pt idx="9">
                  <c:v>0.13</c:v>
                </c:pt>
              </c:numCache>
            </c:numRef>
          </c:val>
          <c:extLst>
            <c:ext xmlns:c16="http://schemas.microsoft.com/office/drawing/2014/chart" uri="{C3380CC4-5D6E-409C-BE32-E72D297353CC}">
              <c16:uniqueId val="{00000001-2384-4878-9FB9-626987C0CA50}"/>
            </c:ext>
          </c:extLst>
        </c:ser>
        <c:ser>
          <c:idx val="2"/>
          <c:order val="2"/>
          <c:tx>
            <c:strRef>
              <c:f>Taul1!$D$1</c:f>
              <c:strCache>
                <c:ptCount val="1"/>
                <c:pt idx="0">
                  <c:v>3 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Työkyvyttömyys</c:v>
                </c:pt>
                <c:pt idx="4">
                  <c:v>Vastuu lähiomaisen hoivasta</c:v>
                </c:pt>
                <c:pt idx="5">
                  <c:v>Puolison kuolema (yksinhuoltajaksi tai leskeksi jääminen)</c:v>
                </c:pt>
                <c:pt idx="6">
                  <c:v>Eläköityminen</c:v>
                </c:pt>
                <c:pt idx="7">
                  <c:v>Tapaturma</c:v>
                </c:pt>
                <c:pt idx="8">
                  <c:v>Avio- tai avoero (yksinhuoltajaksi tai yksin jääminen)</c:v>
                </c:pt>
                <c:pt idx="9">
                  <c:v>Myrskyn, tulvan tai muun luonnonilmiön aiheuttama vahinko</c:v>
                </c:pt>
              </c:strCache>
            </c:strRef>
          </c:cat>
          <c:val>
            <c:numRef>
              <c:f>Taul1!$D$2:$D$11</c:f>
              <c:numCache>
                <c:formatCode>0%</c:formatCode>
                <c:ptCount val="10"/>
                <c:pt idx="0">
                  <c:v>0.43</c:v>
                </c:pt>
                <c:pt idx="1">
                  <c:v>0.32</c:v>
                </c:pt>
                <c:pt idx="2">
                  <c:v>0.56999999999999995</c:v>
                </c:pt>
                <c:pt idx="3">
                  <c:v>0.43</c:v>
                </c:pt>
                <c:pt idx="4">
                  <c:v>0.41</c:v>
                </c:pt>
                <c:pt idx="5">
                  <c:v>0.32</c:v>
                </c:pt>
                <c:pt idx="6">
                  <c:v>0.3</c:v>
                </c:pt>
                <c:pt idx="7">
                  <c:v>0.51</c:v>
                </c:pt>
                <c:pt idx="8">
                  <c:v>0.27</c:v>
                </c:pt>
                <c:pt idx="9">
                  <c:v>0.49</c:v>
                </c:pt>
              </c:numCache>
            </c:numRef>
          </c:val>
          <c:extLst>
            <c:ext xmlns:c16="http://schemas.microsoft.com/office/drawing/2014/chart" uri="{C3380CC4-5D6E-409C-BE32-E72D297353CC}">
              <c16:uniqueId val="{00000002-2384-4878-9FB9-626987C0CA50}"/>
            </c:ext>
          </c:extLst>
        </c:ser>
        <c:ser>
          <c:idx val="3"/>
          <c:order val="3"/>
          <c:tx>
            <c:strRef>
              <c:f>Taul1!$E$1</c:f>
              <c:strCache>
                <c:ptCount val="1"/>
                <c:pt idx="0">
                  <c:v>2 ei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Työkyvyttömyys</c:v>
                </c:pt>
                <c:pt idx="4">
                  <c:v>Vastuu lähiomaisen hoivasta</c:v>
                </c:pt>
                <c:pt idx="5">
                  <c:v>Puolison kuolema (yksinhuoltajaksi tai leskeksi jääminen)</c:v>
                </c:pt>
                <c:pt idx="6">
                  <c:v>Eläköityminen</c:v>
                </c:pt>
                <c:pt idx="7">
                  <c:v>Tapaturma</c:v>
                </c:pt>
                <c:pt idx="8">
                  <c:v>Avio- tai avoero (yksinhuoltajaksi tai yksin jääminen)</c:v>
                </c:pt>
                <c:pt idx="9">
                  <c:v>Myrskyn, tulvan tai muun luonnonilmiön aiheuttama vahinko</c:v>
                </c:pt>
              </c:strCache>
            </c:strRef>
          </c:cat>
          <c:val>
            <c:numRef>
              <c:f>Taul1!$E$2:$E$11</c:f>
              <c:numCache>
                <c:formatCode>0%</c:formatCode>
                <c:ptCount val="10"/>
                <c:pt idx="0">
                  <c:v>0.08</c:v>
                </c:pt>
                <c:pt idx="1">
                  <c:v>0.33</c:v>
                </c:pt>
                <c:pt idx="2">
                  <c:v>0.11</c:v>
                </c:pt>
                <c:pt idx="3">
                  <c:v>0.28000000000000003</c:v>
                </c:pt>
                <c:pt idx="4">
                  <c:v>0.19</c:v>
                </c:pt>
                <c:pt idx="5">
                  <c:v>0.37</c:v>
                </c:pt>
                <c:pt idx="6">
                  <c:v>0.45</c:v>
                </c:pt>
                <c:pt idx="7">
                  <c:v>0.06</c:v>
                </c:pt>
                <c:pt idx="8">
                  <c:v>0.53</c:v>
                </c:pt>
                <c:pt idx="9">
                  <c:v>0.28000000000000003</c:v>
                </c:pt>
              </c:numCache>
            </c:numRef>
          </c:val>
          <c:extLst>
            <c:ext xmlns:c16="http://schemas.microsoft.com/office/drawing/2014/chart" uri="{C3380CC4-5D6E-409C-BE32-E72D297353CC}">
              <c16:uniqueId val="{00000003-2384-4878-9FB9-626987C0CA50}"/>
            </c:ext>
          </c:extLst>
        </c:ser>
        <c:ser>
          <c:idx val="4"/>
          <c:order val="4"/>
          <c:tx>
            <c:strRef>
              <c:f>Taul1!$F$1</c:f>
              <c:strCache>
                <c:ptCount val="1"/>
                <c:pt idx="0">
                  <c:v>1 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Työkyvyttömyys</c:v>
                </c:pt>
                <c:pt idx="4">
                  <c:v>Vastuu lähiomaisen hoivasta</c:v>
                </c:pt>
                <c:pt idx="5">
                  <c:v>Puolison kuolema (yksinhuoltajaksi tai leskeksi jääminen)</c:v>
                </c:pt>
                <c:pt idx="6">
                  <c:v>Eläköityminen</c:v>
                </c:pt>
                <c:pt idx="7">
                  <c:v>Tapaturma</c:v>
                </c:pt>
                <c:pt idx="8">
                  <c:v>Avio- tai avoero (yksinhuoltajaksi tai yksin jääminen)</c:v>
                </c:pt>
                <c:pt idx="9">
                  <c:v>Myrskyn, tulvan tai muun luonnonilmiön aiheuttama vahinko</c:v>
                </c:pt>
              </c:strCache>
            </c:strRef>
          </c:cat>
          <c:val>
            <c:numRef>
              <c:f>Taul1!$F$2:$F$11</c:f>
              <c:numCache>
                <c:formatCode>0%</c:formatCode>
                <c:ptCount val="10"/>
                <c:pt idx="0">
                  <c:v>0.09</c:v>
                </c:pt>
                <c:pt idx="1">
                  <c:v>0.05</c:v>
                </c:pt>
                <c:pt idx="2">
                  <c:v>0.1</c:v>
                </c:pt>
                <c:pt idx="3">
                  <c:v>0.06</c:v>
                </c:pt>
                <c:pt idx="4">
                  <c:v>7.0000000000000007E-2</c:v>
                </c:pt>
                <c:pt idx="5">
                  <c:v>0.1</c:v>
                </c:pt>
                <c:pt idx="6">
                  <c:v>0.05</c:v>
                </c:pt>
                <c:pt idx="7">
                  <c:v>0.1</c:v>
                </c:pt>
                <c:pt idx="8">
                  <c:v>0.08</c:v>
                </c:pt>
                <c:pt idx="9">
                  <c:v>0.06</c:v>
                </c:pt>
              </c:numCache>
            </c:numRef>
          </c:val>
          <c:extLst>
            <c:ext xmlns:c16="http://schemas.microsoft.com/office/drawing/2014/chart" uri="{C3380CC4-5D6E-409C-BE32-E72D297353CC}">
              <c16:uniqueId val="{00000004-2384-4878-9FB9-626987C0CA50}"/>
            </c:ext>
          </c:extLst>
        </c:ser>
        <c:dLbls>
          <c:showLegendKey val="0"/>
          <c:showVal val="0"/>
          <c:showCatName val="0"/>
          <c:showSerName val="0"/>
          <c:showPercent val="0"/>
          <c:showBubbleSize val="0"/>
        </c:dLbls>
        <c:gapWidth val="50"/>
        <c:overlap val="100"/>
        <c:axId val="44876160"/>
        <c:axId val="44877696"/>
      </c:barChart>
      <c:catAx>
        <c:axId val="44876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77696"/>
        <c:crosses val="autoZero"/>
        <c:auto val="1"/>
        <c:lblAlgn val="ctr"/>
        <c:lblOffset val="100"/>
        <c:noMultiLvlLbl val="0"/>
      </c:catAx>
      <c:valAx>
        <c:axId val="44877696"/>
        <c:scaling>
          <c:orientation val="minMax"/>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44876160"/>
        <c:crosses val="autoZero"/>
        <c:crossBetween val="between"/>
        <c:majorUnit val="0.2"/>
      </c:valAx>
      <c:spPr>
        <a:noFill/>
        <a:ln>
          <a:noFill/>
        </a:ln>
        <a:effectLst/>
      </c:spPr>
    </c:plotArea>
    <c:legend>
      <c:legendPos val="b"/>
      <c:layout>
        <c:manualLayout>
          <c:xMode val="edge"/>
          <c:yMode val="edge"/>
          <c:x val="0.3858013843542038"/>
          <c:y val="0.89427884413060921"/>
          <c:w val="0.61419861564579625"/>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87505039608028"/>
          <c:y val="8.5209241400670127E-2"/>
          <c:w val="0.58965657647173331"/>
          <c:h val="0.73134845140609106"/>
        </c:manualLayout>
      </c:layout>
      <c:barChart>
        <c:barDir val="bar"/>
        <c:grouping val="percentStacked"/>
        <c:varyColors val="0"/>
        <c:ser>
          <c:idx val="0"/>
          <c:order val="0"/>
          <c:tx>
            <c:strRef>
              <c:f>Taul1!$A$2</c:f>
              <c:strCache>
                <c:ptCount val="1"/>
                <c:pt idx="0">
                  <c:v>5 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tx2"/>
                    </a:solidFill>
                    <a:highlight>
                      <a:srgbClr val="C0C0C0"/>
                    </a:highlight>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Pitkäaikainen sairaus</c:v>
                </c:pt>
                <c:pt idx="1">
                  <c:v>Työkyvyttömyys</c:v>
                </c:pt>
                <c:pt idx="2">
                  <c:v>Puolison kuolema (yksinhuoltajaksi tai leskeksi jääminen)</c:v>
                </c:pt>
                <c:pt idx="3">
                  <c:v>Avio- tai avoero (yksinhuoltajaksi tai yksin jääminen)</c:v>
                </c:pt>
                <c:pt idx="4">
                  <c:v>Tapaturma</c:v>
                </c:pt>
                <c:pt idx="5">
                  <c:v>Eläköityminen</c:v>
                </c:pt>
                <c:pt idx="6">
                  <c:v>Työttömyys/lomautus</c:v>
                </c:pt>
                <c:pt idx="7">
                  <c:v>Vastuu lähiomaisen hoivasta</c:v>
                </c:pt>
              </c:strCache>
            </c:strRef>
          </c:cat>
          <c:val>
            <c:numRef>
              <c:f>Taul1!$B$2:$I$2</c:f>
              <c:numCache>
                <c:formatCode>0%</c:formatCode>
                <c:ptCount val="8"/>
                <c:pt idx="0">
                  <c:v>0.03</c:v>
                </c:pt>
                <c:pt idx="1">
                  <c:v>0.02</c:v>
                </c:pt>
                <c:pt idx="2">
                  <c:v>0.03</c:v>
                </c:pt>
                <c:pt idx="3">
                  <c:v>0.02</c:v>
                </c:pt>
                <c:pt idx="4">
                  <c:v>0.04</c:v>
                </c:pt>
                <c:pt idx="5">
                  <c:v>0.04</c:v>
                </c:pt>
                <c:pt idx="6">
                  <c:v>0.03</c:v>
                </c:pt>
                <c:pt idx="7">
                  <c:v>0.03</c:v>
                </c:pt>
              </c:numCache>
            </c:numRef>
          </c:val>
          <c:extLst>
            <c:ext xmlns:c16="http://schemas.microsoft.com/office/drawing/2014/chart" uri="{C3380CC4-5D6E-409C-BE32-E72D297353CC}">
              <c16:uniqueId val="{00000000-1BAA-4E04-929B-213A8026CA05}"/>
            </c:ext>
          </c:extLst>
        </c:ser>
        <c:ser>
          <c:idx val="1"/>
          <c:order val="1"/>
          <c:tx>
            <c:strRef>
              <c:f>Taul1!$A$3</c:f>
              <c:strCache>
                <c:ptCount val="1"/>
                <c:pt idx="0">
                  <c:v>4 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Pitkäaikainen sairaus</c:v>
                </c:pt>
                <c:pt idx="1">
                  <c:v>Työkyvyttömyys</c:v>
                </c:pt>
                <c:pt idx="2">
                  <c:v>Puolison kuolema (yksinhuoltajaksi tai leskeksi jääminen)</c:v>
                </c:pt>
                <c:pt idx="3">
                  <c:v>Avio- tai avoero (yksinhuoltajaksi tai yksin jääminen)</c:v>
                </c:pt>
                <c:pt idx="4">
                  <c:v>Tapaturma</c:v>
                </c:pt>
                <c:pt idx="5">
                  <c:v>Eläköityminen</c:v>
                </c:pt>
                <c:pt idx="6">
                  <c:v>Työttömyys/lomautus</c:v>
                </c:pt>
                <c:pt idx="7">
                  <c:v>Vastuu lähiomaisen hoivasta</c:v>
                </c:pt>
              </c:strCache>
            </c:strRef>
          </c:cat>
          <c:val>
            <c:numRef>
              <c:f>Taul1!$B$3:$I$3</c:f>
              <c:numCache>
                <c:formatCode>0%</c:formatCode>
                <c:ptCount val="8"/>
                <c:pt idx="0">
                  <c:v>0.2</c:v>
                </c:pt>
                <c:pt idx="1">
                  <c:v>0.16</c:v>
                </c:pt>
                <c:pt idx="2">
                  <c:v>0.11</c:v>
                </c:pt>
                <c:pt idx="3">
                  <c:v>7.0000000000000007E-2</c:v>
                </c:pt>
                <c:pt idx="4">
                  <c:v>0.21</c:v>
                </c:pt>
                <c:pt idx="5">
                  <c:v>0.23</c:v>
                </c:pt>
                <c:pt idx="6">
                  <c:v>0.16</c:v>
                </c:pt>
                <c:pt idx="7">
                  <c:v>0.15</c:v>
                </c:pt>
              </c:numCache>
            </c:numRef>
          </c:val>
          <c:extLst>
            <c:ext xmlns:c16="http://schemas.microsoft.com/office/drawing/2014/chart" uri="{C3380CC4-5D6E-409C-BE32-E72D297353CC}">
              <c16:uniqueId val="{00000001-1BAA-4E04-929B-213A8026CA05}"/>
            </c:ext>
          </c:extLst>
        </c:ser>
        <c:ser>
          <c:idx val="2"/>
          <c:order val="2"/>
          <c:tx>
            <c:strRef>
              <c:f>Taul1!$A$4</c:f>
              <c:strCache>
                <c:ptCount val="1"/>
                <c:pt idx="0">
                  <c:v>3 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Pitkäaikainen sairaus</c:v>
                </c:pt>
                <c:pt idx="1">
                  <c:v>Työkyvyttömyys</c:v>
                </c:pt>
                <c:pt idx="2">
                  <c:v>Puolison kuolema (yksinhuoltajaksi tai leskeksi jääminen)</c:v>
                </c:pt>
                <c:pt idx="3">
                  <c:v>Avio- tai avoero (yksinhuoltajaksi tai yksin jääminen)</c:v>
                </c:pt>
                <c:pt idx="4">
                  <c:v>Tapaturma</c:v>
                </c:pt>
                <c:pt idx="5">
                  <c:v>Eläköityminen</c:v>
                </c:pt>
                <c:pt idx="6">
                  <c:v>Työttömyys/lomautus</c:v>
                </c:pt>
                <c:pt idx="7">
                  <c:v>Vastuu lähiomaisen hoivasta</c:v>
                </c:pt>
              </c:strCache>
            </c:strRef>
          </c:cat>
          <c:val>
            <c:numRef>
              <c:f>Taul1!$B$4:$I$4</c:f>
              <c:numCache>
                <c:formatCode>0%</c:formatCode>
                <c:ptCount val="8"/>
                <c:pt idx="0">
                  <c:v>0.61</c:v>
                </c:pt>
                <c:pt idx="1">
                  <c:v>0.55000000000000004</c:v>
                </c:pt>
                <c:pt idx="2">
                  <c:v>0.46</c:v>
                </c:pt>
                <c:pt idx="3">
                  <c:v>0.39</c:v>
                </c:pt>
                <c:pt idx="4">
                  <c:v>0.57999999999999996</c:v>
                </c:pt>
                <c:pt idx="5">
                  <c:v>0.51</c:v>
                </c:pt>
                <c:pt idx="6">
                  <c:v>0.55000000000000004</c:v>
                </c:pt>
                <c:pt idx="7">
                  <c:v>0.55000000000000004</c:v>
                </c:pt>
              </c:numCache>
            </c:numRef>
          </c:val>
          <c:extLst>
            <c:ext xmlns:c16="http://schemas.microsoft.com/office/drawing/2014/chart" uri="{C3380CC4-5D6E-409C-BE32-E72D297353CC}">
              <c16:uniqueId val="{00000002-1BAA-4E04-929B-213A8026CA05}"/>
            </c:ext>
          </c:extLst>
        </c:ser>
        <c:ser>
          <c:idx val="3"/>
          <c:order val="3"/>
          <c:tx>
            <c:strRef>
              <c:f>Taul1!$A$5</c:f>
              <c:strCache>
                <c:ptCount val="1"/>
                <c:pt idx="0">
                  <c:v>2 ei lainkaan</c:v>
                </c:pt>
              </c:strCache>
            </c:strRef>
          </c:tx>
          <c:spPr>
            <a:solidFill>
              <a:schemeClr val="accent1"/>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Pitkäaikainen sairaus</c:v>
                </c:pt>
                <c:pt idx="1">
                  <c:v>Työkyvyttömyys</c:v>
                </c:pt>
                <c:pt idx="2">
                  <c:v>Puolison kuolema (yksinhuoltajaksi tai leskeksi jääminen)</c:v>
                </c:pt>
                <c:pt idx="3">
                  <c:v>Avio- tai avoero (yksinhuoltajaksi tai yksin jääminen)</c:v>
                </c:pt>
                <c:pt idx="4">
                  <c:v>Tapaturma</c:v>
                </c:pt>
                <c:pt idx="5">
                  <c:v>Eläköityminen</c:v>
                </c:pt>
                <c:pt idx="6">
                  <c:v>Työttömyys/lomautus</c:v>
                </c:pt>
                <c:pt idx="7">
                  <c:v>Vastuu lähiomaisen hoivasta</c:v>
                </c:pt>
              </c:strCache>
            </c:strRef>
          </c:cat>
          <c:val>
            <c:numRef>
              <c:f>Taul1!$B$5:$I$5</c:f>
              <c:numCache>
                <c:formatCode>0%</c:formatCode>
                <c:ptCount val="8"/>
                <c:pt idx="0">
                  <c:v>0.1</c:v>
                </c:pt>
                <c:pt idx="1">
                  <c:v>0.17</c:v>
                </c:pt>
                <c:pt idx="2">
                  <c:v>0.25</c:v>
                </c:pt>
                <c:pt idx="3">
                  <c:v>0.37</c:v>
                </c:pt>
                <c:pt idx="4">
                  <c:v>0.11</c:v>
                </c:pt>
                <c:pt idx="5">
                  <c:v>0.15</c:v>
                </c:pt>
                <c:pt idx="6">
                  <c:v>0.19</c:v>
                </c:pt>
                <c:pt idx="7">
                  <c:v>0.18</c:v>
                </c:pt>
              </c:numCache>
            </c:numRef>
          </c:val>
          <c:extLst>
            <c:ext xmlns:c16="http://schemas.microsoft.com/office/drawing/2014/chart" uri="{C3380CC4-5D6E-409C-BE32-E72D297353CC}">
              <c16:uniqueId val="{00000003-1BAA-4E04-929B-213A8026CA05}"/>
            </c:ext>
          </c:extLst>
        </c:ser>
        <c:ser>
          <c:idx val="4"/>
          <c:order val="4"/>
          <c:tx>
            <c:strRef>
              <c:f>Taul1!$A$6</c:f>
              <c:strCache>
                <c:ptCount val="1"/>
                <c:pt idx="0">
                  <c:v>1 en osaa sanoa</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Taul1!$B$1:$I$1</c:f>
              <c:strCache>
                <c:ptCount val="8"/>
                <c:pt idx="0">
                  <c:v>Pitkäaikainen sairaus</c:v>
                </c:pt>
                <c:pt idx="1">
                  <c:v>Työkyvyttömyys</c:v>
                </c:pt>
                <c:pt idx="2">
                  <c:v>Puolison kuolema (yksinhuoltajaksi tai leskeksi jääminen)</c:v>
                </c:pt>
                <c:pt idx="3">
                  <c:v>Avio- tai avoero (yksinhuoltajaksi tai yksin jääminen)</c:v>
                </c:pt>
                <c:pt idx="4">
                  <c:v>Tapaturma</c:v>
                </c:pt>
                <c:pt idx="5">
                  <c:v>Eläköityminen</c:v>
                </c:pt>
                <c:pt idx="6">
                  <c:v>Työttömyys/lomautus</c:v>
                </c:pt>
                <c:pt idx="7">
                  <c:v>Vastuu lähiomaisen hoivasta</c:v>
                </c:pt>
              </c:strCache>
            </c:strRef>
          </c:cat>
          <c:val>
            <c:numRef>
              <c:f>Taul1!$B$6:$I$6</c:f>
              <c:numCache>
                <c:formatCode>0%</c:formatCode>
                <c:ptCount val="8"/>
                <c:pt idx="0">
                  <c:v>0.06</c:v>
                </c:pt>
                <c:pt idx="1">
                  <c:v>0.09</c:v>
                </c:pt>
                <c:pt idx="2">
                  <c:v>0.16</c:v>
                </c:pt>
                <c:pt idx="3">
                  <c:v>0.15</c:v>
                </c:pt>
                <c:pt idx="4">
                  <c:v>7.0000000000000007E-2</c:v>
                </c:pt>
                <c:pt idx="5">
                  <c:v>0.08</c:v>
                </c:pt>
                <c:pt idx="6">
                  <c:v>0.08</c:v>
                </c:pt>
                <c:pt idx="7">
                  <c:v>0.09</c:v>
                </c:pt>
              </c:numCache>
            </c:numRef>
          </c:val>
          <c:extLst>
            <c:ext xmlns:c16="http://schemas.microsoft.com/office/drawing/2014/chart" uri="{C3380CC4-5D6E-409C-BE32-E72D297353CC}">
              <c16:uniqueId val="{00000004-1BAA-4E04-929B-213A8026CA05}"/>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35186863481277136"/>
          <c:y val="0.90680558555732771"/>
          <c:w val="0.64813136518722858"/>
          <c:h val="4.5475883036008032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300">
          <a:solidFill>
            <a:schemeClr val="tx2"/>
          </a:solidFill>
          <a:latin typeface="+mn-lt"/>
          <a:cs typeface="Calibri" panose="020F050202020403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09659953621407"/>
          <c:y val="6.0052405315261854E-2"/>
          <c:w val="0.56872137631547748"/>
          <c:h val="0.75651222659867268"/>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3"/>
                <c:pt idx="0">
                  <c:v>Työkyvyttömyys</c:v>
                </c:pt>
                <c:pt idx="1">
                  <c:v>2014, n=1000</c:v>
                </c:pt>
                <c:pt idx="2">
                  <c:v>2016, n=1000</c:v>
                </c:pt>
                <c:pt idx="3">
                  <c:v>2018, n=1000</c:v>
                </c:pt>
                <c:pt idx="4">
                  <c:v>2020, n=1000</c:v>
                </c:pt>
                <c:pt idx="5">
                  <c:v>2022, n=1000</c:v>
                </c:pt>
                <c:pt idx="6">
                  <c:v>2025, n=1000</c:v>
                </c:pt>
                <c:pt idx="7">
                  <c:v>Eläkkeelle siirtyminen*</c:v>
                </c:pt>
                <c:pt idx="8">
                  <c:v>2016, n=1000</c:v>
                </c:pt>
                <c:pt idx="9">
                  <c:v>2018, n=1000</c:v>
                </c:pt>
                <c:pt idx="10">
                  <c:v>2020, n=1000</c:v>
                </c:pt>
                <c:pt idx="11">
                  <c:v>2022, n=1000</c:v>
                </c:pt>
                <c:pt idx="12">
                  <c:v>2025, n=1000</c:v>
                </c:pt>
              </c:strCache>
              <c:extLst/>
            </c:strRef>
          </c:cat>
          <c:val>
            <c:numRef>
              <c:f>Taul1!$B$2:$B$56</c:f>
              <c:numCache>
                <c:formatCode>General</c:formatCode>
                <c:ptCount val="13"/>
                <c:pt idx="1">
                  <c:v>2</c:v>
                </c:pt>
                <c:pt idx="2">
                  <c:v>2</c:v>
                </c:pt>
                <c:pt idx="3">
                  <c:v>4</c:v>
                </c:pt>
                <c:pt idx="4">
                  <c:v>3</c:v>
                </c:pt>
                <c:pt idx="5" formatCode="0">
                  <c:v>3</c:v>
                </c:pt>
                <c:pt idx="6" formatCode="0">
                  <c:v>2</c:v>
                </c:pt>
                <c:pt idx="8">
                  <c:v>3</c:v>
                </c:pt>
                <c:pt idx="9">
                  <c:v>4</c:v>
                </c:pt>
                <c:pt idx="10">
                  <c:v>5</c:v>
                </c:pt>
                <c:pt idx="11" formatCode="0">
                  <c:v>3.9</c:v>
                </c:pt>
                <c:pt idx="12" formatCode="0">
                  <c:v>4</c:v>
                </c:pt>
              </c:numCache>
              <c:extLst/>
            </c:numRef>
          </c:val>
          <c:extLst>
            <c:ext xmlns:c16="http://schemas.microsoft.com/office/drawing/2014/chart" uri="{C3380CC4-5D6E-409C-BE32-E72D297353CC}">
              <c16:uniqueId val="{00000000-A715-4987-B0A7-6A444EC2A770}"/>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3"/>
                <c:pt idx="0">
                  <c:v>Työkyvyttömyys</c:v>
                </c:pt>
                <c:pt idx="1">
                  <c:v>2014, n=1000</c:v>
                </c:pt>
                <c:pt idx="2">
                  <c:v>2016, n=1000</c:v>
                </c:pt>
                <c:pt idx="3">
                  <c:v>2018, n=1000</c:v>
                </c:pt>
                <c:pt idx="4">
                  <c:v>2020, n=1000</c:v>
                </c:pt>
                <c:pt idx="5">
                  <c:v>2022, n=1000</c:v>
                </c:pt>
                <c:pt idx="6">
                  <c:v>2025, n=1000</c:v>
                </c:pt>
                <c:pt idx="7">
                  <c:v>Eläkkeelle siirtyminen*</c:v>
                </c:pt>
                <c:pt idx="8">
                  <c:v>2016, n=1000</c:v>
                </c:pt>
                <c:pt idx="9">
                  <c:v>2018, n=1000</c:v>
                </c:pt>
                <c:pt idx="10">
                  <c:v>2020, n=1000</c:v>
                </c:pt>
                <c:pt idx="11">
                  <c:v>2022, n=1000</c:v>
                </c:pt>
                <c:pt idx="12">
                  <c:v>2025, n=1000</c:v>
                </c:pt>
              </c:strCache>
              <c:extLst/>
            </c:strRef>
          </c:cat>
          <c:val>
            <c:numRef>
              <c:f>Taul1!$C$2:$C$56</c:f>
              <c:numCache>
                <c:formatCode>General</c:formatCode>
                <c:ptCount val="13"/>
                <c:pt idx="1">
                  <c:v>22</c:v>
                </c:pt>
                <c:pt idx="2">
                  <c:v>22</c:v>
                </c:pt>
                <c:pt idx="3">
                  <c:v>21</c:v>
                </c:pt>
                <c:pt idx="4">
                  <c:v>22</c:v>
                </c:pt>
                <c:pt idx="5" formatCode="0">
                  <c:v>24.099999999999998</c:v>
                </c:pt>
                <c:pt idx="6" formatCode="0">
                  <c:v>16</c:v>
                </c:pt>
                <c:pt idx="8">
                  <c:v>19</c:v>
                </c:pt>
                <c:pt idx="9">
                  <c:v>21</c:v>
                </c:pt>
                <c:pt idx="10">
                  <c:v>26</c:v>
                </c:pt>
                <c:pt idx="11" formatCode="0">
                  <c:v>23.400000000000002</c:v>
                </c:pt>
                <c:pt idx="12" formatCode="0">
                  <c:v>23</c:v>
                </c:pt>
              </c:numCache>
              <c:extLst/>
            </c:numRef>
          </c:val>
          <c:extLst>
            <c:ext xmlns:c16="http://schemas.microsoft.com/office/drawing/2014/chart" uri="{C3380CC4-5D6E-409C-BE32-E72D297353CC}">
              <c16:uniqueId val="{00000001-A715-4987-B0A7-6A444EC2A770}"/>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3"/>
                <c:pt idx="0">
                  <c:v>Työkyvyttömyys</c:v>
                </c:pt>
                <c:pt idx="1">
                  <c:v>2014, n=1000</c:v>
                </c:pt>
                <c:pt idx="2">
                  <c:v>2016, n=1000</c:v>
                </c:pt>
                <c:pt idx="3">
                  <c:v>2018, n=1000</c:v>
                </c:pt>
                <c:pt idx="4">
                  <c:v>2020, n=1000</c:v>
                </c:pt>
                <c:pt idx="5">
                  <c:v>2022, n=1000</c:v>
                </c:pt>
                <c:pt idx="6">
                  <c:v>2025, n=1000</c:v>
                </c:pt>
                <c:pt idx="7">
                  <c:v>Eläkkeelle siirtyminen*</c:v>
                </c:pt>
                <c:pt idx="8">
                  <c:v>2016, n=1000</c:v>
                </c:pt>
                <c:pt idx="9">
                  <c:v>2018, n=1000</c:v>
                </c:pt>
                <c:pt idx="10">
                  <c:v>2020, n=1000</c:v>
                </c:pt>
                <c:pt idx="11">
                  <c:v>2022, n=1000</c:v>
                </c:pt>
                <c:pt idx="12">
                  <c:v>2025, n=1000</c:v>
                </c:pt>
              </c:strCache>
              <c:extLst/>
            </c:strRef>
          </c:cat>
          <c:val>
            <c:numRef>
              <c:f>Taul1!$D$2:$D$56</c:f>
              <c:numCache>
                <c:formatCode>General</c:formatCode>
                <c:ptCount val="13"/>
                <c:pt idx="1">
                  <c:v>52</c:v>
                </c:pt>
                <c:pt idx="2">
                  <c:v>51</c:v>
                </c:pt>
                <c:pt idx="3">
                  <c:v>49</c:v>
                </c:pt>
                <c:pt idx="4">
                  <c:v>52</c:v>
                </c:pt>
                <c:pt idx="5" formatCode="0">
                  <c:v>47.9</c:v>
                </c:pt>
                <c:pt idx="6" formatCode="0">
                  <c:v>55</c:v>
                </c:pt>
                <c:pt idx="8">
                  <c:v>47</c:v>
                </c:pt>
                <c:pt idx="9">
                  <c:v>42</c:v>
                </c:pt>
                <c:pt idx="10">
                  <c:v>47</c:v>
                </c:pt>
                <c:pt idx="11" formatCode="0">
                  <c:v>51.6</c:v>
                </c:pt>
                <c:pt idx="12" formatCode="0">
                  <c:v>51</c:v>
                </c:pt>
              </c:numCache>
              <c:extLst/>
            </c:numRef>
          </c:val>
          <c:extLst>
            <c:ext xmlns:c16="http://schemas.microsoft.com/office/drawing/2014/chart" uri="{C3380CC4-5D6E-409C-BE32-E72D297353CC}">
              <c16:uniqueId val="{00000002-A715-4987-B0A7-6A444EC2A770}"/>
            </c:ext>
          </c:extLst>
        </c:ser>
        <c:ser>
          <c:idx val="3"/>
          <c:order val="3"/>
          <c:tx>
            <c:strRef>
              <c:f>Taul1!$E$1</c:f>
              <c:strCache>
                <c:ptCount val="1"/>
                <c:pt idx="0">
                  <c:v>Ei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3"/>
                <c:pt idx="0">
                  <c:v>Työkyvyttömyys</c:v>
                </c:pt>
                <c:pt idx="1">
                  <c:v>2014, n=1000</c:v>
                </c:pt>
                <c:pt idx="2">
                  <c:v>2016, n=1000</c:v>
                </c:pt>
                <c:pt idx="3">
                  <c:v>2018, n=1000</c:v>
                </c:pt>
                <c:pt idx="4">
                  <c:v>2020, n=1000</c:v>
                </c:pt>
                <c:pt idx="5">
                  <c:v>2022, n=1000</c:v>
                </c:pt>
                <c:pt idx="6">
                  <c:v>2025, n=1000</c:v>
                </c:pt>
                <c:pt idx="7">
                  <c:v>Eläkkeelle siirtyminen*</c:v>
                </c:pt>
                <c:pt idx="8">
                  <c:v>2016, n=1000</c:v>
                </c:pt>
                <c:pt idx="9">
                  <c:v>2018, n=1000</c:v>
                </c:pt>
                <c:pt idx="10">
                  <c:v>2020, n=1000</c:v>
                </c:pt>
                <c:pt idx="11">
                  <c:v>2022, n=1000</c:v>
                </c:pt>
                <c:pt idx="12">
                  <c:v>2025, n=1000</c:v>
                </c:pt>
              </c:strCache>
              <c:extLst/>
            </c:strRef>
          </c:cat>
          <c:val>
            <c:numRef>
              <c:f>Taul1!$E$2:$E$56</c:f>
              <c:numCache>
                <c:formatCode>General</c:formatCode>
                <c:ptCount val="13"/>
                <c:pt idx="1">
                  <c:v>16</c:v>
                </c:pt>
                <c:pt idx="2">
                  <c:v>16</c:v>
                </c:pt>
                <c:pt idx="3">
                  <c:v>15</c:v>
                </c:pt>
                <c:pt idx="4">
                  <c:v>14</c:v>
                </c:pt>
                <c:pt idx="5" formatCode="0">
                  <c:v>16.8</c:v>
                </c:pt>
                <c:pt idx="6" formatCode="0">
                  <c:v>17</c:v>
                </c:pt>
                <c:pt idx="8">
                  <c:v>20</c:v>
                </c:pt>
                <c:pt idx="9">
                  <c:v>22</c:v>
                </c:pt>
                <c:pt idx="10">
                  <c:v>14</c:v>
                </c:pt>
                <c:pt idx="11" formatCode="0">
                  <c:v>13.5</c:v>
                </c:pt>
                <c:pt idx="12" formatCode="0">
                  <c:v>15</c:v>
                </c:pt>
              </c:numCache>
              <c:extLst/>
            </c:numRef>
          </c:val>
          <c:extLst>
            <c:ext xmlns:c16="http://schemas.microsoft.com/office/drawing/2014/chart" uri="{C3380CC4-5D6E-409C-BE32-E72D297353CC}">
              <c16:uniqueId val="{00000003-A715-4987-B0A7-6A444EC2A770}"/>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3"/>
                <c:pt idx="0">
                  <c:v>Työkyvyttömyys</c:v>
                </c:pt>
                <c:pt idx="1">
                  <c:v>2014, n=1000</c:v>
                </c:pt>
                <c:pt idx="2">
                  <c:v>2016, n=1000</c:v>
                </c:pt>
                <c:pt idx="3">
                  <c:v>2018, n=1000</c:v>
                </c:pt>
                <c:pt idx="4">
                  <c:v>2020, n=1000</c:v>
                </c:pt>
                <c:pt idx="5">
                  <c:v>2022, n=1000</c:v>
                </c:pt>
                <c:pt idx="6">
                  <c:v>2025, n=1000</c:v>
                </c:pt>
                <c:pt idx="7">
                  <c:v>Eläkkeelle siirtyminen*</c:v>
                </c:pt>
                <c:pt idx="8">
                  <c:v>2016, n=1000</c:v>
                </c:pt>
                <c:pt idx="9">
                  <c:v>2018, n=1000</c:v>
                </c:pt>
                <c:pt idx="10">
                  <c:v>2020, n=1000</c:v>
                </c:pt>
                <c:pt idx="11">
                  <c:v>2022, n=1000</c:v>
                </c:pt>
                <c:pt idx="12">
                  <c:v>2025, n=1000</c:v>
                </c:pt>
              </c:strCache>
              <c:extLst/>
            </c:strRef>
          </c:cat>
          <c:val>
            <c:numRef>
              <c:f>Taul1!$F$2:$F$56</c:f>
              <c:numCache>
                <c:formatCode>General</c:formatCode>
                <c:ptCount val="13"/>
                <c:pt idx="1">
                  <c:v>8</c:v>
                </c:pt>
                <c:pt idx="2">
                  <c:v>9</c:v>
                </c:pt>
                <c:pt idx="3">
                  <c:v>11</c:v>
                </c:pt>
                <c:pt idx="4">
                  <c:v>10</c:v>
                </c:pt>
                <c:pt idx="5" formatCode="0">
                  <c:v>8.3000000000000007</c:v>
                </c:pt>
                <c:pt idx="6" formatCode="0">
                  <c:v>9</c:v>
                </c:pt>
                <c:pt idx="8">
                  <c:v>11</c:v>
                </c:pt>
                <c:pt idx="9">
                  <c:v>11</c:v>
                </c:pt>
                <c:pt idx="10">
                  <c:v>8</c:v>
                </c:pt>
                <c:pt idx="11" formatCode="0">
                  <c:v>7.7</c:v>
                </c:pt>
                <c:pt idx="12" formatCode="0">
                  <c:v>8</c:v>
                </c:pt>
              </c:numCache>
              <c:extLst/>
            </c:numRef>
          </c:val>
          <c:extLst>
            <c:ext xmlns:c16="http://schemas.microsoft.com/office/drawing/2014/chart" uri="{C3380CC4-5D6E-409C-BE32-E72D297353CC}">
              <c16:uniqueId val="{00000004-A715-4987-B0A7-6A444EC2A770}"/>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5165952"/>
        <c:crosses val="autoZero"/>
        <c:crossBetween val="between"/>
        <c:majorUnit val="0.2"/>
      </c:valAx>
      <c:spPr>
        <a:noFill/>
        <a:ln>
          <a:noFill/>
        </a:ln>
        <a:effectLst/>
      </c:spPr>
    </c:plotArea>
    <c:legend>
      <c:legendPos val="b"/>
      <c:layout>
        <c:manualLayout>
          <c:xMode val="edge"/>
          <c:yMode val="edge"/>
          <c:x val="0.36224371423460239"/>
          <c:y val="0.88810721131599157"/>
          <c:w val="0.63594468096101664"/>
          <c:h val="6.11713884102871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72080945773247"/>
          <c:y val="9.0152679693935145E-2"/>
          <c:w val="0.50533575526946184"/>
          <c:h val="0.83303357615461948"/>
        </c:manualLayout>
      </c:layout>
      <c:barChart>
        <c:barDir val="bar"/>
        <c:grouping val="clustered"/>
        <c:varyColors val="0"/>
        <c:ser>
          <c:idx val="0"/>
          <c:order val="0"/>
          <c:tx>
            <c:strRef>
              <c:f>Taul1!$B$1</c:f>
              <c:strCache>
                <c:ptCount val="1"/>
                <c:pt idx="0">
                  <c:v>Kaikki vastaaajat, n=1000</c:v>
                </c:pt>
              </c:strCache>
            </c:strRef>
          </c:tx>
          <c:spPr>
            <a:solidFill>
              <a:srgbClr val="E5007D"/>
            </a:solidFill>
            <a:ln>
              <a:noFill/>
            </a:ln>
            <a:effectLst/>
          </c:spPr>
          <c:invertIfNegative val="0"/>
          <c:dLbls>
            <c:spPr>
              <a:noFill/>
              <a:ln>
                <a:noFill/>
              </a:ln>
              <a:effectLst/>
            </c:spPr>
            <c:txPr>
              <a:bodyPr rot="0" vert="horz"/>
              <a:lstStyle/>
              <a:p>
                <a:pPr>
                  <a:defRPr>
                    <a:solidFill>
                      <a:schemeClr val="tx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f>Taul1!$B$2:$B$18</c:f>
              <c:numCache>
                <c:formatCode>0%</c:formatCode>
                <c:ptCount val="17"/>
                <c:pt idx="0">
                  <c:v>0.84</c:v>
                </c:pt>
                <c:pt idx="1">
                  <c:v>0.49099999999999999</c:v>
                </c:pt>
                <c:pt idx="2">
                  <c:v>0.45400000000000001</c:v>
                </c:pt>
                <c:pt idx="3">
                  <c:v>0.373</c:v>
                </c:pt>
                <c:pt idx="4">
                  <c:v>0.25900000000000001</c:v>
                </c:pt>
                <c:pt idx="5">
                  <c:v>0.20899999999999999</c:v>
                </c:pt>
                <c:pt idx="6">
                  <c:v>0.115</c:v>
                </c:pt>
                <c:pt idx="7">
                  <c:v>8.8999999999999996E-2</c:v>
                </c:pt>
                <c:pt idx="8">
                  <c:v>8.7999999999999995E-2</c:v>
                </c:pt>
                <c:pt idx="9">
                  <c:v>6.7000000000000004E-2</c:v>
                </c:pt>
                <c:pt idx="10">
                  <c:v>6.0999999999999999E-2</c:v>
                </c:pt>
                <c:pt idx="11">
                  <c:v>5.2999999999999999E-2</c:v>
                </c:pt>
                <c:pt idx="12">
                  <c:v>4.5999999999999999E-2</c:v>
                </c:pt>
                <c:pt idx="13">
                  <c:v>3.4000000000000002E-2</c:v>
                </c:pt>
                <c:pt idx="14">
                  <c:v>0.03</c:v>
                </c:pt>
                <c:pt idx="15">
                  <c:v>0.01</c:v>
                </c:pt>
                <c:pt idx="16">
                  <c:v>3.5000000000000003E-2</c:v>
                </c:pt>
              </c:numCache>
            </c:numRef>
          </c:val>
          <c:extLst>
            <c:ext xmlns:c16="http://schemas.microsoft.com/office/drawing/2014/chart" uri="{C3380CC4-5D6E-409C-BE32-E72D297353CC}">
              <c16:uniqueId val="{00000000-6ADB-4D50-BFE9-389A8E0397F5}"/>
            </c:ext>
          </c:extLst>
        </c:ser>
        <c:dLbls>
          <c:showLegendKey val="0"/>
          <c:showVal val="0"/>
          <c:showCatName val="0"/>
          <c:showSerName val="0"/>
          <c:showPercent val="0"/>
          <c:showBubbleSize val="0"/>
        </c:dLbls>
        <c:gapWidth val="30"/>
        <c:axId val="142547200"/>
        <c:axId val="142553088"/>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SUKUPUOLI</c:v>
                      </c:pt>
                    </c:strCache>
                  </c:strRef>
                </c:tx>
                <c:invertIfNegative val="0"/>
                <c:cat>
                  <c:strRef>
                    <c:extLst>
                      <c:ex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c:ext uri="{02D57815-91ED-43cb-92C2-25804820EDAC}">
                        <c15:formulaRef>
                          <c15:sqref>Taul1!$C$2:$C$18</c15:sqref>
                        </c15:formulaRef>
                      </c:ext>
                    </c:extLst>
                    <c:numCache>
                      <c:formatCode>General</c:formatCode>
                      <c:ptCount val="17"/>
                    </c:numCache>
                  </c:numRef>
                </c:val>
                <c:extLst>
                  <c:ext xmlns:c16="http://schemas.microsoft.com/office/drawing/2014/chart" uri="{C3380CC4-5D6E-409C-BE32-E72D297353CC}">
                    <c16:uniqueId val="{00000001-6ADB-4D50-BFE9-389A8E0397F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Mies, n=499</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Taul1!$D$2:$D$18</c15:sqref>
                        </c15:formulaRef>
                      </c:ext>
                    </c:extLst>
                    <c:numCache>
                      <c:formatCode>0%</c:formatCode>
                      <c:ptCount val="17"/>
                      <c:pt idx="0">
                        <c:v>0.84099999999999997</c:v>
                      </c:pt>
                      <c:pt idx="1">
                        <c:v>0.52</c:v>
                      </c:pt>
                      <c:pt idx="2">
                        <c:v>0.48399999999999999</c:v>
                      </c:pt>
                      <c:pt idx="3">
                        <c:v>0.34300000000000003</c:v>
                      </c:pt>
                      <c:pt idx="4">
                        <c:v>0.252</c:v>
                      </c:pt>
                      <c:pt idx="5">
                        <c:v>0.19700000000000001</c:v>
                      </c:pt>
                      <c:pt idx="6">
                        <c:v>9.0999999999999998E-2</c:v>
                      </c:pt>
                      <c:pt idx="7">
                        <c:v>6.8000000000000005E-2</c:v>
                      </c:pt>
                      <c:pt idx="8">
                        <c:v>8.2000000000000003E-2</c:v>
                      </c:pt>
                      <c:pt idx="9">
                        <c:v>6.2E-2</c:v>
                      </c:pt>
                      <c:pt idx="10">
                        <c:v>4.3999999999999997E-2</c:v>
                      </c:pt>
                      <c:pt idx="11">
                        <c:v>7.3999999999999996E-2</c:v>
                      </c:pt>
                      <c:pt idx="12">
                        <c:v>6.8000000000000005E-2</c:v>
                      </c:pt>
                      <c:pt idx="13">
                        <c:v>0.04</c:v>
                      </c:pt>
                      <c:pt idx="14">
                        <c:v>0.04</c:v>
                      </c:pt>
                      <c:pt idx="15">
                        <c:v>1.4E-2</c:v>
                      </c:pt>
                      <c:pt idx="16">
                        <c:v>3.4000000000000002E-2</c:v>
                      </c:pt>
                    </c:numCache>
                  </c:numRef>
                </c:val>
                <c:extLst xmlns:c15="http://schemas.microsoft.com/office/drawing/2012/chart">
                  <c:ext xmlns:c16="http://schemas.microsoft.com/office/drawing/2014/chart" uri="{C3380CC4-5D6E-409C-BE32-E72D297353CC}">
                    <c16:uniqueId val="{00000002-6ADB-4D50-BFE9-389A8E0397F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Nainen, n=501</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Taul1!$E$2:$E$18</c15:sqref>
                        </c15:formulaRef>
                      </c:ext>
                    </c:extLst>
                    <c:numCache>
                      <c:formatCode>0%</c:formatCode>
                      <c:ptCount val="17"/>
                      <c:pt idx="0">
                        <c:v>0.84</c:v>
                      </c:pt>
                      <c:pt idx="1">
                        <c:v>0.46200000000000002</c:v>
                      </c:pt>
                      <c:pt idx="2">
                        <c:v>0.42399999999999999</c:v>
                      </c:pt>
                      <c:pt idx="3">
                        <c:v>0.40300000000000002</c:v>
                      </c:pt>
                      <c:pt idx="4">
                        <c:v>0.26500000000000001</c:v>
                      </c:pt>
                      <c:pt idx="5">
                        <c:v>0.221</c:v>
                      </c:pt>
                      <c:pt idx="6">
                        <c:v>0.14000000000000001</c:v>
                      </c:pt>
                      <c:pt idx="7">
                        <c:v>0.111</c:v>
                      </c:pt>
                      <c:pt idx="8">
                        <c:v>9.2999999999999999E-2</c:v>
                      </c:pt>
                      <c:pt idx="9">
                        <c:v>7.2999999999999995E-2</c:v>
                      </c:pt>
                      <c:pt idx="10">
                        <c:v>7.8E-2</c:v>
                      </c:pt>
                      <c:pt idx="11">
                        <c:v>3.3000000000000002E-2</c:v>
                      </c:pt>
                      <c:pt idx="12">
                        <c:v>2.5000000000000001E-2</c:v>
                      </c:pt>
                      <c:pt idx="13">
                        <c:v>2.9000000000000001E-2</c:v>
                      </c:pt>
                      <c:pt idx="14">
                        <c:v>2.1000000000000001E-2</c:v>
                      </c:pt>
                      <c:pt idx="15">
                        <c:v>6.0000000000000001E-3</c:v>
                      </c:pt>
                      <c:pt idx="16">
                        <c:v>3.5999999999999997E-2</c:v>
                      </c:pt>
                    </c:numCache>
                  </c:numRef>
                </c:val>
                <c:extLst xmlns:c15="http://schemas.microsoft.com/office/drawing/2012/chart">
                  <c:ext xmlns:c16="http://schemas.microsoft.com/office/drawing/2014/chart" uri="{C3380CC4-5D6E-409C-BE32-E72D297353CC}">
                    <c16:uniqueId val="{00000003-6ADB-4D50-BFE9-389A8E0397F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Taul1!$F$1</c15:sqref>
                        </c15:formulaRef>
                      </c:ext>
                    </c:extLst>
                    <c:strCache>
                      <c:ptCount val="1"/>
                      <c:pt idx="0">
                        <c:v>IKÄRYHMÄ</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Taul1!$F$2:$F$18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4-6ADB-4D50-BFE9-389A8E0397F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Taul1!$G$1</c15:sqref>
                        </c15:formulaRef>
                      </c:ext>
                    </c:extLst>
                    <c:strCache>
                      <c:ptCount val="1"/>
                      <c:pt idx="0">
                        <c:v>18-29 -vuotias, n=191</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Taul1!$G$2:$G$18</c15:sqref>
                        </c15:formulaRef>
                      </c:ext>
                    </c:extLst>
                    <c:numCache>
                      <c:formatCode>0%</c:formatCode>
                      <c:ptCount val="17"/>
                      <c:pt idx="0">
                        <c:v>0.76800000000000002</c:v>
                      </c:pt>
                      <c:pt idx="1">
                        <c:v>0.251</c:v>
                      </c:pt>
                      <c:pt idx="2">
                        <c:v>0.438</c:v>
                      </c:pt>
                      <c:pt idx="3">
                        <c:v>0.26800000000000002</c:v>
                      </c:pt>
                      <c:pt idx="4">
                        <c:v>0.224</c:v>
                      </c:pt>
                      <c:pt idx="5">
                        <c:v>0.222</c:v>
                      </c:pt>
                      <c:pt idx="6">
                        <c:v>0.10100000000000001</c:v>
                      </c:pt>
                      <c:pt idx="7">
                        <c:v>5.6000000000000001E-2</c:v>
                      </c:pt>
                      <c:pt idx="8">
                        <c:v>2.8000000000000001E-2</c:v>
                      </c:pt>
                      <c:pt idx="9">
                        <c:v>9.2999999999999999E-2</c:v>
                      </c:pt>
                      <c:pt idx="10">
                        <c:v>7.9000000000000001E-2</c:v>
                      </c:pt>
                      <c:pt idx="11">
                        <c:v>0.13400000000000001</c:v>
                      </c:pt>
                      <c:pt idx="12">
                        <c:v>2.9000000000000001E-2</c:v>
                      </c:pt>
                      <c:pt idx="13">
                        <c:v>2.3E-2</c:v>
                      </c:pt>
                      <c:pt idx="14">
                        <c:v>1.7999999999999999E-2</c:v>
                      </c:pt>
                      <c:pt idx="15">
                        <c:v>2.1000000000000001E-2</c:v>
                      </c:pt>
                      <c:pt idx="16">
                        <c:v>6.0000000000000001E-3</c:v>
                      </c:pt>
                    </c:numCache>
                  </c:numRef>
                </c:val>
                <c:extLst xmlns:c15="http://schemas.microsoft.com/office/drawing/2012/chart">
                  <c:ext xmlns:c16="http://schemas.microsoft.com/office/drawing/2014/chart" uri="{C3380CC4-5D6E-409C-BE32-E72D297353CC}">
                    <c16:uniqueId val="{00000005-6ADB-4D50-BFE9-389A8E0397F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Taul1!$H$1</c15:sqref>
                        </c15:formulaRef>
                      </c:ext>
                    </c:extLst>
                    <c:strCache>
                      <c:ptCount val="1"/>
                      <c:pt idx="0">
                        <c:v>30-39 -vuotias, n=171</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Taul1!$H$2:$H$18</c15:sqref>
                        </c15:formulaRef>
                      </c:ext>
                    </c:extLst>
                    <c:numCache>
                      <c:formatCode>0%</c:formatCode>
                      <c:ptCount val="17"/>
                      <c:pt idx="0">
                        <c:v>0.86299999999999999</c:v>
                      </c:pt>
                      <c:pt idx="1">
                        <c:v>0.45500000000000002</c:v>
                      </c:pt>
                      <c:pt idx="2">
                        <c:v>0.46100000000000002</c:v>
                      </c:pt>
                      <c:pt idx="3">
                        <c:v>0.41099999999999998</c:v>
                      </c:pt>
                      <c:pt idx="4">
                        <c:v>0.28699999999999998</c:v>
                      </c:pt>
                      <c:pt idx="5">
                        <c:v>0.33700000000000002</c:v>
                      </c:pt>
                      <c:pt idx="6">
                        <c:v>0.13100000000000001</c:v>
                      </c:pt>
                      <c:pt idx="7">
                        <c:v>0.123</c:v>
                      </c:pt>
                      <c:pt idx="8">
                        <c:v>3.5000000000000003E-2</c:v>
                      </c:pt>
                      <c:pt idx="9">
                        <c:v>0.11899999999999999</c:v>
                      </c:pt>
                      <c:pt idx="10">
                        <c:v>7.0999999999999994E-2</c:v>
                      </c:pt>
                      <c:pt idx="11">
                        <c:v>0.03</c:v>
                      </c:pt>
                      <c:pt idx="12">
                        <c:v>1.4E-2</c:v>
                      </c:pt>
                      <c:pt idx="13">
                        <c:v>1.4E-2</c:v>
                      </c:pt>
                      <c:pt idx="14">
                        <c:v>1.2999999999999999E-2</c:v>
                      </c:pt>
                      <c:pt idx="16">
                        <c:v>3.3000000000000002E-2</c:v>
                      </c:pt>
                    </c:numCache>
                  </c:numRef>
                </c:val>
                <c:extLst xmlns:c15="http://schemas.microsoft.com/office/drawing/2012/chart">
                  <c:ext xmlns:c16="http://schemas.microsoft.com/office/drawing/2014/chart" uri="{C3380CC4-5D6E-409C-BE32-E72D297353CC}">
                    <c16:uniqueId val="{00000006-6ADB-4D50-BFE9-389A8E0397F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Taul1!$I$1</c15:sqref>
                        </c15:formulaRef>
                      </c:ext>
                    </c:extLst>
                    <c:strCache>
                      <c:ptCount val="1"/>
                      <c:pt idx="0">
                        <c:v>40-49 -vuotias, n=158</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Taul1!$I$2:$I$18</c15:sqref>
                        </c15:formulaRef>
                      </c:ext>
                    </c:extLst>
                    <c:numCache>
                      <c:formatCode>0%</c:formatCode>
                      <c:ptCount val="17"/>
                      <c:pt idx="0">
                        <c:v>0.86199999999999999</c:v>
                      </c:pt>
                      <c:pt idx="1">
                        <c:v>0.505</c:v>
                      </c:pt>
                      <c:pt idx="2">
                        <c:v>0.46200000000000002</c:v>
                      </c:pt>
                      <c:pt idx="3">
                        <c:v>0.40300000000000002</c:v>
                      </c:pt>
                      <c:pt idx="4">
                        <c:v>0.33</c:v>
                      </c:pt>
                      <c:pt idx="5">
                        <c:v>0.33100000000000002</c:v>
                      </c:pt>
                      <c:pt idx="6">
                        <c:v>0.158</c:v>
                      </c:pt>
                      <c:pt idx="7">
                        <c:v>0.121</c:v>
                      </c:pt>
                      <c:pt idx="8">
                        <c:v>0.111</c:v>
                      </c:pt>
                      <c:pt idx="9">
                        <c:v>7.0999999999999994E-2</c:v>
                      </c:pt>
                      <c:pt idx="10">
                        <c:v>5.6000000000000001E-2</c:v>
                      </c:pt>
                      <c:pt idx="11">
                        <c:v>9.1999999999999998E-2</c:v>
                      </c:pt>
                      <c:pt idx="12">
                        <c:v>3.5999999999999997E-2</c:v>
                      </c:pt>
                      <c:pt idx="13">
                        <c:v>2.7E-2</c:v>
                      </c:pt>
                      <c:pt idx="14">
                        <c:v>2.5999999999999999E-2</c:v>
                      </c:pt>
                      <c:pt idx="15">
                        <c:v>8.9999999999999993E-3</c:v>
                      </c:pt>
                      <c:pt idx="16">
                        <c:v>1.2E-2</c:v>
                      </c:pt>
                    </c:numCache>
                  </c:numRef>
                </c:val>
                <c:extLst xmlns:c15="http://schemas.microsoft.com/office/drawing/2012/chart">
                  <c:ext xmlns:c16="http://schemas.microsoft.com/office/drawing/2014/chart" uri="{C3380CC4-5D6E-409C-BE32-E72D297353CC}">
                    <c16:uniqueId val="{00000007-6ADB-4D50-BFE9-389A8E0397F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Taul1!$J$1</c15:sqref>
                        </c15:formulaRef>
                      </c:ext>
                    </c:extLst>
                    <c:strCache>
                      <c:ptCount val="1"/>
                      <c:pt idx="0">
                        <c:v>50-59 -vuotias, n=176</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Taul1!$J$2:$J$18</c15:sqref>
                        </c15:formulaRef>
                      </c:ext>
                    </c:extLst>
                    <c:numCache>
                      <c:formatCode>0%</c:formatCode>
                      <c:ptCount val="17"/>
                      <c:pt idx="0">
                        <c:v>0.82</c:v>
                      </c:pt>
                      <c:pt idx="1">
                        <c:v>0.56799999999999995</c:v>
                      </c:pt>
                      <c:pt idx="2">
                        <c:v>0.44</c:v>
                      </c:pt>
                      <c:pt idx="3">
                        <c:v>0.46</c:v>
                      </c:pt>
                      <c:pt idx="4">
                        <c:v>0.35399999999999998</c:v>
                      </c:pt>
                      <c:pt idx="5">
                        <c:v>0.193</c:v>
                      </c:pt>
                      <c:pt idx="6">
                        <c:v>0.153</c:v>
                      </c:pt>
                      <c:pt idx="7">
                        <c:v>0.159</c:v>
                      </c:pt>
                      <c:pt idx="8">
                        <c:v>0.17899999999999999</c:v>
                      </c:pt>
                      <c:pt idx="9">
                        <c:v>0.05</c:v>
                      </c:pt>
                      <c:pt idx="10">
                        <c:v>9.8000000000000004E-2</c:v>
                      </c:pt>
                      <c:pt idx="11">
                        <c:v>3.2000000000000001E-2</c:v>
                      </c:pt>
                      <c:pt idx="12">
                        <c:v>6.9000000000000006E-2</c:v>
                      </c:pt>
                      <c:pt idx="13">
                        <c:v>5.8999999999999997E-2</c:v>
                      </c:pt>
                      <c:pt idx="14">
                        <c:v>3.9E-2</c:v>
                      </c:pt>
                      <c:pt idx="15">
                        <c:v>1.2E-2</c:v>
                      </c:pt>
                      <c:pt idx="16">
                        <c:v>6.6000000000000003E-2</c:v>
                      </c:pt>
                    </c:numCache>
                  </c:numRef>
                </c:val>
                <c:extLst xmlns:c15="http://schemas.microsoft.com/office/drawing/2012/chart">
                  <c:ext xmlns:c16="http://schemas.microsoft.com/office/drawing/2014/chart" uri="{C3380CC4-5D6E-409C-BE32-E72D297353CC}">
                    <c16:uniqueId val="{00000008-6ADB-4D50-BFE9-389A8E0397F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Taul1!$K$1</c15:sqref>
                        </c15:formulaRef>
                      </c:ext>
                    </c:extLst>
                    <c:strCache>
                      <c:ptCount val="1"/>
                      <c:pt idx="0">
                        <c:v>60-79 -vuotias, n=304</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Taul1!$K$2:$K$18</c15:sqref>
                        </c15:formulaRef>
                      </c:ext>
                    </c:extLst>
                    <c:numCache>
                      <c:formatCode>0%</c:formatCode>
                      <c:ptCount val="17"/>
                      <c:pt idx="0">
                        <c:v>0.874</c:v>
                      </c:pt>
                      <c:pt idx="1">
                        <c:v>0.61</c:v>
                      </c:pt>
                      <c:pt idx="2">
                        <c:v>0.46600000000000003</c:v>
                      </c:pt>
                      <c:pt idx="3">
                        <c:v>0.35099999999999998</c:v>
                      </c:pt>
                      <c:pt idx="4">
                        <c:v>0.17199999999999999</c:v>
                      </c:pt>
                      <c:pt idx="5">
                        <c:v>7.3999999999999996E-2</c:v>
                      </c:pt>
                      <c:pt idx="6">
                        <c:v>7.1999999999999995E-2</c:v>
                      </c:pt>
                      <c:pt idx="7">
                        <c:v>3.5000000000000003E-2</c:v>
                      </c:pt>
                      <c:pt idx="8">
                        <c:v>8.8999999999999996E-2</c:v>
                      </c:pt>
                      <c:pt idx="9">
                        <c:v>2.9000000000000001E-2</c:v>
                      </c:pt>
                      <c:pt idx="10">
                        <c:v>2.5000000000000001E-2</c:v>
                      </c:pt>
                      <c:pt idx="11">
                        <c:v>6.0000000000000001E-3</c:v>
                      </c:pt>
                      <c:pt idx="12">
                        <c:v>6.8000000000000005E-2</c:v>
                      </c:pt>
                      <c:pt idx="13">
                        <c:v>4.2000000000000003E-2</c:v>
                      </c:pt>
                      <c:pt idx="14">
                        <c:v>4.4999999999999998E-2</c:v>
                      </c:pt>
                      <c:pt idx="15">
                        <c:v>8.9999999999999993E-3</c:v>
                      </c:pt>
                      <c:pt idx="16">
                        <c:v>4.9000000000000002E-2</c:v>
                      </c:pt>
                    </c:numCache>
                  </c:numRef>
                </c:val>
                <c:extLst xmlns:c15="http://schemas.microsoft.com/office/drawing/2012/chart">
                  <c:ext xmlns:c16="http://schemas.microsoft.com/office/drawing/2014/chart" uri="{C3380CC4-5D6E-409C-BE32-E72D297353CC}">
                    <c16:uniqueId val="{00000009-6ADB-4D50-BFE9-389A8E0397F5}"/>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Taul1!$L$1</c15:sqref>
                        </c15:formulaRef>
                      </c:ext>
                    </c:extLst>
                    <c:strCache>
                      <c:ptCount val="1"/>
                      <c:pt idx="0">
                        <c:v>Column2</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Taul1!$L$2:$L$18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A-6ADB-4D50-BFE9-389A8E0397F5}"/>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Taul1!$M$1</c15:sqref>
                        </c15:formulaRef>
                      </c:ext>
                    </c:extLst>
                    <c:strCache>
                      <c:ptCount val="1"/>
                      <c:pt idx="0">
                        <c:v>Column3</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Taul1!$M$2:$M$18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B-6ADB-4D50-BFE9-389A8E0397F5}"/>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Taul1!$N$1</c15:sqref>
                        </c15:formulaRef>
                      </c:ext>
                    </c:extLst>
                    <c:strCache>
                      <c:ptCount val="1"/>
                      <c:pt idx="0">
                        <c:v>Column4</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Taul1!$N$2:$N$18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C-6ADB-4D50-BFE9-389A8E0397F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Taul1!$O$1</c15:sqref>
                        </c15:formulaRef>
                      </c:ext>
                    </c:extLst>
                    <c:strCache>
                      <c:ptCount val="1"/>
                      <c:pt idx="0">
                        <c:v>Column5</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Taul1!$O$2:$O$18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D-6ADB-4D50-BFE9-389A8E0397F5}"/>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Taul1!$P$1</c15:sqref>
                        </c15:formulaRef>
                      </c:ext>
                    </c:extLst>
                    <c:strCache>
                      <c:ptCount val="1"/>
                      <c:pt idx="0">
                        <c:v>Column6</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Taul1!$P$2:$P$18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E-6ADB-4D50-BFE9-389A8E0397F5}"/>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Taul1!$Q$1</c15:sqref>
                        </c15:formulaRef>
                      </c:ext>
                    </c:extLst>
                    <c:strCache>
                      <c:ptCount val="1"/>
                      <c:pt idx="0">
                        <c:v>Column7</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Taul1!$Q$2:$Q$18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F-6ADB-4D50-BFE9-389A8E0397F5}"/>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Taul1!$R$1</c15:sqref>
                        </c15:formulaRef>
                      </c:ext>
                    </c:extLst>
                    <c:strCache>
                      <c:ptCount val="1"/>
                      <c:pt idx="0">
                        <c:v>Column8</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Lemmikkieläinvakuutus</c:v>
                      </c:pt>
                      <c:pt idx="7">
                        <c:v>Vakavaan sairauteen liittyvä vakuutus (esim. syöpävakuutus)</c:v>
                      </c:pt>
                      <c:pt idx="8">
                        <c:v>Vapaaehtoinen eläkevakuutus</c:v>
                      </c:pt>
                      <c:pt idx="9">
                        <c:v>Jokin tuotekohtainen vakuutus (esim. kodinkone, silmälasit, kännykkä)</c:v>
                      </c:pt>
                      <c:pt idx="10">
                        <c:v>Lainaturvavakuutus</c:v>
                      </c:pt>
                      <c:pt idx="11">
                        <c:v>Urheiluvakuutus (lajikohtainen lisenssi</c:v>
                      </c:pt>
                      <c:pt idx="12">
                        <c:v>Venevakuutus</c:v>
                      </c:pt>
                      <c:pt idx="13">
                        <c:v>Säästöhenkivakuutus</c:v>
                      </c:pt>
                      <c:pt idx="14">
                        <c:v>Metsävakuutus</c:v>
                      </c:pt>
                      <c:pt idx="15">
                        <c:v>Kapitalisaatiosopimus (= sijoitussidonnainen säästämis- tai sijoitusvakuutus, jossa ei ole vakuutettua henkilöä)</c:v>
                      </c:pt>
                      <c:pt idx="16">
                        <c:v>Muu, mikä?</c:v>
                      </c:pt>
                    </c:strCache>
                  </c:strRef>
                </c:cat>
                <c:val>
                  <c:numRef>
                    <c:extLst xmlns:c15="http://schemas.microsoft.com/office/drawing/2012/chart">
                      <c:ext xmlns:c15="http://schemas.microsoft.com/office/drawing/2012/chart" uri="{02D57815-91ED-43cb-92C2-25804820EDAC}">
                        <c15:formulaRef>
                          <c15:sqref>Taul1!$R$2:$R$18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10-6ADB-4D50-BFE9-389A8E0397F5}"/>
                  </c:ext>
                </c:extLst>
              </c15:ser>
            </c15:filteredBarSeries>
          </c:ext>
        </c:extLst>
      </c:barChart>
      <c:catAx>
        <c:axId val="14254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2"/>
                </a:solidFill>
              </a:defRPr>
            </a:pPr>
            <a:endParaRPr lang="fi-FI"/>
          </a:p>
        </c:txPr>
        <c:crossAx val="142553088"/>
        <c:crosses val="autoZero"/>
        <c:auto val="1"/>
        <c:lblAlgn val="ctr"/>
        <c:lblOffset val="100"/>
        <c:noMultiLvlLbl val="0"/>
      </c:catAx>
      <c:valAx>
        <c:axId val="14255308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solidFill>
                  <a:schemeClr val="tx2"/>
                </a:solidFill>
              </a:defRPr>
            </a:pPr>
            <a:endParaRPr lang="fi-FI"/>
          </a:p>
        </c:txPr>
        <c:crossAx val="1425472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09659953621407"/>
          <c:y val="6.0052405315261854E-2"/>
          <c:w val="0.56872137631547748"/>
          <c:h val="0.75651222659867268"/>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Pitkäaikainen sairaus</c:v>
                </c:pt>
                <c:pt idx="1">
                  <c:v>2014, n=1000</c:v>
                </c:pt>
                <c:pt idx="2">
                  <c:v>2016, n=1000</c:v>
                </c:pt>
                <c:pt idx="3">
                  <c:v>2018, n=1000</c:v>
                </c:pt>
                <c:pt idx="4">
                  <c:v>2020, n=1000</c:v>
                </c:pt>
                <c:pt idx="5">
                  <c:v>2022, n=1000</c:v>
                </c:pt>
                <c:pt idx="6">
                  <c:v>2025, n=1000</c:v>
                </c:pt>
                <c:pt idx="7">
                  <c:v>Tapaturma</c:v>
                </c:pt>
                <c:pt idx="8">
                  <c:v>2014, n=1000</c:v>
                </c:pt>
                <c:pt idx="9">
                  <c:v>2016, n=1000</c:v>
                </c:pt>
                <c:pt idx="10">
                  <c:v>2018, n=1000</c:v>
                </c:pt>
                <c:pt idx="11">
                  <c:v>2020, n=1000</c:v>
                </c:pt>
                <c:pt idx="12">
                  <c:v>2022, n=1000</c:v>
                </c:pt>
                <c:pt idx="13">
                  <c:v>2025, n=1000</c:v>
                </c:pt>
              </c:strCache>
              <c:extLst/>
            </c:strRef>
          </c:cat>
          <c:val>
            <c:numRef>
              <c:f>Taul1!$B$2:$B$56</c:f>
              <c:numCache>
                <c:formatCode>General</c:formatCode>
                <c:ptCount val="14"/>
                <c:pt idx="1">
                  <c:v>3</c:v>
                </c:pt>
                <c:pt idx="2">
                  <c:v>2</c:v>
                </c:pt>
                <c:pt idx="3">
                  <c:v>4</c:v>
                </c:pt>
                <c:pt idx="4">
                  <c:v>5</c:v>
                </c:pt>
                <c:pt idx="5" formatCode="0">
                  <c:v>3.6999999999999997</c:v>
                </c:pt>
                <c:pt idx="6" formatCode="0">
                  <c:v>3</c:v>
                </c:pt>
                <c:pt idx="8">
                  <c:v>2</c:v>
                </c:pt>
                <c:pt idx="9">
                  <c:v>2</c:v>
                </c:pt>
                <c:pt idx="10">
                  <c:v>3</c:v>
                </c:pt>
                <c:pt idx="11">
                  <c:v>4</c:v>
                </c:pt>
                <c:pt idx="12" formatCode="0">
                  <c:v>4.2</c:v>
                </c:pt>
                <c:pt idx="13" formatCode="0">
                  <c:v>4</c:v>
                </c:pt>
              </c:numCache>
              <c:extLst/>
            </c:numRef>
          </c:val>
          <c:extLst>
            <c:ext xmlns:c16="http://schemas.microsoft.com/office/drawing/2014/chart" uri="{C3380CC4-5D6E-409C-BE32-E72D297353CC}">
              <c16:uniqueId val="{00000000-A715-4987-B0A7-6A444EC2A770}"/>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Pitkäaikainen sairaus</c:v>
                </c:pt>
                <c:pt idx="1">
                  <c:v>2014, n=1000</c:v>
                </c:pt>
                <c:pt idx="2">
                  <c:v>2016, n=1000</c:v>
                </c:pt>
                <c:pt idx="3">
                  <c:v>2018, n=1000</c:v>
                </c:pt>
                <c:pt idx="4">
                  <c:v>2020, n=1000</c:v>
                </c:pt>
                <c:pt idx="5">
                  <c:v>2022, n=1000</c:v>
                </c:pt>
                <c:pt idx="6">
                  <c:v>2025, n=1000</c:v>
                </c:pt>
                <c:pt idx="7">
                  <c:v>Tapaturma</c:v>
                </c:pt>
                <c:pt idx="8">
                  <c:v>2014, n=1000</c:v>
                </c:pt>
                <c:pt idx="9">
                  <c:v>2016, n=1000</c:v>
                </c:pt>
                <c:pt idx="10">
                  <c:v>2018, n=1000</c:v>
                </c:pt>
                <c:pt idx="11">
                  <c:v>2020, n=1000</c:v>
                </c:pt>
                <c:pt idx="12">
                  <c:v>2022, n=1000</c:v>
                </c:pt>
                <c:pt idx="13">
                  <c:v>2025, n=1000</c:v>
                </c:pt>
              </c:strCache>
              <c:extLst/>
            </c:strRef>
          </c:cat>
          <c:val>
            <c:numRef>
              <c:f>Taul1!$C$2:$C$56</c:f>
              <c:numCache>
                <c:formatCode>General</c:formatCode>
                <c:ptCount val="14"/>
                <c:pt idx="1">
                  <c:v>18</c:v>
                </c:pt>
                <c:pt idx="2">
                  <c:v>19</c:v>
                </c:pt>
                <c:pt idx="3">
                  <c:v>20</c:v>
                </c:pt>
                <c:pt idx="4">
                  <c:v>25</c:v>
                </c:pt>
                <c:pt idx="5" formatCode="0">
                  <c:v>23.9</c:v>
                </c:pt>
                <c:pt idx="6" formatCode="0">
                  <c:v>20</c:v>
                </c:pt>
                <c:pt idx="8">
                  <c:v>18</c:v>
                </c:pt>
                <c:pt idx="9">
                  <c:v>20</c:v>
                </c:pt>
                <c:pt idx="10">
                  <c:v>21</c:v>
                </c:pt>
                <c:pt idx="11">
                  <c:v>26</c:v>
                </c:pt>
                <c:pt idx="12" formatCode="0">
                  <c:v>23.5</c:v>
                </c:pt>
                <c:pt idx="13" formatCode="0">
                  <c:v>21</c:v>
                </c:pt>
              </c:numCache>
              <c:extLst/>
            </c:numRef>
          </c:val>
          <c:extLst>
            <c:ext xmlns:c16="http://schemas.microsoft.com/office/drawing/2014/chart" uri="{C3380CC4-5D6E-409C-BE32-E72D297353CC}">
              <c16:uniqueId val="{00000001-A715-4987-B0A7-6A444EC2A770}"/>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Pitkäaikainen sairaus</c:v>
                </c:pt>
                <c:pt idx="1">
                  <c:v>2014, n=1000</c:v>
                </c:pt>
                <c:pt idx="2">
                  <c:v>2016, n=1000</c:v>
                </c:pt>
                <c:pt idx="3">
                  <c:v>2018, n=1000</c:v>
                </c:pt>
                <c:pt idx="4">
                  <c:v>2020, n=1000</c:v>
                </c:pt>
                <c:pt idx="5">
                  <c:v>2022, n=1000</c:v>
                </c:pt>
                <c:pt idx="6">
                  <c:v>2025, n=1000</c:v>
                </c:pt>
                <c:pt idx="7">
                  <c:v>Tapaturma</c:v>
                </c:pt>
                <c:pt idx="8">
                  <c:v>2014, n=1000</c:v>
                </c:pt>
                <c:pt idx="9">
                  <c:v>2016, n=1000</c:v>
                </c:pt>
                <c:pt idx="10">
                  <c:v>2018, n=1000</c:v>
                </c:pt>
                <c:pt idx="11">
                  <c:v>2020, n=1000</c:v>
                </c:pt>
                <c:pt idx="12">
                  <c:v>2022, n=1000</c:v>
                </c:pt>
                <c:pt idx="13">
                  <c:v>2025, n=1000</c:v>
                </c:pt>
              </c:strCache>
              <c:extLst/>
            </c:strRef>
          </c:cat>
          <c:val>
            <c:numRef>
              <c:f>Taul1!$D$2:$D$56</c:f>
              <c:numCache>
                <c:formatCode>General</c:formatCode>
                <c:ptCount val="14"/>
                <c:pt idx="1">
                  <c:v>62</c:v>
                </c:pt>
                <c:pt idx="2">
                  <c:v>59</c:v>
                </c:pt>
                <c:pt idx="3">
                  <c:v>59</c:v>
                </c:pt>
                <c:pt idx="4">
                  <c:v>56</c:v>
                </c:pt>
                <c:pt idx="5" formatCode="0">
                  <c:v>58.5</c:v>
                </c:pt>
                <c:pt idx="6" formatCode="0">
                  <c:v>61</c:v>
                </c:pt>
                <c:pt idx="8">
                  <c:v>59</c:v>
                </c:pt>
                <c:pt idx="9">
                  <c:v>58</c:v>
                </c:pt>
                <c:pt idx="10">
                  <c:v>54</c:v>
                </c:pt>
                <c:pt idx="11">
                  <c:v>51</c:v>
                </c:pt>
                <c:pt idx="12" formatCode="0">
                  <c:v>55.900000000000006</c:v>
                </c:pt>
                <c:pt idx="13" formatCode="0">
                  <c:v>58</c:v>
                </c:pt>
              </c:numCache>
              <c:extLst/>
            </c:numRef>
          </c:val>
          <c:extLst>
            <c:ext xmlns:c16="http://schemas.microsoft.com/office/drawing/2014/chart" uri="{C3380CC4-5D6E-409C-BE32-E72D297353CC}">
              <c16:uniqueId val="{00000002-A715-4987-B0A7-6A444EC2A770}"/>
            </c:ext>
          </c:extLst>
        </c:ser>
        <c:ser>
          <c:idx val="3"/>
          <c:order val="3"/>
          <c:tx>
            <c:strRef>
              <c:f>Taul1!$E$1</c:f>
              <c:strCache>
                <c:ptCount val="1"/>
                <c:pt idx="0">
                  <c:v>Ei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Pitkäaikainen sairaus</c:v>
                </c:pt>
                <c:pt idx="1">
                  <c:v>2014, n=1000</c:v>
                </c:pt>
                <c:pt idx="2">
                  <c:v>2016, n=1000</c:v>
                </c:pt>
                <c:pt idx="3">
                  <c:v>2018, n=1000</c:v>
                </c:pt>
                <c:pt idx="4">
                  <c:v>2020, n=1000</c:v>
                </c:pt>
                <c:pt idx="5">
                  <c:v>2022, n=1000</c:v>
                </c:pt>
                <c:pt idx="6">
                  <c:v>2025, n=1000</c:v>
                </c:pt>
                <c:pt idx="7">
                  <c:v>Tapaturma</c:v>
                </c:pt>
                <c:pt idx="8">
                  <c:v>2014, n=1000</c:v>
                </c:pt>
                <c:pt idx="9">
                  <c:v>2016, n=1000</c:v>
                </c:pt>
                <c:pt idx="10">
                  <c:v>2018, n=1000</c:v>
                </c:pt>
                <c:pt idx="11">
                  <c:v>2020, n=1000</c:v>
                </c:pt>
                <c:pt idx="12">
                  <c:v>2022, n=1000</c:v>
                </c:pt>
                <c:pt idx="13">
                  <c:v>2025, n=1000</c:v>
                </c:pt>
              </c:strCache>
              <c:extLst/>
            </c:strRef>
          </c:cat>
          <c:val>
            <c:numRef>
              <c:f>Taul1!$E$2:$E$56</c:f>
              <c:numCache>
                <c:formatCode>General</c:formatCode>
                <c:ptCount val="14"/>
                <c:pt idx="1">
                  <c:v>9</c:v>
                </c:pt>
                <c:pt idx="2">
                  <c:v>12</c:v>
                </c:pt>
                <c:pt idx="3">
                  <c:v>10</c:v>
                </c:pt>
                <c:pt idx="4">
                  <c:v>8</c:v>
                </c:pt>
                <c:pt idx="5" formatCode="0">
                  <c:v>7.0000000000000009</c:v>
                </c:pt>
                <c:pt idx="6" formatCode="0">
                  <c:v>10</c:v>
                </c:pt>
                <c:pt idx="8">
                  <c:v>13</c:v>
                </c:pt>
                <c:pt idx="9">
                  <c:v>12</c:v>
                </c:pt>
                <c:pt idx="10">
                  <c:v>12</c:v>
                </c:pt>
                <c:pt idx="11">
                  <c:v>10</c:v>
                </c:pt>
                <c:pt idx="12" formatCode="0">
                  <c:v>8.6</c:v>
                </c:pt>
                <c:pt idx="13" formatCode="0">
                  <c:v>11</c:v>
                </c:pt>
              </c:numCache>
              <c:extLst/>
            </c:numRef>
          </c:val>
          <c:extLst>
            <c:ext xmlns:c16="http://schemas.microsoft.com/office/drawing/2014/chart" uri="{C3380CC4-5D6E-409C-BE32-E72D297353CC}">
              <c16:uniqueId val="{00000003-A715-4987-B0A7-6A444EC2A770}"/>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Pitkäaikainen sairaus</c:v>
                </c:pt>
                <c:pt idx="1">
                  <c:v>2014, n=1000</c:v>
                </c:pt>
                <c:pt idx="2">
                  <c:v>2016, n=1000</c:v>
                </c:pt>
                <c:pt idx="3">
                  <c:v>2018, n=1000</c:v>
                </c:pt>
                <c:pt idx="4">
                  <c:v>2020, n=1000</c:v>
                </c:pt>
                <c:pt idx="5">
                  <c:v>2022, n=1000</c:v>
                </c:pt>
                <c:pt idx="6">
                  <c:v>2025, n=1000</c:v>
                </c:pt>
                <c:pt idx="7">
                  <c:v>Tapaturma</c:v>
                </c:pt>
                <c:pt idx="8">
                  <c:v>2014, n=1000</c:v>
                </c:pt>
                <c:pt idx="9">
                  <c:v>2016, n=1000</c:v>
                </c:pt>
                <c:pt idx="10">
                  <c:v>2018, n=1000</c:v>
                </c:pt>
                <c:pt idx="11">
                  <c:v>2020, n=1000</c:v>
                </c:pt>
                <c:pt idx="12">
                  <c:v>2022, n=1000</c:v>
                </c:pt>
                <c:pt idx="13">
                  <c:v>2025, n=1000</c:v>
                </c:pt>
              </c:strCache>
              <c:extLst/>
            </c:strRef>
          </c:cat>
          <c:val>
            <c:numRef>
              <c:f>Taul1!$F$2:$F$56</c:f>
              <c:numCache>
                <c:formatCode>General</c:formatCode>
                <c:ptCount val="14"/>
                <c:pt idx="1">
                  <c:v>8</c:v>
                </c:pt>
                <c:pt idx="2">
                  <c:v>8</c:v>
                </c:pt>
                <c:pt idx="3">
                  <c:v>8</c:v>
                </c:pt>
                <c:pt idx="4">
                  <c:v>8</c:v>
                </c:pt>
                <c:pt idx="5" formatCode="0">
                  <c:v>6.8000000000000007</c:v>
                </c:pt>
                <c:pt idx="6" formatCode="0">
                  <c:v>6</c:v>
                </c:pt>
                <c:pt idx="8">
                  <c:v>8</c:v>
                </c:pt>
                <c:pt idx="9">
                  <c:v>9</c:v>
                </c:pt>
                <c:pt idx="10">
                  <c:v>9</c:v>
                </c:pt>
                <c:pt idx="11">
                  <c:v>9</c:v>
                </c:pt>
                <c:pt idx="12" formatCode="0">
                  <c:v>7.8</c:v>
                </c:pt>
                <c:pt idx="13" formatCode="0">
                  <c:v>7</c:v>
                </c:pt>
              </c:numCache>
              <c:extLst/>
            </c:numRef>
          </c:val>
          <c:extLst>
            <c:ext xmlns:c16="http://schemas.microsoft.com/office/drawing/2014/chart" uri="{C3380CC4-5D6E-409C-BE32-E72D297353CC}">
              <c16:uniqueId val="{00000004-A715-4987-B0A7-6A444EC2A770}"/>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5165952"/>
        <c:crosses val="autoZero"/>
        <c:crossBetween val="between"/>
        <c:majorUnit val="0.2"/>
      </c:valAx>
      <c:spPr>
        <a:noFill/>
        <a:ln>
          <a:noFill/>
        </a:ln>
        <a:effectLst/>
      </c:spPr>
    </c:plotArea>
    <c:legend>
      <c:legendPos val="b"/>
      <c:layout>
        <c:manualLayout>
          <c:xMode val="edge"/>
          <c:yMode val="edge"/>
          <c:x val="0.36224371423460239"/>
          <c:y val="0.88810721131599157"/>
          <c:w val="0.63594468096101664"/>
          <c:h val="6.11713884102871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09659953621407"/>
          <c:y val="6.0052405315261854E-2"/>
          <c:w val="0.56872137631547748"/>
          <c:h val="0.75651222659867268"/>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Työttömyys/lomautus</c:v>
                </c:pt>
                <c:pt idx="1">
                  <c:v>2014, n=1000</c:v>
                </c:pt>
                <c:pt idx="2">
                  <c:v>2016, n=1000</c:v>
                </c:pt>
                <c:pt idx="3">
                  <c:v>2018, n=1000</c:v>
                </c:pt>
                <c:pt idx="4">
                  <c:v>2020, n=1000</c:v>
                </c:pt>
                <c:pt idx="5">
                  <c:v>2022, n=1000</c:v>
                </c:pt>
                <c:pt idx="6">
                  <c:v>2025, n=1000</c:v>
                </c:pt>
                <c:pt idx="7">
                  <c:v>Puolison kuolema (yksinhuoltajaksi tai leskeksi jääminen)</c:v>
                </c:pt>
                <c:pt idx="8">
                  <c:v>2014, n=1000</c:v>
                </c:pt>
                <c:pt idx="9">
                  <c:v>2016, n=1000</c:v>
                </c:pt>
                <c:pt idx="10">
                  <c:v>2018, n=1000</c:v>
                </c:pt>
                <c:pt idx="11">
                  <c:v>2020, n=1000</c:v>
                </c:pt>
                <c:pt idx="12">
                  <c:v>2022, n=1000</c:v>
                </c:pt>
                <c:pt idx="13">
                  <c:v>2025, n=1000</c:v>
                </c:pt>
              </c:strCache>
              <c:extLst/>
            </c:strRef>
          </c:cat>
          <c:val>
            <c:numRef>
              <c:f>Taul1!$B$2:$B$56</c:f>
              <c:numCache>
                <c:formatCode>General</c:formatCode>
                <c:ptCount val="14"/>
                <c:pt idx="1">
                  <c:v>2</c:v>
                </c:pt>
                <c:pt idx="2">
                  <c:v>2</c:v>
                </c:pt>
                <c:pt idx="3">
                  <c:v>3</c:v>
                </c:pt>
                <c:pt idx="4">
                  <c:v>3</c:v>
                </c:pt>
                <c:pt idx="5" formatCode="0">
                  <c:v>3</c:v>
                </c:pt>
                <c:pt idx="6" formatCode="0">
                  <c:v>3</c:v>
                </c:pt>
                <c:pt idx="8">
                  <c:v>2</c:v>
                </c:pt>
                <c:pt idx="9">
                  <c:v>1</c:v>
                </c:pt>
                <c:pt idx="10">
                  <c:v>3</c:v>
                </c:pt>
                <c:pt idx="11">
                  <c:v>2</c:v>
                </c:pt>
                <c:pt idx="12" formatCode="0">
                  <c:v>2.2999999999999998</c:v>
                </c:pt>
                <c:pt idx="13" formatCode="0">
                  <c:v>3</c:v>
                </c:pt>
              </c:numCache>
              <c:extLst/>
            </c:numRef>
          </c:val>
          <c:extLst>
            <c:ext xmlns:c16="http://schemas.microsoft.com/office/drawing/2014/chart" uri="{C3380CC4-5D6E-409C-BE32-E72D297353CC}">
              <c16:uniqueId val="{00000000-A715-4987-B0A7-6A444EC2A770}"/>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Työttömyys/lomautus</c:v>
                </c:pt>
                <c:pt idx="1">
                  <c:v>2014, n=1000</c:v>
                </c:pt>
                <c:pt idx="2">
                  <c:v>2016, n=1000</c:v>
                </c:pt>
                <c:pt idx="3">
                  <c:v>2018, n=1000</c:v>
                </c:pt>
                <c:pt idx="4">
                  <c:v>2020, n=1000</c:v>
                </c:pt>
                <c:pt idx="5">
                  <c:v>2022, n=1000</c:v>
                </c:pt>
                <c:pt idx="6">
                  <c:v>2025, n=1000</c:v>
                </c:pt>
                <c:pt idx="7">
                  <c:v>Puolison kuolema (yksinhuoltajaksi tai leskeksi jääminen)</c:v>
                </c:pt>
                <c:pt idx="8">
                  <c:v>2014, n=1000</c:v>
                </c:pt>
                <c:pt idx="9">
                  <c:v>2016, n=1000</c:v>
                </c:pt>
                <c:pt idx="10">
                  <c:v>2018, n=1000</c:v>
                </c:pt>
                <c:pt idx="11">
                  <c:v>2020, n=1000</c:v>
                </c:pt>
                <c:pt idx="12">
                  <c:v>2022, n=1000</c:v>
                </c:pt>
                <c:pt idx="13">
                  <c:v>2025, n=1000</c:v>
                </c:pt>
              </c:strCache>
              <c:extLst/>
            </c:strRef>
          </c:cat>
          <c:val>
            <c:numRef>
              <c:f>Taul1!$C$2:$C$56</c:f>
              <c:numCache>
                <c:formatCode>General</c:formatCode>
                <c:ptCount val="14"/>
                <c:pt idx="1">
                  <c:v>17</c:v>
                </c:pt>
                <c:pt idx="2">
                  <c:v>17</c:v>
                </c:pt>
                <c:pt idx="3">
                  <c:v>19</c:v>
                </c:pt>
                <c:pt idx="4">
                  <c:v>25</c:v>
                </c:pt>
                <c:pt idx="5" formatCode="0">
                  <c:v>24.099999999999998</c:v>
                </c:pt>
                <c:pt idx="6" formatCode="0">
                  <c:v>16</c:v>
                </c:pt>
                <c:pt idx="8">
                  <c:v>11</c:v>
                </c:pt>
                <c:pt idx="9">
                  <c:v>10</c:v>
                </c:pt>
                <c:pt idx="10">
                  <c:v>12</c:v>
                </c:pt>
                <c:pt idx="11">
                  <c:v>14</c:v>
                </c:pt>
                <c:pt idx="12" formatCode="0">
                  <c:v>11.799999999999999</c:v>
                </c:pt>
                <c:pt idx="13" formatCode="0">
                  <c:v>11</c:v>
                </c:pt>
              </c:numCache>
              <c:extLst/>
            </c:numRef>
          </c:val>
          <c:extLst>
            <c:ext xmlns:c16="http://schemas.microsoft.com/office/drawing/2014/chart" uri="{C3380CC4-5D6E-409C-BE32-E72D297353CC}">
              <c16:uniqueId val="{00000001-A715-4987-B0A7-6A444EC2A770}"/>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Työttömyys/lomautus</c:v>
                </c:pt>
                <c:pt idx="1">
                  <c:v>2014, n=1000</c:v>
                </c:pt>
                <c:pt idx="2">
                  <c:v>2016, n=1000</c:v>
                </c:pt>
                <c:pt idx="3">
                  <c:v>2018, n=1000</c:v>
                </c:pt>
                <c:pt idx="4">
                  <c:v>2020, n=1000</c:v>
                </c:pt>
                <c:pt idx="5">
                  <c:v>2022, n=1000</c:v>
                </c:pt>
                <c:pt idx="6">
                  <c:v>2025, n=1000</c:v>
                </c:pt>
                <c:pt idx="7">
                  <c:v>Puolison kuolema (yksinhuoltajaksi tai leskeksi jääminen)</c:v>
                </c:pt>
                <c:pt idx="8">
                  <c:v>2014, n=1000</c:v>
                </c:pt>
                <c:pt idx="9">
                  <c:v>2016, n=1000</c:v>
                </c:pt>
                <c:pt idx="10">
                  <c:v>2018, n=1000</c:v>
                </c:pt>
                <c:pt idx="11">
                  <c:v>2020, n=1000</c:v>
                </c:pt>
                <c:pt idx="12">
                  <c:v>2022, n=1000</c:v>
                </c:pt>
                <c:pt idx="13">
                  <c:v>2025, n=1000</c:v>
                </c:pt>
              </c:strCache>
              <c:extLst/>
            </c:strRef>
          </c:cat>
          <c:val>
            <c:numRef>
              <c:f>Taul1!$D$2:$D$56</c:f>
              <c:numCache>
                <c:formatCode>General</c:formatCode>
                <c:ptCount val="14"/>
                <c:pt idx="1">
                  <c:v>51</c:v>
                </c:pt>
                <c:pt idx="2">
                  <c:v>51</c:v>
                </c:pt>
                <c:pt idx="3">
                  <c:v>47</c:v>
                </c:pt>
                <c:pt idx="4">
                  <c:v>47</c:v>
                </c:pt>
                <c:pt idx="5" formatCode="0">
                  <c:v>47.9</c:v>
                </c:pt>
                <c:pt idx="6" formatCode="0">
                  <c:v>55</c:v>
                </c:pt>
                <c:pt idx="8">
                  <c:v>48</c:v>
                </c:pt>
                <c:pt idx="9">
                  <c:v>46</c:v>
                </c:pt>
                <c:pt idx="10">
                  <c:v>45</c:v>
                </c:pt>
                <c:pt idx="11">
                  <c:v>46</c:v>
                </c:pt>
                <c:pt idx="12" formatCode="0">
                  <c:v>48.5</c:v>
                </c:pt>
                <c:pt idx="13" formatCode="0">
                  <c:v>46</c:v>
                </c:pt>
              </c:numCache>
              <c:extLst/>
            </c:numRef>
          </c:val>
          <c:extLst>
            <c:ext xmlns:c16="http://schemas.microsoft.com/office/drawing/2014/chart" uri="{C3380CC4-5D6E-409C-BE32-E72D297353CC}">
              <c16:uniqueId val="{00000002-A715-4987-B0A7-6A444EC2A770}"/>
            </c:ext>
          </c:extLst>
        </c:ser>
        <c:ser>
          <c:idx val="3"/>
          <c:order val="3"/>
          <c:tx>
            <c:strRef>
              <c:f>Taul1!$E$1</c:f>
              <c:strCache>
                <c:ptCount val="1"/>
                <c:pt idx="0">
                  <c:v>Ei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Työttömyys/lomautus</c:v>
                </c:pt>
                <c:pt idx="1">
                  <c:v>2014, n=1000</c:v>
                </c:pt>
                <c:pt idx="2">
                  <c:v>2016, n=1000</c:v>
                </c:pt>
                <c:pt idx="3">
                  <c:v>2018, n=1000</c:v>
                </c:pt>
                <c:pt idx="4">
                  <c:v>2020, n=1000</c:v>
                </c:pt>
                <c:pt idx="5">
                  <c:v>2022, n=1000</c:v>
                </c:pt>
                <c:pt idx="6">
                  <c:v>2025, n=1000</c:v>
                </c:pt>
                <c:pt idx="7">
                  <c:v>Puolison kuolema (yksinhuoltajaksi tai leskeksi jääminen)</c:v>
                </c:pt>
                <c:pt idx="8">
                  <c:v>2014, n=1000</c:v>
                </c:pt>
                <c:pt idx="9">
                  <c:v>2016, n=1000</c:v>
                </c:pt>
                <c:pt idx="10">
                  <c:v>2018, n=1000</c:v>
                </c:pt>
                <c:pt idx="11">
                  <c:v>2020, n=1000</c:v>
                </c:pt>
                <c:pt idx="12">
                  <c:v>2022, n=1000</c:v>
                </c:pt>
                <c:pt idx="13">
                  <c:v>2025, n=1000</c:v>
                </c:pt>
              </c:strCache>
              <c:extLst/>
            </c:strRef>
          </c:cat>
          <c:val>
            <c:numRef>
              <c:f>Taul1!$E$2:$E$56</c:f>
              <c:numCache>
                <c:formatCode>General</c:formatCode>
                <c:ptCount val="14"/>
                <c:pt idx="1">
                  <c:v>21</c:v>
                </c:pt>
                <c:pt idx="2">
                  <c:v>22</c:v>
                </c:pt>
                <c:pt idx="3">
                  <c:v>21</c:v>
                </c:pt>
                <c:pt idx="4">
                  <c:v>16</c:v>
                </c:pt>
                <c:pt idx="5" formatCode="0">
                  <c:v>16.8</c:v>
                </c:pt>
                <c:pt idx="6" formatCode="0">
                  <c:v>19</c:v>
                </c:pt>
                <c:pt idx="8">
                  <c:v>23</c:v>
                </c:pt>
                <c:pt idx="9">
                  <c:v>25</c:v>
                </c:pt>
                <c:pt idx="10">
                  <c:v>24</c:v>
                </c:pt>
                <c:pt idx="11">
                  <c:v>22</c:v>
                </c:pt>
                <c:pt idx="12" formatCode="0">
                  <c:v>21.9</c:v>
                </c:pt>
                <c:pt idx="13" formatCode="0">
                  <c:v>25</c:v>
                </c:pt>
              </c:numCache>
              <c:extLst/>
            </c:numRef>
          </c:val>
          <c:extLst>
            <c:ext xmlns:c16="http://schemas.microsoft.com/office/drawing/2014/chart" uri="{C3380CC4-5D6E-409C-BE32-E72D297353CC}">
              <c16:uniqueId val="{00000003-A715-4987-B0A7-6A444EC2A770}"/>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Työttömyys/lomautus</c:v>
                </c:pt>
                <c:pt idx="1">
                  <c:v>2014, n=1000</c:v>
                </c:pt>
                <c:pt idx="2">
                  <c:v>2016, n=1000</c:v>
                </c:pt>
                <c:pt idx="3">
                  <c:v>2018, n=1000</c:v>
                </c:pt>
                <c:pt idx="4">
                  <c:v>2020, n=1000</c:v>
                </c:pt>
                <c:pt idx="5">
                  <c:v>2022, n=1000</c:v>
                </c:pt>
                <c:pt idx="6">
                  <c:v>2025, n=1000</c:v>
                </c:pt>
                <c:pt idx="7">
                  <c:v>Puolison kuolema (yksinhuoltajaksi tai leskeksi jääminen)</c:v>
                </c:pt>
                <c:pt idx="8">
                  <c:v>2014, n=1000</c:v>
                </c:pt>
                <c:pt idx="9">
                  <c:v>2016, n=1000</c:v>
                </c:pt>
                <c:pt idx="10">
                  <c:v>2018, n=1000</c:v>
                </c:pt>
                <c:pt idx="11">
                  <c:v>2020, n=1000</c:v>
                </c:pt>
                <c:pt idx="12">
                  <c:v>2022, n=1000</c:v>
                </c:pt>
                <c:pt idx="13">
                  <c:v>2025, n=1000</c:v>
                </c:pt>
              </c:strCache>
              <c:extLst/>
            </c:strRef>
          </c:cat>
          <c:val>
            <c:numRef>
              <c:f>Taul1!$F$2:$F$56</c:f>
              <c:numCache>
                <c:formatCode>General</c:formatCode>
                <c:ptCount val="14"/>
                <c:pt idx="1">
                  <c:v>9</c:v>
                </c:pt>
                <c:pt idx="2">
                  <c:v>9</c:v>
                </c:pt>
                <c:pt idx="3">
                  <c:v>10</c:v>
                </c:pt>
                <c:pt idx="4">
                  <c:v>9</c:v>
                </c:pt>
                <c:pt idx="5" formatCode="0">
                  <c:v>8.3000000000000007</c:v>
                </c:pt>
                <c:pt idx="6" formatCode="0">
                  <c:v>8</c:v>
                </c:pt>
                <c:pt idx="8">
                  <c:v>16</c:v>
                </c:pt>
                <c:pt idx="9">
                  <c:v>18</c:v>
                </c:pt>
                <c:pt idx="10">
                  <c:v>16</c:v>
                </c:pt>
                <c:pt idx="11">
                  <c:v>16</c:v>
                </c:pt>
                <c:pt idx="12" formatCode="0">
                  <c:v>15.5</c:v>
                </c:pt>
                <c:pt idx="13" formatCode="0">
                  <c:v>16</c:v>
                </c:pt>
              </c:numCache>
              <c:extLst/>
            </c:numRef>
          </c:val>
          <c:extLst>
            <c:ext xmlns:c16="http://schemas.microsoft.com/office/drawing/2014/chart" uri="{C3380CC4-5D6E-409C-BE32-E72D297353CC}">
              <c16:uniqueId val="{00000004-A715-4987-B0A7-6A444EC2A770}"/>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5165952"/>
        <c:crosses val="autoZero"/>
        <c:crossBetween val="between"/>
        <c:majorUnit val="0.2"/>
      </c:valAx>
      <c:spPr>
        <a:noFill/>
        <a:ln>
          <a:noFill/>
        </a:ln>
        <a:effectLst/>
      </c:spPr>
    </c:plotArea>
    <c:legend>
      <c:legendPos val="b"/>
      <c:layout>
        <c:manualLayout>
          <c:xMode val="edge"/>
          <c:yMode val="edge"/>
          <c:x val="0.36224371423460239"/>
          <c:y val="0.88810721131599157"/>
          <c:w val="0.63594468096101664"/>
          <c:h val="6.11713884102871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09659953621407"/>
          <c:y val="6.0052405315261854E-2"/>
          <c:w val="0.56872137631547748"/>
          <c:h val="0.75651222659867268"/>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Vastuu lähiomaisen hoivasta</c:v>
                </c:pt>
                <c:pt idx="1">
                  <c:v>2014, n=1000</c:v>
                </c:pt>
                <c:pt idx="2">
                  <c:v>2016, n=1000</c:v>
                </c:pt>
                <c:pt idx="3">
                  <c:v>2018, n=1000</c:v>
                </c:pt>
                <c:pt idx="4">
                  <c:v>2020, n=1000</c:v>
                </c:pt>
                <c:pt idx="5">
                  <c:v>2022, n=1000</c:v>
                </c:pt>
                <c:pt idx="6">
                  <c:v>2025, n=1000</c:v>
                </c:pt>
                <c:pt idx="7">
                  <c:v>Avio- tai avoero (yksinhuoltajaksi tai yksin jääminen)</c:v>
                </c:pt>
                <c:pt idx="8">
                  <c:v>2014, n=1000</c:v>
                </c:pt>
                <c:pt idx="9">
                  <c:v>2016, n=1000</c:v>
                </c:pt>
                <c:pt idx="10">
                  <c:v>2018, n=1000</c:v>
                </c:pt>
                <c:pt idx="11">
                  <c:v>2020, n=1000</c:v>
                </c:pt>
                <c:pt idx="12">
                  <c:v>2022, n=1000</c:v>
                </c:pt>
                <c:pt idx="13">
                  <c:v>2025, n=1000</c:v>
                </c:pt>
              </c:strCache>
              <c:extLst/>
            </c:strRef>
          </c:cat>
          <c:val>
            <c:numRef>
              <c:f>Taul1!$B$2:$B$56</c:f>
              <c:numCache>
                <c:formatCode>General</c:formatCode>
                <c:ptCount val="14"/>
                <c:pt idx="1">
                  <c:v>2</c:v>
                </c:pt>
                <c:pt idx="2">
                  <c:v>1</c:v>
                </c:pt>
                <c:pt idx="3">
                  <c:v>3</c:v>
                </c:pt>
                <c:pt idx="4">
                  <c:v>2</c:v>
                </c:pt>
                <c:pt idx="5" formatCode="0">
                  <c:v>2.2999999999999998</c:v>
                </c:pt>
                <c:pt idx="6" formatCode="0">
                  <c:v>3</c:v>
                </c:pt>
                <c:pt idx="8">
                  <c:v>1</c:v>
                </c:pt>
                <c:pt idx="9">
                  <c:v>1</c:v>
                </c:pt>
                <c:pt idx="10">
                  <c:v>2</c:v>
                </c:pt>
                <c:pt idx="11">
                  <c:v>2</c:v>
                </c:pt>
                <c:pt idx="12" formatCode="0">
                  <c:v>2.5</c:v>
                </c:pt>
                <c:pt idx="13" formatCode="0">
                  <c:v>2</c:v>
                </c:pt>
              </c:numCache>
              <c:extLst/>
            </c:numRef>
          </c:val>
          <c:extLst>
            <c:ext xmlns:c16="http://schemas.microsoft.com/office/drawing/2014/chart" uri="{C3380CC4-5D6E-409C-BE32-E72D297353CC}">
              <c16:uniqueId val="{00000000-A715-4987-B0A7-6A444EC2A770}"/>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Vastuu lähiomaisen hoivasta</c:v>
                </c:pt>
                <c:pt idx="1">
                  <c:v>2014, n=1000</c:v>
                </c:pt>
                <c:pt idx="2">
                  <c:v>2016, n=1000</c:v>
                </c:pt>
                <c:pt idx="3">
                  <c:v>2018, n=1000</c:v>
                </c:pt>
                <c:pt idx="4">
                  <c:v>2020, n=1000</c:v>
                </c:pt>
                <c:pt idx="5">
                  <c:v>2022, n=1000</c:v>
                </c:pt>
                <c:pt idx="6">
                  <c:v>2025, n=1000</c:v>
                </c:pt>
                <c:pt idx="7">
                  <c:v>Avio- tai avoero (yksinhuoltajaksi tai yksin jääminen)</c:v>
                </c:pt>
                <c:pt idx="8">
                  <c:v>2014, n=1000</c:v>
                </c:pt>
                <c:pt idx="9">
                  <c:v>2016, n=1000</c:v>
                </c:pt>
                <c:pt idx="10">
                  <c:v>2018, n=1000</c:v>
                </c:pt>
                <c:pt idx="11">
                  <c:v>2020, n=1000</c:v>
                </c:pt>
                <c:pt idx="12">
                  <c:v>2022, n=1000</c:v>
                </c:pt>
                <c:pt idx="13">
                  <c:v>2025, n=1000</c:v>
                </c:pt>
              </c:strCache>
              <c:extLst/>
            </c:strRef>
          </c:cat>
          <c:val>
            <c:numRef>
              <c:f>Taul1!$C$2:$C$56</c:f>
              <c:numCache>
                <c:formatCode>General</c:formatCode>
                <c:ptCount val="14"/>
                <c:pt idx="1">
                  <c:v>11</c:v>
                </c:pt>
                <c:pt idx="2">
                  <c:v>9</c:v>
                </c:pt>
                <c:pt idx="3">
                  <c:v>11</c:v>
                </c:pt>
                <c:pt idx="4">
                  <c:v>19</c:v>
                </c:pt>
                <c:pt idx="5" formatCode="0">
                  <c:v>16</c:v>
                </c:pt>
                <c:pt idx="6" formatCode="0">
                  <c:v>15</c:v>
                </c:pt>
                <c:pt idx="8">
                  <c:v>7</c:v>
                </c:pt>
                <c:pt idx="9">
                  <c:v>7</c:v>
                </c:pt>
                <c:pt idx="10">
                  <c:v>9</c:v>
                </c:pt>
                <c:pt idx="11">
                  <c:v>9</c:v>
                </c:pt>
                <c:pt idx="12" formatCode="0">
                  <c:v>8.6999999999999993</c:v>
                </c:pt>
                <c:pt idx="13" formatCode="0">
                  <c:v>7</c:v>
                </c:pt>
              </c:numCache>
              <c:extLst/>
            </c:numRef>
          </c:val>
          <c:extLst>
            <c:ext xmlns:c16="http://schemas.microsoft.com/office/drawing/2014/chart" uri="{C3380CC4-5D6E-409C-BE32-E72D297353CC}">
              <c16:uniqueId val="{00000001-A715-4987-B0A7-6A444EC2A770}"/>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Vastuu lähiomaisen hoivasta</c:v>
                </c:pt>
                <c:pt idx="1">
                  <c:v>2014, n=1000</c:v>
                </c:pt>
                <c:pt idx="2">
                  <c:v>2016, n=1000</c:v>
                </c:pt>
                <c:pt idx="3">
                  <c:v>2018, n=1000</c:v>
                </c:pt>
                <c:pt idx="4">
                  <c:v>2020, n=1000</c:v>
                </c:pt>
                <c:pt idx="5">
                  <c:v>2022, n=1000</c:v>
                </c:pt>
                <c:pt idx="6">
                  <c:v>2025, n=1000</c:v>
                </c:pt>
                <c:pt idx="7">
                  <c:v>Avio- tai avoero (yksinhuoltajaksi tai yksin jääminen)</c:v>
                </c:pt>
                <c:pt idx="8">
                  <c:v>2014, n=1000</c:v>
                </c:pt>
                <c:pt idx="9">
                  <c:v>2016, n=1000</c:v>
                </c:pt>
                <c:pt idx="10">
                  <c:v>2018, n=1000</c:v>
                </c:pt>
                <c:pt idx="11">
                  <c:v>2020, n=1000</c:v>
                </c:pt>
                <c:pt idx="12">
                  <c:v>2022, n=1000</c:v>
                </c:pt>
                <c:pt idx="13">
                  <c:v>2025, n=1000</c:v>
                </c:pt>
              </c:strCache>
              <c:extLst/>
            </c:strRef>
          </c:cat>
          <c:val>
            <c:numRef>
              <c:f>Taul1!$D$2:$D$56</c:f>
              <c:numCache>
                <c:formatCode>General</c:formatCode>
                <c:ptCount val="14"/>
                <c:pt idx="1">
                  <c:v>59</c:v>
                </c:pt>
                <c:pt idx="2">
                  <c:v>55</c:v>
                </c:pt>
                <c:pt idx="3">
                  <c:v>50</c:v>
                </c:pt>
                <c:pt idx="4">
                  <c:v>54</c:v>
                </c:pt>
                <c:pt idx="5" formatCode="0">
                  <c:v>59.9</c:v>
                </c:pt>
                <c:pt idx="6" formatCode="0">
                  <c:v>55</c:v>
                </c:pt>
                <c:pt idx="8">
                  <c:v>39</c:v>
                </c:pt>
                <c:pt idx="9">
                  <c:v>39</c:v>
                </c:pt>
                <c:pt idx="10">
                  <c:v>37</c:v>
                </c:pt>
                <c:pt idx="11">
                  <c:v>39</c:v>
                </c:pt>
                <c:pt idx="12" formatCode="0">
                  <c:v>38.299999999999997</c:v>
                </c:pt>
                <c:pt idx="13" formatCode="0">
                  <c:v>39</c:v>
                </c:pt>
              </c:numCache>
              <c:extLst/>
            </c:numRef>
          </c:val>
          <c:extLst>
            <c:ext xmlns:c16="http://schemas.microsoft.com/office/drawing/2014/chart" uri="{C3380CC4-5D6E-409C-BE32-E72D297353CC}">
              <c16:uniqueId val="{00000002-A715-4987-B0A7-6A444EC2A770}"/>
            </c:ext>
          </c:extLst>
        </c:ser>
        <c:ser>
          <c:idx val="3"/>
          <c:order val="3"/>
          <c:tx>
            <c:strRef>
              <c:f>Taul1!$E$1</c:f>
              <c:strCache>
                <c:ptCount val="1"/>
                <c:pt idx="0">
                  <c:v>Ei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Vastuu lähiomaisen hoivasta</c:v>
                </c:pt>
                <c:pt idx="1">
                  <c:v>2014, n=1000</c:v>
                </c:pt>
                <c:pt idx="2">
                  <c:v>2016, n=1000</c:v>
                </c:pt>
                <c:pt idx="3">
                  <c:v>2018, n=1000</c:v>
                </c:pt>
                <c:pt idx="4">
                  <c:v>2020, n=1000</c:v>
                </c:pt>
                <c:pt idx="5">
                  <c:v>2022, n=1000</c:v>
                </c:pt>
                <c:pt idx="6">
                  <c:v>2025, n=1000</c:v>
                </c:pt>
                <c:pt idx="7">
                  <c:v>Avio- tai avoero (yksinhuoltajaksi tai yksin jääminen)</c:v>
                </c:pt>
                <c:pt idx="8">
                  <c:v>2014, n=1000</c:v>
                </c:pt>
                <c:pt idx="9">
                  <c:v>2016, n=1000</c:v>
                </c:pt>
                <c:pt idx="10">
                  <c:v>2018, n=1000</c:v>
                </c:pt>
                <c:pt idx="11">
                  <c:v>2020, n=1000</c:v>
                </c:pt>
                <c:pt idx="12">
                  <c:v>2022, n=1000</c:v>
                </c:pt>
                <c:pt idx="13">
                  <c:v>2025, n=1000</c:v>
                </c:pt>
              </c:strCache>
              <c:extLst/>
            </c:strRef>
          </c:cat>
          <c:val>
            <c:numRef>
              <c:f>Taul1!$E$2:$E$56</c:f>
              <c:numCache>
                <c:formatCode>General</c:formatCode>
                <c:ptCount val="14"/>
                <c:pt idx="1">
                  <c:v>18</c:v>
                </c:pt>
                <c:pt idx="2">
                  <c:v>21</c:v>
                </c:pt>
                <c:pt idx="3">
                  <c:v>22</c:v>
                </c:pt>
                <c:pt idx="4">
                  <c:v>13</c:v>
                </c:pt>
                <c:pt idx="5" formatCode="0">
                  <c:v>11.600000000000001</c:v>
                </c:pt>
                <c:pt idx="6" formatCode="0">
                  <c:v>18</c:v>
                </c:pt>
                <c:pt idx="8">
                  <c:v>35</c:v>
                </c:pt>
                <c:pt idx="9">
                  <c:v>35</c:v>
                </c:pt>
                <c:pt idx="10">
                  <c:v>34</c:v>
                </c:pt>
                <c:pt idx="11">
                  <c:v>34</c:v>
                </c:pt>
                <c:pt idx="12" formatCode="0">
                  <c:v>35</c:v>
                </c:pt>
                <c:pt idx="13" formatCode="0">
                  <c:v>37</c:v>
                </c:pt>
              </c:numCache>
              <c:extLst/>
            </c:numRef>
          </c:val>
          <c:extLst>
            <c:ext xmlns:c16="http://schemas.microsoft.com/office/drawing/2014/chart" uri="{C3380CC4-5D6E-409C-BE32-E72D297353CC}">
              <c16:uniqueId val="{00000003-A715-4987-B0A7-6A444EC2A770}"/>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Taul1!$A$2:$A$56</c:f>
              <c:strCache>
                <c:ptCount val="14"/>
                <c:pt idx="0">
                  <c:v>Vastuu lähiomaisen hoivasta</c:v>
                </c:pt>
                <c:pt idx="1">
                  <c:v>2014, n=1000</c:v>
                </c:pt>
                <c:pt idx="2">
                  <c:v>2016, n=1000</c:v>
                </c:pt>
                <c:pt idx="3">
                  <c:v>2018, n=1000</c:v>
                </c:pt>
                <c:pt idx="4">
                  <c:v>2020, n=1000</c:v>
                </c:pt>
                <c:pt idx="5">
                  <c:v>2022, n=1000</c:v>
                </c:pt>
                <c:pt idx="6">
                  <c:v>2025, n=1000</c:v>
                </c:pt>
                <c:pt idx="7">
                  <c:v>Avio- tai avoero (yksinhuoltajaksi tai yksin jääminen)</c:v>
                </c:pt>
                <c:pt idx="8">
                  <c:v>2014, n=1000</c:v>
                </c:pt>
                <c:pt idx="9">
                  <c:v>2016, n=1000</c:v>
                </c:pt>
                <c:pt idx="10">
                  <c:v>2018, n=1000</c:v>
                </c:pt>
                <c:pt idx="11">
                  <c:v>2020, n=1000</c:v>
                </c:pt>
                <c:pt idx="12">
                  <c:v>2022, n=1000</c:v>
                </c:pt>
                <c:pt idx="13">
                  <c:v>2025, n=1000</c:v>
                </c:pt>
              </c:strCache>
              <c:extLst/>
            </c:strRef>
          </c:cat>
          <c:val>
            <c:numRef>
              <c:f>Taul1!$F$2:$F$56</c:f>
              <c:numCache>
                <c:formatCode>General</c:formatCode>
                <c:ptCount val="14"/>
                <c:pt idx="1">
                  <c:v>10</c:v>
                </c:pt>
                <c:pt idx="2">
                  <c:v>14</c:v>
                </c:pt>
                <c:pt idx="3">
                  <c:v>15</c:v>
                </c:pt>
                <c:pt idx="4">
                  <c:v>12</c:v>
                </c:pt>
                <c:pt idx="5" formatCode="0">
                  <c:v>10.199999999999999</c:v>
                </c:pt>
                <c:pt idx="6" formatCode="0">
                  <c:v>9</c:v>
                </c:pt>
                <c:pt idx="8">
                  <c:v>18</c:v>
                </c:pt>
                <c:pt idx="9">
                  <c:v>19</c:v>
                </c:pt>
                <c:pt idx="10">
                  <c:v>17</c:v>
                </c:pt>
                <c:pt idx="11">
                  <c:v>16</c:v>
                </c:pt>
                <c:pt idx="12" formatCode="0">
                  <c:v>15.4</c:v>
                </c:pt>
                <c:pt idx="13" formatCode="0">
                  <c:v>15</c:v>
                </c:pt>
              </c:numCache>
              <c:extLst/>
            </c:numRef>
          </c:val>
          <c:extLst>
            <c:ext xmlns:c16="http://schemas.microsoft.com/office/drawing/2014/chart" uri="{C3380CC4-5D6E-409C-BE32-E72D297353CC}">
              <c16:uniqueId val="{00000004-A715-4987-B0A7-6A444EC2A770}"/>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5165952"/>
        <c:crosses val="autoZero"/>
        <c:crossBetween val="between"/>
        <c:majorUnit val="0.2"/>
      </c:valAx>
      <c:spPr>
        <a:noFill/>
        <a:ln>
          <a:noFill/>
        </a:ln>
        <a:effectLst/>
      </c:spPr>
    </c:plotArea>
    <c:legend>
      <c:legendPos val="b"/>
      <c:layout>
        <c:manualLayout>
          <c:xMode val="edge"/>
          <c:yMode val="edge"/>
          <c:x val="0.36224371423460239"/>
          <c:y val="0.88810721131599157"/>
          <c:w val="0.63594468096101664"/>
          <c:h val="6.11713884102871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3163527268919778"/>
          <c:h val="0.8232381442967065"/>
        </c:manualLayout>
      </c:layout>
      <c:barChart>
        <c:barDir val="bar"/>
        <c:grouping val="clustered"/>
        <c:varyColors val="0"/>
        <c:ser>
          <c:idx val="0"/>
          <c:order val="0"/>
          <c:tx>
            <c:strRef>
              <c:f>Taul1!$C$12</c:f>
              <c:strCache>
                <c:ptCount val="1"/>
                <c:pt idx="0">
                  <c:v>Lakisääteisen sosiaaliturvan riittävyys</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Taul1!$B$13:$B$20</c:f>
              <c:strCache>
                <c:ptCount val="8"/>
                <c:pt idx="0">
                  <c:v>Pitkäaikainen sairaus</c:v>
                </c:pt>
                <c:pt idx="1">
                  <c:v>Tapaturma</c:v>
                </c:pt>
                <c:pt idx="2">
                  <c:v>Vastuu lähiomaisen hoivasta</c:v>
                </c:pt>
                <c:pt idx="3">
                  <c:v>Työttömyys/lomautus</c:v>
                </c:pt>
                <c:pt idx="4">
                  <c:v>Työkyvyttömyys</c:v>
                </c:pt>
                <c:pt idx="5">
                  <c:v>Puolison kuolema (yksinhuoltajaksi tai leskeksi jääminen) </c:v>
                </c:pt>
                <c:pt idx="6">
                  <c:v>Eläköityminen</c:v>
                </c:pt>
                <c:pt idx="7">
                  <c:v>Avio- tai avoero (yksinhuoltajaksi tai yksin jääminen)</c:v>
                </c:pt>
              </c:strCache>
            </c:strRef>
          </c:cat>
          <c:val>
            <c:numRef>
              <c:f>Taul1!$C$13:$C$20</c:f>
              <c:numCache>
                <c:formatCode>0%</c:formatCode>
                <c:ptCount val="8"/>
                <c:pt idx="0">
                  <c:v>0.23500000000000001</c:v>
                </c:pt>
                <c:pt idx="1">
                  <c:v>0.24299999999999999</c:v>
                </c:pt>
                <c:pt idx="2">
                  <c:v>0.17599999999999999</c:v>
                </c:pt>
                <c:pt idx="3">
                  <c:v>0.18</c:v>
                </c:pt>
                <c:pt idx="4">
                  <c:v>0.187</c:v>
                </c:pt>
                <c:pt idx="5">
                  <c:v>0.13300000000000001</c:v>
                </c:pt>
                <c:pt idx="6">
                  <c:v>0.26300000000000001</c:v>
                </c:pt>
                <c:pt idx="7">
                  <c:v>9.6000000000000002E-2</c:v>
                </c:pt>
              </c:numCache>
            </c:numRef>
          </c:val>
          <c:extLst>
            <c:ext xmlns:c16="http://schemas.microsoft.com/office/drawing/2014/chart" uri="{C3380CC4-5D6E-409C-BE32-E72D297353CC}">
              <c16:uniqueId val="{00000000-D1B2-9C46-8654-BD9C20088096}"/>
            </c:ext>
          </c:extLst>
        </c:ser>
        <c:ser>
          <c:idx val="1"/>
          <c:order val="1"/>
          <c:tx>
            <c:strRef>
              <c:f>Taul1!$D$12</c:f>
              <c:strCache>
                <c:ptCount val="1"/>
                <c:pt idx="0">
                  <c:v>Nykyisen elämänvaiheen riskien uhka</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Taul1!$B$13:$B$20</c:f>
              <c:strCache>
                <c:ptCount val="8"/>
                <c:pt idx="0">
                  <c:v>Pitkäaikainen sairaus</c:v>
                </c:pt>
                <c:pt idx="1">
                  <c:v>Tapaturma</c:v>
                </c:pt>
                <c:pt idx="2">
                  <c:v>Vastuu lähiomaisen hoivasta</c:v>
                </c:pt>
                <c:pt idx="3">
                  <c:v>Työttömyys/lomautus</c:v>
                </c:pt>
                <c:pt idx="4">
                  <c:v>Työkyvyttömyys</c:v>
                </c:pt>
                <c:pt idx="5">
                  <c:v>Puolison kuolema (yksinhuoltajaksi tai leskeksi jääminen) </c:v>
                </c:pt>
                <c:pt idx="6">
                  <c:v>Eläköityminen</c:v>
                </c:pt>
                <c:pt idx="7">
                  <c:v>Avio- tai avoero (yksinhuoltajaksi tai yksin jääminen)</c:v>
                </c:pt>
              </c:strCache>
            </c:strRef>
          </c:cat>
          <c:val>
            <c:numRef>
              <c:f>Taul1!$D$13:$D$20</c:f>
              <c:numCache>
                <c:formatCode>0%</c:formatCode>
                <c:ptCount val="8"/>
                <c:pt idx="0">
                  <c:v>0.39700000000000002</c:v>
                </c:pt>
                <c:pt idx="1">
                  <c:v>0.33800000000000002</c:v>
                </c:pt>
                <c:pt idx="2">
                  <c:v>0.33</c:v>
                </c:pt>
                <c:pt idx="3">
                  <c:v>0.29000000000000004</c:v>
                </c:pt>
                <c:pt idx="4">
                  <c:v>0.23199999999999998</c:v>
                </c:pt>
                <c:pt idx="5">
                  <c:v>0.21100000000000002</c:v>
                </c:pt>
                <c:pt idx="6">
                  <c:v>0.192</c:v>
                </c:pt>
                <c:pt idx="7">
                  <c:v>0.126</c:v>
                </c:pt>
              </c:numCache>
            </c:numRef>
          </c:val>
          <c:extLst>
            <c:ext xmlns:c16="http://schemas.microsoft.com/office/drawing/2014/chart" uri="{C3380CC4-5D6E-409C-BE32-E72D297353CC}">
              <c16:uniqueId val="{00000001-D1B2-9C46-8654-BD9C20088096}"/>
            </c:ext>
          </c:extLst>
        </c:ser>
        <c:dLbls>
          <c:showLegendKey val="0"/>
          <c:showVal val="0"/>
          <c:showCatName val="0"/>
          <c:showSerName val="0"/>
          <c:showPercent val="0"/>
          <c:showBubbleSize val="0"/>
        </c:dLbls>
        <c:gapWidth val="30"/>
        <c:axId val="45083264"/>
        <c:axId val="45089152"/>
      </c:barChart>
      <c:catAx>
        <c:axId val="45083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089152"/>
        <c:crosses val="autoZero"/>
        <c:auto val="1"/>
        <c:lblAlgn val="ctr"/>
        <c:lblOffset val="100"/>
        <c:noMultiLvlLbl val="0"/>
      </c:catAx>
      <c:valAx>
        <c:axId val="4508915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45083264"/>
        <c:crosses val="autoZero"/>
        <c:crossBetween val="between"/>
        <c:majorUnit val="0.1"/>
      </c:valAx>
      <c:spPr>
        <a:noFill/>
        <a:ln>
          <a:noFill/>
        </a:ln>
        <a:effectLst/>
      </c:spPr>
    </c:plotArea>
    <c:legend>
      <c:legendPos val="b"/>
      <c:layout>
        <c:manualLayout>
          <c:xMode val="edge"/>
          <c:yMode val="edge"/>
          <c:x val="0.71247215004925391"/>
          <c:y val="3.9675005204102325E-2"/>
          <c:w val="0.28570921825228301"/>
          <c:h val="0.13323639832835085"/>
        </c:manualLayout>
      </c:layout>
      <c:overlay val="0"/>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21484967612758"/>
          <c:y val="8.5209241400670127E-2"/>
          <c:w val="0.51707881445938586"/>
          <c:h val="0.73134845140609106"/>
        </c:manualLayout>
      </c:layout>
      <c:barChart>
        <c:barDir val="bar"/>
        <c:grouping val="percentStacked"/>
        <c:varyColors val="0"/>
        <c:ser>
          <c:idx val="0"/>
          <c:order val="0"/>
          <c:tx>
            <c:strRef>
              <c:f>Taul1!$A$2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julkisten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Taul1!$B$2:$G$2</c:f>
              <c:numCache>
                <c:formatCode>0%</c:formatCode>
                <c:ptCount val="6"/>
                <c:pt idx="0">
                  <c:v>0.48</c:v>
                </c:pt>
                <c:pt idx="1">
                  <c:v>0.25</c:v>
                </c:pt>
                <c:pt idx="2">
                  <c:v>0.18</c:v>
                </c:pt>
                <c:pt idx="3">
                  <c:v>0.17</c:v>
                </c:pt>
                <c:pt idx="4">
                  <c:v>0.09</c:v>
                </c:pt>
                <c:pt idx="5">
                  <c:v>0.06</c:v>
                </c:pt>
              </c:numCache>
            </c:numRef>
          </c:val>
          <c:extLst>
            <c:ext xmlns:c16="http://schemas.microsoft.com/office/drawing/2014/chart" uri="{C3380CC4-5D6E-409C-BE32-E72D297353CC}">
              <c16:uniqueId val="{00000000-EAD9-434A-98D0-0023AAD0CA56}"/>
            </c:ext>
          </c:extLst>
        </c:ser>
        <c:ser>
          <c:idx val="1"/>
          <c:order val="1"/>
          <c:tx>
            <c:strRef>
              <c:f>Taul1!$A$3</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julkisten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Taul1!$B$3:$G$3</c:f>
              <c:numCache>
                <c:formatCode>0%</c:formatCode>
                <c:ptCount val="6"/>
                <c:pt idx="0">
                  <c:v>0.28999999999999998</c:v>
                </c:pt>
                <c:pt idx="1">
                  <c:v>0.52</c:v>
                </c:pt>
                <c:pt idx="2">
                  <c:v>0.43</c:v>
                </c:pt>
                <c:pt idx="3">
                  <c:v>0.4</c:v>
                </c:pt>
                <c:pt idx="4">
                  <c:v>0.39</c:v>
                </c:pt>
                <c:pt idx="5">
                  <c:v>0.31</c:v>
                </c:pt>
              </c:numCache>
            </c:numRef>
          </c:val>
          <c:extLst>
            <c:ext xmlns:c16="http://schemas.microsoft.com/office/drawing/2014/chart" uri="{C3380CC4-5D6E-409C-BE32-E72D297353CC}">
              <c16:uniqueId val="{00000001-EAD9-434A-98D0-0023AAD0CA56}"/>
            </c:ext>
          </c:extLst>
        </c:ser>
        <c:ser>
          <c:idx val="2"/>
          <c:order val="2"/>
          <c:tx>
            <c:strRef>
              <c:f>Taul1!$A$4</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julkisten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Taul1!$B$4:$G$4</c:f>
              <c:numCache>
                <c:formatCode>0%</c:formatCode>
                <c:ptCount val="6"/>
                <c:pt idx="0">
                  <c:v>0.11</c:v>
                </c:pt>
                <c:pt idx="1">
                  <c:v>0.12</c:v>
                </c:pt>
                <c:pt idx="2">
                  <c:v>0.19</c:v>
                </c:pt>
                <c:pt idx="3">
                  <c:v>0.23</c:v>
                </c:pt>
                <c:pt idx="4">
                  <c:v>0.35</c:v>
                </c:pt>
                <c:pt idx="5">
                  <c:v>0.37</c:v>
                </c:pt>
              </c:numCache>
            </c:numRef>
          </c:val>
          <c:extLst>
            <c:ext xmlns:c16="http://schemas.microsoft.com/office/drawing/2014/chart" uri="{C3380CC4-5D6E-409C-BE32-E72D297353CC}">
              <c16:uniqueId val="{00000002-EAD9-434A-98D0-0023AAD0CA56}"/>
            </c:ext>
          </c:extLst>
        </c:ser>
        <c:ser>
          <c:idx val="3"/>
          <c:order val="3"/>
          <c:tx>
            <c:strRef>
              <c:f>Taul1!$A$5</c:f>
              <c:strCache>
                <c:ptCount val="1"/>
                <c:pt idx="0">
                  <c:v>täysin eri mieltä</c:v>
                </c:pt>
              </c:strCache>
            </c:strRef>
          </c:tx>
          <c:spPr>
            <a:solidFill>
              <a:schemeClr val="accent1"/>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julkisten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Taul1!$B$5:$G$5</c:f>
              <c:numCache>
                <c:formatCode>0%</c:formatCode>
                <c:ptCount val="6"/>
                <c:pt idx="0">
                  <c:v>0.03</c:v>
                </c:pt>
                <c:pt idx="1">
                  <c:v>0.03</c:v>
                </c:pt>
                <c:pt idx="2">
                  <c:v>0.09</c:v>
                </c:pt>
                <c:pt idx="3">
                  <c:v>0.08</c:v>
                </c:pt>
                <c:pt idx="4">
                  <c:v>0.15</c:v>
                </c:pt>
                <c:pt idx="5">
                  <c:v>0.19</c:v>
                </c:pt>
              </c:numCache>
            </c:numRef>
          </c:val>
          <c:extLst>
            <c:ext xmlns:c16="http://schemas.microsoft.com/office/drawing/2014/chart" uri="{C3380CC4-5D6E-409C-BE32-E72D297353CC}">
              <c16:uniqueId val="{00000003-EAD9-434A-98D0-0023AAD0CA56}"/>
            </c:ext>
          </c:extLst>
        </c:ser>
        <c:ser>
          <c:idx val="4"/>
          <c:order val="4"/>
          <c:tx>
            <c:strRef>
              <c:f>Taul1!$A$6</c:f>
              <c:strCache>
                <c:ptCount val="1"/>
                <c:pt idx="0">
                  <c:v>en osaa sanoa</c:v>
                </c:pt>
              </c:strCache>
            </c:strRef>
          </c:tx>
          <c:spPr>
            <a:solidFill>
              <a:schemeClr val="bg1">
                <a:lumMod val="75000"/>
              </a:schemeClr>
            </a:solidFill>
            <a:ln>
              <a:solidFill>
                <a:schemeClr val="bg1">
                  <a:lumMod val="8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Omistusasunnon tai muun varallisuuden ei pidä jatkossakaan korottaa julkisten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Taul1!$B$6:$G$6</c:f>
              <c:numCache>
                <c:formatCode>0%</c:formatCode>
                <c:ptCount val="6"/>
                <c:pt idx="0">
                  <c:v>0.09</c:v>
                </c:pt>
                <c:pt idx="1">
                  <c:v>7.0000000000000007E-2</c:v>
                </c:pt>
                <c:pt idx="2">
                  <c:v>0.11</c:v>
                </c:pt>
                <c:pt idx="3">
                  <c:v>0.12</c:v>
                </c:pt>
                <c:pt idx="4">
                  <c:v>0.02</c:v>
                </c:pt>
                <c:pt idx="5">
                  <c:v>7.0000000000000007E-2</c:v>
                </c:pt>
              </c:numCache>
            </c:numRef>
          </c:val>
          <c:extLst>
            <c:ext xmlns:c16="http://schemas.microsoft.com/office/drawing/2014/chart" uri="{C3380CC4-5D6E-409C-BE32-E72D297353CC}">
              <c16:uniqueId val="{00000004-EAD9-434A-98D0-0023AAD0CA56}"/>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20137093022516189"/>
          <c:y val="0.88085420443490359"/>
          <c:w val="0.79862906977483816"/>
          <c:h val="0.1044560993067084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5238153082527"/>
          <c:y val="5.527036572912368E-2"/>
          <c:w val="0.51989650274352206"/>
          <c:h val="0.75420679215707831"/>
        </c:manualLayout>
      </c:layout>
      <c:barChart>
        <c:barDir val="bar"/>
        <c:grouping val="percentStacked"/>
        <c:varyColors val="0"/>
        <c:ser>
          <c:idx val="0"/>
          <c:order val="0"/>
          <c:tx>
            <c:strRef>
              <c:f>Taul1!$C$2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Taul1!$B$3:$B$51</c:f>
              <c:strCache>
                <c:ptCount val="16"/>
                <c:pt idx="0">
                  <c:v>Omistusasunnon tai muun varallisuuden ei tulisi jatkossakaan</c:v>
                </c:pt>
                <c:pt idx="1">
                  <c:v>korottaa julkisten hoivapalvelujen asiakasmaksuja </c:v>
                </c:pt>
                <c:pt idx="2">
                  <c:v>2014, n=1000</c:v>
                </c:pt>
                <c:pt idx="3">
                  <c:v>2016, n=1000</c:v>
                </c:pt>
                <c:pt idx="4">
                  <c:v>2018, n=1000</c:v>
                </c:pt>
                <c:pt idx="5">
                  <c:v>2020, n=1000</c:v>
                </c:pt>
                <c:pt idx="6">
                  <c:v>2022, n=1000</c:v>
                </c:pt>
                <c:pt idx="7">
                  <c:v>2025, n=1000</c:v>
                </c:pt>
                <c:pt idx="8">
                  <c:v>Omaehtoinen varautuminen vanhuuden varalle pitää</c:v>
                </c:pt>
                <c:pt idx="9">
                  <c:v> olla nykyistä helpompaa ja houkuttelevampaa</c:v>
                </c:pt>
                <c:pt idx="10">
                  <c:v>2014, n=1000</c:v>
                </c:pt>
                <c:pt idx="11">
                  <c:v>2016, n=1000</c:v>
                </c:pt>
                <c:pt idx="12">
                  <c:v>2018, n=1000</c:v>
                </c:pt>
                <c:pt idx="13">
                  <c:v>2020, n=1000</c:v>
                </c:pt>
                <c:pt idx="14">
                  <c:v>2022, n=1000</c:v>
                </c:pt>
                <c:pt idx="15">
                  <c:v>2025, n=1000</c:v>
                </c:pt>
              </c:strCache>
              <c:extLst/>
            </c:strRef>
          </c:cat>
          <c:val>
            <c:numRef>
              <c:f>Taul1!$C$3:$C$51</c:f>
              <c:numCache>
                <c:formatCode>General</c:formatCode>
                <c:ptCount val="16"/>
                <c:pt idx="2" formatCode="0">
                  <c:v>51</c:v>
                </c:pt>
                <c:pt idx="3" formatCode="0">
                  <c:v>50</c:v>
                </c:pt>
                <c:pt idx="4" formatCode="0">
                  <c:v>54</c:v>
                </c:pt>
                <c:pt idx="5" formatCode="0">
                  <c:v>50.6</c:v>
                </c:pt>
                <c:pt idx="6" formatCode="0">
                  <c:v>50.7</c:v>
                </c:pt>
                <c:pt idx="7" formatCode="0">
                  <c:v>47.699999999999996</c:v>
                </c:pt>
                <c:pt idx="10" formatCode="0">
                  <c:v>24</c:v>
                </c:pt>
                <c:pt idx="11" formatCode="0">
                  <c:v>24</c:v>
                </c:pt>
                <c:pt idx="12" formatCode="0">
                  <c:v>28.999999999999996</c:v>
                </c:pt>
                <c:pt idx="13" formatCode="0">
                  <c:v>23.599999999999998</c:v>
                </c:pt>
                <c:pt idx="14" formatCode="0">
                  <c:v>26.3</c:v>
                </c:pt>
                <c:pt idx="15" formatCode="0">
                  <c:v>25.2</c:v>
                </c:pt>
              </c:numCache>
              <c:extLst/>
            </c:numRef>
          </c:val>
          <c:extLst>
            <c:ext xmlns:c16="http://schemas.microsoft.com/office/drawing/2014/chart" uri="{C3380CC4-5D6E-409C-BE32-E72D297353CC}">
              <c16:uniqueId val="{00000000-5AC0-442E-8B6E-4BDF1DF76545}"/>
            </c:ext>
          </c:extLst>
        </c:ser>
        <c:ser>
          <c:idx val="1"/>
          <c:order val="1"/>
          <c:tx>
            <c:strRef>
              <c:f>Taul1!$D$2</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Taul1!$B$3:$B$51</c:f>
              <c:strCache>
                <c:ptCount val="16"/>
                <c:pt idx="0">
                  <c:v>Omistusasunnon tai muun varallisuuden ei tulisi jatkossakaan</c:v>
                </c:pt>
                <c:pt idx="1">
                  <c:v>korottaa julkisten hoivapalvelujen asiakasmaksuja </c:v>
                </c:pt>
                <c:pt idx="2">
                  <c:v>2014, n=1000</c:v>
                </c:pt>
                <c:pt idx="3">
                  <c:v>2016, n=1000</c:v>
                </c:pt>
                <c:pt idx="4">
                  <c:v>2018, n=1000</c:v>
                </c:pt>
                <c:pt idx="5">
                  <c:v>2020, n=1000</c:v>
                </c:pt>
                <c:pt idx="6">
                  <c:v>2022, n=1000</c:v>
                </c:pt>
                <c:pt idx="7">
                  <c:v>2025, n=1000</c:v>
                </c:pt>
                <c:pt idx="8">
                  <c:v>Omaehtoinen varautuminen vanhuuden varalle pitää</c:v>
                </c:pt>
                <c:pt idx="9">
                  <c:v> olla nykyistä helpompaa ja houkuttelevampaa</c:v>
                </c:pt>
                <c:pt idx="10">
                  <c:v>2014, n=1000</c:v>
                </c:pt>
                <c:pt idx="11">
                  <c:v>2016, n=1000</c:v>
                </c:pt>
                <c:pt idx="12">
                  <c:v>2018, n=1000</c:v>
                </c:pt>
                <c:pt idx="13">
                  <c:v>2020, n=1000</c:v>
                </c:pt>
                <c:pt idx="14">
                  <c:v>2022, n=1000</c:v>
                </c:pt>
                <c:pt idx="15">
                  <c:v>2025, n=1000</c:v>
                </c:pt>
              </c:strCache>
              <c:extLst/>
            </c:strRef>
          </c:cat>
          <c:val>
            <c:numRef>
              <c:f>Taul1!$D$3:$D$51</c:f>
              <c:numCache>
                <c:formatCode>General</c:formatCode>
                <c:ptCount val="16"/>
                <c:pt idx="2" formatCode="0">
                  <c:v>27</c:v>
                </c:pt>
                <c:pt idx="3" formatCode="0">
                  <c:v>28.000000000000004</c:v>
                </c:pt>
                <c:pt idx="4" formatCode="0">
                  <c:v>25</c:v>
                </c:pt>
                <c:pt idx="5" formatCode="0">
                  <c:v>25.8</c:v>
                </c:pt>
                <c:pt idx="6" formatCode="0">
                  <c:v>26.8</c:v>
                </c:pt>
                <c:pt idx="7" formatCode="0">
                  <c:v>29.299999999999997</c:v>
                </c:pt>
                <c:pt idx="10" formatCode="0">
                  <c:v>52</c:v>
                </c:pt>
                <c:pt idx="11" formatCode="0">
                  <c:v>50</c:v>
                </c:pt>
                <c:pt idx="12" formatCode="0">
                  <c:v>50</c:v>
                </c:pt>
                <c:pt idx="13" formatCode="0">
                  <c:v>52.2</c:v>
                </c:pt>
                <c:pt idx="14" formatCode="0">
                  <c:v>50.4</c:v>
                </c:pt>
                <c:pt idx="15" formatCode="0">
                  <c:v>52.1</c:v>
                </c:pt>
              </c:numCache>
              <c:extLst/>
            </c:numRef>
          </c:val>
          <c:extLst>
            <c:ext xmlns:c16="http://schemas.microsoft.com/office/drawing/2014/chart" uri="{C3380CC4-5D6E-409C-BE32-E72D297353CC}">
              <c16:uniqueId val="{00000001-5AC0-442E-8B6E-4BDF1DF76545}"/>
            </c:ext>
          </c:extLst>
        </c:ser>
        <c:ser>
          <c:idx val="2"/>
          <c:order val="2"/>
          <c:tx>
            <c:strRef>
              <c:f>Taul1!$E$2</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Taul1!$B$3:$B$51</c:f>
              <c:strCache>
                <c:ptCount val="16"/>
                <c:pt idx="0">
                  <c:v>Omistusasunnon tai muun varallisuuden ei tulisi jatkossakaan</c:v>
                </c:pt>
                <c:pt idx="1">
                  <c:v>korottaa julkisten hoivapalvelujen asiakasmaksuja </c:v>
                </c:pt>
                <c:pt idx="2">
                  <c:v>2014, n=1000</c:v>
                </c:pt>
                <c:pt idx="3">
                  <c:v>2016, n=1000</c:v>
                </c:pt>
                <c:pt idx="4">
                  <c:v>2018, n=1000</c:v>
                </c:pt>
                <c:pt idx="5">
                  <c:v>2020, n=1000</c:v>
                </c:pt>
                <c:pt idx="6">
                  <c:v>2022, n=1000</c:v>
                </c:pt>
                <c:pt idx="7">
                  <c:v>2025, n=1000</c:v>
                </c:pt>
                <c:pt idx="8">
                  <c:v>Omaehtoinen varautuminen vanhuuden varalle pitää</c:v>
                </c:pt>
                <c:pt idx="9">
                  <c:v> olla nykyistä helpompaa ja houkuttelevampaa</c:v>
                </c:pt>
                <c:pt idx="10">
                  <c:v>2014, n=1000</c:v>
                </c:pt>
                <c:pt idx="11">
                  <c:v>2016, n=1000</c:v>
                </c:pt>
                <c:pt idx="12">
                  <c:v>2018, n=1000</c:v>
                </c:pt>
                <c:pt idx="13">
                  <c:v>2020, n=1000</c:v>
                </c:pt>
                <c:pt idx="14">
                  <c:v>2022, n=1000</c:v>
                </c:pt>
                <c:pt idx="15">
                  <c:v>2025, n=1000</c:v>
                </c:pt>
              </c:strCache>
              <c:extLst/>
            </c:strRef>
          </c:cat>
          <c:val>
            <c:numRef>
              <c:f>Taul1!$E$3:$E$51</c:f>
              <c:numCache>
                <c:formatCode>General</c:formatCode>
                <c:ptCount val="16"/>
                <c:pt idx="2" formatCode="0">
                  <c:v>11</c:v>
                </c:pt>
                <c:pt idx="3" formatCode="0">
                  <c:v>9</c:v>
                </c:pt>
                <c:pt idx="4" formatCode="0">
                  <c:v>10</c:v>
                </c:pt>
                <c:pt idx="5" formatCode="0">
                  <c:v>11.600000000000001</c:v>
                </c:pt>
                <c:pt idx="6" formatCode="0">
                  <c:v>10.5</c:v>
                </c:pt>
                <c:pt idx="7" formatCode="0">
                  <c:v>10.5</c:v>
                </c:pt>
                <c:pt idx="10" formatCode="0">
                  <c:v>13</c:v>
                </c:pt>
                <c:pt idx="11" formatCode="0">
                  <c:v>11</c:v>
                </c:pt>
                <c:pt idx="12" formatCode="0">
                  <c:v>10</c:v>
                </c:pt>
                <c:pt idx="13" formatCode="0">
                  <c:v>12.5</c:v>
                </c:pt>
                <c:pt idx="14" formatCode="0">
                  <c:v>11.200000000000001</c:v>
                </c:pt>
                <c:pt idx="15" formatCode="0">
                  <c:v>11.899999999999999</c:v>
                </c:pt>
              </c:numCache>
              <c:extLst/>
            </c:numRef>
          </c:val>
          <c:extLst>
            <c:ext xmlns:c16="http://schemas.microsoft.com/office/drawing/2014/chart" uri="{C3380CC4-5D6E-409C-BE32-E72D297353CC}">
              <c16:uniqueId val="{00000002-5AC0-442E-8B6E-4BDF1DF76545}"/>
            </c:ext>
          </c:extLst>
        </c:ser>
        <c:ser>
          <c:idx val="3"/>
          <c:order val="3"/>
          <c:tx>
            <c:strRef>
              <c:f>Taul1!$F$2</c:f>
              <c:strCache>
                <c:ptCount val="1"/>
                <c:pt idx="0">
                  <c:v>Täysin eri mieltä</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Taul1!$B$3:$B$51</c:f>
              <c:strCache>
                <c:ptCount val="16"/>
                <c:pt idx="0">
                  <c:v>Omistusasunnon tai muun varallisuuden ei tulisi jatkossakaan</c:v>
                </c:pt>
                <c:pt idx="1">
                  <c:v>korottaa julkisten hoivapalvelujen asiakasmaksuja </c:v>
                </c:pt>
                <c:pt idx="2">
                  <c:v>2014, n=1000</c:v>
                </c:pt>
                <c:pt idx="3">
                  <c:v>2016, n=1000</c:v>
                </c:pt>
                <c:pt idx="4">
                  <c:v>2018, n=1000</c:v>
                </c:pt>
                <c:pt idx="5">
                  <c:v>2020, n=1000</c:v>
                </c:pt>
                <c:pt idx="6">
                  <c:v>2022, n=1000</c:v>
                </c:pt>
                <c:pt idx="7">
                  <c:v>2025, n=1000</c:v>
                </c:pt>
                <c:pt idx="8">
                  <c:v>Omaehtoinen varautuminen vanhuuden varalle pitää</c:v>
                </c:pt>
                <c:pt idx="9">
                  <c:v> olla nykyistä helpompaa ja houkuttelevampaa</c:v>
                </c:pt>
                <c:pt idx="10">
                  <c:v>2014, n=1000</c:v>
                </c:pt>
                <c:pt idx="11">
                  <c:v>2016, n=1000</c:v>
                </c:pt>
                <c:pt idx="12">
                  <c:v>2018, n=1000</c:v>
                </c:pt>
                <c:pt idx="13">
                  <c:v>2020, n=1000</c:v>
                </c:pt>
                <c:pt idx="14">
                  <c:v>2022, n=1000</c:v>
                </c:pt>
                <c:pt idx="15">
                  <c:v>2025, n=1000</c:v>
                </c:pt>
              </c:strCache>
              <c:extLst/>
            </c:strRef>
          </c:cat>
          <c:val>
            <c:numRef>
              <c:f>Taul1!$F$3:$F$51</c:f>
              <c:numCache>
                <c:formatCode>General</c:formatCode>
                <c:ptCount val="16"/>
                <c:pt idx="2" formatCode="0">
                  <c:v>3</c:v>
                </c:pt>
                <c:pt idx="3" formatCode="0">
                  <c:v>2</c:v>
                </c:pt>
                <c:pt idx="4" formatCode="0">
                  <c:v>4</c:v>
                </c:pt>
                <c:pt idx="5" formatCode="0">
                  <c:v>2.1999999999999997</c:v>
                </c:pt>
                <c:pt idx="6" formatCode="0">
                  <c:v>3.4000000000000004</c:v>
                </c:pt>
                <c:pt idx="7" formatCode="0">
                  <c:v>3.4000000000000004</c:v>
                </c:pt>
                <c:pt idx="10" formatCode="0">
                  <c:v>2</c:v>
                </c:pt>
                <c:pt idx="11" formatCode="0">
                  <c:v>3</c:v>
                </c:pt>
                <c:pt idx="12" formatCode="0">
                  <c:v>3</c:v>
                </c:pt>
                <c:pt idx="13" formatCode="0">
                  <c:v>1.7999999999999998</c:v>
                </c:pt>
                <c:pt idx="14" formatCode="0">
                  <c:v>3.6999999999999997</c:v>
                </c:pt>
                <c:pt idx="15" formatCode="0">
                  <c:v>3.4000000000000004</c:v>
                </c:pt>
              </c:numCache>
              <c:extLst/>
            </c:numRef>
          </c:val>
          <c:extLst>
            <c:ext xmlns:c16="http://schemas.microsoft.com/office/drawing/2014/chart" uri="{C3380CC4-5D6E-409C-BE32-E72D297353CC}">
              <c16:uniqueId val="{00000003-5AC0-442E-8B6E-4BDF1DF76545}"/>
            </c:ext>
          </c:extLst>
        </c:ser>
        <c:ser>
          <c:idx val="4"/>
          <c:order val="4"/>
          <c:tx>
            <c:strRef>
              <c:f>Taul1!$G$2</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Taul1!$B$3:$B$51</c:f>
              <c:strCache>
                <c:ptCount val="16"/>
                <c:pt idx="0">
                  <c:v>Omistusasunnon tai muun varallisuuden ei tulisi jatkossakaan</c:v>
                </c:pt>
                <c:pt idx="1">
                  <c:v>korottaa julkisten hoivapalvelujen asiakasmaksuja </c:v>
                </c:pt>
                <c:pt idx="2">
                  <c:v>2014, n=1000</c:v>
                </c:pt>
                <c:pt idx="3">
                  <c:v>2016, n=1000</c:v>
                </c:pt>
                <c:pt idx="4">
                  <c:v>2018, n=1000</c:v>
                </c:pt>
                <c:pt idx="5">
                  <c:v>2020, n=1000</c:v>
                </c:pt>
                <c:pt idx="6">
                  <c:v>2022, n=1000</c:v>
                </c:pt>
                <c:pt idx="7">
                  <c:v>2025, n=1000</c:v>
                </c:pt>
                <c:pt idx="8">
                  <c:v>Omaehtoinen varautuminen vanhuuden varalle pitää</c:v>
                </c:pt>
                <c:pt idx="9">
                  <c:v> olla nykyistä helpompaa ja houkuttelevampaa</c:v>
                </c:pt>
                <c:pt idx="10">
                  <c:v>2014, n=1000</c:v>
                </c:pt>
                <c:pt idx="11">
                  <c:v>2016, n=1000</c:v>
                </c:pt>
                <c:pt idx="12">
                  <c:v>2018, n=1000</c:v>
                </c:pt>
                <c:pt idx="13">
                  <c:v>2020, n=1000</c:v>
                </c:pt>
                <c:pt idx="14">
                  <c:v>2022, n=1000</c:v>
                </c:pt>
                <c:pt idx="15">
                  <c:v>2025, n=1000</c:v>
                </c:pt>
              </c:strCache>
              <c:extLst/>
            </c:strRef>
          </c:cat>
          <c:val>
            <c:numRef>
              <c:f>Taul1!$G$3:$G$51</c:f>
              <c:numCache>
                <c:formatCode>General</c:formatCode>
                <c:ptCount val="16"/>
                <c:pt idx="2" formatCode="0">
                  <c:v>8</c:v>
                </c:pt>
                <c:pt idx="3" formatCode="0">
                  <c:v>10</c:v>
                </c:pt>
                <c:pt idx="4" formatCode="0">
                  <c:v>8</c:v>
                </c:pt>
                <c:pt idx="5" formatCode="0">
                  <c:v>9.8000000000000007</c:v>
                </c:pt>
                <c:pt idx="6" formatCode="0">
                  <c:v>8.5</c:v>
                </c:pt>
                <c:pt idx="7" formatCode="0">
                  <c:v>9</c:v>
                </c:pt>
                <c:pt idx="10" formatCode="0">
                  <c:v>9</c:v>
                </c:pt>
                <c:pt idx="11" formatCode="0">
                  <c:v>12</c:v>
                </c:pt>
                <c:pt idx="12" formatCode="0">
                  <c:v>9</c:v>
                </c:pt>
                <c:pt idx="13" formatCode="0">
                  <c:v>9.9</c:v>
                </c:pt>
                <c:pt idx="14" formatCode="0">
                  <c:v>8.4</c:v>
                </c:pt>
                <c:pt idx="15" formatCode="0">
                  <c:v>7.3999999999999995</c:v>
                </c:pt>
              </c:numCache>
              <c:extLst/>
            </c:numRef>
          </c:val>
          <c:extLst>
            <c:ext xmlns:c16="http://schemas.microsoft.com/office/drawing/2014/chart" uri="{C3380CC4-5D6E-409C-BE32-E72D297353CC}">
              <c16:uniqueId val="{00000004-5AC0-442E-8B6E-4BDF1DF76545}"/>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txPr>
          <a:bodyPr rot="-60000000" vert="horz"/>
          <a:lstStyle/>
          <a:p>
            <a:pPr>
              <a:defRPr/>
            </a:pPr>
            <a:endParaRPr lang="fi-FI"/>
          </a:p>
        </c:txPr>
        <c:crossAx val="55519872"/>
        <c:crosses val="autoZero"/>
        <c:auto val="0"/>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1578848048141421"/>
          <c:y val="0.89502379766354434"/>
          <c:w val="0.84211519518585787"/>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5238153082527"/>
          <c:y val="5.527036572912368E-2"/>
          <c:w val="0.51989650274352206"/>
          <c:h val="0.75420679215707831"/>
        </c:manualLayout>
      </c:layout>
      <c:barChart>
        <c:barDir val="bar"/>
        <c:grouping val="percentStacked"/>
        <c:varyColors val="0"/>
        <c:ser>
          <c:idx val="0"/>
          <c:order val="0"/>
          <c:tx>
            <c:strRef>
              <c:f>Taul1!$C$2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Taul1!$B$3:$B$53</c:f>
              <c:strCache>
                <c:ptCount val="16"/>
                <c:pt idx="0">
                  <c:v>Vapaaehtoiset vakuutukset ovat välttämättömiä</c:v>
                </c:pt>
                <c:pt idx="1">
                  <c:v> lakisääteisen sosiaaliturvan täydentämiseksi</c:v>
                </c:pt>
                <c:pt idx="2">
                  <c:v>2014, n=1000</c:v>
                </c:pt>
                <c:pt idx="3">
                  <c:v>2016, n=1000</c:v>
                </c:pt>
                <c:pt idx="4">
                  <c:v>2018, n=1000</c:v>
                </c:pt>
                <c:pt idx="5">
                  <c:v>2020, n=1000</c:v>
                </c:pt>
                <c:pt idx="6">
                  <c:v>2022, n=1000</c:v>
                </c:pt>
                <c:pt idx="7">
                  <c:v>2025, n=1000</c:v>
                </c:pt>
                <c:pt idx="8">
                  <c:v>Julkinen terveydenhuolto takaa riittävät
</c:v>
                </c:pt>
                <c:pt idx="9">
                  <c:v>palvelut sairauksien varalta</c:v>
                </c:pt>
                <c:pt idx="10">
                  <c:v>2014, n=1000</c:v>
                </c:pt>
                <c:pt idx="11">
                  <c:v>2016, n=1000</c:v>
                </c:pt>
                <c:pt idx="12">
                  <c:v>2018, n=1000</c:v>
                </c:pt>
                <c:pt idx="13">
                  <c:v>2020, n=1000</c:v>
                </c:pt>
                <c:pt idx="14">
                  <c:v>2022, n=1000</c:v>
                </c:pt>
                <c:pt idx="15">
                  <c:v>2025, n=1000</c:v>
                </c:pt>
              </c:strCache>
              <c:extLst/>
            </c:strRef>
          </c:cat>
          <c:val>
            <c:numRef>
              <c:f>Taul1!$C$3:$C$53</c:f>
              <c:numCache>
                <c:formatCode>General</c:formatCode>
                <c:ptCount val="16"/>
                <c:pt idx="2" formatCode="0">
                  <c:v>31</c:v>
                </c:pt>
                <c:pt idx="3" formatCode="0">
                  <c:v>24</c:v>
                </c:pt>
                <c:pt idx="4" formatCode="0">
                  <c:v>28.000000000000004</c:v>
                </c:pt>
                <c:pt idx="5" formatCode="0">
                  <c:v>16.3</c:v>
                </c:pt>
                <c:pt idx="6" formatCode="0">
                  <c:v>16.2</c:v>
                </c:pt>
                <c:pt idx="7" formatCode="0">
                  <c:v>18</c:v>
                </c:pt>
                <c:pt idx="10" formatCode="0">
                  <c:v>11</c:v>
                </c:pt>
                <c:pt idx="11" formatCode="0">
                  <c:v>9</c:v>
                </c:pt>
                <c:pt idx="12" formatCode="0">
                  <c:v>15</c:v>
                </c:pt>
                <c:pt idx="13" formatCode="0">
                  <c:v>16.2</c:v>
                </c:pt>
                <c:pt idx="14" formatCode="0">
                  <c:v>12.8</c:v>
                </c:pt>
                <c:pt idx="15" formatCode="0">
                  <c:v>8.9</c:v>
                </c:pt>
              </c:numCache>
              <c:extLst/>
            </c:numRef>
          </c:val>
          <c:extLst>
            <c:ext xmlns:c16="http://schemas.microsoft.com/office/drawing/2014/chart" uri="{C3380CC4-5D6E-409C-BE32-E72D297353CC}">
              <c16:uniqueId val="{00000000-5AC0-442E-8B6E-4BDF1DF76545}"/>
            </c:ext>
          </c:extLst>
        </c:ser>
        <c:ser>
          <c:idx val="1"/>
          <c:order val="1"/>
          <c:tx>
            <c:strRef>
              <c:f>Taul1!$D$2</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Taul1!$B$3:$B$53</c:f>
              <c:strCache>
                <c:ptCount val="16"/>
                <c:pt idx="0">
                  <c:v>Vapaaehtoiset vakuutukset ovat välttämättömiä</c:v>
                </c:pt>
                <c:pt idx="1">
                  <c:v> lakisääteisen sosiaaliturvan täydentämiseksi</c:v>
                </c:pt>
                <c:pt idx="2">
                  <c:v>2014, n=1000</c:v>
                </c:pt>
                <c:pt idx="3">
                  <c:v>2016, n=1000</c:v>
                </c:pt>
                <c:pt idx="4">
                  <c:v>2018, n=1000</c:v>
                </c:pt>
                <c:pt idx="5">
                  <c:v>2020, n=1000</c:v>
                </c:pt>
                <c:pt idx="6">
                  <c:v>2022, n=1000</c:v>
                </c:pt>
                <c:pt idx="7">
                  <c:v>2025, n=1000</c:v>
                </c:pt>
                <c:pt idx="8">
                  <c:v>Julkinen terveydenhuolto takaa riittävät
</c:v>
                </c:pt>
                <c:pt idx="9">
                  <c:v>palvelut sairauksien varalta</c:v>
                </c:pt>
                <c:pt idx="10">
                  <c:v>2014, n=1000</c:v>
                </c:pt>
                <c:pt idx="11">
                  <c:v>2016, n=1000</c:v>
                </c:pt>
                <c:pt idx="12">
                  <c:v>2018, n=1000</c:v>
                </c:pt>
                <c:pt idx="13">
                  <c:v>2020, n=1000</c:v>
                </c:pt>
                <c:pt idx="14">
                  <c:v>2022, n=1000</c:v>
                </c:pt>
                <c:pt idx="15">
                  <c:v>2025, n=1000</c:v>
                </c:pt>
              </c:strCache>
              <c:extLst/>
            </c:strRef>
          </c:cat>
          <c:val>
            <c:numRef>
              <c:f>Taul1!$D$3:$D$53</c:f>
              <c:numCache>
                <c:formatCode>General</c:formatCode>
                <c:ptCount val="16"/>
                <c:pt idx="2" formatCode="0">
                  <c:v>49</c:v>
                </c:pt>
                <c:pt idx="3" formatCode="0">
                  <c:v>48</c:v>
                </c:pt>
                <c:pt idx="4" formatCode="0">
                  <c:v>45</c:v>
                </c:pt>
                <c:pt idx="5" formatCode="0">
                  <c:v>45.300000000000004</c:v>
                </c:pt>
                <c:pt idx="6" formatCode="0">
                  <c:v>44.5</c:v>
                </c:pt>
                <c:pt idx="7" formatCode="0">
                  <c:v>43.1</c:v>
                </c:pt>
                <c:pt idx="10" formatCode="0">
                  <c:v>48</c:v>
                </c:pt>
                <c:pt idx="11" formatCode="0">
                  <c:v>47</c:v>
                </c:pt>
                <c:pt idx="12" formatCode="0">
                  <c:v>49</c:v>
                </c:pt>
                <c:pt idx="13" formatCode="0">
                  <c:v>49.6</c:v>
                </c:pt>
                <c:pt idx="14" formatCode="0">
                  <c:v>46.6</c:v>
                </c:pt>
                <c:pt idx="15" formatCode="0">
                  <c:v>38.5</c:v>
                </c:pt>
              </c:numCache>
              <c:extLst/>
            </c:numRef>
          </c:val>
          <c:extLst>
            <c:ext xmlns:c16="http://schemas.microsoft.com/office/drawing/2014/chart" uri="{C3380CC4-5D6E-409C-BE32-E72D297353CC}">
              <c16:uniqueId val="{00000001-5AC0-442E-8B6E-4BDF1DF76545}"/>
            </c:ext>
          </c:extLst>
        </c:ser>
        <c:ser>
          <c:idx val="2"/>
          <c:order val="2"/>
          <c:tx>
            <c:strRef>
              <c:f>Taul1!$E$2</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Taul1!$B$3:$B$53</c:f>
              <c:strCache>
                <c:ptCount val="16"/>
                <c:pt idx="0">
                  <c:v>Vapaaehtoiset vakuutukset ovat välttämättömiä</c:v>
                </c:pt>
                <c:pt idx="1">
                  <c:v> lakisääteisen sosiaaliturvan täydentämiseksi</c:v>
                </c:pt>
                <c:pt idx="2">
                  <c:v>2014, n=1000</c:v>
                </c:pt>
                <c:pt idx="3">
                  <c:v>2016, n=1000</c:v>
                </c:pt>
                <c:pt idx="4">
                  <c:v>2018, n=1000</c:v>
                </c:pt>
                <c:pt idx="5">
                  <c:v>2020, n=1000</c:v>
                </c:pt>
                <c:pt idx="6">
                  <c:v>2022, n=1000</c:v>
                </c:pt>
                <c:pt idx="7">
                  <c:v>2025, n=1000</c:v>
                </c:pt>
                <c:pt idx="8">
                  <c:v>Julkinen terveydenhuolto takaa riittävät
</c:v>
                </c:pt>
                <c:pt idx="9">
                  <c:v>palvelut sairauksien varalta</c:v>
                </c:pt>
                <c:pt idx="10">
                  <c:v>2014, n=1000</c:v>
                </c:pt>
                <c:pt idx="11">
                  <c:v>2016, n=1000</c:v>
                </c:pt>
                <c:pt idx="12">
                  <c:v>2018, n=1000</c:v>
                </c:pt>
                <c:pt idx="13">
                  <c:v>2020, n=1000</c:v>
                </c:pt>
                <c:pt idx="14">
                  <c:v>2022, n=1000</c:v>
                </c:pt>
                <c:pt idx="15">
                  <c:v>2025, n=1000</c:v>
                </c:pt>
              </c:strCache>
              <c:extLst/>
            </c:strRef>
          </c:cat>
          <c:val>
            <c:numRef>
              <c:f>Taul1!$E$3:$E$53</c:f>
              <c:numCache>
                <c:formatCode>General</c:formatCode>
                <c:ptCount val="16"/>
                <c:pt idx="2" formatCode="0">
                  <c:v>12</c:v>
                </c:pt>
                <c:pt idx="3" formatCode="0">
                  <c:v>15</c:v>
                </c:pt>
                <c:pt idx="4" formatCode="0">
                  <c:v>16</c:v>
                </c:pt>
                <c:pt idx="5" formatCode="0">
                  <c:v>22.7</c:v>
                </c:pt>
                <c:pt idx="6" formatCode="0">
                  <c:v>22.1</c:v>
                </c:pt>
                <c:pt idx="7" formatCode="0">
                  <c:v>18.899999999999999</c:v>
                </c:pt>
                <c:pt idx="10" formatCode="0">
                  <c:v>28.999999999999996</c:v>
                </c:pt>
                <c:pt idx="11" formatCode="0">
                  <c:v>31</c:v>
                </c:pt>
                <c:pt idx="12" formatCode="0">
                  <c:v>26</c:v>
                </c:pt>
                <c:pt idx="13" formatCode="0">
                  <c:v>24.7</c:v>
                </c:pt>
                <c:pt idx="14" formatCode="0">
                  <c:v>28.1</c:v>
                </c:pt>
                <c:pt idx="15" formatCode="0">
                  <c:v>35.099999999999994</c:v>
                </c:pt>
              </c:numCache>
              <c:extLst/>
            </c:numRef>
          </c:val>
          <c:extLst>
            <c:ext xmlns:c16="http://schemas.microsoft.com/office/drawing/2014/chart" uri="{C3380CC4-5D6E-409C-BE32-E72D297353CC}">
              <c16:uniqueId val="{00000002-5AC0-442E-8B6E-4BDF1DF76545}"/>
            </c:ext>
          </c:extLst>
        </c:ser>
        <c:ser>
          <c:idx val="3"/>
          <c:order val="3"/>
          <c:tx>
            <c:strRef>
              <c:f>Taul1!$F$2</c:f>
              <c:strCache>
                <c:ptCount val="1"/>
                <c:pt idx="0">
                  <c:v>Täysin eri mieltä</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Taul1!$B$3:$B$53</c:f>
              <c:strCache>
                <c:ptCount val="16"/>
                <c:pt idx="0">
                  <c:v>Vapaaehtoiset vakuutukset ovat välttämättömiä</c:v>
                </c:pt>
                <c:pt idx="1">
                  <c:v> lakisääteisen sosiaaliturvan täydentämiseksi</c:v>
                </c:pt>
                <c:pt idx="2">
                  <c:v>2014, n=1000</c:v>
                </c:pt>
                <c:pt idx="3">
                  <c:v>2016, n=1000</c:v>
                </c:pt>
                <c:pt idx="4">
                  <c:v>2018, n=1000</c:v>
                </c:pt>
                <c:pt idx="5">
                  <c:v>2020, n=1000</c:v>
                </c:pt>
                <c:pt idx="6">
                  <c:v>2022, n=1000</c:v>
                </c:pt>
                <c:pt idx="7">
                  <c:v>2025, n=1000</c:v>
                </c:pt>
                <c:pt idx="8">
                  <c:v>Julkinen terveydenhuolto takaa riittävät
</c:v>
                </c:pt>
                <c:pt idx="9">
                  <c:v>palvelut sairauksien varalta</c:v>
                </c:pt>
                <c:pt idx="10">
                  <c:v>2014, n=1000</c:v>
                </c:pt>
                <c:pt idx="11">
                  <c:v>2016, n=1000</c:v>
                </c:pt>
                <c:pt idx="12">
                  <c:v>2018, n=1000</c:v>
                </c:pt>
                <c:pt idx="13">
                  <c:v>2020, n=1000</c:v>
                </c:pt>
                <c:pt idx="14">
                  <c:v>2022, n=1000</c:v>
                </c:pt>
                <c:pt idx="15">
                  <c:v>2025, n=1000</c:v>
                </c:pt>
              </c:strCache>
              <c:extLst/>
            </c:strRef>
          </c:cat>
          <c:val>
            <c:numRef>
              <c:f>Taul1!$F$3:$F$53</c:f>
              <c:numCache>
                <c:formatCode>General</c:formatCode>
                <c:ptCount val="16"/>
                <c:pt idx="2" formatCode="0">
                  <c:v>4</c:v>
                </c:pt>
                <c:pt idx="3" formatCode="0">
                  <c:v>5</c:v>
                </c:pt>
                <c:pt idx="4" formatCode="0">
                  <c:v>6</c:v>
                </c:pt>
                <c:pt idx="5" formatCode="0">
                  <c:v>7.3</c:v>
                </c:pt>
                <c:pt idx="6" formatCode="0">
                  <c:v>7.7</c:v>
                </c:pt>
                <c:pt idx="7" formatCode="0">
                  <c:v>9.1999999999999993</c:v>
                </c:pt>
                <c:pt idx="10" formatCode="0">
                  <c:v>11</c:v>
                </c:pt>
                <c:pt idx="11" formatCode="0">
                  <c:v>10</c:v>
                </c:pt>
                <c:pt idx="12" formatCode="0">
                  <c:v>7.0000000000000009</c:v>
                </c:pt>
                <c:pt idx="13" formatCode="0">
                  <c:v>6.2</c:v>
                </c:pt>
                <c:pt idx="14" formatCode="0">
                  <c:v>9.8000000000000007</c:v>
                </c:pt>
                <c:pt idx="15" formatCode="0">
                  <c:v>15.1</c:v>
                </c:pt>
              </c:numCache>
              <c:extLst/>
            </c:numRef>
          </c:val>
          <c:extLst>
            <c:ext xmlns:c16="http://schemas.microsoft.com/office/drawing/2014/chart" uri="{C3380CC4-5D6E-409C-BE32-E72D297353CC}">
              <c16:uniqueId val="{00000003-5AC0-442E-8B6E-4BDF1DF76545}"/>
            </c:ext>
          </c:extLst>
        </c:ser>
        <c:ser>
          <c:idx val="4"/>
          <c:order val="4"/>
          <c:tx>
            <c:strRef>
              <c:f>Taul1!$G$2</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Taul1!$B$3:$B$53</c:f>
              <c:strCache>
                <c:ptCount val="16"/>
                <c:pt idx="0">
                  <c:v>Vapaaehtoiset vakuutukset ovat välttämättömiä</c:v>
                </c:pt>
                <c:pt idx="1">
                  <c:v> lakisääteisen sosiaaliturvan täydentämiseksi</c:v>
                </c:pt>
                <c:pt idx="2">
                  <c:v>2014, n=1000</c:v>
                </c:pt>
                <c:pt idx="3">
                  <c:v>2016, n=1000</c:v>
                </c:pt>
                <c:pt idx="4">
                  <c:v>2018, n=1000</c:v>
                </c:pt>
                <c:pt idx="5">
                  <c:v>2020, n=1000</c:v>
                </c:pt>
                <c:pt idx="6">
                  <c:v>2022, n=1000</c:v>
                </c:pt>
                <c:pt idx="7">
                  <c:v>2025, n=1000</c:v>
                </c:pt>
                <c:pt idx="8">
                  <c:v>Julkinen terveydenhuolto takaa riittävät
</c:v>
                </c:pt>
                <c:pt idx="9">
                  <c:v>palvelut sairauksien varalta</c:v>
                </c:pt>
                <c:pt idx="10">
                  <c:v>2014, n=1000</c:v>
                </c:pt>
                <c:pt idx="11">
                  <c:v>2016, n=1000</c:v>
                </c:pt>
                <c:pt idx="12">
                  <c:v>2018, n=1000</c:v>
                </c:pt>
                <c:pt idx="13">
                  <c:v>2020, n=1000</c:v>
                </c:pt>
                <c:pt idx="14">
                  <c:v>2022, n=1000</c:v>
                </c:pt>
                <c:pt idx="15">
                  <c:v>2025, n=1000</c:v>
                </c:pt>
              </c:strCache>
              <c:extLst/>
            </c:strRef>
          </c:cat>
          <c:val>
            <c:numRef>
              <c:f>Taul1!$G$3:$G$53</c:f>
              <c:numCache>
                <c:formatCode>General</c:formatCode>
                <c:ptCount val="16"/>
                <c:pt idx="2" formatCode="0">
                  <c:v>4</c:v>
                </c:pt>
                <c:pt idx="3" formatCode="0">
                  <c:v>8</c:v>
                </c:pt>
                <c:pt idx="4" formatCode="0">
                  <c:v>5</c:v>
                </c:pt>
                <c:pt idx="5" formatCode="0">
                  <c:v>8.4</c:v>
                </c:pt>
                <c:pt idx="6" formatCode="0">
                  <c:v>9.4</c:v>
                </c:pt>
                <c:pt idx="7" formatCode="0">
                  <c:v>10.8</c:v>
                </c:pt>
                <c:pt idx="10" formatCode="0">
                  <c:v>1</c:v>
                </c:pt>
                <c:pt idx="11" formatCode="0">
                  <c:v>4</c:v>
                </c:pt>
                <c:pt idx="12" formatCode="0">
                  <c:v>2</c:v>
                </c:pt>
                <c:pt idx="13" formatCode="0">
                  <c:v>3.3000000000000003</c:v>
                </c:pt>
                <c:pt idx="14" formatCode="0">
                  <c:v>2.6</c:v>
                </c:pt>
                <c:pt idx="15" formatCode="0">
                  <c:v>2.4</c:v>
                </c:pt>
              </c:numCache>
              <c:extLst/>
            </c:numRef>
          </c:val>
          <c:extLst>
            <c:ext xmlns:c16="http://schemas.microsoft.com/office/drawing/2014/chart" uri="{C3380CC4-5D6E-409C-BE32-E72D297353CC}">
              <c16:uniqueId val="{00000004-5AC0-442E-8B6E-4BDF1DF76545}"/>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txPr>
          <a:bodyPr rot="-60000000" vert="horz"/>
          <a:lstStyle/>
          <a:p>
            <a:pPr>
              <a:defRPr/>
            </a:pPr>
            <a:endParaRPr lang="fi-FI"/>
          </a:p>
        </c:txPr>
        <c:crossAx val="55519872"/>
        <c:crosses val="autoZero"/>
        <c:auto val="0"/>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16634961133957479"/>
          <c:y val="0.89502379766354434"/>
          <c:w val="0.83365038866042518"/>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5238153082527"/>
          <c:y val="5.527036572912368E-2"/>
          <c:w val="0.51989650274352206"/>
          <c:h val="0.75420679215707831"/>
        </c:manualLayout>
      </c:layout>
      <c:barChart>
        <c:barDir val="bar"/>
        <c:grouping val="percentStacked"/>
        <c:varyColors val="0"/>
        <c:ser>
          <c:idx val="0"/>
          <c:order val="0"/>
          <c:tx>
            <c:strRef>
              <c:f>Taul1!$C$2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Taul1!$B$3:$B$56</c:f>
              <c:strCache>
                <c:ptCount val="15"/>
                <c:pt idx="0">
                  <c:v>Perheenhuoltajan kuolemaan on</c:v>
                </c:pt>
                <c:pt idx="1">
                  <c:v>välttämätöntä varautua henkivakuutuksella</c:v>
                </c:pt>
                <c:pt idx="2">
                  <c:v>2016, n=1000</c:v>
                </c:pt>
                <c:pt idx="3">
                  <c:v>2018, n=1000</c:v>
                </c:pt>
                <c:pt idx="4">
                  <c:v>2020, n=1000</c:v>
                </c:pt>
                <c:pt idx="5">
                  <c:v>2022, n=1000</c:v>
                </c:pt>
                <c:pt idx="6">
                  <c:v>2025, n=1000</c:v>
                </c:pt>
                <c:pt idx="7">
                  <c:v>Lakisääteinen eläketurva takaa riittävän</c:v>
                </c:pt>
                <c:pt idx="8">
                  <c:v>toimeentulon vanhuudessa</c:v>
                </c:pt>
                <c:pt idx="9">
                  <c:v>2014, n=1000</c:v>
                </c:pt>
                <c:pt idx="10">
                  <c:v>2016, n=1000</c:v>
                </c:pt>
                <c:pt idx="11">
                  <c:v>2018, n=1000</c:v>
                </c:pt>
                <c:pt idx="12">
                  <c:v>2020, n=1000</c:v>
                </c:pt>
                <c:pt idx="13">
                  <c:v>2022, n=1000</c:v>
                </c:pt>
                <c:pt idx="14">
                  <c:v>2025, n=1000</c:v>
                </c:pt>
              </c:strCache>
              <c:extLst/>
            </c:strRef>
          </c:cat>
          <c:val>
            <c:numRef>
              <c:f>Taul1!$C$3:$C$56</c:f>
              <c:numCache>
                <c:formatCode>General</c:formatCode>
                <c:ptCount val="15"/>
                <c:pt idx="2" formatCode="0">
                  <c:v>17</c:v>
                </c:pt>
                <c:pt idx="3" formatCode="0">
                  <c:v>21</c:v>
                </c:pt>
                <c:pt idx="4" formatCode="0">
                  <c:v>17</c:v>
                </c:pt>
                <c:pt idx="5" formatCode="0">
                  <c:v>15.8</c:v>
                </c:pt>
                <c:pt idx="6" formatCode="0">
                  <c:v>17</c:v>
                </c:pt>
                <c:pt idx="9" formatCode="0">
                  <c:v>6</c:v>
                </c:pt>
                <c:pt idx="10" formatCode="0">
                  <c:v>4</c:v>
                </c:pt>
                <c:pt idx="11" formatCode="0">
                  <c:v>7</c:v>
                </c:pt>
                <c:pt idx="12" formatCode="0">
                  <c:v>8</c:v>
                </c:pt>
                <c:pt idx="13" formatCode="0">
                  <c:v>5.8999999999999995</c:v>
                </c:pt>
                <c:pt idx="14" formatCode="0">
                  <c:v>6.2</c:v>
                </c:pt>
              </c:numCache>
              <c:extLst/>
            </c:numRef>
          </c:val>
          <c:extLst>
            <c:ext xmlns:c16="http://schemas.microsoft.com/office/drawing/2014/chart" uri="{C3380CC4-5D6E-409C-BE32-E72D297353CC}">
              <c16:uniqueId val="{00000000-5AC0-442E-8B6E-4BDF1DF76545}"/>
            </c:ext>
          </c:extLst>
        </c:ser>
        <c:ser>
          <c:idx val="1"/>
          <c:order val="1"/>
          <c:tx>
            <c:strRef>
              <c:f>Taul1!$D$2</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Taul1!$B$3:$B$56</c:f>
              <c:strCache>
                <c:ptCount val="15"/>
                <c:pt idx="0">
                  <c:v>Perheenhuoltajan kuolemaan on</c:v>
                </c:pt>
                <c:pt idx="1">
                  <c:v>välttämätöntä varautua henkivakuutuksella</c:v>
                </c:pt>
                <c:pt idx="2">
                  <c:v>2016, n=1000</c:v>
                </c:pt>
                <c:pt idx="3">
                  <c:v>2018, n=1000</c:v>
                </c:pt>
                <c:pt idx="4">
                  <c:v>2020, n=1000</c:v>
                </c:pt>
                <c:pt idx="5">
                  <c:v>2022, n=1000</c:v>
                </c:pt>
                <c:pt idx="6">
                  <c:v>2025, n=1000</c:v>
                </c:pt>
                <c:pt idx="7">
                  <c:v>Lakisääteinen eläketurva takaa riittävän</c:v>
                </c:pt>
                <c:pt idx="8">
                  <c:v>toimeentulon vanhuudessa</c:v>
                </c:pt>
                <c:pt idx="9">
                  <c:v>2014, n=1000</c:v>
                </c:pt>
                <c:pt idx="10">
                  <c:v>2016, n=1000</c:v>
                </c:pt>
                <c:pt idx="11">
                  <c:v>2018, n=1000</c:v>
                </c:pt>
                <c:pt idx="12">
                  <c:v>2020, n=1000</c:v>
                </c:pt>
                <c:pt idx="13">
                  <c:v>2022, n=1000</c:v>
                </c:pt>
                <c:pt idx="14">
                  <c:v>2025, n=1000</c:v>
                </c:pt>
              </c:strCache>
              <c:extLst/>
            </c:strRef>
          </c:cat>
          <c:val>
            <c:numRef>
              <c:f>Taul1!$D$3:$D$56</c:f>
              <c:numCache>
                <c:formatCode>General</c:formatCode>
                <c:ptCount val="15"/>
                <c:pt idx="2" formatCode="0">
                  <c:v>40</c:v>
                </c:pt>
                <c:pt idx="3" formatCode="0">
                  <c:v>39</c:v>
                </c:pt>
                <c:pt idx="4" formatCode="0">
                  <c:v>39</c:v>
                </c:pt>
                <c:pt idx="5" formatCode="0">
                  <c:v>42.1</c:v>
                </c:pt>
                <c:pt idx="6" formatCode="0">
                  <c:v>39.900000000000006</c:v>
                </c:pt>
                <c:pt idx="9" formatCode="0">
                  <c:v>35</c:v>
                </c:pt>
                <c:pt idx="10" formatCode="0">
                  <c:v>28</c:v>
                </c:pt>
                <c:pt idx="11" formatCode="0">
                  <c:v>33</c:v>
                </c:pt>
                <c:pt idx="12" formatCode="0">
                  <c:v>35</c:v>
                </c:pt>
                <c:pt idx="13" formatCode="0">
                  <c:v>31.900000000000002</c:v>
                </c:pt>
                <c:pt idx="14" formatCode="0">
                  <c:v>31</c:v>
                </c:pt>
              </c:numCache>
              <c:extLst/>
            </c:numRef>
          </c:val>
          <c:extLst>
            <c:ext xmlns:c16="http://schemas.microsoft.com/office/drawing/2014/chart" uri="{C3380CC4-5D6E-409C-BE32-E72D297353CC}">
              <c16:uniqueId val="{00000001-5AC0-442E-8B6E-4BDF1DF76545}"/>
            </c:ext>
          </c:extLst>
        </c:ser>
        <c:ser>
          <c:idx val="2"/>
          <c:order val="2"/>
          <c:tx>
            <c:strRef>
              <c:f>Taul1!$E$2</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Taul1!$B$3:$B$56</c:f>
              <c:strCache>
                <c:ptCount val="15"/>
                <c:pt idx="0">
                  <c:v>Perheenhuoltajan kuolemaan on</c:v>
                </c:pt>
                <c:pt idx="1">
                  <c:v>välttämätöntä varautua henkivakuutuksella</c:v>
                </c:pt>
                <c:pt idx="2">
                  <c:v>2016, n=1000</c:v>
                </c:pt>
                <c:pt idx="3">
                  <c:v>2018, n=1000</c:v>
                </c:pt>
                <c:pt idx="4">
                  <c:v>2020, n=1000</c:v>
                </c:pt>
                <c:pt idx="5">
                  <c:v>2022, n=1000</c:v>
                </c:pt>
                <c:pt idx="6">
                  <c:v>2025, n=1000</c:v>
                </c:pt>
                <c:pt idx="7">
                  <c:v>Lakisääteinen eläketurva takaa riittävän</c:v>
                </c:pt>
                <c:pt idx="8">
                  <c:v>toimeentulon vanhuudessa</c:v>
                </c:pt>
                <c:pt idx="9">
                  <c:v>2014, n=1000</c:v>
                </c:pt>
                <c:pt idx="10">
                  <c:v>2016, n=1000</c:v>
                </c:pt>
                <c:pt idx="11">
                  <c:v>2018, n=1000</c:v>
                </c:pt>
                <c:pt idx="12">
                  <c:v>2020, n=1000</c:v>
                </c:pt>
                <c:pt idx="13">
                  <c:v>2022, n=1000</c:v>
                </c:pt>
                <c:pt idx="14">
                  <c:v>2025, n=1000</c:v>
                </c:pt>
              </c:strCache>
              <c:extLst/>
            </c:strRef>
          </c:cat>
          <c:val>
            <c:numRef>
              <c:f>Taul1!$E$3:$E$56</c:f>
              <c:numCache>
                <c:formatCode>General</c:formatCode>
                <c:ptCount val="15"/>
                <c:pt idx="2" formatCode="0">
                  <c:v>21</c:v>
                </c:pt>
                <c:pt idx="3" formatCode="0">
                  <c:v>22</c:v>
                </c:pt>
                <c:pt idx="4" formatCode="0">
                  <c:v>25</c:v>
                </c:pt>
                <c:pt idx="5" formatCode="0">
                  <c:v>21.7</c:v>
                </c:pt>
                <c:pt idx="6" formatCode="0">
                  <c:v>23.3</c:v>
                </c:pt>
                <c:pt idx="9" formatCode="0">
                  <c:v>36</c:v>
                </c:pt>
                <c:pt idx="10" formatCode="0">
                  <c:v>41</c:v>
                </c:pt>
                <c:pt idx="11" formatCode="0">
                  <c:v>36</c:v>
                </c:pt>
                <c:pt idx="12" formatCode="0">
                  <c:v>37</c:v>
                </c:pt>
                <c:pt idx="13" formatCode="0">
                  <c:v>37.200000000000003</c:v>
                </c:pt>
                <c:pt idx="14" formatCode="0">
                  <c:v>37.299999999999997</c:v>
                </c:pt>
              </c:numCache>
              <c:extLst/>
            </c:numRef>
          </c:val>
          <c:extLst>
            <c:ext xmlns:c16="http://schemas.microsoft.com/office/drawing/2014/chart" uri="{C3380CC4-5D6E-409C-BE32-E72D297353CC}">
              <c16:uniqueId val="{00000002-5AC0-442E-8B6E-4BDF1DF76545}"/>
            </c:ext>
          </c:extLst>
        </c:ser>
        <c:ser>
          <c:idx val="3"/>
          <c:order val="3"/>
          <c:tx>
            <c:strRef>
              <c:f>Taul1!$F$2</c:f>
              <c:strCache>
                <c:ptCount val="1"/>
                <c:pt idx="0">
                  <c:v>Täysin eri mieltä</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Taul1!$B$3:$B$56</c:f>
              <c:strCache>
                <c:ptCount val="15"/>
                <c:pt idx="0">
                  <c:v>Perheenhuoltajan kuolemaan on</c:v>
                </c:pt>
                <c:pt idx="1">
                  <c:v>välttämätöntä varautua henkivakuutuksella</c:v>
                </c:pt>
                <c:pt idx="2">
                  <c:v>2016, n=1000</c:v>
                </c:pt>
                <c:pt idx="3">
                  <c:v>2018, n=1000</c:v>
                </c:pt>
                <c:pt idx="4">
                  <c:v>2020, n=1000</c:v>
                </c:pt>
                <c:pt idx="5">
                  <c:v>2022, n=1000</c:v>
                </c:pt>
                <c:pt idx="6">
                  <c:v>2025, n=1000</c:v>
                </c:pt>
                <c:pt idx="7">
                  <c:v>Lakisääteinen eläketurva takaa riittävän</c:v>
                </c:pt>
                <c:pt idx="8">
                  <c:v>toimeentulon vanhuudessa</c:v>
                </c:pt>
                <c:pt idx="9">
                  <c:v>2014, n=1000</c:v>
                </c:pt>
                <c:pt idx="10">
                  <c:v>2016, n=1000</c:v>
                </c:pt>
                <c:pt idx="11">
                  <c:v>2018, n=1000</c:v>
                </c:pt>
                <c:pt idx="12">
                  <c:v>2020, n=1000</c:v>
                </c:pt>
                <c:pt idx="13">
                  <c:v>2022, n=1000</c:v>
                </c:pt>
                <c:pt idx="14">
                  <c:v>2025, n=1000</c:v>
                </c:pt>
              </c:strCache>
              <c:extLst/>
            </c:strRef>
          </c:cat>
          <c:val>
            <c:numRef>
              <c:f>Taul1!$F$3:$F$56</c:f>
              <c:numCache>
                <c:formatCode>General</c:formatCode>
                <c:ptCount val="15"/>
                <c:pt idx="2" formatCode="0">
                  <c:v>6</c:v>
                </c:pt>
                <c:pt idx="3" formatCode="0">
                  <c:v>6</c:v>
                </c:pt>
                <c:pt idx="4" formatCode="0">
                  <c:v>7.0000000000000009</c:v>
                </c:pt>
                <c:pt idx="5" formatCode="0">
                  <c:v>7.1999999999999993</c:v>
                </c:pt>
                <c:pt idx="6" formatCode="0">
                  <c:v>7.7</c:v>
                </c:pt>
                <c:pt idx="9" formatCode="0">
                  <c:v>18</c:v>
                </c:pt>
                <c:pt idx="10" formatCode="0">
                  <c:v>20</c:v>
                </c:pt>
                <c:pt idx="11" formatCode="0">
                  <c:v>17</c:v>
                </c:pt>
                <c:pt idx="12" formatCode="0">
                  <c:v>14</c:v>
                </c:pt>
                <c:pt idx="13" formatCode="0">
                  <c:v>18.7</c:v>
                </c:pt>
                <c:pt idx="14" formatCode="0">
                  <c:v>18.899999999999999</c:v>
                </c:pt>
              </c:numCache>
              <c:extLst/>
            </c:numRef>
          </c:val>
          <c:extLst>
            <c:ext xmlns:c16="http://schemas.microsoft.com/office/drawing/2014/chart" uri="{C3380CC4-5D6E-409C-BE32-E72D297353CC}">
              <c16:uniqueId val="{00000003-5AC0-442E-8B6E-4BDF1DF76545}"/>
            </c:ext>
          </c:extLst>
        </c:ser>
        <c:ser>
          <c:idx val="4"/>
          <c:order val="4"/>
          <c:tx>
            <c:strRef>
              <c:f>Taul1!$G$2</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Taul1!$B$3:$B$56</c:f>
              <c:strCache>
                <c:ptCount val="15"/>
                <c:pt idx="0">
                  <c:v>Perheenhuoltajan kuolemaan on</c:v>
                </c:pt>
                <c:pt idx="1">
                  <c:v>välttämätöntä varautua henkivakuutuksella</c:v>
                </c:pt>
                <c:pt idx="2">
                  <c:v>2016, n=1000</c:v>
                </c:pt>
                <c:pt idx="3">
                  <c:v>2018, n=1000</c:v>
                </c:pt>
                <c:pt idx="4">
                  <c:v>2020, n=1000</c:v>
                </c:pt>
                <c:pt idx="5">
                  <c:v>2022, n=1000</c:v>
                </c:pt>
                <c:pt idx="6">
                  <c:v>2025, n=1000</c:v>
                </c:pt>
                <c:pt idx="7">
                  <c:v>Lakisääteinen eläketurva takaa riittävän</c:v>
                </c:pt>
                <c:pt idx="8">
                  <c:v>toimeentulon vanhuudessa</c:v>
                </c:pt>
                <c:pt idx="9">
                  <c:v>2014, n=1000</c:v>
                </c:pt>
                <c:pt idx="10">
                  <c:v>2016, n=1000</c:v>
                </c:pt>
                <c:pt idx="11">
                  <c:v>2018, n=1000</c:v>
                </c:pt>
                <c:pt idx="12">
                  <c:v>2020, n=1000</c:v>
                </c:pt>
                <c:pt idx="13">
                  <c:v>2022, n=1000</c:v>
                </c:pt>
                <c:pt idx="14">
                  <c:v>2025, n=1000</c:v>
                </c:pt>
              </c:strCache>
              <c:extLst/>
            </c:strRef>
          </c:cat>
          <c:val>
            <c:numRef>
              <c:f>Taul1!$G$3:$G$56</c:f>
              <c:numCache>
                <c:formatCode>General</c:formatCode>
                <c:ptCount val="15"/>
                <c:pt idx="2" formatCode="0">
                  <c:v>16</c:v>
                </c:pt>
                <c:pt idx="3" formatCode="0">
                  <c:v>13</c:v>
                </c:pt>
                <c:pt idx="4" formatCode="0">
                  <c:v>12</c:v>
                </c:pt>
                <c:pt idx="5" formatCode="0">
                  <c:v>13.100000000000001</c:v>
                </c:pt>
                <c:pt idx="6" formatCode="0">
                  <c:v>12.2</c:v>
                </c:pt>
                <c:pt idx="9" formatCode="0">
                  <c:v>5</c:v>
                </c:pt>
                <c:pt idx="10" formatCode="0">
                  <c:v>7</c:v>
                </c:pt>
                <c:pt idx="11" formatCode="0">
                  <c:v>6</c:v>
                </c:pt>
                <c:pt idx="12" formatCode="0">
                  <c:v>6</c:v>
                </c:pt>
                <c:pt idx="13" formatCode="0">
                  <c:v>6.2</c:v>
                </c:pt>
                <c:pt idx="14" formatCode="0">
                  <c:v>6.5</c:v>
                </c:pt>
              </c:numCache>
              <c:extLst/>
            </c:numRef>
          </c:val>
          <c:extLst>
            <c:ext xmlns:c16="http://schemas.microsoft.com/office/drawing/2014/chart" uri="{C3380CC4-5D6E-409C-BE32-E72D297353CC}">
              <c16:uniqueId val="{00000004-5AC0-442E-8B6E-4BDF1DF76545}"/>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txPr>
          <a:bodyPr rot="-60000000" vert="horz"/>
          <a:lstStyle/>
          <a:p>
            <a:pPr>
              <a:defRPr/>
            </a:pPr>
            <a:endParaRPr lang="fi-FI"/>
          </a:p>
        </c:txPr>
        <c:crossAx val="55519872"/>
        <c:crosses val="autoZero"/>
        <c:auto val="0"/>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16634961133957479"/>
          <c:y val="0.89502379766354434"/>
          <c:w val="0.83365038866042518"/>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21562523427829"/>
          <c:y val="6.0692317085811735E-2"/>
          <c:w val="0.62300840504282873"/>
          <c:h val="0.7721506607729347"/>
        </c:manualLayout>
      </c:layout>
      <c:barChart>
        <c:barDir val="bar"/>
        <c:grouping val="percentStacked"/>
        <c:varyColors val="0"/>
        <c:ser>
          <c:idx val="0"/>
          <c:order val="0"/>
          <c:tx>
            <c:strRef>
              <c:f>Taul1!$A$5</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Taul1!$B$4:$BO$4</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ASUINPAIKKA</c:v>
                </c:pt>
                <c:pt idx="16">
                  <c:v>Pääkaupunkiseutu, n=220</c:v>
                </c:pt>
                <c:pt idx="17">
                  <c:v>Tampere / Turku, n=112</c:v>
                </c:pt>
                <c:pt idx="18">
                  <c:v>Muu &gt;50.000 as. kaupunki, n=269</c:v>
                </c:pt>
                <c:pt idx="19">
                  <c:v>Alle 50.000 as. kaupunki, n=239</c:v>
                </c:pt>
                <c:pt idx="20">
                  <c:v>Maalaiskunta, n=159</c:v>
                </c:pt>
              </c:strCache>
              <c:extLst/>
            </c:strRef>
          </c:cat>
          <c:val>
            <c:numRef>
              <c:f>Taul1!$B$5:$BO$5</c:f>
              <c:numCache>
                <c:formatCode>General</c:formatCode>
                <c:ptCount val="21"/>
                <c:pt idx="0" formatCode="0%">
                  <c:v>0.26</c:v>
                </c:pt>
                <c:pt idx="2" formatCode="0%">
                  <c:v>0.36399999999999999</c:v>
                </c:pt>
                <c:pt idx="3" formatCode="0%">
                  <c:v>0.157</c:v>
                </c:pt>
                <c:pt idx="5" formatCode="0%">
                  <c:v>0.3</c:v>
                </c:pt>
                <c:pt idx="6" formatCode="0%">
                  <c:v>0.155</c:v>
                </c:pt>
                <c:pt idx="7" formatCode="0%">
                  <c:v>0.161</c:v>
                </c:pt>
                <c:pt idx="8" formatCode="0%">
                  <c:v>0.158</c:v>
                </c:pt>
                <c:pt idx="9" formatCode="0%">
                  <c:v>0.40600000000000003</c:v>
                </c:pt>
                <c:pt idx="11" formatCode="0%">
                  <c:v>0.19</c:v>
                </c:pt>
                <c:pt idx="12" formatCode="0%">
                  <c:v>0.28100000000000003</c:v>
                </c:pt>
                <c:pt idx="13" formatCode="0%">
                  <c:v>0.30099999999999999</c:v>
                </c:pt>
                <c:pt idx="14" formatCode="0%">
                  <c:v>0.33900000000000002</c:v>
                </c:pt>
                <c:pt idx="16" formatCode="0%">
                  <c:v>0.248</c:v>
                </c:pt>
                <c:pt idx="17" formatCode="0%">
                  <c:v>0.26700000000000002</c:v>
                </c:pt>
                <c:pt idx="18" formatCode="0%">
                  <c:v>0.248</c:v>
                </c:pt>
                <c:pt idx="19" formatCode="0%">
                  <c:v>0.27700000000000002</c:v>
                </c:pt>
                <c:pt idx="20" formatCode="0%">
                  <c:v>0.26800000000000002</c:v>
                </c:pt>
              </c:numCache>
              <c:extLst/>
            </c:numRef>
          </c:val>
          <c:extLst>
            <c:ext xmlns:c16="http://schemas.microsoft.com/office/drawing/2014/chart" uri="{C3380CC4-5D6E-409C-BE32-E72D297353CC}">
              <c16:uniqueId val="{00000000-C9D2-4B45-B1E7-610E2230E5D5}"/>
            </c:ext>
          </c:extLst>
        </c:ser>
        <c:ser>
          <c:idx val="1"/>
          <c:order val="1"/>
          <c:tx>
            <c:strRef>
              <c:f>Taul1!$A$6</c:f>
              <c:strCache>
                <c:ptCount val="1"/>
                <c:pt idx="0">
                  <c:v>En osaa sanoa</c:v>
                </c:pt>
              </c:strCache>
            </c:strRef>
          </c:tx>
          <c:spPr>
            <a:solidFill>
              <a:srgbClr val="FFFFFF">
                <a:lumMod val="8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Taul1!$B$4:$BO$4</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ASUINPAIKKA</c:v>
                </c:pt>
                <c:pt idx="16">
                  <c:v>Pääkaupunkiseutu, n=220</c:v>
                </c:pt>
                <c:pt idx="17">
                  <c:v>Tampere / Turku, n=112</c:v>
                </c:pt>
                <c:pt idx="18">
                  <c:v>Muu &gt;50.000 as. kaupunki, n=269</c:v>
                </c:pt>
                <c:pt idx="19">
                  <c:v>Alle 50.000 as. kaupunki, n=239</c:v>
                </c:pt>
                <c:pt idx="20">
                  <c:v>Maalaiskunta, n=159</c:v>
                </c:pt>
              </c:strCache>
              <c:extLst/>
            </c:strRef>
          </c:cat>
          <c:val>
            <c:numRef>
              <c:f>Taul1!$B$6:$BO$6</c:f>
              <c:numCache>
                <c:formatCode>General</c:formatCode>
                <c:ptCount val="21"/>
                <c:pt idx="0" formatCode="0%">
                  <c:v>0.26500000000000001</c:v>
                </c:pt>
                <c:pt idx="2" formatCode="0%">
                  <c:v>0.23400000000000001</c:v>
                </c:pt>
                <c:pt idx="3" formatCode="0%">
                  <c:v>0.29699999999999999</c:v>
                </c:pt>
                <c:pt idx="5" formatCode="0%">
                  <c:v>0.25</c:v>
                </c:pt>
                <c:pt idx="6" formatCode="0%">
                  <c:v>0.20799999999999999</c:v>
                </c:pt>
                <c:pt idx="7" formatCode="0%">
                  <c:v>0.27700000000000002</c:v>
                </c:pt>
                <c:pt idx="8" formatCode="0%">
                  <c:v>0.314</c:v>
                </c:pt>
                <c:pt idx="9" formatCode="0%">
                  <c:v>0.27200000000000002</c:v>
                </c:pt>
                <c:pt idx="11" formatCode="0%">
                  <c:v>0.255</c:v>
                </c:pt>
                <c:pt idx="12" formatCode="0%">
                  <c:v>0.253</c:v>
                </c:pt>
                <c:pt idx="13" formatCode="0%">
                  <c:v>0.17</c:v>
                </c:pt>
                <c:pt idx="14" formatCode="0%">
                  <c:v>0.22900000000000001</c:v>
                </c:pt>
                <c:pt idx="16" formatCode="0%">
                  <c:v>0.29299999999999998</c:v>
                </c:pt>
                <c:pt idx="17" formatCode="0%">
                  <c:v>0.26900000000000002</c:v>
                </c:pt>
                <c:pt idx="18" formatCode="0%">
                  <c:v>0.249</c:v>
                </c:pt>
                <c:pt idx="19" formatCode="0%">
                  <c:v>0.27200000000000002</c:v>
                </c:pt>
                <c:pt idx="20" formatCode="0%">
                  <c:v>0.24099999999999999</c:v>
                </c:pt>
              </c:numCache>
              <c:extLst/>
            </c:numRef>
          </c:val>
          <c:extLst>
            <c:ext xmlns:c16="http://schemas.microsoft.com/office/drawing/2014/chart" uri="{C3380CC4-5D6E-409C-BE32-E72D297353CC}">
              <c16:uniqueId val="{00000001-C9D2-4B45-B1E7-610E2230E5D5}"/>
            </c:ext>
          </c:extLst>
        </c:ser>
        <c:ser>
          <c:idx val="2"/>
          <c:order val="2"/>
          <c:tx>
            <c:strRef>
              <c:f>Taul1!$A$7</c:f>
              <c:strCache>
                <c:ptCount val="1"/>
                <c:pt idx="0">
                  <c:v>Ei</c:v>
                </c:pt>
              </c:strCache>
            </c:strRef>
          </c:tx>
          <c:spPr>
            <a:solidFill>
              <a:srgbClr val="E5007D"/>
            </a:solidFill>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Taul1!$B$4:$BO$4</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ASUINPAIKKA</c:v>
                </c:pt>
                <c:pt idx="16">
                  <c:v>Pääkaupunkiseutu, n=220</c:v>
                </c:pt>
                <c:pt idx="17">
                  <c:v>Tampere / Turku, n=112</c:v>
                </c:pt>
                <c:pt idx="18">
                  <c:v>Muu &gt;50.000 as. kaupunki, n=269</c:v>
                </c:pt>
                <c:pt idx="19">
                  <c:v>Alle 50.000 as. kaupunki, n=239</c:v>
                </c:pt>
                <c:pt idx="20">
                  <c:v>Maalaiskunta, n=159</c:v>
                </c:pt>
              </c:strCache>
              <c:extLst/>
            </c:strRef>
          </c:cat>
          <c:val>
            <c:numRef>
              <c:f>Taul1!$B$7:$BO$7</c:f>
              <c:numCache>
                <c:formatCode>General</c:formatCode>
                <c:ptCount val="21"/>
                <c:pt idx="0" formatCode="0%">
                  <c:v>0.47499999999999998</c:v>
                </c:pt>
                <c:pt idx="2" formatCode="0%">
                  <c:v>0.40200000000000002</c:v>
                </c:pt>
                <c:pt idx="3" formatCode="0%">
                  <c:v>0.54700000000000004</c:v>
                </c:pt>
                <c:pt idx="5" formatCode="0%">
                  <c:v>0.45</c:v>
                </c:pt>
                <c:pt idx="6" formatCode="0%">
                  <c:v>0.63700000000000001</c:v>
                </c:pt>
                <c:pt idx="7" formatCode="0%">
                  <c:v>0.56200000000000006</c:v>
                </c:pt>
                <c:pt idx="8" formatCode="0%">
                  <c:v>0.52900000000000003</c:v>
                </c:pt>
                <c:pt idx="9" formatCode="0%">
                  <c:v>0.32200000000000001</c:v>
                </c:pt>
                <c:pt idx="11" formatCode="0%">
                  <c:v>0.55600000000000005</c:v>
                </c:pt>
                <c:pt idx="12" formatCode="0%">
                  <c:v>0.46600000000000003</c:v>
                </c:pt>
                <c:pt idx="13" formatCode="0%">
                  <c:v>0.52900000000000003</c:v>
                </c:pt>
                <c:pt idx="14" formatCode="0%">
                  <c:v>0.432</c:v>
                </c:pt>
                <c:pt idx="16" formatCode="0%">
                  <c:v>0.45900000000000002</c:v>
                </c:pt>
                <c:pt idx="17" formatCode="0%">
                  <c:v>0.46400000000000002</c:v>
                </c:pt>
                <c:pt idx="18" formatCode="0%">
                  <c:v>0.503</c:v>
                </c:pt>
                <c:pt idx="19" formatCode="0%">
                  <c:v>0.45100000000000001</c:v>
                </c:pt>
                <c:pt idx="20" formatCode="0%">
                  <c:v>0.49099999999999999</c:v>
                </c:pt>
              </c:numCache>
              <c:extLst/>
            </c:numRef>
          </c:val>
          <c:extLst>
            <c:ext xmlns:c16="http://schemas.microsoft.com/office/drawing/2014/chart" uri="{C3380CC4-5D6E-409C-BE32-E72D297353CC}">
              <c16:uniqueId val="{00000002-C9D2-4B45-B1E7-610E2230E5D5}"/>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18687285586960459"/>
          <c:y val="0.89141858326819678"/>
          <c:w val="0.79415173583775533"/>
          <c:h val="4.696493217729566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763090396915883"/>
          <c:y val="5.3766146177499564E-2"/>
          <c:w val="0.59166617039044489"/>
          <c:h val="0.75357119602585154"/>
        </c:manualLayout>
      </c:layout>
      <c:barChart>
        <c:barDir val="bar"/>
        <c:grouping val="percentStacked"/>
        <c:varyColors val="0"/>
        <c:ser>
          <c:idx val="0"/>
          <c:order val="0"/>
          <c:tx>
            <c:strRef>
              <c:f>Taul1!$A$2</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2014, n=1000</c:v>
                </c:pt>
                <c:pt idx="1">
                  <c:v>2016, n=1000</c:v>
                </c:pt>
                <c:pt idx="2">
                  <c:v>2018, n=1000</c:v>
                </c:pt>
                <c:pt idx="3">
                  <c:v>2020, n=1000</c:v>
                </c:pt>
                <c:pt idx="4">
                  <c:v>2022, n=1000</c:v>
                </c:pt>
                <c:pt idx="5">
                  <c:v>2025, n=1000</c:v>
                </c:pt>
              </c:strCache>
            </c:strRef>
          </c:cat>
          <c:val>
            <c:numRef>
              <c:f>Taul1!$B$2:$G$2</c:f>
              <c:numCache>
                <c:formatCode>0%</c:formatCode>
                <c:ptCount val="6"/>
                <c:pt idx="0">
                  <c:v>0.21</c:v>
                </c:pt>
                <c:pt idx="1">
                  <c:v>0.22</c:v>
                </c:pt>
                <c:pt idx="2">
                  <c:v>0.25</c:v>
                </c:pt>
                <c:pt idx="3">
                  <c:v>0.31</c:v>
                </c:pt>
                <c:pt idx="4">
                  <c:v>0.25</c:v>
                </c:pt>
                <c:pt idx="5">
                  <c:v>0.26</c:v>
                </c:pt>
              </c:numCache>
            </c:numRef>
          </c:val>
          <c:extLst>
            <c:ext xmlns:c16="http://schemas.microsoft.com/office/drawing/2014/chart" uri="{C3380CC4-5D6E-409C-BE32-E72D297353CC}">
              <c16:uniqueId val="{00000000-967F-473E-99B7-EA8AF3CFF138}"/>
            </c:ext>
          </c:extLst>
        </c:ser>
        <c:ser>
          <c:idx val="1"/>
          <c:order val="1"/>
          <c:tx>
            <c:strRef>
              <c:f>Taul1!$A$3</c:f>
              <c:strCache>
                <c:ptCount val="1"/>
                <c:pt idx="0">
                  <c:v>En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2014, n=1000</c:v>
                </c:pt>
                <c:pt idx="1">
                  <c:v>2016, n=1000</c:v>
                </c:pt>
                <c:pt idx="2">
                  <c:v>2018, n=1000</c:v>
                </c:pt>
                <c:pt idx="3">
                  <c:v>2020, n=1000</c:v>
                </c:pt>
                <c:pt idx="4">
                  <c:v>2022, n=1000</c:v>
                </c:pt>
                <c:pt idx="5">
                  <c:v>2025, n=1000</c:v>
                </c:pt>
              </c:strCache>
            </c:strRef>
          </c:cat>
          <c:val>
            <c:numRef>
              <c:f>Taul1!$B$3:$G$3</c:f>
              <c:numCache>
                <c:formatCode>0%</c:formatCode>
                <c:ptCount val="6"/>
                <c:pt idx="0">
                  <c:v>0.51</c:v>
                </c:pt>
                <c:pt idx="1">
                  <c:v>0.49</c:v>
                </c:pt>
                <c:pt idx="2">
                  <c:v>0.49</c:v>
                </c:pt>
                <c:pt idx="3">
                  <c:v>0.4</c:v>
                </c:pt>
                <c:pt idx="4">
                  <c:v>0.48</c:v>
                </c:pt>
                <c:pt idx="5">
                  <c:v>0.48</c:v>
                </c:pt>
              </c:numCache>
            </c:numRef>
          </c:val>
          <c:extLst>
            <c:ext xmlns:c16="http://schemas.microsoft.com/office/drawing/2014/chart" uri="{C3380CC4-5D6E-409C-BE32-E72D297353CC}">
              <c16:uniqueId val="{00000001-967F-473E-99B7-EA8AF3CFF138}"/>
            </c:ext>
          </c:extLst>
        </c:ser>
        <c:ser>
          <c:idx val="2"/>
          <c:order val="2"/>
          <c:tx>
            <c:strRef>
              <c:f>Taul1!$A$4</c:f>
              <c:strCache>
                <c:ptCount val="1"/>
                <c:pt idx="0">
                  <c:v>En osaa sanoa</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2014, n=1000</c:v>
                </c:pt>
                <c:pt idx="1">
                  <c:v>2016, n=1000</c:v>
                </c:pt>
                <c:pt idx="2">
                  <c:v>2018, n=1000</c:v>
                </c:pt>
                <c:pt idx="3">
                  <c:v>2020, n=1000</c:v>
                </c:pt>
                <c:pt idx="4">
                  <c:v>2022, n=1000</c:v>
                </c:pt>
                <c:pt idx="5">
                  <c:v>2025, n=1000</c:v>
                </c:pt>
              </c:strCache>
            </c:strRef>
          </c:cat>
          <c:val>
            <c:numRef>
              <c:f>Taul1!$B$4:$G$4</c:f>
              <c:numCache>
                <c:formatCode>0%</c:formatCode>
                <c:ptCount val="6"/>
                <c:pt idx="0">
                  <c:v>0.28000000000000003</c:v>
                </c:pt>
                <c:pt idx="1">
                  <c:v>0.28999999999999998</c:v>
                </c:pt>
                <c:pt idx="2">
                  <c:v>0.26</c:v>
                </c:pt>
                <c:pt idx="3">
                  <c:v>0.28999999999999998</c:v>
                </c:pt>
                <c:pt idx="4">
                  <c:v>0.28000000000000003</c:v>
                </c:pt>
                <c:pt idx="5">
                  <c:v>0.27</c:v>
                </c:pt>
              </c:numCache>
            </c:numRef>
          </c:val>
          <c:extLst>
            <c:ext xmlns:c16="http://schemas.microsoft.com/office/drawing/2014/chart" uri="{C3380CC4-5D6E-409C-BE32-E72D297353CC}">
              <c16:uniqueId val="{00000002-967F-473E-99B7-EA8AF3CFF138}"/>
            </c:ext>
          </c:extLst>
        </c:ser>
        <c:dLbls>
          <c:showLegendKey val="0"/>
          <c:showVal val="0"/>
          <c:showCatName val="0"/>
          <c:showSerName val="0"/>
          <c:showPercent val="0"/>
          <c:showBubbleSize val="0"/>
        </c:dLbls>
        <c:gapWidth val="50"/>
        <c:overlap val="100"/>
        <c:axId val="44876160"/>
        <c:axId val="44877696"/>
      </c:barChart>
      <c:catAx>
        <c:axId val="44876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77696"/>
        <c:crosses val="autoZero"/>
        <c:auto val="1"/>
        <c:lblAlgn val="ctr"/>
        <c:lblOffset val="100"/>
        <c:noMultiLvlLbl val="0"/>
      </c:catAx>
      <c:valAx>
        <c:axId val="4487769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76160"/>
        <c:crosses val="autoZero"/>
        <c:crossBetween val="between"/>
        <c:majorUnit val="0.2"/>
      </c:valAx>
      <c:spPr>
        <a:noFill/>
        <a:ln>
          <a:noFill/>
        </a:ln>
        <a:effectLst/>
      </c:spPr>
    </c:plotArea>
    <c:legend>
      <c:legendPos val="b"/>
      <c:layout>
        <c:manualLayout>
          <c:xMode val="edge"/>
          <c:yMode val="edge"/>
          <c:x val="0.26684085288369719"/>
          <c:y val="0.89427884413060921"/>
          <c:w val="0.70959783840940827"/>
          <c:h val="4.7336670353932027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9.5329164628662852E-2"/>
          <c:w val="0.38494824272907718"/>
          <c:h val="0.82466157681213914"/>
        </c:manualLayout>
      </c:layout>
      <c:barChart>
        <c:barDir val="bar"/>
        <c:grouping val="clustered"/>
        <c:varyColors val="0"/>
        <c:ser>
          <c:idx val="0"/>
          <c:order val="0"/>
          <c:tx>
            <c:strRef>
              <c:f>Taul1!$A$2</c:f>
              <c:strCache>
                <c:ptCount val="1"/>
                <c:pt idx="0">
                  <c:v>Kotivakuutus</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Taul1!$B$2:$BO$2</c:f>
              <c:numCache>
                <c:formatCode>General</c:formatCode>
                <c:ptCount val="24"/>
                <c:pt idx="0" formatCode="0%">
                  <c:v>0.84</c:v>
                </c:pt>
                <c:pt idx="2" formatCode="0%">
                  <c:v>0.84099999999999997</c:v>
                </c:pt>
                <c:pt idx="3" formatCode="0%">
                  <c:v>0.84</c:v>
                </c:pt>
                <c:pt idx="5" formatCode="0%">
                  <c:v>0.76800000000000002</c:v>
                </c:pt>
                <c:pt idx="6" formatCode="0%">
                  <c:v>0.86299999999999999</c:v>
                </c:pt>
                <c:pt idx="7" formatCode="0%">
                  <c:v>0.86199999999999999</c:v>
                </c:pt>
                <c:pt idx="8" formatCode="0%">
                  <c:v>0.82</c:v>
                </c:pt>
                <c:pt idx="9" formatCode="0%">
                  <c:v>0.874</c:v>
                </c:pt>
                <c:pt idx="11" formatCode="0%">
                  <c:v>0.82499999999999996</c:v>
                </c:pt>
                <c:pt idx="12" formatCode="0%">
                  <c:v>0.85299999999999998</c:v>
                </c:pt>
                <c:pt idx="13" formatCode="0%">
                  <c:v>0.84599999999999997</c:v>
                </c:pt>
                <c:pt idx="14" formatCode="0%">
                  <c:v>0.88400000000000001</c:v>
                </c:pt>
                <c:pt idx="16" formatCode="0%">
                  <c:v>0.85</c:v>
                </c:pt>
                <c:pt idx="17" formatCode="0%">
                  <c:v>0.85199999999999998</c:v>
                </c:pt>
                <c:pt idx="19" formatCode="0%">
                  <c:v>0.871</c:v>
                </c:pt>
                <c:pt idx="20" formatCode="0%">
                  <c:v>0.86399999999999999</c:v>
                </c:pt>
                <c:pt idx="21" formatCode="0%">
                  <c:v>0.84699999999999998</c:v>
                </c:pt>
                <c:pt idx="22" formatCode="0%">
                  <c:v>0.82099999999999995</c:v>
                </c:pt>
                <c:pt idx="23" formatCode="0%">
                  <c:v>0.8</c:v>
                </c:pt>
              </c:numCache>
              <c:extLst/>
            </c:numRef>
          </c:val>
          <c:extLst>
            <c:ext xmlns:c16="http://schemas.microsoft.com/office/drawing/2014/chart" uri="{C3380CC4-5D6E-409C-BE32-E72D297353CC}">
              <c16:uniqueId val="{00000000-403E-4FDB-B276-ACA9D18F736C}"/>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1"/>
                <c:order val="1"/>
                <c:tx>
                  <c:strRef>
                    <c:extLst>
                      <c:ext uri="{02D57815-91ED-43cb-92C2-25804820EDAC}">
                        <c15:formulaRef>
                          <c15:sqref>Taul1!$A$3</c15:sqref>
                        </c15:formulaRef>
                      </c:ext>
                    </c:extLst>
                    <c:strCache>
                      <c:ptCount val="1"/>
                      <c:pt idx="0">
                        <c:v>Vapaaehtoinen autovakuutus (kasko)</c:v>
                      </c:pt>
                    </c:strCache>
                  </c:strRef>
                </c:tx>
                <c:invertIfNegative val="0"/>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c:ext uri="{02D57815-91ED-43cb-92C2-25804820EDAC}">
                        <c15:formulaRef>
                          <c15:sqref>Taul1!$B$3:$BO$3</c15:sqref>
                        </c15:formulaRef>
                      </c:ext>
                    </c:extLst>
                    <c:numCache>
                      <c:formatCode>General</c:formatCode>
                      <c:ptCount val="24"/>
                      <c:pt idx="0" formatCode="0%">
                        <c:v>0.49099999999999999</c:v>
                      </c:pt>
                      <c:pt idx="2" formatCode="0%">
                        <c:v>0.52</c:v>
                      </c:pt>
                      <c:pt idx="3" formatCode="0%">
                        <c:v>0.46200000000000002</c:v>
                      </c:pt>
                      <c:pt idx="5" formatCode="0%">
                        <c:v>0.251</c:v>
                      </c:pt>
                      <c:pt idx="6" formatCode="0%">
                        <c:v>0.45500000000000002</c:v>
                      </c:pt>
                      <c:pt idx="7" formatCode="0%">
                        <c:v>0.505</c:v>
                      </c:pt>
                      <c:pt idx="8" formatCode="0%">
                        <c:v>0.56799999999999995</c:v>
                      </c:pt>
                      <c:pt idx="9" formatCode="0%">
                        <c:v>0.61</c:v>
                      </c:pt>
                      <c:pt idx="11" formatCode="0%">
                        <c:v>0.248</c:v>
                      </c:pt>
                      <c:pt idx="12" formatCode="0%">
                        <c:v>0.53400000000000003</c:v>
                      </c:pt>
                      <c:pt idx="13" formatCode="0%">
                        <c:v>0.63200000000000001</c:v>
                      </c:pt>
                      <c:pt idx="14" formatCode="0%">
                        <c:v>0.69699999999999995</c:v>
                      </c:pt>
                      <c:pt idx="16" formatCode="0%">
                        <c:v>0.626</c:v>
                      </c:pt>
                      <c:pt idx="17" formatCode="0%">
                        <c:v>0.31</c:v>
                      </c:pt>
                      <c:pt idx="19" formatCode="0%">
                        <c:v>0.36099999999999999</c:v>
                      </c:pt>
                      <c:pt idx="20" formatCode="0%">
                        <c:v>0.36599999999999999</c:v>
                      </c:pt>
                      <c:pt idx="21" formatCode="0%">
                        <c:v>0.503</c:v>
                      </c:pt>
                      <c:pt idx="22" formatCode="0%">
                        <c:v>0.54500000000000004</c:v>
                      </c:pt>
                      <c:pt idx="23" formatCode="0%">
                        <c:v>0.66</c:v>
                      </c:pt>
                    </c:numCache>
                  </c:numRef>
                </c:val>
                <c:extLst>
                  <c:ext xmlns:c16="http://schemas.microsoft.com/office/drawing/2014/chart" uri="{C3380CC4-5D6E-409C-BE32-E72D297353CC}">
                    <c16:uniqueId val="{00000001-403E-4FDB-B276-ACA9D18F736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4.5999999999999999E-2</c:v>
                      </c:pt>
                      <c:pt idx="2" formatCode="0%">
                        <c:v>6.8000000000000005E-2</c:v>
                      </c:pt>
                      <c:pt idx="3" formatCode="0%">
                        <c:v>2.5000000000000001E-2</c:v>
                      </c:pt>
                      <c:pt idx="5" formatCode="0%">
                        <c:v>2.9000000000000001E-2</c:v>
                      </c:pt>
                      <c:pt idx="6" formatCode="0%">
                        <c:v>1.4E-2</c:v>
                      </c:pt>
                      <c:pt idx="7" formatCode="0%">
                        <c:v>3.5999999999999997E-2</c:v>
                      </c:pt>
                      <c:pt idx="8" formatCode="0%">
                        <c:v>6.9000000000000006E-2</c:v>
                      </c:pt>
                      <c:pt idx="9" formatCode="0%">
                        <c:v>6.8000000000000005E-2</c:v>
                      </c:pt>
                      <c:pt idx="11" formatCode="0%">
                        <c:v>8.9999999999999993E-3</c:v>
                      </c:pt>
                      <c:pt idx="12" formatCode="0%">
                        <c:v>4.2000000000000003E-2</c:v>
                      </c:pt>
                      <c:pt idx="13" formatCode="0%">
                        <c:v>7.4999999999999997E-2</c:v>
                      </c:pt>
                      <c:pt idx="14" formatCode="0%">
                        <c:v>8.4000000000000005E-2</c:v>
                      </c:pt>
                      <c:pt idx="16" formatCode="0%">
                        <c:v>0.06</c:v>
                      </c:pt>
                      <c:pt idx="17" formatCode="0%">
                        <c:v>2.4E-2</c:v>
                      </c:pt>
                      <c:pt idx="19" formatCode="0%">
                        <c:v>3.5000000000000003E-2</c:v>
                      </c:pt>
                      <c:pt idx="20" formatCode="0%">
                        <c:v>2.8000000000000001E-2</c:v>
                      </c:pt>
                      <c:pt idx="21" formatCode="0%">
                        <c:v>0.04</c:v>
                      </c:pt>
                      <c:pt idx="22" formatCode="0%">
                        <c:v>5.7000000000000002E-2</c:v>
                      </c:pt>
                      <c:pt idx="23" formatCode="0%">
                        <c:v>6.9000000000000006E-2</c:v>
                      </c:pt>
                    </c:numCache>
                  </c:numRef>
                </c:val>
                <c:extLst xmlns:c15="http://schemas.microsoft.com/office/drawing/2012/chart">
                  <c:ext xmlns:c16="http://schemas.microsoft.com/office/drawing/2014/chart" uri="{C3380CC4-5D6E-409C-BE32-E72D297353CC}">
                    <c16:uniqueId val="{00000002-403E-4FDB-B276-ACA9D18F736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4"/>
                      <c:pt idx="0" formatCode="0%">
                        <c:v>0.03</c:v>
                      </c:pt>
                      <c:pt idx="2" formatCode="0%">
                        <c:v>0.04</c:v>
                      </c:pt>
                      <c:pt idx="3" formatCode="0%">
                        <c:v>2.1000000000000001E-2</c:v>
                      </c:pt>
                      <c:pt idx="5" formatCode="0%">
                        <c:v>1.7999999999999999E-2</c:v>
                      </c:pt>
                      <c:pt idx="6" formatCode="0%">
                        <c:v>1.2999999999999999E-2</c:v>
                      </c:pt>
                      <c:pt idx="7" formatCode="0%">
                        <c:v>2.5999999999999999E-2</c:v>
                      </c:pt>
                      <c:pt idx="8" formatCode="0%">
                        <c:v>3.9E-2</c:v>
                      </c:pt>
                      <c:pt idx="9" formatCode="0%">
                        <c:v>4.4999999999999998E-2</c:v>
                      </c:pt>
                      <c:pt idx="11" formatCode="0%">
                        <c:v>0.01</c:v>
                      </c:pt>
                      <c:pt idx="12" formatCode="0%">
                        <c:v>5.3999999999999999E-2</c:v>
                      </c:pt>
                      <c:pt idx="13" formatCode="0%">
                        <c:v>3.3000000000000002E-2</c:v>
                      </c:pt>
                      <c:pt idx="14" formatCode="0%">
                        <c:v>4.2000000000000003E-2</c:v>
                      </c:pt>
                      <c:pt idx="16" formatCode="0%">
                        <c:v>4.8000000000000001E-2</c:v>
                      </c:pt>
                      <c:pt idx="17" formatCode="0%">
                        <c:v>7.0000000000000001E-3</c:v>
                      </c:pt>
                      <c:pt idx="19" formatCode="0%">
                        <c:v>1.2999999999999999E-2</c:v>
                      </c:pt>
                      <c:pt idx="20" formatCode="0%">
                        <c:v>2.5000000000000001E-2</c:v>
                      </c:pt>
                      <c:pt idx="21" formatCode="0%">
                        <c:v>2.1000000000000001E-2</c:v>
                      </c:pt>
                      <c:pt idx="22" formatCode="0%">
                        <c:v>3.2000000000000001E-2</c:v>
                      </c:pt>
                      <c:pt idx="23" formatCode="0%">
                        <c:v>7.1999999999999995E-2</c:v>
                      </c:pt>
                    </c:numCache>
                  </c:numRef>
                </c:val>
                <c:extLst xmlns:c15="http://schemas.microsoft.com/office/drawing/2012/chart">
                  <c:ext xmlns:c16="http://schemas.microsoft.com/office/drawing/2014/chart" uri="{C3380CC4-5D6E-409C-BE32-E72D297353CC}">
                    <c16:uniqueId val="{00000003-403E-4FDB-B276-ACA9D18F736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4"/>
                      <c:pt idx="0" formatCode="0%">
                        <c:v>0.373</c:v>
                      </c:pt>
                      <c:pt idx="2" formatCode="0%">
                        <c:v>0.34300000000000003</c:v>
                      </c:pt>
                      <c:pt idx="3" formatCode="0%">
                        <c:v>0.40300000000000002</c:v>
                      </c:pt>
                      <c:pt idx="5" formatCode="0%">
                        <c:v>0.26800000000000002</c:v>
                      </c:pt>
                      <c:pt idx="6" formatCode="0%">
                        <c:v>0.41099999999999998</c:v>
                      </c:pt>
                      <c:pt idx="7" formatCode="0%">
                        <c:v>0.40300000000000002</c:v>
                      </c:pt>
                      <c:pt idx="8" formatCode="0%">
                        <c:v>0.46</c:v>
                      </c:pt>
                      <c:pt idx="9" formatCode="0%">
                        <c:v>0.35099999999999998</c:v>
                      </c:pt>
                      <c:pt idx="11" formatCode="0%">
                        <c:v>0.215</c:v>
                      </c:pt>
                      <c:pt idx="12" formatCode="0%">
                        <c:v>0.36099999999999999</c:v>
                      </c:pt>
                      <c:pt idx="13" formatCode="0%">
                        <c:v>0.47</c:v>
                      </c:pt>
                      <c:pt idx="14" formatCode="0%">
                        <c:v>0.503</c:v>
                      </c:pt>
                      <c:pt idx="16" formatCode="0%">
                        <c:v>0.45</c:v>
                      </c:pt>
                      <c:pt idx="17" formatCode="0%">
                        <c:v>0.26300000000000001</c:v>
                      </c:pt>
                      <c:pt idx="19" formatCode="0%">
                        <c:v>0.317</c:v>
                      </c:pt>
                      <c:pt idx="20" formatCode="0%">
                        <c:v>0.27100000000000002</c:v>
                      </c:pt>
                      <c:pt idx="21" formatCode="0%">
                        <c:v>0.40500000000000003</c:v>
                      </c:pt>
                      <c:pt idx="22" formatCode="0%">
                        <c:v>0.373</c:v>
                      </c:pt>
                      <c:pt idx="23" formatCode="0%">
                        <c:v>0.47</c:v>
                      </c:pt>
                    </c:numCache>
                  </c:numRef>
                </c:val>
                <c:extLst xmlns:c15="http://schemas.microsoft.com/office/drawing/2012/chart">
                  <c:ext xmlns:c16="http://schemas.microsoft.com/office/drawing/2014/chart" uri="{C3380CC4-5D6E-409C-BE32-E72D297353CC}">
                    <c16:uniqueId val="{00000004-403E-4FDB-B276-ACA9D18F736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4"/>
                      <c:pt idx="0" formatCode="0%">
                        <c:v>0.20899999999999999</c:v>
                      </c:pt>
                      <c:pt idx="2" formatCode="0%">
                        <c:v>0.19700000000000001</c:v>
                      </c:pt>
                      <c:pt idx="3" formatCode="0%">
                        <c:v>0.221</c:v>
                      </c:pt>
                      <c:pt idx="5" formatCode="0%">
                        <c:v>0.222</c:v>
                      </c:pt>
                      <c:pt idx="6" formatCode="0%">
                        <c:v>0.33700000000000002</c:v>
                      </c:pt>
                      <c:pt idx="7" formatCode="0%">
                        <c:v>0.33100000000000002</c:v>
                      </c:pt>
                      <c:pt idx="8" formatCode="0%">
                        <c:v>0.193</c:v>
                      </c:pt>
                      <c:pt idx="9" formatCode="0%">
                        <c:v>7.3999999999999996E-2</c:v>
                      </c:pt>
                      <c:pt idx="11" formatCode="0%">
                        <c:v>0.127</c:v>
                      </c:pt>
                      <c:pt idx="12" formatCode="0%">
                        <c:v>0.16300000000000001</c:v>
                      </c:pt>
                      <c:pt idx="13" formatCode="0%">
                        <c:v>0.29199999999999998</c:v>
                      </c:pt>
                      <c:pt idx="14" formatCode="0%">
                        <c:v>0.317</c:v>
                      </c:pt>
                      <c:pt idx="16" formatCode="0%">
                        <c:v>0.23899999999999999</c:v>
                      </c:pt>
                      <c:pt idx="17" formatCode="0%">
                        <c:v>0.16700000000000001</c:v>
                      </c:pt>
                      <c:pt idx="19" formatCode="0%">
                        <c:v>0.20100000000000001</c:v>
                      </c:pt>
                      <c:pt idx="20" formatCode="0%">
                        <c:v>0.14499999999999999</c:v>
                      </c:pt>
                      <c:pt idx="21" formatCode="0%">
                        <c:v>0.221</c:v>
                      </c:pt>
                      <c:pt idx="22" formatCode="0%">
                        <c:v>0.22</c:v>
                      </c:pt>
                      <c:pt idx="23" formatCode="0%">
                        <c:v>0.22700000000000001</c:v>
                      </c:pt>
                    </c:numCache>
                  </c:numRef>
                </c:val>
                <c:extLst xmlns:c15="http://schemas.microsoft.com/office/drawing/2012/chart">
                  <c:ext xmlns:c16="http://schemas.microsoft.com/office/drawing/2014/chart" uri="{C3380CC4-5D6E-409C-BE32-E72D297353CC}">
                    <c16:uniqueId val="{00000005-403E-4FDB-B276-ACA9D18F736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4"/>
                      <c:pt idx="0" formatCode="0%">
                        <c:v>5.2999999999999999E-2</c:v>
                      </c:pt>
                      <c:pt idx="2" formatCode="0%">
                        <c:v>7.3999999999999996E-2</c:v>
                      </c:pt>
                      <c:pt idx="3" formatCode="0%">
                        <c:v>3.3000000000000002E-2</c:v>
                      </c:pt>
                      <c:pt idx="5" formatCode="0%">
                        <c:v>0.13400000000000001</c:v>
                      </c:pt>
                      <c:pt idx="6" formatCode="0%">
                        <c:v>0.03</c:v>
                      </c:pt>
                      <c:pt idx="7" formatCode="0%">
                        <c:v>9.1999999999999998E-2</c:v>
                      </c:pt>
                      <c:pt idx="8" formatCode="0%">
                        <c:v>3.2000000000000001E-2</c:v>
                      </c:pt>
                      <c:pt idx="9" formatCode="0%">
                        <c:v>6.0000000000000001E-3</c:v>
                      </c:pt>
                      <c:pt idx="11" formatCode="0%">
                        <c:v>3.6999999999999998E-2</c:v>
                      </c:pt>
                      <c:pt idx="12" formatCode="0%">
                        <c:v>5.0999999999999997E-2</c:v>
                      </c:pt>
                      <c:pt idx="13" formatCode="0%">
                        <c:v>6.5000000000000002E-2</c:v>
                      </c:pt>
                      <c:pt idx="14" formatCode="0%">
                        <c:v>8.1000000000000003E-2</c:v>
                      </c:pt>
                      <c:pt idx="16" formatCode="0%">
                        <c:v>5.8999999999999997E-2</c:v>
                      </c:pt>
                      <c:pt idx="17" formatCode="0%">
                        <c:v>5.0999999999999997E-2</c:v>
                      </c:pt>
                      <c:pt idx="19" formatCode="0%">
                        <c:v>5.2999999999999999E-2</c:v>
                      </c:pt>
                      <c:pt idx="20" formatCode="0%">
                        <c:v>0.08</c:v>
                      </c:pt>
                      <c:pt idx="21" formatCode="0%">
                        <c:v>5.5E-2</c:v>
                      </c:pt>
                      <c:pt idx="22" formatCode="0%">
                        <c:v>6.9000000000000006E-2</c:v>
                      </c:pt>
                      <c:pt idx="23" formatCode="0%">
                        <c:v>6.0000000000000001E-3</c:v>
                      </c:pt>
                    </c:numCache>
                  </c:numRef>
                </c:val>
                <c:extLst xmlns:c15="http://schemas.microsoft.com/office/drawing/2012/chart">
                  <c:ext xmlns:c16="http://schemas.microsoft.com/office/drawing/2014/chart" uri="{C3380CC4-5D6E-409C-BE32-E72D297353CC}">
                    <c16:uniqueId val="{00000006-403E-4FDB-B276-ACA9D18F736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4"/>
                      <c:pt idx="0" formatCode="0%">
                        <c:v>0.45400000000000001</c:v>
                      </c:pt>
                      <c:pt idx="2" formatCode="0%">
                        <c:v>0.48399999999999999</c:v>
                      </c:pt>
                      <c:pt idx="3" formatCode="0%">
                        <c:v>0.42399999999999999</c:v>
                      </c:pt>
                      <c:pt idx="5" formatCode="0%">
                        <c:v>0.438</c:v>
                      </c:pt>
                      <c:pt idx="6" formatCode="0%">
                        <c:v>0.46100000000000002</c:v>
                      </c:pt>
                      <c:pt idx="7" formatCode="0%">
                        <c:v>0.46200000000000002</c:v>
                      </c:pt>
                      <c:pt idx="8" formatCode="0%">
                        <c:v>0.44</c:v>
                      </c:pt>
                      <c:pt idx="9" formatCode="0%">
                        <c:v>0.46600000000000003</c:v>
                      </c:pt>
                      <c:pt idx="11" formatCode="0%">
                        <c:v>0.29699999999999999</c:v>
                      </c:pt>
                      <c:pt idx="12" formatCode="0%">
                        <c:v>0.432</c:v>
                      </c:pt>
                      <c:pt idx="13" formatCode="0%">
                        <c:v>0.56499999999999995</c:v>
                      </c:pt>
                      <c:pt idx="14" formatCode="0%">
                        <c:v>0.61699999999999999</c:v>
                      </c:pt>
                      <c:pt idx="16" formatCode="0%">
                        <c:v>0.52600000000000002</c:v>
                      </c:pt>
                      <c:pt idx="17" formatCode="0%">
                        <c:v>0.34</c:v>
                      </c:pt>
                      <c:pt idx="19" formatCode="0%">
                        <c:v>0.56999999999999995</c:v>
                      </c:pt>
                      <c:pt idx="20" formatCode="0%">
                        <c:v>0.40500000000000003</c:v>
                      </c:pt>
                      <c:pt idx="21" formatCode="0%">
                        <c:v>0.44700000000000001</c:v>
                      </c:pt>
                      <c:pt idx="22" formatCode="0%">
                        <c:v>0.42199999999999999</c:v>
                      </c:pt>
                      <c:pt idx="23" formatCode="0%">
                        <c:v>0.38900000000000001</c:v>
                      </c:pt>
                    </c:numCache>
                  </c:numRef>
                </c:val>
                <c:extLst xmlns:c15="http://schemas.microsoft.com/office/drawing/2012/chart">
                  <c:ext xmlns:c16="http://schemas.microsoft.com/office/drawing/2014/chart" uri="{C3380CC4-5D6E-409C-BE32-E72D297353CC}">
                    <c16:uniqueId val="{00000007-403E-4FDB-B276-ACA9D18F736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4"/>
                      <c:pt idx="0" formatCode="0%">
                        <c:v>0.25900000000000001</c:v>
                      </c:pt>
                      <c:pt idx="2" formatCode="0%">
                        <c:v>0.252</c:v>
                      </c:pt>
                      <c:pt idx="3" formatCode="0%">
                        <c:v>0.26500000000000001</c:v>
                      </c:pt>
                      <c:pt idx="5" formatCode="0%">
                        <c:v>0.224</c:v>
                      </c:pt>
                      <c:pt idx="6" formatCode="0%">
                        <c:v>0.28699999999999998</c:v>
                      </c:pt>
                      <c:pt idx="7" formatCode="0%">
                        <c:v>0.33</c:v>
                      </c:pt>
                      <c:pt idx="8" formatCode="0%">
                        <c:v>0.35399999999999998</c:v>
                      </c:pt>
                      <c:pt idx="9" formatCode="0%">
                        <c:v>0.17199999999999999</c:v>
                      </c:pt>
                      <c:pt idx="11" formatCode="0%">
                        <c:v>0.125</c:v>
                      </c:pt>
                      <c:pt idx="12" formatCode="0%">
                        <c:v>0.191</c:v>
                      </c:pt>
                      <c:pt idx="13" formatCode="0%">
                        <c:v>0.34399999999999997</c:v>
                      </c:pt>
                      <c:pt idx="14" formatCode="0%">
                        <c:v>0.42</c:v>
                      </c:pt>
                      <c:pt idx="16" formatCode="0%">
                        <c:v>0.32900000000000001</c:v>
                      </c:pt>
                      <c:pt idx="17" formatCode="0%">
                        <c:v>0.16500000000000001</c:v>
                      </c:pt>
                      <c:pt idx="19" formatCode="0%">
                        <c:v>0.24299999999999999</c:v>
                      </c:pt>
                      <c:pt idx="20" formatCode="0%">
                        <c:v>0.20100000000000001</c:v>
                      </c:pt>
                      <c:pt idx="21" formatCode="0%">
                        <c:v>0.246</c:v>
                      </c:pt>
                      <c:pt idx="22" formatCode="0%">
                        <c:v>0.29699999999999999</c:v>
                      </c:pt>
                      <c:pt idx="23" formatCode="0%">
                        <c:v>0.28499999999999998</c:v>
                      </c:pt>
                    </c:numCache>
                  </c:numRef>
                </c:val>
                <c:extLst xmlns:c15="http://schemas.microsoft.com/office/drawing/2012/chart">
                  <c:ext xmlns:c16="http://schemas.microsoft.com/office/drawing/2014/chart" uri="{C3380CC4-5D6E-409C-BE32-E72D297353CC}">
                    <c16:uniqueId val="{00000008-403E-4FDB-B276-ACA9D18F736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4"/>
                      <c:pt idx="0" formatCode="0%">
                        <c:v>3.4000000000000002E-2</c:v>
                      </c:pt>
                      <c:pt idx="2" formatCode="0%">
                        <c:v>0.04</c:v>
                      </c:pt>
                      <c:pt idx="3" formatCode="0%">
                        <c:v>2.9000000000000001E-2</c:v>
                      </c:pt>
                      <c:pt idx="5" formatCode="0%">
                        <c:v>2.3E-2</c:v>
                      </c:pt>
                      <c:pt idx="6" formatCode="0%">
                        <c:v>1.4E-2</c:v>
                      </c:pt>
                      <c:pt idx="7" formatCode="0%">
                        <c:v>2.7E-2</c:v>
                      </c:pt>
                      <c:pt idx="8" formatCode="0%">
                        <c:v>5.8999999999999997E-2</c:v>
                      </c:pt>
                      <c:pt idx="9" formatCode="0%">
                        <c:v>4.2000000000000003E-2</c:v>
                      </c:pt>
                      <c:pt idx="11" formatCode="0%">
                        <c:v>1.4999999999999999E-2</c:v>
                      </c:pt>
                      <c:pt idx="12" formatCode="0%">
                        <c:v>1.0999999999999999E-2</c:v>
                      </c:pt>
                      <c:pt idx="13" formatCode="0%">
                        <c:v>6.5000000000000002E-2</c:v>
                      </c:pt>
                      <c:pt idx="14" formatCode="0%">
                        <c:v>5.5E-2</c:v>
                      </c:pt>
                      <c:pt idx="16" formatCode="0%">
                        <c:v>0.05</c:v>
                      </c:pt>
                      <c:pt idx="17" formatCode="0%">
                        <c:v>1.2E-2</c:v>
                      </c:pt>
                      <c:pt idx="19" formatCode="0%">
                        <c:v>2.4E-2</c:v>
                      </c:pt>
                      <c:pt idx="20" formatCode="0%">
                        <c:v>2.7E-2</c:v>
                      </c:pt>
                      <c:pt idx="21" formatCode="0%">
                        <c:v>4.2000000000000003E-2</c:v>
                      </c:pt>
                      <c:pt idx="22" formatCode="0%">
                        <c:v>3.1E-2</c:v>
                      </c:pt>
                      <c:pt idx="23" formatCode="0%">
                        <c:v>4.5999999999999999E-2</c:v>
                      </c:pt>
                    </c:numCache>
                  </c:numRef>
                </c:val>
                <c:extLst xmlns:c15="http://schemas.microsoft.com/office/drawing/2012/chart">
                  <c:ext xmlns:c16="http://schemas.microsoft.com/office/drawing/2014/chart" uri="{C3380CC4-5D6E-409C-BE32-E72D297353CC}">
                    <c16:uniqueId val="{00000009-403E-4FDB-B276-ACA9D18F736C}"/>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4"/>
                      <c:pt idx="0" formatCode="0%">
                        <c:v>0.01</c:v>
                      </c:pt>
                      <c:pt idx="2" formatCode="0%">
                        <c:v>1.4E-2</c:v>
                      </c:pt>
                      <c:pt idx="3" formatCode="0%">
                        <c:v>6.0000000000000001E-3</c:v>
                      </c:pt>
                      <c:pt idx="5" formatCode="0%">
                        <c:v>2.1000000000000001E-2</c:v>
                      </c:pt>
                      <c:pt idx="7" formatCode="0%">
                        <c:v>8.9999999999999993E-3</c:v>
                      </c:pt>
                      <c:pt idx="8" formatCode="0%">
                        <c:v>1.2E-2</c:v>
                      </c:pt>
                      <c:pt idx="9" formatCode="0%">
                        <c:v>8.9999999999999993E-3</c:v>
                      </c:pt>
                      <c:pt idx="11" formatCode="0%">
                        <c:v>3.0000000000000001E-3</c:v>
                      </c:pt>
                      <c:pt idx="12" formatCode="0%">
                        <c:v>5.0000000000000001E-3</c:v>
                      </c:pt>
                      <c:pt idx="13" formatCode="0%">
                        <c:v>2.3E-2</c:v>
                      </c:pt>
                      <c:pt idx="14" formatCode="0%">
                        <c:v>1.9E-2</c:v>
                      </c:pt>
                      <c:pt idx="16" formatCode="0%">
                        <c:v>1.6E-2</c:v>
                      </c:pt>
                      <c:pt idx="17" formatCode="0%">
                        <c:v>3.0000000000000001E-3</c:v>
                      </c:pt>
                      <c:pt idx="19" formatCode="0%">
                        <c:v>1.2999999999999999E-2</c:v>
                      </c:pt>
                      <c:pt idx="20" formatCode="0%">
                        <c:v>1.7000000000000001E-2</c:v>
                      </c:pt>
                      <c:pt idx="22" formatCode="0%">
                        <c:v>2.1999999999999999E-2</c:v>
                      </c:pt>
                    </c:numCache>
                  </c:numRef>
                </c:val>
                <c:extLst xmlns:c15="http://schemas.microsoft.com/office/drawing/2012/chart">
                  <c:ext xmlns:c16="http://schemas.microsoft.com/office/drawing/2014/chart" uri="{C3380CC4-5D6E-409C-BE32-E72D297353CC}">
                    <c16:uniqueId val="{0000000A-403E-4FDB-B276-ACA9D18F736C}"/>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4"/>
                      <c:pt idx="0" formatCode="0%">
                        <c:v>6.0999999999999999E-2</c:v>
                      </c:pt>
                      <c:pt idx="2" formatCode="0%">
                        <c:v>4.3999999999999997E-2</c:v>
                      </c:pt>
                      <c:pt idx="3" formatCode="0%">
                        <c:v>7.8E-2</c:v>
                      </c:pt>
                      <c:pt idx="5" formatCode="0%">
                        <c:v>7.9000000000000001E-2</c:v>
                      </c:pt>
                      <c:pt idx="6" formatCode="0%">
                        <c:v>7.0999999999999994E-2</c:v>
                      </c:pt>
                      <c:pt idx="7" formatCode="0%">
                        <c:v>5.6000000000000001E-2</c:v>
                      </c:pt>
                      <c:pt idx="8" formatCode="0%">
                        <c:v>9.8000000000000004E-2</c:v>
                      </c:pt>
                      <c:pt idx="9" formatCode="0%">
                        <c:v>2.5000000000000001E-2</c:v>
                      </c:pt>
                      <c:pt idx="11" formatCode="0%">
                        <c:v>2.1999999999999999E-2</c:v>
                      </c:pt>
                      <c:pt idx="12" formatCode="0%">
                        <c:v>5.1999999999999998E-2</c:v>
                      </c:pt>
                      <c:pt idx="13" formatCode="0%">
                        <c:v>0.113</c:v>
                      </c:pt>
                      <c:pt idx="14" formatCode="0%">
                        <c:v>8.4000000000000005E-2</c:v>
                      </c:pt>
                      <c:pt idx="16" formatCode="0%">
                        <c:v>8.1000000000000003E-2</c:v>
                      </c:pt>
                      <c:pt idx="17" formatCode="0%">
                        <c:v>0.03</c:v>
                      </c:pt>
                      <c:pt idx="19" formatCode="0%">
                        <c:v>4.8000000000000001E-2</c:v>
                      </c:pt>
                      <c:pt idx="20" formatCode="0%">
                        <c:v>3.4000000000000002E-2</c:v>
                      </c:pt>
                      <c:pt idx="21" formatCode="0%">
                        <c:v>5.7000000000000002E-2</c:v>
                      </c:pt>
                      <c:pt idx="22" formatCode="0%">
                        <c:v>7.8E-2</c:v>
                      </c:pt>
                      <c:pt idx="23" formatCode="0%">
                        <c:v>7.9000000000000001E-2</c:v>
                      </c:pt>
                    </c:numCache>
                  </c:numRef>
                </c:val>
                <c:extLst xmlns:c15="http://schemas.microsoft.com/office/drawing/2012/chart">
                  <c:ext xmlns:c16="http://schemas.microsoft.com/office/drawing/2014/chart" uri="{C3380CC4-5D6E-409C-BE32-E72D297353CC}">
                    <c16:uniqueId val="{0000000B-403E-4FDB-B276-ACA9D18F736C}"/>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4"/>
                      <c:pt idx="0" formatCode="0%">
                        <c:v>8.7999999999999995E-2</c:v>
                      </c:pt>
                      <c:pt idx="2" formatCode="0%">
                        <c:v>8.2000000000000003E-2</c:v>
                      </c:pt>
                      <c:pt idx="3" formatCode="0%">
                        <c:v>9.2999999999999999E-2</c:v>
                      </c:pt>
                      <c:pt idx="5" formatCode="0%">
                        <c:v>2.8000000000000001E-2</c:v>
                      </c:pt>
                      <c:pt idx="6" formatCode="0%">
                        <c:v>3.5000000000000003E-2</c:v>
                      </c:pt>
                      <c:pt idx="7" formatCode="0%">
                        <c:v>0.111</c:v>
                      </c:pt>
                      <c:pt idx="8" formatCode="0%">
                        <c:v>0.17899999999999999</c:v>
                      </c:pt>
                      <c:pt idx="9" formatCode="0%">
                        <c:v>8.8999999999999996E-2</c:v>
                      </c:pt>
                      <c:pt idx="11" formatCode="0%">
                        <c:v>0.03</c:v>
                      </c:pt>
                      <c:pt idx="12" formatCode="0%">
                        <c:v>8.5000000000000006E-2</c:v>
                      </c:pt>
                      <c:pt idx="13" formatCode="0%">
                        <c:v>0.121</c:v>
                      </c:pt>
                      <c:pt idx="14" formatCode="0%">
                        <c:v>0.11899999999999999</c:v>
                      </c:pt>
                      <c:pt idx="16" formatCode="0%">
                        <c:v>0.124</c:v>
                      </c:pt>
                      <c:pt idx="17" formatCode="0%">
                        <c:v>3.2000000000000001E-2</c:v>
                      </c:pt>
                      <c:pt idx="19" formatCode="0%">
                        <c:v>8.2000000000000003E-2</c:v>
                      </c:pt>
                      <c:pt idx="20" formatCode="0%">
                        <c:v>9.2999999999999999E-2</c:v>
                      </c:pt>
                      <c:pt idx="21" formatCode="0%">
                        <c:v>7.4999999999999997E-2</c:v>
                      </c:pt>
                      <c:pt idx="22" formatCode="0%">
                        <c:v>8.4000000000000005E-2</c:v>
                      </c:pt>
                      <c:pt idx="23" formatCode="0%">
                        <c:v>0.11799999999999999</c:v>
                      </c:pt>
                    </c:numCache>
                  </c:numRef>
                </c:val>
                <c:extLst xmlns:c15="http://schemas.microsoft.com/office/drawing/2012/chart">
                  <c:ext xmlns:c16="http://schemas.microsoft.com/office/drawing/2014/chart" uri="{C3380CC4-5D6E-409C-BE32-E72D297353CC}">
                    <c16:uniqueId val="{0000000C-403E-4FDB-B276-ACA9D18F736C}"/>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4"/>
                      <c:pt idx="0" formatCode="0%">
                        <c:v>0.115</c:v>
                      </c:pt>
                      <c:pt idx="2" formatCode="0%">
                        <c:v>9.0999999999999998E-2</c:v>
                      </c:pt>
                      <c:pt idx="3" formatCode="0%">
                        <c:v>0.14000000000000001</c:v>
                      </c:pt>
                      <c:pt idx="5" formatCode="0%">
                        <c:v>0.10100000000000001</c:v>
                      </c:pt>
                      <c:pt idx="6" formatCode="0%">
                        <c:v>0.13100000000000001</c:v>
                      </c:pt>
                      <c:pt idx="7" formatCode="0%">
                        <c:v>0.158</c:v>
                      </c:pt>
                      <c:pt idx="8" formatCode="0%">
                        <c:v>0.153</c:v>
                      </c:pt>
                      <c:pt idx="9" formatCode="0%">
                        <c:v>7.1999999999999995E-2</c:v>
                      </c:pt>
                      <c:pt idx="11" formatCode="0%">
                        <c:v>6.6000000000000003E-2</c:v>
                      </c:pt>
                      <c:pt idx="12" formatCode="0%">
                        <c:v>9.2999999999999999E-2</c:v>
                      </c:pt>
                      <c:pt idx="13" formatCode="0%">
                        <c:v>0.183</c:v>
                      </c:pt>
                      <c:pt idx="14" formatCode="0%">
                        <c:v>0.19800000000000001</c:v>
                      </c:pt>
                      <c:pt idx="16" formatCode="0%">
                        <c:v>0.13100000000000001</c:v>
                      </c:pt>
                      <c:pt idx="17" formatCode="0%">
                        <c:v>9.1999999999999998E-2</c:v>
                      </c:pt>
                      <c:pt idx="19" formatCode="0%">
                        <c:v>8.3000000000000004E-2</c:v>
                      </c:pt>
                      <c:pt idx="20" formatCode="0%">
                        <c:v>0.106</c:v>
                      </c:pt>
                      <c:pt idx="21" formatCode="0%">
                        <c:v>0.11700000000000001</c:v>
                      </c:pt>
                      <c:pt idx="22" formatCode="0%">
                        <c:v>0.12</c:v>
                      </c:pt>
                      <c:pt idx="23" formatCode="0%">
                        <c:v>0.157</c:v>
                      </c:pt>
                    </c:numCache>
                  </c:numRef>
                </c:val>
                <c:extLst xmlns:c15="http://schemas.microsoft.com/office/drawing/2012/chart">
                  <c:ext xmlns:c16="http://schemas.microsoft.com/office/drawing/2014/chart" uri="{C3380CC4-5D6E-409C-BE32-E72D297353CC}">
                    <c16:uniqueId val="{0000000D-403E-4FDB-B276-ACA9D18F736C}"/>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4"/>
                      <c:pt idx="0" formatCode="0%">
                        <c:v>6.7000000000000004E-2</c:v>
                      </c:pt>
                      <c:pt idx="2" formatCode="0%">
                        <c:v>6.2E-2</c:v>
                      </c:pt>
                      <c:pt idx="3" formatCode="0%">
                        <c:v>7.2999999999999995E-2</c:v>
                      </c:pt>
                      <c:pt idx="5" formatCode="0%">
                        <c:v>9.2999999999999999E-2</c:v>
                      </c:pt>
                      <c:pt idx="6" formatCode="0%">
                        <c:v>0.11899999999999999</c:v>
                      </c:pt>
                      <c:pt idx="7" formatCode="0%">
                        <c:v>7.0999999999999994E-2</c:v>
                      </c:pt>
                      <c:pt idx="8" formatCode="0%">
                        <c:v>0.05</c:v>
                      </c:pt>
                      <c:pt idx="9" formatCode="0%">
                        <c:v>2.9000000000000001E-2</c:v>
                      </c:pt>
                      <c:pt idx="11" formatCode="0%">
                        <c:v>6.9000000000000006E-2</c:v>
                      </c:pt>
                      <c:pt idx="12" formatCode="0%">
                        <c:v>7.6999999999999999E-2</c:v>
                      </c:pt>
                      <c:pt idx="13" formatCode="0%">
                        <c:v>6.7000000000000004E-2</c:v>
                      </c:pt>
                      <c:pt idx="14" formatCode="0%">
                        <c:v>7.9000000000000001E-2</c:v>
                      </c:pt>
                      <c:pt idx="16" formatCode="0%">
                        <c:v>4.5999999999999999E-2</c:v>
                      </c:pt>
                      <c:pt idx="17" formatCode="0%">
                        <c:v>0.1</c:v>
                      </c:pt>
                      <c:pt idx="19" formatCode="0%">
                        <c:v>6.4000000000000001E-2</c:v>
                      </c:pt>
                      <c:pt idx="20" formatCode="0%">
                        <c:v>0.06</c:v>
                      </c:pt>
                      <c:pt idx="21" formatCode="0%">
                        <c:v>5.0999999999999997E-2</c:v>
                      </c:pt>
                      <c:pt idx="22" formatCode="0%">
                        <c:v>0.08</c:v>
                      </c:pt>
                      <c:pt idx="23" formatCode="0%">
                        <c:v>8.4000000000000005E-2</c:v>
                      </c:pt>
                    </c:numCache>
                  </c:numRef>
                </c:val>
                <c:extLst xmlns:c15="http://schemas.microsoft.com/office/drawing/2012/chart">
                  <c:ext xmlns:c16="http://schemas.microsoft.com/office/drawing/2014/chart" uri="{C3380CC4-5D6E-409C-BE32-E72D297353CC}">
                    <c16:uniqueId val="{0000000E-403E-4FDB-B276-ACA9D18F736C}"/>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4"/>
                      <c:pt idx="0" formatCode="0%">
                        <c:v>8.8999999999999996E-2</c:v>
                      </c:pt>
                      <c:pt idx="2" formatCode="0%">
                        <c:v>6.8000000000000005E-2</c:v>
                      </c:pt>
                      <c:pt idx="3" formatCode="0%">
                        <c:v>0.111</c:v>
                      </c:pt>
                      <c:pt idx="5" formatCode="0%">
                        <c:v>5.6000000000000001E-2</c:v>
                      </c:pt>
                      <c:pt idx="6" formatCode="0%">
                        <c:v>0.123</c:v>
                      </c:pt>
                      <c:pt idx="7" formatCode="0%">
                        <c:v>0.121</c:v>
                      </c:pt>
                      <c:pt idx="8" formatCode="0%">
                        <c:v>0.159</c:v>
                      </c:pt>
                      <c:pt idx="9" formatCode="0%">
                        <c:v>3.5000000000000003E-2</c:v>
                      </c:pt>
                      <c:pt idx="11" formatCode="0%">
                        <c:v>3.5000000000000003E-2</c:v>
                      </c:pt>
                      <c:pt idx="12" formatCode="0%">
                        <c:v>7.6999999999999999E-2</c:v>
                      </c:pt>
                      <c:pt idx="13" formatCode="0%">
                        <c:v>0.12</c:v>
                      </c:pt>
                      <c:pt idx="14" formatCode="0%">
                        <c:v>0.17199999999999999</c:v>
                      </c:pt>
                      <c:pt idx="16" formatCode="0%">
                        <c:v>0.114</c:v>
                      </c:pt>
                      <c:pt idx="17" formatCode="0%">
                        <c:v>5.5E-2</c:v>
                      </c:pt>
                      <c:pt idx="19" formatCode="0%">
                        <c:v>5.8999999999999997E-2</c:v>
                      </c:pt>
                      <c:pt idx="20" formatCode="0%">
                        <c:v>4.5999999999999999E-2</c:v>
                      </c:pt>
                      <c:pt idx="21" formatCode="0%">
                        <c:v>9.0999999999999998E-2</c:v>
                      </c:pt>
                      <c:pt idx="22" formatCode="0%">
                        <c:v>0.129</c:v>
                      </c:pt>
                      <c:pt idx="23" formatCode="0%">
                        <c:v>0.10100000000000001</c:v>
                      </c:pt>
                    </c:numCache>
                  </c:numRef>
                </c:val>
                <c:extLst xmlns:c15="http://schemas.microsoft.com/office/drawing/2012/chart">
                  <c:ext xmlns:c16="http://schemas.microsoft.com/office/drawing/2014/chart" uri="{C3380CC4-5D6E-409C-BE32-E72D297353CC}">
                    <c16:uniqueId val="{0000000F-403E-4FDB-B276-ACA9D18F736C}"/>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4"/>
                      <c:pt idx="0" formatCode="0%">
                        <c:v>3.5000000000000003E-2</c:v>
                      </c:pt>
                      <c:pt idx="2" formatCode="0%">
                        <c:v>3.4000000000000002E-2</c:v>
                      </c:pt>
                      <c:pt idx="3" formatCode="0%">
                        <c:v>3.5999999999999997E-2</c:v>
                      </c:pt>
                      <c:pt idx="5" formatCode="0%">
                        <c:v>6.0000000000000001E-3</c:v>
                      </c:pt>
                      <c:pt idx="6" formatCode="0%">
                        <c:v>3.3000000000000002E-2</c:v>
                      </c:pt>
                      <c:pt idx="7" formatCode="0%">
                        <c:v>1.2E-2</c:v>
                      </c:pt>
                      <c:pt idx="8" formatCode="0%">
                        <c:v>6.6000000000000003E-2</c:v>
                      </c:pt>
                      <c:pt idx="9" formatCode="0%">
                        <c:v>4.9000000000000002E-2</c:v>
                      </c:pt>
                      <c:pt idx="11" formatCode="0%">
                        <c:v>6.8000000000000005E-2</c:v>
                      </c:pt>
                      <c:pt idx="12" formatCode="0%">
                        <c:v>2.5999999999999999E-2</c:v>
                      </c:pt>
                      <c:pt idx="13" formatCode="0%">
                        <c:v>1.9E-2</c:v>
                      </c:pt>
                      <c:pt idx="14" formatCode="0%">
                        <c:v>0.02</c:v>
                      </c:pt>
                      <c:pt idx="16" formatCode="0%">
                        <c:v>2.9000000000000001E-2</c:v>
                      </c:pt>
                      <c:pt idx="17" formatCode="0%">
                        <c:v>4.4999999999999998E-2</c:v>
                      </c:pt>
                      <c:pt idx="19" formatCode="0%">
                        <c:v>0.03</c:v>
                      </c:pt>
                      <c:pt idx="20" formatCode="0%">
                        <c:v>8.0000000000000002E-3</c:v>
                      </c:pt>
                      <c:pt idx="21" formatCode="0%">
                        <c:v>2.5999999999999999E-2</c:v>
                      </c:pt>
                      <c:pt idx="22" formatCode="0%">
                        <c:v>5.0999999999999997E-2</c:v>
                      </c:pt>
                      <c:pt idx="23" formatCode="0%">
                        <c:v>5.0999999999999997E-2</c:v>
                      </c:pt>
                    </c:numCache>
                  </c:numRef>
                </c:val>
                <c:extLst xmlns:c15="http://schemas.microsoft.com/office/drawing/2012/chart">
                  <c:ext xmlns:c16="http://schemas.microsoft.com/office/drawing/2014/chart" uri="{C3380CC4-5D6E-409C-BE32-E72D297353CC}">
                    <c16:uniqueId val="{00000010-403E-4FDB-B276-ACA9D18F736C}"/>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4"/>
                      <c:pt idx="0" formatCode="0%">
                        <c:v>3.254</c:v>
                      </c:pt>
                      <c:pt idx="2" formatCode="0%">
                        <c:v>3.254</c:v>
                      </c:pt>
                      <c:pt idx="3" formatCode="0%">
                        <c:v>3.26</c:v>
                      </c:pt>
                      <c:pt idx="5" formatCode="0%">
                        <c:v>2.7589999999999999</c:v>
                      </c:pt>
                      <c:pt idx="6" formatCode="0%">
                        <c:v>3.3969999999999998</c:v>
                      </c:pt>
                      <c:pt idx="7" formatCode="0%">
                        <c:v>3.6120000000000001</c:v>
                      </c:pt>
                      <c:pt idx="8" formatCode="0%">
                        <c:v>3.7509999999999999</c:v>
                      </c:pt>
                      <c:pt idx="9" formatCode="0%">
                        <c:v>3.016</c:v>
                      </c:pt>
                      <c:pt idx="11" formatCode="0%">
                        <c:v>2.2010000000000001</c:v>
                      </c:pt>
                      <c:pt idx="12" formatCode="0%">
                        <c:v>3.1070000000000002</c:v>
                      </c:pt>
                      <c:pt idx="13" formatCode="0%">
                        <c:v>4.0330000000000004</c:v>
                      </c:pt>
                      <c:pt idx="14" formatCode="0%">
                        <c:v>4.391</c:v>
                      </c:pt>
                      <c:pt idx="16" formatCode="0%">
                        <c:v>4.1840000000000002</c:v>
                      </c:pt>
                      <c:pt idx="17" formatCode="0%">
                        <c:v>2.6659999999999999</c:v>
                      </c:pt>
                      <c:pt idx="19" formatCode="0%">
                        <c:v>3.0670000000000002</c:v>
                      </c:pt>
                      <c:pt idx="20" formatCode="0%">
                        <c:v>2.7759999999999998</c:v>
                      </c:pt>
                      <c:pt idx="21" formatCode="0%">
                        <c:v>3.2440000000000002</c:v>
                      </c:pt>
                      <c:pt idx="22" formatCode="0%">
                        <c:v>3.431</c:v>
                      </c:pt>
                      <c:pt idx="23" formatCode="0%">
                        <c:v>3.6139999999999999</c:v>
                      </c:pt>
                    </c:numCache>
                  </c:numRef>
                </c:val>
                <c:extLst xmlns:c15="http://schemas.microsoft.com/office/drawing/2012/chart">
                  <c:ext xmlns:c16="http://schemas.microsoft.com/office/drawing/2014/chart" uri="{C3380CC4-5D6E-409C-BE32-E72D297353CC}">
                    <c16:uniqueId val="{00000011-403E-4FDB-B276-ACA9D18F736C}"/>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66553224847057"/>
          <c:y val="6.0692262154730621E-2"/>
          <c:w val="0.62300840504282873"/>
          <c:h val="0.78792978066739094"/>
        </c:manualLayout>
      </c:layout>
      <c:barChart>
        <c:barDir val="bar"/>
        <c:grouping val="percentStacked"/>
        <c:varyColors val="0"/>
        <c:ser>
          <c:idx val="0"/>
          <c:order val="0"/>
          <c:tx>
            <c:strRef>
              <c:f>Taul1!$A$12</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Taul1!$B$11:$AA$11</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AMMATTI </c:v>
                </c:pt>
                <c:pt idx="16">
                  <c:v>Johtavassa asemassa /yrittäjä, n=64</c:v>
                </c:pt>
                <c:pt idx="17">
                  <c:v>Toimihenkilö, n=204</c:v>
                </c:pt>
                <c:pt idx="18">
                  <c:v>Työntekijä, n=283</c:v>
                </c:pt>
                <c:pt idx="19">
                  <c:v>Lomautettuna/työtön, n=59</c:v>
                </c:pt>
                <c:pt idx="20">
                  <c:v>Opiskelija/koululainen, n=104</c:v>
                </c:pt>
                <c:pt idx="21">
                  <c:v>Eläkeläinen, n=262</c:v>
                </c:pt>
              </c:strCache>
              <c:extLst/>
            </c:strRef>
          </c:cat>
          <c:val>
            <c:numRef>
              <c:f>Taul1!$B$12:$AA$12</c:f>
              <c:numCache>
                <c:formatCode>General</c:formatCode>
                <c:ptCount val="22"/>
                <c:pt idx="0" formatCode="0%">
                  <c:v>0.83</c:v>
                </c:pt>
                <c:pt idx="2" formatCode="0%">
                  <c:v>0.82</c:v>
                </c:pt>
                <c:pt idx="3" formatCode="0%">
                  <c:v>0.84</c:v>
                </c:pt>
                <c:pt idx="5" formatCode="0%">
                  <c:v>0.75</c:v>
                </c:pt>
                <c:pt idx="6" formatCode="0%">
                  <c:v>0.84</c:v>
                </c:pt>
                <c:pt idx="7" formatCode="0%">
                  <c:v>0.84</c:v>
                </c:pt>
                <c:pt idx="8" formatCode="0%">
                  <c:v>0.87</c:v>
                </c:pt>
                <c:pt idx="9" formatCode="0%">
                  <c:v>0.84</c:v>
                </c:pt>
                <c:pt idx="11" formatCode="0%">
                  <c:v>0.81</c:v>
                </c:pt>
                <c:pt idx="12" formatCode="0%">
                  <c:v>0.87</c:v>
                </c:pt>
                <c:pt idx="13" formatCode="0%">
                  <c:v>0.86</c:v>
                </c:pt>
                <c:pt idx="14" formatCode="0%">
                  <c:v>0.84</c:v>
                </c:pt>
                <c:pt idx="16" formatCode="0%">
                  <c:v>0.78</c:v>
                </c:pt>
                <c:pt idx="17" formatCode="0%">
                  <c:v>0.83</c:v>
                </c:pt>
                <c:pt idx="18" formatCode="0%">
                  <c:v>0.87</c:v>
                </c:pt>
                <c:pt idx="19" formatCode="0%">
                  <c:v>0.86</c:v>
                </c:pt>
                <c:pt idx="20" formatCode="0%">
                  <c:v>0.77</c:v>
                </c:pt>
                <c:pt idx="21" formatCode="0%">
                  <c:v>0.82</c:v>
                </c:pt>
              </c:numCache>
              <c:extLst/>
            </c:numRef>
          </c:val>
          <c:extLst>
            <c:ext xmlns:c16="http://schemas.microsoft.com/office/drawing/2014/chart" uri="{C3380CC4-5D6E-409C-BE32-E72D297353CC}">
              <c16:uniqueId val="{00000000-8471-D144-A175-FA2C60ADD968}"/>
            </c:ext>
          </c:extLst>
        </c:ser>
        <c:ser>
          <c:idx val="1"/>
          <c:order val="1"/>
          <c:tx>
            <c:strRef>
              <c:f>Taul1!$A$13</c:f>
              <c:strCache>
                <c:ptCount val="1"/>
                <c:pt idx="0">
                  <c:v>Ei</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Taul1!$B$11:$AA$11</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AMMATTI </c:v>
                </c:pt>
                <c:pt idx="16">
                  <c:v>Johtavassa asemassa /yrittäjä, n=64</c:v>
                </c:pt>
                <c:pt idx="17">
                  <c:v>Toimihenkilö, n=204</c:v>
                </c:pt>
                <c:pt idx="18">
                  <c:v>Työntekijä, n=283</c:v>
                </c:pt>
                <c:pt idx="19">
                  <c:v>Lomautettuna/työtön, n=59</c:v>
                </c:pt>
                <c:pt idx="20">
                  <c:v>Opiskelija/koululainen, n=104</c:v>
                </c:pt>
                <c:pt idx="21">
                  <c:v>Eläkeläinen, n=262</c:v>
                </c:pt>
              </c:strCache>
              <c:extLst/>
            </c:strRef>
          </c:cat>
          <c:val>
            <c:numRef>
              <c:f>Taul1!$B$13:$AA$13</c:f>
              <c:numCache>
                <c:formatCode>General</c:formatCode>
                <c:ptCount val="22"/>
                <c:pt idx="0" formatCode="0%">
                  <c:v>0.09</c:v>
                </c:pt>
                <c:pt idx="2" formatCode="0%">
                  <c:v>0.09</c:v>
                </c:pt>
                <c:pt idx="3" formatCode="0%">
                  <c:v>0.08</c:v>
                </c:pt>
                <c:pt idx="5" formatCode="0%">
                  <c:v>0.1</c:v>
                </c:pt>
                <c:pt idx="6" formatCode="0%">
                  <c:v>0.08</c:v>
                </c:pt>
                <c:pt idx="7" formatCode="0%">
                  <c:v>0.09</c:v>
                </c:pt>
                <c:pt idx="8" formatCode="0%">
                  <c:v>7.0000000000000007E-2</c:v>
                </c:pt>
                <c:pt idx="9" formatCode="0%">
                  <c:v>0.09</c:v>
                </c:pt>
                <c:pt idx="11" formatCode="0%">
                  <c:v>0.08</c:v>
                </c:pt>
                <c:pt idx="12" formatCode="0%">
                  <c:v>0.09</c:v>
                </c:pt>
                <c:pt idx="13" formatCode="0%">
                  <c:v>7.0000000000000007E-2</c:v>
                </c:pt>
                <c:pt idx="14" formatCode="0%">
                  <c:v>0.1</c:v>
                </c:pt>
                <c:pt idx="16" formatCode="0%">
                  <c:v>0.16</c:v>
                </c:pt>
                <c:pt idx="17" formatCode="0%">
                  <c:v>0.1</c:v>
                </c:pt>
                <c:pt idx="18" formatCode="0%">
                  <c:v>0.08</c:v>
                </c:pt>
                <c:pt idx="19" formatCode="0%">
                  <c:v>0.03</c:v>
                </c:pt>
                <c:pt idx="20" formatCode="0%">
                  <c:v>0.08</c:v>
                </c:pt>
                <c:pt idx="21" formatCode="0%">
                  <c:v>0.1</c:v>
                </c:pt>
              </c:numCache>
              <c:extLst/>
            </c:numRef>
          </c:val>
          <c:extLst>
            <c:ext xmlns:c16="http://schemas.microsoft.com/office/drawing/2014/chart" uri="{C3380CC4-5D6E-409C-BE32-E72D297353CC}">
              <c16:uniqueId val="{00000001-8471-D144-A175-FA2C60ADD968}"/>
            </c:ext>
          </c:extLst>
        </c:ser>
        <c:ser>
          <c:idx val="2"/>
          <c:order val="2"/>
          <c:tx>
            <c:strRef>
              <c:f>Taul1!$A$14</c:f>
              <c:strCache>
                <c:ptCount val="1"/>
                <c:pt idx="0">
                  <c:v>En osaa sanoa</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Taul1!$B$11:$AA$11</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AMMATTI </c:v>
                </c:pt>
                <c:pt idx="16">
                  <c:v>Johtavassa asemassa /yrittäjä, n=64</c:v>
                </c:pt>
                <c:pt idx="17">
                  <c:v>Toimihenkilö, n=204</c:v>
                </c:pt>
                <c:pt idx="18">
                  <c:v>Työntekijä, n=283</c:v>
                </c:pt>
                <c:pt idx="19">
                  <c:v>Lomautettuna/työtön, n=59</c:v>
                </c:pt>
                <c:pt idx="20">
                  <c:v>Opiskelija/koululainen, n=104</c:v>
                </c:pt>
                <c:pt idx="21">
                  <c:v>Eläkeläinen, n=262</c:v>
                </c:pt>
              </c:strCache>
              <c:extLst/>
            </c:strRef>
          </c:cat>
          <c:val>
            <c:numRef>
              <c:f>Taul1!$B$14:$AA$14</c:f>
              <c:numCache>
                <c:formatCode>General</c:formatCode>
                <c:ptCount val="22"/>
                <c:pt idx="0" formatCode="0%">
                  <c:v>0.08</c:v>
                </c:pt>
                <c:pt idx="2" formatCode="0%">
                  <c:v>0.09</c:v>
                </c:pt>
                <c:pt idx="3" formatCode="0%">
                  <c:v>0.08</c:v>
                </c:pt>
                <c:pt idx="5" formatCode="0%">
                  <c:v>0.15</c:v>
                </c:pt>
                <c:pt idx="6" formatCode="0%">
                  <c:v>0.08</c:v>
                </c:pt>
                <c:pt idx="7" formatCode="0%">
                  <c:v>7.0000000000000007E-2</c:v>
                </c:pt>
                <c:pt idx="8" formatCode="0%">
                  <c:v>0.06</c:v>
                </c:pt>
                <c:pt idx="9" formatCode="0%">
                  <c:v>0.06</c:v>
                </c:pt>
                <c:pt idx="11" formatCode="0%">
                  <c:v>0.11</c:v>
                </c:pt>
                <c:pt idx="12" formatCode="0%">
                  <c:v>0.04</c:v>
                </c:pt>
                <c:pt idx="13" formatCode="0%">
                  <c:v>7.0000000000000007E-2</c:v>
                </c:pt>
                <c:pt idx="14" formatCode="0%">
                  <c:v>0.06</c:v>
                </c:pt>
                <c:pt idx="16" formatCode="0%">
                  <c:v>0.06</c:v>
                </c:pt>
                <c:pt idx="17" formatCode="0%">
                  <c:v>7.0000000000000007E-2</c:v>
                </c:pt>
                <c:pt idx="18" formatCode="0%">
                  <c:v>0.06</c:v>
                </c:pt>
                <c:pt idx="19" formatCode="0%">
                  <c:v>0.11</c:v>
                </c:pt>
                <c:pt idx="20" formatCode="0%">
                  <c:v>0.15</c:v>
                </c:pt>
                <c:pt idx="21" formatCode="0%">
                  <c:v>0.09</c:v>
                </c:pt>
              </c:numCache>
              <c:extLst/>
            </c:numRef>
          </c:val>
          <c:extLst>
            <c:ext xmlns:c16="http://schemas.microsoft.com/office/drawing/2014/chart" uri="{C3380CC4-5D6E-409C-BE32-E72D297353CC}">
              <c16:uniqueId val="{00000002-8471-D144-A175-FA2C60ADD968}"/>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2620101328643743"/>
          <c:y val="0.92003279660457782"/>
          <c:w val="0.6983028003111702"/>
          <c:h val="4.696493217729566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66553224847057"/>
          <c:y val="6.0692262154730621E-2"/>
          <c:w val="0.62300840504282873"/>
          <c:h val="0.78792978066739094"/>
        </c:manualLayout>
      </c:layout>
      <c:barChart>
        <c:barDir val="bar"/>
        <c:grouping val="percentStacked"/>
        <c:varyColors val="0"/>
        <c:ser>
          <c:idx val="0"/>
          <c:order val="0"/>
          <c:tx>
            <c:strRef>
              <c:f>Taul1!$A$19</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Taul1!$B$18:$AA$18</c:f>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N=269</c:v>
                </c:pt>
                <c:pt idx="12">
                  <c:v>30.001-50.000 €/vuodessa, n=232</c:v>
                </c:pt>
                <c:pt idx="13">
                  <c:v>50.001-70.000 €/vuodessa, n=169</c:v>
                </c:pt>
                <c:pt idx="14">
                  <c:v>Yli 70.000 €/vuodessa, n=170</c:v>
                </c:pt>
                <c:pt idx="15">
                  <c:v>AMMATTI </c:v>
                </c:pt>
                <c:pt idx="16">
                  <c:v>Johtavassa asemassa oleva/yrittäjä, n=64</c:v>
                </c:pt>
                <c:pt idx="17">
                  <c:v>Toimihenkilö, n=213</c:v>
                </c:pt>
                <c:pt idx="18">
                  <c:v>Työväestö, n=279</c:v>
                </c:pt>
                <c:pt idx="19">
                  <c:v>Lomautettuna/työtön, n=67</c:v>
                </c:pt>
                <c:pt idx="20">
                  <c:v>Opiskelija/koululainen, n=95</c:v>
                </c:pt>
                <c:pt idx="21">
                  <c:v>Eläkeläinen, n=246</c:v>
                </c:pt>
                <c:pt idx="22">
                  <c:v>Muu, n=26</c:v>
                </c:pt>
              </c:strCache>
              <c:extLst/>
            </c:strRef>
          </c:cat>
          <c:val>
            <c:numRef>
              <c:f>Taul1!$B$19:$AA$19</c:f>
              <c:numCache>
                <c:formatCode>General</c:formatCode>
                <c:ptCount val="23"/>
                <c:pt idx="0" formatCode="0%">
                  <c:v>0.85</c:v>
                </c:pt>
                <c:pt idx="2" formatCode="0%">
                  <c:v>0.83</c:v>
                </c:pt>
                <c:pt idx="3" formatCode="0%">
                  <c:v>0.88</c:v>
                </c:pt>
                <c:pt idx="5" formatCode="0%">
                  <c:v>0.76</c:v>
                </c:pt>
                <c:pt idx="6" formatCode="0%">
                  <c:v>0.85</c:v>
                </c:pt>
                <c:pt idx="7" formatCode="0%">
                  <c:v>0.89</c:v>
                </c:pt>
                <c:pt idx="8" formatCode="0%">
                  <c:v>0.9</c:v>
                </c:pt>
                <c:pt idx="9" formatCode="0%">
                  <c:v>0.88</c:v>
                </c:pt>
                <c:pt idx="11" formatCode="0%">
                  <c:v>0.81</c:v>
                </c:pt>
                <c:pt idx="12" formatCode="0%">
                  <c:v>0.89</c:v>
                </c:pt>
                <c:pt idx="13" formatCode="0%">
                  <c:v>0.88</c:v>
                </c:pt>
                <c:pt idx="14" formatCode="0%">
                  <c:v>0.88</c:v>
                </c:pt>
                <c:pt idx="16" formatCode="0%">
                  <c:v>0.86</c:v>
                </c:pt>
                <c:pt idx="17" formatCode="0%">
                  <c:v>0.87</c:v>
                </c:pt>
                <c:pt idx="18" formatCode="0%">
                  <c:v>0.87</c:v>
                </c:pt>
                <c:pt idx="19" formatCode="0%">
                  <c:v>0.86</c:v>
                </c:pt>
                <c:pt idx="20" formatCode="0%">
                  <c:v>0.8</c:v>
                </c:pt>
                <c:pt idx="21" formatCode="0%">
                  <c:v>0.85</c:v>
                </c:pt>
                <c:pt idx="22" formatCode="0%">
                  <c:v>0.83</c:v>
                </c:pt>
              </c:numCache>
              <c:extLst/>
            </c:numRef>
          </c:val>
          <c:extLst>
            <c:ext xmlns:c16="http://schemas.microsoft.com/office/drawing/2014/chart" uri="{C3380CC4-5D6E-409C-BE32-E72D297353CC}">
              <c16:uniqueId val="{00000000-1577-42FB-83AD-4B6A1161C526}"/>
            </c:ext>
          </c:extLst>
        </c:ser>
        <c:ser>
          <c:idx val="1"/>
          <c:order val="1"/>
          <c:tx>
            <c:strRef>
              <c:f>Taul1!$A$20</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Taul1!$B$18:$AA$18</c:f>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N=269</c:v>
                </c:pt>
                <c:pt idx="12">
                  <c:v>30.001-50.000 €/vuodessa, n=232</c:v>
                </c:pt>
                <c:pt idx="13">
                  <c:v>50.001-70.000 €/vuodessa, n=169</c:v>
                </c:pt>
                <c:pt idx="14">
                  <c:v>Yli 70.000 €/vuodessa, n=170</c:v>
                </c:pt>
                <c:pt idx="15">
                  <c:v>AMMATTI </c:v>
                </c:pt>
                <c:pt idx="16">
                  <c:v>Johtavassa asemassa oleva/yrittäjä, n=64</c:v>
                </c:pt>
                <c:pt idx="17">
                  <c:v>Toimihenkilö, n=213</c:v>
                </c:pt>
                <c:pt idx="18">
                  <c:v>Työväestö, n=279</c:v>
                </c:pt>
                <c:pt idx="19">
                  <c:v>Lomautettuna/työtön, n=67</c:v>
                </c:pt>
                <c:pt idx="20">
                  <c:v>Opiskelija/koululainen, n=95</c:v>
                </c:pt>
                <c:pt idx="21">
                  <c:v>Eläkeläinen, n=246</c:v>
                </c:pt>
                <c:pt idx="22">
                  <c:v>Muu, n=26</c:v>
                </c:pt>
              </c:strCache>
              <c:extLst/>
            </c:strRef>
          </c:cat>
          <c:val>
            <c:numRef>
              <c:f>Taul1!$B$20:$AA$20</c:f>
              <c:numCache>
                <c:formatCode>General</c:formatCode>
                <c:ptCount val="23"/>
                <c:pt idx="0" formatCode="0%">
                  <c:v>0.05</c:v>
                </c:pt>
                <c:pt idx="2" formatCode="0%">
                  <c:v>0.06</c:v>
                </c:pt>
                <c:pt idx="3" formatCode="0%">
                  <c:v>0.04</c:v>
                </c:pt>
                <c:pt idx="5" formatCode="0%">
                  <c:v>0.06</c:v>
                </c:pt>
                <c:pt idx="6" formatCode="0%">
                  <c:v>0.06</c:v>
                </c:pt>
                <c:pt idx="7" formatCode="0%">
                  <c:v>0.04</c:v>
                </c:pt>
                <c:pt idx="8" formatCode="0%">
                  <c:v>0.03</c:v>
                </c:pt>
                <c:pt idx="9" formatCode="0%">
                  <c:v>0.05</c:v>
                </c:pt>
                <c:pt idx="11" formatCode="0%">
                  <c:v>0.06</c:v>
                </c:pt>
                <c:pt idx="12" formatCode="0%">
                  <c:v>0.05</c:v>
                </c:pt>
                <c:pt idx="13" formatCode="0%">
                  <c:v>0.05</c:v>
                </c:pt>
                <c:pt idx="14" formatCode="0%">
                  <c:v>0.04</c:v>
                </c:pt>
                <c:pt idx="16" formatCode="0%">
                  <c:v>0.05</c:v>
                </c:pt>
                <c:pt idx="17" formatCode="0%">
                  <c:v>0.04</c:v>
                </c:pt>
                <c:pt idx="18" formatCode="0%">
                  <c:v>0.06</c:v>
                </c:pt>
                <c:pt idx="19" formatCode="0%">
                  <c:v>0.02</c:v>
                </c:pt>
                <c:pt idx="20" formatCode="0%">
                  <c:v>0.04</c:v>
                </c:pt>
                <c:pt idx="21" formatCode="0%">
                  <c:v>0.05</c:v>
                </c:pt>
              </c:numCache>
              <c:extLst/>
            </c:numRef>
          </c:val>
          <c:extLst>
            <c:ext xmlns:c16="http://schemas.microsoft.com/office/drawing/2014/chart" uri="{C3380CC4-5D6E-409C-BE32-E72D297353CC}">
              <c16:uniqueId val="{00000001-1577-42FB-83AD-4B6A1161C526}"/>
            </c:ext>
          </c:extLst>
        </c:ser>
        <c:ser>
          <c:idx val="2"/>
          <c:order val="2"/>
          <c:tx>
            <c:strRef>
              <c:f>Taul1!$A$21</c:f>
              <c:strCache>
                <c:ptCount val="1"/>
                <c:pt idx="0">
                  <c:v>Ei</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Taul1!$B$18:$AA$18</c:f>
              <c:strCache>
                <c:ptCount val="23"/>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N=269</c:v>
                </c:pt>
                <c:pt idx="12">
                  <c:v>30.001-50.000 €/vuodessa, n=232</c:v>
                </c:pt>
                <c:pt idx="13">
                  <c:v>50.001-70.000 €/vuodessa, n=169</c:v>
                </c:pt>
                <c:pt idx="14">
                  <c:v>Yli 70.000 €/vuodessa, n=170</c:v>
                </c:pt>
                <c:pt idx="15">
                  <c:v>AMMATTI </c:v>
                </c:pt>
                <c:pt idx="16">
                  <c:v>Johtavassa asemassa oleva/yrittäjä, n=64</c:v>
                </c:pt>
                <c:pt idx="17">
                  <c:v>Toimihenkilö, n=213</c:v>
                </c:pt>
                <c:pt idx="18">
                  <c:v>Työväestö, n=279</c:v>
                </c:pt>
                <c:pt idx="19">
                  <c:v>Lomautettuna/työtön, n=67</c:v>
                </c:pt>
                <c:pt idx="20">
                  <c:v>Opiskelija/koululainen, n=95</c:v>
                </c:pt>
                <c:pt idx="21">
                  <c:v>Eläkeläinen, n=246</c:v>
                </c:pt>
                <c:pt idx="22">
                  <c:v>Muu, n=26</c:v>
                </c:pt>
              </c:strCache>
              <c:extLst/>
            </c:strRef>
          </c:cat>
          <c:val>
            <c:numRef>
              <c:f>Taul1!$B$21:$AA$21</c:f>
              <c:numCache>
                <c:formatCode>General</c:formatCode>
                <c:ptCount val="23"/>
                <c:pt idx="0" formatCode="0%">
                  <c:v>0.1</c:v>
                </c:pt>
                <c:pt idx="2" formatCode="0%">
                  <c:v>0.11</c:v>
                </c:pt>
                <c:pt idx="3" formatCode="0%">
                  <c:v>0.08</c:v>
                </c:pt>
                <c:pt idx="5" formatCode="0%">
                  <c:v>0.18</c:v>
                </c:pt>
                <c:pt idx="6" formatCode="0%">
                  <c:v>0.09</c:v>
                </c:pt>
                <c:pt idx="7" formatCode="0%">
                  <c:v>0.08</c:v>
                </c:pt>
                <c:pt idx="8" formatCode="0%">
                  <c:v>0.08</c:v>
                </c:pt>
                <c:pt idx="9" formatCode="0%">
                  <c:v>7.0000000000000007E-2</c:v>
                </c:pt>
                <c:pt idx="11" formatCode="0%">
                  <c:v>0.13</c:v>
                </c:pt>
                <c:pt idx="12" formatCode="0%">
                  <c:v>0.06</c:v>
                </c:pt>
                <c:pt idx="13" formatCode="0%">
                  <c:v>7.0000000000000007E-2</c:v>
                </c:pt>
                <c:pt idx="14" formatCode="0%">
                  <c:v>0.08</c:v>
                </c:pt>
                <c:pt idx="16" formatCode="0%">
                  <c:v>0.09</c:v>
                </c:pt>
                <c:pt idx="17" formatCode="0%">
                  <c:v>0.09</c:v>
                </c:pt>
                <c:pt idx="18" formatCode="0%">
                  <c:v>7.0000000000000007E-2</c:v>
                </c:pt>
                <c:pt idx="19" formatCode="0%">
                  <c:v>0.13</c:v>
                </c:pt>
                <c:pt idx="20" formatCode="0%">
                  <c:v>0.16</c:v>
                </c:pt>
                <c:pt idx="21" formatCode="0%">
                  <c:v>0.1</c:v>
                </c:pt>
                <c:pt idx="22" formatCode="0%">
                  <c:v>0.18</c:v>
                </c:pt>
              </c:numCache>
              <c:extLst/>
            </c:numRef>
          </c:val>
          <c:extLst>
            <c:ext xmlns:c16="http://schemas.microsoft.com/office/drawing/2014/chart" uri="{C3380CC4-5D6E-409C-BE32-E72D297353CC}">
              <c16:uniqueId val="{00000002-1577-42FB-83AD-4B6A1161C526}"/>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26089059829871308"/>
          <c:y val="0.91396017932147011"/>
          <c:w val="0.71101410018283684"/>
          <c:h val="4.696493217729566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Terveyden- ja sairaanhoidon kustannuksia</c:v>
                </c:pt>
                <c:pt idx="1">
                  <c:v>2012, n=1026</c:v>
                </c:pt>
                <c:pt idx="2">
                  <c:v>2014, n=1000</c:v>
                </c:pt>
                <c:pt idx="3">
                  <c:v>2016, n=1000</c:v>
                </c:pt>
                <c:pt idx="4">
                  <c:v>2018, n=1000</c:v>
                </c:pt>
                <c:pt idx="5">
                  <c:v>2020, n=1000</c:v>
                </c:pt>
                <c:pt idx="6">
                  <c:v>2022, n=1000</c:v>
                </c:pt>
                <c:pt idx="7">
                  <c:v>2025, n=1000</c:v>
                </c:pt>
                <c:pt idx="8">
                  <c:v>Vanhuuden hoivaan liittyvien palvelujen kustannuksia</c:v>
                </c:pt>
                <c:pt idx="9">
                  <c:v>2012, n=1026</c:v>
                </c:pt>
                <c:pt idx="10">
                  <c:v>2014, n=1000</c:v>
                </c:pt>
                <c:pt idx="11">
                  <c:v>2016, n=1000</c:v>
                </c:pt>
                <c:pt idx="12">
                  <c:v>2018, n=1000</c:v>
                </c:pt>
                <c:pt idx="13">
                  <c:v>2020, n=1000</c:v>
                </c:pt>
                <c:pt idx="14">
                  <c:v>2022, n=1000</c:v>
                </c:pt>
                <c:pt idx="15">
                  <c:v>2025, n=1000</c:v>
                </c:pt>
              </c:strCache>
            </c:strRef>
          </c:cat>
          <c:val>
            <c:numRef>
              <c:f>Taul1!$B$2:$B$17</c:f>
              <c:numCache>
                <c:formatCode>General</c:formatCode>
                <c:ptCount val="16"/>
                <c:pt idx="1">
                  <c:v>87</c:v>
                </c:pt>
                <c:pt idx="2">
                  <c:v>84</c:v>
                </c:pt>
                <c:pt idx="3">
                  <c:v>83</c:v>
                </c:pt>
                <c:pt idx="4">
                  <c:v>79</c:v>
                </c:pt>
                <c:pt idx="5">
                  <c:v>72</c:v>
                </c:pt>
                <c:pt idx="6">
                  <c:v>73</c:v>
                </c:pt>
                <c:pt idx="7">
                  <c:v>83</c:v>
                </c:pt>
                <c:pt idx="9">
                  <c:v>90</c:v>
                </c:pt>
                <c:pt idx="10">
                  <c:v>88</c:v>
                </c:pt>
                <c:pt idx="11">
                  <c:v>86</c:v>
                </c:pt>
                <c:pt idx="12">
                  <c:v>85</c:v>
                </c:pt>
                <c:pt idx="13">
                  <c:v>80</c:v>
                </c:pt>
                <c:pt idx="14">
                  <c:v>82</c:v>
                </c:pt>
                <c:pt idx="15">
                  <c:v>85</c:v>
                </c:pt>
              </c:numCache>
            </c:numRef>
          </c:val>
          <c:extLst>
            <c:ext xmlns:c16="http://schemas.microsoft.com/office/drawing/2014/chart" uri="{C3380CC4-5D6E-409C-BE32-E72D297353CC}">
              <c16:uniqueId val="{00000000-3CE9-4630-B489-917015D00D75}"/>
            </c:ext>
          </c:extLst>
        </c:ser>
        <c:ser>
          <c:idx val="1"/>
          <c:order val="1"/>
          <c:tx>
            <c:strRef>
              <c:f>Taul1!$C$1</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Terveyden- ja sairaanhoidon kustannuksia</c:v>
                </c:pt>
                <c:pt idx="1">
                  <c:v>2012, n=1026</c:v>
                </c:pt>
                <c:pt idx="2">
                  <c:v>2014, n=1000</c:v>
                </c:pt>
                <c:pt idx="3">
                  <c:v>2016, n=1000</c:v>
                </c:pt>
                <c:pt idx="4">
                  <c:v>2018, n=1000</c:v>
                </c:pt>
                <c:pt idx="5">
                  <c:v>2020, n=1000</c:v>
                </c:pt>
                <c:pt idx="6">
                  <c:v>2022, n=1000</c:v>
                </c:pt>
                <c:pt idx="7">
                  <c:v>2025, n=1000</c:v>
                </c:pt>
                <c:pt idx="8">
                  <c:v>Vanhuuden hoivaan liittyvien palvelujen kustannuksia</c:v>
                </c:pt>
                <c:pt idx="9">
                  <c:v>2012, n=1026</c:v>
                </c:pt>
                <c:pt idx="10">
                  <c:v>2014, n=1000</c:v>
                </c:pt>
                <c:pt idx="11">
                  <c:v>2016, n=1000</c:v>
                </c:pt>
                <c:pt idx="12">
                  <c:v>2018, n=1000</c:v>
                </c:pt>
                <c:pt idx="13">
                  <c:v>2020, n=1000</c:v>
                </c:pt>
                <c:pt idx="14">
                  <c:v>2022, n=1000</c:v>
                </c:pt>
                <c:pt idx="15">
                  <c:v>2025, n=1000</c:v>
                </c:pt>
              </c:strCache>
            </c:strRef>
          </c:cat>
          <c:val>
            <c:numRef>
              <c:f>Taul1!$C$2:$C$17</c:f>
              <c:numCache>
                <c:formatCode>General</c:formatCode>
                <c:ptCount val="16"/>
                <c:pt idx="1">
                  <c:v>3</c:v>
                </c:pt>
                <c:pt idx="2">
                  <c:v>6</c:v>
                </c:pt>
                <c:pt idx="3">
                  <c:v>9</c:v>
                </c:pt>
                <c:pt idx="4">
                  <c:v>10</c:v>
                </c:pt>
                <c:pt idx="5">
                  <c:v>12</c:v>
                </c:pt>
                <c:pt idx="6">
                  <c:v>11</c:v>
                </c:pt>
                <c:pt idx="7">
                  <c:v>9</c:v>
                </c:pt>
                <c:pt idx="9">
                  <c:v>3</c:v>
                </c:pt>
                <c:pt idx="10">
                  <c:v>6</c:v>
                </c:pt>
                <c:pt idx="11">
                  <c:v>8</c:v>
                </c:pt>
                <c:pt idx="12">
                  <c:v>10</c:v>
                </c:pt>
                <c:pt idx="13">
                  <c:v>10</c:v>
                </c:pt>
                <c:pt idx="14">
                  <c:v>10</c:v>
                </c:pt>
                <c:pt idx="15">
                  <c:v>5</c:v>
                </c:pt>
              </c:numCache>
            </c:numRef>
          </c:val>
          <c:extLst>
            <c:ext xmlns:c16="http://schemas.microsoft.com/office/drawing/2014/chart" uri="{C3380CC4-5D6E-409C-BE32-E72D297353CC}">
              <c16:uniqueId val="{00000001-3CE9-4630-B489-917015D00D75}"/>
            </c:ext>
          </c:extLst>
        </c:ser>
        <c:ser>
          <c:idx val="2"/>
          <c:order val="2"/>
          <c:tx>
            <c:strRef>
              <c:f>Taul1!$D$1</c:f>
              <c:strCache>
                <c:ptCount val="1"/>
                <c:pt idx="0">
                  <c:v>Ei</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Terveyden- ja sairaanhoidon kustannuksia</c:v>
                </c:pt>
                <c:pt idx="1">
                  <c:v>2012, n=1026</c:v>
                </c:pt>
                <c:pt idx="2">
                  <c:v>2014, n=1000</c:v>
                </c:pt>
                <c:pt idx="3">
                  <c:v>2016, n=1000</c:v>
                </c:pt>
                <c:pt idx="4">
                  <c:v>2018, n=1000</c:v>
                </c:pt>
                <c:pt idx="5">
                  <c:v>2020, n=1000</c:v>
                </c:pt>
                <c:pt idx="6">
                  <c:v>2022, n=1000</c:v>
                </c:pt>
                <c:pt idx="7">
                  <c:v>2025, n=1000</c:v>
                </c:pt>
                <c:pt idx="8">
                  <c:v>Vanhuuden hoivaan liittyvien palvelujen kustannuksia</c:v>
                </c:pt>
                <c:pt idx="9">
                  <c:v>2012, n=1026</c:v>
                </c:pt>
                <c:pt idx="10">
                  <c:v>2014, n=1000</c:v>
                </c:pt>
                <c:pt idx="11">
                  <c:v>2016, n=1000</c:v>
                </c:pt>
                <c:pt idx="12">
                  <c:v>2018, n=1000</c:v>
                </c:pt>
                <c:pt idx="13">
                  <c:v>2020, n=1000</c:v>
                </c:pt>
                <c:pt idx="14">
                  <c:v>2022, n=1000</c:v>
                </c:pt>
                <c:pt idx="15">
                  <c:v>2025, n=1000</c:v>
                </c:pt>
              </c:strCache>
            </c:strRef>
          </c:cat>
          <c:val>
            <c:numRef>
              <c:f>Taul1!$D$2:$D$17</c:f>
              <c:numCache>
                <c:formatCode>General</c:formatCode>
                <c:ptCount val="16"/>
                <c:pt idx="1">
                  <c:v>10</c:v>
                </c:pt>
                <c:pt idx="2">
                  <c:v>10</c:v>
                </c:pt>
                <c:pt idx="3">
                  <c:v>8</c:v>
                </c:pt>
                <c:pt idx="4">
                  <c:v>11</c:v>
                </c:pt>
                <c:pt idx="5">
                  <c:v>16</c:v>
                </c:pt>
                <c:pt idx="6">
                  <c:v>15</c:v>
                </c:pt>
                <c:pt idx="7">
                  <c:v>8</c:v>
                </c:pt>
                <c:pt idx="9">
                  <c:v>7</c:v>
                </c:pt>
                <c:pt idx="10">
                  <c:v>6</c:v>
                </c:pt>
                <c:pt idx="11">
                  <c:v>6</c:v>
                </c:pt>
                <c:pt idx="12">
                  <c:v>6</c:v>
                </c:pt>
                <c:pt idx="13">
                  <c:v>10</c:v>
                </c:pt>
                <c:pt idx="14">
                  <c:v>9</c:v>
                </c:pt>
                <c:pt idx="15">
                  <c:v>10</c:v>
                </c:pt>
              </c:numCache>
            </c:numRef>
          </c:val>
          <c:extLst>
            <c:ext xmlns:c16="http://schemas.microsoft.com/office/drawing/2014/chart" uri="{C3380CC4-5D6E-409C-BE32-E72D297353CC}">
              <c16:uniqueId val="{00000002-3CE9-4630-B489-917015D00D75}"/>
            </c:ext>
          </c:extLst>
        </c:ser>
        <c:dLbls>
          <c:showLegendKey val="0"/>
          <c:showVal val="0"/>
          <c:showCatName val="0"/>
          <c:showSerName val="0"/>
          <c:showPercent val="0"/>
          <c:showBubbleSize val="0"/>
        </c:dLbls>
        <c:gapWidth val="50"/>
        <c:overlap val="100"/>
        <c:axId val="140891264"/>
        <c:axId val="140892800"/>
      </c:barChart>
      <c:catAx>
        <c:axId val="140891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0892800"/>
        <c:crosses val="autoZero"/>
        <c:auto val="1"/>
        <c:lblAlgn val="ctr"/>
        <c:lblOffset val="100"/>
        <c:noMultiLvlLbl val="0"/>
      </c:catAx>
      <c:valAx>
        <c:axId val="1408928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0891264"/>
        <c:crosses val="autoZero"/>
        <c:crossBetween val="between"/>
        <c:majorUnit val="0.2"/>
      </c:valAx>
      <c:spPr>
        <a:noFill/>
        <a:ln>
          <a:noFill/>
        </a:ln>
        <a:effectLst/>
      </c:spPr>
    </c:plotArea>
    <c:legend>
      <c:legendPos val="b"/>
      <c:layout>
        <c:manualLayout>
          <c:xMode val="edge"/>
          <c:yMode val="edge"/>
          <c:x val="0.42613361675558847"/>
          <c:y val="0.89502379766354434"/>
          <c:w val="0.57386638324441164"/>
          <c:h val="4.7208096887958566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defRPr>
      </a:pPr>
      <a:endParaRPr lang="fi-FI"/>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5384702541043"/>
          <c:y val="7.0834988220340678E-2"/>
          <c:w val="0.45710983935663774"/>
          <c:h val="0.86088628623689456"/>
        </c:manualLayout>
      </c:layout>
      <c:barChart>
        <c:barDir val="bar"/>
        <c:grouping val="clustered"/>
        <c:varyColors val="0"/>
        <c:ser>
          <c:idx val="0"/>
          <c:order val="0"/>
          <c:tx>
            <c:strRef>
              <c:f>Taul1!$B$1</c:f>
              <c:strCache>
                <c:ptCount val="1"/>
                <c:pt idx="0">
                  <c:v>KAIKKI VASTAAJAT</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f>Taul1!$B$2:$B$13</c:f>
              <c:numCache>
                <c:formatCode>0%</c:formatCode>
                <c:ptCount val="12"/>
                <c:pt idx="0">
                  <c:v>0.48899999999999999</c:v>
                </c:pt>
                <c:pt idx="1">
                  <c:v>0.376</c:v>
                </c:pt>
                <c:pt idx="2">
                  <c:v>0.312</c:v>
                </c:pt>
                <c:pt idx="3">
                  <c:v>0.26800000000000002</c:v>
                </c:pt>
                <c:pt idx="4">
                  <c:v>0.22700000000000001</c:v>
                </c:pt>
                <c:pt idx="5">
                  <c:v>0.188</c:v>
                </c:pt>
                <c:pt idx="6">
                  <c:v>0.14000000000000001</c:v>
                </c:pt>
                <c:pt idx="7">
                  <c:v>0.13700000000000001</c:v>
                </c:pt>
                <c:pt idx="8">
                  <c:v>0.114</c:v>
                </c:pt>
                <c:pt idx="9">
                  <c:v>7.3999999999999996E-2</c:v>
                </c:pt>
                <c:pt idx="10">
                  <c:v>6.3E-2</c:v>
                </c:pt>
                <c:pt idx="11">
                  <c:v>8.7999999999999995E-2</c:v>
                </c:pt>
              </c:numCache>
            </c:numRef>
          </c:val>
          <c:extLst>
            <c:ext xmlns:c16="http://schemas.microsoft.com/office/drawing/2014/chart" uri="{C3380CC4-5D6E-409C-BE32-E72D297353CC}">
              <c16:uniqueId val="{00000000-BE9B-4193-BB4A-546362D03988}"/>
            </c:ext>
          </c:extLst>
        </c:ser>
        <c:dLbls>
          <c:showLegendKey val="0"/>
          <c:showVal val="0"/>
          <c:showCatName val="0"/>
          <c:showSerName val="0"/>
          <c:showPercent val="0"/>
          <c:showBubbleSize val="0"/>
        </c:dLbls>
        <c:gapWidth val="30"/>
        <c:axId val="139757824"/>
        <c:axId val="139767808"/>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SUKUPUOLI</c:v>
                      </c:pt>
                    </c:strCache>
                  </c:strRef>
                </c:tx>
                <c:invertIfNegative val="0"/>
                <c:cat>
                  <c:strRef>
                    <c:extLst>
                      <c:ex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c:ext uri="{02D57815-91ED-43cb-92C2-25804820EDAC}">
                        <c15:formulaRef>
                          <c15:sqref>Taul1!$C$2:$C$13</c15:sqref>
                        </c15:formulaRef>
                      </c:ext>
                    </c:extLst>
                    <c:numCache>
                      <c:formatCode>General</c:formatCode>
                      <c:ptCount val="12"/>
                    </c:numCache>
                  </c:numRef>
                </c:val>
                <c:extLst>
                  <c:ext xmlns:c16="http://schemas.microsoft.com/office/drawing/2014/chart" uri="{C3380CC4-5D6E-409C-BE32-E72D297353CC}">
                    <c16:uniqueId val="{00000001-BE9B-4193-BB4A-546362D0398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Mies N=242</c:v>
                      </c:pt>
                    </c:strCache>
                  </c:strRef>
                </c:tx>
                <c:invertIfNegative val="0"/>
                <c:cat>
                  <c:strRef>
                    <c:extLst xmlns:c15="http://schemas.microsoft.com/office/drawing/2012/chart">
                      <c:ext xmlns:c15="http://schemas.microsoft.com/office/drawing/2012/char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xmlns:c15="http://schemas.microsoft.com/office/drawing/2012/chart">
                      <c:ext xmlns:c15="http://schemas.microsoft.com/office/drawing/2012/chart" uri="{02D57815-91ED-43cb-92C2-25804820EDAC}">
                        <c15:formulaRef>
                          <c15:sqref>Taul1!$D$2:$D$13</c15:sqref>
                        </c15:formulaRef>
                      </c:ext>
                    </c:extLst>
                    <c:numCache>
                      <c:formatCode>0%</c:formatCode>
                      <c:ptCount val="12"/>
                      <c:pt idx="0">
                        <c:v>0.43</c:v>
                      </c:pt>
                      <c:pt idx="1">
                        <c:v>0.436</c:v>
                      </c:pt>
                      <c:pt idx="2">
                        <c:v>0.32300000000000001</c:v>
                      </c:pt>
                      <c:pt idx="3">
                        <c:v>0.248</c:v>
                      </c:pt>
                      <c:pt idx="4">
                        <c:v>0.32200000000000001</c:v>
                      </c:pt>
                      <c:pt idx="5">
                        <c:v>0.25600000000000001</c:v>
                      </c:pt>
                      <c:pt idx="6">
                        <c:v>0.156</c:v>
                      </c:pt>
                      <c:pt idx="7">
                        <c:v>0.10299999999999999</c:v>
                      </c:pt>
                      <c:pt idx="8">
                        <c:v>0.161</c:v>
                      </c:pt>
                      <c:pt idx="9">
                        <c:v>6.0999999999999999E-2</c:v>
                      </c:pt>
                      <c:pt idx="10">
                        <c:v>6.8000000000000005E-2</c:v>
                      </c:pt>
                      <c:pt idx="11">
                        <c:v>8.3000000000000004E-2</c:v>
                      </c:pt>
                    </c:numCache>
                  </c:numRef>
                </c:val>
                <c:extLst xmlns:c15="http://schemas.microsoft.com/office/drawing/2012/chart">
                  <c:ext xmlns:c16="http://schemas.microsoft.com/office/drawing/2014/chart" uri="{C3380CC4-5D6E-409C-BE32-E72D297353CC}">
                    <c16:uniqueId val="{00000002-BE9B-4193-BB4A-546362D0398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Nainen N=213</c:v>
                      </c:pt>
                    </c:strCache>
                  </c:strRef>
                </c:tx>
                <c:invertIfNegative val="0"/>
                <c:cat>
                  <c:strRef>
                    <c:extLst xmlns:c15="http://schemas.microsoft.com/office/drawing/2012/chart">
                      <c:ext xmlns:c15="http://schemas.microsoft.com/office/drawing/2012/char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xmlns:c15="http://schemas.microsoft.com/office/drawing/2012/chart">
                      <c:ext xmlns:c15="http://schemas.microsoft.com/office/drawing/2012/chart" uri="{02D57815-91ED-43cb-92C2-25804820EDAC}">
                        <c15:formulaRef>
                          <c15:sqref>Taul1!$E$2:$E$13</c15:sqref>
                        </c15:formulaRef>
                      </c:ext>
                    </c:extLst>
                    <c:numCache>
                      <c:formatCode>0%</c:formatCode>
                      <c:ptCount val="12"/>
                      <c:pt idx="0">
                        <c:v>0.54700000000000004</c:v>
                      </c:pt>
                      <c:pt idx="1">
                        <c:v>0.317</c:v>
                      </c:pt>
                      <c:pt idx="2">
                        <c:v>0.30199999999999999</c:v>
                      </c:pt>
                      <c:pt idx="3">
                        <c:v>0.28699999999999998</c:v>
                      </c:pt>
                      <c:pt idx="4">
                        <c:v>0.13100000000000001</c:v>
                      </c:pt>
                      <c:pt idx="5">
                        <c:v>0.12</c:v>
                      </c:pt>
                      <c:pt idx="6">
                        <c:v>0.124</c:v>
                      </c:pt>
                      <c:pt idx="7">
                        <c:v>0.17100000000000001</c:v>
                      </c:pt>
                      <c:pt idx="8">
                        <c:v>6.7000000000000004E-2</c:v>
                      </c:pt>
                      <c:pt idx="9">
                        <c:v>8.6999999999999994E-2</c:v>
                      </c:pt>
                      <c:pt idx="10">
                        <c:v>5.7000000000000002E-2</c:v>
                      </c:pt>
                      <c:pt idx="11">
                        <c:v>9.2999999999999999E-2</c:v>
                      </c:pt>
                    </c:numCache>
                  </c:numRef>
                </c:val>
                <c:extLst xmlns:c15="http://schemas.microsoft.com/office/drawing/2012/chart">
                  <c:ext xmlns:c16="http://schemas.microsoft.com/office/drawing/2014/chart" uri="{C3380CC4-5D6E-409C-BE32-E72D297353CC}">
                    <c16:uniqueId val="{00000003-BE9B-4193-BB4A-546362D0398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Taul1!$F$1</c15:sqref>
                        </c15:formulaRef>
                      </c:ext>
                    </c:extLst>
                    <c:strCache>
                      <c:ptCount val="1"/>
                      <c:pt idx="0">
                        <c:v>IKÄRYHMÄ</c:v>
                      </c:pt>
                    </c:strCache>
                  </c:strRef>
                </c:tx>
                <c:invertIfNegative val="0"/>
                <c:cat>
                  <c:strRef>
                    <c:extLst xmlns:c15="http://schemas.microsoft.com/office/drawing/2012/chart">
                      <c:ext xmlns:c15="http://schemas.microsoft.com/office/drawing/2012/char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xmlns:c15="http://schemas.microsoft.com/office/drawing/2012/chart">
                      <c:ext xmlns:c15="http://schemas.microsoft.com/office/drawing/2012/chart" uri="{02D57815-91ED-43cb-92C2-25804820EDAC}">
                        <c15:formulaRef>
                          <c15:sqref>Taul1!$F$2:$F$13</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4-BE9B-4193-BB4A-546362D0398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Taul1!$G$1</c15:sqref>
                        </c15:formulaRef>
                      </c:ext>
                    </c:extLst>
                    <c:strCache>
                      <c:ptCount val="1"/>
                      <c:pt idx="0">
                        <c:v>18-29 N=84</c:v>
                      </c:pt>
                    </c:strCache>
                  </c:strRef>
                </c:tx>
                <c:invertIfNegative val="0"/>
                <c:cat>
                  <c:strRef>
                    <c:extLst xmlns:c15="http://schemas.microsoft.com/office/drawing/2012/chart">
                      <c:ext xmlns:c15="http://schemas.microsoft.com/office/drawing/2012/char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xmlns:c15="http://schemas.microsoft.com/office/drawing/2012/chart">
                      <c:ext xmlns:c15="http://schemas.microsoft.com/office/drawing/2012/chart" uri="{02D57815-91ED-43cb-92C2-25804820EDAC}">
                        <c15:formulaRef>
                          <c15:sqref>Taul1!$G$2:$G$13</c15:sqref>
                        </c15:formulaRef>
                      </c:ext>
                    </c:extLst>
                    <c:numCache>
                      <c:formatCode>0%</c:formatCode>
                      <c:ptCount val="12"/>
                      <c:pt idx="0">
                        <c:v>0.57999999999999996</c:v>
                      </c:pt>
                      <c:pt idx="1">
                        <c:v>0.41199999999999998</c:v>
                      </c:pt>
                      <c:pt idx="2">
                        <c:v>0.373</c:v>
                      </c:pt>
                      <c:pt idx="3">
                        <c:v>0.19500000000000001</c:v>
                      </c:pt>
                      <c:pt idx="4">
                        <c:v>0.27100000000000002</c:v>
                      </c:pt>
                      <c:pt idx="5">
                        <c:v>0.24099999999999999</c:v>
                      </c:pt>
                      <c:pt idx="6">
                        <c:v>0.157</c:v>
                      </c:pt>
                      <c:pt idx="7">
                        <c:v>0.1</c:v>
                      </c:pt>
                      <c:pt idx="8">
                        <c:v>0.16500000000000001</c:v>
                      </c:pt>
                      <c:pt idx="9">
                        <c:v>9.4E-2</c:v>
                      </c:pt>
                      <c:pt idx="10">
                        <c:v>4.3999999999999997E-2</c:v>
                      </c:pt>
                      <c:pt idx="11">
                        <c:v>2.7E-2</c:v>
                      </c:pt>
                    </c:numCache>
                  </c:numRef>
                </c:val>
                <c:extLst xmlns:c15="http://schemas.microsoft.com/office/drawing/2012/chart">
                  <c:ext xmlns:c16="http://schemas.microsoft.com/office/drawing/2014/chart" uri="{C3380CC4-5D6E-409C-BE32-E72D297353CC}">
                    <c16:uniqueId val="{00000005-BE9B-4193-BB4A-546362D0398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Taul1!$H$1</c15:sqref>
                        </c15:formulaRef>
                      </c:ext>
                    </c:extLst>
                    <c:strCache>
                      <c:ptCount val="1"/>
                      <c:pt idx="0">
                        <c:v>30-39 N=79</c:v>
                      </c:pt>
                    </c:strCache>
                  </c:strRef>
                </c:tx>
                <c:invertIfNegative val="0"/>
                <c:cat>
                  <c:strRef>
                    <c:extLst xmlns:c15="http://schemas.microsoft.com/office/drawing/2012/chart">
                      <c:ext xmlns:c15="http://schemas.microsoft.com/office/drawing/2012/char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xmlns:c15="http://schemas.microsoft.com/office/drawing/2012/chart">
                      <c:ext xmlns:c15="http://schemas.microsoft.com/office/drawing/2012/chart" uri="{02D57815-91ED-43cb-92C2-25804820EDAC}">
                        <c15:formulaRef>
                          <c15:sqref>Taul1!$H$2:$H$13</c15:sqref>
                        </c15:formulaRef>
                      </c:ext>
                    </c:extLst>
                    <c:numCache>
                      <c:formatCode>0%</c:formatCode>
                      <c:ptCount val="12"/>
                      <c:pt idx="0">
                        <c:v>0.51900000000000002</c:v>
                      </c:pt>
                      <c:pt idx="1">
                        <c:v>0.49199999999999999</c:v>
                      </c:pt>
                      <c:pt idx="2">
                        <c:v>0.38100000000000001</c:v>
                      </c:pt>
                      <c:pt idx="3">
                        <c:v>0.25800000000000001</c:v>
                      </c:pt>
                      <c:pt idx="4">
                        <c:v>0.27400000000000002</c:v>
                      </c:pt>
                      <c:pt idx="5">
                        <c:v>0.29499999999999998</c:v>
                      </c:pt>
                      <c:pt idx="6">
                        <c:v>0.154</c:v>
                      </c:pt>
                      <c:pt idx="7">
                        <c:v>6.4000000000000001E-2</c:v>
                      </c:pt>
                      <c:pt idx="8">
                        <c:v>0.13500000000000001</c:v>
                      </c:pt>
                      <c:pt idx="9">
                        <c:v>0.115</c:v>
                      </c:pt>
                      <c:pt idx="10">
                        <c:v>5.0999999999999997E-2</c:v>
                      </c:pt>
                      <c:pt idx="11">
                        <c:v>8.3000000000000004E-2</c:v>
                      </c:pt>
                    </c:numCache>
                  </c:numRef>
                </c:val>
                <c:extLst xmlns:c15="http://schemas.microsoft.com/office/drawing/2012/chart">
                  <c:ext xmlns:c16="http://schemas.microsoft.com/office/drawing/2014/chart" uri="{C3380CC4-5D6E-409C-BE32-E72D297353CC}">
                    <c16:uniqueId val="{00000006-BE9B-4193-BB4A-546362D03988}"/>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Taul1!$I$1</c15:sqref>
                        </c15:formulaRef>
                      </c:ext>
                    </c:extLst>
                    <c:strCache>
                      <c:ptCount val="1"/>
                      <c:pt idx="0">
                        <c:v>40-49 N=73</c:v>
                      </c:pt>
                    </c:strCache>
                  </c:strRef>
                </c:tx>
                <c:invertIfNegative val="0"/>
                <c:cat>
                  <c:strRef>
                    <c:extLst xmlns:c15="http://schemas.microsoft.com/office/drawing/2012/chart">
                      <c:ext xmlns:c15="http://schemas.microsoft.com/office/drawing/2012/char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xmlns:c15="http://schemas.microsoft.com/office/drawing/2012/chart">
                      <c:ext xmlns:c15="http://schemas.microsoft.com/office/drawing/2012/chart" uri="{02D57815-91ED-43cb-92C2-25804820EDAC}">
                        <c15:formulaRef>
                          <c15:sqref>Taul1!$I$2:$I$13</c15:sqref>
                        </c15:formulaRef>
                      </c:ext>
                    </c:extLst>
                    <c:numCache>
                      <c:formatCode>0%</c:formatCode>
                      <c:ptCount val="12"/>
                      <c:pt idx="0">
                        <c:v>0.46899999999999997</c:v>
                      </c:pt>
                      <c:pt idx="1">
                        <c:v>0.39700000000000002</c:v>
                      </c:pt>
                      <c:pt idx="2">
                        <c:v>0.36199999999999999</c:v>
                      </c:pt>
                      <c:pt idx="3">
                        <c:v>0.25</c:v>
                      </c:pt>
                      <c:pt idx="4">
                        <c:v>0.21099999999999999</c:v>
                      </c:pt>
                      <c:pt idx="5">
                        <c:v>0.22700000000000001</c:v>
                      </c:pt>
                      <c:pt idx="6">
                        <c:v>0.16300000000000001</c:v>
                      </c:pt>
                      <c:pt idx="7">
                        <c:v>0.17899999999999999</c:v>
                      </c:pt>
                      <c:pt idx="8">
                        <c:v>0.09</c:v>
                      </c:pt>
                      <c:pt idx="9">
                        <c:v>6.4000000000000001E-2</c:v>
                      </c:pt>
                      <c:pt idx="10">
                        <c:v>8.5000000000000006E-2</c:v>
                      </c:pt>
                      <c:pt idx="11">
                        <c:v>7.8E-2</c:v>
                      </c:pt>
                    </c:numCache>
                  </c:numRef>
                </c:val>
                <c:extLst xmlns:c15="http://schemas.microsoft.com/office/drawing/2012/chart">
                  <c:ext xmlns:c16="http://schemas.microsoft.com/office/drawing/2014/chart" uri="{C3380CC4-5D6E-409C-BE32-E72D297353CC}">
                    <c16:uniqueId val="{00000007-BE9B-4193-BB4A-546362D0398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Taul1!$J$1</c15:sqref>
                        </c15:formulaRef>
                      </c:ext>
                    </c:extLst>
                    <c:strCache>
                      <c:ptCount val="1"/>
                      <c:pt idx="0">
                        <c:v>50-59 N=77</c:v>
                      </c:pt>
                    </c:strCache>
                  </c:strRef>
                </c:tx>
                <c:invertIfNegative val="0"/>
                <c:cat>
                  <c:strRef>
                    <c:extLst xmlns:c15="http://schemas.microsoft.com/office/drawing/2012/chart">
                      <c:ext xmlns:c15="http://schemas.microsoft.com/office/drawing/2012/char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xmlns:c15="http://schemas.microsoft.com/office/drawing/2012/chart">
                      <c:ext xmlns:c15="http://schemas.microsoft.com/office/drawing/2012/chart" uri="{02D57815-91ED-43cb-92C2-25804820EDAC}">
                        <c15:formulaRef>
                          <c15:sqref>Taul1!$J$2:$J$13</c15:sqref>
                        </c15:formulaRef>
                      </c:ext>
                    </c:extLst>
                    <c:numCache>
                      <c:formatCode>0%</c:formatCode>
                      <c:ptCount val="12"/>
                      <c:pt idx="0">
                        <c:v>0.433</c:v>
                      </c:pt>
                      <c:pt idx="1">
                        <c:v>0.26200000000000001</c:v>
                      </c:pt>
                      <c:pt idx="2">
                        <c:v>0.28899999999999998</c:v>
                      </c:pt>
                      <c:pt idx="3">
                        <c:v>0.42799999999999999</c:v>
                      </c:pt>
                      <c:pt idx="4">
                        <c:v>0.17899999999999999</c:v>
                      </c:pt>
                      <c:pt idx="5">
                        <c:v>0.11</c:v>
                      </c:pt>
                      <c:pt idx="6">
                        <c:v>0.14799999999999999</c:v>
                      </c:pt>
                      <c:pt idx="7">
                        <c:v>0.217</c:v>
                      </c:pt>
                      <c:pt idx="8">
                        <c:v>0.109</c:v>
                      </c:pt>
                      <c:pt idx="9">
                        <c:v>4.2999999999999997E-2</c:v>
                      </c:pt>
                      <c:pt idx="10">
                        <c:v>7.1999999999999995E-2</c:v>
                      </c:pt>
                      <c:pt idx="11">
                        <c:v>0.109</c:v>
                      </c:pt>
                    </c:numCache>
                  </c:numRef>
                </c:val>
                <c:extLst xmlns:c15="http://schemas.microsoft.com/office/drawing/2012/chart">
                  <c:ext xmlns:c16="http://schemas.microsoft.com/office/drawing/2014/chart" uri="{C3380CC4-5D6E-409C-BE32-E72D297353CC}">
                    <c16:uniqueId val="{00000008-BE9B-4193-BB4A-546362D03988}"/>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Taul1!$K$1</c15:sqref>
                        </c15:formulaRef>
                      </c:ext>
                    </c:extLst>
                    <c:strCache>
                      <c:ptCount val="1"/>
                      <c:pt idx="0">
                        <c:v>60-79 N=142</c:v>
                      </c:pt>
                    </c:strCache>
                  </c:strRef>
                </c:tx>
                <c:invertIfNegative val="0"/>
                <c:cat>
                  <c:strRef>
                    <c:extLst xmlns:c15="http://schemas.microsoft.com/office/drawing/2012/chart">
                      <c:ext xmlns:c15="http://schemas.microsoft.com/office/drawing/2012/chart" uri="{02D57815-91ED-43cb-92C2-25804820EDAC}">
                        <c15:formulaRef>
                          <c15:sqref>Taul1!$A$2:$A$13</c15:sqref>
                        </c15:formulaRef>
                      </c:ext>
                    </c:extLst>
                    <c:strCache>
                      <c:ptCount val="12"/>
                      <c:pt idx="0">
                        <c:v>Säästämällä pankkitilille</c:v>
                      </c:pt>
                      <c:pt idx="1">
                        <c:v>Sijoittamalla sijoitusrahastoihin</c:v>
                      </c:pt>
                      <c:pt idx="2">
                        <c:v>Hankkimalla omistusasunnon</c:v>
                      </c:pt>
                      <c:pt idx="3">
                        <c:v>Tekemällä ansiotyötä eläkkeellä</c:v>
                      </c:pt>
                      <c:pt idx="4">
                        <c:v>Sijoittamalla suoraan osakkeisiin</c:v>
                      </c:pt>
                      <c:pt idx="5">
                        <c:v>Sijoittamalla osakesäästötilille</c:v>
                      </c:pt>
                      <c:pt idx="6">
                        <c:v>Hankkimalla muuta kiinteää omaisuutta (metsä, vapaa-ajan asunto)</c:v>
                      </c:pt>
                      <c:pt idx="7">
                        <c:v>Vapaaehtoisella eläkevakuutuksella</c:v>
                      </c:pt>
                      <c:pt idx="8">
                        <c:v>Hankkimalla sijoitusasunnon</c:v>
                      </c:pt>
                      <c:pt idx="9">
                        <c:v>Pitkäaikaissäästötilillä eli PS-tilillä</c:v>
                      </c:pt>
                      <c:pt idx="10">
                        <c:v>Vakuutussäästöillä (säästö- ja sijoitusvakuutukset, kapitalisaatiosopimukset)</c:v>
                      </c:pt>
                      <c:pt idx="11">
                        <c:v>Muuten, miten?</c:v>
                      </c:pt>
                    </c:strCache>
                  </c:strRef>
                </c:cat>
                <c:val>
                  <c:numRef>
                    <c:extLst xmlns:c15="http://schemas.microsoft.com/office/drawing/2012/chart">
                      <c:ext xmlns:c15="http://schemas.microsoft.com/office/drawing/2012/chart" uri="{02D57815-91ED-43cb-92C2-25804820EDAC}">
                        <c15:formulaRef>
                          <c15:sqref>Taul1!$K$2:$K$13</c15:sqref>
                        </c15:formulaRef>
                      </c:ext>
                    </c:extLst>
                    <c:numCache>
                      <c:formatCode>0%</c:formatCode>
                      <c:ptCount val="12"/>
                      <c:pt idx="0">
                        <c:v>0.45600000000000002</c:v>
                      </c:pt>
                      <c:pt idx="1">
                        <c:v>0.34300000000000003</c:v>
                      </c:pt>
                      <c:pt idx="2">
                        <c:v>0.223</c:v>
                      </c:pt>
                      <c:pt idx="3">
                        <c:v>0.23400000000000001</c:v>
                      </c:pt>
                      <c:pt idx="4">
                        <c:v>0.20799999999999999</c:v>
                      </c:pt>
                      <c:pt idx="5">
                        <c:v>0.11899999999999999</c:v>
                      </c:pt>
                      <c:pt idx="6">
                        <c:v>0.104</c:v>
                      </c:pt>
                      <c:pt idx="7">
                        <c:v>0.13400000000000001</c:v>
                      </c:pt>
                      <c:pt idx="8">
                        <c:v>8.5999999999999993E-2</c:v>
                      </c:pt>
                      <c:pt idx="9">
                        <c:v>6.2E-2</c:v>
                      </c:pt>
                      <c:pt idx="10">
                        <c:v>6.4000000000000001E-2</c:v>
                      </c:pt>
                      <c:pt idx="11">
                        <c:v>0.122</c:v>
                      </c:pt>
                    </c:numCache>
                  </c:numRef>
                </c:val>
                <c:extLst xmlns:c15="http://schemas.microsoft.com/office/drawing/2012/chart">
                  <c:ext xmlns:c16="http://schemas.microsoft.com/office/drawing/2014/chart" uri="{C3380CC4-5D6E-409C-BE32-E72D297353CC}">
                    <c16:uniqueId val="{00000009-BE9B-4193-BB4A-546362D03988}"/>
                  </c:ext>
                </c:extLst>
              </c15:ser>
            </c15:filteredBarSeries>
          </c:ext>
        </c:extLst>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58353164408549"/>
          <c:y val="7.3526099403758829E-2"/>
          <c:w val="0.42978795420393096"/>
          <c:h val="0.86251702812158926"/>
        </c:manualLayout>
      </c:layout>
      <c:barChart>
        <c:barDir val="bar"/>
        <c:grouping val="clustered"/>
        <c:varyColors val="0"/>
        <c:ser>
          <c:idx val="0"/>
          <c:order val="0"/>
          <c:tx>
            <c:strRef>
              <c:f>Taul1!$B$13</c:f>
              <c:strCache>
                <c:ptCount val="1"/>
                <c:pt idx="0">
                  <c:v>2018, n=1000</c:v>
                </c:pt>
              </c:strCache>
            </c:strRef>
          </c:tx>
          <c:spPr>
            <a:solidFill>
              <a:srgbClr val="F5B4D2"/>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Taul1!$A$14:$A$29</c:f>
              <c:strCache>
                <c:ptCount val="7"/>
                <c:pt idx="0">
                  <c:v>Säästämällä pankkitilille</c:v>
                </c:pt>
                <c:pt idx="1">
                  <c:v>Sijoittamalla rahastoihin</c:v>
                </c:pt>
                <c:pt idx="2">
                  <c:v>Hankkimalla omistusasunnon</c:v>
                </c:pt>
                <c:pt idx="3">
                  <c:v>Tekemällä ansiotyötä eläkkeellä</c:v>
                </c:pt>
                <c:pt idx="4">
                  <c:v>Sijoittamalla osakkeisiin</c:v>
                </c:pt>
                <c:pt idx="5">
                  <c:v>Sijoittamalla osakesäästötilille</c:v>
                </c:pt>
                <c:pt idx="6">
                  <c:v>Hankkimalla muuta kiinteää omaisuutta (metsä, vapaa-ajan asunto)</c:v>
                </c:pt>
              </c:strCache>
              <c:extLst/>
            </c:strRef>
          </c:cat>
          <c:val>
            <c:numRef>
              <c:f>Taul1!$B$14:$B$29</c:f>
              <c:numCache>
                <c:formatCode>General</c:formatCode>
                <c:ptCount val="7"/>
                <c:pt idx="0" formatCode="0%">
                  <c:v>0.41</c:v>
                </c:pt>
                <c:pt idx="2" formatCode="0%">
                  <c:v>0.46</c:v>
                </c:pt>
                <c:pt idx="3" formatCode="0%">
                  <c:v>0.23</c:v>
                </c:pt>
                <c:pt idx="6" formatCode="0%">
                  <c:v>0.19</c:v>
                </c:pt>
              </c:numCache>
              <c:extLst/>
            </c:numRef>
          </c:val>
          <c:extLst>
            <c:ext xmlns:c16="http://schemas.microsoft.com/office/drawing/2014/chart" uri="{C3380CC4-5D6E-409C-BE32-E72D297353CC}">
              <c16:uniqueId val="{00000000-5335-0B44-AEEC-67A6132073A5}"/>
            </c:ext>
          </c:extLst>
        </c:ser>
        <c:ser>
          <c:idx val="1"/>
          <c:order val="1"/>
          <c:tx>
            <c:strRef>
              <c:f>Taul1!$C$13</c:f>
              <c:strCache>
                <c:ptCount val="1"/>
                <c:pt idx="0">
                  <c:v>2020, n=1000</c:v>
                </c:pt>
              </c:strCache>
            </c:strRef>
          </c:tx>
          <c:spPr>
            <a:solidFill>
              <a:srgbClr val="F5B4D2">
                <a:lumMod val="9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Taul1!$A$14:$A$29</c:f>
              <c:strCache>
                <c:ptCount val="7"/>
                <c:pt idx="0">
                  <c:v>Säästämällä pankkitilille</c:v>
                </c:pt>
                <c:pt idx="1">
                  <c:v>Sijoittamalla rahastoihin</c:v>
                </c:pt>
                <c:pt idx="2">
                  <c:v>Hankkimalla omistusasunnon</c:v>
                </c:pt>
                <c:pt idx="3">
                  <c:v>Tekemällä ansiotyötä eläkkeellä</c:v>
                </c:pt>
                <c:pt idx="4">
                  <c:v>Sijoittamalla osakkeisiin</c:v>
                </c:pt>
                <c:pt idx="5">
                  <c:v>Sijoittamalla osakesäästötilille</c:v>
                </c:pt>
                <c:pt idx="6">
                  <c:v>Hankkimalla muuta kiinteää omaisuutta (metsä, vapaa-ajan asunto)</c:v>
                </c:pt>
              </c:strCache>
              <c:extLst/>
            </c:strRef>
          </c:cat>
          <c:val>
            <c:numRef>
              <c:f>Taul1!$C$14:$C$29</c:f>
              <c:numCache>
                <c:formatCode>General</c:formatCode>
                <c:ptCount val="7"/>
                <c:pt idx="2" formatCode="0%">
                  <c:v>0.37</c:v>
                </c:pt>
                <c:pt idx="3" formatCode="0%">
                  <c:v>0.26</c:v>
                </c:pt>
                <c:pt idx="6" formatCode="0%">
                  <c:v>0.18</c:v>
                </c:pt>
              </c:numCache>
              <c:extLst/>
            </c:numRef>
          </c:val>
          <c:extLst>
            <c:ext xmlns:c16="http://schemas.microsoft.com/office/drawing/2014/chart" uri="{C3380CC4-5D6E-409C-BE32-E72D297353CC}">
              <c16:uniqueId val="{00000001-5335-0B44-AEEC-67A6132073A5}"/>
            </c:ext>
          </c:extLst>
        </c:ser>
        <c:ser>
          <c:idx val="2"/>
          <c:order val="2"/>
          <c:tx>
            <c:strRef>
              <c:f>Taul1!$D$13</c:f>
              <c:strCache>
                <c:ptCount val="1"/>
                <c:pt idx="0">
                  <c:v>2022, n=1000</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Taul1!$A$14:$A$29</c:f>
              <c:strCache>
                <c:ptCount val="7"/>
                <c:pt idx="0">
                  <c:v>Säästämällä pankkitilille</c:v>
                </c:pt>
                <c:pt idx="1">
                  <c:v>Sijoittamalla rahastoihin</c:v>
                </c:pt>
                <c:pt idx="2">
                  <c:v>Hankkimalla omistusasunnon</c:v>
                </c:pt>
                <c:pt idx="3">
                  <c:v>Tekemällä ansiotyötä eläkkeellä</c:v>
                </c:pt>
                <c:pt idx="4">
                  <c:v>Sijoittamalla osakkeisiin</c:v>
                </c:pt>
                <c:pt idx="5">
                  <c:v>Sijoittamalla osakesäästötilille</c:v>
                </c:pt>
                <c:pt idx="6">
                  <c:v>Hankkimalla muuta kiinteää omaisuutta (metsä, vapaa-ajan asunto)</c:v>
                </c:pt>
              </c:strCache>
              <c:extLst/>
            </c:strRef>
          </c:cat>
          <c:val>
            <c:numRef>
              <c:f>Taul1!$D$14:$D$29</c:f>
              <c:numCache>
                <c:formatCode>0%</c:formatCode>
                <c:ptCount val="7"/>
                <c:pt idx="0">
                  <c:v>0.45</c:v>
                </c:pt>
                <c:pt idx="1">
                  <c:v>0.43</c:v>
                </c:pt>
                <c:pt idx="2">
                  <c:v>0.36</c:v>
                </c:pt>
                <c:pt idx="3">
                  <c:v>0.31</c:v>
                </c:pt>
                <c:pt idx="4">
                  <c:v>0.31</c:v>
                </c:pt>
                <c:pt idx="6">
                  <c:v>0.17</c:v>
                </c:pt>
              </c:numCache>
              <c:extLst/>
            </c:numRef>
          </c:val>
          <c:extLst>
            <c:ext xmlns:c16="http://schemas.microsoft.com/office/drawing/2014/chart" uri="{C3380CC4-5D6E-409C-BE32-E72D297353CC}">
              <c16:uniqueId val="{00000002-5335-0B44-AEEC-67A6132073A5}"/>
            </c:ext>
          </c:extLst>
        </c:ser>
        <c:ser>
          <c:idx val="3"/>
          <c:order val="3"/>
          <c:tx>
            <c:strRef>
              <c:f>Taul1!$E$13</c:f>
              <c:strCache>
                <c:ptCount val="1"/>
                <c:pt idx="0">
                  <c:v>2025, n=1000</c:v>
                </c:pt>
              </c:strCache>
            </c:strRef>
          </c:tx>
          <c:spPr>
            <a:solidFill>
              <a:srgbClr val="F5B4D2">
                <a:lumMod val="5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Taul1!$A$14:$A$29</c:f>
              <c:strCache>
                <c:ptCount val="7"/>
                <c:pt idx="0">
                  <c:v>Säästämällä pankkitilille</c:v>
                </c:pt>
                <c:pt idx="1">
                  <c:v>Sijoittamalla rahastoihin</c:v>
                </c:pt>
                <c:pt idx="2">
                  <c:v>Hankkimalla omistusasunnon</c:v>
                </c:pt>
                <c:pt idx="3">
                  <c:v>Tekemällä ansiotyötä eläkkeellä</c:v>
                </c:pt>
                <c:pt idx="4">
                  <c:v>Sijoittamalla osakkeisiin</c:v>
                </c:pt>
                <c:pt idx="5">
                  <c:v>Sijoittamalla osakesäästötilille</c:v>
                </c:pt>
                <c:pt idx="6">
                  <c:v>Hankkimalla muuta kiinteää omaisuutta (metsä, vapaa-ajan asunto)</c:v>
                </c:pt>
              </c:strCache>
              <c:extLst/>
            </c:strRef>
          </c:cat>
          <c:val>
            <c:numRef>
              <c:f>Taul1!$E$14:$E$29</c:f>
              <c:numCache>
                <c:formatCode>0%</c:formatCode>
                <c:ptCount val="7"/>
                <c:pt idx="0">
                  <c:v>0.49</c:v>
                </c:pt>
                <c:pt idx="1">
                  <c:v>0.38</c:v>
                </c:pt>
                <c:pt idx="2">
                  <c:v>0.31</c:v>
                </c:pt>
                <c:pt idx="3">
                  <c:v>0.27</c:v>
                </c:pt>
                <c:pt idx="4">
                  <c:v>0.23</c:v>
                </c:pt>
                <c:pt idx="5">
                  <c:v>0.19</c:v>
                </c:pt>
                <c:pt idx="6">
                  <c:v>0.14000000000000001</c:v>
                </c:pt>
              </c:numCache>
              <c:extLst/>
            </c:numRef>
          </c:val>
          <c:extLst>
            <c:ext xmlns:c16="http://schemas.microsoft.com/office/drawing/2014/chart" uri="{C3380CC4-5D6E-409C-BE32-E72D297353CC}">
              <c16:uniqueId val="{00000003-5335-0B44-AEEC-67A6132073A5}"/>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legend>
      <c:legendPos val="r"/>
      <c:layout>
        <c:manualLayout>
          <c:xMode val="edge"/>
          <c:yMode val="edge"/>
          <c:x val="0.88978442960903525"/>
          <c:y val="7.0772570829463685E-2"/>
          <c:w val="9.7693039695974107E-2"/>
          <c:h val="0.17918203961451037"/>
        </c:manualLayout>
      </c:layout>
      <c:overlay val="0"/>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58353164408549"/>
          <c:y val="7.3526099403758829E-2"/>
          <c:w val="0.42978795420393096"/>
          <c:h val="0.86251702812158926"/>
        </c:manualLayout>
      </c:layout>
      <c:barChart>
        <c:barDir val="bar"/>
        <c:grouping val="clustered"/>
        <c:varyColors val="0"/>
        <c:ser>
          <c:idx val="0"/>
          <c:order val="0"/>
          <c:tx>
            <c:strRef>
              <c:f>Taul1!$B$13</c:f>
              <c:strCache>
                <c:ptCount val="1"/>
                <c:pt idx="0">
                  <c:v>2018, n=1000</c:v>
                </c:pt>
              </c:strCache>
            </c:strRef>
          </c:tx>
          <c:spPr>
            <a:solidFill>
              <a:srgbClr val="F5B4D2"/>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Taul1!$A$14:$A$29</c:f>
              <c:strCache>
                <c:ptCount val="5"/>
                <c:pt idx="0">
                  <c:v>Vapaaehtoisella eläkevakuutuksella</c:v>
                </c:pt>
                <c:pt idx="1">
                  <c:v>Hankkimalla sijoitusasunnon</c:v>
                </c:pt>
                <c:pt idx="2">
                  <c:v>Muuten</c:v>
                </c:pt>
                <c:pt idx="3">
                  <c:v>Pitkäaikaissäästötilillä eli PS-tilillä</c:v>
                </c:pt>
                <c:pt idx="4">
                  <c:v>Vakuutussäästöillä (säästö- ja sijoitusvakuutukset, kapitalisaatiosopimukset)</c:v>
                </c:pt>
              </c:strCache>
              <c:extLst/>
            </c:strRef>
          </c:cat>
          <c:val>
            <c:numRef>
              <c:f>Taul1!$B$14:$B$29</c:f>
              <c:numCache>
                <c:formatCode>0%</c:formatCode>
                <c:ptCount val="5"/>
                <c:pt idx="0">
                  <c:v>0.22</c:v>
                </c:pt>
                <c:pt idx="1">
                  <c:v>0.15</c:v>
                </c:pt>
                <c:pt idx="2">
                  <c:v>0.02</c:v>
                </c:pt>
              </c:numCache>
              <c:extLst/>
            </c:numRef>
          </c:val>
          <c:extLst>
            <c:ext xmlns:c16="http://schemas.microsoft.com/office/drawing/2014/chart" uri="{C3380CC4-5D6E-409C-BE32-E72D297353CC}">
              <c16:uniqueId val="{00000000-CD9A-244D-A9E3-5D4477816FF8}"/>
            </c:ext>
          </c:extLst>
        </c:ser>
        <c:ser>
          <c:idx val="1"/>
          <c:order val="1"/>
          <c:tx>
            <c:strRef>
              <c:f>Taul1!$C$13</c:f>
              <c:strCache>
                <c:ptCount val="1"/>
                <c:pt idx="0">
                  <c:v>2020, n=1000</c:v>
                </c:pt>
              </c:strCache>
            </c:strRef>
          </c:tx>
          <c:spPr>
            <a:solidFill>
              <a:srgbClr val="F5B4D2">
                <a:lumMod val="9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Taul1!$A$14:$A$29</c:f>
              <c:strCache>
                <c:ptCount val="5"/>
                <c:pt idx="0">
                  <c:v>Vapaaehtoisella eläkevakuutuksella</c:v>
                </c:pt>
                <c:pt idx="1">
                  <c:v>Hankkimalla sijoitusasunnon</c:v>
                </c:pt>
                <c:pt idx="2">
                  <c:v>Muuten</c:v>
                </c:pt>
                <c:pt idx="3">
                  <c:v>Pitkäaikaissäästötilillä eli PS-tilillä</c:v>
                </c:pt>
                <c:pt idx="4">
                  <c:v>Vakuutussäästöillä (säästö- ja sijoitusvakuutukset, kapitalisaatiosopimukset)</c:v>
                </c:pt>
              </c:strCache>
              <c:extLst/>
            </c:strRef>
          </c:cat>
          <c:val>
            <c:numRef>
              <c:f>Taul1!$C$14:$C$29</c:f>
              <c:numCache>
                <c:formatCode>0%</c:formatCode>
                <c:ptCount val="5"/>
                <c:pt idx="0">
                  <c:v>0.2</c:v>
                </c:pt>
                <c:pt idx="1">
                  <c:v>0.18</c:v>
                </c:pt>
                <c:pt idx="2">
                  <c:v>0.08</c:v>
                </c:pt>
              </c:numCache>
              <c:extLst/>
            </c:numRef>
          </c:val>
          <c:extLst>
            <c:ext xmlns:c16="http://schemas.microsoft.com/office/drawing/2014/chart" uri="{C3380CC4-5D6E-409C-BE32-E72D297353CC}">
              <c16:uniqueId val="{00000001-CD9A-244D-A9E3-5D4477816FF8}"/>
            </c:ext>
          </c:extLst>
        </c:ser>
        <c:ser>
          <c:idx val="2"/>
          <c:order val="2"/>
          <c:tx>
            <c:strRef>
              <c:f>Taul1!$D$13</c:f>
              <c:strCache>
                <c:ptCount val="1"/>
                <c:pt idx="0">
                  <c:v>2022, n=1000</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Taul1!$A$14:$A$29</c:f>
              <c:strCache>
                <c:ptCount val="5"/>
                <c:pt idx="0">
                  <c:v>Vapaaehtoisella eläkevakuutuksella</c:v>
                </c:pt>
                <c:pt idx="1">
                  <c:v>Hankkimalla sijoitusasunnon</c:v>
                </c:pt>
                <c:pt idx="2">
                  <c:v>Muuten</c:v>
                </c:pt>
                <c:pt idx="3">
                  <c:v>Pitkäaikaissäästötilillä eli PS-tilillä</c:v>
                </c:pt>
                <c:pt idx="4">
                  <c:v>Vakuutussäästöillä (säästö- ja sijoitusvakuutukset, kapitalisaatiosopimukset)</c:v>
                </c:pt>
              </c:strCache>
              <c:extLst/>
            </c:strRef>
          </c:cat>
          <c:val>
            <c:numRef>
              <c:f>Taul1!$D$14:$D$29</c:f>
              <c:numCache>
                <c:formatCode>0%</c:formatCode>
                <c:ptCount val="5"/>
                <c:pt idx="0">
                  <c:v>0.18</c:v>
                </c:pt>
                <c:pt idx="1">
                  <c:v>0.16</c:v>
                </c:pt>
                <c:pt idx="2">
                  <c:v>0.09</c:v>
                </c:pt>
              </c:numCache>
              <c:extLst/>
            </c:numRef>
          </c:val>
          <c:extLst>
            <c:ext xmlns:c16="http://schemas.microsoft.com/office/drawing/2014/chart" uri="{C3380CC4-5D6E-409C-BE32-E72D297353CC}">
              <c16:uniqueId val="{00000002-CD9A-244D-A9E3-5D4477816FF8}"/>
            </c:ext>
          </c:extLst>
        </c:ser>
        <c:ser>
          <c:idx val="3"/>
          <c:order val="3"/>
          <c:tx>
            <c:strRef>
              <c:f>Taul1!$E$13</c:f>
              <c:strCache>
                <c:ptCount val="1"/>
                <c:pt idx="0">
                  <c:v>2025, n=1000</c:v>
                </c:pt>
              </c:strCache>
            </c:strRef>
          </c:tx>
          <c:spPr>
            <a:solidFill>
              <a:srgbClr val="F5B4D2">
                <a:lumMod val="5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Taul1!$A$14:$A$29</c:f>
              <c:strCache>
                <c:ptCount val="5"/>
                <c:pt idx="0">
                  <c:v>Vapaaehtoisella eläkevakuutuksella</c:v>
                </c:pt>
                <c:pt idx="1">
                  <c:v>Hankkimalla sijoitusasunnon</c:v>
                </c:pt>
                <c:pt idx="2">
                  <c:v>Muuten</c:v>
                </c:pt>
                <c:pt idx="3">
                  <c:v>Pitkäaikaissäästötilillä eli PS-tilillä</c:v>
                </c:pt>
                <c:pt idx="4">
                  <c:v>Vakuutussäästöillä (säästö- ja sijoitusvakuutukset, kapitalisaatiosopimukset)</c:v>
                </c:pt>
              </c:strCache>
              <c:extLst/>
            </c:strRef>
          </c:cat>
          <c:val>
            <c:numRef>
              <c:f>Taul1!$E$14:$E$29</c:f>
              <c:numCache>
                <c:formatCode>0%</c:formatCode>
                <c:ptCount val="5"/>
                <c:pt idx="0">
                  <c:v>0.14000000000000001</c:v>
                </c:pt>
                <c:pt idx="1">
                  <c:v>0.11</c:v>
                </c:pt>
                <c:pt idx="2">
                  <c:v>0.09</c:v>
                </c:pt>
                <c:pt idx="3">
                  <c:v>7.0000000000000007E-2</c:v>
                </c:pt>
                <c:pt idx="4">
                  <c:v>0.06</c:v>
                </c:pt>
              </c:numCache>
              <c:extLst/>
            </c:numRef>
          </c:val>
          <c:extLst>
            <c:ext xmlns:c16="http://schemas.microsoft.com/office/drawing/2014/chart" uri="{C3380CC4-5D6E-409C-BE32-E72D297353CC}">
              <c16:uniqueId val="{00000003-CD9A-244D-A9E3-5D4477816FF8}"/>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legend>
      <c:legendPos val="r"/>
      <c:layout>
        <c:manualLayout>
          <c:xMode val="edge"/>
          <c:yMode val="edge"/>
          <c:x val="0.88978442960903525"/>
          <c:y val="7.0772570829463685E-2"/>
          <c:w val="9.7693039695974107E-2"/>
          <c:h val="0.17918203961451037"/>
        </c:manualLayout>
      </c:layout>
      <c:overlay val="0"/>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66267561939704"/>
          <c:y val="7.3526099403758829E-2"/>
          <c:w val="0.3787088612618158"/>
          <c:h val="0.86251702812158926"/>
        </c:manualLayout>
      </c:layout>
      <c:barChart>
        <c:barDir val="bar"/>
        <c:grouping val="clustered"/>
        <c:varyColors val="0"/>
        <c:ser>
          <c:idx val="0"/>
          <c:order val="0"/>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Taul2!$A$2:$A$26</c:f>
              <c:strCache>
                <c:ptCount val="18"/>
                <c:pt idx="0">
                  <c:v>Säästämällä pankkitilille</c:v>
                </c:pt>
                <c:pt idx="1">
                  <c:v>2018, n=1000</c:v>
                </c:pt>
                <c:pt idx="2">
                  <c:v>2020, n=1000</c:v>
                </c:pt>
                <c:pt idx="3">
                  <c:v>2022, n=1000</c:v>
                </c:pt>
                <c:pt idx="4">
                  <c:v>2025, n=1000</c:v>
                </c:pt>
                <c:pt idx="5">
                  <c:v>Sijoittamalla rahastoihin</c:v>
                </c:pt>
                <c:pt idx="6">
                  <c:v>2022, n=1000</c:v>
                </c:pt>
                <c:pt idx="7">
                  <c:v>2025, n=1000</c:v>
                </c:pt>
                <c:pt idx="8">
                  <c:v>Hankkimalla omistusasunnon</c:v>
                </c:pt>
                <c:pt idx="9">
                  <c:v>2018, n=1000</c:v>
                </c:pt>
                <c:pt idx="10">
                  <c:v>2020, n=1000</c:v>
                </c:pt>
                <c:pt idx="11">
                  <c:v>2022, n=1000</c:v>
                </c:pt>
                <c:pt idx="12">
                  <c:v>2025, n=1000</c:v>
                </c:pt>
                <c:pt idx="13">
                  <c:v>Tekemällä ansiotyötä eläkkeellä</c:v>
                </c:pt>
                <c:pt idx="14">
                  <c:v>2018, n=1000</c:v>
                </c:pt>
                <c:pt idx="15">
                  <c:v>2020, n=1000</c:v>
                </c:pt>
                <c:pt idx="16">
                  <c:v>2022, n=1000</c:v>
                </c:pt>
                <c:pt idx="17">
                  <c:v>2025, n=1000</c:v>
                </c:pt>
              </c:strCache>
              <c:extLst/>
            </c:strRef>
          </c:cat>
          <c:val>
            <c:numRef>
              <c:f>Taul2!$B$2:$B$26</c:f>
              <c:numCache>
                <c:formatCode>0%</c:formatCode>
                <c:ptCount val="18"/>
                <c:pt idx="1">
                  <c:v>0.41</c:v>
                </c:pt>
                <c:pt idx="3">
                  <c:v>0.45</c:v>
                </c:pt>
                <c:pt idx="4">
                  <c:v>0.49</c:v>
                </c:pt>
                <c:pt idx="6">
                  <c:v>0.43</c:v>
                </c:pt>
                <c:pt idx="7">
                  <c:v>0.38</c:v>
                </c:pt>
                <c:pt idx="9">
                  <c:v>0.46</c:v>
                </c:pt>
                <c:pt idx="10">
                  <c:v>0.37</c:v>
                </c:pt>
                <c:pt idx="11">
                  <c:v>0.36</c:v>
                </c:pt>
                <c:pt idx="12">
                  <c:v>0.31</c:v>
                </c:pt>
                <c:pt idx="14">
                  <c:v>0.23</c:v>
                </c:pt>
                <c:pt idx="15">
                  <c:v>0.26</c:v>
                </c:pt>
                <c:pt idx="16">
                  <c:v>0.31</c:v>
                </c:pt>
                <c:pt idx="17">
                  <c:v>0.27</c:v>
                </c:pt>
              </c:numCache>
              <c:extLst/>
            </c:numRef>
          </c:val>
          <c:extLst>
            <c:ext xmlns:c16="http://schemas.microsoft.com/office/drawing/2014/chart" uri="{C3380CC4-5D6E-409C-BE32-E72D297353CC}">
              <c16:uniqueId val="{00000000-5335-0B44-AEEC-67A6132073A5}"/>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8281408717321401"/>
          <c:y val="7.352610196607183E-2"/>
          <c:w val="0.2057708997499732"/>
          <c:h val="0.86251702812158926"/>
        </c:manualLayout>
      </c:layout>
      <c:barChart>
        <c:barDir val="bar"/>
        <c:grouping val="clustered"/>
        <c:varyColors val="0"/>
        <c:ser>
          <c:idx val="0"/>
          <c:order val="0"/>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Taul2!$A$22:$A$41</c:f>
              <c:strCache>
                <c:ptCount val="15"/>
                <c:pt idx="0">
                  <c:v>Sijoittamalla osakkeisiin</c:v>
                </c:pt>
                <c:pt idx="1">
                  <c:v>2022, n=1000</c:v>
                </c:pt>
                <c:pt idx="2">
                  <c:v>2025, n=1000</c:v>
                </c:pt>
                <c:pt idx="3">
                  <c:v>Sijoittamalla osakesäästötilille</c:v>
                </c:pt>
                <c:pt idx="4">
                  <c:v>2025, n=1000</c:v>
                </c:pt>
                <c:pt idx="5">
                  <c:v>Hankkimalla muuta kiinteää omaisuutta</c:v>
                </c:pt>
                <c:pt idx="6">
                  <c:v>2018, n=1000</c:v>
                </c:pt>
                <c:pt idx="7">
                  <c:v>2020, n=1000</c:v>
                </c:pt>
                <c:pt idx="8">
                  <c:v>2022, n=1000</c:v>
                </c:pt>
                <c:pt idx="9">
                  <c:v>2025, n=1000</c:v>
                </c:pt>
                <c:pt idx="10">
                  <c:v>Vapaaehtoisella eläkevakuutuksella</c:v>
                </c:pt>
                <c:pt idx="11">
                  <c:v>2018, n=1000</c:v>
                </c:pt>
                <c:pt idx="12">
                  <c:v>2020, n=1000</c:v>
                </c:pt>
                <c:pt idx="13">
                  <c:v>2022, n=1000</c:v>
                </c:pt>
                <c:pt idx="14">
                  <c:v>2025, n=1000</c:v>
                </c:pt>
              </c:strCache>
            </c:strRef>
          </c:cat>
          <c:val>
            <c:numRef>
              <c:f>Taul2!$B$22:$B$41</c:f>
              <c:numCache>
                <c:formatCode>0%</c:formatCode>
                <c:ptCount val="15"/>
                <c:pt idx="1">
                  <c:v>0.31</c:v>
                </c:pt>
                <c:pt idx="2">
                  <c:v>0.23</c:v>
                </c:pt>
                <c:pt idx="4">
                  <c:v>0.19</c:v>
                </c:pt>
                <c:pt idx="6">
                  <c:v>0.19</c:v>
                </c:pt>
                <c:pt idx="7">
                  <c:v>0.18</c:v>
                </c:pt>
                <c:pt idx="8">
                  <c:v>0.17</c:v>
                </c:pt>
                <c:pt idx="9">
                  <c:v>0.14000000000000001</c:v>
                </c:pt>
                <c:pt idx="11">
                  <c:v>0.22</c:v>
                </c:pt>
                <c:pt idx="12">
                  <c:v>0.2</c:v>
                </c:pt>
                <c:pt idx="13">
                  <c:v>0.18</c:v>
                </c:pt>
                <c:pt idx="14">
                  <c:v>0.14000000000000001</c:v>
                </c:pt>
              </c:numCache>
            </c:numRef>
          </c:val>
          <c:extLst>
            <c:ext xmlns:c16="http://schemas.microsoft.com/office/drawing/2014/chart" uri="{C3380CC4-5D6E-409C-BE32-E72D297353CC}">
              <c16:uniqueId val="{00000000-1A1B-4FA8-8BD4-9DD7ED16F96D}"/>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8281408717321401"/>
          <c:y val="7.352610196607183E-2"/>
          <c:w val="0.2057708997499732"/>
          <c:h val="0.86251702812158926"/>
        </c:manualLayout>
      </c:layout>
      <c:barChart>
        <c:barDir val="bar"/>
        <c:grouping val="clustered"/>
        <c:varyColors val="0"/>
        <c:ser>
          <c:idx val="0"/>
          <c:order val="0"/>
          <c:tx>
            <c:strRef>
              <c:f>Taul2!$B$42:$B$55</c:f>
              <c:strCache>
                <c:ptCount val="14"/>
                <c:pt idx="0">
                  <c:v>Hankkimalla sijoitusasunnon</c:v>
                </c:pt>
                <c:pt idx="1">
                  <c:v>15 %</c:v>
                </c:pt>
                <c:pt idx="2">
                  <c:v>18 %</c:v>
                </c:pt>
                <c:pt idx="3">
                  <c:v>16 %</c:v>
                </c:pt>
                <c:pt idx="4">
                  <c:v>11 %</c:v>
                </c:pt>
                <c:pt idx="5">
                  <c:v>Muuten</c:v>
                </c:pt>
                <c:pt idx="6">
                  <c:v>2 %</c:v>
                </c:pt>
                <c:pt idx="7">
                  <c:v>8 %</c:v>
                </c:pt>
                <c:pt idx="8">
                  <c:v>9 %</c:v>
                </c:pt>
                <c:pt idx="9">
                  <c:v>9 %</c:v>
                </c:pt>
                <c:pt idx="10">
                  <c:v>Pitkäaikaissäästötilillä eli PS-tilillä</c:v>
                </c:pt>
                <c:pt idx="11">
                  <c:v>2018, n=1000</c:v>
                </c:pt>
                <c:pt idx="12">
                  <c:v>2020, n=1000</c:v>
                </c:pt>
                <c:pt idx="13">
                  <c:v> </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Taul2!$A$56:$A$81</c:f>
              <c:strCache>
                <c:ptCount val="10"/>
                <c:pt idx="0">
                  <c:v>Vakuutussäästöillä</c:v>
                </c:pt>
                <c:pt idx="1">
                  <c:v>2018, n=1000</c:v>
                </c:pt>
                <c:pt idx="2">
                  <c:v>2020, n=1000</c:v>
                </c:pt>
                <c:pt idx="3">
                  <c:v>2022, n=1000</c:v>
                </c:pt>
                <c:pt idx="4">
                  <c:v>2025, n=1000</c:v>
                </c:pt>
                <c:pt idx="5">
                  <c:v>Käänteisellä asuntolainalla</c:v>
                </c:pt>
                <c:pt idx="6">
                  <c:v>2018, n=1000</c:v>
                </c:pt>
                <c:pt idx="7">
                  <c:v>2020, n=1000</c:v>
                </c:pt>
                <c:pt idx="8">
                  <c:v>2022, n=1000</c:v>
                </c:pt>
                <c:pt idx="9">
                  <c:v>2025, n=1000</c:v>
                </c:pt>
              </c:strCache>
              <c:extLst/>
            </c:strRef>
          </c:cat>
          <c:val>
            <c:numRef>
              <c:f>Taul2!$B$56:$B$81</c:f>
              <c:numCache>
                <c:formatCode>General</c:formatCode>
                <c:ptCount val="10"/>
                <c:pt idx="4" formatCode="0%">
                  <c:v>0.06</c:v>
                </c:pt>
                <c:pt idx="6" formatCode="0%">
                  <c:v>0.03</c:v>
                </c:pt>
                <c:pt idx="7" formatCode="0%">
                  <c:v>0.03</c:v>
                </c:pt>
                <c:pt idx="8" formatCode="0%">
                  <c:v>0.03</c:v>
                </c:pt>
              </c:numCache>
              <c:extLst/>
            </c:numRef>
          </c:val>
          <c:extLst>
            <c:ext xmlns:c16="http://schemas.microsoft.com/office/drawing/2014/chart" uri="{C3380CC4-5D6E-409C-BE32-E72D297353CC}">
              <c16:uniqueId val="{00000000-0A7E-4E15-A705-41171B1C3CEB}"/>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58353164408549"/>
          <c:y val="7.3526099403758829E-2"/>
          <c:w val="0.42978795420393096"/>
          <c:h val="0.86251702812158926"/>
        </c:manualLayout>
      </c:layout>
      <c:barChart>
        <c:barDir val="bar"/>
        <c:grouping val="clustered"/>
        <c:varyColors val="0"/>
        <c:ser>
          <c:idx val="0"/>
          <c:order val="0"/>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Taul2!$A$2:$A$26</c:f>
              <c:strCache>
                <c:ptCount val="20"/>
                <c:pt idx="0">
                  <c:v>Säästämällä pankkitilille</c:v>
                </c:pt>
                <c:pt idx="1">
                  <c:v>2018, n=1000</c:v>
                </c:pt>
                <c:pt idx="2">
                  <c:v>2020, n=1000</c:v>
                </c:pt>
                <c:pt idx="3">
                  <c:v>2022, n=1000</c:v>
                </c:pt>
                <c:pt idx="4">
                  <c:v>2025, n=1000</c:v>
                </c:pt>
                <c:pt idx="5">
                  <c:v>Sijoittamalla rahastoihin</c:v>
                </c:pt>
                <c:pt idx="6">
                  <c:v>2018, n=1000</c:v>
                </c:pt>
                <c:pt idx="7">
                  <c:v>2020, n=1000</c:v>
                </c:pt>
                <c:pt idx="8">
                  <c:v>2022, n=1000</c:v>
                </c:pt>
                <c:pt idx="9">
                  <c:v>2025, n=1000</c:v>
                </c:pt>
                <c:pt idx="10">
                  <c:v>Hankkimalla omistusasunnon</c:v>
                </c:pt>
                <c:pt idx="11">
                  <c:v>2018, n=1000</c:v>
                </c:pt>
                <c:pt idx="12">
                  <c:v>2020, n=1000</c:v>
                </c:pt>
                <c:pt idx="13">
                  <c:v>2022, n=1000</c:v>
                </c:pt>
                <c:pt idx="14">
                  <c:v>2025, n=1000</c:v>
                </c:pt>
                <c:pt idx="15">
                  <c:v>Tekemällä ansiotyötä eläkkeellä</c:v>
                </c:pt>
                <c:pt idx="16">
                  <c:v>2018, n=1000</c:v>
                </c:pt>
                <c:pt idx="17">
                  <c:v>2020, n=1000</c:v>
                </c:pt>
                <c:pt idx="18">
                  <c:v>2022, n=1000</c:v>
                </c:pt>
                <c:pt idx="19">
                  <c:v>2025, n=1000</c:v>
                </c:pt>
              </c:strCache>
              <c:extLst/>
            </c:strRef>
          </c:cat>
          <c:val>
            <c:numRef>
              <c:f>Taul2!$B$2:$B$26</c:f>
              <c:numCache>
                <c:formatCode>0%</c:formatCode>
                <c:ptCount val="20"/>
                <c:pt idx="1">
                  <c:v>0.41</c:v>
                </c:pt>
                <c:pt idx="3">
                  <c:v>0.45</c:v>
                </c:pt>
                <c:pt idx="4">
                  <c:v>0.49</c:v>
                </c:pt>
                <c:pt idx="8">
                  <c:v>0.43</c:v>
                </c:pt>
                <c:pt idx="9">
                  <c:v>0.38</c:v>
                </c:pt>
                <c:pt idx="11">
                  <c:v>0.46</c:v>
                </c:pt>
                <c:pt idx="12">
                  <c:v>0.37</c:v>
                </c:pt>
                <c:pt idx="13">
                  <c:v>0.36</c:v>
                </c:pt>
                <c:pt idx="14">
                  <c:v>0.31</c:v>
                </c:pt>
                <c:pt idx="16">
                  <c:v>0.23</c:v>
                </c:pt>
                <c:pt idx="17">
                  <c:v>0.26</c:v>
                </c:pt>
                <c:pt idx="18">
                  <c:v>0.31</c:v>
                </c:pt>
                <c:pt idx="19">
                  <c:v>0.27</c:v>
                </c:pt>
              </c:numCache>
              <c:extLst/>
            </c:numRef>
          </c:val>
          <c:extLst>
            <c:ext xmlns:c16="http://schemas.microsoft.com/office/drawing/2014/chart" uri="{C3380CC4-5D6E-409C-BE32-E72D297353CC}">
              <c16:uniqueId val="{00000000-5335-0B44-AEEC-67A6132073A5}"/>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94146551835051"/>
          <c:y val="6.2300069473524483E-2"/>
          <c:w val="0.39768057649066468"/>
          <c:h val="0.86088628623689456"/>
        </c:manualLayout>
      </c:layout>
      <c:barChart>
        <c:barDir val="bar"/>
        <c:grouping val="clustered"/>
        <c:varyColors val="0"/>
        <c:ser>
          <c:idx val="0"/>
          <c:order val="0"/>
          <c:tx>
            <c:strRef>
              <c:f>Taul1!$A$2</c:f>
              <c:strCache>
                <c:ptCount val="1"/>
                <c:pt idx="0">
                  <c:v>Kotivakuutus</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extLst/>
            </c:strRef>
          </c:cat>
          <c:val>
            <c:numRef>
              <c:f>Taul1!$B$2:$BO$2</c:f>
              <c:numCache>
                <c:formatCode>General</c:formatCode>
                <c:ptCount val="22"/>
                <c:pt idx="0" formatCode="0%">
                  <c:v>0.84</c:v>
                </c:pt>
                <c:pt idx="2" formatCode="0%">
                  <c:v>0.83</c:v>
                </c:pt>
                <c:pt idx="3" formatCode="0%">
                  <c:v>0.86</c:v>
                </c:pt>
                <c:pt idx="4" formatCode="0%">
                  <c:v>0.82</c:v>
                </c:pt>
                <c:pt idx="5" formatCode="0%">
                  <c:v>0.87</c:v>
                </c:pt>
                <c:pt idx="6" formatCode="0%">
                  <c:v>0.76</c:v>
                </c:pt>
                <c:pt idx="7" formatCode="0%">
                  <c:v>0.9</c:v>
                </c:pt>
                <c:pt idx="9" formatCode="0%">
                  <c:v>0.81</c:v>
                </c:pt>
                <c:pt idx="10" formatCode="0%">
                  <c:v>0.85</c:v>
                </c:pt>
                <c:pt idx="11" formatCode="0%">
                  <c:v>0.87</c:v>
                </c:pt>
                <c:pt idx="12" formatCode="0%">
                  <c:v>0.86</c:v>
                </c:pt>
                <c:pt idx="14" formatCode="0%">
                  <c:v>0.57999999999999996</c:v>
                </c:pt>
                <c:pt idx="15" formatCode="0%">
                  <c:v>0.84</c:v>
                </c:pt>
                <c:pt idx="16" formatCode="0%">
                  <c:v>0.84</c:v>
                </c:pt>
                <c:pt idx="17" formatCode="0%">
                  <c:v>0.87</c:v>
                </c:pt>
                <c:pt idx="18" formatCode="0%">
                  <c:v>0.75</c:v>
                </c:pt>
                <c:pt idx="19" formatCode="0%">
                  <c:v>0.89</c:v>
                </c:pt>
                <c:pt idx="20" formatCode="0%">
                  <c:v>0.86</c:v>
                </c:pt>
                <c:pt idx="21" formatCode="0%">
                  <c:v>0.93</c:v>
                </c:pt>
              </c:numCache>
              <c:extLst/>
            </c:numRef>
          </c:val>
          <c:extLst>
            <c:ext xmlns:c16="http://schemas.microsoft.com/office/drawing/2014/chart" uri="{C3380CC4-5D6E-409C-BE32-E72D297353CC}">
              <c16:uniqueId val="{00000000-A986-4709-B70E-653475238CFE}"/>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1"/>
                <c:order val="1"/>
                <c:tx>
                  <c:strRef>
                    <c:extLst>
                      <c:ext uri="{02D57815-91ED-43cb-92C2-25804820EDAC}">
                        <c15:formulaRef>
                          <c15:sqref>Taul1!$A$3</c15:sqref>
                        </c15:formulaRef>
                      </c:ext>
                    </c:extLst>
                    <c:strCache>
                      <c:ptCount val="1"/>
                      <c:pt idx="0">
                        <c:v>Vapaaehtoinen autovakuutus (kasko)</c:v>
                      </c:pt>
                    </c:strCache>
                  </c:strRef>
                </c:tx>
                <c:invertIfNegative val="0"/>
                <c:cat>
                  <c:strRef>
                    <c:extLst>
                      <c:ex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c:ext uri="{02D57815-91ED-43cb-92C2-25804820EDAC}">
                        <c15:formulaRef>
                          <c15:sqref>Taul1!$B$3:$BO$3</c15:sqref>
                        </c15:formulaRef>
                      </c:ext>
                    </c:extLst>
                    <c:numCache>
                      <c:formatCode>General</c:formatCode>
                      <c:ptCount val="22"/>
                      <c:pt idx="0" formatCode="0%">
                        <c:v>0.49</c:v>
                      </c:pt>
                      <c:pt idx="2" formatCode="0%">
                        <c:v>0.65</c:v>
                      </c:pt>
                      <c:pt idx="3" formatCode="0%">
                        <c:v>0.56999999999999995</c:v>
                      </c:pt>
                      <c:pt idx="4" formatCode="0%">
                        <c:v>0.5</c:v>
                      </c:pt>
                      <c:pt idx="5" formatCode="0%">
                        <c:v>0.13</c:v>
                      </c:pt>
                      <c:pt idx="6" formatCode="0%">
                        <c:v>0.27</c:v>
                      </c:pt>
                      <c:pt idx="7" formatCode="0%">
                        <c:v>0.56999999999999995</c:v>
                      </c:pt>
                      <c:pt idx="9" formatCode="0%">
                        <c:v>0.44</c:v>
                      </c:pt>
                      <c:pt idx="10" formatCode="0%">
                        <c:v>0.44</c:v>
                      </c:pt>
                      <c:pt idx="11" formatCode="0%">
                        <c:v>0.59</c:v>
                      </c:pt>
                      <c:pt idx="12" formatCode="0%">
                        <c:v>0.54</c:v>
                      </c:pt>
                      <c:pt idx="14" formatCode="0%">
                        <c:v>0.3</c:v>
                      </c:pt>
                      <c:pt idx="15" formatCode="0%">
                        <c:v>0.37</c:v>
                      </c:pt>
                      <c:pt idx="16" formatCode="0%">
                        <c:v>0.5</c:v>
                      </c:pt>
                      <c:pt idx="17" formatCode="0%">
                        <c:v>0.6</c:v>
                      </c:pt>
                      <c:pt idx="18" formatCode="0%">
                        <c:v>0.59</c:v>
                      </c:pt>
                      <c:pt idx="19" formatCode="0%">
                        <c:v>0.67</c:v>
                      </c:pt>
                      <c:pt idx="20" formatCode="0%">
                        <c:v>0.53</c:v>
                      </c:pt>
                      <c:pt idx="21" formatCode="0%">
                        <c:v>0.64</c:v>
                      </c:pt>
                    </c:numCache>
                  </c:numRef>
                </c:val>
                <c:extLst>
                  <c:ext xmlns:c16="http://schemas.microsoft.com/office/drawing/2014/chart" uri="{C3380CC4-5D6E-409C-BE32-E72D297353CC}">
                    <c16:uniqueId val="{00000001-A986-4709-B70E-653475238CF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0.05</c:v>
                      </c:pt>
                      <c:pt idx="2" formatCode="0%">
                        <c:v>0.06</c:v>
                      </c:pt>
                      <c:pt idx="3" formatCode="0%">
                        <c:v>7.0000000000000007E-2</c:v>
                      </c:pt>
                      <c:pt idx="4" formatCode="0%">
                        <c:v>0.04</c:v>
                      </c:pt>
                      <c:pt idx="6" formatCode="0%">
                        <c:v>0.01</c:v>
                      </c:pt>
                      <c:pt idx="7" formatCode="0%">
                        <c:v>0.06</c:v>
                      </c:pt>
                      <c:pt idx="9" formatCode="0%">
                        <c:v>0.03</c:v>
                      </c:pt>
                      <c:pt idx="10" formatCode="0%">
                        <c:v>0.08</c:v>
                      </c:pt>
                      <c:pt idx="11" formatCode="0%">
                        <c:v>0.03</c:v>
                      </c:pt>
                      <c:pt idx="12" formatCode="0%">
                        <c:v>0.06</c:v>
                      </c:pt>
                      <c:pt idx="14" formatCode="0%">
                        <c:v>0.06</c:v>
                      </c:pt>
                      <c:pt idx="15" formatCode="0%">
                        <c:v>0.02</c:v>
                      </c:pt>
                      <c:pt idx="16" formatCode="0%">
                        <c:v>0.04</c:v>
                      </c:pt>
                      <c:pt idx="17" formatCode="0%">
                        <c:v>0.05</c:v>
                      </c:pt>
                      <c:pt idx="18" formatCode="0%">
                        <c:v>0.15</c:v>
                      </c:pt>
                      <c:pt idx="19" formatCode="0%">
                        <c:v>0.11</c:v>
                      </c:pt>
                    </c:numCache>
                  </c:numRef>
                </c:val>
                <c:extLst xmlns:c15="http://schemas.microsoft.com/office/drawing/2012/chart">
                  <c:ext xmlns:c16="http://schemas.microsoft.com/office/drawing/2014/chart" uri="{C3380CC4-5D6E-409C-BE32-E72D297353CC}">
                    <c16:uniqueId val="{00000002-A986-4709-B70E-653475238CF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0.03</c:v>
                      </c:pt>
                      <c:pt idx="2" formatCode="0%">
                        <c:v>0.09</c:v>
                      </c:pt>
                      <c:pt idx="3" formatCode="0%">
                        <c:v>0.02</c:v>
                      </c:pt>
                      <c:pt idx="4" formatCode="0%">
                        <c:v>0.02</c:v>
                      </c:pt>
                      <c:pt idx="6" formatCode="0%">
                        <c:v>0.01</c:v>
                      </c:pt>
                      <c:pt idx="7" formatCode="0%">
                        <c:v>0.04</c:v>
                      </c:pt>
                      <c:pt idx="9" formatCode="0%">
                        <c:v>0.02</c:v>
                      </c:pt>
                      <c:pt idx="10" formatCode="0%">
                        <c:v>0.04</c:v>
                      </c:pt>
                      <c:pt idx="11" formatCode="0%">
                        <c:v>0.02</c:v>
                      </c:pt>
                      <c:pt idx="12" formatCode="0%">
                        <c:v>0.05</c:v>
                      </c:pt>
                      <c:pt idx="14" formatCode="0%">
                        <c:v>0.03</c:v>
                      </c:pt>
                      <c:pt idx="15" formatCode="0%">
                        <c:v>0.01</c:v>
                      </c:pt>
                      <c:pt idx="16" formatCode="0%">
                        <c:v>0.02</c:v>
                      </c:pt>
                      <c:pt idx="17" formatCode="0%">
                        <c:v>0.05</c:v>
                      </c:pt>
                      <c:pt idx="18" formatCode="0%">
                        <c:v>0.05</c:v>
                      </c:pt>
                      <c:pt idx="19" formatCode="0%">
                        <c:v>7.0000000000000007E-2</c:v>
                      </c:pt>
                      <c:pt idx="20" formatCode="0%">
                        <c:v>0.03</c:v>
                      </c:pt>
                      <c:pt idx="21" formatCode="0%">
                        <c:v>0.08</c:v>
                      </c:pt>
                    </c:numCache>
                  </c:numRef>
                </c:val>
                <c:extLst xmlns:c15="http://schemas.microsoft.com/office/drawing/2012/chart">
                  <c:ext xmlns:c16="http://schemas.microsoft.com/office/drawing/2014/chart" uri="{C3380CC4-5D6E-409C-BE32-E72D297353CC}">
                    <c16:uniqueId val="{00000003-A986-4709-B70E-653475238CF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0.37</c:v>
                      </c:pt>
                      <c:pt idx="2" formatCode="0%">
                        <c:v>0.53</c:v>
                      </c:pt>
                      <c:pt idx="3" formatCode="0%">
                        <c:v>0.47</c:v>
                      </c:pt>
                      <c:pt idx="4" formatCode="0%">
                        <c:v>0.41</c:v>
                      </c:pt>
                      <c:pt idx="5" formatCode="0%">
                        <c:v>0.18</c:v>
                      </c:pt>
                      <c:pt idx="6" formatCode="0%">
                        <c:v>0.26</c:v>
                      </c:pt>
                      <c:pt idx="7" formatCode="0%">
                        <c:v>0.32</c:v>
                      </c:pt>
                      <c:pt idx="9" formatCode="0%">
                        <c:v>0.35</c:v>
                      </c:pt>
                      <c:pt idx="10" formatCode="0%">
                        <c:v>0.32</c:v>
                      </c:pt>
                      <c:pt idx="11" formatCode="0%">
                        <c:v>0.45</c:v>
                      </c:pt>
                      <c:pt idx="12" formatCode="0%">
                        <c:v>0.41</c:v>
                      </c:pt>
                      <c:pt idx="14" formatCode="0%">
                        <c:v>0.31</c:v>
                      </c:pt>
                      <c:pt idx="15" formatCode="0%">
                        <c:v>0.27</c:v>
                      </c:pt>
                      <c:pt idx="16" formatCode="0%">
                        <c:v>0.35</c:v>
                      </c:pt>
                      <c:pt idx="17" formatCode="0%">
                        <c:v>0.5</c:v>
                      </c:pt>
                      <c:pt idx="18" formatCode="0%">
                        <c:v>0.56999999999999995</c:v>
                      </c:pt>
                      <c:pt idx="19" formatCode="0%">
                        <c:v>0.44</c:v>
                      </c:pt>
                      <c:pt idx="20" formatCode="0%">
                        <c:v>0.52</c:v>
                      </c:pt>
                      <c:pt idx="21" formatCode="0%">
                        <c:v>0.56999999999999995</c:v>
                      </c:pt>
                    </c:numCache>
                  </c:numRef>
                </c:val>
                <c:extLst xmlns:c15="http://schemas.microsoft.com/office/drawing/2012/chart">
                  <c:ext xmlns:c16="http://schemas.microsoft.com/office/drawing/2014/chart" uri="{C3380CC4-5D6E-409C-BE32-E72D297353CC}">
                    <c16:uniqueId val="{00000004-A986-4709-B70E-653475238CF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0.21</c:v>
                      </c:pt>
                      <c:pt idx="2" formatCode="0%">
                        <c:v>0.25</c:v>
                      </c:pt>
                      <c:pt idx="3" formatCode="0%">
                        <c:v>0.28000000000000003</c:v>
                      </c:pt>
                      <c:pt idx="4" formatCode="0%">
                        <c:v>0.27</c:v>
                      </c:pt>
                      <c:pt idx="5" formatCode="0%">
                        <c:v>0.12</c:v>
                      </c:pt>
                      <c:pt idx="6" formatCode="0%">
                        <c:v>0.22</c:v>
                      </c:pt>
                      <c:pt idx="7" formatCode="0%">
                        <c:v>0.08</c:v>
                      </c:pt>
                      <c:pt idx="9" formatCode="0%">
                        <c:v>0.2</c:v>
                      </c:pt>
                      <c:pt idx="10" formatCode="0%">
                        <c:v>0.2</c:v>
                      </c:pt>
                      <c:pt idx="11" formatCode="0%">
                        <c:v>0.26</c:v>
                      </c:pt>
                      <c:pt idx="12" formatCode="0%">
                        <c:v>0.19</c:v>
                      </c:pt>
                      <c:pt idx="14" formatCode="0%">
                        <c:v>0.23</c:v>
                      </c:pt>
                      <c:pt idx="15" formatCode="0%">
                        <c:v>0.13</c:v>
                      </c:pt>
                      <c:pt idx="16" formatCode="0%">
                        <c:v>0.16</c:v>
                      </c:pt>
                      <c:pt idx="17" formatCode="0%">
                        <c:v>0.45</c:v>
                      </c:pt>
                      <c:pt idx="18" formatCode="0%">
                        <c:v>0.3</c:v>
                      </c:pt>
                      <c:pt idx="19" formatCode="0%">
                        <c:v>0.13</c:v>
                      </c:pt>
                      <c:pt idx="20" formatCode="0%">
                        <c:v>0.38</c:v>
                      </c:pt>
                      <c:pt idx="21" formatCode="0%">
                        <c:v>0.15</c:v>
                      </c:pt>
                    </c:numCache>
                  </c:numRef>
                </c:val>
                <c:extLst xmlns:c15="http://schemas.microsoft.com/office/drawing/2012/chart">
                  <c:ext xmlns:c16="http://schemas.microsoft.com/office/drawing/2014/chart" uri="{C3380CC4-5D6E-409C-BE32-E72D297353CC}">
                    <c16:uniqueId val="{00000005-A986-4709-B70E-653475238CF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0.05</c:v>
                      </c:pt>
                      <c:pt idx="2" formatCode="0%">
                        <c:v>0.15</c:v>
                      </c:pt>
                      <c:pt idx="3" formatCode="0%">
                        <c:v>0.06</c:v>
                      </c:pt>
                      <c:pt idx="4" formatCode="0%">
                        <c:v>0.06</c:v>
                      </c:pt>
                      <c:pt idx="6" formatCode="0%">
                        <c:v>0.13</c:v>
                      </c:pt>
                      <c:pt idx="7" formatCode="0%">
                        <c:v>0</c:v>
                      </c:pt>
                      <c:pt idx="9" formatCode="0%">
                        <c:v>0.04</c:v>
                      </c:pt>
                      <c:pt idx="10" formatCode="0%">
                        <c:v>0.06</c:v>
                      </c:pt>
                      <c:pt idx="11" formatCode="0%">
                        <c:v>0.04</c:v>
                      </c:pt>
                      <c:pt idx="12" formatCode="0%">
                        <c:v>0.09</c:v>
                      </c:pt>
                      <c:pt idx="14" formatCode="0%">
                        <c:v>0.18</c:v>
                      </c:pt>
                      <c:pt idx="15" formatCode="0%">
                        <c:v>0.03</c:v>
                      </c:pt>
                      <c:pt idx="16" formatCode="0%">
                        <c:v>0.06</c:v>
                      </c:pt>
                      <c:pt idx="17" formatCode="0%">
                        <c:v>7.0000000000000007E-2</c:v>
                      </c:pt>
                      <c:pt idx="18" formatCode="0%">
                        <c:v>0.21</c:v>
                      </c:pt>
                      <c:pt idx="19" formatCode="0%">
                        <c:v>0.01</c:v>
                      </c:pt>
                      <c:pt idx="20" formatCode="0%">
                        <c:v>0.02</c:v>
                      </c:pt>
                      <c:pt idx="21" formatCode="0%">
                        <c:v>0.15</c:v>
                      </c:pt>
                    </c:numCache>
                  </c:numRef>
                </c:val>
                <c:extLst xmlns:c15="http://schemas.microsoft.com/office/drawing/2012/chart">
                  <c:ext xmlns:c16="http://schemas.microsoft.com/office/drawing/2014/chart" uri="{C3380CC4-5D6E-409C-BE32-E72D297353CC}">
                    <c16:uniqueId val="{00000006-A986-4709-B70E-653475238CF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0.45</c:v>
                      </c:pt>
                      <c:pt idx="2" formatCode="0%">
                        <c:v>0.64</c:v>
                      </c:pt>
                      <c:pt idx="3" formatCode="0%">
                        <c:v>0.54</c:v>
                      </c:pt>
                      <c:pt idx="4" formatCode="0%">
                        <c:v>0.41</c:v>
                      </c:pt>
                      <c:pt idx="5" formatCode="0%">
                        <c:v>0.27</c:v>
                      </c:pt>
                      <c:pt idx="6" formatCode="0%">
                        <c:v>0.46</c:v>
                      </c:pt>
                      <c:pt idx="7" formatCode="0%">
                        <c:v>0.44</c:v>
                      </c:pt>
                      <c:pt idx="9" formatCode="0%">
                        <c:v>0.32</c:v>
                      </c:pt>
                      <c:pt idx="10" formatCode="0%">
                        <c:v>0.51</c:v>
                      </c:pt>
                      <c:pt idx="11" formatCode="0%">
                        <c:v>0.5</c:v>
                      </c:pt>
                      <c:pt idx="12" formatCode="0%">
                        <c:v>0.6</c:v>
                      </c:pt>
                      <c:pt idx="14" formatCode="0%">
                        <c:v>0.43</c:v>
                      </c:pt>
                      <c:pt idx="15" formatCode="0%">
                        <c:v>0.41</c:v>
                      </c:pt>
                      <c:pt idx="16" formatCode="0%">
                        <c:v>0.46</c:v>
                      </c:pt>
                      <c:pt idx="17" formatCode="0%">
                        <c:v>0.51</c:v>
                      </c:pt>
                      <c:pt idx="18" formatCode="0%">
                        <c:v>0.52</c:v>
                      </c:pt>
                      <c:pt idx="19" formatCode="0%">
                        <c:v>0.54</c:v>
                      </c:pt>
                      <c:pt idx="20" formatCode="0%">
                        <c:v>0.28000000000000003</c:v>
                      </c:pt>
                      <c:pt idx="21" formatCode="0%">
                        <c:v>0.37</c:v>
                      </c:pt>
                    </c:numCache>
                  </c:numRef>
                </c:val>
                <c:extLst xmlns:c15="http://schemas.microsoft.com/office/drawing/2012/chart">
                  <c:ext xmlns:c16="http://schemas.microsoft.com/office/drawing/2014/chart" uri="{C3380CC4-5D6E-409C-BE32-E72D297353CC}">
                    <c16:uniqueId val="{00000007-A986-4709-B70E-653475238CF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0.26</c:v>
                      </c:pt>
                      <c:pt idx="2" formatCode="0%">
                        <c:v>0.4</c:v>
                      </c:pt>
                      <c:pt idx="3" formatCode="0%">
                        <c:v>0.38</c:v>
                      </c:pt>
                      <c:pt idx="4" formatCode="0%">
                        <c:v>0.28000000000000003</c:v>
                      </c:pt>
                      <c:pt idx="5" formatCode="0%">
                        <c:v>0.13</c:v>
                      </c:pt>
                      <c:pt idx="6" formatCode="0%">
                        <c:v>0.21</c:v>
                      </c:pt>
                      <c:pt idx="7" formatCode="0%">
                        <c:v>0.14000000000000001</c:v>
                      </c:pt>
                      <c:pt idx="9" formatCode="0%">
                        <c:v>0.21</c:v>
                      </c:pt>
                      <c:pt idx="10" formatCode="0%">
                        <c:v>0.26</c:v>
                      </c:pt>
                      <c:pt idx="11" formatCode="0%">
                        <c:v>0.32</c:v>
                      </c:pt>
                      <c:pt idx="12" formatCode="0%">
                        <c:v>0.28000000000000003</c:v>
                      </c:pt>
                      <c:pt idx="14" formatCode="0%">
                        <c:v>0.38</c:v>
                      </c:pt>
                      <c:pt idx="15" formatCode="0%">
                        <c:v>0.16</c:v>
                      </c:pt>
                      <c:pt idx="16" formatCode="0%">
                        <c:v>0.21</c:v>
                      </c:pt>
                      <c:pt idx="17" formatCode="0%">
                        <c:v>0.4</c:v>
                      </c:pt>
                      <c:pt idx="18" formatCode="0%">
                        <c:v>0.49</c:v>
                      </c:pt>
                      <c:pt idx="19" formatCode="0%">
                        <c:v>0.34</c:v>
                      </c:pt>
                      <c:pt idx="20" formatCode="0%">
                        <c:v>0.24</c:v>
                      </c:pt>
                      <c:pt idx="21" formatCode="0%">
                        <c:v>0.36</c:v>
                      </c:pt>
                    </c:numCache>
                  </c:numRef>
                </c:val>
                <c:extLst xmlns:c15="http://schemas.microsoft.com/office/drawing/2012/chart">
                  <c:ext xmlns:c16="http://schemas.microsoft.com/office/drawing/2014/chart" uri="{C3380CC4-5D6E-409C-BE32-E72D297353CC}">
                    <c16:uniqueId val="{00000008-A986-4709-B70E-653475238CF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0.03</c:v>
                      </c:pt>
                      <c:pt idx="2" formatCode="0%">
                        <c:v>0.15</c:v>
                      </c:pt>
                      <c:pt idx="3" formatCode="0%">
                        <c:v>0.03</c:v>
                      </c:pt>
                      <c:pt idx="4" formatCode="0%">
                        <c:v>0.02</c:v>
                      </c:pt>
                      <c:pt idx="5" formatCode="0%">
                        <c:v>0.02</c:v>
                      </c:pt>
                      <c:pt idx="6" formatCode="0%">
                        <c:v>0.02</c:v>
                      </c:pt>
                      <c:pt idx="7" formatCode="0%">
                        <c:v>0.04</c:v>
                      </c:pt>
                      <c:pt idx="9" formatCode="0%">
                        <c:v>0.03</c:v>
                      </c:pt>
                      <c:pt idx="10" formatCode="0%">
                        <c:v>0.04</c:v>
                      </c:pt>
                      <c:pt idx="11" formatCode="0%">
                        <c:v>0.03</c:v>
                      </c:pt>
                      <c:pt idx="12" formatCode="0%">
                        <c:v>0.05</c:v>
                      </c:pt>
                      <c:pt idx="14" formatCode="0%">
                        <c:v>0.03</c:v>
                      </c:pt>
                      <c:pt idx="15" formatCode="0%">
                        <c:v>0.03</c:v>
                      </c:pt>
                      <c:pt idx="16" formatCode="0%">
                        <c:v>0.04</c:v>
                      </c:pt>
                      <c:pt idx="17" formatCode="0%">
                        <c:v>0.03</c:v>
                      </c:pt>
                      <c:pt idx="18" formatCode="0%">
                        <c:v>0.12</c:v>
                      </c:pt>
                      <c:pt idx="19" formatCode="0%">
                        <c:v>0.08</c:v>
                      </c:pt>
                    </c:numCache>
                  </c:numRef>
                </c:val>
                <c:extLst xmlns:c15="http://schemas.microsoft.com/office/drawing/2012/chart">
                  <c:ext xmlns:c16="http://schemas.microsoft.com/office/drawing/2014/chart" uri="{C3380CC4-5D6E-409C-BE32-E72D297353CC}">
                    <c16:uniqueId val="{00000009-A986-4709-B70E-653475238CF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0.01</c:v>
                      </c:pt>
                      <c:pt idx="2" formatCode="0%">
                        <c:v>0.09</c:v>
                      </c:pt>
                      <c:pt idx="5" formatCode="0%">
                        <c:v>0.02</c:v>
                      </c:pt>
                      <c:pt idx="6" formatCode="0%">
                        <c:v>0.01</c:v>
                      </c:pt>
                      <c:pt idx="7" formatCode="0%">
                        <c:v>0.01</c:v>
                      </c:pt>
                      <c:pt idx="9" formatCode="0%">
                        <c:v>0.01</c:v>
                      </c:pt>
                      <c:pt idx="10" formatCode="0%">
                        <c:v>0.01</c:v>
                      </c:pt>
                      <c:pt idx="11" formatCode="0%">
                        <c:v>0.01</c:v>
                      </c:pt>
                      <c:pt idx="12" formatCode="0%">
                        <c:v>0.02</c:v>
                      </c:pt>
                      <c:pt idx="14" formatCode="0%">
                        <c:v>0.05</c:v>
                      </c:pt>
                      <c:pt idx="15" formatCode="0%">
                        <c:v>0</c:v>
                      </c:pt>
                      <c:pt idx="16" formatCode="0%">
                        <c:v>0.01</c:v>
                      </c:pt>
                      <c:pt idx="17" formatCode="0%">
                        <c:v>0.01</c:v>
                      </c:pt>
                      <c:pt idx="18" formatCode="0%">
                        <c:v>0.03</c:v>
                      </c:pt>
                      <c:pt idx="19" formatCode="0%">
                        <c:v>0.01</c:v>
                      </c:pt>
                      <c:pt idx="20" formatCode="0%">
                        <c:v>0.03</c:v>
                      </c:pt>
                    </c:numCache>
                  </c:numRef>
                </c:val>
                <c:extLst xmlns:c15="http://schemas.microsoft.com/office/drawing/2012/chart">
                  <c:ext xmlns:c16="http://schemas.microsoft.com/office/drawing/2014/chart" uri="{C3380CC4-5D6E-409C-BE32-E72D297353CC}">
                    <c16:uniqueId val="{0000000A-A986-4709-B70E-653475238CF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0.06</c:v>
                      </c:pt>
                      <c:pt idx="2" formatCode="0%">
                        <c:v>0.11</c:v>
                      </c:pt>
                      <c:pt idx="3" formatCode="0%">
                        <c:v>0.08</c:v>
                      </c:pt>
                      <c:pt idx="4" formatCode="0%">
                        <c:v>0.1</c:v>
                      </c:pt>
                      <c:pt idx="6" formatCode="0%">
                        <c:v>0.02</c:v>
                      </c:pt>
                      <c:pt idx="7" formatCode="0%">
                        <c:v>0.03</c:v>
                      </c:pt>
                      <c:pt idx="9" formatCode="0%">
                        <c:v>7.0000000000000007E-2</c:v>
                      </c:pt>
                      <c:pt idx="10" formatCode="0%">
                        <c:v>0.05</c:v>
                      </c:pt>
                      <c:pt idx="11" formatCode="0%">
                        <c:v>7.0000000000000007E-2</c:v>
                      </c:pt>
                      <c:pt idx="12" formatCode="0%">
                        <c:v>0.05</c:v>
                      </c:pt>
                      <c:pt idx="14" formatCode="0%">
                        <c:v>0.09</c:v>
                      </c:pt>
                      <c:pt idx="15" formatCode="0%">
                        <c:v>0.04</c:v>
                      </c:pt>
                      <c:pt idx="16" formatCode="0%">
                        <c:v>0.06</c:v>
                      </c:pt>
                      <c:pt idx="17" formatCode="0%">
                        <c:v>0.1</c:v>
                      </c:pt>
                      <c:pt idx="18" formatCode="0%">
                        <c:v>0.12</c:v>
                      </c:pt>
                      <c:pt idx="19" formatCode="0%">
                        <c:v>0.04</c:v>
                      </c:pt>
                      <c:pt idx="20" formatCode="0%">
                        <c:v>0.05</c:v>
                      </c:pt>
                      <c:pt idx="21" formatCode="0%">
                        <c:v>7.0000000000000007E-2</c:v>
                      </c:pt>
                    </c:numCache>
                  </c:numRef>
                </c:val>
                <c:extLst xmlns:c15="http://schemas.microsoft.com/office/drawing/2012/chart">
                  <c:ext xmlns:c16="http://schemas.microsoft.com/office/drawing/2014/chart" uri="{C3380CC4-5D6E-409C-BE32-E72D297353CC}">
                    <c16:uniqueId val="{0000000B-A986-4709-B70E-653475238CFE}"/>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0.09</c:v>
                      </c:pt>
                      <c:pt idx="2" formatCode="0%">
                        <c:v>0.24</c:v>
                      </c:pt>
                      <c:pt idx="3" formatCode="0%">
                        <c:v>0.13</c:v>
                      </c:pt>
                      <c:pt idx="4" formatCode="0%">
                        <c:v>0.09</c:v>
                      </c:pt>
                      <c:pt idx="5" formatCode="0%">
                        <c:v>0.02</c:v>
                      </c:pt>
                      <c:pt idx="6" formatCode="0%">
                        <c:v>0.02</c:v>
                      </c:pt>
                      <c:pt idx="7" formatCode="0%">
                        <c:v>0.06</c:v>
                      </c:pt>
                      <c:pt idx="9" formatCode="0%">
                        <c:v>7.0000000000000007E-2</c:v>
                      </c:pt>
                      <c:pt idx="10" formatCode="0%">
                        <c:v>0.09</c:v>
                      </c:pt>
                      <c:pt idx="11" formatCode="0%">
                        <c:v>0.11</c:v>
                      </c:pt>
                      <c:pt idx="12" formatCode="0%">
                        <c:v>0.1</c:v>
                      </c:pt>
                      <c:pt idx="14" formatCode="0%">
                        <c:v>0.06</c:v>
                      </c:pt>
                      <c:pt idx="15" formatCode="0%">
                        <c:v>0.06</c:v>
                      </c:pt>
                      <c:pt idx="16" formatCode="0%">
                        <c:v>7.0000000000000007E-2</c:v>
                      </c:pt>
                      <c:pt idx="17" formatCode="0%">
                        <c:v>0.08</c:v>
                      </c:pt>
                      <c:pt idx="18" formatCode="0%">
                        <c:v>0.24</c:v>
                      </c:pt>
                      <c:pt idx="19" formatCode="0%">
                        <c:v>0.2</c:v>
                      </c:pt>
                      <c:pt idx="20" formatCode="0%">
                        <c:v>0.04</c:v>
                      </c:pt>
                      <c:pt idx="21" formatCode="0%">
                        <c:v>0.2</c:v>
                      </c:pt>
                    </c:numCache>
                  </c:numRef>
                </c:val>
                <c:extLst xmlns:c15="http://schemas.microsoft.com/office/drawing/2012/chart">
                  <c:ext xmlns:c16="http://schemas.microsoft.com/office/drawing/2014/chart" uri="{C3380CC4-5D6E-409C-BE32-E72D297353CC}">
                    <c16:uniqueId val="{0000000C-A986-4709-B70E-653475238CF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0.12</c:v>
                      </c:pt>
                      <c:pt idx="2" formatCode="0%">
                        <c:v>0.13</c:v>
                      </c:pt>
                      <c:pt idx="3" formatCode="0%">
                        <c:v>0.17</c:v>
                      </c:pt>
                      <c:pt idx="4" formatCode="0%">
                        <c:v>0.13</c:v>
                      </c:pt>
                      <c:pt idx="5" formatCode="0%">
                        <c:v>0.06</c:v>
                      </c:pt>
                      <c:pt idx="6" formatCode="0%">
                        <c:v>0.12</c:v>
                      </c:pt>
                      <c:pt idx="7" formatCode="0%">
                        <c:v>7.0000000000000007E-2</c:v>
                      </c:pt>
                      <c:pt idx="9" formatCode="0%">
                        <c:v>0.11</c:v>
                      </c:pt>
                      <c:pt idx="10" formatCode="0%">
                        <c:v>0.12</c:v>
                      </c:pt>
                      <c:pt idx="11" formatCode="0%">
                        <c:v>0.15</c:v>
                      </c:pt>
                      <c:pt idx="12" formatCode="0%">
                        <c:v>0.1</c:v>
                      </c:pt>
                      <c:pt idx="14" formatCode="0%">
                        <c:v>0.13</c:v>
                      </c:pt>
                      <c:pt idx="15" formatCode="0%">
                        <c:v>0.05</c:v>
                      </c:pt>
                      <c:pt idx="16" formatCode="0%">
                        <c:v>0.14000000000000001</c:v>
                      </c:pt>
                      <c:pt idx="17" formatCode="0%">
                        <c:v>0.17</c:v>
                      </c:pt>
                      <c:pt idx="18" formatCode="0%">
                        <c:v>0.19</c:v>
                      </c:pt>
                      <c:pt idx="19" formatCode="0%">
                        <c:v>0.15</c:v>
                      </c:pt>
                      <c:pt idx="20" formatCode="0%">
                        <c:v>0.13</c:v>
                      </c:pt>
                      <c:pt idx="21" formatCode="0%">
                        <c:v>7.0000000000000007E-2</c:v>
                      </c:pt>
                    </c:numCache>
                  </c:numRef>
                </c:val>
                <c:extLst xmlns:c15="http://schemas.microsoft.com/office/drawing/2012/chart">
                  <c:ext xmlns:c16="http://schemas.microsoft.com/office/drawing/2014/chart" uri="{C3380CC4-5D6E-409C-BE32-E72D297353CC}">
                    <c16:uniqueId val="{0000000D-A986-4709-B70E-653475238CF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7.0000000000000007E-2</c:v>
                      </c:pt>
                      <c:pt idx="2" formatCode="0%">
                        <c:v>0.1</c:v>
                      </c:pt>
                      <c:pt idx="3" formatCode="0%">
                        <c:v>7.0000000000000007E-2</c:v>
                      </c:pt>
                      <c:pt idx="4" formatCode="0%">
                        <c:v>0.09</c:v>
                      </c:pt>
                      <c:pt idx="5" formatCode="0%">
                        <c:v>0.02</c:v>
                      </c:pt>
                      <c:pt idx="6" formatCode="0%">
                        <c:v>0.1</c:v>
                      </c:pt>
                      <c:pt idx="7" formatCode="0%">
                        <c:v>0.03</c:v>
                      </c:pt>
                      <c:pt idx="9" formatCode="0%">
                        <c:v>0.09</c:v>
                      </c:pt>
                      <c:pt idx="10" formatCode="0%">
                        <c:v>0.06</c:v>
                      </c:pt>
                      <c:pt idx="11" formatCode="0%">
                        <c:v>0.05</c:v>
                      </c:pt>
                      <c:pt idx="12" formatCode="0%">
                        <c:v>0.06</c:v>
                      </c:pt>
                      <c:pt idx="14" formatCode="0%">
                        <c:v>0.08</c:v>
                      </c:pt>
                      <c:pt idx="15" formatCode="0%">
                        <c:v>0.06</c:v>
                      </c:pt>
                      <c:pt idx="16" formatCode="0%">
                        <c:v>0.05</c:v>
                      </c:pt>
                      <c:pt idx="17" formatCode="0%">
                        <c:v>0.11</c:v>
                      </c:pt>
                      <c:pt idx="18" formatCode="0%">
                        <c:v>0.05</c:v>
                      </c:pt>
                      <c:pt idx="19" formatCode="0%">
                        <c:v>0.05</c:v>
                      </c:pt>
                      <c:pt idx="20" formatCode="0%">
                        <c:v>0.13</c:v>
                      </c:pt>
                      <c:pt idx="21" formatCode="0%">
                        <c:v>0.14000000000000001</c:v>
                      </c:pt>
                    </c:numCache>
                  </c:numRef>
                </c:val>
                <c:extLst xmlns:c15="http://schemas.microsoft.com/office/drawing/2012/chart">
                  <c:ext xmlns:c16="http://schemas.microsoft.com/office/drawing/2014/chart" uri="{C3380CC4-5D6E-409C-BE32-E72D297353CC}">
                    <c16:uniqueId val="{0000000E-A986-4709-B70E-653475238CFE}"/>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0.09</c:v>
                      </c:pt>
                      <c:pt idx="2" formatCode="0%">
                        <c:v>0.1</c:v>
                      </c:pt>
                      <c:pt idx="3" formatCode="0%">
                        <c:v>0.15</c:v>
                      </c:pt>
                      <c:pt idx="4" formatCode="0%">
                        <c:v>0.13</c:v>
                      </c:pt>
                      <c:pt idx="6" formatCode="0%">
                        <c:v>0.03</c:v>
                      </c:pt>
                      <c:pt idx="7" formatCode="0%">
                        <c:v>0.04</c:v>
                      </c:pt>
                      <c:pt idx="9" formatCode="0%">
                        <c:v>7.0000000000000007E-2</c:v>
                      </c:pt>
                      <c:pt idx="10" formatCode="0%">
                        <c:v>7.0000000000000007E-2</c:v>
                      </c:pt>
                      <c:pt idx="11" formatCode="0%">
                        <c:v>0.13</c:v>
                      </c:pt>
                      <c:pt idx="12" formatCode="0%">
                        <c:v>0.1</c:v>
                      </c:pt>
                      <c:pt idx="14" formatCode="0%">
                        <c:v>0.05</c:v>
                      </c:pt>
                      <c:pt idx="15" formatCode="0%">
                        <c:v>0.06</c:v>
                      </c:pt>
                      <c:pt idx="16" formatCode="0%">
                        <c:v>7.0000000000000007E-2</c:v>
                      </c:pt>
                      <c:pt idx="17" formatCode="0%">
                        <c:v>0.18</c:v>
                      </c:pt>
                      <c:pt idx="18" formatCode="0%">
                        <c:v>0.23</c:v>
                      </c:pt>
                      <c:pt idx="19" formatCode="0%">
                        <c:v>0.06</c:v>
                      </c:pt>
                      <c:pt idx="20" formatCode="0%">
                        <c:v>0.09</c:v>
                      </c:pt>
                      <c:pt idx="21" formatCode="0%">
                        <c:v>0.22</c:v>
                      </c:pt>
                    </c:numCache>
                  </c:numRef>
                </c:val>
                <c:extLst xmlns:c15="http://schemas.microsoft.com/office/drawing/2012/chart">
                  <c:ext xmlns:c16="http://schemas.microsoft.com/office/drawing/2014/chart" uri="{C3380CC4-5D6E-409C-BE32-E72D297353CC}">
                    <c16:uniqueId val="{0000000F-A986-4709-B70E-653475238CFE}"/>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0.04</c:v>
                      </c:pt>
                      <c:pt idx="2" formatCode="0%">
                        <c:v>0.02</c:v>
                      </c:pt>
                      <c:pt idx="3" formatCode="0%">
                        <c:v>0.02</c:v>
                      </c:pt>
                      <c:pt idx="4" formatCode="0%">
                        <c:v>0.03</c:v>
                      </c:pt>
                      <c:pt idx="5" formatCode="0%">
                        <c:v>0.05</c:v>
                      </c:pt>
                      <c:pt idx="6" formatCode="0%">
                        <c:v>0.02</c:v>
                      </c:pt>
                      <c:pt idx="7" formatCode="0%">
                        <c:v>0.06</c:v>
                      </c:pt>
                      <c:pt idx="9" formatCode="0%">
                        <c:v>0.05</c:v>
                      </c:pt>
                      <c:pt idx="10" formatCode="0%">
                        <c:v>0.04</c:v>
                      </c:pt>
                      <c:pt idx="11" formatCode="0%">
                        <c:v>0.01</c:v>
                      </c:pt>
                      <c:pt idx="12" formatCode="0%">
                        <c:v>0.02</c:v>
                      </c:pt>
                      <c:pt idx="15" formatCode="0%">
                        <c:v>0.06</c:v>
                      </c:pt>
                      <c:pt idx="16" formatCode="0%">
                        <c:v>0.03</c:v>
                      </c:pt>
                      <c:pt idx="17" formatCode="0%">
                        <c:v>0.01</c:v>
                      </c:pt>
                      <c:pt idx="18" formatCode="0%">
                        <c:v>0.02</c:v>
                      </c:pt>
                      <c:pt idx="19" formatCode="0%">
                        <c:v>0.04</c:v>
                      </c:pt>
                      <c:pt idx="21" formatCode="0%">
                        <c:v>0.08</c:v>
                      </c:pt>
                    </c:numCache>
                  </c:numRef>
                </c:val>
                <c:extLst xmlns:c15="http://schemas.microsoft.com/office/drawing/2012/chart">
                  <c:ext xmlns:c16="http://schemas.microsoft.com/office/drawing/2014/chart" uri="{C3380CC4-5D6E-409C-BE32-E72D297353CC}">
                    <c16:uniqueId val="{00000010-A986-4709-B70E-653475238CFE}"/>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3.6280000000000001</c:v>
                      </c:pt>
                      <c:pt idx="2" formatCode="0%">
                        <c:v>4.4530000000000003</c:v>
                      </c:pt>
                      <c:pt idx="3" formatCode="0%">
                        <c:v>4.1429999999999998</c:v>
                      </c:pt>
                      <c:pt idx="4" formatCode="0%">
                        <c:v>3.73</c:v>
                      </c:pt>
                      <c:pt idx="5" formatCode="0%">
                        <c:v>2.4900000000000002</c:v>
                      </c:pt>
                      <c:pt idx="6" formatCode="0%">
                        <c:v>3.0720000000000001</c:v>
                      </c:pt>
                      <c:pt idx="7" formatCode="0%">
                        <c:v>3.5249999999999999</c:v>
                      </c:pt>
                      <c:pt idx="9" formatCode="0%">
                        <c:v>3.2389999999999999</c:v>
                      </c:pt>
                      <c:pt idx="10" formatCode="0%">
                        <c:v>3.4089999999999998</c:v>
                      </c:pt>
                      <c:pt idx="11" formatCode="0%">
                        <c:v>3.968</c:v>
                      </c:pt>
                      <c:pt idx="12" formatCode="0%">
                        <c:v>4.1280000000000001</c:v>
                      </c:pt>
                      <c:pt idx="14" formatCode="0%">
                        <c:v>3.5169999999999999</c:v>
                      </c:pt>
                      <c:pt idx="15" formatCode="0%">
                        <c:v>2.6190000000000002</c:v>
                      </c:pt>
                      <c:pt idx="16" formatCode="0%">
                        <c:v>3.669</c:v>
                      </c:pt>
                      <c:pt idx="17" formatCode="0%">
                        <c:v>4.8090000000000002</c:v>
                      </c:pt>
                      <c:pt idx="18" formatCode="0%">
                        <c:v>5.117</c:v>
                      </c:pt>
                      <c:pt idx="19" formatCode="0%">
                        <c:v>4.2069999999999999</c:v>
                      </c:pt>
                      <c:pt idx="20" formatCode="0%">
                        <c:v>3.3690000000000002</c:v>
                      </c:pt>
                      <c:pt idx="21" formatCode="0%">
                        <c:v>3.2690000000000001</c:v>
                      </c:pt>
                    </c:numCache>
                  </c:numRef>
                </c:val>
                <c:extLst xmlns:c15="http://schemas.microsoft.com/office/drawing/2012/chart">
                  <c:ext xmlns:c16="http://schemas.microsoft.com/office/drawing/2014/chart" uri="{C3380CC4-5D6E-409C-BE32-E72D297353CC}">
                    <c16:uniqueId val="{00000011-A986-4709-B70E-653475238CFE}"/>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74295537162642"/>
          <c:y val="7.3526099403758829E-2"/>
          <c:w val="0.40562843930395925"/>
          <c:h val="0.86251702812158926"/>
        </c:manualLayout>
      </c:layout>
      <c:barChart>
        <c:barDir val="bar"/>
        <c:grouping val="clustered"/>
        <c:varyColors val="0"/>
        <c:ser>
          <c:idx val="0"/>
          <c:order val="0"/>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Taul2!$A$22:$A$41</c:f>
              <c:strCache>
                <c:ptCount val="20"/>
                <c:pt idx="0">
                  <c:v>Sijoittamalla osakkeisiin</c:v>
                </c:pt>
                <c:pt idx="1">
                  <c:v>2018, n=1000</c:v>
                </c:pt>
                <c:pt idx="2">
                  <c:v>2020, n=1000</c:v>
                </c:pt>
                <c:pt idx="3">
                  <c:v>2022, n=1000</c:v>
                </c:pt>
                <c:pt idx="4">
                  <c:v>2025, n=1000</c:v>
                </c:pt>
                <c:pt idx="5">
                  <c:v>Sijoittamalla osakesäästötilille</c:v>
                </c:pt>
                <c:pt idx="6">
                  <c:v>2018, n=1000</c:v>
                </c:pt>
                <c:pt idx="7">
                  <c:v>2020, n=1000</c:v>
                </c:pt>
                <c:pt idx="8">
                  <c:v>2022, n=1000</c:v>
                </c:pt>
                <c:pt idx="9">
                  <c:v>2025, n=1000</c:v>
                </c:pt>
                <c:pt idx="10">
                  <c:v>Hankkimalla muuta kiinteää omaisuutta</c:v>
                </c:pt>
                <c:pt idx="11">
                  <c:v>2018, n=1000</c:v>
                </c:pt>
                <c:pt idx="12">
                  <c:v>2020, n=1000</c:v>
                </c:pt>
                <c:pt idx="13">
                  <c:v>2022, n=1000</c:v>
                </c:pt>
                <c:pt idx="14">
                  <c:v>2025, n=1000</c:v>
                </c:pt>
                <c:pt idx="15">
                  <c:v>Vapaaehtoisella eläkevakuutuksella</c:v>
                </c:pt>
                <c:pt idx="16">
                  <c:v>2018, n=1000</c:v>
                </c:pt>
                <c:pt idx="17">
                  <c:v>2020, n=1000</c:v>
                </c:pt>
                <c:pt idx="18">
                  <c:v>2022, n=1000</c:v>
                </c:pt>
                <c:pt idx="19">
                  <c:v>2025, n=1000</c:v>
                </c:pt>
              </c:strCache>
            </c:strRef>
          </c:cat>
          <c:val>
            <c:numRef>
              <c:f>Taul2!$B$22:$B$41</c:f>
              <c:numCache>
                <c:formatCode>General</c:formatCode>
                <c:ptCount val="20"/>
                <c:pt idx="3" formatCode="0%">
                  <c:v>0.31</c:v>
                </c:pt>
                <c:pt idx="4" formatCode="0%">
                  <c:v>0.23</c:v>
                </c:pt>
                <c:pt idx="9" formatCode="0%">
                  <c:v>0.19</c:v>
                </c:pt>
                <c:pt idx="11" formatCode="0%">
                  <c:v>0.19</c:v>
                </c:pt>
                <c:pt idx="12" formatCode="0%">
                  <c:v>0.18</c:v>
                </c:pt>
                <c:pt idx="13" formatCode="0%">
                  <c:v>0.17</c:v>
                </c:pt>
                <c:pt idx="14" formatCode="0%">
                  <c:v>0.14000000000000001</c:v>
                </c:pt>
                <c:pt idx="16" formatCode="0%">
                  <c:v>0.22</c:v>
                </c:pt>
                <c:pt idx="17" formatCode="0%">
                  <c:v>0.2</c:v>
                </c:pt>
                <c:pt idx="18" formatCode="0%">
                  <c:v>0.18</c:v>
                </c:pt>
                <c:pt idx="19" formatCode="0%">
                  <c:v>0.14000000000000001</c:v>
                </c:pt>
              </c:numCache>
            </c:numRef>
          </c:val>
          <c:extLst>
            <c:ext xmlns:c16="http://schemas.microsoft.com/office/drawing/2014/chart" uri="{C3380CC4-5D6E-409C-BE32-E72D297353CC}">
              <c16:uniqueId val="{00000000-1A1B-4FA8-8BD4-9DD7ED16F96D}"/>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52800900201863"/>
          <c:y val="5.6111185660053936E-2"/>
          <c:w val="0.62300840504282873"/>
          <c:h val="0.78792978066739094"/>
        </c:manualLayout>
      </c:layout>
      <c:barChart>
        <c:barDir val="bar"/>
        <c:grouping val="percentStacked"/>
        <c:varyColors val="0"/>
        <c:ser>
          <c:idx val="0"/>
          <c:order val="0"/>
          <c:tx>
            <c:strRef>
              <c:f>Taul1!$A$18</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Taul1!$B$17:$Z$17</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AMMATTI </c:v>
                </c:pt>
                <c:pt idx="16">
                  <c:v>Johtavassa asemassa /yrittäjä, n=64</c:v>
                </c:pt>
                <c:pt idx="17">
                  <c:v>Toimihenkilö, n=204</c:v>
                </c:pt>
                <c:pt idx="18">
                  <c:v>Työntekijä, n=283</c:v>
                </c:pt>
                <c:pt idx="19">
                  <c:v>Lomautettuna/työtön, n=59</c:v>
                </c:pt>
                <c:pt idx="20">
                  <c:v>Opiskelija/koululainen, n=104</c:v>
                </c:pt>
                <c:pt idx="21">
                  <c:v>Eläkeläinen, n=262</c:v>
                </c:pt>
              </c:strCache>
              <c:extLst/>
            </c:strRef>
          </c:cat>
          <c:val>
            <c:numRef>
              <c:f>Taul1!$B$18:$Z$18</c:f>
              <c:numCache>
                <c:formatCode>General</c:formatCode>
                <c:ptCount val="22"/>
                <c:pt idx="0" formatCode="0%">
                  <c:v>0.317</c:v>
                </c:pt>
                <c:pt idx="2" formatCode="0%">
                  <c:v>0.34799999999999998</c:v>
                </c:pt>
                <c:pt idx="3" formatCode="0%">
                  <c:v>0.28699999999999998</c:v>
                </c:pt>
                <c:pt idx="5" formatCode="0%">
                  <c:v>0.27400000000000002</c:v>
                </c:pt>
                <c:pt idx="6" formatCode="0%">
                  <c:v>0.29799999999999999</c:v>
                </c:pt>
                <c:pt idx="7" formatCode="0%">
                  <c:v>0.27800000000000002</c:v>
                </c:pt>
                <c:pt idx="8" formatCode="0%">
                  <c:v>0.33200000000000002</c:v>
                </c:pt>
                <c:pt idx="9" formatCode="0%">
                  <c:v>0.36699999999999999</c:v>
                </c:pt>
                <c:pt idx="11" formatCode="0%">
                  <c:v>0.25600000000000001</c:v>
                </c:pt>
                <c:pt idx="12" formatCode="0%">
                  <c:v>0.27200000000000002</c:v>
                </c:pt>
                <c:pt idx="13" formatCode="0%">
                  <c:v>0.33200000000000002</c:v>
                </c:pt>
                <c:pt idx="14" formatCode="0%">
                  <c:v>0.47599999999999998</c:v>
                </c:pt>
                <c:pt idx="16" formatCode="0%">
                  <c:v>0.55200000000000005</c:v>
                </c:pt>
                <c:pt idx="17" formatCode="0%">
                  <c:v>0.40799999999999997</c:v>
                </c:pt>
                <c:pt idx="18" formatCode="0%">
                  <c:v>0.23799999999999999</c:v>
                </c:pt>
                <c:pt idx="19" formatCode="0%">
                  <c:v>0.26400000000000001</c:v>
                </c:pt>
                <c:pt idx="20" formatCode="0%">
                  <c:v>0.245</c:v>
                </c:pt>
                <c:pt idx="21" formatCode="0%">
                  <c:v>0.33500000000000002</c:v>
                </c:pt>
              </c:numCache>
              <c:extLst/>
            </c:numRef>
          </c:val>
          <c:extLst>
            <c:ext xmlns:c16="http://schemas.microsoft.com/office/drawing/2014/chart" uri="{C3380CC4-5D6E-409C-BE32-E72D297353CC}">
              <c16:uniqueId val="{00000000-8826-ED4A-ACEC-A673F904D0A8}"/>
            </c:ext>
          </c:extLst>
        </c:ser>
        <c:ser>
          <c:idx val="1"/>
          <c:order val="1"/>
          <c:tx>
            <c:strRef>
              <c:f>Taul1!$A$19</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Taul1!$B$17:$Z$17</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AMMATTI </c:v>
                </c:pt>
                <c:pt idx="16">
                  <c:v>Johtavassa asemassa /yrittäjä, n=64</c:v>
                </c:pt>
                <c:pt idx="17">
                  <c:v>Toimihenkilö, n=204</c:v>
                </c:pt>
                <c:pt idx="18">
                  <c:v>Työntekijä, n=283</c:v>
                </c:pt>
                <c:pt idx="19">
                  <c:v>Lomautettuna/työtön, n=59</c:v>
                </c:pt>
                <c:pt idx="20">
                  <c:v>Opiskelija/koululainen, n=104</c:v>
                </c:pt>
                <c:pt idx="21">
                  <c:v>Eläkeläinen, n=262</c:v>
                </c:pt>
              </c:strCache>
              <c:extLst/>
            </c:strRef>
          </c:cat>
          <c:val>
            <c:numRef>
              <c:f>Taul1!$B$19:$Z$19</c:f>
              <c:numCache>
                <c:formatCode>General</c:formatCode>
                <c:ptCount val="22"/>
                <c:pt idx="0" formatCode="0%">
                  <c:v>0.313</c:v>
                </c:pt>
                <c:pt idx="2" formatCode="0%">
                  <c:v>0.308</c:v>
                </c:pt>
                <c:pt idx="3" formatCode="0%">
                  <c:v>0.318</c:v>
                </c:pt>
                <c:pt idx="5" formatCode="0%">
                  <c:v>0.32400000000000001</c:v>
                </c:pt>
                <c:pt idx="6" formatCode="0%">
                  <c:v>0.29599999999999999</c:v>
                </c:pt>
                <c:pt idx="7" formatCode="0%">
                  <c:v>0.29499999999999998</c:v>
                </c:pt>
                <c:pt idx="8" formatCode="0%">
                  <c:v>0.32800000000000001</c:v>
                </c:pt>
                <c:pt idx="9" formatCode="0%">
                  <c:v>0.317</c:v>
                </c:pt>
                <c:pt idx="11" formatCode="0%">
                  <c:v>0.36399999999999999</c:v>
                </c:pt>
                <c:pt idx="12" formatCode="0%">
                  <c:v>0.39300000000000002</c:v>
                </c:pt>
                <c:pt idx="13" formatCode="0%">
                  <c:v>0.29899999999999999</c:v>
                </c:pt>
                <c:pt idx="14" formatCode="0%">
                  <c:v>0.23599999999999999</c:v>
                </c:pt>
                <c:pt idx="16" formatCode="0%">
                  <c:v>0.219</c:v>
                </c:pt>
                <c:pt idx="17" formatCode="0%">
                  <c:v>0.26100000000000001</c:v>
                </c:pt>
                <c:pt idx="18" formatCode="0%">
                  <c:v>0.374</c:v>
                </c:pt>
                <c:pt idx="19" formatCode="0%">
                  <c:v>0.19</c:v>
                </c:pt>
                <c:pt idx="20" formatCode="0%">
                  <c:v>0.26400000000000001</c:v>
                </c:pt>
                <c:pt idx="21" formatCode="0%">
                  <c:v>0.35399999999999998</c:v>
                </c:pt>
              </c:numCache>
              <c:extLst/>
            </c:numRef>
          </c:val>
          <c:extLst>
            <c:ext xmlns:c16="http://schemas.microsoft.com/office/drawing/2014/chart" uri="{C3380CC4-5D6E-409C-BE32-E72D297353CC}">
              <c16:uniqueId val="{00000001-8826-ED4A-ACEC-A673F904D0A8}"/>
            </c:ext>
          </c:extLst>
        </c:ser>
        <c:ser>
          <c:idx val="2"/>
          <c:order val="2"/>
          <c:tx>
            <c:strRef>
              <c:f>Taul1!$A$20</c:f>
              <c:strCache>
                <c:ptCount val="1"/>
                <c:pt idx="0">
                  <c:v>Ei</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Taul1!$B$17:$Z$17</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AMMATTI </c:v>
                </c:pt>
                <c:pt idx="16">
                  <c:v>Johtavassa asemassa /yrittäjä, n=64</c:v>
                </c:pt>
                <c:pt idx="17">
                  <c:v>Toimihenkilö, n=204</c:v>
                </c:pt>
                <c:pt idx="18">
                  <c:v>Työntekijä, n=283</c:v>
                </c:pt>
                <c:pt idx="19">
                  <c:v>Lomautettuna/työtön, n=59</c:v>
                </c:pt>
                <c:pt idx="20">
                  <c:v>Opiskelija/koululainen, n=104</c:v>
                </c:pt>
                <c:pt idx="21">
                  <c:v>Eläkeläinen, n=262</c:v>
                </c:pt>
              </c:strCache>
              <c:extLst/>
            </c:strRef>
          </c:cat>
          <c:val>
            <c:numRef>
              <c:f>Taul1!$B$20:$Z$20</c:f>
              <c:numCache>
                <c:formatCode>General</c:formatCode>
                <c:ptCount val="22"/>
                <c:pt idx="0" formatCode="0%">
                  <c:v>0.36899999999999999</c:v>
                </c:pt>
                <c:pt idx="2" formatCode="0%">
                  <c:v>0.34300000000000003</c:v>
                </c:pt>
                <c:pt idx="3" formatCode="0%">
                  <c:v>0.39500000000000002</c:v>
                </c:pt>
                <c:pt idx="5" formatCode="0%">
                  <c:v>0.40100000000000002</c:v>
                </c:pt>
                <c:pt idx="6" formatCode="0%">
                  <c:v>0.40600000000000003</c:v>
                </c:pt>
                <c:pt idx="7" formatCode="0%">
                  <c:v>0.42799999999999999</c:v>
                </c:pt>
                <c:pt idx="8" formatCode="0%">
                  <c:v>0.34</c:v>
                </c:pt>
                <c:pt idx="9" formatCode="0%">
                  <c:v>0.315</c:v>
                </c:pt>
                <c:pt idx="11" formatCode="0%">
                  <c:v>0.379</c:v>
                </c:pt>
                <c:pt idx="12" formatCode="0%">
                  <c:v>0.33400000000000002</c:v>
                </c:pt>
                <c:pt idx="13" formatCode="0%">
                  <c:v>0.36799999999999999</c:v>
                </c:pt>
                <c:pt idx="14" formatCode="0%">
                  <c:v>0.28899999999999998</c:v>
                </c:pt>
                <c:pt idx="16" formatCode="0%">
                  <c:v>0.23</c:v>
                </c:pt>
                <c:pt idx="17" formatCode="0%">
                  <c:v>0.33100000000000002</c:v>
                </c:pt>
                <c:pt idx="18" formatCode="0%">
                  <c:v>0.38800000000000001</c:v>
                </c:pt>
                <c:pt idx="19" formatCode="0%">
                  <c:v>0.54600000000000004</c:v>
                </c:pt>
                <c:pt idx="20" formatCode="0%">
                  <c:v>0.49099999999999999</c:v>
                </c:pt>
                <c:pt idx="21" formatCode="0%">
                  <c:v>0.311</c:v>
                </c:pt>
              </c:numCache>
              <c:extLst/>
            </c:numRef>
          </c:val>
          <c:extLst>
            <c:ext xmlns:c16="http://schemas.microsoft.com/office/drawing/2014/chart" uri="{C3380CC4-5D6E-409C-BE32-E72D297353CC}">
              <c16:uniqueId val="{00000002-8826-ED4A-ACEC-A673F904D0A8}"/>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24382774960193407"/>
          <c:y val="0.89826900327324455"/>
          <c:w val="0.71101410018283684"/>
          <c:h val="4.696493217729566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04304192419924"/>
          <c:y val="6.0692262154730621E-2"/>
          <c:w val="0.71263100569088478"/>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sx="1000" sy="1000" algn="tr" rotWithShape="0">
                <a:prstClr val="black"/>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2016, n=1000</c:v>
                </c:pt>
                <c:pt idx="1">
                  <c:v>2018, n=1000</c:v>
                </c:pt>
                <c:pt idx="2">
                  <c:v>2020, n=1000</c:v>
                </c:pt>
                <c:pt idx="3">
                  <c:v>2022, n=1000</c:v>
                </c:pt>
                <c:pt idx="4">
                  <c:v>2025, n=1000</c:v>
                </c:pt>
              </c:strCache>
            </c:strRef>
          </c:cat>
          <c:val>
            <c:numRef>
              <c:f>Taul1!$B$2:$B$6</c:f>
              <c:numCache>
                <c:formatCode>General</c:formatCode>
                <c:ptCount val="5"/>
                <c:pt idx="0">
                  <c:v>40</c:v>
                </c:pt>
                <c:pt idx="1">
                  <c:v>46</c:v>
                </c:pt>
                <c:pt idx="2">
                  <c:v>40</c:v>
                </c:pt>
                <c:pt idx="3">
                  <c:v>38</c:v>
                </c:pt>
                <c:pt idx="4">
                  <c:v>32</c:v>
                </c:pt>
              </c:numCache>
            </c:numRef>
          </c:val>
          <c:extLst>
            <c:ext xmlns:c16="http://schemas.microsoft.com/office/drawing/2014/chart" uri="{C3380CC4-5D6E-409C-BE32-E72D297353CC}">
              <c16:uniqueId val="{00000000-32ED-8343-AABE-C38A0717FF86}"/>
            </c:ext>
          </c:extLst>
        </c:ser>
        <c:ser>
          <c:idx val="1"/>
          <c:order val="1"/>
          <c:tx>
            <c:strRef>
              <c:f>Taul1!$C$1</c:f>
              <c:strCache>
                <c:ptCount val="1"/>
                <c:pt idx="0">
                  <c:v>En osaa sanoa</c:v>
                </c:pt>
              </c:strCache>
            </c:strRef>
          </c:tx>
          <c:spPr>
            <a:solidFill>
              <a:srgbClr val="575757">
                <a:lumMod val="20000"/>
                <a:lumOff val="8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Taul1!$A$2:$A$6</c:f>
              <c:strCache>
                <c:ptCount val="5"/>
                <c:pt idx="0">
                  <c:v>2016, n=1000</c:v>
                </c:pt>
                <c:pt idx="1">
                  <c:v>2018, n=1000</c:v>
                </c:pt>
                <c:pt idx="2">
                  <c:v>2020, n=1000</c:v>
                </c:pt>
                <c:pt idx="3">
                  <c:v>2022, n=1000</c:v>
                </c:pt>
                <c:pt idx="4">
                  <c:v>2025, n=1000</c:v>
                </c:pt>
              </c:strCache>
            </c:strRef>
          </c:cat>
          <c:val>
            <c:numRef>
              <c:f>Taul1!$C$2:$C$6</c:f>
              <c:numCache>
                <c:formatCode>General</c:formatCode>
                <c:ptCount val="5"/>
                <c:pt idx="0">
                  <c:v>35</c:v>
                </c:pt>
                <c:pt idx="1">
                  <c:v>31</c:v>
                </c:pt>
                <c:pt idx="2">
                  <c:v>33</c:v>
                </c:pt>
                <c:pt idx="3">
                  <c:v>30</c:v>
                </c:pt>
                <c:pt idx="4">
                  <c:v>31</c:v>
                </c:pt>
              </c:numCache>
            </c:numRef>
          </c:val>
          <c:extLst>
            <c:ext xmlns:c16="http://schemas.microsoft.com/office/drawing/2014/chart" uri="{C3380CC4-5D6E-409C-BE32-E72D297353CC}">
              <c16:uniqueId val="{00000001-32ED-8343-AABE-C38A0717FF86}"/>
            </c:ext>
          </c:extLst>
        </c:ser>
        <c:ser>
          <c:idx val="2"/>
          <c:order val="2"/>
          <c:tx>
            <c:strRef>
              <c:f>Taul1!$D$1</c:f>
              <c:strCache>
                <c:ptCount val="1"/>
                <c:pt idx="0">
                  <c:v>En</c:v>
                </c:pt>
              </c:strCache>
            </c:strRef>
          </c:tx>
          <c:spPr>
            <a:solidFill>
              <a:srgbClr val="E5007D"/>
            </a:solidFill>
          </c:spPr>
          <c:invertIfNegative val="0"/>
          <c:dLbls>
            <c:spPr>
              <a:noFill/>
              <a:ln>
                <a:noFill/>
              </a:ln>
              <a:effectLst/>
            </c:spPr>
            <c:txPr>
              <a:bodyPr/>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Taul1!$A$2:$A$6</c:f>
              <c:strCache>
                <c:ptCount val="5"/>
                <c:pt idx="0">
                  <c:v>2016, n=1000</c:v>
                </c:pt>
                <c:pt idx="1">
                  <c:v>2018, n=1000</c:v>
                </c:pt>
                <c:pt idx="2">
                  <c:v>2020, n=1000</c:v>
                </c:pt>
                <c:pt idx="3">
                  <c:v>2022, n=1000</c:v>
                </c:pt>
                <c:pt idx="4">
                  <c:v>2025, n=1000</c:v>
                </c:pt>
              </c:strCache>
            </c:strRef>
          </c:cat>
          <c:val>
            <c:numRef>
              <c:f>Taul1!$D$2:$D$6</c:f>
              <c:numCache>
                <c:formatCode>General</c:formatCode>
                <c:ptCount val="5"/>
                <c:pt idx="0">
                  <c:v>25</c:v>
                </c:pt>
                <c:pt idx="1">
                  <c:v>23</c:v>
                </c:pt>
                <c:pt idx="2">
                  <c:v>27</c:v>
                </c:pt>
                <c:pt idx="3">
                  <c:v>32</c:v>
                </c:pt>
                <c:pt idx="4">
                  <c:v>37</c:v>
                </c:pt>
              </c:numCache>
            </c:numRef>
          </c:val>
          <c:extLst>
            <c:ext xmlns:c16="http://schemas.microsoft.com/office/drawing/2014/chart" uri="{C3380CC4-5D6E-409C-BE32-E72D297353CC}">
              <c16:uniqueId val="{00000002-32ED-8343-AABE-C38A0717FF86}"/>
            </c:ext>
          </c:extLst>
        </c:ser>
        <c:dLbls>
          <c:showLegendKey val="0"/>
          <c:showVal val="0"/>
          <c:showCatName val="0"/>
          <c:showSerName val="0"/>
          <c:showPercent val="0"/>
          <c:showBubbleSize val="0"/>
        </c:dLbls>
        <c:gapWidth val="30"/>
        <c:overlap val="100"/>
        <c:axId val="141052544"/>
        <c:axId val="141058432"/>
      </c:barChart>
      <c:catAx>
        <c:axId val="141052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058432"/>
        <c:crosses val="autoZero"/>
        <c:auto val="1"/>
        <c:lblAlgn val="ctr"/>
        <c:lblOffset val="100"/>
        <c:noMultiLvlLbl val="0"/>
      </c:catAx>
      <c:valAx>
        <c:axId val="14105843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052544"/>
        <c:crosses val="autoZero"/>
        <c:crossBetween val="between"/>
        <c:majorUnit val="0.2"/>
      </c:valAx>
      <c:spPr>
        <a:noFill/>
        <a:ln>
          <a:noFill/>
        </a:ln>
        <a:effectLst/>
      </c:spPr>
    </c:plotArea>
    <c:legend>
      <c:legendPos val="b"/>
      <c:layout>
        <c:manualLayout>
          <c:xMode val="edge"/>
          <c:yMode val="edge"/>
          <c:x val="9.2634382647200808E-2"/>
          <c:y val="0.92083184241039084"/>
          <c:w val="0.88742568912501163"/>
          <c:h val="6.520333213039009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7987150190143246"/>
          <c:h val="0.75357119602585154"/>
        </c:manualLayout>
      </c:layout>
      <c:barChart>
        <c:barDir val="bar"/>
        <c:grouping val="percentStacked"/>
        <c:varyColors val="0"/>
        <c:ser>
          <c:idx val="0"/>
          <c:order val="0"/>
          <c:tx>
            <c:strRef>
              <c:f>Taul1!$B$2</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526F-BD44-9DDA-8A7EAB70DA8B}"/>
                </c:ext>
              </c:extLst>
            </c:dLbl>
            <c:dLbl>
              <c:idx val="8"/>
              <c:delete val="1"/>
              <c:extLst>
                <c:ext xmlns:c15="http://schemas.microsoft.com/office/drawing/2012/chart" uri="{CE6537A1-D6FC-4f65-9D91-7224C49458BB}"/>
                <c:ext xmlns:c16="http://schemas.microsoft.com/office/drawing/2014/chart" uri="{C3380CC4-5D6E-409C-BE32-E72D297353CC}">
                  <c16:uniqueId val="{00000003-526F-BD44-9DDA-8A7EAB70DA8B}"/>
                </c:ext>
              </c:extLst>
            </c:dLbl>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Tietokoneella</c:v>
                </c:pt>
                <c:pt idx="1">
                  <c:v>Älypuhelinsovelluksella</c:v>
                </c:pt>
                <c:pt idx="2">
                  <c:v>Puhelinsoitolla</c:v>
                </c:pt>
                <c:pt idx="3">
                  <c:v>Vakuutusyhtiön asiamiehen kanssa</c:v>
                </c:pt>
                <c:pt idx="4">
                  <c:v>Vakuutusyhtiön konttorissa</c:v>
                </c:pt>
                <c:pt idx="5">
                  <c:v>Autoliikkeessä, matkatoimistossa, kaupassa, postissa</c:v>
                </c:pt>
                <c:pt idx="6">
                  <c:v>Muualla, missä?</c:v>
                </c:pt>
                <c:pt idx="7">
                  <c:v>Pankissa</c:v>
                </c:pt>
                <c:pt idx="8">
                  <c:v>Vakuutusmeklarin kanssa</c:v>
                </c:pt>
              </c:strCache>
            </c:strRef>
          </c:cat>
          <c:val>
            <c:numRef>
              <c:f>Taul1!$B$3:$B$11</c:f>
              <c:numCache>
                <c:formatCode>0%</c:formatCode>
                <c:ptCount val="9"/>
                <c:pt idx="0">
                  <c:v>0.59</c:v>
                </c:pt>
                <c:pt idx="1">
                  <c:v>0.32</c:v>
                </c:pt>
                <c:pt idx="2">
                  <c:v>0.2</c:v>
                </c:pt>
                <c:pt idx="3">
                  <c:v>0.06</c:v>
                </c:pt>
                <c:pt idx="4">
                  <c:v>0.06</c:v>
                </c:pt>
                <c:pt idx="5">
                  <c:v>0.04</c:v>
                </c:pt>
                <c:pt idx="6">
                  <c:v>0.03</c:v>
                </c:pt>
                <c:pt idx="7">
                  <c:v>0.03</c:v>
                </c:pt>
                <c:pt idx="8">
                  <c:v>0.01</c:v>
                </c:pt>
              </c:numCache>
            </c:numRef>
          </c:val>
          <c:extLst>
            <c:ext xmlns:c16="http://schemas.microsoft.com/office/drawing/2014/chart" uri="{C3380CC4-5D6E-409C-BE32-E72D297353CC}">
              <c16:uniqueId val="{00000004-526F-BD44-9DDA-8A7EAB70DA8B}"/>
            </c:ext>
          </c:extLst>
        </c:ser>
        <c:ser>
          <c:idx val="1"/>
          <c:order val="1"/>
          <c:tx>
            <c:strRef>
              <c:f>Taul1!$C$2</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Tietokoneella</c:v>
                </c:pt>
                <c:pt idx="1">
                  <c:v>Älypuhelinsovelluksella</c:v>
                </c:pt>
                <c:pt idx="2">
                  <c:v>Puhelinsoitolla</c:v>
                </c:pt>
                <c:pt idx="3">
                  <c:v>Vakuutusyhtiön asiamiehen kanssa</c:v>
                </c:pt>
                <c:pt idx="4">
                  <c:v>Vakuutusyhtiön konttorissa</c:v>
                </c:pt>
                <c:pt idx="5">
                  <c:v>Autoliikkeessä, matkatoimistossa, kaupassa, postissa</c:v>
                </c:pt>
                <c:pt idx="6">
                  <c:v>Muualla, missä?</c:v>
                </c:pt>
                <c:pt idx="7">
                  <c:v>Pankissa</c:v>
                </c:pt>
                <c:pt idx="8">
                  <c:v>Vakuutusmeklarin kanssa</c:v>
                </c:pt>
              </c:strCache>
            </c:strRef>
          </c:cat>
          <c:val>
            <c:numRef>
              <c:f>Taul1!$C$3:$C$11</c:f>
              <c:numCache>
                <c:formatCode>0%</c:formatCode>
                <c:ptCount val="9"/>
                <c:pt idx="0">
                  <c:v>0.28999999999999998</c:v>
                </c:pt>
                <c:pt idx="1">
                  <c:v>0.33</c:v>
                </c:pt>
                <c:pt idx="2">
                  <c:v>0.56999999999999995</c:v>
                </c:pt>
                <c:pt idx="3">
                  <c:v>0.39</c:v>
                </c:pt>
                <c:pt idx="4">
                  <c:v>0.23</c:v>
                </c:pt>
                <c:pt idx="5">
                  <c:v>0.24</c:v>
                </c:pt>
                <c:pt idx="6">
                  <c:v>0.05</c:v>
                </c:pt>
                <c:pt idx="7">
                  <c:v>0.25</c:v>
                </c:pt>
                <c:pt idx="8">
                  <c:v>0.09</c:v>
                </c:pt>
              </c:numCache>
            </c:numRef>
          </c:val>
          <c:extLst>
            <c:ext xmlns:c16="http://schemas.microsoft.com/office/drawing/2014/chart" uri="{C3380CC4-5D6E-409C-BE32-E72D297353CC}">
              <c16:uniqueId val="{00000005-526F-BD44-9DDA-8A7EAB70DA8B}"/>
            </c:ext>
          </c:extLst>
        </c:ser>
        <c:ser>
          <c:idx val="2"/>
          <c:order val="2"/>
          <c:tx>
            <c:strRef>
              <c:f>Taul1!$D$2</c:f>
              <c:strCache>
                <c:ptCount val="1"/>
                <c:pt idx="0">
                  <c:v>En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Tietokoneella</c:v>
                </c:pt>
                <c:pt idx="1">
                  <c:v>Älypuhelinsovelluksella</c:v>
                </c:pt>
                <c:pt idx="2">
                  <c:v>Puhelinsoitolla</c:v>
                </c:pt>
                <c:pt idx="3">
                  <c:v>Vakuutusyhtiön asiamiehen kanssa</c:v>
                </c:pt>
                <c:pt idx="4">
                  <c:v>Vakuutusyhtiön konttorissa</c:v>
                </c:pt>
                <c:pt idx="5">
                  <c:v>Autoliikkeessä, matkatoimistossa, kaupassa, postissa</c:v>
                </c:pt>
                <c:pt idx="6">
                  <c:v>Muualla, missä?</c:v>
                </c:pt>
                <c:pt idx="7">
                  <c:v>Pankissa</c:v>
                </c:pt>
                <c:pt idx="8">
                  <c:v>Vakuutusmeklarin kanssa</c:v>
                </c:pt>
              </c:strCache>
            </c:strRef>
          </c:cat>
          <c:val>
            <c:numRef>
              <c:f>Taul1!$D$3:$D$11</c:f>
              <c:numCache>
                <c:formatCode>0%</c:formatCode>
                <c:ptCount val="9"/>
                <c:pt idx="0">
                  <c:v>0.12</c:v>
                </c:pt>
                <c:pt idx="1">
                  <c:v>0.35</c:v>
                </c:pt>
                <c:pt idx="2">
                  <c:v>0.24</c:v>
                </c:pt>
                <c:pt idx="3">
                  <c:v>0.55000000000000004</c:v>
                </c:pt>
                <c:pt idx="4">
                  <c:v>0.71</c:v>
                </c:pt>
                <c:pt idx="5">
                  <c:v>0.72</c:v>
                </c:pt>
                <c:pt idx="6">
                  <c:v>0.92</c:v>
                </c:pt>
                <c:pt idx="7">
                  <c:v>0.72</c:v>
                </c:pt>
                <c:pt idx="8">
                  <c:v>0.9</c:v>
                </c:pt>
              </c:numCache>
            </c:numRef>
          </c:val>
          <c:extLst>
            <c:ext xmlns:c16="http://schemas.microsoft.com/office/drawing/2014/chart" uri="{C3380CC4-5D6E-409C-BE32-E72D297353CC}">
              <c16:uniqueId val="{00000006-526F-BD44-9DDA-8A7EAB70DA8B}"/>
            </c:ext>
          </c:extLst>
        </c:ser>
        <c:dLbls>
          <c:showLegendKey val="0"/>
          <c:showVal val="0"/>
          <c:showCatName val="0"/>
          <c:showSerName val="0"/>
          <c:showPercent val="0"/>
          <c:showBubbleSize val="0"/>
        </c:dLbls>
        <c:gapWidth val="50"/>
        <c:overlap val="100"/>
        <c:axId val="43587456"/>
        <c:axId val="43588992"/>
      </c:barChart>
      <c:catAx>
        <c:axId val="4358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588992"/>
        <c:crosses val="autoZero"/>
        <c:auto val="1"/>
        <c:lblAlgn val="ctr"/>
        <c:lblOffset val="100"/>
        <c:noMultiLvlLbl val="0"/>
      </c:catAx>
      <c:valAx>
        <c:axId val="4358899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587456"/>
        <c:crosses val="autoZero"/>
        <c:crossBetween val="between"/>
        <c:majorUnit val="0.2"/>
      </c:valAx>
      <c:spPr>
        <a:noFill/>
        <a:ln>
          <a:noFill/>
        </a:ln>
        <a:effectLst/>
      </c:spPr>
    </c:plotArea>
    <c:legend>
      <c:legendPos val="b"/>
      <c:layout>
        <c:manualLayout>
          <c:xMode val="edge"/>
          <c:yMode val="edge"/>
          <c:x val="0.4546599249280337"/>
          <c:y val="0.89427883795547258"/>
          <c:w val="0.54534006044149153"/>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11046267914831"/>
          <c:y val="6.0052484470009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Internetissä, tietokoneella*</c:v>
                </c:pt>
                <c:pt idx="1">
                  <c:v>2010, n=994</c:v>
                </c:pt>
                <c:pt idx="2">
                  <c:v>2012, n=1026</c:v>
                </c:pt>
                <c:pt idx="3">
                  <c:v>2014, n=1000</c:v>
                </c:pt>
                <c:pt idx="4">
                  <c:v>2016, n=1000</c:v>
                </c:pt>
                <c:pt idx="5">
                  <c:v>2018, n=1000</c:v>
                </c:pt>
                <c:pt idx="6">
                  <c:v>2020, n=1000</c:v>
                </c:pt>
                <c:pt idx="7">
                  <c:v>2022, n=1000</c:v>
                </c:pt>
                <c:pt idx="8">
                  <c:v>2025, n=1000</c:v>
                </c:pt>
                <c:pt idx="9">
                  <c:v>Vakuutusyhtiön konttorissa</c:v>
                </c:pt>
                <c:pt idx="10">
                  <c:v>2010, n=994</c:v>
                </c:pt>
                <c:pt idx="11">
                  <c:v>2012, n=1026</c:v>
                </c:pt>
                <c:pt idx="12">
                  <c:v>2014, n=1000</c:v>
                </c:pt>
                <c:pt idx="13">
                  <c:v>2016, n=1000</c:v>
                </c:pt>
                <c:pt idx="14">
                  <c:v>2018, n=1000</c:v>
                </c:pt>
                <c:pt idx="15">
                  <c:v>2020, n=1000</c:v>
                </c:pt>
                <c:pt idx="16">
                  <c:v>2022, n=1000</c:v>
                </c:pt>
                <c:pt idx="17">
                  <c:v>2025, n=1000</c:v>
                </c:pt>
              </c:strCache>
            </c:strRef>
          </c:cat>
          <c:val>
            <c:numRef>
              <c:f>Taul1!$B$2:$B$19</c:f>
              <c:numCache>
                <c:formatCode>0%</c:formatCode>
                <c:ptCount val="18"/>
                <c:pt idx="1">
                  <c:v>0.23</c:v>
                </c:pt>
                <c:pt idx="2">
                  <c:v>0.25</c:v>
                </c:pt>
                <c:pt idx="3">
                  <c:v>0.48</c:v>
                </c:pt>
                <c:pt idx="4">
                  <c:v>0.57999999999999996</c:v>
                </c:pt>
                <c:pt idx="5">
                  <c:v>0.57999999999999996</c:v>
                </c:pt>
                <c:pt idx="6">
                  <c:v>0.59499999999999997</c:v>
                </c:pt>
                <c:pt idx="7">
                  <c:v>0.57099999999999995</c:v>
                </c:pt>
                <c:pt idx="8">
                  <c:v>0.59</c:v>
                </c:pt>
                <c:pt idx="10">
                  <c:v>0.38</c:v>
                </c:pt>
                <c:pt idx="11">
                  <c:v>0.36</c:v>
                </c:pt>
                <c:pt idx="12">
                  <c:v>0.2</c:v>
                </c:pt>
                <c:pt idx="13">
                  <c:v>0.19</c:v>
                </c:pt>
                <c:pt idx="14">
                  <c:v>0.19</c:v>
                </c:pt>
                <c:pt idx="15">
                  <c:v>0.13</c:v>
                </c:pt>
                <c:pt idx="16">
                  <c:v>0.123</c:v>
                </c:pt>
                <c:pt idx="17">
                  <c:v>0.06</c:v>
                </c:pt>
              </c:numCache>
            </c:numRef>
          </c:val>
          <c:extLst>
            <c:ext xmlns:c16="http://schemas.microsoft.com/office/drawing/2014/chart" uri="{C3380CC4-5D6E-409C-BE32-E72D297353CC}">
              <c16:uniqueId val="{00000000-2230-0540-A691-87A0DD1B0D86}"/>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Internetissä, tietokoneella*</c:v>
                </c:pt>
                <c:pt idx="1">
                  <c:v>2010, n=994</c:v>
                </c:pt>
                <c:pt idx="2">
                  <c:v>2012, n=1026</c:v>
                </c:pt>
                <c:pt idx="3">
                  <c:v>2014, n=1000</c:v>
                </c:pt>
                <c:pt idx="4">
                  <c:v>2016, n=1000</c:v>
                </c:pt>
                <c:pt idx="5">
                  <c:v>2018, n=1000</c:v>
                </c:pt>
                <c:pt idx="6">
                  <c:v>2020, n=1000</c:v>
                </c:pt>
                <c:pt idx="7">
                  <c:v>2022, n=1000</c:v>
                </c:pt>
                <c:pt idx="8">
                  <c:v>2025, n=1000</c:v>
                </c:pt>
                <c:pt idx="9">
                  <c:v>Vakuutusyhtiön konttorissa</c:v>
                </c:pt>
                <c:pt idx="10">
                  <c:v>2010, n=994</c:v>
                </c:pt>
                <c:pt idx="11">
                  <c:v>2012, n=1026</c:v>
                </c:pt>
                <c:pt idx="12">
                  <c:v>2014, n=1000</c:v>
                </c:pt>
                <c:pt idx="13">
                  <c:v>2016, n=1000</c:v>
                </c:pt>
                <c:pt idx="14">
                  <c:v>2018, n=1000</c:v>
                </c:pt>
                <c:pt idx="15">
                  <c:v>2020, n=1000</c:v>
                </c:pt>
                <c:pt idx="16">
                  <c:v>2022, n=1000</c:v>
                </c:pt>
                <c:pt idx="17">
                  <c:v>2025, n=1000</c:v>
                </c:pt>
              </c:strCache>
            </c:strRef>
          </c:cat>
          <c:val>
            <c:numRef>
              <c:f>Taul1!$C$2:$C$19</c:f>
              <c:numCache>
                <c:formatCode>0%</c:formatCode>
                <c:ptCount val="18"/>
                <c:pt idx="1">
                  <c:v>0.24</c:v>
                </c:pt>
                <c:pt idx="2">
                  <c:v>0.24</c:v>
                </c:pt>
                <c:pt idx="3">
                  <c:v>0.37</c:v>
                </c:pt>
                <c:pt idx="4">
                  <c:v>0.3</c:v>
                </c:pt>
                <c:pt idx="5">
                  <c:v>0.31</c:v>
                </c:pt>
                <c:pt idx="6">
                  <c:v>0.33</c:v>
                </c:pt>
                <c:pt idx="7">
                  <c:v>0.34699999999999998</c:v>
                </c:pt>
                <c:pt idx="8">
                  <c:v>0.28999999999999998</c:v>
                </c:pt>
                <c:pt idx="10">
                  <c:v>0.26</c:v>
                </c:pt>
                <c:pt idx="11">
                  <c:v>0.28999999999999998</c:v>
                </c:pt>
                <c:pt idx="12">
                  <c:v>0.46</c:v>
                </c:pt>
                <c:pt idx="13">
                  <c:v>0.45</c:v>
                </c:pt>
                <c:pt idx="14">
                  <c:v>0.45</c:v>
                </c:pt>
                <c:pt idx="15">
                  <c:v>0.35199999999999998</c:v>
                </c:pt>
                <c:pt idx="16">
                  <c:v>0.30499999999999999</c:v>
                </c:pt>
                <c:pt idx="17">
                  <c:v>0.23</c:v>
                </c:pt>
              </c:numCache>
            </c:numRef>
          </c:val>
          <c:extLst>
            <c:ext xmlns:c16="http://schemas.microsoft.com/office/drawing/2014/chart" uri="{C3380CC4-5D6E-409C-BE32-E72D297353CC}">
              <c16:uniqueId val="{00000001-2230-0540-A691-87A0DD1B0D86}"/>
            </c:ext>
          </c:extLst>
        </c:ser>
        <c:ser>
          <c:idx val="2"/>
          <c:order val="2"/>
          <c:tx>
            <c:strRef>
              <c:f>Taul1!$D$1</c:f>
              <c:strCache>
                <c:ptCount val="1"/>
                <c:pt idx="0">
                  <c:v>En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Internetissä, tietokoneella*</c:v>
                </c:pt>
                <c:pt idx="1">
                  <c:v>2010, n=994</c:v>
                </c:pt>
                <c:pt idx="2">
                  <c:v>2012, n=1026</c:v>
                </c:pt>
                <c:pt idx="3">
                  <c:v>2014, n=1000</c:v>
                </c:pt>
                <c:pt idx="4">
                  <c:v>2016, n=1000</c:v>
                </c:pt>
                <c:pt idx="5">
                  <c:v>2018, n=1000</c:v>
                </c:pt>
                <c:pt idx="6">
                  <c:v>2020, n=1000</c:v>
                </c:pt>
                <c:pt idx="7">
                  <c:v>2022, n=1000</c:v>
                </c:pt>
                <c:pt idx="8">
                  <c:v>2025, n=1000</c:v>
                </c:pt>
                <c:pt idx="9">
                  <c:v>Vakuutusyhtiön konttorissa</c:v>
                </c:pt>
                <c:pt idx="10">
                  <c:v>2010, n=994</c:v>
                </c:pt>
                <c:pt idx="11">
                  <c:v>2012, n=1026</c:v>
                </c:pt>
                <c:pt idx="12">
                  <c:v>2014, n=1000</c:v>
                </c:pt>
                <c:pt idx="13">
                  <c:v>2016, n=1000</c:v>
                </c:pt>
                <c:pt idx="14">
                  <c:v>2018, n=1000</c:v>
                </c:pt>
                <c:pt idx="15">
                  <c:v>2020, n=1000</c:v>
                </c:pt>
                <c:pt idx="16">
                  <c:v>2022, n=1000</c:v>
                </c:pt>
                <c:pt idx="17">
                  <c:v>2025, n=1000</c:v>
                </c:pt>
              </c:strCache>
            </c:strRef>
          </c:cat>
          <c:val>
            <c:numRef>
              <c:f>Taul1!$D$2:$D$19</c:f>
              <c:numCache>
                <c:formatCode>0%</c:formatCode>
                <c:ptCount val="18"/>
                <c:pt idx="1">
                  <c:v>0.49</c:v>
                </c:pt>
                <c:pt idx="2">
                  <c:v>0.47</c:v>
                </c:pt>
                <c:pt idx="3">
                  <c:v>0.14000000000000001</c:v>
                </c:pt>
                <c:pt idx="4">
                  <c:v>0.1</c:v>
                </c:pt>
                <c:pt idx="5">
                  <c:v>0.1</c:v>
                </c:pt>
                <c:pt idx="6">
                  <c:v>8.1000000000000003E-2</c:v>
                </c:pt>
                <c:pt idx="7">
                  <c:v>8.2000000000000003E-2</c:v>
                </c:pt>
                <c:pt idx="8">
                  <c:v>0.12</c:v>
                </c:pt>
                <c:pt idx="10">
                  <c:v>0.32</c:v>
                </c:pt>
                <c:pt idx="11">
                  <c:v>0.33</c:v>
                </c:pt>
                <c:pt idx="12">
                  <c:v>0.32</c:v>
                </c:pt>
                <c:pt idx="13">
                  <c:v>0.34</c:v>
                </c:pt>
                <c:pt idx="14">
                  <c:v>0.34</c:v>
                </c:pt>
                <c:pt idx="15">
                  <c:v>0.52700000000000002</c:v>
                </c:pt>
                <c:pt idx="16">
                  <c:v>0.57199999999999995</c:v>
                </c:pt>
                <c:pt idx="17">
                  <c:v>0.71</c:v>
                </c:pt>
              </c:numCache>
            </c:numRef>
          </c:val>
          <c:extLst>
            <c:ext xmlns:c16="http://schemas.microsoft.com/office/drawing/2014/chart" uri="{C3380CC4-5D6E-409C-BE32-E72D297353CC}">
              <c16:uniqueId val="{00000002-2230-0540-A691-87A0DD1B0D86}"/>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Internetissä, tietokoneella*</c:v>
                </c:pt>
                <c:pt idx="1">
                  <c:v>2010, n=994</c:v>
                </c:pt>
                <c:pt idx="2">
                  <c:v>2012, n=1026</c:v>
                </c:pt>
                <c:pt idx="3">
                  <c:v>2014, n=1000</c:v>
                </c:pt>
                <c:pt idx="4">
                  <c:v>2016, n=1000</c:v>
                </c:pt>
                <c:pt idx="5">
                  <c:v>2018, n=1000</c:v>
                </c:pt>
                <c:pt idx="6">
                  <c:v>2020, n=1000</c:v>
                </c:pt>
                <c:pt idx="7">
                  <c:v>2022, n=1000</c:v>
                </c:pt>
                <c:pt idx="8">
                  <c:v>2025, n=1000</c:v>
                </c:pt>
                <c:pt idx="9">
                  <c:v>Vakuutusyhtiön konttorissa</c:v>
                </c:pt>
                <c:pt idx="10">
                  <c:v>2010, n=994</c:v>
                </c:pt>
                <c:pt idx="11">
                  <c:v>2012, n=1026</c:v>
                </c:pt>
                <c:pt idx="12">
                  <c:v>2014, n=1000</c:v>
                </c:pt>
                <c:pt idx="13">
                  <c:v>2016, n=1000</c:v>
                </c:pt>
                <c:pt idx="14">
                  <c:v>2018, n=1000</c:v>
                </c:pt>
                <c:pt idx="15">
                  <c:v>2020, n=1000</c:v>
                </c:pt>
                <c:pt idx="16">
                  <c:v>2022, n=1000</c:v>
                </c:pt>
                <c:pt idx="17">
                  <c:v>2025, n=1000</c:v>
                </c:pt>
              </c:strCache>
            </c:strRef>
          </c:cat>
          <c:val>
            <c:numRef>
              <c:f>Taul1!$E$2:$E$19</c:f>
              <c:numCache>
                <c:formatCode>0%</c:formatCode>
                <c:ptCount val="18"/>
                <c:pt idx="1">
                  <c:v>0.24</c:v>
                </c:pt>
                <c:pt idx="2">
                  <c:v>0.24</c:v>
                </c:pt>
                <c:pt idx="3">
                  <c:v>0.37</c:v>
                </c:pt>
                <c:pt idx="4">
                  <c:v>0.3</c:v>
                </c:pt>
                <c:pt idx="5">
                  <c:v>0.31</c:v>
                </c:pt>
                <c:pt idx="10">
                  <c:v>0.26</c:v>
                </c:pt>
                <c:pt idx="11">
                  <c:v>0.28999999999999998</c:v>
                </c:pt>
                <c:pt idx="12">
                  <c:v>0.46</c:v>
                </c:pt>
                <c:pt idx="13">
                  <c:v>0.45</c:v>
                </c:pt>
                <c:pt idx="14">
                  <c:v>0.45</c:v>
                </c:pt>
              </c:numCache>
            </c:numRef>
          </c:val>
          <c:extLst>
            <c:ext xmlns:c16="http://schemas.microsoft.com/office/drawing/2014/chart" uri="{C3380CC4-5D6E-409C-BE32-E72D297353CC}">
              <c16:uniqueId val="{00000003-2230-0540-A691-87A0DD1B0D86}"/>
            </c:ext>
          </c:extLst>
        </c:ser>
        <c:dLbls>
          <c:showLegendKey val="0"/>
          <c:showVal val="0"/>
          <c:showCatName val="0"/>
          <c:showSerName val="0"/>
          <c:showPercent val="0"/>
          <c:showBubbleSize val="0"/>
        </c:dLbls>
        <c:gapWidth val="50"/>
        <c:overlap val="100"/>
        <c:axId val="43951232"/>
        <c:axId val="43952768"/>
      </c:barChart>
      <c:catAx>
        <c:axId val="43951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952768"/>
        <c:crosses val="autoZero"/>
        <c:auto val="1"/>
        <c:lblAlgn val="ctr"/>
        <c:lblOffset val="100"/>
        <c:noMultiLvlLbl val="0"/>
      </c:catAx>
      <c:valAx>
        <c:axId val="4395276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951232"/>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Puhelinsoitolla</c:v>
                </c:pt>
                <c:pt idx="1">
                  <c:v>2016, n=1000</c:v>
                </c:pt>
                <c:pt idx="2">
                  <c:v>2018, n=1000</c:v>
                </c:pt>
                <c:pt idx="3">
                  <c:v>2020, n=1000</c:v>
                </c:pt>
                <c:pt idx="4">
                  <c:v>2022, n=1000</c:v>
                </c:pt>
                <c:pt idx="5">
                  <c:v>2025, n=1000</c:v>
                </c:pt>
                <c:pt idx="6">
                  <c:v>Vakuutusyhtiön asiamiehen kanssa</c:v>
                </c:pt>
                <c:pt idx="7">
                  <c:v>2010, n=994</c:v>
                </c:pt>
                <c:pt idx="8">
                  <c:v>2012, n=1026</c:v>
                </c:pt>
                <c:pt idx="9">
                  <c:v>2014, n=1000</c:v>
                </c:pt>
                <c:pt idx="10">
                  <c:v>2016, n=1000</c:v>
                </c:pt>
                <c:pt idx="11">
                  <c:v>2018, n=1000</c:v>
                </c:pt>
                <c:pt idx="12">
                  <c:v>2020, n=1000</c:v>
                </c:pt>
                <c:pt idx="13">
                  <c:v>2022, n=1000</c:v>
                </c:pt>
                <c:pt idx="14">
                  <c:v>2025, n=1000</c:v>
                </c:pt>
              </c:strCache>
            </c:strRef>
          </c:cat>
          <c:val>
            <c:numRef>
              <c:f>Taul1!$B$2:$B$16</c:f>
              <c:numCache>
                <c:formatCode>0%</c:formatCode>
                <c:ptCount val="15"/>
                <c:pt idx="1">
                  <c:v>0.16</c:v>
                </c:pt>
                <c:pt idx="2">
                  <c:v>0.17</c:v>
                </c:pt>
                <c:pt idx="3">
                  <c:v>0.05</c:v>
                </c:pt>
                <c:pt idx="4">
                  <c:v>0.19</c:v>
                </c:pt>
                <c:pt idx="5">
                  <c:v>0.19500000000000001</c:v>
                </c:pt>
                <c:pt idx="7">
                  <c:v>0.14000000000000001</c:v>
                </c:pt>
                <c:pt idx="8">
                  <c:v>0.14000000000000001</c:v>
                </c:pt>
                <c:pt idx="9">
                  <c:v>0.1</c:v>
                </c:pt>
                <c:pt idx="10">
                  <c:v>0.11</c:v>
                </c:pt>
                <c:pt idx="11">
                  <c:v>0.11</c:v>
                </c:pt>
                <c:pt idx="12">
                  <c:v>0.05</c:v>
                </c:pt>
                <c:pt idx="13">
                  <c:v>0.04</c:v>
                </c:pt>
                <c:pt idx="14">
                  <c:v>0.06</c:v>
                </c:pt>
              </c:numCache>
            </c:numRef>
          </c:val>
          <c:extLst>
            <c:ext xmlns:c16="http://schemas.microsoft.com/office/drawing/2014/chart" uri="{C3380CC4-5D6E-409C-BE32-E72D297353CC}">
              <c16:uniqueId val="{00000000-7A27-D74F-A6AF-63E3B2CE8080}"/>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Puhelinsoitolla</c:v>
                </c:pt>
                <c:pt idx="1">
                  <c:v>2016, n=1000</c:v>
                </c:pt>
                <c:pt idx="2">
                  <c:v>2018, n=1000</c:v>
                </c:pt>
                <c:pt idx="3">
                  <c:v>2020, n=1000</c:v>
                </c:pt>
                <c:pt idx="4">
                  <c:v>2022, n=1000</c:v>
                </c:pt>
                <c:pt idx="5">
                  <c:v>2025, n=1000</c:v>
                </c:pt>
                <c:pt idx="6">
                  <c:v>Vakuutusyhtiön asiamiehen kanssa</c:v>
                </c:pt>
                <c:pt idx="7">
                  <c:v>2010, n=994</c:v>
                </c:pt>
                <c:pt idx="8">
                  <c:v>2012, n=1026</c:v>
                </c:pt>
                <c:pt idx="9">
                  <c:v>2014, n=1000</c:v>
                </c:pt>
                <c:pt idx="10">
                  <c:v>2016, n=1000</c:v>
                </c:pt>
                <c:pt idx="11">
                  <c:v>2018, n=1000</c:v>
                </c:pt>
                <c:pt idx="12">
                  <c:v>2020, n=1000</c:v>
                </c:pt>
                <c:pt idx="13">
                  <c:v>2022, n=1000</c:v>
                </c:pt>
                <c:pt idx="14">
                  <c:v>2025, n=1000</c:v>
                </c:pt>
              </c:strCache>
            </c:strRef>
          </c:cat>
          <c:val>
            <c:numRef>
              <c:f>Taul1!$C$2:$C$16</c:f>
              <c:numCache>
                <c:formatCode>0%</c:formatCode>
                <c:ptCount val="15"/>
                <c:pt idx="1">
                  <c:v>0.27</c:v>
                </c:pt>
                <c:pt idx="2">
                  <c:v>0.26</c:v>
                </c:pt>
                <c:pt idx="3">
                  <c:v>0.41</c:v>
                </c:pt>
                <c:pt idx="4">
                  <c:v>0.65</c:v>
                </c:pt>
                <c:pt idx="5">
                  <c:v>0.56899999999999995</c:v>
                </c:pt>
                <c:pt idx="7">
                  <c:v>0.28999999999999998</c:v>
                </c:pt>
                <c:pt idx="8">
                  <c:v>0.3</c:v>
                </c:pt>
                <c:pt idx="9">
                  <c:v>0.34</c:v>
                </c:pt>
                <c:pt idx="10">
                  <c:v>0.37</c:v>
                </c:pt>
                <c:pt idx="11">
                  <c:v>0.41</c:v>
                </c:pt>
                <c:pt idx="12">
                  <c:v>0.42</c:v>
                </c:pt>
                <c:pt idx="13">
                  <c:v>0.45</c:v>
                </c:pt>
                <c:pt idx="14">
                  <c:v>0.39</c:v>
                </c:pt>
              </c:numCache>
            </c:numRef>
          </c:val>
          <c:extLst>
            <c:ext xmlns:c16="http://schemas.microsoft.com/office/drawing/2014/chart" uri="{C3380CC4-5D6E-409C-BE32-E72D297353CC}">
              <c16:uniqueId val="{00000001-7A27-D74F-A6AF-63E3B2CE8080}"/>
            </c:ext>
          </c:extLst>
        </c:ser>
        <c:ser>
          <c:idx val="2"/>
          <c:order val="2"/>
          <c:tx>
            <c:strRef>
              <c:f>Taul1!$D$1</c:f>
              <c:strCache>
                <c:ptCount val="1"/>
                <c:pt idx="0">
                  <c:v>En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2-7A27-D74F-A6AF-63E3B2CE8080}"/>
                </c:ext>
              </c:extLst>
            </c:dLbl>
            <c:dLbl>
              <c:idx val="9"/>
              <c:delete val="1"/>
              <c:extLst>
                <c:ext xmlns:c15="http://schemas.microsoft.com/office/drawing/2012/chart" uri="{CE6537A1-D6FC-4f65-9D91-7224C49458BB}"/>
                <c:ext xmlns:c16="http://schemas.microsoft.com/office/drawing/2014/chart" uri="{C3380CC4-5D6E-409C-BE32-E72D297353CC}">
                  <c16:uniqueId val="{00000003-7A27-D74F-A6AF-63E3B2CE8080}"/>
                </c:ext>
              </c:extLst>
            </c:dLbl>
            <c:dLbl>
              <c:idx val="12"/>
              <c:delete val="1"/>
              <c:extLst>
                <c:ext xmlns:c15="http://schemas.microsoft.com/office/drawing/2012/chart" uri="{CE6537A1-D6FC-4f65-9D91-7224C49458BB}"/>
                <c:ext xmlns:c16="http://schemas.microsoft.com/office/drawing/2014/chart" uri="{C3380CC4-5D6E-409C-BE32-E72D297353CC}">
                  <c16:uniqueId val="{00000004-7A27-D74F-A6AF-63E3B2CE8080}"/>
                </c:ext>
              </c:extLst>
            </c:dLbl>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Puhelinsoitolla</c:v>
                </c:pt>
                <c:pt idx="1">
                  <c:v>2016, n=1000</c:v>
                </c:pt>
                <c:pt idx="2">
                  <c:v>2018, n=1000</c:v>
                </c:pt>
                <c:pt idx="3">
                  <c:v>2020, n=1000</c:v>
                </c:pt>
                <c:pt idx="4">
                  <c:v>2022, n=1000</c:v>
                </c:pt>
                <c:pt idx="5">
                  <c:v>2025, n=1000</c:v>
                </c:pt>
                <c:pt idx="6">
                  <c:v>Vakuutusyhtiön asiamiehen kanssa</c:v>
                </c:pt>
                <c:pt idx="7">
                  <c:v>2010, n=994</c:v>
                </c:pt>
                <c:pt idx="8">
                  <c:v>2012, n=1026</c:v>
                </c:pt>
                <c:pt idx="9">
                  <c:v>2014, n=1000</c:v>
                </c:pt>
                <c:pt idx="10">
                  <c:v>2016, n=1000</c:v>
                </c:pt>
                <c:pt idx="11">
                  <c:v>2018, n=1000</c:v>
                </c:pt>
                <c:pt idx="12">
                  <c:v>2020, n=1000</c:v>
                </c:pt>
                <c:pt idx="13">
                  <c:v>2022, n=1000</c:v>
                </c:pt>
                <c:pt idx="14">
                  <c:v>2025, n=1000</c:v>
                </c:pt>
              </c:strCache>
            </c:strRef>
          </c:cat>
          <c:val>
            <c:numRef>
              <c:f>Taul1!$D$2:$D$16</c:f>
              <c:numCache>
                <c:formatCode>0%</c:formatCode>
                <c:ptCount val="15"/>
                <c:pt idx="1">
                  <c:v>0.54</c:v>
                </c:pt>
                <c:pt idx="2">
                  <c:v>0.53</c:v>
                </c:pt>
                <c:pt idx="3">
                  <c:v>0.55000000000000004</c:v>
                </c:pt>
                <c:pt idx="4">
                  <c:v>0.17</c:v>
                </c:pt>
                <c:pt idx="5">
                  <c:v>0.23499999999999999</c:v>
                </c:pt>
                <c:pt idx="7">
                  <c:v>0.53</c:v>
                </c:pt>
                <c:pt idx="8">
                  <c:v>0.51</c:v>
                </c:pt>
                <c:pt idx="9">
                  <c:v>0.52</c:v>
                </c:pt>
                <c:pt idx="10">
                  <c:v>0.47</c:v>
                </c:pt>
                <c:pt idx="11">
                  <c:v>0.42</c:v>
                </c:pt>
                <c:pt idx="12">
                  <c:v>0.55000000000000004</c:v>
                </c:pt>
                <c:pt idx="13">
                  <c:v>0.51</c:v>
                </c:pt>
                <c:pt idx="14">
                  <c:v>0.55000000000000004</c:v>
                </c:pt>
              </c:numCache>
            </c:numRef>
          </c:val>
          <c:extLst>
            <c:ext xmlns:c16="http://schemas.microsoft.com/office/drawing/2014/chart" uri="{C3380CC4-5D6E-409C-BE32-E72D297353CC}">
              <c16:uniqueId val="{00000005-7A27-D74F-A6AF-63E3B2CE8080}"/>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6-7A27-D74F-A6AF-63E3B2CE808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Puhelinsoitolla</c:v>
                </c:pt>
                <c:pt idx="1">
                  <c:v>2016, n=1000</c:v>
                </c:pt>
                <c:pt idx="2">
                  <c:v>2018, n=1000</c:v>
                </c:pt>
                <c:pt idx="3">
                  <c:v>2020, n=1000</c:v>
                </c:pt>
                <c:pt idx="4">
                  <c:v>2022, n=1000</c:v>
                </c:pt>
                <c:pt idx="5">
                  <c:v>2025, n=1000</c:v>
                </c:pt>
                <c:pt idx="6">
                  <c:v>Vakuutusyhtiön asiamiehen kanssa</c:v>
                </c:pt>
                <c:pt idx="7">
                  <c:v>2010, n=994</c:v>
                </c:pt>
                <c:pt idx="8">
                  <c:v>2012, n=1026</c:v>
                </c:pt>
                <c:pt idx="9">
                  <c:v>2014, n=1000</c:v>
                </c:pt>
                <c:pt idx="10">
                  <c:v>2016, n=1000</c:v>
                </c:pt>
                <c:pt idx="11">
                  <c:v>2018, n=1000</c:v>
                </c:pt>
                <c:pt idx="12">
                  <c:v>2020, n=1000</c:v>
                </c:pt>
                <c:pt idx="13">
                  <c:v>2022, n=1000</c:v>
                </c:pt>
                <c:pt idx="14">
                  <c:v>2025, n=1000</c:v>
                </c:pt>
              </c:strCache>
            </c:strRef>
          </c:cat>
          <c:val>
            <c:numRef>
              <c:f>Taul1!$E$2:$E$16</c:f>
              <c:numCache>
                <c:formatCode>0%</c:formatCode>
                <c:ptCount val="15"/>
                <c:pt idx="1">
                  <c:v>0.27</c:v>
                </c:pt>
                <c:pt idx="2">
                  <c:v>0.26</c:v>
                </c:pt>
                <c:pt idx="7">
                  <c:v>0.05</c:v>
                </c:pt>
                <c:pt idx="8">
                  <c:v>0.05</c:v>
                </c:pt>
                <c:pt idx="9">
                  <c:v>0.04</c:v>
                </c:pt>
                <c:pt idx="10">
                  <c:v>0.06</c:v>
                </c:pt>
                <c:pt idx="11">
                  <c:v>0.05</c:v>
                </c:pt>
                <c:pt idx="12">
                  <c:v>0</c:v>
                </c:pt>
              </c:numCache>
            </c:numRef>
          </c:val>
          <c:extLst>
            <c:ext xmlns:c16="http://schemas.microsoft.com/office/drawing/2014/chart" uri="{C3380CC4-5D6E-409C-BE32-E72D297353CC}">
              <c16:uniqueId val="{00000007-7A27-D74F-A6AF-63E3B2CE8080}"/>
            </c:ext>
          </c:extLst>
        </c:ser>
        <c:dLbls>
          <c:showLegendKey val="0"/>
          <c:showVal val="0"/>
          <c:showCatName val="0"/>
          <c:showSerName val="0"/>
          <c:showPercent val="0"/>
          <c:showBubbleSize val="0"/>
        </c:dLbls>
        <c:gapWidth val="50"/>
        <c:overlap val="100"/>
        <c:axId val="44057344"/>
        <c:axId val="44058880"/>
      </c:barChart>
      <c:catAx>
        <c:axId val="4405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058880"/>
        <c:crosses val="autoZero"/>
        <c:auto val="1"/>
        <c:lblAlgn val="ctr"/>
        <c:lblOffset val="100"/>
        <c:noMultiLvlLbl val="0"/>
      </c:catAx>
      <c:valAx>
        <c:axId val="44058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057344"/>
        <c:crosses val="autoZero"/>
        <c:crossBetween val="between"/>
        <c:majorUnit val="0.2"/>
      </c:valAx>
      <c:spPr>
        <a:noFill/>
        <a:ln>
          <a:noFill/>
        </a:ln>
        <a:effectLst/>
      </c:spPr>
    </c:plotArea>
    <c:legend>
      <c:legendPos val="b"/>
      <c:layout>
        <c:manualLayout>
          <c:xMode val="edge"/>
          <c:yMode val="edge"/>
          <c:x val="0.44483474095860404"/>
          <c:y val="0.89502379766354434"/>
          <c:w val="0.44035885385646384"/>
          <c:h val="5.242903362817320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Älypuhelinsovelluksella*</c:v>
                </c:pt>
                <c:pt idx="1">
                  <c:v>2016, n=1000</c:v>
                </c:pt>
                <c:pt idx="2">
                  <c:v>2018, n=1000</c:v>
                </c:pt>
                <c:pt idx="3">
                  <c:v>2020, n=1000</c:v>
                </c:pt>
                <c:pt idx="4">
                  <c:v>2022, n=1000</c:v>
                </c:pt>
                <c:pt idx="5">
                  <c:v>2025, n=1000</c:v>
                </c:pt>
                <c:pt idx="6">
                  <c:v>Pankissa</c:v>
                </c:pt>
                <c:pt idx="7">
                  <c:v>2010, n=994</c:v>
                </c:pt>
                <c:pt idx="8">
                  <c:v>2012, n=1026</c:v>
                </c:pt>
                <c:pt idx="9">
                  <c:v>2014, n=1000</c:v>
                </c:pt>
                <c:pt idx="10">
                  <c:v>2016, n=1000</c:v>
                </c:pt>
                <c:pt idx="11">
                  <c:v>2018, n=1000</c:v>
                </c:pt>
                <c:pt idx="12">
                  <c:v>2020, n=1000</c:v>
                </c:pt>
                <c:pt idx="13">
                  <c:v>2022, n=1000</c:v>
                </c:pt>
                <c:pt idx="14">
                  <c:v>2025, n=1000</c:v>
                </c:pt>
              </c:strCache>
              <c:extLst/>
            </c:strRef>
          </c:cat>
          <c:val>
            <c:numRef>
              <c:f>Taul1!$B$2:$B$16</c:f>
              <c:numCache>
                <c:formatCode>0%</c:formatCode>
                <c:ptCount val="15"/>
                <c:pt idx="1">
                  <c:v>0.04</c:v>
                </c:pt>
                <c:pt idx="2">
                  <c:v>0.08</c:v>
                </c:pt>
                <c:pt idx="3">
                  <c:v>0.05</c:v>
                </c:pt>
                <c:pt idx="4">
                  <c:v>0.06</c:v>
                </c:pt>
                <c:pt idx="5">
                  <c:v>0.32</c:v>
                </c:pt>
                <c:pt idx="7">
                  <c:v>0.08</c:v>
                </c:pt>
                <c:pt idx="8">
                  <c:v>7.0000000000000007E-2</c:v>
                </c:pt>
                <c:pt idx="9">
                  <c:v>0.05</c:v>
                </c:pt>
                <c:pt idx="10">
                  <c:v>0.05</c:v>
                </c:pt>
                <c:pt idx="11">
                  <c:v>0.06</c:v>
                </c:pt>
                <c:pt idx="12">
                  <c:v>0.01</c:v>
                </c:pt>
                <c:pt idx="13">
                  <c:v>0.02</c:v>
                </c:pt>
                <c:pt idx="14">
                  <c:v>0.03</c:v>
                </c:pt>
              </c:numCache>
              <c:extLst/>
            </c:numRef>
          </c:val>
          <c:extLst>
            <c:ext xmlns:c16="http://schemas.microsoft.com/office/drawing/2014/chart" uri="{C3380CC4-5D6E-409C-BE32-E72D297353CC}">
              <c16:uniqueId val="{00000000-719B-344F-9D68-707C67A81740}"/>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Älypuhelinsovelluksella*</c:v>
                </c:pt>
                <c:pt idx="1">
                  <c:v>2016, n=1000</c:v>
                </c:pt>
                <c:pt idx="2">
                  <c:v>2018, n=1000</c:v>
                </c:pt>
                <c:pt idx="3">
                  <c:v>2020, n=1000</c:v>
                </c:pt>
                <c:pt idx="4">
                  <c:v>2022, n=1000</c:v>
                </c:pt>
                <c:pt idx="5">
                  <c:v>2025, n=1000</c:v>
                </c:pt>
                <c:pt idx="6">
                  <c:v>Pankissa</c:v>
                </c:pt>
                <c:pt idx="7">
                  <c:v>2010, n=994</c:v>
                </c:pt>
                <c:pt idx="8">
                  <c:v>2012, n=1026</c:v>
                </c:pt>
                <c:pt idx="9">
                  <c:v>2014, n=1000</c:v>
                </c:pt>
                <c:pt idx="10">
                  <c:v>2016, n=1000</c:v>
                </c:pt>
                <c:pt idx="11">
                  <c:v>2018, n=1000</c:v>
                </c:pt>
                <c:pt idx="12">
                  <c:v>2020, n=1000</c:v>
                </c:pt>
                <c:pt idx="13">
                  <c:v>2022, n=1000</c:v>
                </c:pt>
                <c:pt idx="14">
                  <c:v>2025, n=1000</c:v>
                </c:pt>
              </c:strCache>
              <c:extLst/>
            </c:strRef>
          </c:cat>
          <c:val>
            <c:numRef>
              <c:f>Taul1!$C$2:$C$16</c:f>
              <c:numCache>
                <c:formatCode>0%</c:formatCode>
                <c:ptCount val="15"/>
                <c:pt idx="1">
                  <c:v>0.14000000000000001</c:v>
                </c:pt>
                <c:pt idx="2">
                  <c:v>0.17</c:v>
                </c:pt>
                <c:pt idx="3">
                  <c:v>0.41</c:v>
                </c:pt>
                <c:pt idx="4">
                  <c:v>0.47</c:v>
                </c:pt>
                <c:pt idx="5">
                  <c:v>0.33</c:v>
                </c:pt>
                <c:pt idx="7">
                  <c:v>0.17</c:v>
                </c:pt>
                <c:pt idx="8">
                  <c:v>0.22</c:v>
                </c:pt>
                <c:pt idx="9">
                  <c:v>0.24</c:v>
                </c:pt>
                <c:pt idx="10">
                  <c:v>0.26</c:v>
                </c:pt>
                <c:pt idx="11">
                  <c:v>0.26</c:v>
                </c:pt>
                <c:pt idx="12">
                  <c:v>0.28999999999999998</c:v>
                </c:pt>
                <c:pt idx="13">
                  <c:v>0.27</c:v>
                </c:pt>
                <c:pt idx="14">
                  <c:v>0.25</c:v>
                </c:pt>
              </c:numCache>
              <c:extLst/>
            </c:numRef>
          </c:val>
          <c:extLst>
            <c:ext xmlns:c16="http://schemas.microsoft.com/office/drawing/2014/chart" uri="{C3380CC4-5D6E-409C-BE32-E72D297353CC}">
              <c16:uniqueId val="{00000001-719B-344F-9D68-707C67A81740}"/>
            </c:ext>
          </c:extLst>
        </c:ser>
        <c:ser>
          <c:idx val="2"/>
          <c:order val="2"/>
          <c:tx>
            <c:strRef>
              <c:f>Taul1!$D$1</c:f>
              <c:strCache>
                <c:ptCount val="1"/>
                <c:pt idx="0">
                  <c:v>En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19B-344F-9D68-707C67A81740}"/>
                </c:ext>
              </c:extLst>
            </c:dLbl>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Älypuhelinsovelluksella*</c:v>
                </c:pt>
                <c:pt idx="1">
                  <c:v>2016, n=1000</c:v>
                </c:pt>
                <c:pt idx="2">
                  <c:v>2018, n=1000</c:v>
                </c:pt>
                <c:pt idx="3">
                  <c:v>2020, n=1000</c:v>
                </c:pt>
                <c:pt idx="4">
                  <c:v>2022, n=1000</c:v>
                </c:pt>
                <c:pt idx="5">
                  <c:v>2025, n=1000</c:v>
                </c:pt>
                <c:pt idx="6">
                  <c:v>Pankissa</c:v>
                </c:pt>
                <c:pt idx="7">
                  <c:v>2010, n=994</c:v>
                </c:pt>
                <c:pt idx="8">
                  <c:v>2012, n=1026</c:v>
                </c:pt>
                <c:pt idx="9">
                  <c:v>2014, n=1000</c:v>
                </c:pt>
                <c:pt idx="10">
                  <c:v>2016, n=1000</c:v>
                </c:pt>
                <c:pt idx="11">
                  <c:v>2018, n=1000</c:v>
                </c:pt>
                <c:pt idx="12">
                  <c:v>2020, n=1000</c:v>
                </c:pt>
                <c:pt idx="13">
                  <c:v>2022, n=1000</c:v>
                </c:pt>
                <c:pt idx="14">
                  <c:v>2025, n=1000</c:v>
                </c:pt>
              </c:strCache>
              <c:extLst/>
            </c:strRef>
          </c:cat>
          <c:val>
            <c:numRef>
              <c:f>Taul1!$D$2:$D$16</c:f>
              <c:numCache>
                <c:formatCode>0%</c:formatCode>
                <c:ptCount val="15"/>
                <c:pt idx="1">
                  <c:v>0.79</c:v>
                </c:pt>
                <c:pt idx="2">
                  <c:v>0.72</c:v>
                </c:pt>
                <c:pt idx="3">
                  <c:v>0.55000000000000004</c:v>
                </c:pt>
                <c:pt idx="4">
                  <c:v>0.48</c:v>
                </c:pt>
                <c:pt idx="5">
                  <c:v>0.35</c:v>
                </c:pt>
                <c:pt idx="7">
                  <c:v>0.71</c:v>
                </c:pt>
                <c:pt idx="8">
                  <c:v>0.67</c:v>
                </c:pt>
                <c:pt idx="9">
                  <c:v>0.69</c:v>
                </c:pt>
                <c:pt idx="10">
                  <c:v>0.64</c:v>
                </c:pt>
                <c:pt idx="11">
                  <c:v>0.64</c:v>
                </c:pt>
                <c:pt idx="12">
                  <c:v>0.7</c:v>
                </c:pt>
                <c:pt idx="13">
                  <c:v>0.71</c:v>
                </c:pt>
                <c:pt idx="14">
                  <c:v>0.72</c:v>
                </c:pt>
              </c:numCache>
              <c:extLst/>
            </c:numRef>
          </c:val>
          <c:extLst>
            <c:ext xmlns:c16="http://schemas.microsoft.com/office/drawing/2014/chart" uri="{C3380CC4-5D6E-409C-BE32-E72D297353CC}">
              <c16:uniqueId val="{00000003-719B-344F-9D68-707C67A81740}"/>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719B-344F-9D68-707C67A81740}"/>
                </c:ext>
              </c:extLst>
            </c:dLbl>
            <c:dLbl>
              <c:idx val="12"/>
              <c:delete val="1"/>
              <c:extLst>
                <c:ext xmlns:c15="http://schemas.microsoft.com/office/drawing/2012/chart" uri="{CE6537A1-D6FC-4f65-9D91-7224C49458BB}"/>
                <c:ext xmlns:c16="http://schemas.microsoft.com/office/drawing/2014/chart" uri="{C3380CC4-5D6E-409C-BE32-E72D297353CC}">
                  <c16:uniqueId val="{00000005-719B-344F-9D68-707C67A817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Taul1!$A$2:$A$16</c:f>
              <c:strCache>
                <c:ptCount val="15"/>
                <c:pt idx="0">
                  <c:v>Älypuhelinsovelluksella*</c:v>
                </c:pt>
                <c:pt idx="1">
                  <c:v>2016, n=1000</c:v>
                </c:pt>
                <c:pt idx="2">
                  <c:v>2018, n=1000</c:v>
                </c:pt>
                <c:pt idx="3">
                  <c:v>2020, n=1000</c:v>
                </c:pt>
                <c:pt idx="4">
                  <c:v>2022, n=1000</c:v>
                </c:pt>
                <c:pt idx="5">
                  <c:v>2025, n=1000</c:v>
                </c:pt>
                <c:pt idx="6">
                  <c:v>Pankissa</c:v>
                </c:pt>
                <c:pt idx="7">
                  <c:v>2010, n=994</c:v>
                </c:pt>
                <c:pt idx="8">
                  <c:v>2012, n=1026</c:v>
                </c:pt>
                <c:pt idx="9">
                  <c:v>2014, n=1000</c:v>
                </c:pt>
                <c:pt idx="10">
                  <c:v>2016, n=1000</c:v>
                </c:pt>
                <c:pt idx="11">
                  <c:v>2018, n=1000</c:v>
                </c:pt>
                <c:pt idx="12">
                  <c:v>2020, n=1000</c:v>
                </c:pt>
                <c:pt idx="13">
                  <c:v>2022, n=1000</c:v>
                </c:pt>
                <c:pt idx="14">
                  <c:v>2025, n=1000</c:v>
                </c:pt>
              </c:strCache>
              <c:extLst/>
            </c:strRef>
          </c:cat>
          <c:val>
            <c:numRef>
              <c:f>Taul1!$E$2:$E$16</c:f>
              <c:numCache>
                <c:formatCode>0%</c:formatCode>
                <c:ptCount val="15"/>
                <c:pt idx="1">
                  <c:v>0.03</c:v>
                </c:pt>
                <c:pt idx="2">
                  <c:v>0.04</c:v>
                </c:pt>
                <c:pt idx="3">
                  <c:v>0</c:v>
                </c:pt>
                <c:pt idx="7">
                  <c:v>0.04</c:v>
                </c:pt>
                <c:pt idx="8">
                  <c:v>0.04</c:v>
                </c:pt>
                <c:pt idx="9">
                  <c:v>0.03</c:v>
                </c:pt>
                <c:pt idx="10">
                  <c:v>0.05</c:v>
                </c:pt>
                <c:pt idx="11">
                  <c:v>0.03</c:v>
                </c:pt>
                <c:pt idx="12">
                  <c:v>0</c:v>
                </c:pt>
              </c:numCache>
              <c:extLst/>
            </c:numRef>
          </c:val>
          <c:extLst>
            <c:ext xmlns:c16="http://schemas.microsoft.com/office/drawing/2014/chart" uri="{C3380CC4-5D6E-409C-BE32-E72D297353CC}">
              <c16:uniqueId val="{00000006-719B-344F-9D68-707C67A81740}"/>
            </c:ext>
          </c:extLst>
        </c:ser>
        <c:dLbls>
          <c:showLegendKey val="0"/>
          <c:showVal val="0"/>
          <c:showCatName val="0"/>
          <c:showSerName val="0"/>
          <c:showPercent val="0"/>
          <c:showBubbleSize val="0"/>
        </c:dLbls>
        <c:gapWidth val="50"/>
        <c:overlap val="100"/>
        <c:axId val="44057344"/>
        <c:axId val="44058880"/>
      </c:barChart>
      <c:catAx>
        <c:axId val="4405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058880"/>
        <c:crosses val="autoZero"/>
        <c:auto val="1"/>
        <c:lblAlgn val="ctr"/>
        <c:lblOffset val="100"/>
        <c:noMultiLvlLbl val="0"/>
      </c:catAx>
      <c:valAx>
        <c:axId val="44058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057344"/>
        <c:crosses val="autoZero"/>
        <c:crossBetween val="between"/>
        <c:majorUnit val="0.2"/>
      </c:valAx>
      <c:spPr>
        <a:noFill/>
        <a:ln>
          <a:noFill/>
        </a:ln>
        <a:effectLst/>
      </c:spPr>
    </c:plotArea>
    <c:legend>
      <c:legendPos val="b"/>
      <c:layout>
        <c:manualLayout>
          <c:xMode val="edge"/>
          <c:yMode val="edge"/>
          <c:x val="0.44483474095860404"/>
          <c:y val="0.89502379766354434"/>
          <c:w val="0.44035885385646384"/>
          <c:h val="5.242903362817320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cat>
            <c:strRef>
              <c:f>Taul1!$A$2:$A$19</c:f>
              <c:strCache>
                <c:ptCount val="18"/>
                <c:pt idx="0">
                  <c:v>Autoliikkeessä, matkatoimistossa, kaupassa, postissa</c:v>
                </c:pt>
                <c:pt idx="1">
                  <c:v>2010, n=994</c:v>
                </c:pt>
                <c:pt idx="2">
                  <c:v>2012, n=1026</c:v>
                </c:pt>
                <c:pt idx="3">
                  <c:v>2014, n=1000</c:v>
                </c:pt>
                <c:pt idx="4">
                  <c:v>2016, n=1000</c:v>
                </c:pt>
                <c:pt idx="5">
                  <c:v>2018, n=1000</c:v>
                </c:pt>
                <c:pt idx="6">
                  <c:v>2020, n=1000</c:v>
                </c:pt>
                <c:pt idx="7">
                  <c:v>2022, n=1000</c:v>
                </c:pt>
                <c:pt idx="8">
                  <c:v>2025, n=1000</c:v>
                </c:pt>
                <c:pt idx="9">
                  <c:v>Vakuutusmeklarin kanssa</c:v>
                </c:pt>
                <c:pt idx="10">
                  <c:v>2010, n=994</c:v>
                </c:pt>
                <c:pt idx="11">
                  <c:v>2012, n=1026</c:v>
                </c:pt>
                <c:pt idx="12">
                  <c:v>2014, n=1000</c:v>
                </c:pt>
                <c:pt idx="13">
                  <c:v>2016, n=1000</c:v>
                </c:pt>
                <c:pt idx="14">
                  <c:v>2018, n=1000</c:v>
                </c:pt>
                <c:pt idx="15">
                  <c:v>2020, n=1000</c:v>
                </c:pt>
                <c:pt idx="16">
                  <c:v>2022, n=1000</c:v>
                </c:pt>
                <c:pt idx="17">
                  <c:v>2025, n=1000</c:v>
                </c:pt>
              </c:strCache>
            </c:strRef>
          </c:cat>
          <c:val>
            <c:numRef>
              <c:f>Taul1!$B$2:$B$19</c:f>
              <c:numCache>
                <c:formatCode>0%</c:formatCode>
                <c:ptCount val="18"/>
                <c:pt idx="1">
                  <c:v>0.04</c:v>
                </c:pt>
                <c:pt idx="2">
                  <c:v>0.02</c:v>
                </c:pt>
                <c:pt idx="3">
                  <c:v>0.01</c:v>
                </c:pt>
                <c:pt idx="4">
                  <c:v>0.02</c:v>
                </c:pt>
                <c:pt idx="5">
                  <c:v>0.01</c:v>
                </c:pt>
                <c:pt idx="6">
                  <c:v>0</c:v>
                </c:pt>
                <c:pt idx="7">
                  <c:v>0.01</c:v>
                </c:pt>
                <c:pt idx="8">
                  <c:v>0.04</c:v>
                </c:pt>
                <c:pt idx="10">
                  <c:v>0.01</c:v>
                </c:pt>
                <c:pt idx="11">
                  <c:v>0.01</c:v>
                </c:pt>
                <c:pt idx="12">
                  <c:v>0</c:v>
                </c:pt>
                <c:pt idx="13">
                  <c:v>0</c:v>
                </c:pt>
                <c:pt idx="14">
                  <c:v>0.01</c:v>
                </c:pt>
                <c:pt idx="15">
                  <c:v>0</c:v>
                </c:pt>
                <c:pt idx="16">
                  <c:v>0</c:v>
                </c:pt>
                <c:pt idx="17">
                  <c:v>0.01</c:v>
                </c:pt>
              </c:numCache>
            </c:numRef>
          </c:val>
          <c:extLst>
            <c:ext xmlns:c16="http://schemas.microsoft.com/office/drawing/2014/chart" uri="{C3380CC4-5D6E-409C-BE32-E72D297353CC}">
              <c16:uniqueId val="{00000000-9523-3446-9590-406C63E5FD36}"/>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9523-3446-9590-406C63E5FD36}"/>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Autoliikkeessä, matkatoimistossa, kaupassa, postissa</c:v>
                </c:pt>
                <c:pt idx="1">
                  <c:v>2010, n=994</c:v>
                </c:pt>
                <c:pt idx="2">
                  <c:v>2012, n=1026</c:v>
                </c:pt>
                <c:pt idx="3">
                  <c:v>2014, n=1000</c:v>
                </c:pt>
                <c:pt idx="4">
                  <c:v>2016, n=1000</c:v>
                </c:pt>
                <c:pt idx="5">
                  <c:v>2018, n=1000</c:v>
                </c:pt>
                <c:pt idx="6">
                  <c:v>2020, n=1000</c:v>
                </c:pt>
                <c:pt idx="7">
                  <c:v>2022, n=1000</c:v>
                </c:pt>
                <c:pt idx="8">
                  <c:v>2025, n=1000</c:v>
                </c:pt>
                <c:pt idx="9">
                  <c:v>Vakuutusmeklarin kanssa</c:v>
                </c:pt>
                <c:pt idx="10">
                  <c:v>2010, n=994</c:v>
                </c:pt>
                <c:pt idx="11">
                  <c:v>2012, n=1026</c:v>
                </c:pt>
                <c:pt idx="12">
                  <c:v>2014, n=1000</c:v>
                </c:pt>
                <c:pt idx="13">
                  <c:v>2016, n=1000</c:v>
                </c:pt>
                <c:pt idx="14">
                  <c:v>2018, n=1000</c:v>
                </c:pt>
                <c:pt idx="15">
                  <c:v>2020, n=1000</c:v>
                </c:pt>
                <c:pt idx="16">
                  <c:v>2022, n=1000</c:v>
                </c:pt>
                <c:pt idx="17">
                  <c:v>2025, n=1000</c:v>
                </c:pt>
              </c:strCache>
            </c:strRef>
          </c:cat>
          <c:val>
            <c:numRef>
              <c:f>Taul1!$C$2:$C$19</c:f>
              <c:numCache>
                <c:formatCode>0%</c:formatCode>
                <c:ptCount val="18"/>
                <c:pt idx="1">
                  <c:v>0.2</c:v>
                </c:pt>
                <c:pt idx="2">
                  <c:v>0.19</c:v>
                </c:pt>
                <c:pt idx="3">
                  <c:v>0.18</c:v>
                </c:pt>
                <c:pt idx="4">
                  <c:v>0.24</c:v>
                </c:pt>
                <c:pt idx="5">
                  <c:v>0.2</c:v>
                </c:pt>
                <c:pt idx="6">
                  <c:v>0.27</c:v>
                </c:pt>
                <c:pt idx="7">
                  <c:v>0.28999999999999998</c:v>
                </c:pt>
                <c:pt idx="8">
                  <c:v>0.24</c:v>
                </c:pt>
                <c:pt idx="10">
                  <c:v>0.02</c:v>
                </c:pt>
                <c:pt idx="11">
                  <c:v>0.04</c:v>
                </c:pt>
                <c:pt idx="12">
                  <c:v>0.02</c:v>
                </c:pt>
                <c:pt idx="13">
                  <c:v>0.03</c:v>
                </c:pt>
                <c:pt idx="14">
                  <c:v>0.04</c:v>
                </c:pt>
                <c:pt idx="15">
                  <c:v>0.08</c:v>
                </c:pt>
                <c:pt idx="16">
                  <c:v>0.09</c:v>
                </c:pt>
                <c:pt idx="17">
                  <c:v>0.09</c:v>
                </c:pt>
              </c:numCache>
            </c:numRef>
          </c:val>
          <c:extLst>
            <c:ext xmlns:c16="http://schemas.microsoft.com/office/drawing/2014/chart" uri="{C3380CC4-5D6E-409C-BE32-E72D297353CC}">
              <c16:uniqueId val="{00000002-9523-3446-9590-406C63E5FD36}"/>
            </c:ext>
          </c:extLst>
        </c:ser>
        <c:ser>
          <c:idx val="2"/>
          <c:order val="2"/>
          <c:tx>
            <c:strRef>
              <c:f>Taul1!$D$1</c:f>
              <c:strCache>
                <c:ptCount val="1"/>
                <c:pt idx="0">
                  <c:v>En lainkaan</c:v>
                </c:pt>
              </c:strCache>
            </c:strRef>
          </c:tx>
          <c:spPr>
            <a:solidFill>
              <a:srgbClr val="E5007D"/>
            </a:solidFill>
            <a:ln>
              <a:noFill/>
            </a:ln>
            <a:effectLst>
              <a:outerShdw blurRad="50800" dist="38100" dir="8100000" algn="tr" rotWithShape="0">
                <a:prstClr val="black">
                  <a:alpha val="40000"/>
                </a:prstClr>
              </a:outerShdw>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3-9523-3446-9590-406C63E5FD36}"/>
                </c:ext>
              </c:extLst>
            </c:dLbl>
            <c:spPr>
              <a:noFill/>
              <a:ln>
                <a:noFill/>
              </a:ln>
              <a:effectLst/>
            </c:spPr>
            <c:txPr>
              <a:bodyPr/>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Autoliikkeessä, matkatoimistossa, kaupassa, postissa</c:v>
                </c:pt>
                <c:pt idx="1">
                  <c:v>2010, n=994</c:v>
                </c:pt>
                <c:pt idx="2">
                  <c:v>2012, n=1026</c:v>
                </c:pt>
                <c:pt idx="3">
                  <c:v>2014, n=1000</c:v>
                </c:pt>
                <c:pt idx="4">
                  <c:v>2016, n=1000</c:v>
                </c:pt>
                <c:pt idx="5">
                  <c:v>2018, n=1000</c:v>
                </c:pt>
                <c:pt idx="6">
                  <c:v>2020, n=1000</c:v>
                </c:pt>
                <c:pt idx="7">
                  <c:v>2022, n=1000</c:v>
                </c:pt>
                <c:pt idx="8">
                  <c:v>2025, n=1000</c:v>
                </c:pt>
                <c:pt idx="9">
                  <c:v>Vakuutusmeklarin kanssa</c:v>
                </c:pt>
                <c:pt idx="10">
                  <c:v>2010, n=994</c:v>
                </c:pt>
                <c:pt idx="11">
                  <c:v>2012, n=1026</c:v>
                </c:pt>
                <c:pt idx="12">
                  <c:v>2014, n=1000</c:v>
                </c:pt>
                <c:pt idx="13">
                  <c:v>2016, n=1000</c:v>
                </c:pt>
                <c:pt idx="14">
                  <c:v>2018, n=1000</c:v>
                </c:pt>
                <c:pt idx="15">
                  <c:v>2020, n=1000</c:v>
                </c:pt>
                <c:pt idx="16">
                  <c:v>2022, n=1000</c:v>
                </c:pt>
                <c:pt idx="17">
                  <c:v>2025, n=1000</c:v>
                </c:pt>
              </c:strCache>
            </c:strRef>
          </c:cat>
          <c:val>
            <c:numRef>
              <c:f>Taul1!$D$2:$D$19</c:f>
              <c:numCache>
                <c:formatCode>0%</c:formatCode>
                <c:ptCount val="18"/>
                <c:pt idx="1">
                  <c:v>0.71</c:v>
                </c:pt>
                <c:pt idx="2">
                  <c:v>0.75</c:v>
                </c:pt>
                <c:pt idx="3">
                  <c:v>0.78</c:v>
                </c:pt>
                <c:pt idx="4">
                  <c:v>0.7</c:v>
                </c:pt>
                <c:pt idx="5">
                  <c:v>0.75</c:v>
                </c:pt>
                <c:pt idx="6">
                  <c:v>0.74</c:v>
                </c:pt>
                <c:pt idx="7">
                  <c:v>0.71</c:v>
                </c:pt>
                <c:pt idx="8">
                  <c:v>0.72</c:v>
                </c:pt>
                <c:pt idx="10">
                  <c:v>0.91</c:v>
                </c:pt>
                <c:pt idx="11">
                  <c:v>0.89</c:v>
                </c:pt>
                <c:pt idx="12">
                  <c:v>0.94</c:v>
                </c:pt>
                <c:pt idx="13">
                  <c:v>0.9</c:v>
                </c:pt>
                <c:pt idx="14">
                  <c:v>0.91</c:v>
                </c:pt>
                <c:pt idx="15">
                  <c:v>0.92</c:v>
                </c:pt>
                <c:pt idx="16">
                  <c:v>0.91</c:v>
                </c:pt>
                <c:pt idx="17">
                  <c:v>0.9</c:v>
                </c:pt>
              </c:numCache>
            </c:numRef>
          </c:val>
          <c:extLst>
            <c:ext xmlns:c16="http://schemas.microsoft.com/office/drawing/2014/chart" uri="{C3380CC4-5D6E-409C-BE32-E72D297353CC}">
              <c16:uniqueId val="{00000004-9523-3446-9590-406C63E5FD36}"/>
            </c:ext>
          </c:extLst>
        </c:ser>
        <c:ser>
          <c:idx val="3"/>
          <c:order val="3"/>
          <c:tx>
            <c:strRef>
              <c:f>Taul1!$E$1</c:f>
              <c:strCache>
                <c:ptCount val="1"/>
                <c:pt idx="0">
                  <c:v>En osaa sanoa</c:v>
                </c:pt>
              </c:strCache>
            </c:strRef>
          </c:tx>
          <c:spPr>
            <a:solidFill>
              <a:sysClr val="window" lastClr="FFFFFF">
                <a:lumMod val="75000"/>
              </a:sysClr>
            </a:solidFill>
            <a:ln>
              <a:noFill/>
            </a:ln>
            <a:effectLst>
              <a:outerShdw blurRad="50800" dist="38100" dir="8100000" algn="tr"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5-9523-3446-9590-406C63E5FD36}"/>
                </c:ext>
              </c:extLst>
            </c:dLbl>
            <c:dLbl>
              <c:idx val="9"/>
              <c:delete val="1"/>
              <c:extLst>
                <c:ext xmlns:c15="http://schemas.microsoft.com/office/drawing/2012/chart" uri="{CE6537A1-D6FC-4f65-9D91-7224C49458BB}"/>
                <c:ext xmlns:c16="http://schemas.microsoft.com/office/drawing/2014/chart" uri="{C3380CC4-5D6E-409C-BE32-E72D297353CC}">
                  <c16:uniqueId val="{00000006-9523-3446-9590-406C63E5FD36}"/>
                </c:ext>
              </c:extLst>
            </c:dLbl>
            <c:dLbl>
              <c:idx val="15"/>
              <c:delete val="1"/>
              <c:extLst>
                <c:ext xmlns:c15="http://schemas.microsoft.com/office/drawing/2012/chart" uri="{CE6537A1-D6FC-4f65-9D91-7224C49458BB}"/>
                <c:ext xmlns:c16="http://schemas.microsoft.com/office/drawing/2014/chart" uri="{C3380CC4-5D6E-409C-BE32-E72D297353CC}">
                  <c16:uniqueId val="{00000007-9523-3446-9590-406C63E5FD36}"/>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Autoliikkeessä, matkatoimistossa, kaupassa, postissa</c:v>
                </c:pt>
                <c:pt idx="1">
                  <c:v>2010, n=994</c:v>
                </c:pt>
                <c:pt idx="2">
                  <c:v>2012, n=1026</c:v>
                </c:pt>
                <c:pt idx="3">
                  <c:v>2014, n=1000</c:v>
                </c:pt>
                <c:pt idx="4">
                  <c:v>2016, n=1000</c:v>
                </c:pt>
                <c:pt idx="5">
                  <c:v>2018, n=1000</c:v>
                </c:pt>
                <c:pt idx="6">
                  <c:v>2020, n=1000</c:v>
                </c:pt>
                <c:pt idx="7">
                  <c:v>2022, n=1000</c:v>
                </c:pt>
                <c:pt idx="8">
                  <c:v>2025, n=1000</c:v>
                </c:pt>
                <c:pt idx="9">
                  <c:v>Vakuutusmeklarin kanssa</c:v>
                </c:pt>
                <c:pt idx="10">
                  <c:v>2010, n=994</c:v>
                </c:pt>
                <c:pt idx="11">
                  <c:v>2012, n=1026</c:v>
                </c:pt>
                <c:pt idx="12">
                  <c:v>2014, n=1000</c:v>
                </c:pt>
                <c:pt idx="13">
                  <c:v>2016, n=1000</c:v>
                </c:pt>
                <c:pt idx="14">
                  <c:v>2018, n=1000</c:v>
                </c:pt>
                <c:pt idx="15">
                  <c:v>2020, n=1000</c:v>
                </c:pt>
                <c:pt idx="16">
                  <c:v>2022, n=1000</c:v>
                </c:pt>
                <c:pt idx="17">
                  <c:v>2025, n=1000</c:v>
                </c:pt>
              </c:strCache>
            </c:strRef>
          </c:cat>
          <c:val>
            <c:numRef>
              <c:f>Taul1!$E$2:$E$19</c:f>
              <c:numCache>
                <c:formatCode>0%</c:formatCode>
                <c:ptCount val="18"/>
                <c:pt idx="1">
                  <c:v>0.04</c:v>
                </c:pt>
                <c:pt idx="2">
                  <c:v>0.04</c:v>
                </c:pt>
                <c:pt idx="3">
                  <c:v>0.02</c:v>
                </c:pt>
                <c:pt idx="4">
                  <c:v>0.05</c:v>
                </c:pt>
                <c:pt idx="5">
                  <c:v>0.04</c:v>
                </c:pt>
                <c:pt idx="6">
                  <c:v>0</c:v>
                </c:pt>
                <c:pt idx="10">
                  <c:v>7.0000000000000007E-2</c:v>
                </c:pt>
                <c:pt idx="11">
                  <c:v>7.0000000000000007E-2</c:v>
                </c:pt>
                <c:pt idx="12">
                  <c:v>0.04</c:v>
                </c:pt>
                <c:pt idx="13">
                  <c:v>0.06</c:v>
                </c:pt>
                <c:pt idx="14">
                  <c:v>0.05</c:v>
                </c:pt>
                <c:pt idx="15">
                  <c:v>0</c:v>
                </c:pt>
              </c:numCache>
            </c:numRef>
          </c:val>
          <c:extLst>
            <c:ext xmlns:c16="http://schemas.microsoft.com/office/drawing/2014/chart" uri="{C3380CC4-5D6E-409C-BE32-E72D297353CC}">
              <c16:uniqueId val="{00000008-9523-3446-9590-406C63E5FD36}"/>
            </c:ext>
          </c:extLst>
        </c:ser>
        <c:dLbls>
          <c:showLegendKey val="0"/>
          <c:showVal val="0"/>
          <c:showCatName val="0"/>
          <c:showSerName val="0"/>
          <c:showPercent val="0"/>
          <c:showBubbleSize val="0"/>
        </c:dLbls>
        <c:gapWidth val="50"/>
        <c:overlap val="100"/>
        <c:axId val="44843392"/>
        <c:axId val="44844928"/>
      </c:barChart>
      <c:catAx>
        <c:axId val="44843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44928"/>
        <c:crosses val="autoZero"/>
        <c:auto val="1"/>
        <c:lblAlgn val="ctr"/>
        <c:lblOffset val="100"/>
        <c:noMultiLvlLbl val="0"/>
      </c:catAx>
      <c:valAx>
        <c:axId val="448449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43392"/>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6.2300069473524483E-2"/>
          <c:w val="0.2809675170094455"/>
          <c:h val="0.86088628623689456"/>
        </c:manualLayout>
      </c:layout>
      <c:barChart>
        <c:barDir val="bar"/>
        <c:grouping val="clustered"/>
        <c:varyColors val="0"/>
        <c:ser>
          <c:idx val="0"/>
          <c:order val="0"/>
          <c:tx>
            <c:strRef>
              <c:f>Taul1!$A$2</c:f>
              <c:strCache>
                <c:ptCount val="1"/>
                <c:pt idx="0">
                  <c:v>Kyllä</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ASUINPAIKKA</c:v>
                </c:pt>
                <c:pt idx="16">
                  <c:v>Pääkaupunkiseutu, n=220</c:v>
                </c:pt>
                <c:pt idx="17">
                  <c:v>Tampere / Turku, n=112</c:v>
                </c:pt>
                <c:pt idx="18">
                  <c:v>Muu &gt;50.000 as. kaupunki, n=269</c:v>
                </c:pt>
                <c:pt idx="19">
                  <c:v>Alle 50.000 as. kaupunki, n=239</c:v>
                </c:pt>
                <c:pt idx="20">
                  <c:v>Maalaiskunta, n=159</c:v>
                </c:pt>
              </c:strCache>
              <c:extLst/>
            </c:strRef>
          </c:cat>
          <c:val>
            <c:numRef>
              <c:f>Taul1!$B$2:$BO$2</c:f>
              <c:numCache>
                <c:formatCode>General</c:formatCode>
                <c:ptCount val="21"/>
                <c:pt idx="0" formatCode="0%">
                  <c:v>0.26500000000000001</c:v>
                </c:pt>
                <c:pt idx="2" formatCode="0%">
                  <c:v>0.254</c:v>
                </c:pt>
                <c:pt idx="3" formatCode="0%">
                  <c:v>0.27600000000000002</c:v>
                </c:pt>
                <c:pt idx="5" formatCode="0%">
                  <c:v>0.24299999999999999</c:v>
                </c:pt>
                <c:pt idx="6" formatCode="0%">
                  <c:v>0.35099999999999998</c:v>
                </c:pt>
                <c:pt idx="7" formatCode="0%">
                  <c:v>0.3</c:v>
                </c:pt>
                <c:pt idx="8" formatCode="0%">
                  <c:v>0.28399999999999997</c:v>
                </c:pt>
                <c:pt idx="9" formatCode="0%">
                  <c:v>0.20200000000000001</c:v>
                </c:pt>
                <c:pt idx="11" formatCode="0%">
                  <c:v>0.16800000000000001</c:v>
                </c:pt>
                <c:pt idx="12" formatCode="0%">
                  <c:v>0.29699999999999999</c:v>
                </c:pt>
                <c:pt idx="13" formatCode="0%">
                  <c:v>0.30499999999999999</c:v>
                </c:pt>
                <c:pt idx="14" formatCode="0%">
                  <c:v>0.372</c:v>
                </c:pt>
                <c:pt idx="16" formatCode="0%">
                  <c:v>0.29799999999999999</c:v>
                </c:pt>
                <c:pt idx="17" formatCode="0%">
                  <c:v>0.26700000000000002</c:v>
                </c:pt>
                <c:pt idx="18" formatCode="0%">
                  <c:v>0.251</c:v>
                </c:pt>
                <c:pt idx="19" formatCode="0%">
                  <c:v>0.23499999999999999</c:v>
                </c:pt>
                <c:pt idx="20" formatCode="0%">
                  <c:v>0.28799999999999998</c:v>
                </c:pt>
              </c:numCache>
              <c:extLst/>
            </c:numRef>
          </c:val>
          <c:extLst xmlns:c15="http://schemas.microsoft.com/office/drawing/2012/chart">
            <c:ext xmlns:c16="http://schemas.microsoft.com/office/drawing/2014/chart" uri="{C3380CC4-5D6E-409C-BE32-E72D297353CC}">
              <c16:uniqueId val="{00000001-3BD0-4B5B-863E-E6E08245DD04}"/>
            </c:ext>
          </c:extLst>
        </c:ser>
        <c:dLbls>
          <c:showLegendKey val="0"/>
          <c:showVal val="0"/>
          <c:showCatName val="0"/>
          <c:showSerName val="0"/>
          <c:showPercent val="0"/>
          <c:showBubbleSize val="0"/>
        </c:dLbls>
        <c:gapWidth val="30"/>
        <c:axId val="142900608"/>
        <c:axId val="142906496"/>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4767979951754"/>
          <c:y val="6.2300069473524483E-2"/>
          <c:w val="0.28733368389023928"/>
          <c:h val="0.86088628623689456"/>
        </c:manualLayout>
      </c:layout>
      <c:barChart>
        <c:barDir val="bar"/>
        <c:grouping val="clustered"/>
        <c:varyColors val="0"/>
        <c:ser>
          <c:idx val="0"/>
          <c:order val="0"/>
          <c:tx>
            <c:strRef>
              <c:f>Taul1!$A$2</c:f>
              <c:strCache>
                <c:ptCount val="1"/>
                <c:pt idx="0">
                  <c:v>Kyllä</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extLst/>
            </c:strRef>
          </c:cat>
          <c:val>
            <c:numRef>
              <c:f>Taul1!$B$2:$BO$2</c:f>
              <c:numCache>
                <c:formatCode>General</c:formatCode>
                <c:ptCount val="22"/>
                <c:pt idx="0" formatCode="0%">
                  <c:v>0.26500000000000001</c:v>
                </c:pt>
                <c:pt idx="2" formatCode="0%">
                  <c:v>0.373</c:v>
                </c:pt>
                <c:pt idx="3" formatCode="0%">
                  <c:v>0.41</c:v>
                </c:pt>
                <c:pt idx="4" formatCode="0%">
                  <c:v>0.30099999999999999</c:v>
                </c:pt>
                <c:pt idx="5" formatCode="0%">
                  <c:v>6.9000000000000006E-2</c:v>
                </c:pt>
                <c:pt idx="6" formatCode="0%">
                  <c:v>0.16300000000000001</c:v>
                </c:pt>
                <c:pt idx="7" formatCode="0%">
                  <c:v>0.189</c:v>
                </c:pt>
                <c:pt idx="9" formatCode="0%">
                  <c:v>0.214</c:v>
                </c:pt>
                <c:pt idx="10" formatCode="0%">
                  <c:v>0.23899999999999999</c:v>
                </c:pt>
                <c:pt idx="11" formatCode="0%">
                  <c:v>0.33</c:v>
                </c:pt>
                <c:pt idx="12" formatCode="0%">
                  <c:v>0.32700000000000001</c:v>
                </c:pt>
                <c:pt idx="14" formatCode="0%">
                  <c:v>0.24099999999999999</c:v>
                </c:pt>
                <c:pt idx="15" formatCode="0%">
                  <c:v>0.19</c:v>
                </c:pt>
                <c:pt idx="16" formatCode="0%">
                  <c:v>0.24399999999999999</c:v>
                </c:pt>
                <c:pt idx="17" formatCode="0%">
                  <c:v>0.439</c:v>
                </c:pt>
                <c:pt idx="18" formatCode="0%">
                  <c:v>0.40500000000000003</c:v>
                </c:pt>
                <c:pt idx="19" formatCode="0%">
                  <c:v>0.252</c:v>
                </c:pt>
                <c:pt idx="20" formatCode="0%">
                  <c:v>0.308</c:v>
                </c:pt>
                <c:pt idx="21" formatCode="0%">
                  <c:v>0.29699999999999999</c:v>
                </c:pt>
              </c:numCache>
              <c:extLst/>
            </c:numRef>
          </c:val>
          <c:extLst xmlns:c15="http://schemas.microsoft.com/office/drawing/2012/chart">
            <c:ext xmlns:c16="http://schemas.microsoft.com/office/drawing/2014/chart" uri="{C3380CC4-5D6E-409C-BE32-E72D297353CC}">
              <c16:uniqueId val="{00000000-69EA-4D45-BECD-CD9C4DA5E24A}"/>
            </c:ext>
          </c:extLst>
        </c:ser>
        <c:dLbls>
          <c:showLegendKey val="0"/>
          <c:showVal val="0"/>
          <c:showCatName val="0"/>
          <c:showSerName val="0"/>
          <c:showPercent val="0"/>
          <c:showBubbleSize val="0"/>
        </c:dLbls>
        <c:gapWidth val="30"/>
        <c:axId val="142900608"/>
        <c:axId val="142906496"/>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93418264577395"/>
          <c:y val="5.7219810300693924E-2"/>
          <c:w val="0.48443169283231691"/>
          <c:h val="0.86088628623689456"/>
        </c:manualLayout>
      </c:layout>
      <c:barChart>
        <c:barDir val="bar"/>
        <c:grouping val="clustered"/>
        <c:varyColors val="0"/>
        <c:ser>
          <c:idx val="0"/>
          <c:order val="0"/>
          <c:tx>
            <c:strRef>
              <c:f>Taul1!$B$1</c:f>
              <c:strCache>
                <c:ptCount val="1"/>
                <c:pt idx="0">
                  <c:v>Kotivakuutus</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Taul1!$B$2:$B$9</c:f>
              <c:numCache>
                <c:formatCode>0%</c:formatCode>
                <c:ptCount val="8"/>
                <c:pt idx="0">
                  <c:v>0.83</c:v>
                </c:pt>
                <c:pt idx="1">
                  <c:v>0.86</c:v>
                </c:pt>
                <c:pt idx="2">
                  <c:v>0.95</c:v>
                </c:pt>
                <c:pt idx="3">
                  <c:v>0.92</c:v>
                </c:pt>
                <c:pt idx="4">
                  <c:v>0.93</c:v>
                </c:pt>
                <c:pt idx="5">
                  <c:v>0.88</c:v>
                </c:pt>
                <c:pt idx="6">
                  <c:v>0.88</c:v>
                </c:pt>
                <c:pt idx="7">
                  <c:v>0.84</c:v>
                </c:pt>
              </c:numCache>
            </c:numRef>
          </c:val>
          <c:extLst>
            <c:ext xmlns:c16="http://schemas.microsoft.com/office/drawing/2014/chart" uri="{C3380CC4-5D6E-409C-BE32-E72D297353CC}">
              <c16:uniqueId val="{00000000-51E3-B14B-9052-989C507270AD}"/>
            </c:ext>
          </c:extLst>
        </c:ser>
        <c:dLbls>
          <c:showLegendKey val="0"/>
          <c:showVal val="0"/>
          <c:showCatName val="0"/>
          <c:showSerName val="0"/>
          <c:showPercent val="0"/>
          <c:showBubbleSize val="0"/>
        </c:dLbls>
        <c:gapWidth val="30"/>
        <c:axId val="142872576"/>
        <c:axId val="142874112"/>
      </c:barChart>
      <c:catAx>
        <c:axId val="14287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874112"/>
        <c:crosses val="autoZero"/>
        <c:auto val="1"/>
        <c:lblAlgn val="ctr"/>
        <c:lblOffset val="100"/>
        <c:noMultiLvlLbl val="0"/>
      </c:catAx>
      <c:valAx>
        <c:axId val="142874112"/>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8725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fi-FI"/>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730308598618929"/>
          <c:y val="6.0692262154730621E-2"/>
          <c:w val="0.69837098052574931"/>
          <c:h val="0.85229542422752669"/>
        </c:manualLayout>
      </c:layout>
      <c:barChart>
        <c:barDir val="bar"/>
        <c:grouping val="clustered"/>
        <c:varyColors val="0"/>
        <c:ser>
          <c:idx val="0"/>
          <c:order val="0"/>
          <c:tx>
            <c:strRef>
              <c:f>Taul1!$B$1</c:f>
              <c:strCache>
                <c:ptCount val="1"/>
                <c:pt idx="0">
                  <c:v>Kyllä</c:v>
                </c:pt>
              </c:strCache>
            </c:strRef>
          </c:tx>
          <c:spPr>
            <a:solidFill>
              <a:srgbClr val="F5B4D2">
                <a:lumMod val="90000"/>
              </a:srgbClr>
            </a:solidFill>
            <a:ln>
              <a:noFill/>
            </a:ln>
            <a:effectLst>
              <a:outerShdw blurRad="50800" dist="38100" dir="8100000" algn="tr" rotWithShape="0">
                <a:prstClr val="black">
                  <a:alpha val="40000"/>
                </a:prstClr>
              </a:outerShdw>
            </a:effectLst>
          </c:spPr>
          <c:invertIfNegative val="0"/>
          <c:dPt>
            <c:idx val="7"/>
            <c:invertIfNegative val="0"/>
            <c:bubble3D val="0"/>
            <c:spPr>
              <a:solidFill>
                <a:srgbClr val="E5007D"/>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0-D19C-4989-9211-E42394462367}"/>
              </c:ext>
            </c:extLst>
          </c:dPt>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Taul1!$B$2:$B$9</c:f>
              <c:numCache>
                <c:formatCode>0%</c:formatCode>
                <c:ptCount val="8"/>
                <c:pt idx="0">
                  <c:v>0.22</c:v>
                </c:pt>
                <c:pt idx="1">
                  <c:v>0.24</c:v>
                </c:pt>
                <c:pt idx="2">
                  <c:v>0.33</c:v>
                </c:pt>
                <c:pt idx="3">
                  <c:v>0.32</c:v>
                </c:pt>
                <c:pt idx="4">
                  <c:v>0.28000000000000003</c:v>
                </c:pt>
                <c:pt idx="5">
                  <c:v>0.31</c:v>
                </c:pt>
                <c:pt idx="6">
                  <c:v>0.3</c:v>
                </c:pt>
                <c:pt idx="7">
                  <c:v>0.26500000000000001</c:v>
                </c:pt>
              </c:numCache>
            </c:numRef>
          </c:val>
          <c:extLst>
            <c:ext xmlns:c16="http://schemas.microsoft.com/office/drawing/2014/chart" uri="{C3380CC4-5D6E-409C-BE32-E72D297353CC}">
              <c16:uniqueId val="{00000000-FE4F-48DA-88FF-25E6E0B5B82F}"/>
            </c:ext>
          </c:extLst>
        </c:ser>
        <c:dLbls>
          <c:showLegendKey val="0"/>
          <c:showVal val="0"/>
          <c:showCatName val="0"/>
          <c:showSerName val="0"/>
          <c:showPercent val="0"/>
          <c:showBubbleSize val="0"/>
        </c:dLbls>
        <c:gapWidth val="50"/>
        <c:axId val="336786944"/>
        <c:axId val="336788864"/>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Taul1!$A$2:$A$9</c15:sqref>
                        </c15:formulaRef>
                      </c:ext>
                    </c:extLst>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extLst>
                      <c:ext uri="{02D57815-91ED-43cb-92C2-25804820EDAC}">
                        <c15:formulaRef>
                          <c15:sqref>Taul1!$C$2:$C$9</c15:sqref>
                        </c15:formulaRef>
                      </c:ext>
                    </c:extLst>
                    <c:numCache>
                      <c:formatCode>0%</c:formatCode>
                      <c:ptCount val="8"/>
                      <c:pt idx="0">
                        <c:v>0.78</c:v>
                      </c:pt>
                      <c:pt idx="1">
                        <c:v>0.76</c:v>
                      </c:pt>
                      <c:pt idx="2">
                        <c:v>0.67</c:v>
                      </c:pt>
                      <c:pt idx="3">
                        <c:v>0.68</c:v>
                      </c:pt>
                      <c:pt idx="4">
                        <c:v>0.72</c:v>
                      </c:pt>
                      <c:pt idx="5">
                        <c:v>0.69</c:v>
                      </c:pt>
                      <c:pt idx="6">
                        <c:v>0.7</c:v>
                      </c:pt>
                      <c:pt idx="7">
                        <c:v>0.73499999999999999</c:v>
                      </c:pt>
                    </c:numCache>
                  </c:numRef>
                </c:val>
                <c:extLst>
                  <c:ext xmlns:c16="http://schemas.microsoft.com/office/drawing/2014/chart" uri="{C3380CC4-5D6E-409C-BE32-E72D297353CC}">
                    <c16:uniqueId val="{00000001-FE4F-48DA-88FF-25E6E0B5B82F}"/>
                  </c:ext>
                </c:extLst>
              </c15:ser>
            </c15:filteredBarSeries>
          </c:ext>
        </c:extLst>
      </c:barChart>
      <c:catAx>
        <c:axId val="336786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6788864"/>
        <c:crosses val="autoZero"/>
        <c:auto val="1"/>
        <c:lblAlgn val="ctr"/>
        <c:lblOffset val="100"/>
        <c:noMultiLvlLbl val="0"/>
      </c:catAx>
      <c:valAx>
        <c:axId val="336788864"/>
        <c:scaling>
          <c:orientation val="minMax"/>
          <c:max val="0.4"/>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33678694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400">
          <a:solidFill>
            <a:schemeClr val="tx2"/>
          </a:solidFill>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56243082354473"/>
          <c:y val="6.2300069473524483E-2"/>
          <c:w val="0.40988541144336771"/>
          <c:h val="0.86088628623689456"/>
        </c:manualLayout>
      </c:layout>
      <c:barChart>
        <c:barDir val="bar"/>
        <c:grouping val="clustered"/>
        <c:varyColors val="0"/>
        <c:ser>
          <c:idx val="1"/>
          <c:order val="0"/>
          <c:tx>
            <c:strRef>
              <c:f>Taul1!$D$3</c:f>
              <c:strCache>
                <c:ptCount val="1"/>
                <c:pt idx="0">
                  <c:v>2025, n=265</c:v>
                </c:pt>
              </c:strCache>
            </c:strRef>
          </c:tx>
          <c:spPr>
            <a:solidFill>
              <a:srgbClr val="F5B4D2">
                <a:lumMod val="7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Taul1!$A$4:$A$13</c:f>
              <c:strCache>
                <c:ptCount val="10"/>
                <c:pt idx="0">
                  <c:v>Kotivakuutus</c:v>
                </c:pt>
                <c:pt idx="1">
                  <c:v>Autovakuutus (kasko)</c:v>
                </c:pt>
                <c:pt idx="2">
                  <c:v>Sairauskuluvakuutus</c:v>
                </c:pt>
                <c:pt idx="3">
                  <c:v>Vapaa-ajan tapaturmavakuutus</c:v>
                </c:pt>
                <c:pt idx="4">
                  <c:v>Matkavakuutus</c:v>
                </c:pt>
                <c:pt idx="5">
                  <c:v>Lemmikkieläinvakuutus</c:v>
                </c:pt>
                <c:pt idx="6">
                  <c:v>Pakollinen liikennevakuutus</c:v>
                </c:pt>
                <c:pt idx="7">
                  <c:v>Urheiluvakuutus (lajikohtainen lisenssi)</c:v>
                </c:pt>
                <c:pt idx="8">
                  <c:v>Työtapaturmavakuutus</c:v>
                </c:pt>
                <c:pt idx="9">
                  <c:v>Muu, mikä?</c:v>
                </c:pt>
              </c:strCache>
            </c:strRef>
          </c:cat>
          <c:val>
            <c:numRef>
              <c:f>Taul1!$D$4:$D$13</c:f>
              <c:numCache>
                <c:formatCode>0%</c:formatCode>
                <c:ptCount val="10"/>
                <c:pt idx="0">
                  <c:v>0.3</c:v>
                </c:pt>
                <c:pt idx="1">
                  <c:v>0.22</c:v>
                </c:pt>
                <c:pt idx="2">
                  <c:v>0.19</c:v>
                </c:pt>
                <c:pt idx="3">
                  <c:v>0.09</c:v>
                </c:pt>
                <c:pt idx="4">
                  <c:v>0.09</c:v>
                </c:pt>
                <c:pt idx="5">
                  <c:v>0.06</c:v>
                </c:pt>
                <c:pt idx="6">
                  <c:v>0.03</c:v>
                </c:pt>
                <c:pt idx="7">
                  <c:v>0.01</c:v>
                </c:pt>
                <c:pt idx="9">
                  <c:v>0.02</c:v>
                </c:pt>
              </c:numCache>
            </c:numRef>
          </c:val>
          <c:extLst xmlns:c15="http://schemas.microsoft.com/office/drawing/2012/chart">
            <c:ext xmlns:c16="http://schemas.microsoft.com/office/drawing/2014/chart" uri="{C3380CC4-5D6E-409C-BE32-E72D297353CC}">
              <c16:uniqueId val="{00000001-B414-4F93-8471-7371FBF14F75}"/>
            </c:ext>
          </c:extLst>
        </c:ser>
        <c:ser>
          <c:idx val="2"/>
          <c:order val="1"/>
          <c:tx>
            <c:v>2022, n=300</c:v>
          </c:tx>
          <c:spPr>
            <a:solidFill>
              <a:srgbClr val="F5B4D2">
                <a:lumMod val="9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Taul1!$C$4:$C$13</c:f>
              <c:numCache>
                <c:formatCode>0%</c:formatCode>
                <c:ptCount val="10"/>
                <c:pt idx="0">
                  <c:v>0.24</c:v>
                </c:pt>
                <c:pt idx="1">
                  <c:v>0.22</c:v>
                </c:pt>
                <c:pt idx="2">
                  <c:v>0.16</c:v>
                </c:pt>
                <c:pt idx="3">
                  <c:v>0.1</c:v>
                </c:pt>
                <c:pt idx="4">
                  <c:v>0.05</c:v>
                </c:pt>
                <c:pt idx="5">
                  <c:v>0.05</c:v>
                </c:pt>
                <c:pt idx="6">
                  <c:v>7.0000000000000007E-2</c:v>
                </c:pt>
                <c:pt idx="7">
                  <c:v>0.02</c:v>
                </c:pt>
                <c:pt idx="8">
                  <c:v>0.04</c:v>
                </c:pt>
                <c:pt idx="9">
                  <c:v>0.06</c:v>
                </c:pt>
              </c:numCache>
            </c:numRef>
          </c:val>
          <c:extLst>
            <c:ext xmlns:c16="http://schemas.microsoft.com/office/drawing/2014/chart" uri="{C3380CC4-5D6E-409C-BE32-E72D297353CC}">
              <c16:uniqueId val="{00000041-B414-4F93-8471-7371FBF14F75}"/>
            </c:ext>
          </c:extLst>
        </c:ser>
        <c:ser>
          <c:idx val="0"/>
          <c:order val="2"/>
          <c:tx>
            <c:strRef>
              <c:f>Taul1!$B$3</c:f>
              <c:strCache>
                <c:ptCount val="1"/>
                <c:pt idx="0">
                  <c:v>2020, n=307</c:v>
                </c:pt>
              </c:strCache>
            </c:strRef>
          </c:tx>
          <c:spPr>
            <a:solidFill>
              <a:srgbClr val="F5B4D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Taul1!$A$4:$A$13</c:f>
              <c:strCache>
                <c:ptCount val="10"/>
                <c:pt idx="0">
                  <c:v>Kotivakuutus</c:v>
                </c:pt>
                <c:pt idx="1">
                  <c:v>Autovakuutus (kasko)</c:v>
                </c:pt>
                <c:pt idx="2">
                  <c:v>Sairauskuluvakuutus</c:v>
                </c:pt>
                <c:pt idx="3">
                  <c:v>Vapaa-ajan tapaturmavakuutus</c:v>
                </c:pt>
                <c:pt idx="4">
                  <c:v>Matkavakuutus</c:v>
                </c:pt>
                <c:pt idx="5">
                  <c:v>Lemmikkieläinvakuutus</c:v>
                </c:pt>
                <c:pt idx="6">
                  <c:v>Pakollinen liikennevakuutus</c:v>
                </c:pt>
                <c:pt idx="7">
                  <c:v>Urheiluvakuutus (lajikohtainen lisenssi)</c:v>
                </c:pt>
                <c:pt idx="8">
                  <c:v>Työtapaturmavakuutus</c:v>
                </c:pt>
                <c:pt idx="9">
                  <c:v>Muu, mikä?</c:v>
                </c:pt>
              </c:strCache>
            </c:strRef>
          </c:cat>
          <c:val>
            <c:numRef>
              <c:f>Taul1!$B$4:$B$13</c:f>
              <c:numCache>
                <c:formatCode>0%</c:formatCode>
                <c:ptCount val="10"/>
                <c:pt idx="0">
                  <c:v>0.27</c:v>
                </c:pt>
                <c:pt idx="1">
                  <c:v>0.21</c:v>
                </c:pt>
                <c:pt idx="2">
                  <c:v>0.15</c:v>
                </c:pt>
                <c:pt idx="3">
                  <c:v>0.08</c:v>
                </c:pt>
                <c:pt idx="4">
                  <c:v>0.12</c:v>
                </c:pt>
                <c:pt idx="5">
                  <c:v>0.05</c:v>
                </c:pt>
                <c:pt idx="6">
                  <c:v>0.02</c:v>
                </c:pt>
                <c:pt idx="7">
                  <c:v>0.03</c:v>
                </c:pt>
                <c:pt idx="8">
                  <c:v>0.04</c:v>
                </c:pt>
                <c:pt idx="9">
                  <c:v>0.03</c:v>
                </c:pt>
              </c:numCache>
            </c:numRef>
          </c:val>
          <c:extLst>
            <c:ext xmlns:c16="http://schemas.microsoft.com/office/drawing/2014/chart" uri="{C3380CC4-5D6E-409C-BE32-E72D297353CC}">
              <c16:uniqueId val="{00000000-B414-4F93-8471-7371FBF14F75}"/>
            </c:ext>
          </c:extLst>
        </c:ser>
        <c:dLbls>
          <c:showLegendKey val="0"/>
          <c:showVal val="0"/>
          <c:showCatName val="0"/>
          <c:showSerName val="0"/>
          <c:showPercent val="0"/>
          <c:showBubbleSize val="0"/>
        </c:dLbls>
        <c:gapWidth val="30"/>
        <c:axId val="337988608"/>
        <c:axId val="338760832"/>
        <c:extLst/>
      </c:barChart>
      <c:catAx>
        <c:axId val="33798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8760832"/>
        <c:crosses val="autoZero"/>
        <c:auto val="1"/>
        <c:lblAlgn val="ctr"/>
        <c:lblOffset val="100"/>
        <c:noMultiLvlLbl val="0"/>
      </c:catAx>
      <c:valAx>
        <c:axId val="338760832"/>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37988608"/>
        <c:crosses val="autoZero"/>
        <c:crossBetween val="between"/>
        <c:majorUnit val="0.2"/>
      </c:valAx>
      <c:spPr>
        <a:noFill/>
        <a:ln>
          <a:noFill/>
        </a:ln>
        <a:effectLst/>
      </c:spPr>
    </c:plotArea>
    <c:legend>
      <c:legendPos val="r"/>
      <c:layout>
        <c:manualLayout>
          <c:xMode val="edge"/>
          <c:yMode val="edge"/>
          <c:x val="0.77160739489812258"/>
          <c:y val="4.4626329925689524E-2"/>
          <c:w val="0.22021919469332421"/>
          <c:h val="0.17367252415808868"/>
        </c:manualLayout>
      </c:layout>
      <c:overlay val="0"/>
    </c:legend>
    <c:plotVisOnly val="1"/>
    <c:dispBlanksAs val="gap"/>
    <c:showDLblsOverMax val="0"/>
  </c:chart>
  <c:spPr>
    <a:noFill/>
    <a:ln>
      <a:noFill/>
    </a:ln>
    <a:effectLst/>
  </c:spPr>
  <c:txPr>
    <a:bodyPr/>
    <a:lstStyle/>
    <a:p>
      <a:pPr>
        <a:defRPr sz="1400">
          <a:solidFill>
            <a:schemeClr val="tx2"/>
          </a:solidFill>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16022063593953"/>
          <c:y val="7.9506797908603724E-2"/>
          <c:w val="0.51197676537803283"/>
          <c:h val="0.7313484514060910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Taul1!$B$2:$B$6</c:f>
              <c:numCache>
                <c:formatCode>0%</c:formatCode>
                <c:ptCount val="5"/>
                <c:pt idx="0">
                  <c:v>0.71</c:v>
                </c:pt>
                <c:pt idx="1">
                  <c:v>0.69</c:v>
                </c:pt>
                <c:pt idx="2">
                  <c:v>0.68</c:v>
                </c:pt>
                <c:pt idx="3">
                  <c:v>0.62</c:v>
                </c:pt>
                <c:pt idx="4">
                  <c:v>0.45</c:v>
                </c:pt>
              </c:numCache>
            </c:numRef>
          </c:val>
          <c:extLst>
            <c:ext xmlns:c16="http://schemas.microsoft.com/office/drawing/2014/chart" uri="{C3380CC4-5D6E-409C-BE32-E72D297353CC}">
              <c16:uniqueId val="{00000000-C9DB-3F4C-B24F-91962BE4B34C}"/>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Taul1!$C$2:$C$6</c:f>
              <c:numCache>
                <c:formatCode>0%</c:formatCode>
                <c:ptCount val="5"/>
                <c:pt idx="0">
                  <c:v>0.14000000000000001</c:v>
                </c:pt>
                <c:pt idx="1">
                  <c:v>0.17</c:v>
                </c:pt>
                <c:pt idx="2">
                  <c:v>0.16</c:v>
                </c:pt>
                <c:pt idx="3">
                  <c:v>0.23</c:v>
                </c:pt>
                <c:pt idx="4">
                  <c:v>0.22</c:v>
                </c:pt>
              </c:numCache>
            </c:numRef>
          </c:val>
          <c:extLst>
            <c:ext xmlns:c16="http://schemas.microsoft.com/office/drawing/2014/chart" uri="{C3380CC4-5D6E-409C-BE32-E72D297353CC}">
              <c16:uniqueId val="{00000001-C9DB-3F4C-B24F-91962BE4B34C}"/>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Taul1!$D$2:$D$6</c:f>
              <c:numCache>
                <c:formatCode>0%</c:formatCode>
                <c:ptCount val="5"/>
                <c:pt idx="0">
                  <c:v>0.05</c:v>
                </c:pt>
                <c:pt idx="1">
                  <c:v>0.06</c:v>
                </c:pt>
                <c:pt idx="2">
                  <c:v>0.08</c:v>
                </c:pt>
                <c:pt idx="3">
                  <c:v>7.0000000000000007E-2</c:v>
                </c:pt>
                <c:pt idx="4">
                  <c:v>0.08</c:v>
                </c:pt>
              </c:numCache>
            </c:numRef>
          </c:val>
          <c:extLst>
            <c:ext xmlns:c16="http://schemas.microsoft.com/office/drawing/2014/chart" uri="{C3380CC4-5D6E-409C-BE32-E72D297353CC}">
              <c16:uniqueId val="{00000002-C9DB-3F4C-B24F-91962BE4B34C}"/>
            </c:ext>
          </c:extLst>
        </c:ser>
        <c:ser>
          <c:idx val="3"/>
          <c:order val="3"/>
          <c:tx>
            <c:strRef>
              <c:f>Taul1!$E$1</c:f>
              <c:strCache>
                <c:ptCount val="1"/>
                <c:pt idx="0">
                  <c:v>täysin eri mieltä</c:v>
                </c:pt>
              </c:strCache>
            </c:strRef>
          </c:tx>
          <c:spPr>
            <a:solidFill>
              <a:schemeClr val="accent1"/>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Taul1!$E$2:$E$6</c:f>
              <c:numCache>
                <c:formatCode>0%</c:formatCode>
                <c:ptCount val="5"/>
                <c:pt idx="0">
                  <c:v>0.04</c:v>
                </c:pt>
                <c:pt idx="1">
                  <c:v>0.05</c:v>
                </c:pt>
                <c:pt idx="2">
                  <c:v>0.06</c:v>
                </c:pt>
                <c:pt idx="3">
                  <c:v>0.05</c:v>
                </c:pt>
                <c:pt idx="4">
                  <c:v>0.05</c:v>
                </c:pt>
              </c:numCache>
            </c:numRef>
          </c:val>
          <c:extLst>
            <c:ext xmlns:c16="http://schemas.microsoft.com/office/drawing/2014/chart" uri="{C3380CC4-5D6E-409C-BE32-E72D297353CC}">
              <c16:uniqueId val="{00000003-C9DB-3F4C-B24F-91962BE4B34C}"/>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Taul1!$F$2:$F$6</c:f>
              <c:numCache>
                <c:formatCode>0%</c:formatCode>
                <c:ptCount val="5"/>
                <c:pt idx="0">
                  <c:v>0.05</c:v>
                </c:pt>
                <c:pt idx="1">
                  <c:v>0.03</c:v>
                </c:pt>
                <c:pt idx="2">
                  <c:v>0.03</c:v>
                </c:pt>
                <c:pt idx="3">
                  <c:v>0.03</c:v>
                </c:pt>
                <c:pt idx="4">
                  <c:v>0.2</c:v>
                </c:pt>
              </c:numCache>
            </c:numRef>
          </c:val>
          <c:extLst>
            <c:ext xmlns:c16="http://schemas.microsoft.com/office/drawing/2014/chart" uri="{C3380CC4-5D6E-409C-BE32-E72D297353CC}">
              <c16:uniqueId val="{00000006-C9DB-3F4C-B24F-91962BE4B34C}"/>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11106392082205689"/>
          <c:y val="0.89427891668807125"/>
          <c:w val="0.88781140409969017"/>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143755104069889"/>
          <c:y val="5.5441099312475831E-2"/>
          <c:w val="0.56188474231178931"/>
          <c:h val="0.78908893516358425"/>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2020, n=307</c:v>
                </c:pt>
                <c:pt idx="7">
                  <c:v>2022, n=300</c:v>
                </c:pt>
                <c:pt idx="8">
                  <c:v>2025, n=265</c:v>
                </c:pt>
                <c:pt idx="9">
                  <c:v>Sain hyvää palvelua vakuutusyhtiöstä vahinkotilanteessa</c:v>
                </c:pt>
                <c:pt idx="10">
                  <c:v>2010, n=201</c:v>
                </c:pt>
                <c:pt idx="11">
                  <c:v>2012, n=210</c:v>
                </c:pt>
                <c:pt idx="12">
                  <c:v>2014, n=333</c:v>
                </c:pt>
                <c:pt idx="13">
                  <c:v>2016, n=234</c:v>
                </c:pt>
                <c:pt idx="14">
                  <c:v>2018, n=283</c:v>
                </c:pt>
                <c:pt idx="15">
                  <c:v>2020, n=307</c:v>
                </c:pt>
                <c:pt idx="16">
                  <c:v>2022, n=300</c:v>
                </c:pt>
                <c:pt idx="17">
                  <c:v>2025, n=265</c:v>
                </c:pt>
              </c:strCache>
            </c:strRef>
          </c:cat>
          <c:val>
            <c:numRef>
              <c:f>Taul1!$B$2:$B$19</c:f>
              <c:numCache>
                <c:formatCode>0%</c:formatCode>
                <c:ptCount val="18"/>
                <c:pt idx="1">
                  <c:v>0.7</c:v>
                </c:pt>
                <c:pt idx="2">
                  <c:v>0.72</c:v>
                </c:pt>
                <c:pt idx="3">
                  <c:v>0.79</c:v>
                </c:pt>
                <c:pt idx="4">
                  <c:v>0.75</c:v>
                </c:pt>
                <c:pt idx="5">
                  <c:v>0.75</c:v>
                </c:pt>
                <c:pt idx="6">
                  <c:v>0.70499999999999996</c:v>
                </c:pt>
                <c:pt idx="7">
                  <c:v>0.754</c:v>
                </c:pt>
                <c:pt idx="8">
                  <c:v>0.71</c:v>
                </c:pt>
                <c:pt idx="10">
                  <c:v>0.71</c:v>
                </c:pt>
                <c:pt idx="11">
                  <c:v>0.59</c:v>
                </c:pt>
                <c:pt idx="12">
                  <c:v>0.72</c:v>
                </c:pt>
                <c:pt idx="13">
                  <c:v>0.65</c:v>
                </c:pt>
                <c:pt idx="14">
                  <c:v>0.69</c:v>
                </c:pt>
                <c:pt idx="15">
                  <c:v>0.63900000000000001</c:v>
                </c:pt>
                <c:pt idx="16">
                  <c:v>0.66100000000000003</c:v>
                </c:pt>
                <c:pt idx="17">
                  <c:v>0.62</c:v>
                </c:pt>
              </c:numCache>
            </c:numRef>
          </c:val>
          <c:extLst>
            <c:ext xmlns:c16="http://schemas.microsoft.com/office/drawing/2014/chart" uri="{C3380CC4-5D6E-409C-BE32-E72D297353CC}">
              <c16:uniqueId val="{00000000-0010-47DE-8B92-2D1841F8AB86}"/>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2020, n=307</c:v>
                </c:pt>
                <c:pt idx="7">
                  <c:v>2022, n=300</c:v>
                </c:pt>
                <c:pt idx="8">
                  <c:v>2025, n=265</c:v>
                </c:pt>
                <c:pt idx="9">
                  <c:v>Sain hyvää palvelua vakuutusyhtiöstä vahinkotilanteessa</c:v>
                </c:pt>
                <c:pt idx="10">
                  <c:v>2010, n=201</c:v>
                </c:pt>
                <c:pt idx="11">
                  <c:v>2012, n=210</c:v>
                </c:pt>
                <c:pt idx="12">
                  <c:v>2014, n=333</c:v>
                </c:pt>
                <c:pt idx="13">
                  <c:v>2016, n=234</c:v>
                </c:pt>
                <c:pt idx="14">
                  <c:v>2018, n=283</c:v>
                </c:pt>
                <c:pt idx="15">
                  <c:v>2020, n=307</c:v>
                </c:pt>
                <c:pt idx="16">
                  <c:v>2022, n=300</c:v>
                </c:pt>
                <c:pt idx="17">
                  <c:v>2025, n=265</c:v>
                </c:pt>
              </c:strCache>
            </c:strRef>
          </c:cat>
          <c:val>
            <c:numRef>
              <c:f>Taul1!$C$2:$C$19</c:f>
              <c:numCache>
                <c:formatCode>0%</c:formatCode>
                <c:ptCount val="18"/>
                <c:pt idx="1">
                  <c:v>0.14000000000000001</c:v>
                </c:pt>
                <c:pt idx="2">
                  <c:v>0.16</c:v>
                </c:pt>
                <c:pt idx="3">
                  <c:v>0.09</c:v>
                </c:pt>
                <c:pt idx="4">
                  <c:v>0.12</c:v>
                </c:pt>
                <c:pt idx="5">
                  <c:v>0.14000000000000001</c:v>
                </c:pt>
                <c:pt idx="6">
                  <c:v>0.14899999999999999</c:v>
                </c:pt>
                <c:pt idx="7">
                  <c:v>0.121</c:v>
                </c:pt>
                <c:pt idx="8">
                  <c:v>0.14000000000000001</c:v>
                </c:pt>
                <c:pt idx="10">
                  <c:v>0.14000000000000001</c:v>
                </c:pt>
                <c:pt idx="11">
                  <c:v>0.28000000000000003</c:v>
                </c:pt>
                <c:pt idx="12">
                  <c:v>0.17</c:v>
                </c:pt>
                <c:pt idx="13">
                  <c:v>0.21</c:v>
                </c:pt>
                <c:pt idx="14">
                  <c:v>0.2</c:v>
                </c:pt>
                <c:pt idx="15">
                  <c:v>0.187</c:v>
                </c:pt>
                <c:pt idx="16">
                  <c:v>0.20699999999999999</c:v>
                </c:pt>
                <c:pt idx="17">
                  <c:v>0.23</c:v>
                </c:pt>
              </c:numCache>
            </c:numRef>
          </c:val>
          <c:extLst>
            <c:ext xmlns:c16="http://schemas.microsoft.com/office/drawing/2014/chart" uri="{C3380CC4-5D6E-409C-BE32-E72D297353CC}">
              <c16:uniqueId val="{00000001-0010-47DE-8B92-2D1841F8AB86}"/>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2020, n=307</c:v>
                </c:pt>
                <c:pt idx="7">
                  <c:v>2022, n=300</c:v>
                </c:pt>
                <c:pt idx="8">
                  <c:v>2025, n=265</c:v>
                </c:pt>
                <c:pt idx="9">
                  <c:v>Sain hyvää palvelua vakuutusyhtiöstä vahinkotilanteessa</c:v>
                </c:pt>
                <c:pt idx="10">
                  <c:v>2010, n=201</c:v>
                </c:pt>
                <c:pt idx="11">
                  <c:v>2012, n=210</c:v>
                </c:pt>
                <c:pt idx="12">
                  <c:v>2014, n=333</c:v>
                </c:pt>
                <c:pt idx="13">
                  <c:v>2016, n=234</c:v>
                </c:pt>
                <c:pt idx="14">
                  <c:v>2018, n=283</c:v>
                </c:pt>
                <c:pt idx="15">
                  <c:v>2020, n=307</c:v>
                </c:pt>
                <c:pt idx="16">
                  <c:v>2022, n=300</c:v>
                </c:pt>
                <c:pt idx="17">
                  <c:v>2025, n=265</c:v>
                </c:pt>
              </c:strCache>
            </c:strRef>
          </c:cat>
          <c:val>
            <c:numRef>
              <c:f>Taul1!$D$2:$D$19</c:f>
              <c:numCache>
                <c:formatCode>0%</c:formatCode>
                <c:ptCount val="18"/>
                <c:pt idx="1">
                  <c:v>7.0000000000000007E-2</c:v>
                </c:pt>
                <c:pt idx="2">
                  <c:v>0.02</c:v>
                </c:pt>
                <c:pt idx="3">
                  <c:v>0.05</c:v>
                </c:pt>
                <c:pt idx="4">
                  <c:v>0.04</c:v>
                </c:pt>
                <c:pt idx="5">
                  <c:v>0.04</c:v>
                </c:pt>
                <c:pt idx="6">
                  <c:v>5.8999999999999997E-2</c:v>
                </c:pt>
                <c:pt idx="7">
                  <c:v>5.5E-2</c:v>
                </c:pt>
                <c:pt idx="8">
                  <c:v>0.05</c:v>
                </c:pt>
                <c:pt idx="10">
                  <c:v>0.08</c:v>
                </c:pt>
                <c:pt idx="11">
                  <c:v>0.04</c:v>
                </c:pt>
                <c:pt idx="12">
                  <c:v>0.03</c:v>
                </c:pt>
                <c:pt idx="13">
                  <c:v>7.0000000000000007E-2</c:v>
                </c:pt>
                <c:pt idx="14">
                  <c:v>0.04</c:v>
                </c:pt>
                <c:pt idx="15">
                  <c:v>8.3000000000000004E-2</c:v>
                </c:pt>
                <c:pt idx="16">
                  <c:v>6.6000000000000003E-2</c:v>
                </c:pt>
                <c:pt idx="17">
                  <c:v>7.0000000000000007E-2</c:v>
                </c:pt>
              </c:numCache>
            </c:numRef>
          </c:val>
          <c:extLst>
            <c:ext xmlns:c16="http://schemas.microsoft.com/office/drawing/2014/chart" uri="{C3380CC4-5D6E-409C-BE32-E72D297353CC}">
              <c16:uniqueId val="{00000002-0010-47DE-8B92-2D1841F8AB86}"/>
            </c:ext>
          </c:extLst>
        </c:ser>
        <c:ser>
          <c:idx val="3"/>
          <c:order val="3"/>
          <c:tx>
            <c:strRef>
              <c:f>Taul1!$E$1</c:f>
              <c:strCache>
                <c:ptCount val="1"/>
                <c:pt idx="0">
                  <c:v>Täysin eri mieltä</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2020, n=307</c:v>
                </c:pt>
                <c:pt idx="7">
                  <c:v>2022, n=300</c:v>
                </c:pt>
                <c:pt idx="8">
                  <c:v>2025, n=265</c:v>
                </c:pt>
                <c:pt idx="9">
                  <c:v>Sain hyvää palvelua vakuutusyhtiöstä vahinkotilanteessa</c:v>
                </c:pt>
                <c:pt idx="10">
                  <c:v>2010, n=201</c:v>
                </c:pt>
                <c:pt idx="11">
                  <c:v>2012, n=210</c:v>
                </c:pt>
                <c:pt idx="12">
                  <c:v>2014, n=333</c:v>
                </c:pt>
                <c:pt idx="13">
                  <c:v>2016, n=234</c:v>
                </c:pt>
                <c:pt idx="14">
                  <c:v>2018, n=283</c:v>
                </c:pt>
                <c:pt idx="15">
                  <c:v>2020, n=307</c:v>
                </c:pt>
                <c:pt idx="16">
                  <c:v>2022, n=300</c:v>
                </c:pt>
                <c:pt idx="17">
                  <c:v>2025, n=265</c:v>
                </c:pt>
              </c:strCache>
            </c:strRef>
          </c:cat>
          <c:val>
            <c:numRef>
              <c:f>Taul1!$E$2:$E$19</c:f>
              <c:numCache>
                <c:formatCode>0%</c:formatCode>
                <c:ptCount val="18"/>
                <c:pt idx="1">
                  <c:v>0.04</c:v>
                </c:pt>
                <c:pt idx="2">
                  <c:v>0.05</c:v>
                </c:pt>
                <c:pt idx="3">
                  <c:v>0.03</c:v>
                </c:pt>
                <c:pt idx="4">
                  <c:v>0.02</c:v>
                </c:pt>
                <c:pt idx="5">
                  <c:v>0.02</c:v>
                </c:pt>
                <c:pt idx="6">
                  <c:v>4.4999999999999998E-2</c:v>
                </c:pt>
                <c:pt idx="7">
                  <c:v>3.5999999999999997E-2</c:v>
                </c:pt>
                <c:pt idx="8">
                  <c:v>0.04</c:v>
                </c:pt>
                <c:pt idx="10">
                  <c:v>0.03</c:v>
                </c:pt>
                <c:pt idx="11">
                  <c:v>0.05</c:v>
                </c:pt>
                <c:pt idx="12">
                  <c:v>0.04</c:v>
                </c:pt>
                <c:pt idx="13">
                  <c:v>0.04</c:v>
                </c:pt>
                <c:pt idx="14">
                  <c:v>0.02</c:v>
                </c:pt>
                <c:pt idx="15">
                  <c:v>6.3E-2</c:v>
                </c:pt>
                <c:pt idx="16">
                  <c:v>5.7000000000000002E-2</c:v>
                </c:pt>
                <c:pt idx="17">
                  <c:v>0.05</c:v>
                </c:pt>
              </c:numCache>
            </c:numRef>
          </c:val>
          <c:extLst>
            <c:ext xmlns:c16="http://schemas.microsoft.com/office/drawing/2014/chart" uri="{C3380CC4-5D6E-409C-BE32-E72D297353CC}">
              <c16:uniqueId val="{00000003-0010-47DE-8B92-2D1841F8AB86}"/>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2020, n=307</c:v>
                </c:pt>
                <c:pt idx="7">
                  <c:v>2022, n=300</c:v>
                </c:pt>
                <c:pt idx="8">
                  <c:v>2025, n=265</c:v>
                </c:pt>
                <c:pt idx="9">
                  <c:v>Sain hyvää palvelua vakuutusyhtiöstä vahinkotilanteessa</c:v>
                </c:pt>
                <c:pt idx="10">
                  <c:v>2010, n=201</c:v>
                </c:pt>
                <c:pt idx="11">
                  <c:v>2012, n=210</c:v>
                </c:pt>
                <c:pt idx="12">
                  <c:v>2014, n=333</c:v>
                </c:pt>
                <c:pt idx="13">
                  <c:v>2016, n=234</c:v>
                </c:pt>
                <c:pt idx="14">
                  <c:v>2018, n=283</c:v>
                </c:pt>
                <c:pt idx="15">
                  <c:v>2020, n=307</c:v>
                </c:pt>
                <c:pt idx="16">
                  <c:v>2022, n=300</c:v>
                </c:pt>
                <c:pt idx="17">
                  <c:v>2025, n=265</c:v>
                </c:pt>
              </c:strCache>
            </c:strRef>
          </c:cat>
          <c:val>
            <c:numRef>
              <c:f>Taul1!$F$2:$F$19</c:f>
              <c:numCache>
                <c:formatCode>0%</c:formatCode>
                <c:ptCount val="18"/>
                <c:pt idx="1">
                  <c:v>0.05</c:v>
                </c:pt>
                <c:pt idx="2">
                  <c:v>0.05</c:v>
                </c:pt>
                <c:pt idx="3">
                  <c:v>0.05</c:v>
                </c:pt>
                <c:pt idx="4">
                  <c:v>7.0000000000000007E-2</c:v>
                </c:pt>
                <c:pt idx="5">
                  <c:v>0.05</c:v>
                </c:pt>
                <c:pt idx="6">
                  <c:v>4.2000000000000003E-2</c:v>
                </c:pt>
                <c:pt idx="7">
                  <c:v>3.4000000000000002E-2</c:v>
                </c:pt>
                <c:pt idx="8">
                  <c:v>0.05</c:v>
                </c:pt>
                <c:pt idx="10">
                  <c:v>0.04</c:v>
                </c:pt>
                <c:pt idx="11">
                  <c:v>0.04</c:v>
                </c:pt>
                <c:pt idx="12">
                  <c:v>0.04</c:v>
                </c:pt>
                <c:pt idx="13">
                  <c:v>0.03</c:v>
                </c:pt>
                <c:pt idx="14">
                  <c:v>0.04</c:v>
                </c:pt>
                <c:pt idx="15">
                  <c:v>2.7E-2</c:v>
                </c:pt>
                <c:pt idx="16">
                  <c:v>0.01</c:v>
                </c:pt>
                <c:pt idx="17">
                  <c:v>0.03</c:v>
                </c:pt>
              </c:numCache>
            </c:numRef>
          </c:val>
          <c:extLst>
            <c:ext xmlns:c16="http://schemas.microsoft.com/office/drawing/2014/chart" uri="{C3380CC4-5D6E-409C-BE32-E72D297353CC}">
              <c16:uniqueId val="{00000004-0010-47DE-8B92-2D1841F8AB86}"/>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045753720049669"/>
          <c:y val="0.91808041509248983"/>
          <c:w val="0.59542462799503315"/>
          <c:h val="8.1919584907510112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143755104069889"/>
          <c:y val="5.5441099312475831E-2"/>
          <c:w val="0.56188474231178931"/>
          <c:h val="0.78908893516358425"/>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Taul1!$A$22:$A$39</c:f>
              <c:strCache>
                <c:ptCount val="18"/>
                <c:pt idx="0">
                  <c:v>Korvaus vastasi sattunutta vahinkoa</c:v>
                </c:pt>
                <c:pt idx="1">
                  <c:v>2010, n=201</c:v>
                </c:pt>
                <c:pt idx="2">
                  <c:v>2012, n=210</c:v>
                </c:pt>
                <c:pt idx="3">
                  <c:v>2014, n=333</c:v>
                </c:pt>
                <c:pt idx="4">
                  <c:v>2016, n=234</c:v>
                </c:pt>
                <c:pt idx="5">
                  <c:v>2018, n=283</c:v>
                </c:pt>
                <c:pt idx="6">
                  <c:v>2020, n=307</c:v>
                </c:pt>
                <c:pt idx="7">
                  <c:v>2022, n=300</c:v>
                </c:pt>
                <c:pt idx="8">
                  <c:v>2025, n=265</c:v>
                </c:pt>
                <c:pt idx="9">
                  <c:v>Korvaushakemukseni käsiteltiin viivytyksettä</c:v>
                </c:pt>
                <c:pt idx="10">
                  <c:v>2010, n=201</c:v>
                </c:pt>
                <c:pt idx="11">
                  <c:v>2012, n=210</c:v>
                </c:pt>
                <c:pt idx="12">
                  <c:v>2014, n=333</c:v>
                </c:pt>
                <c:pt idx="13">
                  <c:v>2016, n=234</c:v>
                </c:pt>
                <c:pt idx="14">
                  <c:v>2018, n=283</c:v>
                </c:pt>
                <c:pt idx="15">
                  <c:v>2020, n=307</c:v>
                </c:pt>
                <c:pt idx="16">
                  <c:v>2022, n=300</c:v>
                </c:pt>
                <c:pt idx="17">
                  <c:v>2025, n=265</c:v>
                </c:pt>
              </c:strCache>
            </c:strRef>
          </c:cat>
          <c:val>
            <c:numRef>
              <c:f>Taul1!$B$22:$B$39</c:f>
              <c:numCache>
                <c:formatCode>0%</c:formatCode>
                <c:ptCount val="18"/>
                <c:pt idx="1">
                  <c:v>0.68</c:v>
                </c:pt>
                <c:pt idx="2">
                  <c:v>0.68</c:v>
                </c:pt>
                <c:pt idx="3">
                  <c:v>0.7</c:v>
                </c:pt>
                <c:pt idx="4">
                  <c:v>0.7</c:v>
                </c:pt>
                <c:pt idx="5">
                  <c:v>0.69</c:v>
                </c:pt>
                <c:pt idx="6">
                  <c:v>0.64200000000000002</c:v>
                </c:pt>
                <c:pt idx="7">
                  <c:v>0.68700000000000006</c:v>
                </c:pt>
                <c:pt idx="8">
                  <c:v>0.69</c:v>
                </c:pt>
                <c:pt idx="10">
                  <c:v>0.67</c:v>
                </c:pt>
                <c:pt idx="11">
                  <c:v>0.68</c:v>
                </c:pt>
                <c:pt idx="12">
                  <c:v>0.71</c:v>
                </c:pt>
                <c:pt idx="13">
                  <c:v>0.69</c:v>
                </c:pt>
                <c:pt idx="14">
                  <c:v>0.67</c:v>
                </c:pt>
                <c:pt idx="15">
                  <c:v>0.63100000000000001</c:v>
                </c:pt>
                <c:pt idx="16">
                  <c:v>0.63300000000000001</c:v>
                </c:pt>
                <c:pt idx="17">
                  <c:v>0.68</c:v>
                </c:pt>
              </c:numCache>
            </c:numRef>
          </c:val>
          <c:extLst>
            <c:ext xmlns:c16="http://schemas.microsoft.com/office/drawing/2014/chart" uri="{C3380CC4-5D6E-409C-BE32-E72D297353CC}">
              <c16:uniqueId val="{00000000-0010-47DE-8B92-2D1841F8AB86}"/>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Taul1!$A$22:$A$39</c:f>
              <c:strCache>
                <c:ptCount val="18"/>
                <c:pt idx="0">
                  <c:v>Korvaus vastasi sattunutta vahinkoa</c:v>
                </c:pt>
                <c:pt idx="1">
                  <c:v>2010, n=201</c:v>
                </c:pt>
                <c:pt idx="2">
                  <c:v>2012, n=210</c:v>
                </c:pt>
                <c:pt idx="3">
                  <c:v>2014, n=333</c:v>
                </c:pt>
                <c:pt idx="4">
                  <c:v>2016, n=234</c:v>
                </c:pt>
                <c:pt idx="5">
                  <c:v>2018, n=283</c:v>
                </c:pt>
                <c:pt idx="6">
                  <c:v>2020, n=307</c:v>
                </c:pt>
                <c:pt idx="7">
                  <c:v>2022, n=300</c:v>
                </c:pt>
                <c:pt idx="8">
                  <c:v>2025, n=265</c:v>
                </c:pt>
                <c:pt idx="9">
                  <c:v>Korvaushakemukseni käsiteltiin viivytyksettä</c:v>
                </c:pt>
                <c:pt idx="10">
                  <c:v>2010, n=201</c:v>
                </c:pt>
                <c:pt idx="11">
                  <c:v>2012, n=210</c:v>
                </c:pt>
                <c:pt idx="12">
                  <c:v>2014, n=333</c:v>
                </c:pt>
                <c:pt idx="13">
                  <c:v>2016, n=234</c:v>
                </c:pt>
                <c:pt idx="14">
                  <c:v>2018, n=283</c:v>
                </c:pt>
                <c:pt idx="15">
                  <c:v>2020, n=307</c:v>
                </c:pt>
                <c:pt idx="16">
                  <c:v>2022, n=300</c:v>
                </c:pt>
                <c:pt idx="17">
                  <c:v>2025, n=265</c:v>
                </c:pt>
              </c:strCache>
            </c:strRef>
          </c:cat>
          <c:val>
            <c:numRef>
              <c:f>Taul1!$C$22:$C$39</c:f>
              <c:numCache>
                <c:formatCode>0%</c:formatCode>
                <c:ptCount val="18"/>
                <c:pt idx="1">
                  <c:v>0.14000000000000001</c:v>
                </c:pt>
                <c:pt idx="2">
                  <c:v>0.14000000000000001</c:v>
                </c:pt>
                <c:pt idx="3">
                  <c:v>0.14000000000000001</c:v>
                </c:pt>
                <c:pt idx="4">
                  <c:v>0.13</c:v>
                </c:pt>
                <c:pt idx="5">
                  <c:v>0.16</c:v>
                </c:pt>
                <c:pt idx="6">
                  <c:v>0.16400000000000001</c:v>
                </c:pt>
                <c:pt idx="7">
                  <c:v>0.17</c:v>
                </c:pt>
                <c:pt idx="8">
                  <c:v>0.17</c:v>
                </c:pt>
                <c:pt idx="10">
                  <c:v>0.17</c:v>
                </c:pt>
                <c:pt idx="11">
                  <c:v>0.19</c:v>
                </c:pt>
                <c:pt idx="12">
                  <c:v>0.16</c:v>
                </c:pt>
                <c:pt idx="13">
                  <c:v>0.14000000000000001</c:v>
                </c:pt>
                <c:pt idx="14">
                  <c:v>0.19</c:v>
                </c:pt>
                <c:pt idx="15">
                  <c:v>0.19600000000000001</c:v>
                </c:pt>
                <c:pt idx="16">
                  <c:v>0.2</c:v>
                </c:pt>
                <c:pt idx="17">
                  <c:v>0.16</c:v>
                </c:pt>
              </c:numCache>
            </c:numRef>
          </c:val>
          <c:extLst>
            <c:ext xmlns:c16="http://schemas.microsoft.com/office/drawing/2014/chart" uri="{C3380CC4-5D6E-409C-BE32-E72D297353CC}">
              <c16:uniqueId val="{00000001-0010-47DE-8B92-2D1841F8AB86}"/>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Taul1!$A$22:$A$39</c:f>
              <c:strCache>
                <c:ptCount val="18"/>
                <c:pt idx="0">
                  <c:v>Korvaus vastasi sattunutta vahinkoa</c:v>
                </c:pt>
                <c:pt idx="1">
                  <c:v>2010, n=201</c:v>
                </c:pt>
                <c:pt idx="2">
                  <c:v>2012, n=210</c:v>
                </c:pt>
                <c:pt idx="3">
                  <c:v>2014, n=333</c:v>
                </c:pt>
                <c:pt idx="4">
                  <c:v>2016, n=234</c:v>
                </c:pt>
                <c:pt idx="5">
                  <c:v>2018, n=283</c:v>
                </c:pt>
                <c:pt idx="6">
                  <c:v>2020, n=307</c:v>
                </c:pt>
                <c:pt idx="7">
                  <c:v>2022, n=300</c:v>
                </c:pt>
                <c:pt idx="8">
                  <c:v>2025, n=265</c:v>
                </c:pt>
                <c:pt idx="9">
                  <c:v>Korvaushakemukseni käsiteltiin viivytyksettä</c:v>
                </c:pt>
                <c:pt idx="10">
                  <c:v>2010, n=201</c:v>
                </c:pt>
                <c:pt idx="11">
                  <c:v>2012, n=210</c:v>
                </c:pt>
                <c:pt idx="12">
                  <c:v>2014, n=333</c:v>
                </c:pt>
                <c:pt idx="13">
                  <c:v>2016, n=234</c:v>
                </c:pt>
                <c:pt idx="14">
                  <c:v>2018, n=283</c:v>
                </c:pt>
                <c:pt idx="15">
                  <c:v>2020, n=307</c:v>
                </c:pt>
                <c:pt idx="16">
                  <c:v>2022, n=300</c:v>
                </c:pt>
                <c:pt idx="17">
                  <c:v>2025, n=265</c:v>
                </c:pt>
              </c:strCache>
            </c:strRef>
          </c:cat>
          <c:val>
            <c:numRef>
              <c:f>Taul1!$D$22:$D$39</c:f>
              <c:numCache>
                <c:formatCode>0%</c:formatCode>
                <c:ptCount val="18"/>
                <c:pt idx="1">
                  <c:v>0.04</c:v>
                </c:pt>
                <c:pt idx="2">
                  <c:v>0.04</c:v>
                </c:pt>
                <c:pt idx="3">
                  <c:v>0.05</c:v>
                </c:pt>
                <c:pt idx="4">
                  <c:v>0.04</c:v>
                </c:pt>
                <c:pt idx="5">
                  <c:v>0.05</c:v>
                </c:pt>
                <c:pt idx="6">
                  <c:v>6.5000000000000002E-2</c:v>
                </c:pt>
                <c:pt idx="7">
                  <c:v>4.8000000000000001E-2</c:v>
                </c:pt>
                <c:pt idx="8">
                  <c:v>0.06</c:v>
                </c:pt>
                <c:pt idx="10">
                  <c:v>0.05</c:v>
                </c:pt>
                <c:pt idx="11">
                  <c:v>0.03</c:v>
                </c:pt>
                <c:pt idx="12">
                  <c:v>0.06</c:v>
                </c:pt>
                <c:pt idx="13">
                  <c:v>0.06</c:v>
                </c:pt>
                <c:pt idx="14">
                  <c:v>0.05</c:v>
                </c:pt>
                <c:pt idx="15">
                  <c:v>8.5999999999999993E-2</c:v>
                </c:pt>
                <c:pt idx="16">
                  <c:v>7.2999999999999995E-2</c:v>
                </c:pt>
                <c:pt idx="17">
                  <c:v>0.08</c:v>
                </c:pt>
              </c:numCache>
            </c:numRef>
          </c:val>
          <c:extLst>
            <c:ext xmlns:c16="http://schemas.microsoft.com/office/drawing/2014/chart" uri="{C3380CC4-5D6E-409C-BE32-E72D297353CC}">
              <c16:uniqueId val="{00000002-0010-47DE-8B92-2D1841F8AB86}"/>
            </c:ext>
          </c:extLst>
        </c:ser>
        <c:ser>
          <c:idx val="3"/>
          <c:order val="3"/>
          <c:tx>
            <c:strRef>
              <c:f>Taul1!$E$1</c:f>
              <c:strCache>
                <c:ptCount val="1"/>
                <c:pt idx="0">
                  <c:v>Täysin eri mieltä</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Taul1!$A$22:$A$39</c:f>
              <c:strCache>
                <c:ptCount val="18"/>
                <c:pt idx="0">
                  <c:v>Korvaus vastasi sattunutta vahinkoa</c:v>
                </c:pt>
                <c:pt idx="1">
                  <c:v>2010, n=201</c:v>
                </c:pt>
                <c:pt idx="2">
                  <c:v>2012, n=210</c:v>
                </c:pt>
                <c:pt idx="3">
                  <c:v>2014, n=333</c:v>
                </c:pt>
                <c:pt idx="4">
                  <c:v>2016, n=234</c:v>
                </c:pt>
                <c:pt idx="5">
                  <c:v>2018, n=283</c:v>
                </c:pt>
                <c:pt idx="6">
                  <c:v>2020, n=307</c:v>
                </c:pt>
                <c:pt idx="7">
                  <c:v>2022, n=300</c:v>
                </c:pt>
                <c:pt idx="8">
                  <c:v>2025, n=265</c:v>
                </c:pt>
                <c:pt idx="9">
                  <c:v>Korvaushakemukseni käsiteltiin viivytyksettä</c:v>
                </c:pt>
                <c:pt idx="10">
                  <c:v>2010, n=201</c:v>
                </c:pt>
                <c:pt idx="11">
                  <c:v>2012, n=210</c:v>
                </c:pt>
                <c:pt idx="12">
                  <c:v>2014, n=333</c:v>
                </c:pt>
                <c:pt idx="13">
                  <c:v>2016, n=234</c:v>
                </c:pt>
                <c:pt idx="14">
                  <c:v>2018, n=283</c:v>
                </c:pt>
                <c:pt idx="15">
                  <c:v>2020, n=307</c:v>
                </c:pt>
                <c:pt idx="16">
                  <c:v>2022, n=300</c:v>
                </c:pt>
                <c:pt idx="17">
                  <c:v>2025, n=265</c:v>
                </c:pt>
              </c:strCache>
            </c:strRef>
          </c:cat>
          <c:val>
            <c:numRef>
              <c:f>Taul1!$E$22:$E$39</c:f>
              <c:numCache>
                <c:formatCode>0%</c:formatCode>
                <c:ptCount val="18"/>
                <c:pt idx="1">
                  <c:v>0.08</c:v>
                </c:pt>
                <c:pt idx="2">
                  <c:v>7.0000000000000007E-2</c:v>
                </c:pt>
                <c:pt idx="3">
                  <c:v>0.06</c:v>
                </c:pt>
                <c:pt idx="4">
                  <c:v>0.06</c:v>
                </c:pt>
                <c:pt idx="5">
                  <c:v>0.05</c:v>
                </c:pt>
                <c:pt idx="6">
                  <c:v>8.6999999999999994E-2</c:v>
                </c:pt>
                <c:pt idx="7">
                  <c:v>0.08</c:v>
                </c:pt>
                <c:pt idx="8">
                  <c:v>0.05</c:v>
                </c:pt>
                <c:pt idx="10">
                  <c:v>0.05</c:v>
                </c:pt>
                <c:pt idx="11">
                  <c:v>0.05</c:v>
                </c:pt>
                <c:pt idx="12">
                  <c:v>0.04</c:v>
                </c:pt>
                <c:pt idx="13">
                  <c:v>0.06</c:v>
                </c:pt>
                <c:pt idx="14">
                  <c:v>0.06</c:v>
                </c:pt>
                <c:pt idx="15">
                  <c:v>5.7000000000000002E-2</c:v>
                </c:pt>
                <c:pt idx="16">
                  <c:v>7.8E-2</c:v>
                </c:pt>
                <c:pt idx="17">
                  <c:v>0.06</c:v>
                </c:pt>
              </c:numCache>
            </c:numRef>
          </c:val>
          <c:extLst>
            <c:ext xmlns:c16="http://schemas.microsoft.com/office/drawing/2014/chart" uri="{C3380CC4-5D6E-409C-BE32-E72D297353CC}">
              <c16:uniqueId val="{00000003-0010-47DE-8B92-2D1841F8AB86}"/>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Taul1!$A$22:$A$39</c:f>
              <c:strCache>
                <c:ptCount val="18"/>
                <c:pt idx="0">
                  <c:v>Korvaus vastasi sattunutta vahinkoa</c:v>
                </c:pt>
                <c:pt idx="1">
                  <c:v>2010, n=201</c:v>
                </c:pt>
                <c:pt idx="2">
                  <c:v>2012, n=210</c:v>
                </c:pt>
                <c:pt idx="3">
                  <c:v>2014, n=333</c:v>
                </c:pt>
                <c:pt idx="4">
                  <c:v>2016, n=234</c:v>
                </c:pt>
                <c:pt idx="5">
                  <c:v>2018, n=283</c:v>
                </c:pt>
                <c:pt idx="6">
                  <c:v>2020, n=307</c:v>
                </c:pt>
                <c:pt idx="7">
                  <c:v>2022, n=300</c:v>
                </c:pt>
                <c:pt idx="8">
                  <c:v>2025, n=265</c:v>
                </c:pt>
                <c:pt idx="9">
                  <c:v>Korvaushakemukseni käsiteltiin viivytyksettä</c:v>
                </c:pt>
                <c:pt idx="10">
                  <c:v>2010, n=201</c:v>
                </c:pt>
                <c:pt idx="11">
                  <c:v>2012, n=210</c:v>
                </c:pt>
                <c:pt idx="12">
                  <c:v>2014, n=333</c:v>
                </c:pt>
                <c:pt idx="13">
                  <c:v>2016, n=234</c:v>
                </c:pt>
                <c:pt idx="14">
                  <c:v>2018, n=283</c:v>
                </c:pt>
                <c:pt idx="15">
                  <c:v>2020, n=307</c:v>
                </c:pt>
                <c:pt idx="16">
                  <c:v>2022, n=300</c:v>
                </c:pt>
                <c:pt idx="17">
                  <c:v>2025, n=265</c:v>
                </c:pt>
              </c:strCache>
            </c:strRef>
          </c:cat>
          <c:val>
            <c:numRef>
              <c:f>Taul1!$F$22:$F$39</c:f>
              <c:numCache>
                <c:formatCode>0%</c:formatCode>
                <c:ptCount val="18"/>
                <c:pt idx="1">
                  <c:v>0.06</c:v>
                </c:pt>
                <c:pt idx="2">
                  <c:v>7.0000000000000007E-2</c:v>
                </c:pt>
                <c:pt idx="3">
                  <c:v>0.04</c:v>
                </c:pt>
                <c:pt idx="4">
                  <c:v>7.0000000000000007E-2</c:v>
                </c:pt>
                <c:pt idx="5">
                  <c:v>0.05</c:v>
                </c:pt>
                <c:pt idx="6">
                  <c:v>4.2000000000000003E-2</c:v>
                </c:pt>
                <c:pt idx="7">
                  <c:v>1.4999999999999999E-2</c:v>
                </c:pt>
                <c:pt idx="8">
                  <c:v>0.03</c:v>
                </c:pt>
                <c:pt idx="10">
                  <c:v>0.06</c:v>
                </c:pt>
                <c:pt idx="11">
                  <c:v>0.05</c:v>
                </c:pt>
                <c:pt idx="12">
                  <c:v>0.04</c:v>
                </c:pt>
                <c:pt idx="13">
                  <c:v>0.04</c:v>
                </c:pt>
                <c:pt idx="14">
                  <c:v>0.03</c:v>
                </c:pt>
                <c:pt idx="15">
                  <c:v>0.03</c:v>
                </c:pt>
                <c:pt idx="16">
                  <c:v>1.4999999999999999E-2</c:v>
                </c:pt>
                <c:pt idx="17">
                  <c:v>0.03</c:v>
                </c:pt>
              </c:numCache>
            </c:numRef>
          </c:val>
          <c:extLst>
            <c:ext xmlns:c16="http://schemas.microsoft.com/office/drawing/2014/chart" uri="{C3380CC4-5D6E-409C-BE32-E72D297353CC}">
              <c16:uniqueId val="{00000000-7104-4175-A8B4-8523CA15BC56}"/>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045753720049669"/>
          <c:y val="0.91808041509248983"/>
          <c:w val="0.59542462799503304"/>
          <c:h val="5.2843503377709836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143755104069889"/>
          <c:y val="5.5441099312475831E-2"/>
          <c:w val="0.56188474231178931"/>
          <c:h val="0.78908893516358425"/>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Taul1!$A$42:$A$51</c:f>
              <c:strCache>
                <c:ptCount val="10"/>
                <c:pt idx="0">
                  <c:v>Käytössä olevat valitus- ja muutoksenhakukeinot ilmoitettiin selvästi</c:v>
                </c:pt>
                <c:pt idx="1">
                  <c:v>2010, n=201</c:v>
                </c:pt>
                <c:pt idx="2">
                  <c:v>2012, n=210</c:v>
                </c:pt>
                <c:pt idx="3">
                  <c:v>2014, n=333</c:v>
                </c:pt>
                <c:pt idx="4">
                  <c:v>2016, n=234</c:v>
                </c:pt>
                <c:pt idx="5">
                  <c:v>2018, n=283</c:v>
                </c:pt>
                <c:pt idx="6">
                  <c:v>2020, n=307</c:v>
                </c:pt>
                <c:pt idx="7">
                  <c:v>2020, n=307</c:v>
                </c:pt>
                <c:pt idx="8">
                  <c:v>2022, n=300</c:v>
                </c:pt>
                <c:pt idx="9">
                  <c:v>2025, n=265</c:v>
                </c:pt>
              </c:strCache>
            </c:strRef>
          </c:cat>
          <c:val>
            <c:numRef>
              <c:f>Taul1!$B$42:$B$51</c:f>
              <c:numCache>
                <c:formatCode>0%</c:formatCode>
                <c:ptCount val="10"/>
                <c:pt idx="1">
                  <c:v>0.51</c:v>
                </c:pt>
                <c:pt idx="2">
                  <c:v>0.46</c:v>
                </c:pt>
                <c:pt idx="3">
                  <c:v>0.49</c:v>
                </c:pt>
                <c:pt idx="4">
                  <c:v>0.48</c:v>
                </c:pt>
                <c:pt idx="5">
                  <c:v>0.48</c:v>
                </c:pt>
                <c:pt idx="6">
                  <c:v>0.48199999999999998</c:v>
                </c:pt>
                <c:pt idx="7">
                  <c:v>0.48199999999999998</c:v>
                </c:pt>
                <c:pt idx="8">
                  <c:v>0.46100000000000002</c:v>
                </c:pt>
                <c:pt idx="9">
                  <c:v>0.45</c:v>
                </c:pt>
              </c:numCache>
            </c:numRef>
          </c:val>
          <c:extLst>
            <c:ext xmlns:c16="http://schemas.microsoft.com/office/drawing/2014/chart" uri="{C3380CC4-5D6E-409C-BE32-E72D297353CC}">
              <c16:uniqueId val="{00000000-0010-47DE-8B92-2D1841F8AB86}"/>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Taul1!$A$42:$A$51</c:f>
              <c:strCache>
                <c:ptCount val="10"/>
                <c:pt idx="0">
                  <c:v>Käytössä olevat valitus- ja muutoksenhakukeinot ilmoitettiin selvästi</c:v>
                </c:pt>
                <c:pt idx="1">
                  <c:v>2010, n=201</c:v>
                </c:pt>
                <c:pt idx="2">
                  <c:v>2012, n=210</c:v>
                </c:pt>
                <c:pt idx="3">
                  <c:v>2014, n=333</c:v>
                </c:pt>
                <c:pt idx="4">
                  <c:v>2016, n=234</c:v>
                </c:pt>
                <c:pt idx="5">
                  <c:v>2018, n=283</c:v>
                </c:pt>
                <c:pt idx="6">
                  <c:v>2020, n=307</c:v>
                </c:pt>
                <c:pt idx="7">
                  <c:v>2020, n=307</c:v>
                </c:pt>
                <c:pt idx="8">
                  <c:v>2022, n=300</c:v>
                </c:pt>
                <c:pt idx="9">
                  <c:v>2025, n=265</c:v>
                </c:pt>
              </c:strCache>
            </c:strRef>
          </c:cat>
          <c:val>
            <c:numRef>
              <c:f>Taul1!$C$42:$C$51</c:f>
              <c:numCache>
                <c:formatCode>0%</c:formatCode>
                <c:ptCount val="10"/>
                <c:pt idx="1">
                  <c:v>0.23</c:v>
                </c:pt>
                <c:pt idx="2">
                  <c:v>0.26</c:v>
                </c:pt>
                <c:pt idx="3">
                  <c:v>0.19</c:v>
                </c:pt>
                <c:pt idx="4">
                  <c:v>0.18</c:v>
                </c:pt>
                <c:pt idx="5">
                  <c:v>0.15</c:v>
                </c:pt>
                <c:pt idx="6">
                  <c:v>0.223</c:v>
                </c:pt>
                <c:pt idx="7">
                  <c:v>0.223</c:v>
                </c:pt>
                <c:pt idx="8">
                  <c:v>0.25600000000000001</c:v>
                </c:pt>
                <c:pt idx="9">
                  <c:v>0.22</c:v>
                </c:pt>
              </c:numCache>
            </c:numRef>
          </c:val>
          <c:extLst>
            <c:ext xmlns:c16="http://schemas.microsoft.com/office/drawing/2014/chart" uri="{C3380CC4-5D6E-409C-BE32-E72D297353CC}">
              <c16:uniqueId val="{00000001-0010-47DE-8B92-2D1841F8AB86}"/>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Taul1!$A$42:$A$51</c:f>
              <c:strCache>
                <c:ptCount val="10"/>
                <c:pt idx="0">
                  <c:v>Käytössä olevat valitus- ja muutoksenhakukeinot ilmoitettiin selvästi</c:v>
                </c:pt>
                <c:pt idx="1">
                  <c:v>2010, n=201</c:v>
                </c:pt>
                <c:pt idx="2">
                  <c:v>2012, n=210</c:v>
                </c:pt>
                <c:pt idx="3">
                  <c:v>2014, n=333</c:v>
                </c:pt>
                <c:pt idx="4">
                  <c:v>2016, n=234</c:v>
                </c:pt>
                <c:pt idx="5">
                  <c:v>2018, n=283</c:v>
                </c:pt>
                <c:pt idx="6">
                  <c:v>2020, n=307</c:v>
                </c:pt>
                <c:pt idx="7">
                  <c:v>2020, n=307</c:v>
                </c:pt>
                <c:pt idx="8">
                  <c:v>2022, n=300</c:v>
                </c:pt>
                <c:pt idx="9">
                  <c:v>2025, n=265</c:v>
                </c:pt>
              </c:strCache>
            </c:strRef>
          </c:cat>
          <c:val>
            <c:numRef>
              <c:f>Taul1!$D$42:$D$51</c:f>
              <c:numCache>
                <c:formatCode>0%</c:formatCode>
                <c:ptCount val="10"/>
                <c:pt idx="1">
                  <c:v>0.12</c:v>
                </c:pt>
                <c:pt idx="2">
                  <c:v>0.13</c:v>
                </c:pt>
                <c:pt idx="3">
                  <c:v>0.08</c:v>
                </c:pt>
                <c:pt idx="4">
                  <c:v>0.08</c:v>
                </c:pt>
                <c:pt idx="5">
                  <c:v>0.08</c:v>
                </c:pt>
                <c:pt idx="6">
                  <c:v>6.6000000000000003E-2</c:v>
                </c:pt>
                <c:pt idx="7">
                  <c:v>6.6000000000000003E-2</c:v>
                </c:pt>
                <c:pt idx="8">
                  <c:v>5.7000000000000002E-2</c:v>
                </c:pt>
                <c:pt idx="9">
                  <c:v>0.08</c:v>
                </c:pt>
              </c:numCache>
            </c:numRef>
          </c:val>
          <c:extLst>
            <c:ext xmlns:c16="http://schemas.microsoft.com/office/drawing/2014/chart" uri="{C3380CC4-5D6E-409C-BE32-E72D297353CC}">
              <c16:uniqueId val="{00000002-0010-47DE-8B92-2D1841F8AB86}"/>
            </c:ext>
          </c:extLst>
        </c:ser>
        <c:ser>
          <c:idx val="3"/>
          <c:order val="3"/>
          <c:tx>
            <c:strRef>
              <c:f>Taul1!$E$1</c:f>
              <c:strCache>
                <c:ptCount val="1"/>
                <c:pt idx="0">
                  <c:v>Täysin eri mieltä</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Taul1!$A$42:$A$51</c:f>
              <c:strCache>
                <c:ptCount val="10"/>
                <c:pt idx="0">
                  <c:v>Käytössä olevat valitus- ja muutoksenhakukeinot ilmoitettiin selvästi</c:v>
                </c:pt>
                <c:pt idx="1">
                  <c:v>2010, n=201</c:v>
                </c:pt>
                <c:pt idx="2">
                  <c:v>2012, n=210</c:v>
                </c:pt>
                <c:pt idx="3">
                  <c:v>2014, n=333</c:v>
                </c:pt>
                <c:pt idx="4">
                  <c:v>2016, n=234</c:v>
                </c:pt>
                <c:pt idx="5">
                  <c:v>2018, n=283</c:v>
                </c:pt>
                <c:pt idx="6">
                  <c:v>2020, n=307</c:v>
                </c:pt>
                <c:pt idx="7">
                  <c:v>2020, n=307</c:v>
                </c:pt>
                <c:pt idx="8">
                  <c:v>2022, n=300</c:v>
                </c:pt>
                <c:pt idx="9">
                  <c:v>2025, n=265</c:v>
                </c:pt>
              </c:strCache>
            </c:strRef>
          </c:cat>
          <c:val>
            <c:numRef>
              <c:f>Taul1!$E$42:$E$51</c:f>
              <c:numCache>
                <c:formatCode>0%</c:formatCode>
                <c:ptCount val="10"/>
                <c:pt idx="1">
                  <c:v>0.05</c:v>
                </c:pt>
                <c:pt idx="2">
                  <c:v>7.0000000000000007E-2</c:v>
                </c:pt>
                <c:pt idx="3">
                  <c:v>0.05</c:v>
                </c:pt>
                <c:pt idx="4">
                  <c:v>0.03</c:v>
                </c:pt>
                <c:pt idx="5">
                  <c:v>0.04</c:v>
                </c:pt>
                <c:pt idx="6">
                  <c:v>4.5999999999999999E-2</c:v>
                </c:pt>
                <c:pt idx="7">
                  <c:v>4.5999999999999999E-2</c:v>
                </c:pt>
                <c:pt idx="8">
                  <c:v>4.2999999999999997E-2</c:v>
                </c:pt>
                <c:pt idx="9">
                  <c:v>0.05</c:v>
                </c:pt>
              </c:numCache>
            </c:numRef>
          </c:val>
          <c:extLst>
            <c:ext xmlns:c16="http://schemas.microsoft.com/office/drawing/2014/chart" uri="{C3380CC4-5D6E-409C-BE32-E72D297353CC}">
              <c16:uniqueId val="{00000003-0010-47DE-8B92-2D1841F8AB86}"/>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Taul1!$A$42:$A$51</c:f>
              <c:strCache>
                <c:ptCount val="10"/>
                <c:pt idx="0">
                  <c:v>Käytössä olevat valitus- ja muutoksenhakukeinot ilmoitettiin selvästi</c:v>
                </c:pt>
                <c:pt idx="1">
                  <c:v>2010, n=201</c:v>
                </c:pt>
                <c:pt idx="2">
                  <c:v>2012, n=210</c:v>
                </c:pt>
                <c:pt idx="3">
                  <c:v>2014, n=333</c:v>
                </c:pt>
                <c:pt idx="4">
                  <c:v>2016, n=234</c:v>
                </c:pt>
                <c:pt idx="5">
                  <c:v>2018, n=283</c:v>
                </c:pt>
                <c:pt idx="6">
                  <c:v>2020, n=307</c:v>
                </c:pt>
                <c:pt idx="7">
                  <c:v>2020, n=307</c:v>
                </c:pt>
                <c:pt idx="8">
                  <c:v>2022, n=300</c:v>
                </c:pt>
                <c:pt idx="9">
                  <c:v>2025, n=265</c:v>
                </c:pt>
              </c:strCache>
            </c:strRef>
          </c:cat>
          <c:val>
            <c:numRef>
              <c:f>Taul1!$F$42:$F$51</c:f>
              <c:numCache>
                <c:formatCode>0%</c:formatCode>
                <c:ptCount val="10"/>
                <c:pt idx="1">
                  <c:v>0.1</c:v>
                </c:pt>
                <c:pt idx="2">
                  <c:v>0.09</c:v>
                </c:pt>
                <c:pt idx="3">
                  <c:v>0.19</c:v>
                </c:pt>
                <c:pt idx="4">
                  <c:v>0.23</c:v>
                </c:pt>
                <c:pt idx="5">
                  <c:v>0.25</c:v>
                </c:pt>
                <c:pt idx="6">
                  <c:v>0.183</c:v>
                </c:pt>
                <c:pt idx="7">
                  <c:v>0.183</c:v>
                </c:pt>
                <c:pt idx="8">
                  <c:v>0.184</c:v>
                </c:pt>
                <c:pt idx="9">
                  <c:v>0.2</c:v>
                </c:pt>
              </c:numCache>
            </c:numRef>
          </c:val>
          <c:extLst>
            <c:ext xmlns:c16="http://schemas.microsoft.com/office/drawing/2014/chart" uri="{C3380CC4-5D6E-409C-BE32-E72D297353CC}">
              <c16:uniqueId val="{00000000-7104-4175-A8B4-8523CA15BC56}"/>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045753720049669"/>
          <c:y val="0.91808041509248983"/>
          <c:w val="0.59542462799503304"/>
          <c:h val="5.2843503377709836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702827410806152"/>
          <c:y val="6.005237924383925E-2"/>
          <c:w val="0.56858157397640197"/>
          <c:h val="0.75420679215707831"/>
        </c:manualLayout>
      </c:layout>
      <c:barChart>
        <c:barDir val="bar"/>
        <c:grouping val="percentStacked"/>
        <c:varyColors val="0"/>
        <c:ser>
          <c:idx val="0"/>
          <c:order val="0"/>
          <c:tx>
            <c:strRef>
              <c:f>Taul1!$A$17</c:f>
              <c:strCache>
                <c:ptCount val="1"/>
                <c:pt idx="0">
                  <c:v>Kyllä</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Taul1!$B$16:$AO$16</c:f>
              <c:strCache>
                <c:ptCount val="21"/>
                <c:pt idx="0">
                  <c:v>KAIKKI VASTAAJAT</c:v>
                </c:pt>
                <c:pt idx="1">
                  <c:v>SUKUPUOLI</c:v>
                </c:pt>
                <c:pt idx="2">
                  <c:v>Mies n=127</c:v>
                </c:pt>
                <c:pt idx="3">
                  <c:v>Nainen n=138</c:v>
                </c:pt>
                <c:pt idx="4">
                  <c:v>IKÄRYHMÄ</c:v>
                </c:pt>
                <c:pt idx="5">
                  <c:v>18-29 n=46</c:v>
                </c:pt>
                <c:pt idx="6">
                  <c:v>30-39 n=60</c:v>
                </c:pt>
                <c:pt idx="7">
                  <c:v>40-49 n=47</c:v>
                </c:pt>
                <c:pt idx="8">
                  <c:v>50-59 n=50</c:v>
                </c:pt>
                <c:pt idx="9">
                  <c:v>60-79 n=61</c:v>
                </c:pt>
                <c:pt idx="10">
                  <c:v>TALOUDEN BRUTTOTULOT VUODESSA</c:v>
                </c:pt>
                <c:pt idx="11">
                  <c:v>Alle 30.000 €/vuodessa n=45</c:v>
                </c:pt>
                <c:pt idx="12">
                  <c:v>30.001 - 40.000 €/vuodessa n=57</c:v>
                </c:pt>
                <c:pt idx="13">
                  <c:v>50.001 - 70.000 €/vuodessa n=43</c:v>
                </c:pt>
                <c:pt idx="14">
                  <c:v>Yli 70.000 €/vuodessa n=78</c:v>
                </c:pt>
                <c:pt idx="15">
                  <c:v>AMMATTI </c:v>
                </c:pt>
                <c:pt idx="16">
                  <c:v>Johtavassa asemassa oleva/yrittäjä n=24</c:v>
                </c:pt>
                <c:pt idx="17">
                  <c:v>Toimihenkilö n=84</c:v>
                </c:pt>
                <c:pt idx="18">
                  <c:v>Työväestö n=85</c:v>
                </c:pt>
                <c:pt idx="19">
                  <c:v>Opiskelija/koululainen n=17</c:v>
                </c:pt>
                <c:pt idx="20">
                  <c:v>Eläkeläinen n=49</c:v>
                </c:pt>
              </c:strCache>
              <c:extLst/>
            </c:strRef>
          </c:cat>
          <c:val>
            <c:numRef>
              <c:f>Taul1!$B$17:$AO$17</c:f>
              <c:numCache>
                <c:formatCode>General</c:formatCode>
                <c:ptCount val="21"/>
                <c:pt idx="0" formatCode="0%">
                  <c:v>0.05</c:v>
                </c:pt>
                <c:pt idx="2" formatCode="0%">
                  <c:v>0.06</c:v>
                </c:pt>
                <c:pt idx="3" formatCode="0%">
                  <c:v>0.05</c:v>
                </c:pt>
                <c:pt idx="5" formatCode="0%">
                  <c:v>0.16</c:v>
                </c:pt>
                <c:pt idx="6" formatCode="0%">
                  <c:v>0.02</c:v>
                </c:pt>
                <c:pt idx="7" formatCode="0%">
                  <c:v>0.03</c:v>
                </c:pt>
                <c:pt idx="8" formatCode="0%">
                  <c:v>0.02</c:v>
                </c:pt>
                <c:pt idx="9" formatCode="0%">
                  <c:v>0.05</c:v>
                </c:pt>
                <c:pt idx="11" formatCode="0%">
                  <c:v>0.11</c:v>
                </c:pt>
                <c:pt idx="12" formatCode="0%">
                  <c:v>0.08</c:v>
                </c:pt>
                <c:pt idx="13" formatCode="0%">
                  <c:v>0.02</c:v>
                </c:pt>
                <c:pt idx="14" formatCode="0%">
                  <c:v>0.02</c:v>
                </c:pt>
                <c:pt idx="16" formatCode="0%">
                  <c:v>0.08</c:v>
                </c:pt>
                <c:pt idx="17" formatCode="0%">
                  <c:v>7.0000000000000007E-2</c:v>
                </c:pt>
                <c:pt idx="18" formatCode="0%">
                  <c:v>0.03</c:v>
                </c:pt>
                <c:pt idx="19" formatCode="0%">
                  <c:v>0.06</c:v>
                </c:pt>
                <c:pt idx="20" formatCode="0%">
                  <c:v>0.04</c:v>
                </c:pt>
              </c:numCache>
              <c:extLst/>
            </c:numRef>
          </c:val>
          <c:extLst>
            <c:ext xmlns:c16="http://schemas.microsoft.com/office/drawing/2014/chart" uri="{C3380CC4-5D6E-409C-BE32-E72D297353CC}">
              <c16:uniqueId val="{00000000-7E43-E046-8624-D75AC68A7DC4}"/>
            </c:ext>
          </c:extLst>
        </c:ser>
        <c:ser>
          <c:idx val="1"/>
          <c:order val="1"/>
          <c:tx>
            <c:strRef>
              <c:f>Taul1!$A$18</c:f>
              <c:strCache>
                <c:ptCount val="1"/>
                <c:pt idx="0">
                  <c:v>Hakemuksen käsittely on vielä kesken</c:v>
                </c:pt>
              </c:strCache>
            </c:strRef>
          </c:tx>
          <c:spPr>
            <a:solidFill>
              <a:srgbClr val="164280">
                <a:lumMod val="20000"/>
                <a:lumOff val="80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Taul1!$B$16:$AO$16</c:f>
              <c:strCache>
                <c:ptCount val="21"/>
                <c:pt idx="0">
                  <c:v>KAIKKI VASTAAJAT</c:v>
                </c:pt>
                <c:pt idx="1">
                  <c:v>SUKUPUOLI</c:v>
                </c:pt>
                <c:pt idx="2">
                  <c:v>Mies n=127</c:v>
                </c:pt>
                <c:pt idx="3">
                  <c:v>Nainen n=138</c:v>
                </c:pt>
                <c:pt idx="4">
                  <c:v>IKÄRYHMÄ</c:v>
                </c:pt>
                <c:pt idx="5">
                  <c:v>18-29 n=46</c:v>
                </c:pt>
                <c:pt idx="6">
                  <c:v>30-39 n=60</c:v>
                </c:pt>
                <c:pt idx="7">
                  <c:v>40-49 n=47</c:v>
                </c:pt>
                <c:pt idx="8">
                  <c:v>50-59 n=50</c:v>
                </c:pt>
                <c:pt idx="9">
                  <c:v>60-79 n=61</c:v>
                </c:pt>
                <c:pt idx="10">
                  <c:v>TALOUDEN BRUTTOTULOT VUODESSA</c:v>
                </c:pt>
                <c:pt idx="11">
                  <c:v>Alle 30.000 €/vuodessa n=45</c:v>
                </c:pt>
                <c:pt idx="12">
                  <c:v>30.001 - 40.000 €/vuodessa n=57</c:v>
                </c:pt>
                <c:pt idx="13">
                  <c:v>50.001 - 70.000 €/vuodessa n=43</c:v>
                </c:pt>
                <c:pt idx="14">
                  <c:v>Yli 70.000 €/vuodessa n=78</c:v>
                </c:pt>
                <c:pt idx="15">
                  <c:v>AMMATTI </c:v>
                </c:pt>
                <c:pt idx="16">
                  <c:v>Johtavassa asemassa oleva/yrittäjä n=24</c:v>
                </c:pt>
                <c:pt idx="17">
                  <c:v>Toimihenkilö n=84</c:v>
                </c:pt>
                <c:pt idx="18">
                  <c:v>Työväestö n=85</c:v>
                </c:pt>
                <c:pt idx="19">
                  <c:v>Opiskelija/koululainen n=17</c:v>
                </c:pt>
                <c:pt idx="20">
                  <c:v>Eläkeläinen n=49</c:v>
                </c:pt>
              </c:strCache>
              <c:extLst/>
            </c:strRef>
          </c:cat>
          <c:val>
            <c:numRef>
              <c:f>Taul1!$B$18:$AO$18</c:f>
              <c:numCache>
                <c:formatCode>General</c:formatCode>
                <c:ptCount val="21"/>
                <c:pt idx="0" formatCode="0%">
                  <c:v>0.05</c:v>
                </c:pt>
                <c:pt idx="2" formatCode="0%">
                  <c:v>0.03</c:v>
                </c:pt>
                <c:pt idx="3" formatCode="0%">
                  <c:v>7.0000000000000007E-2</c:v>
                </c:pt>
                <c:pt idx="5" formatCode="0%">
                  <c:v>0.08</c:v>
                </c:pt>
                <c:pt idx="6" formatCode="0%">
                  <c:v>0.1</c:v>
                </c:pt>
                <c:pt idx="8" formatCode="0%">
                  <c:v>0.06</c:v>
                </c:pt>
                <c:pt idx="9" formatCode="0%">
                  <c:v>0.03</c:v>
                </c:pt>
                <c:pt idx="11" formatCode="0%">
                  <c:v>7.0000000000000007E-2</c:v>
                </c:pt>
                <c:pt idx="12" formatCode="0%">
                  <c:v>0.03</c:v>
                </c:pt>
                <c:pt idx="13" formatCode="0%">
                  <c:v>7.0000000000000007E-2</c:v>
                </c:pt>
                <c:pt idx="14" formatCode="0%">
                  <c:v>0.03</c:v>
                </c:pt>
                <c:pt idx="16" formatCode="0%">
                  <c:v>0.12</c:v>
                </c:pt>
                <c:pt idx="17" formatCode="0%">
                  <c:v>0.05</c:v>
                </c:pt>
                <c:pt idx="18" formatCode="0%">
                  <c:v>0.02</c:v>
                </c:pt>
                <c:pt idx="19" formatCode="0%">
                  <c:v>0.16</c:v>
                </c:pt>
                <c:pt idx="20" formatCode="0%">
                  <c:v>0.04</c:v>
                </c:pt>
              </c:numCache>
              <c:extLst/>
            </c:numRef>
          </c:val>
          <c:extLst>
            <c:ext xmlns:c16="http://schemas.microsoft.com/office/drawing/2014/chart" uri="{C3380CC4-5D6E-409C-BE32-E72D297353CC}">
              <c16:uniqueId val="{00000001-7E43-E046-8624-D75AC68A7DC4}"/>
            </c:ext>
          </c:extLst>
        </c:ser>
        <c:ser>
          <c:idx val="3"/>
          <c:order val="2"/>
          <c:tx>
            <c:strRef>
              <c:f>Taul1!$A$19</c:f>
              <c:strCache>
                <c:ptCount val="1"/>
                <c:pt idx="0">
                  <c:v>Osittain</c:v>
                </c:pt>
              </c:strCache>
            </c:strRef>
          </c:tx>
          <c:spPr>
            <a:solidFill>
              <a:srgbClr val="FFFFFF">
                <a:lumMod val="8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15"/>
              <c:pt idx="0">
                <c:v>KAIKKI VASTAAJAT</c:v>
              </c:pt>
              <c:pt idx="1">
                <c:v>Mies n=127</c:v>
              </c:pt>
              <c:pt idx="2">
                <c:v>Nainen n=138</c:v>
              </c:pt>
              <c:pt idx="3">
                <c:v>IKÄRYHMÄ</c:v>
              </c:pt>
              <c:pt idx="4">
                <c:v>18-29 n=46</c:v>
              </c:pt>
              <c:pt idx="5">
                <c:v>30-39 n=60</c:v>
              </c:pt>
              <c:pt idx="6">
                <c:v>40-49 n=47</c:v>
              </c:pt>
              <c:pt idx="7">
                <c:v>50-59 n=50</c:v>
              </c:pt>
              <c:pt idx="8">
                <c:v>60-79 n=61</c:v>
              </c:pt>
              <c:pt idx="9">
                <c:v>TALOUDEN BRUTTOTULOT VUODESSA</c:v>
              </c:pt>
              <c:pt idx="10">
                <c:v>Alle 30.000 €/vuodessa n=45</c:v>
              </c:pt>
              <c:pt idx="11">
                <c:v>30.001 - 40.000 €/vuodessa n=57</c:v>
              </c:pt>
              <c:pt idx="12">
                <c:v>50.001 - 70.000 €/vuodessa n=43</c:v>
              </c:pt>
              <c:pt idx="13">
                <c:v>AMMATTI </c:v>
              </c:pt>
              <c:pt idx="14">
                <c:v>Toimihenkilö n=84</c:v>
              </c:pt>
              <c:extLst>
                <c:ext xmlns:c15="http://schemas.microsoft.com/office/drawing/2012/chart" uri="{02D57815-91ED-43cb-92C2-25804820EDAC}">
                  <c15:autoCat val="1"/>
                </c:ext>
              </c:extLst>
            </c:strLit>
          </c:cat>
          <c:val>
            <c:numRef>
              <c:f>Taul1!$B$19:$AO$19</c:f>
              <c:numCache>
                <c:formatCode>General</c:formatCode>
                <c:ptCount val="21"/>
                <c:pt idx="0" formatCode="0%">
                  <c:v>0.05</c:v>
                </c:pt>
                <c:pt idx="2" formatCode="0%">
                  <c:v>0.06</c:v>
                </c:pt>
                <c:pt idx="3" formatCode="0%">
                  <c:v>0.04</c:v>
                </c:pt>
                <c:pt idx="5" formatCode="0%">
                  <c:v>0.11</c:v>
                </c:pt>
                <c:pt idx="8" formatCode="0%">
                  <c:v>0.1</c:v>
                </c:pt>
                <c:pt idx="9" formatCode="0%">
                  <c:v>0.05</c:v>
                </c:pt>
                <c:pt idx="11" formatCode="0%">
                  <c:v>0.08</c:v>
                </c:pt>
                <c:pt idx="12" formatCode="0%">
                  <c:v>0.06</c:v>
                </c:pt>
                <c:pt idx="13" formatCode="0%">
                  <c:v>0.02</c:v>
                </c:pt>
                <c:pt idx="14" formatCode="0%">
                  <c:v>0.04</c:v>
                </c:pt>
                <c:pt idx="16" formatCode="0%">
                  <c:v>0.22</c:v>
                </c:pt>
                <c:pt idx="17" formatCode="0%">
                  <c:v>0.01</c:v>
                </c:pt>
                <c:pt idx="18" formatCode="0%">
                  <c:v>0.03</c:v>
                </c:pt>
                <c:pt idx="19" formatCode="0%">
                  <c:v>0.06</c:v>
                </c:pt>
                <c:pt idx="20" formatCode="0%">
                  <c:v>7.0000000000000007E-2</c:v>
                </c:pt>
              </c:numCache>
              <c:extLst/>
            </c:numRef>
          </c:val>
          <c:extLst>
            <c:ext xmlns:c16="http://schemas.microsoft.com/office/drawing/2014/chart" uri="{C3380CC4-5D6E-409C-BE32-E72D297353CC}">
              <c16:uniqueId val="{00000002-7E43-E046-8624-D75AC68A7DC4}"/>
            </c:ext>
          </c:extLst>
        </c:ser>
        <c:ser>
          <c:idx val="2"/>
          <c:order val="3"/>
          <c:tx>
            <c:strRef>
              <c:f>Taul1!$A$20</c:f>
              <c:strCache>
                <c:ptCount val="1"/>
                <c:pt idx="0">
                  <c:v>Ei</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Taul1!$B$16:$AO$16</c:f>
              <c:strCache>
                <c:ptCount val="21"/>
                <c:pt idx="0">
                  <c:v>KAIKKI VASTAAJAT</c:v>
                </c:pt>
                <c:pt idx="1">
                  <c:v>SUKUPUOLI</c:v>
                </c:pt>
                <c:pt idx="2">
                  <c:v>Mies n=127</c:v>
                </c:pt>
                <c:pt idx="3">
                  <c:v>Nainen n=138</c:v>
                </c:pt>
                <c:pt idx="4">
                  <c:v>IKÄRYHMÄ</c:v>
                </c:pt>
                <c:pt idx="5">
                  <c:v>18-29 n=46</c:v>
                </c:pt>
                <c:pt idx="6">
                  <c:v>30-39 n=60</c:v>
                </c:pt>
                <c:pt idx="7">
                  <c:v>40-49 n=47</c:v>
                </c:pt>
                <c:pt idx="8">
                  <c:v>50-59 n=50</c:v>
                </c:pt>
                <c:pt idx="9">
                  <c:v>60-79 n=61</c:v>
                </c:pt>
                <c:pt idx="10">
                  <c:v>TALOUDEN BRUTTOTULOT VUODESSA</c:v>
                </c:pt>
                <c:pt idx="11">
                  <c:v>Alle 30.000 €/vuodessa n=45</c:v>
                </c:pt>
                <c:pt idx="12">
                  <c:v>30.001 - 40.000 €/vuodessa n=57</c:v>
                </c:pt>
                <c:pt idx="13">
                  <c:v>50.001 - 70.000 €/vuodessa n=43</c:v>
                </c:pt>
                <c:pt idx="14">
                  <c:v>Yli 70.000 €/vuodessa n=78</c:v>
                </c:pt>
                <c:pt idx="15">
                  <c:v>AMMATTI </c:v>
                </c:pt>
                <c:pt idx="16">
                  <c:v>Johtavassa asemassa oleva/yrittäjä n=24</c:v>
                </c:pt>
                <c:pt idx="17">
                  <c:v>Toimihenkilö n=84</c:v>
                </c:pt>
                <c:pt idx="18">
                  <c:v>Työväestö n=85</c:v>
                </c:pt>
                <c:pt idx="19">
                  <c:v>Opiskelija/koululainen n=17</c:v>
                </c:pt>
                <c:pt idx="20">
                  <c:v>Eläkeläinen n=49</c:v>
                </c:pt>
              </c:strCache>
              <c:extLst/>
            </c:strRef>
          </c:cat>
          <c:val>
            <c:numRef>
              <c:f>Taul1!$B$20:$AO$20</c:f>
              <c:numCache>
                <c:formatCode>General</c:formatCode>
                <c:ptCount val="21"/>
                <c:pt idx="0" formatCode="0%">
                  <c:v>0.85</c:v>
                </c:pt>
                <c:pt idx="2" formatCode="0%">
                  <c:v>0.85</c:v>
                </c:pt>
                <c:pt idx="3" formatCode="0%">
                  <c:v>0.84</c:v>
                </c:pt>
                <c:pt idx="5" formatCode="0%">
                  <c:v>0.66</c:v>
                </c:pt>
                <c:pt idx="6" formatCode="0%">
                  <c:v>0.89</c:v>
                </c:pt>
                <c:pt idx="7" formatCode="0%">
                  <c:v>0.97</c:v>
                </c:pt>
                <c:pt idx="8" formatCode="0%">
                  <c:v>0.83</c:v>
                </c:pt>
                <c:pt idx="9" formatCode="0%">
                  <c:v>0.87</c:v>
                </c:pt>
                <c:pt idx="11" formatCode="0%">
                  <c:v>0.74</c:v>
                </c:pt>
                <c:pt idx="12" formatCode="0%">
                  <c:v>0.83</c:v>
                </c:pt>
                <c:pt idx="13" formatCode="0%">
                  <c:v>0.89</c:v>
                </c:pt>
                <c:pt idx="14" formatCode="0%">
                  <c:v>0.91</c:v>
                </c:pt>
                <c:pt idx="16" formatCode="0%">
                  <c:v>0.57999999999999996</c:v>
                </c:pt>
                <c:pt idx="17" formatCode="0%">
                  <c:v>0.86</c:v>
                </c:pt>
                <c:pt idx="18" formatCode="0%">
                  <c:v>0.91</c:v>
                </c:pt>
                <c:pt idx="19" formatCode="0%">
                  <c:v>0.72</c:v>
                </c:pt>
                <c:pt idx="20" formatCode="0%">
                  <c:v>0.86</c:v>
                </c:pt>
              </c:numCache>
              <c:extLst/>
            </c:numRef>
          </c:val>
          <c:extLst>
            <c:ext xmlns:c16="http://schemas.microsoft.com/office/drawing/2014/chart" uri="{C3380CC4-5D6E-409C-BE32-E72D297353CC}">
              <c16:uniqueId val="{00000003-7E43-E046-8624-D75AC68A7DC4}"/>
            </c:ext>
          </c:extLst>
        </c:ser>
        <c:dLbls>
          <c:showLegendKey val="0"/>
          <c:showVal val="0"/>
          <c:showCatName val="0"/>
          <c:showSerName val="0"/>
          <c:showPercent val="0"/>
          <c:showBubbleSize val="0"/>
        </c:dLbls>
        <c:gapWidth val="30"/>
        <c:overlap val="100"/>
        <c:axId val="43559936"/>
        <c:axId val="43565824"/>
      </c:barChart>
      <c:catAx>
        <c:axId val="4355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565824"/>
        <c:crosses val="autoZero"/>
        <c:auto val="1"/>
        <c:lblAlgn val="ctr"/>
        <c:lblOffset val="100"/>
        <c:noMultiLvlLbl val="0"/>
      </c:catAx>
      <c:valAx>
        <c:axId val="4356582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559936"/>
        <c:crosses val="autoZero"/>
        <c:crossBetween val="between"/>
        <c:majorUnit val="0.2"/>
      </c:valAx>
      <c:spPr>
        <a:noFill/>
        <a:ln>
          <a:noFill/>
        </a:ln>
        <a:effectLst/>
      </c:spPr>
    </c:plotArea>
    <c:legend>
      <c:legendPos val="b"/>
      <c:layout>
        <c:manualLayout>
          <c:xMode val="edge"/>
          <c:yMode val="edge"/>
          <c:x val="0.32490057215502616"/>
          <c:y val="0.89276010534540973"/>
          <c:w val="0.65389861056282883"/>
          <c:h val="5.1879726854809273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chemeClr val="tx2"/>
          </a:solidFill>
          <a:latin typeface="+mn-lt"/>
          <a:cs typeface="Calibri" panose="020F0502020204030204" pitchFamily="34" charset="0"/>
        </a:defRPr>
      </a:pPr>
      <a:endParaRPr lang="fi-FI"/>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588676838471365"/>
          <c:y val="6.005237924383925E-2"/>
          <c:w val="0.56972307969974989"/>
          <c:h val="0.75420679215707831"/>
        </c:manualLayout>
      </c:layout>
      <c:barChart>
        <c:barDir val="bar"/>
        <c:grouping val="percentStacked"/>
        <c:varyColors val="0"/>
        <c:ser>
          <c:idx val="0"/>
          <c:order val="0"/>
          <c:tx>
            <c:strRef>
              <c:f>Taul1!$B$1</c:f>
              <c:strCache>
                <c:ptCount val="1"/>
                <c:pt idx="0">
                  <c:v>Kyllä</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n=201</c:v>
                </c:pt>
                <c:pt idx="1">
                  <c:v>2012, n=210</c:v>
                </c:pt>
                <c:pt idx="2">
                  <c:v>2014, n=333</c:v>
                </c:pt>
                <c:pt idx="3">
                  <c:v>2016, n=324</c:v>
                </c:pt>
                <c:pt idx="4">
                  <c:v>2018, n=283</c:v>
                </c:pt>
                <c:pt idx="5">
                  <c:v>2020, n=307</c:v>
                </c:pt>
                <c:pt idx="6">
                  <c:v>2022, n=300</c:v>
                </c:pt>
                <c:pt idx="7">
                  <c:v>2025, n=265</c:v>
                </c:pt>
              </c:strCache>
            </c:strRef>
          </c:cat>
          <c:val>
            <c:numRef>
              <c:f>Taul1!$B$2:$B$9</c:f>
              <c:numCache>
                <c:formatCode>0</c:formatCode>
                <c:ptCount val="8"/>
                <c:pt idx="0">
                  <c:v>6</c:v>
                </c:pt>
                <c:pt idx="1">
                  <c:v>13</c:v>
                </c:pt>
                <c:pt idx="2">
                  <c:v>5</c:v>
                </c:pt>
                <c:pt idx="3">
                  <c:v>7</c:v>
                </c:pt>
                <c:pt idx="4">
                  <c:v>6</c:v>
                </c:pt>
                <c:pt idx="5">
                  <c:v>7</c:v>
                </c:pt>
                <c:pt idx="6">
                  <c:v>7</c:v>
                </c:pt>
                <c:pt idx="7">
                  <c:v>5</c:v>
                </c:pt>
              </c:numCache>
            </c:numRef>
          </c:val>
          <c:extLst>
            <c:ext xmlns:c16="http://schemas.microsoft.com/office/drawing/2014/chart" uri="{C3380CC4-5D6E-409C-BE32-E72D297353CC}">
              <c16:uniqueId val="{00000000-BE9C-1640-8E18-545EF608516D}"/>
            </c:ext>
          </c:extLst>
        </c:ser>
        <c:ser>
          <c:idx val="1"/>
          <c:order val="1"/>
          <c:tx>
            <c:strRef>
              <c:f>Taul1!$C$1</c:f>
              <c:strCache>
                <c:ptCount val="1"/>
                <c:pt idx="0">
                  <c:v>Hakemuksen käsittely on vielä kesken</c:v>
                </c:pt>
              </c:strCache>
            </c:strRef>
          </c:tx>
          <c:spPr>
            <a:solidFill>
              <a:srgbClr val="164280">
                <a:lumMod val="20000"/>
                <a:lumOff val="80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n=201</c:v>
                </c:pt>
                <c:pt idx="1">
                  <c:v>2012, n=210</c:v>
                </c:pt>
                <c:pt idx="2">
                  <c:v>2014, n=333</c:v>
                </c:pt>
                <c:pt idx="3">
                  <c:v>2016, n=324</c:v>
                </c:pt>
                <c:pt idx="4">
                  <c:v>2018, n=283</c:v>
                </c:pt>
                <c:pt idx="5">
                  <c:v>2020, n=307</c:v>
                </c:pt>
                <c:pt idx="6">
                  <c:v>2022, n=300</c:v>
                </c:pt>
                <c:pt idx="7">
                  <c:v>2025, n=265</c:v>
                </c:pt>
              </c:strCache>
            </c:strRef>
          </c:cat>
          <c:val>
            <c:numRef>
              <c:f>Taul1!$C$2:$C$9</c:f>
              <c:numCache>
                <c:formatCode>General</c:formatCode>
                <c:ptCount val="8"/>
                <c:pt idx="2" formatCode="0">
                  <c:v>4</c:v>
                </c:pt>
                <c:pt idx="3" formatCode="0">
                  <c:v>6</c:v>
                </c:pt>
                <c:pt idx="4" formatCode="0">
                  <c:v>4</c:v>
                </c:pt>
                <c:pt idx="5" formatCode="0">
                  <c:v>5</c:v>
                </c:pt>
                <c:pt idx="6" formatCode="0">
                  <c:v>6</c:v>
                </c:pt>
                <c:pt idx="7" formatCode="0">
                  <c:v>5</c:v>
                </c:pt>
              </c:numCache>
            </c:numRef>
          </c:val>
          <c:extLst>
            <c:ext xmlns:c16="http://schemas.microsoft.com/office/drawing/2014/chart" uri="{C3380CC4-5D6E-409C-BE32-E72D297353CC}">
              <c16:uniqueId val="{00000001-BE9C-1640-8E18-545EF608516D}"/>
            </c:ext>
          </c:extLst>
        </c:ser>
        <c:ser>
          <c:idx val="4"/>
          <c:order val="2"/>
          <c:tx>
            <c:strRef>
              <c:f>Taul1!$D$1</c:f>
              <c:strCache>
                <c:ptCount val="1"/>
                <c:pt idx="0">
                  <c:v>Osittain</c:v>
                </c:pt>
              </c:strCache>
            </c:strRef>
          </c:tx>
          <c:spPr>
            <a:solidFill>
              <a:srgbClr val="FFFFFF">
                <a:lumMod val="8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Taul1!$D$2:$D$9</c:f>
              <c:numCache>
                <c:formatCode>General</c:formatCode>
                <c:ptCount val="8"/>
                <c:pt idx="7" formatCode="0">
                  <c:v>5</c:v>
                </c:pt>
              </c:numCache>
            </c:numRef>
          </c:val>
          <c:extLst>
            <c:ext xmlns:c16="http://schemas.microsoft.com/office/drawing/2014/chart" uri="{C3380CC4-5D6E-409C-BE32-E72D297353CC}">
              <c16:uniqueId val="{00000002-BE9C-1640-8E18-545EF608516D}"/>
            </c:ext>
          </c:extLst>
        </c:ser>
        <c:ser>
          <c:idx val="2"/>
          <c:order val="3"/>
          <c:tx>
            <c:strRef>
              <c:f>Taul1!$E$1</c:f>
              <c:strCache>
                <c:ptCount val="1"/>
                <c:pt idx="0">
                  <c:v>Ei</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n=201</c:v>
                </c:pt>
                <c:pt idx="1">
                  <c:v>2012, n=210</c:v>
                </c:pt>
                <c:pt idx="2">
                  <c:v>2014, n=333</c:v>
                </c:pt>
                <c:pt idx="3">
                  <c:v>2016, n=324</c:v>
                </c:pt>
                <c:pt idx="4">
                  <c:v>2018, n=283</c:v>
                </c:pt>
                <c:pt idx="5">
                  <c:v>2020, n=307</c:v>
                </c:pt>
                <c:pt idx="6">
                  <c:v>2022, n=300</c:v>
                </c:pt>
                <c:pt idx="7">
                  <c:v>2025, n=265</c:v>
                </c:pt>
              </c:strCache>
            </c:strRef>
          </c:cat>
          <c:val>
            <c:numRef>
              <c:f>Taul1!$E$2:$E$9</c:f>
              <c:numCache>
                <c:formatCode>0</c:formatCode>
                <c:ptCount val="8"/>
                <c:pt idx="0">
                  <c:v>94</c:v>
                </c:pt>
                <c:pt idx="1">
                  <c:v>87</c:v>
                </c:pt>
                <c:pt idx="2">
                  <c:v>90</c:v>
                </c:pt>
                <c:pt idx="3">
                  <c:v>85</c:v>
                </c:pt>
                <c:pt idx="4">
                  <c:v>88</c:v>
                </c:pt>
                <c:pt idx="5">
                  <c:v>88</c:v>
                </c:pt>
                <c:pt idx="6">
                  <c:v>87</c:v>
                </c:pt>
                <c:pt idx="7">
                  <c:v>85</c:v>
                </c:pt>
              </c:numCache>
            </c:numRef>
          </c:val>
          <c:extLst>
            <c:ext xmlns:c16="http://schemas.microsoft.com/office/drawing/2014/chart" uri="{C3380CC4-5D6E-409C-BE32-E72D297353CC}">
              <c16:uniqueId val="{00000003-BE9C-1640-8E18-545EF608516D}"/>
            </c:ext>
          </c:extLst>
        </c:ser>
        <c:ser>
          <c:idx val="3"/>
          <c:order val="4"/>
          <c:tx>
            <c:strRef>
              <c:f>Taul1!$G$1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n=201</c:v>
                </c:pt>
                <c:pt idx="1">
                  <c:v>2012, n=210</c:v>
                </c:pt>
                <c:pt idx="2">
                  <c:v>2014, n=333</c:v>
                </c:pt>
                <c:pt idx="3">
                  <c:v>2016, n=324</c:v>
                </c:pt>
                <c:pt idx="4">
                  <c:v>2018, n=283</c:v>
                </c:pt>
                <c:pt idx="5">
                  <c:v>2020, n=307</c:v>
                </c:pt>
                <c:pt idx="6">
                  <c:v>2022, n=300</c:v>
                </c:pt>
                <c:pt idx="7">
                  <c:v>2025, n=265</c:v>
                </c:pt>
              </c:strCache>
            </c:strRef>
          </c:cat>
          <c:val>
            <c:numRef>
              <c:f>Taul1!$G$2:$G$9</c:f>
              <c:numCache>
                <c:formatCode>General</c:formatCode>
                <c:ptCount val="8"/>
                <c:pt idx="2">
                  <c:v>1</c:v>
                </c:pt>
                <c:pt idx="3">
                  <c:v>2</c:v>
                </c:pt>
                <c:pt idx="4">
                  <c:v>2</c:v>
                </c:pt>
              </c:numCache>
            </c:numRef>
          </c:val>
          <c:extLst>
            <c:ext xmlns:c16="http://schemas.microsoft.com/office/drawing/2014/chart" uri="{C3380CC4-5D6E-409C-BE32-E72D297353CC}">
              <c16:uniqueId val="{00000004-BE9C-1640-8E18-545EF608516D}"/>
            </c:ext>
          </c:extLst>
        </c:ser>
        <c:dLbls>
          <c:showLegendKey val="0"/>
          <c:showVal val="0"/>
          <c:showCatName val="0"/>
          <c:showSerName val="0"/>
          <c:showPercent val="0"/>
          <c:showBubbleSize val="0"/>
        </c:dLbls>
        <c:gapWidth val="30"/>
        <c:overlap val="100"/>
        <c:axId val="43559936"/>
        <c:axId val="43565824"/>
      </c:barChart>
      <c:catAx>
        <c:axId val="4355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565824"/>
        <c:crosses val="autoZero"/>
        <c:auto val="1"/>
        <c:lblAlgn val="ctr"/>
        <c:lblOffset val="100"/>
        <c:noMultiLvlLbl val="0"/>
      </c:catAx>
      <c:valAx>
        <c:axId val="4356582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559936"/>
        <c:crosses val="autoZero"/>
        <c:crossBetween val="between"/>
        <c:majorUnit val="0.2"/>
      </c:valAx>
      <c:spPr>
        <a:noFill/>
        <a:ln>
          <a:noFill/>
        </a:ln>
        <a:effectLst/>
      </c:spPr>
    </c:plotArea>
    <c:legend>
      <c:legendPos val="b"/>
      <c:layout>
        <c:manualLayout>
          <c:xMode val="edge"/>
          <c:yMode val="edge"/>
          <c:x val="0.29678326733087834"/>
          <c:y val="0.93492654336143277"/>
          <c:w val="0.70321673266912166"/>
          <c:h val="5.8645013123359582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600">
          <a:solidFill>
            <a:schemeClr val="tx2"/>
          </a:solidFill>
          <a:latin typeface="+mn-lt"/>
          <a:cs typeface="Calibri" panose="020F0502020204030204" pitchFamily="34" charset="0"/>
        </a:defRPr>
      </a:pPr>
      <a:endParaRPr lang="fi-FI"/>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48371739782297"/>
          <c:y val="6.0155650267229126E-2"/>
          <c:w val="0.50138999659408323"/>
          <c:h val="0.7313484514060910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Nykyinen vakuutusturvani on riittävä kattamaan omat ja perheeni riskit</c:v>
                </c:pt>
                <c:pt idx="2">
                  <c:v>Vakuutusyhtiöiden verkko- ja mobiilipalvelut vastaavat tarpeitani</c:v>
                </c:pt>
                <c:pt idx="3">
                  <c:v>Tiedän, mitä ottamani vakuutukset korvaavat</c:v>
                </c:pt>
                <c:pt idx="4">
                  <c:v>Vakuutusyhtiöiden verkko- ja mobiilipalvelut ovat kattavia ja helppokäyttöisiä</c:v>
                </c:pt>
                <c:pt idx="5">
                  <c:v>Vakuutustuotteiden ja vakuutusmaksujen vertailu on helppoa</c:v>
                </c:pt>
                <c:pt idx="6">
                  <c:v>On hyväksyttävää liioitella vahingon määrää korvaushakemuksessa</c:v>
                </c:pt>
              </c:strCache>
            </c:strRef>
          </c:cat>
          <c:val>
            <c:numRef>
              <c:f>Taul1!$B$2:$B$8</c:f>
              <c:numCache>
                <c:formatCode>0%</c:formatCode>
                <c:ptCount val="7"/>
                <c:pt idx="0">
                  <c:v>0.28999999999999998</c:v>
                </c:pt>
                <c:pt idx="1">
                  <c:v>0.26</c:v>
                </c:pt>
                <c:pt idx="2">
                  <c:v>0.23</c:v>
                </c:pt>
                <c:pt idx="3">
                  <c:v>0.18</c:v>
                </c:pt>
                <c:pt idx="4">
                  <c:v>0.17</c:v>
                </c:pt>
                <c:pt idx="5">
                  <c:v>7.0000000000000007E-2</c:v>
                </c:pt>
                <c:pt idx="6">
                  <c:v>0.05</c:v>
                </c:pt>
              </c:numCache>
            </c:numRef>
          </c:val>
          <c:extLst>
            <c:ext xmlns:c16="http://schemas.microsoft.com/office/drawing/2014/chart" uri="{C3380CC4-5D6E-409C-BE32-E72D297353CC}">
              <c16:uniqueId val="{00000000-5910-5E44-A21F-A6886B4BC1C3}"/>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Nykyinen vakuutusturvani on riittävä kattamaan omat ja perheeni riskit</c:v>
                </c:pt>
                <c:pt idx="2">
                  <c:v>Vakuutusyhtiöiden verkko- ja mobiilipalvelut vastaavat tarpeitani</c:v>
                </c:pt>
                <c:pt idx="3">
                  <c:v>Tiedän, mitä ottamani vakuutukset korvaavat</c:v>
                </c:pt>
                <c:pt idx="4">
                  <c:v>Vakuutusyhtiöiden verkko- ja mobiilipalvelut ovat kattavia ja helppokäyttöisiä</c:v>
                </c:pt>
                <c:pt idx="5">
                  <c:v>Vakuutustuotteiden ja vakuutusmaksujen vertailu on helppoa</c:v>
                </c:pt>
                <c:pt idx="6">
                  <c:v>On hyväksyttävää liioitella vahingon määrää korvaushakemuksessa</c:v>
                </c:pt>
              </c:strCache>
            </c:strRef>
          </c:cat>
          <c:val>
            <c:numRef>
              <c:f>Taul1!$C$2:$C$8</c:f>
              <c:numCache>
                <c:formatCode>0%</c:formatCode>
                <c:ptCount val="7"/>
                <c:pt idx="0">
                  <c:v>0.47</c:v>
                </c:pt>
                <c:pt idx="1">
                  <c:v>0.49</c:v>
                </c:pt>
                <c:pt idx="2">
                  <c:v>0.53</c:v>
                </c:pt>
                <c:pt idx="3">
                  <c:v>0.53</c:v>
                </c:pt>
                <c:pt idx="4">
                  <c:v>0.51</c:v>
                </c:pt>
                <c:pt idx="5">
                  <c:v>0.28000000000000003</c:v>
                </c:pt>
                <c:pt idx="6">
                  <c:v>0.13</c:v>
                </c:pt>
              </c:numCache>
            </c:numRef>
          </c:val>
          <c:extLst>
            <c:ext xmlns:c16="http://schemas.microsoft.com/office/drawing/2014/chart" uri="{C3380CC4-5D6E-409C-BE32-E72D297353CC}">
              <c16:uniqueId val="{00000001-5910-5E44-A21F-A6886B4BC1C3}"/>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Nykyinen vakuutusturvani on riittävä kattamaan omat ja perheeni riskit</c:v>
                </c:pt>
                <c:pt idx="2">
                  <c:v>Vakuutusyhtiöiden verkko- ja mobiilipalvelut vastaavat tarpeitani</c:v>
                </c:pt>
                <c:pt idx="3">
                  <c:v>Tiedän, mitä ottamani vakuutukset korvaavat</c:v>
                </c:pt>
                <c:pt idx="4">
                  <c:v>Vakuutusyhtiöiden verkko- ja mobiilipalvelut ovat kattavia ja helppokäyttöisiä</c:v>
                </c:pt>
                <c:pt idx="5">
                  <c:v>Vakuutustuotteiden ja vakuutusmaksujen vertailu on helppoa</c:v>
                </c:pt>
                <c:pt idx="6">
                  <c:v>On hyväksyttävää liioitella vahingon määrää korvaushakemuksessa</c:v>
                </c:pt>
              </c:strCache>
            </c:strRef>
          </c:cat>
          <c:val>
            <c:numRef>
              <c:f>Taul1!$D$2:$D$8</c:f>
              <c:numCache>
                <c:formatCode>0%</c:formatCode>
                <c:ptCount val="7"/>
                <c:pt idx="0">
                  <c:v>0.11</c:v>
                </c:pt>
                <c:pt idx="1">
                  <c:v>0.13</c:v>
                </c:pt>
                <c:pt idx="2">
                  <c:v>0.12</c:v>
                </c:pt>
                <c:pt idx="3">
                  <c:v>0.22</c:v>
                </c:pt>
                <c:pt idx="4">
                  <c:v>0.18</c:v>
                </c:pt>
                <c:pt idx="5">
                  <c:v>0.32</c:v>
                </c:pt>
                <c:pt idx="6">
                  <c:v>0.27</c:v>
                </c:pt>
              </c:numCache>
            </c:numRef>
          </c:val>
          <c:extLst>
            <c:ext xmlns:c16="http://schemas.microsoft.com/office/drawing/2014/chart" uri="{C3380CC4-5D6E-409C-BE32-E72D297353CC}">
              <c16:uniqueId val="{00000002-5910-5E44-A21F-A6886B4BC1C3}"/>
            </c:ext>
          </c:extLst>
        </c:ser>
        <c:ser>
          <c:idx val="3"/>
          <c:order val="3"/>
          <c:tx>
            <c:strRef>
              <c:f>Taul1!$E$1</c:f>
              <c:strCache>
                <c:ptCount val="1"/>
                <c:pt idx="0">
                  <c:v>Täysin eri mieltä</c:v>
                </c:pt>
              </c:strCache>
            </c:strRef>
          </c:tx>
          <c:spPr>
            <a:solidFill>
              <a:schemeClr val="accent1"/>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Nykyinen vakuutusturvani on riittävä kattamaan omat ja perheeni riskit</c:v>
                </c:pt>
                <c:pt idx="2">
                  <c:v>Vakuutusyhtiöiden verkko- ja mobiilipalvelut vastaavat tarpeitani</c:v>
                </c:pt>
                <c:pt idx="3">
                  <c:v>Tiedän, mitä ottamani vakuutukset korvaavat</c:v>
                </c:pt>
                <c:pt idx="4">
                  <c:v>Vakuutusyhtiöiden verkko- ja mobiilipalvelut ovat kattavia ja helppokäyttöisiä</c:v>
                </c:pt>
                <c:pt idx="5">
                  <c:v>Vakuutustuotteiden ja vakuutusmaksujen vertailu on helppoa</c:v>
                </c:pt>
                <c:pt idx="6">
                  <c:v>On hyväksyttävää liioitella vahingon määrää korvaushakemuksessa</c:v>
                </c:pt>
              </c:strCache>
            </c:strRef>
          </c:cat>
          <c:val>
            <c:numRef>
              <c:f>Taul1!$E$2:$E$8</c:f>
              <c:numCache>
                <c:formatCode>0%</c:formatCode>
                <c:ptCount val="7"/>
                <c:pt idx="0">
                  <c:v>0.02</c:v>
                </c:pt>
                <c:pt idx="1">
                  <c:v>0.04</c:v>
                </c:pt>
                <c:pt idx="2">
                  <c:v>0.04</c:v>
                </c:pt>
                <c:pt idx="3">
                  <c:v>0.03</c:v>
                </c:pt>
                <c:pt idx="4">
                  <c:v>0.04</c:v>
                </c:pt>
                <c:pt idx="5">
                  <c:v>0.25</c:v>
                </c:pt>
                <c:pt idx="6">
                  <c:v>0.48</c:v>
                </c:pt>
              </c:numCache>
            </c:numRef>
          </c:val>
          <c:extLst>
            <c:ext xmlns:c16="http://schemas.microsoft.com/office/drawing/2014/chart" uri="{C3380CC4-5D6E-409C-BE32-E72D297353CC}">
              <c16:uniqueId val="{00000003-5910-5E44-A21F-A6886B4BC1C3}"/>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Nykyinen vakuutusturvani on riittävä kattamaan omat ja perheeni riskit</c:v>
                </c:pt>
                <c:pt idx="2">
                  <c:v>Vakuutusyhtiöiden verkko- ja mobiilipalvelut vastaavat tarpeitani</c:v>
                </c:pt>
                <c:pt idx="3">
                  <c:v>Tiedän, mitä ottamani vakuutukset korvaavat</c:v>
                </c:pt>
                <c:pt idx="4">
                  <c:v>Vakuutusyhtiöiden verkko- ja mobiilipalvelut ovat kattavia ja helppokäyttöisiä</c:v>
                </c:pt>
                <c:pt idx="5">
                  <c:v>Vakuutustuotteiden ja vakuutusmaksujen vertailu on helppoa</c:v>
                </c:pt>
                <c:pt idx="6">
                  <c:v>On hyväksyttävää liioitella vahingon määrää korvaushakemuksessa</c:v>
                </c:pt>
              </c:strCache>
            </c:strRef>
          </c:cat>
          <c:val>
            <c:numRef>
              <c:f>Taul1!$F$2:$F$8</c:f>
              <c:numCache>
                <c:formatCode>0%</c:formatCode>
                <c:ptCount val="7"/>
                <c:pt idx="0">
                  <c:v>0.11</c:v>
                </c:pt>
                <c:pt idx="1">
                  <c:v>0.08</c:v>
                </c:pt>
                <c:pt idx="2">
                  <c:v>0.09</c:v>
                </c:pt>
                <c:pt idx="3">
                  <c:v>0.04</c:v>
                </c:pt>
                <c:pt idx="4">
                  <c:v>0.1</c:v>
                </c:pt>
                <c:pt idx="5">
                  <c:v>0.08</c:v>
                </c:pt>
                <c:pt idx="6">
                  <c:v>7.0000000000000007E-2</c:v>
                </c:pt>
              </c:numCache>
            </c:numRef>
          </c:val>
          <c:extLst>
            <c:ext xmlns:c16="http://schemas.microsoft.com/office/drawing/2014/chart" uri="{C3380CC4-5D6E-409C-BE32-E72D297353CC}">
              <c16:uniqueId val="{00000004-5910-5E44-A21F-A6886B4BC1C3}"/>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9.2084794751452176E-2"/>
          <c:y val="0.89427891668807125"/>
          <c:w val="0.90004245440667707"/>
          <c:h val="0.10572108331192888"/>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39326981672467"/>
          <c:y val="6.005237924383925E-2"/>
          <c:w val="0.59103492696923265"/>
          <c:h val="0.7432757276092265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7"/>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2025, n=1000</c:v>
                </c:pt>
                <c:pt idx="10">
                  <c:v>Vakuutusyhtiöiden verkkopalvelut ovat </c:v>
                </c:pt>
                <c:pt idx="11">
                  <c:v>kattavia ja helppokäyttöisiä*</c:v>
                </c:pt>
                <c:pt idx="12">
                  <c:v>2016, n=1000</c:v>
                </c:pt>
                <c:pt idx="13">
                  <c:v>2018, n=1000</c:v>
                </c:pt>
                <c:pt idx="14">
                  <c:v>2020, n=1000</c:v>
                </c:pt>
                <c:pt idx="15">
                  <c:v>2022, n=1000</c:v>
                </c:pt>
                <c:pt idx="16">
                  <c:v>2025, n=1000</c:v>
                </c:pt>
              </c:strCache>
              <c:extLst/>
            </c:strRef>
          </c:cat>
          <c:val>
            <c:numRef>
              <c:f>Taul1!$B$2:$B$27</c:f>
              <c:numCache>
                <c:formatCode>General</c:formatCode>
                <c:ptCount val="17"/>
                <c:pt idx="2">
                  <c:v>40</c:v>
                </c:pt>
                <c:pt idx="3">
                  <c:v>36</c:v>
                </c:pt>
                <c:pt idx="4">
                  <c:v>35</c:v>
                </c:pt>
                <c:pt idx="5">
                  <c:v>34</c:v>
                </c:pt>
                <c:pt idx="6">
                  <c:v>31</c:v>
                </c:pt>
                <c:pt idx="7" formatCode="0">
                  <c:v>29</c:v>
                </c:pt>
                <c:pt idx="8" formatCode="0">
                  <c:v>28.799999999999997</c:v>
                </c:pt>
                <c:pt idx="9" formatCode="0">
                  <c:v>29</c:v>
                </c:pt>
                <c:pt idx="12">
                  <c:v>11</c:v>
                </c:pt>
                <c:pt idx="13">
                  <c:v>12</c:v>
                </c:pt>
                <c:pt idx="14" formatCode="0">
                  <c:v>14</c:v>
                </c:pt>
                <c:pt idx="15" formatCode="0">
                  <c:v>12.3</c:v>
                </c:pt>
                <c:pt idx="16" formatCode="0">
                  <c:v>17</c:v>
                </c:pt>
              </c:numCache>
              <c:extLst/>
            </c:numRef>
          </c:val>
          <c:extLst>
            <c:ext xmlns:c16="http://schemas.microsoft.com/office/drawing/2014/chart" uri="{C3380CC4-5D6E-409C-BE32-E72D297353CC}">
              <c16:uniqueId val="{00000000-1254-A743-80B0-42344DA80830}"/>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7"/>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2025, n=1000</c:v>
                </c:pt>
                <c:pt idx="10">
                  <c:v>Vakuutusyhtiöiden verkkopalvelut ovat </c:v>
                </c:pt>
                <c:pt idx="11">
                  <c:v>kattavia ja helppokäyttöisiä*</c:v>
                </c:pt>
                <c:pt idx="12">
                  <c:v>2016, n=1000</c:v>
                </c:pt>
                <c:pt idx="13">
                  <c:v>2018, n=1000</c:v>
                </c:pt>
                <c:pt idx="14">
                  <c:v>2020, n=1000</c:v>
                </c:pt>
                <c:pt idx="15">
                  <c:v>2022, n=1000</c:v>
                </c:pt>
                <c:pt idx="16">
                  <c:v>2025, n=1000</c:v>
                </c:pt>
              </c:strCache>
              <c:extLst/>
            </c:strRef>
          </c:cat>
          <c:val>
            <c:numRef>
              <c:f>Taul1!$C$2:$C$27</c:f>
              <c:numCache>
                <c:formatCode>General</c:formatCode>
                <c:ptCount val="17"/>
                <c:pt idx="2">
                  <c:v>36</c:v>
                </c:pt>
                <c:pt idx="3">
                  <c:v>42</c:v>
                </c:pt>
                <c:pt idx="4">
                  <c:v>39</c:v>
                </c:pt>
                <c:pt idx="5">
                  <c:v>41</c:v>
                </c:pt>
                <c:pt idx="6">
                  <c:v>41</c:v>
                </c:pt>
                <c:pt idx="7" formatCode="0">
                  <c:v>45</c:v>
                </c:pt>
                <c:pt idx="8" formatCode="0">
                  <c:v>44.4</c:v>
                </c:pt>
                <c:pt idx="9" formatCode="0">
                  <c:v>47</c:v>
                </c:pt>
                <c:pt idx="12">
                  <c:v>46</c:v>
                </c:pt>
                <c:pt idx="13">
                  <c:v>43</c:v>
                </c:pt>
                <c:pt idx="14" formatCode="0">
                  <c:v>51</c:v>
                </c:pt>
                <c:pt idx="15" formatCode="0">
                  <c:v>51.2</c:v>
                </c:pt>
                <c:pt idx="16" formatCode="0">
                  <c:v>51</c:v>
                </c:pt>
              </c:numCache>
              <c:extLst/>
            </c:numRef>
          </c:val>
          <c:extLst>
            <c:ext xmlns:c16="http://schemas.microsoft.com/office/drawing/2014/chart" uri="{C3380CC4-5D6E-409C-BE32-E72D297353CC}">
              <c16:uniqueId val="{00000001-1254-A743-80B0-42344DA80830}"/>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7"/>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2025, n=1000</c:v>
                </c:pt>
                <c:pt idx="10">
                  <c:v>Vakuutusyhtiöiden verkkopalvelut ovat </c:v>
                </c:pt>
                <c:pt idx="11">
                  <c:v>kattavia ja helppokäyttöisiä*</c:v>
                </c:pt>
                <c:pt idx="12">
                  <c:v>2016, n=1000</c:v>
                </c:pt>
                <c:pt idx="13">
                  <c:v>2018, n=1000</c:v>
                </c:pt>
                <c:pt idx="14">
                  <c:v>2020, n=1000</c:v>
                </c:pt>
                <c:pt idx="15">
                  <c:v>2022, n=1000</c:v>
                </c:pt>
                <c:pt idx="16">
                  <c:v>2025, n=1000</c:v>
                </c:pt>
              </c:strCache>
              <c:extLst/>
            </c:strRef>
          </c:cat>
          <c:val>
            <c:numRef>
              <c:f>Taul1!$D$2:$D$27</c:f>
              <c:numCache>
                <c:formatCode>General</c:formatCode>
                <c:ptCount val="17"/>
                <c:pt idx="2">
                  <c:v>13</c:v>
                </c:pt>
                <c:pt idx="3">
                  <c:v>12</c:v>
                </c:pt>
                <c:pt idx="4">
                  <c:v>11</c:v>
                </c:pt>
                <c:pt idx="5">
                  <c:v>12</c:v>
                </c:pt>
                <c:pt idx="6">
                  <c:v>13</c:v>
                </c:pt>
                <c:pt idx="7" formatCode="0">
                  <c:v>12</c:v>
                </c:pt>
                <c:pt idx="8" formatCode="0">
                  <c:v>13.200000000000001</c:v>
                </c:pt>
                <c:pt idx="9" formatCode="0">
                  <c:v>11</c:v>
                </c:pt>
                <c:pt idx="12">
                  <c:v>22</c:v>
                </c:pt>
                <c:pt idx="13">
                  <c:v>24</c:v>
                </c:pt>
                <c:pt idx="14" formatCode="0">
                  <c:v>18</c:v>
                </c:pt>
                <c:pt idx="15" formatCode="0">
                  <c:v>19.5</c:v>
                </c:pt>
                <c:pt idx="16" formatCode="0">
                  <c:v>18</c:v>
                </c:pt>
              </c:numCache>
              <c:extLst/>
            </c:numRef>
          </c:val>
          <c:extLst>
            <c:ext xmlns:c16="http://schemas.microsoft.com/office/drawing/2014/chart" uri="{C3380CC4-5D6E-409C-BE32-E72D297353CC}">
              <c16:uniqueId val="{00000002-1254-A743-80B0-42344DA80830}"/>
            </c:ext>
          </c:extLst>
        </c:ser>
        <c:ser>
          <c:idx val="3"/>
          <c:order val="3"/>
          <c:tx>
            <c:strRef>
              <c:f>Taul1!$E$1</c:f>
              <c:strCache>
                <c:ptCount val="1"/>
                <c:pt idx="0">
                  <c:v>Täysin eri mieltä</c:v>
                </c:pt>
              </c:strCache>
            </c:strRef>
          </c:tx>
          <c:spPr>
            <a:solidFill>
              <a:schemeClr val="accent1"/>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7"/>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2025, n=1000</c:v>
                </c:pt>
                <c:pt idx="10">
                  <c:v>Vakuutusyhtiöiden verkkopalvelut ovat </c:v>
                </c:pt>
                <c:pt idx="11">
                  <c:v>kattavia ja helppokäyttöisiä*</c:v>
                </c:pt>
                <c:pt idx="12">
                  <c:v>2016, n=1000</c:v>
                </c:pt>
                <c:pt idx="13">
                  <c:v>2018, n=1000</c:v>
                </c:pt>
                <c:pt idx="14">
                  <c:v>2020, n=1000</c:v>
                </c:pt>
                <c:pt idx="15">
                  <c:v>2022, n=1000</c:v>
                </c:pt>
                <c:pt idx="16">
                  <c:v>2025, n=1000</c:v>
                </c:pt>
              </c:strCache>
              <c:extLst/>
            </c:strRef>
          </c:cat>
          <c:val>
            <c:numRef>
              <c:f>Taul1!$E$2:$E$27</c:f>
              <c:numCache>
                <c:formatCode>General</c:formatCode>
                <c:ptCount val="17"/>
                <c:pt idx="2">
                  <c:v>6</c:v>
                </c:pt>
                <c:pt idx="3">
                  <c:v>5</c:v>
                </c:pt>
                <c:pt idx="4">
                  <c:v>3</c:v>
                </c:pt>
                <c:pt idx="5">
                  <c:v>2</c:v>
                </c:pt>
                <c:pt idx="6">
                  <c:v>3</c:v>
                </c:pt>
                <c:pt idx="7" formatCode="0">
                  <c:v>2</c:v>
                </c:pt>
                <c:pt idx="8" formatCode="0">
                  <c:v>3.3000000000000003</c:v>
                </c:pt>
                <c:pt idx="9" formatCode="0">
                  <c:v>2</c:v>
                </c:pt>
                <c:pt idx="12">
                  <c:v>6</c:v>
                </c:pt>
                <c:pt idx="13">
                  <c:v>6</c:v>
                </c:pt>
                <c:pt idx="14" formatCode="0">
                  <c:v>4</c:v>
                </c:pt>
                <c:pt idx="15" formatCode="0">
                  <c:v>5.3</c:v>
                </c:pt>
                <c:pt idx="16" formatCode="0">
                  <c:v>4</c:v>
                </c:pt>
              </c:numCache>
              <c:extLst/>
            </c:numRef>
          </c:val>
          <c:extLst>
            <c:ext xmlns:c16="http://schemas.microsoft.com/office/drawing/2014/chart" uri="{C3380CC4-5D6E-409C-BE32-E72D297353CC}">
              <c16:uniqueId val="{00000003-1254-A743-80B0-42344DA80830}"/>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7"/>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2025, n=1000</c:v>
                </c:pt>
                <c:pt idx="10">
                  <c:v>Vakuutusyhtiöiden verkkopalvelut ovat </c:v>
                </c:pt>
                <c:pt idx="11">
                  <c:v>kattavia ja helppokäyttöisiä*</c:v>
                </c:pt>
                <c:pt idx="12">
                  <c:v>2016, n=1000</c:v>
                </c:pt>
                <c:pt idx="13">
                  <c:v>2018, n=1000</c:v>
                </c:pt>
                <c:pt idx="14">
                  <c:v>2020, n=1000</c:v>
                </c:pt>
                <c:pt idx="15">
                  <c:v>2022, n=1000</c:v>
                </c:pt>
                <c:pt idx="16">
                  <c:v>2025, n=1000</c:v>
                </c:pt>
              </c:strCache>
              <c:extLst/>
            </c:strRef>
          </c:cat>
          <c:val>
            <c:numRef>
              <c:f>Taul1!$F$2:$F$27</c:f>
              <c:numCache>
                <c:formatCode>General</c:formatCode>
                <c:ptCount val="17"/>
                <c:pt idx="2">
                  <c:v>6</c:v>
                </c:pt>
                <c:pt idx="3">
                  <c:v>4</c:v>
                </c:pt>
                <c:pt idx="4">
                  <c:v>12</c:v>
                </c:pt>
                <c:pt idx="5">
                  <c:v>12</c:v>
                </c:pt>
                <c:pt idx="6">
                  <c:v>11</c:v>
                </c:pt>
                <c:pt idx="7" formatCode="0">
                  <c:v>12</c:v>
                </c:pt>
                <c:pt idx="8" formatCode="0">
                  <c:v>10.199999999999999</c:v>
                </c:pt>
                <c:pt idx="9" formatCode="0">
                  <c:v>11</c:v>
                </c:pt>
                <c:pt idx="12">
                  <c:v>15</c:v>
                </c:pt>
                <c:pt idx="13">
                  <c:v>16</c:v>
                </c:pt>
                <c:pt idx="14" formatCode="0">
                  <c:v>14</c:v>
                </c:pt>
                <c:pt idx="15" formatCode="0">
                  <c:v>11.600000000000001</c:v>
                </c:pt>
                <c:pt idx="16" formatCode="0">
                  <c:v>10</c:v>
                </c:pt>
              </c:numCache>
              <c:extLst/>
            </c:numRef>
          </c:val>
          <c:extLst>
            <c:ext xmlns:c16="http://schemas.microsoft.com/office/drawing/2014/chart" uri="{C3380CC4-5D6E-409C-BE32-E72D297353CC}">
              <c16:uniqueId val="{00000004-1254-A743-80B0-42344DA80830}"/>
            </c:ext>
          </c:extLst>
        </c:ser>
        <c:dLbls>
          <c:showLegendKey val="0"/>
          <c:showVal val="0"/>
          <c:showCatName val="0"/>
          <c:showSerName val="0"/>
          <c:showPercent val="0"/>
          <c:showBubbleSize val="0"/>
        </c:dLbls>
        <c:gapWidth val="50"/>
        <c:overlap val="100"/>
        <c:axId val="194450944"/>
        <c:axId val="220667904"/>
      </c:barChart>
      <c:catAx>
        <c:axId val="19445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20667904"/>
        <c:crosses val="autoZero"/>
        <c:auto val="1"/>
        <c:lblAlgn val="ctr"/>
        <c:lblOffset val="100"/>
        <c:noMultiLvlLbl val="0"/>
      </c:catAx>
      <c:valAx>
        <c:axId val="22066790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94450944"/>
        <c:crosses val="autoZero"/>
        <c:crossBetween val="between"/>
        <c:majorUnit val="0.2"/>
      </c:valAx>
      <c:spPr>
        <a:noFill/>
        <a:ln>
          <a:noFill/>
        </a:ln>
        <a:effectLst/>
      </c:spPr>
    </c:plotArea>
    <c:legend>
      <c:legendPos val="b"/>
      <c:layout>
        <c:manualLayout>
          <c:xMode val="edge"/>
          <c:yMode val="edge"/>
          <c:x val="0.20363606345270613"/>
          <c:y val="0.8920940738359997"/>
          <c:w val="0.79636393654729387"/>
          <c:h val="4.852291681381559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300">
          <a:solidFill>
            <a:schemeClr val="tx2"/>
          </a:solidFill>
          <a:latin typeface="+mn-lt"/>
          <a:cs typeface="Calibri" panose="020F050202020403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6.2300069473524483E-2"/>
          <c:w val="0.36372768645976455"/>
          <c:h val="0.86088628623689456"/>
        </c:manualLayout>
      </c:layout>
      <c:barChart>
        <c:barDir val="bar"/>
        <c:grouping val="clustered"/>
        <c:varyColors val="0"/>
        <c:ser>
          <c:idx val="5"/>
          <c:order val="5"/>
          <c:tx>
            <c:strRef>
              <c:f>Taul1!$A$7</c:f>
              <c:strCache>
                <c:ptCount val="1"/>
                <c:pt idx="0">
                  <c:v>Sairauskuluvakuutus</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Taul1!$B$7:$BO$7</c:f>
              <c:numCache>
                <c:formatCode>General</c:formatCode>
                <c:ptCount val="24"/>
                <c:pt idx="0" formatCode="0%">
                  <c:v>0.20899999999999999</c:v>
                </c:pt>
                <c:pt idx="2" formatCode="0%">
                  <c:v>0.19700000000000001</c:v>
                </c:pt>
                <c:pt idx="3" formatCode="0%">
                  <c:v>0.221</c:v>
                </c:pt>
                <c:pt idx="5" formatCode="0%">
                  <c:v>0.222</c:v>
                </c:pt>
                <c:pt idx="6" formatCode="0%">
                  <c:v>0.33700000000000002</c:v>
                </c:pt>
                <c:pt idx="7" formatCode="0%">
                  <c:v>0.33100000000000002</c:v>
                </c:pt>
                <c:pt idx="8" formatCode="0%">
                  <c:v>0.193</c:v>
                </c:pt>
                <c:pt idx="9" formatCode="0%">
                  <c:v>7.3999999999999996E-2</c:v>
                </c:pt>
                <c:pt idx="11" formatCode="0%">
                  <c:v>0.127</c:v>
                </c:pt>
                <c:pt idx="12" formatCode="0%">
                  <c:v>0.16300000000000001</c:v>
                </c:pt>
                <c:pt idx="13" formatCode="0%">
                  <c:v>0.29199999999999998</c:v>
                </c:pt>
                <c:pt idx="14" formatCode="0%">
                  <c:v>0.317</c:v>
                </c:pt>
                <c:pt idx="16" formatCode="0%">
                  <c:v>0.23899999999999999</c:v>
                </c:pt>
                <c:pt idx="17" formatCode="0%">
                  <c:v>0.16700000000000001</c:v>
                </c:pt>
                <c:pt idx="19" formatCode="0%">
                  <c:v>0.20100000000000001</c:v>
                </c:pt>
                <c:pt idx="20" formatCode="0%">
                  <c:v>0.14499999999999999</c:v>
                </c:pt>
                <c:pt idx="21" formatCode="0%">
                  <c:v>0.221</c:v>
                </c:pt>
                <c:pt idx="22" formatCode="0%">
                  <c:v>0.22</c:v>
                </c:pt>
                <c:pt idx="23" formatCode="0%">
                  <c:v>0.22700000000000001</c:v>
                </c:pt>
              </c:numCache>
              <c:extLst/>
            </c:numRef>
          </c:val>
          <c:extLst xmlns:c15="http://schemas.microsoft.com/office/drawing/2012/chart">
            <c:ext xmlns:c16="http://schemas.microsoft.com/office/drawing/2014/chart" uri="{C3380CC4-5D6E-409C-BE32-E72D297353CC}">
              <c16:uniqueId val="{00000005-403E-4FDB-B276-ACA9D18F736C}"/>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c:ext uri="{02D57815-91ED-43cb-92C2-25804820EDAC}">
                        <c15:formulaRef>
                          <c15:sqref>Taul1!$B$2:$BO$2</c15:sqref>
                        </c15:formulaRef>
                      </c:ext>
                    </c:extLst>
                    <c:numCache>
                      <c:formatCode>General</c:formatCode>
                      <c:ptCount val="24"/>
                      <c:pt idx="0" formatCode="0%">
                        <c:v>0.84</c:v>
                      </c:pt>
                      <c:pt idx="2" formatCode="0%">
                        <c:v>0.84099999999999997</c:v>
                      </c:pt>
                      <c:pt idx="3" formatCode="0%">
                        <c:v>0.84</c:v>
                      </c:pt>
                      <c:pt idx="5" formatCode="0%">
                        <c:v>0.76800000000000002</c:v>
                      </c:pt>
                      <c:pt idx="6" formatCode="0%">
                        <c:v>0.86299999999999999</c:v>
                      </c:pt>
                      <c:pt idx="7" formatCode="0%">
                        <c:v>0.86199999999999999</c:v>
                      </c:pt>
                      <c:pt idx="8" formatCode="0%">
                        <c:v>0.82</c:v>
                      </c:pt>
                      <c:pt idx="9" formatCode="0%">
                        <c:v>0.874</c:v>
                      </c:pt>
                      <c:pt idx="11" formatCode="0%">
                        <c:v>0.82499999999999996</c:v>
                      </c:pt>
                      <c:pt idx="12" formatCode="0%">
                        <c:v>0.85299999999999998</c:v>
                      </c:pt>
                      <c:pt idx="13" formatCode="0%">
                        <c:v>0.84599999999999997</c:v>
                      </c:pt>
                      <c:pt idx="14" formatCode="0%">
                        <c:v>0.88400000000000001</c:v>
                      </c:pt>
                      <c:pt idx="16" formatCode="0%">
                        <c:v>0.85</c:v>
                      </c:pt>
                      <c:pt idx="17" formatCode="0%">
                        <c:v>0.85199999999999998</c:v>
                      </c:pt>
                      <c:pt idx="19" formatCode="0%">
                        <c:v>0.871</c:v>
                      </c:pt>
                      <c:pt idx="20" formatCode="0%">
                        <c:v>0.86399999999999999</c:v>
                      </c:pt>
                      <c:pt idx="21" formatCode="0%">
                        <c:v>0.84699999999999998</c:v>
                      </c:pt>
                      <c:pt idx="22" formatCode="0%">
                        <c:v>0.82099999999999995</c:v>
                      </c:pt>
                      <c:pt idx="23" formatCode="0%">
                        <c:v>0.8</c:v>
                      </c:pt>
                    </c:numCache>
                  </c:numRef>
                </c:val>
                <c:extLst>
                  <c:ext xmlns:c16="http://schemas.microsoft.com/office/drawing/2014/chart" uri="{C3380CC4-5D6E-409C-BE32-E72D297353CC}">
                    <c16:uniqueId val="{00000000-403E-4FDB-B276-ACA9D18F736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4"/>
                      <c:pt idx="0" formatCode="0%">
                        <c:v>0.49099999999999999</c:v>
                      </c:pt>
                      <c:pt idx="2" formatCode="0%">
                        <c:v>0.52</c:v>
                      </c:pt>
                      <c:pt idx="3" formatCode="0%">
                        <c:v>0.46200000000000002</c:v>
                      </c:pt>
                      <c:pt idx="5" formatCode="0%">
                        <c:v>0.251</c:v>
                      </c:pt>
                      <c:pt idx="6" formatCode="0%">
                        <c:v>0.45500000000000002</c:v>
                      </c:pt>
                      <c:pt idx="7" formatCode="0%">
                        <c:v>0.505</c:v>
                      </c:pt>
                      <c:pt idx="8" formatCode="0%">
                        <c:v>0.56799999999999995</c:v>
                      </c:pt>
                      <c:pt idx="9" formatCode="0%">
                        <c:v>0.61</c:v>
                      </c:pt>
                      <c:pt idx="11" formatCode="0%">
                        <c:v>0.248</c:v>
                      </c:pt>
                      <c:pt idx="12" formatCode="0%">
                        <c:v>0.53400000000000003</c:v>
                      </c:pt>
                      <c:pt idx="13" formatCode="0%">
                        <c:v>0.63200000000000001</c:v>
                      </c:pt>
                      <c:pt idx="14" formatCode="0%">
                        <c:v>0.69699999999999995</c:v>
                      </c:pt>
                      <c:pt idx="16" formatCode="0%">
                        <c:v>0.626</c:v>
                      </c:pt>
                      <c:pt idx="17" formatCode="0%">
                        <c:v>0.31</c:v>
                      </c:pt>
                      <c:pt idx="19" formatCode="0%">
                        <c:v>0.36099999999999999</c:v>
                      </c:pt>
                      <c:pt idx="20" formatCode="0%">
                        <c:v>0.36599999999999999</c:v>
                      </c:pt>
                      <c:pt idx="21" formatCode="0%">
                        <c:v>0.503</c:v>
                      </c:pt>
                      <c:pt idx="22" formatCode="0%">
                        <c:v>0.54500000000000004</c:v>
                      </c:pt>
                      <c:pt idx="23" formatCode="0%">
                        <c:v>0.66</c:v>
                      </c:pt>
                    </c:numCache>
                  </c:numRef>
                </c:val>
                <c:extLst xmlns:c15="http://schemas.microsoft.com/office/drawing/2012/chart">
                  <c:ext xmlns:c16="http://schemas.microsoft.com/office/drawing/2014/chart" uri="{C3380CC4-5D6E-409C-BE32-E72D297353CC}">
                    <c16:uniqueId val="{00000001-403E-4FDB-B276-ACA9D18F736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4.5999999999999999E-2</c:v>
                      </c:pt>
                      <c:pt idx="2" formatCode="0%">
                        <c:v>6.8000000000000005E-2</c:v>
                      </c:pt>
                      <c:pt idx="3" formatCode="0%">
                        <c:v>2.5000000000000001E-2</c:v>
                      </c:pt>
                      <c:pt idx="5" formatCode="0%">
                        <c:v>2.9000000000000001E-2</c:v>
                      </c:pt>
                      <c:pt idx="6" formatCode="0%">
                        <c:v>1.4E-2</c:v>
                      </c:pt>
                      <c:pt idx="7" formatCode="0%">
                        <c:v>3.5999999999999997E-2</c:v>
                      </c:pt>
                      <c:pt idx="8" formatCode="0%">
                        <c:v>6.9000000000000006E-2</c:v>
                      </c:pt>
                      <c:pt idx="9" formatCode="0%">
                        <c:v>6.8000000000000005E-2</c:v>
                      </c:pt>
                      <c:pt idx="11" formatCode="0%">
                        <c:v>8.9999999999999993E-3</c:v>
                      </c:pt>
                      <c:pt idx="12" formatCode="0%">
                        <c:v>4.2000000000000003E-2</c:v>
                      </c:pt>
                      <c:pt idx="13" formatCode="0%">
                        <c:v>7.4999999999999997E-2</c:v>
                      </c:pt>
                      <c:pt idx="14" formatCode="0%">
                        <c:v>8.4000000000000005E-2</c:v>
                      </c:pt>
                      <c:pt idx="16" formatCode="0%">
                        <c:v>0.06</c:v>
                      </c:pt>
                      <c:pt idx="17" formatCode="0%">
                        <c:v>2.4E-2</c:v>
                      </c:pt>
                      <c:pt idx="19" formatCode="0%">
                        <c:v>3.5000000000000003E-2</c:v>
                      </c:pt>
                      <c:pt idx="20" formatCode="0%">
                        <c:v>2.8000000000000001E-2</c:v>
                      </c:pt>
                      <c:pt idx="21" formatCode="0%">
                        <c:v>0.04</c:v>
                      </c:pt>
                      <c:pt idx="22" formatCode="0%">
                        <c:v>5.7000000000000002E-2</c:v>
                      </c:pt>
                      <c:pt idx="23" formatCode="0%">
                        <c:v>6.9000000000000006E-2</c:v>
                      </c:pt>
                    </c:numCache>
                  </c:numRef>
                </c:val>
                <c:extLst xmlns:c15="http://schemas.microsoft.com/office/drawing/2012/chart">
                  <c:ext xmlns:c16="http://schemas.microsoft.com/office/drawing/2014/chart" uri="{C3380CC4-5D6E-409C-BE32-E72D297353CC}">
                    <c16:uniqueId val="{00000002-403E-4FDB-B276-ACA9D18F736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4"/>
                      <c:pt idx="0" formatCode="0%">
                        <c:v>0.03</c:v>
                      </c:pt>
                      <c:pt idx="2" formatCode="0%">
                        <c:v>0.04</c:v>
                      </c:pt>
                      <c:pt idx="3" formatCode="0%">
                        <c:v>2.1000000000000001E-2</c:v>
                      </c:pt>
                      <c:pt idx="5" formatCode="0%">
                        <c:v>1.7999999999999999E-2</c:v>
                      </c:pt>
                      <c:pt idx="6" formatCode="0%">
                        <c:v>1.2999999999999999E-2</c:v>
                      </c:pt>
                      <c:pt idx="7" formatCode="0%">
                        <c:v>2.5999999999999999E-2</c:v>
                      </c:pt>
                      <c:pt idx="8" formatCode="0%">
                        <c:v>3.9E-2</c:v>
                      </c:pt>
                      <c:pt idx="9" formatCode="0%">
                        <c:v>4.4999999999999998E-2</c:v>
                      </c:pt>
                      <c:pt idx="11" formatCode="0%">
                        <c:v>0.01</c:v>
                      </c:pt>
                      <c:pt idx="12" formatCode="0%">
                        <c:v>5.3999999999999999E-2</c:v>
                      </c:pt>
                      <c:pt idx="13" formatCode="0%">
                        <c:v>3.3000000000000002E-2</c:v>
                      </c:pt>
                      <c:pt idx="14" formatCode="0%">
                        <c:v>4.2000000000000003E-2</c:v>
                      </c:pt>
                      <c:pt idx="16" formatCode="0%">
                        <c:v>4.8000000000000001E-2</c:v>
                      </c:pt>
                      <c:pt idx="17" formatCode="0%">
                        <c:v>7.0000000000000001E-3</c:v>
                      </c:pt>
                      <c:pt idx="19" formatCode="0%">
                        <c:v>1.2999999999999999E-2</c:v>
                      </c:pt>
                      <c:pt idx="20" formatCode="0%">
                        <c:v>2.5000000000000001E-2</c:v>
                      </c:pt>
                      <c:pt idx="21" formatCode="0%">
                        <c:v>2.1000000000000001E-2</c:v>
                      </c:pt>
                      <c:pt idx="22" formatCode="0%">
                        <c:v>3.2000000000000001E-2</c:v>
                      </c:pt>
                      <c:pt idx="23" formatCode="0%">
                        <c:v>7.1999999999999995E-2</c:v>
                      </c:pt>
                    </c:numCache>
                  </c:numRef>
                </c:val>
                <c:extLst xmlns:c15="http://schemas.microsoft.com/office/drawing/2012/chart">
                  <c:ext xmlns:c16="http://schemas.microsoft.com/office/drawing/2014/chart" uri="{C3380CC4-5D6E-409C-BE32-E72D297353CC}">
                    <c16:uniqueId val="{00000003-403E-4FDB-B276-ACA9D18F736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4"/>
                      <c:pt idx="0" formatCode="0%">
                        <c:v>0.373</c:v>
                      </c:pt>
                      <c:pt idx="2" formatCode="0%">
                        <c:v>0.34300000000000003</c:v>
                      </c:pt>
                      <c:pt idx="3" formatCode="0%">
                        <c:v>0.40300000000000002</c:v>
                      </c:pt>
                      <c:pt idx="5" formatCode="0%">
                        <c:v>0.26800000000000002</c:v>
                      </c:pt>
                      <c:pt idx="6" formatCode="0%">
                        <c:v>0.41099999999999998</c:v>
                      </c:pt>
                      <c:pt idx="7" formatCode="0%">
                        <c:v>0.40300000000000002</c:v>
                      </c:pt>
                      <c:pt idx="8" formatCode="0%">
                        <c:v>0.46</c:v>
                      </c:pt>
                      <c:pt idx="9" formatCode="0%">
                        <c:v>0.35099999999999998</c:v>
                      </c:pt>
                      <c:pt idx="11" formatCode="0%">
                        <c:v>0.215</c:v>
                      </c:pt>
                      <c:pt idx="12" formatCode="0%">
                        <c:v>0.36099999999999999</c:v>
                      </c:pt>
                      <c:pt idx="13" formatCode="0%">
                        <c:v>0.47</c:v>
                      </c:pt>
                      <c:pt idx="14" formatCode="0%">
                        <c:v>0.503</c:v>
                      </c:pt>
                      <c:pt idx="16" formatCode="0%">
                        <c:v>0.45</c:v>
                      </c:pt>
                      <c:pt idx="17" formatCode="0%">
                        <c:v>0.26300000000000001</c:v>
                      </c:pt>
                      <c:pt idx="19" formatCode="0%">
                        <c:v>0.317</c:v>
                      </c:pt>
                      <c:pt idx="20" formatCode="0%">
                        <c:v>0.27100000000000002</c:v>
                      </c:pt>
                      <c:pt idx="21" formatCode="0%">
                        <c:v>0.40500000000000003</c:v>
                      </c:pt>
                      <c:pt idx="22" formatCode="0%">
                        <c:v>0.373</c:v>
                      </c:pt>
                      <c:pt idx="23" formatCode="0%">
                        <c:v>0.47</c:v>
                      </c:pt>
                    </c:numCache>
                  </c:numRef>
                </c:val>
                <c:extLst xmlns:c15="http://schemas.microsoft.com/office/drawing/2012/chart">
                  <c:ext xmlns:c16="http://schemas.microsoft.com/office/drawing/2014/chart" uri="{C3380CC4-5D6E-409C-BE32-E72D297353CC}">
                    <c16:uniqueId val="{00000004-403E-4FDB-B276-ACA9D18F736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4"/>
                      <c:pt idx="0" formatCode="0%">
                        <c:v>5.2999999999999999E-2</c:v>
                      </c:pt>
                      <c:pt idx="2" formatCode="0%">
                        <c:v>7.3999999999999996E-2</c:v>
                      </c:pt>
                      <c:pt idx="3" formatCode="0%">
                        <c:v>3.3000000000000002E-2</c:v>
                      </c:pt>
                      <c:pt idx="5" formatCode="0%">
                        <c:v>0.13400000000000001</c:v>
                      </c:pt>
                      <c:pt idx="6" formatCode="0%">
                        <c:v>0.03</c:v>
                      </c:pt>
                      <c:pt idx="7" formatCode="0%">
                        <c:v>9.1999999999999998E-2</c:v>
                      </c:pt>
                      <c:pt idx="8" formatCode="0%">
                        <c:v>3.2000000000000001E-2</c:v>
                      </c:pt>
                      <c:pt idx="9" formatCode="0%">
                        <c:v>6.0000000000000001E-3</c:v>
                      </c:pt>
                      <c:pt idx="11" formatCode="0%">
                        <c:v>3.6999999999999998E-2</c:v>
                      </c:pt>
                      <c:pt idx="12" formatCode="0%">
                        <c:v>5.0999999999999997E-2</c:v>
                      </c:pt>
                      <c:pt idx="13" formatCode="0%">
                        <c:v>6.5000000000000002E-2</c:v>
                      </c:pt>
                      <c:pt idx="14" formatCode="0%">
                        <c:v>8.1000000000000003E-2</c:v>
                      </c:pt>
                      <c:pt idx="16" formatCode="0%">
                        <c:v>5.8999999999999997E-2</c:v>
                      </c:pt>
                      <c:pt idx="17" formatCode="0%">
                        <c:v>5.0999999999999997E-2</c:v>
                      </c:pt>
                      <c:pt idx="19" formatCode="0%">
                        <c:v>5.2999999999999999E-2</c:v>
                      </c:pt>
                      <c:pt idx="20" formatCode="0%">
                        <c:v>0.08</c:v>
                      </c:pt>
                      <c:pt idx="21" formatCode="0%">
                        <c:v>5.5E-2</c:v>
                      </c:pt>
                      <c:pt idx="22" formatCode="0%">
                        <c:v>6.9000000000000006E-2</c:v>
                      </c:pt>
                      <c:pt idx="23" formatCode="0%">
                        <c:v>6.0000000000000001E-3</c:v>
                      </c:pt>
                    </c:numCache>
                  </c:numRef>
                </c:val>
                <c:extLst xmlns:c15="http://schemas.microsoft.com/office/drawing/2012/chart">
                  <c:ext xmlns:c16="http://schemas.microsoft.com/office/drawing/2014/chart" uri="{C3380CC4-5D6E-409C-BE32-E72D297353CC}">
                    <c16:uniqueId val="{00000006-403E-4FDB-B276-ACA9D18F736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4"/>
                      <c:pt idx="0" formatCode="0%">
                        <c:v>0.45400000000000001</c:v>
                      </c:pt>
                      <c:pt idx="2" formatCode="0%">
                        <c:v>0.48399999999999999</c:v>
                      </c:pt>
                      <c:pt idx="3" formatCode="0%">
                        <c:v>0.42399999999999999</c:v>
                      </c:pt>
                      <c:pt idx="5" formatCode="0%">
                        <c:v>0.438</c:v>
                      </c:pt>
                      <c:pt idx="6" formatCode="0%">
                        <c:v>0.46100000000000002</c:v>
                      </c:pt>
                      <c:pt idx="7" formatCode="0%">
                        <c:v>0.46200000000000002</c:v>
                      </c:pt>
                      <c:pt idx="8" formatCode="0%">
                        <c:v>0.44</c:v>
                      </c:pt>
                      <c:pt idx="9" formatCode="0%">
                        <c:v>0.46600000000000003</c:v>
                      </c:pt>
                      <c:pt idx="11" formatCode="0%">
                        <c:v>0.29699999999999999</c:v>
                      </c:pt>
                      <c:pt idx="12" formatCode="0%">
                        <c:v>0.432</c:v>
                      </c:pt>
                      <c:pt idx="13" formatCode="0%">
                        <c:v>0.56499999999999995</c:v>
                      </c:pt>
                      <c:pt idx="14" formatCode="0%">
                        <c:v>0.61699999999999999</c:v>
                      </c:pt>
                      <c:pt idx="16" formatCode="0%">
                        <c:v>0.52600000000000002</c:v>
                      </c:pt>
                      <c:pt idx="17" formatCode="0%">
                        <c:v>0.34</c:v>
                      </c:pt>
                      <c:pt idx="19" formatCode="0%">
                        <c:v>0.56999999999999995</c:v>
                      </c:pt>
                      <c:pt idx="20" formatCode="0%">
                        <c:v>0.40500000000000003</c:v>
                      </c:pt>
                      <c:pt idx="21" formatCode="0%">
                        <c:v>0.44700000000000001</c:v>
                      </c:pt>
                      <c:pt idx="22" formatCode="0%">
                        <c:v>0.42199999999999999</c:v>
                      </c:pt>
                      <c:pt idx="23" formatCode="0%">
                        <c:v>0.38900000000000001</c:v>
                      </c:pt>
                    </c:numCache>
                  </c:numRef>
                </c:val>
                <c:extLst xmlns:c15="http://schemas.microsoft.com/office/drawing/2012/chart">
                  <c:ext xmlns:c16="http://schemas.microsoft.com/office/drawing/2014/chart" uri="{C3380CC4-5D6E-409C-BE32-E72D297353CC}">
                    <c16:uniqueId val="{00000007-403E-4FDB-B276-ACA9D18F736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4"/>
                      <c:pt idx="0" formatCode="0%">
                        <c:v>0.25900000000000001</c:v>
                      </c:pt>
                      <c:pt idx="2" formatCode="0%">
                        <c:v>0.252</c:v>
                      </c:pt>
                      <c:pt idx="3" formatCode="0%">
                        <c:v>0.26500000000000001</c:v>
                      </c:pt>
                      <c:pt idx="5" formatCode="0%">
                        <c:v>0.224</c:v>
                      </c:pt>
                      <c:pt idx="6" formatCode="0%">
                        <c:v>0.28699999999999998</c:v>
                      </c:pt>
                      <c:pt idx="7" formatCode="0%">
                        <c:v>0.33</c:v>
                      </c:pt>
                      <c:pt idx="8" formatCode="0%">
                        <c:v>0.35399999999999998</c:v>
                      </c:pt>
                      <c:pt idx="9" formatCode="0%">
                        <c:v>0.17199999999999999</c:v>
                      </c:pt>
                      <c:pt idx="11" formatCode="0%">
                        <c:v>0.125</c:v>
                      </c:pt>
                      <c:pt idx="12" formatCode="0%">
                        <c:v>0.191</c:v>
                      </c:pt>
                      <c:pt idx="13" formatCode="0%">
                        <c:v>0.34399999999999997</c:v>
                      </c:pt>
                      <c:pt idx="14" formatCode="0%">
                        <c:v>0.42</c:v>
                      </c:pt>
                      <c:pt idx="16" formatCode="0%">
                        <c:v>0.32900000000000001</c:v>
                      </c:pt>
                      <c:pt idx="17" formatCode="0%">
                        <c:v>0.16500000000000001</c:v>
                      </c:pt>
                      <c:pt idx="19" formatCode="0%">
                        <c:v>0.24299999999999999</c:v>
                      </c:pt>
                      <c:pt idx="20" formatCode="0%">
                        <c:v>0.20100000000000001</c:v>
                      </c:pt>
                      <c:pt idx="21" formatCode="0%">
                        <c:v>0.246</c:v>
                      </c:pt>
                      <c:pt idx="22" formatCode="0%">
                        <c:v>0.29699999999999999</c:v>
                      </c:pt>
                      <c:pt idx="23" formatCode="0%">
                        <c:v>0.28499999999999998</c:v>
                      </c:pt>
                    </c:numCache>
                  </c:numRef>
                </c:val>
                <c:extLst xmlns:c15="http://schemas.microsoft.com/office/drawing/2012/chart">
                  <c:ext xmlns:c16="http://schemas.microsoft.com/office/drawing/2014/chart" uri="{C3380CC4-5D6E-409C-BE32-E72D297353CC}">
                    <c16:uniqueId val="{00000008-403E-4FDB-B276-ACA9D18F736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4"/>
                      <c:pt idx="0" formatCode="0%">
                        <c:v>3.4000000000000002E-2</c:v>
                      </c:pt>
                      <c:pt idx="2" formatCode="0%">
                        <c:v>0.04</c:v>
                      </c:pt>
                      <c:pt idx="3" formatCode="0%">
                        <c:v>2.9000000000000001E-2</c:v>
                      </c:pt>
                      <c:pt idx="5" formatCode="0%">
                        <c:v>2.3E-2</c:v>
                      </c:pt>
                      <c:pt idx="6" formatCode="0%">
                        <c:v>1.4E-2</c:v>
                      </c:pt>
                      <c:pt idx="7" formatCode="0%">
                        <c:v>2.7E-2</c:v>
                      </c:pt>
                      <c:pt idx="8" formatCode="0%">
                        <c:v>5.8999999999999997E-2</c:v>
                      </c:pt>
                      <c:pt idx="9" formatCode="0%">
                        <c:v>4.2000000000000003E-2</c:v>
                      </c:pt>
                      <c:pt idx="11" formatCode="0%">
                        <c:v>1.4999999999999999E-2</c:v>
                      </c:pt>
                      <c:pt idx="12" formatCode="0%">
                        <c:v>1.0999999999999999E-2</c:v>
                      </c:pt>
                      <c:pt idx="13" formatCode="0%">
                        <c:v>6.5000000000000002E-2</c:v>
                      </c:pt>
                      <c:pt idx="14" formatCode="0%">
                        <c:v>5.5E-2</c:v>
                      </c:pt>
                      <c:pt idx="16" formatCode="0%">
                        <c:v>0.05</c:v>
                      </c:pt>
                      <c:pt idx="17" formatCode="0%">
                        <c:v>1.2E-2</c:v>
                      </c:pt>
                      <c:pt idx="19" formatCode="0%">
                        <c:v>2.4E-2</c:v>
                      </c:pt>
                      <c:pt idx="20" formatCode="0%">
                        <c:v>2.7E-2</c:v>
                      </c:pt>
                      <c:pt idx="21" formatCode="0%">
                        <c:v>4.2000000000000003E-2</c:v>
                      </c:pt>
                      <c:pt idx="22" formatCode="0%">
                        <c:v>3.1E-2</c:v>
                      </c:pt>
                      <c:pt idx="23" formatCode="0%">
                        <c:v>4.5999999999999999E-2</c:v>
                      </c:pt>
                    </c:numCache>
                  </c:numRef>
                </c:val>
                <c:extLst xmlns:c15="http://schemas.microsoft.com/office/drawing/2012/chart">
                  <c:ext xmlns:c16="http://schemas.microsoft.com/office/drawing/2014/chart" uri="{C3380CC4-5D6E-409C-BE32-E72D297353CC}">
                    <c16:uniqueId val="{00000009-403E-4FDB-B276-ACA9D18F736C}"/>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4"/>
                      <c:pt idx="0" formatCode="0%">
                        <c:v>0.01</c:v>
                      </c:pt>
                      <c:pt idx="2" formatCode="0%">
                        <c:v>1.4E-2</c:v>
                      </c:pt>
                      <c:pt idx="3" formatCode="0%">
                        <c:v>6.0000000000000001E-3</c:v>
                      </c:pt>
                      <c:pt idx="5" formatCode="0%">
                        <c:v>2.1000000000000001E-2</c:v>
                      </c:pt>
                      <c:pt idx="7" formatCode="0%">
                        <c:v>8.9999999999999993E-3</c:v>
                      </c:pt>
                      <c:pt idx="8" formatCode="0%">
                        <c:v>1.2E-2</c:v>
                      </c:pt>
                      <c:pt idx="9" formatCode="0%">
                        <c:v>8.9999999999999993E-3</c:v>
                      </c:pt>
                      <c:pt idx="11" formatCode="0%">
                        <c:v>3.0000000000000001E-3</c:v>
                      </c:pt>
                      <c:pt idx="12" formatCode="0%">
                        <c:v>5.0000000000000001E-3</c:v>
                      </c:pt>
                      <c:pt idx="13" formatCode="0%">
                        <c:v>2.3E-2</c:v>
                      </c:pt>
                      <c:pt idx="14" formatCode="0%">
                        <c:v>1.9E-2</c:v>
                      </c:pt>
                      <c:pt idx="16" formatCode="0%">
                        <c:v>1.6E-2</c:v>
                      </c:pt>
                      <c:pt idx="17" formatCode="0%">
                        <c:v>3.0000000000000001E-3</c:v>
                      </c:pt>
                      <c:pt idx="19" formatCode="0%">
                        <c:v>1.2999999999999999E-2</c:v>
                      </c:pt>
                      <c:pt idx="20" formatCode="0%">
                        <c:v>1.7000000000000001E-2</c:v>
                      </c:pt>
                      <c:pt idx="22" formatCode="0%">
                        <c:v>2.1999999999999999E-2</c:v>
                      </c:pt>
                    </c:numCache>
                  </c:numRef>
                </c:val>
                <c:extLst xmlns:c15="http://schemas.microsoft.com/office/drawing/2012/chart">
                  <c:ext xmlns:c16="http://schemas.microsoft.com/office/drawing/2014/chart" uri="{C3380CC4-5D6E-409C-BE32-E72D297353CC}">
                    <c16:uniqueId val="{0000000A-403E-4FDB-B276-ACA9D18F736C}"/>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4"/>
                      <c:pt idx="0" formatCode="0%">
                        <c:v>6.0999999999999999E-2</c:v>
                      </c:pt>
                      <c:pt idx="2" formatCode="0%">
                        <c:v>4.3999999999999997E-2</c:v>
                      </c:pt>
                      <c:pt idx="3" formatCode="0%">
                        <c:v>7.8E-2</c:v>
                      </c:pt>
                      <c:pt idx="5" formatCode="0%">
                        <c:v>7.9000000000000001E-2</c:v>
                      </c:pt>
                      <c:pt idx="6" formatCode="0%">
                        <c:v>7.0999999999999994E-2</c:v>
                      </c:pt>
                      <c:pt idx="7" formatCode="0%">
                        <c:v>5.6000000000000001E-2</c:v>
                      </c:pt>
                      <c:pt idx="8" formatCode="0%">
                        <c:v>9.8000000000000004E-2</c:v>
                      </c:pt>
                      <c:pt idx="9" formatCode="0%">
                        <c:v>2.5000000000000001E-2</c:v>
                      </c:pt>
                      <c:pt idx="11" formatCode="0%">
                        <c:v>2.1999999999999999E-2</c:v>
                      </c:pt>
                      <c:pt idx="12" formatCode="0%">
                        <c:v>5.1999999999999998E-2</c:v>
                      </c:pt>
                      <c:pt idx="13" formatCode="0%">
                        <c:v>0.113</c:v>
                      </c:pt>
                      <c:pt idx="14" formatCode="0%">
                        <c:v>8.4000000000000005E-2</c:v>
                      </c:pt>
                      <c:pt idx="16" formatCode="0%">
                        <c:v>8.1000000000000003E-2</c:v>
                      </c:pt>
                      <c:pt idx="17" formatCode="0%">
                        <c:v>0.03</c:v>
                      </c:pt>
                      <c:pt idx="19" formatCode="0%">
                        <c:v>4.8000000000000001E-2</c:v>
                      </c:pt>
                      <c:pt idx="20" formatCode="0%">
                        <c:v>3.4000000000000002E-2</c:v>
                      </c:pt>
                      <c:pt idx="21" formatCode="0%">
                        <c:v>5.7000000000000002E-2</c:v>
                      </c:pt>
                      <c:pt idx="22" formatCode="0%">
                        <c:v>7.8E-2</c:v>
                      </c:pt>
                      <c:pt idx="23" formatCode="0%">
                        <c:v>7.9000000000000001E-2</c:v>
                      </c:pt>
                    </c:numCache>
                  </c:numRef>
                </c:val>
                <c:extLst xmlns:c15="http://schemas.microsoft.com/office/drawing/2012/chart">
                  <c:ext xmlns:c16="http://schemas.microsoft.com/office/drawing/2014/chart" uri="{C3380CC4-5D6E-409C-BE32-E72D297353CC}">
                    <c16:uniqueId val="{0000000B-403E-4FDB-B276-ACA9D18F736C}"/>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4"/>
                      <c:pt idx="0" formatCode="0%">
                        <c:v>8.7999999999999995E-2</c:v>
                      </c:pt>
                      <c:pt idx="2" formatCode="0%">
                        <c:v>8.2000000000000003E-2</c:v>
                      </c:pt>
                      <c:pt idx="3" formatCode="0%">
                        <c:v>9.2999999999999999E-2</c:v>
                      </c:pt>
                      <c:pt idx="5" formatCode="0%">
                        <c:v>2.8000000000000001E-2</c:v>
                      </c:pt>
                      <c:pt idx="6" formatCode="0%">
                        <c:v>3.5000000000000003E-2</c:v>
                      </c:pt>
                      <c:pt idx="7" formatCode="0%">
                        <c:v>0.111</c:v>
                      </c:pt>
                      <c:pt idx="8" formatCode="0%">
                        <c:v>0.17899999999999999</c:v>
                      </c:pt>
                      <c:pt idx="9" formatCode="0%">
                        <c:v>8.8999999999999996E-2</c:v>
                      </c:pt>
                      <c:pt idx="11" formatCode="0%">
                        <c:v>0.03</c:v>
                      </c:pt>
                      <c:pt idx="12" formatCode="0%">
                        <c:v>8.5000000000000006E-2</c:v>
                      </c:pt>
                      <c:pt idx="13" formatCode="0%">
                        <c:v>0.121</c:v>
                      </c:pt>
                      <c:pt idx="14" formatCode="0%">
                        <c:v>0.11899999999999999</c:v>
                      </c:pt>
                      <c:pt idx="16" formatCode="0%">
                        <c:v>0.124</c:v>
                      </c:pt>
                      <c:pt idx="17" formatCode="0%">
                        <c:v>3.2000000000000001E-2</c:v>
                      </c:pt>
                      <c:pt idx="19" formatCode="0%">
                        <c:v>8.2000000000000003E-2</c:v>
                      </c:pt>
                      <c:pt idx="20" formatCode="0%">
                        <c:v>9.2999999999999999E-2</c:v>
                      </c:pt>
                      <c:pt idx="21" formatCode="0%">
                        <c:v>7.4999999999999997E-2</c:v>
                      </c:pt>
                      <c:pt idx="22" formatCode="0%">
                        <c:v>8.4000000000000005E-2</c:v>
                      </c:pt>
                      <c:pt idx="23" formatCode="0%">
                        <c:v>0.11799999999999999</c:v>
                      </c:pt>
                    </c:numCache>
                  </c:numRef>
                </c:val>
                <c:extLst xmlns:c15="http://schemas.microsoft.com/office/drawing/2012/chart">
                  <c:ext xmlns:c16="http://schemas.microsoft.com/office/drawing/2014/chart" uri="{C3380CC4-5D6E-409C-BE32-E72D297353CC}">
                    <c16:uniqueId val="{0000000C-403E-4FDB-B276-ACA9D18F736C}"/>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4"/>
                      <c:pt idx="0" formatCode="0%">
                        <c:v>0.115</c:v>
                      </c:pt>
                      <c:pt idx="2" formatCode="0%">
                        <c:v>9.0999999999999998E-2</c:v>
                      </c:pt>
                      <c:pt idx="3" formatCode="0%">
                        <c:v>0.14000000000000001</c:v>
                      </c:pt>
                      <c:pt idx="5" formatCode="0%">
                        <c:v>0.10100000000000001</c:v>
                      </c:pt>
                      <c:pt idx="6" formatCode="0%">
                        <c:v>0.13100000000000001</c:v>
                      </c:pt>
                      <c:pt idx="7" formatCode="0%">
                        <c:v>0.158</c:v>
                      </c:pt>
                      <c:pt idx="8" formatCode="0%">
                        <c:v>0.153</c:v>
                      </c:pt>
                      <c:pt idx="9" formatCode="0%">
                        <c:v>7.1999999999999995E-2</c:v>
                      </c:pt>
                      <c:pt idx="11" formatCode="0%">
                        <c:v>6.6000000000000003E-2</c:v>
                      </c:pt>
                      <c:pt idx="12" formatCode="0%">
                        <c:v>9.2999999999999999E-2</c:v>
                      </c:pt>
                      <c:pt idx="13" formatCode="0%">
                        <c:v>0.183</c:v>
                      </c:pt>
                      <c:pt idx="14" formatCode="0%">
                        <c:v>0.19800000000000001</c:v>
                      </c:pt>
                      <c:pt idx="16" formatCode="0%">
                        <c:v>0.13100000000000001</c:v>
                      </c:pt>
                      <c:pt idx="17" formatCode="0%">
                        <c:v>9.1999999999999998E-2</c:v>
                      </c:pt>
                      <c:pt idx="19" formatCode="0%">
                        <c:v>8.3000000000000004E-2</c:v>
                      </c:pt>
                      <c:pt idx="20" formatCode="0%">
                        <c:v>0.106</c:v>
                      </c:pt>
                      <c:pt idx="21" formatCode="0%">
                        <c:v>0.11700000000000001</c:v>
                      </c:pt>
                      <c:pt idx="22" formatCode="0%">
                        <c:v>0.12</c:v>
                      </c:pt>
                      <c:pt idx="23" formatCode="0%">
                        <c:v>0.157</c:v>
                      </c:pt>
                    </c:numCache>
                  </c:numRef>
                </c:val>
                <c:extLst xmlns:c15="http://schemas.microsoft.com/office/drawing/2012/chart">
                  <c:ext xmlns:c16="http://schemas.microsoft.com/office/drawing/2014/chart" uri="{C3380CC4-5D6E-409C-BE32-E72D297353CC}">
                    <c16:uniqueId val="{0000000D-403E-4FDB-B276-ACA9D18F736C}"/>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4"/>
                      <c:pt idx="0" formatCode="0%">
                        <c:v>6.7000000000000004E-2</c:v>
                      </c:pt>
                      <c:pt idx="2" formatCode="0%">
                        <c:v>6.2E-2</c:v>
                      </c:pt>
                      <c:pt idx="3" formatCode="0%">
                        <c:v>7.2999999999999995E-2</c:v>
                      </c:pt>
                      <c:pt idx="5" formatCode="0%">
                        <c:v>9.2999999999999999E-2</c:v>
                      </c:pt>
                      <c:pt idx="6" formatCode="0%">
                        <c:v>0.11899999999999999</c:v>
                      </c:pt>
                      <c:pt idx="7" formatCode="0%">
                        <c:v>7.0999999999999994E-2</c:v>
                      </c:pt>
                      <c:pt idx="8" formatCode="0%">
                        <c:v>0.05</c:v>
                      </c:pt>
                      <c:pt idx="9" formatCode="0%">
                        <c:v>2.9000000000000001E-2</c:v>
                      </c:pt>
                      <c:pt idx="11" formatCode="0%">
                        <c:v>6.9000000000000006E-2</c:v>
                      </c:pt>
                      <c:pt idx="12" formatCode="0%">
                        <c:v>7.6999999999999999E-2</c:v>
                      </c:pt>
                      <c:pt idx="13" formatCode="0%">
                        <c:v>6.7000000000000004E-2</c:v>
                      </c:pt>
                      <c:pt idx="14" formatCode="0%">
                        <c:v>7.9000000000000001E-2</c:v>
                      </c:pt>
                      <c:pt idx="16" formatCode="0%">
                        <c:v>4.5999999999999999E-2</c:v>
                      </c:pt>
                      <c:pt idx="17" formatCode="0%">
                        <c:v>0.1</c:v>
                      </c:pt>
                      <c:pt idx="19" formatCode="0%">
                        <c:v>6.4000000000000001E-2</c:v>
                      </c:pt>
                      <c:pt idx="20" formatCode="0%">
                        <c:v>0.06</c:v>
                      </c:pt>
                      <c:pt idx="21" formatCode="0%">
                        <c:v>5.0999999999999997E-2</c:v>
                      </c:pt>
                      <c:pt idx="22" formatCode="0%">
                        <c:v>0.08</c:v>
                      </c:pt>
                      <c:pt idx="23" formatCode="0%">
                        <c:v>8.4000000000000005E-2</c:v>
                      </c:pt>
                    </c:numCache>
                  </c:numRef>
                </c:val>
                <c:extLst xmlns:c15="http://schemas.microsoft.com/office/drawing/2012/chart">
                  <c:ext xmlns:c16="http://schemas.microsoft.com/office/drawing/2014/chart" uri="{C3380CC4-5D6E-409C-BE32-E72D297353CC}">
                    <c16:uniqueId val="{0000000E-403E-4FDB-B276-ACA9D18F736C}"/>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4"/>
                      <c:pt idx="0" formatCode="0%">
                        <c:v>8.8999999999999996E-2</c:v>
                      </c:pt>
                      <c:pt idx="2" formatCode="0%">
                        <c:v>6.8000000000000005E-2</c:v>
                      </c:pt>
                      <c:pt idx="3" formatCode="0%">
                        <c:v>0.111</c:v>
                      </c:pt>
                      <c:pt idx="5" formatCode="0%">
                        <c:v>5.6000000000000001E-2</c:v>
                      </c:pt>
                      <c:pt idx="6" formatCode="0%">
                        <c:v>0.123</c:v>
                      </c:pt>
                      <c:pt idx="7" formatCode="0%">
                        <c:v>0.121</c:v>
                      </c:pt>
                      <c:pt idx="8" formatCode="0%">
                        <c:v>0.159</c:v>
                      </c:pt>
                      <c:pt idx="9" formatCode="0%">
                        <c:v>3.5000000000000003E-2</c:v>
                      </c:pt>
                      <c:pt idx="11" formatCode="0%">
                        <c:v>3.5000000000000003E-2</c:v>
                      </c:pt>
                      <c:pt idx="12" formatCode="0%">
                        <c:v>7.6999999999999999E-2</c:v>
                      </c:pt>
                      <c:pt idx="13" formatCode="0%">
                        <c:v>0.12</c:v>
                      </c:pt>
                      <c:pt idx="14" formatCode="0%">
                        <c:v>0.17199999999999999</c:v>
                      </c:pt>
                      <c:pt idx="16" formatCode="0%">
                        <c:v>0.114</c:v>
                      </c:pt>
                      <c:pt idx="17" formatCode="0%">
                        <c:v>5.5E-2</c:v>
                      </c:pt>
                      <c:pt idx="19" formatCode="0%">
                        <c:v>5.8999999999999997E-2</c:v>
                      </c:pt>
                      <c:pt idx="20" formatCode="0%">
                        <c:v>4.5999999999999999E-2</c:v>
                      </c:pt>
                      <c:pt idx="21" formatCode="0%">
                        <c:v>9.0999999999999998E-2</c:v>
                      </c:pt>
                      <c:pt idx="22" formatCode="0%">
                        <c:v>0.129</c:v>
                      </c:pt>
                      <c:pt idx="23" formatCode="0%">
                        <c:v>0.10100000000000001</c:v>
                      </c:pt>
                    </c:numCache>
                  </c:numRef>
                </c:val>
                <c:extLst xmlns:c15="http://schemas.microsoft.com/office/drawing/2012/chart">
                  <c:ext xmlns:c16="http://schemas.microsoft.com/office/drawing/2014/chart" uri="{C3380CC4-5D6E-409C-BE32-E72D297353CC}">
                    <c16:uniqueId val="{0000000F-403E-4FDB-B276-ACA9D18F736C}"/>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4"/>
                      <c:pt idx="0" formatCode="0%">
                        <c:v>3.5000000000000003E-2</c:v>
                      </c:pt>
                      <c:pt idx="2" formatCode="0%">
                        <c:v>3.4000000000000002E-2</c:v>
                      </c:pt>
                      <c:pt idx="3" formatCode="0%">
                        <c:v>3.5999999999999997E-2</c:v>
                      </c:pt>
                      <c:pt idx="5" formatCode="0%">
                        <c:v>6.0000000000000001E-3</c:v>
                      </c:pt>
                      <c:pt idx="6" formatCode="0%">
                        <c:v>3.3000000000000002E-2</c:v>
                      </c:pt>
                      <c:pt idx="7" formatCode="0%">
                        <c:v>1.2E-2</c:v>
                      </c:pt>
                      <c:pt idx="8" formatCode="0%">
                        <c:v>6.6000000000000003E-2</c:v>
                      </c:pt>
                      <c:pt idx="9" formatCode="0%">
                        <c:v>4.9000000000000002E-2</c:v>
                      </c:pt>
                      <c:pt idx="11" formatCode="0%">
                        <c:v>6.8000000000000005E-2</c:v>
                      </c:pt>
                      <c:pt idx="12" formatCode="0%">
                        <c:v>2.5999999999999999E-2</c:v>
                      </c:pt>
                      <c:pt idx="13" formatCode="0%">
                        <c:v>1.9E-2</c:v>
                      </c:pt>
                      <c:pt idx="14" formatCode="0%">
                        <c:v>0.02</c:v>
                      </c:pt>
                      <c:pt idx="16" formatCode="0%">
                        <c:v>2.9000000000000001E-2</c:v>
                      </c:pt>
                      <c:pt idx="17" formatCode="0%">
                        <c:v>4.4999999999999998E-2</c:v>
                      </c:pt>
                      <c:pt idx="19" formatCode="0%">
                        <c:v>0.03</c:v>
                      </c:pt>
                      <c:pt idx="20" formatCode="0%">
                        <c:v>8.0000000000000002E-3</c:v>
                      </c:pt>
                      <c:pt idx="21" formatCode="0%">
                        <c:v>2.5999999999999999E-2</c:v>
                      </c:pt>
                      <c:pt idx="22" formatCode="0%">
                        <c:v>5.0999999999999997E-2</c:v>
                      </c:pt>
                      <c:pt idx="23" formatCode="0%">
                        <c:v>5.0999999999999997E-2</c:v>
                      </c:pt>
                    </c:numCache>
                  </c:numRef>
                </c:val>
                <c:extLst xmlns:c15="http://schemas.microsoft.com/office/drawing/2012/chart">
                  <c:ext xmlns:c16="http://schemas.microsoft.com/office/drawing/2014/chart" uri="{C3380CC4-5D6E-409C-BE32-E72D297353CC}">
                    <c16:uniqueId val="{00000010-403E-4FDB-B276-ACA9D18F736C}"/>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4"/>
                      <c:pt idx="0" formatCode="0%">
                        <c:v>3.254</c:v>
                      </c:pt>
                      <c:pt idx="2" formatCode="0%">
                        <c:v>3.254</c:v>
                      </c:pt>
                      <c:pt idx="3" formatCode="0%">
                        <c:v>3.26</c:v>
                      </c:pt>
                      <c:pt idx="5" formatCode="0%">
                        <c:v>2.7589999999999999</c:v>
                      </c:pt>
                      <c:pt idx="6" formatCode="0%">
                        <c:v>3.3969999999999998</c:v>
                      </c:pt>
                      <c:pt idx="7" formatCode="0%">
                        <c:v>3.6120000000000001</c:v>
                      </c:pt>
                      <c:pt idx="8" formatCode="0%">
                        <c:v>3.7509999999999999</c:v>
                      </c:pt>
                      <c:pt idx="9" formatCode="0%">
                        <c:v>3.016</c:v>
                      </c:pt>
                      <c:pt idx="11" formatCode="0%">
                        <c:v>2.2010000000000001</c:v>
                      </c:pt>
                      <c:pt idx="12" formatCode="0%">
                        <c:v>3.1070000000000002</c:v>
                      </c:pt>
                      <c:pt idx="13" formatCode="0%">
                        <c:v>4.0330000000000004</c:v>
                      </c:pt>
                      <c:pt idx="14" formatCode="0%">
                        <c:v>4.391</c:v>
                      </c:pt>
                      <c:pt idx="16" formatCode="0%">
                        <c:v>4.1840000000000002</c:v>
                      </c:pt>
                      <c:pt idx="17" formatCode="0%">
                        <c:v>2.6659999999999999</c:v>
                      </c:pt>
                      <c:pt idx="19" formatCode="0%">
                        <c:v>3.0670000000000002</c:v>
                      </c:pt>
                      <c:pt idx="20" formatCode="0%">
                        <c:v>2.7759999999999998</c:v>
                      </c:pt>
                      <c:pt idx="21" formatCode="0%">
                        <c:v>3.2440000000000002</c:v>
                      </c:pt>
                      <c:pt idx="22" formatCode="0%">
                        <c:v>3.431</c:v>
                      </c:pt>
                      <c:pt idx="23" formatCode="0%">
                        <c:v>3.6139999999999999</c:v>
                      </c:pt>
                    </c:numCache>
                  </c:numRef>
                </c:val>
                <c:extLst xmlns:c15="http://schemas.microsoft.com/office/drawing/2012/chart">
                  <c:ext xmlns:c16="http://schemas.microsoft.com/office/drawing/2014/chart" uri="{C3380CC4-5D6E-409C-BE32-E72D297353CC}">
                    <c16:uniqueId val="{00000011-403E-4FDB-B276-ACA9D18F736C}"/>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3682996542836"/>
          <c:y val="4.8901078143059967E-2"/>
          <c:w val="0.59103492696923265"/>
          <c:h val="0.748459695386542"/>
        </c:manualLayout>
      </c:layout>
      <c:barChart>
        <c:barDir val="bar"/>
        <c:grouping val="percentStacked"/>
        <c:varyColors val="0"/>
        <c:ser>
          <c:idx val="0"/>
          <c:order val="0"/>
          <c:tx>
            <c:strRef>
              <c:f>Taul1!$B$18</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Taul1!$A$19:$A$55</c:f>
              <c:strCache>
                <c:ptCount val="18"/>
                <c:pt idx="0">
                  <c:v>Tiedän, mitä ottamani vakuutukset korvaavat</c:v>
                </c:pt>
                <c:pt idx="1">
                  <c:v>2010, n=994</c:v>
                </c:pt>
                <c:pt idx="2">
                  <c:v>2012, n=1026</c:v>
                </c:pt>
                <c:pt idx="3">
                  <c:v>2014, n=1000</c:v>
                </c:pt>
                <c:pt idx="4">
                  <c:v>2016, n=1000</c:v>
                </c:pt>
                <c:pt idx="5">
                  <c:v>2018, n=1000</c:v>
                </c:pt>
                <c:pt idx="6">
                  <c:v>2020, n=1000</c:v>
                </c:pt>
                <c:pt idx="7">
                  <c:v>2022, n=1000</c:v>
                </c:pt>
                <c:pt idx="8">
                  <c:v>2025, n=1000</c:v>
                </c:pt>
                <c:pt idx="9">
                  <c:v>Vakuutustuotteiden ja vakuutusmaksujen vertailu on helppoa</c:v>
                </c:pt>
                <c:pt idx="10">
                  <c:v>2010, n=994</c:v>
                </c:pt>
                <c:pt idx="11">
                  <c:v>2012, n=1026</c:v>
                </c:pt>
                <c:pt idx="12">
                  <c:v>2014, n=1000</c:v>
                </c:pt>
                <c:pt idx="13">
                  <c:v>2016, n=1000</c:v>
                </c:pt>
                <c:pt idx="14">
                  <c:v>2018, n=1000</c:v>
                </c:pt>
                <c:pt idx="15">
                  <c:v>2020, n=1000</c:v>
                </c:pt>
                <c:pt idx="16">
                  <c:v>2022, n=1000</c:v>
                </c:pt>
                <c:pt idx="17">
                  <c:v>2025, n=1000</c:v>
                </c:pt>
              </c:strCache>
              <c:extLst/>
            </c:strRef>
          </c:cat>
          <c:val>
            <c:numRef>
              <c:f>Taul1!$B$19:$B$55</c:f>
              <c:numCache>
                <c:formatCode>General</c:formatCode>
                <c:ptCount val="18"/>
                <c:pt idx="1">
                  <c:v>21</c:v>
                </c:pt>
                <c:pt idx="2">
                  <c:v>16</c:v>
                </c:pt>
                <c:pt idx="3">
                  <c:v>13</c:v>
                </c:pt>
                <c:pt idx="4">
                  <c:v>15</c:v>
                </c:pt>
                <c:pt idx="5">
                  <c:v>18</c:v>
                </c:pt>
                <c:pt idx="6">
                  <c:v>18</c:v>
                </c:pt>
                <c:pt idx="7" formatCode="0">
                  <c:v>17.299999999999997</c:v>
                </c:pt>
                <c:pt idx="8" formatCode="0">
                  <c:v>18</c:v>
                </c:pt>
                <c:pt idx="10">
                  <c:v>7</c:v>
                </c:pt>
                <c:pt idx="11">
                  <c:v>5</c:v>
                </c:pt>
                <c:pt idx="12">
                  <c:v>2</c:v>
                </c:pt>
                <c:pt idx="13">
                  <c:v>3</c:v>
                </c:pt>
                <c:pt idx="14">
                  <c:v>4</c:v>
                </c:pt>
                <c:pt idx="15">
                  <c:v>5</c:v>
                </c:pt>
                <c:pt idx="16">
                  <c:v>5</c:v>
                </c:pt>
                <c:pt idx="17">
                  <c:v>7</c:v>
                </c:pt>
              </c:numCache>
              <c:extLst/>
            </c:numRef>
          </c:val>
          <c:extLst>
            <c:ext xmlns:c16="http://schemas.microsoft.com/office/drawing/2014/chart" uri="{C3380CC4-5D6E-409C-BE32-E72D297353CC}">
              <c16:uniqueId val="{00000000-A3A3-9445-B670-5330D15B5CB7}"/>
            </c:ext>
          </c:extLst>
        </c:ser>
        <c:ser>
          <c:idx val="1"/>
          <c:order val="1"/>
          <c:tx>
            <c:strRef>
              <c:f>Taul1!$C$18</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Taul1!$A$19:$A$55</c:f>
              <c:strCache>
                <c:ptCount val="18"/>
                <c:pt idx="0">
                  <c:v>Tiedän, mitä ottamani vakuutukset korvaavat</c:v>
                </c:pt>
                <c:pt idx="1">
                  <c:v>2010, n=994</c:v>
                </c:pt>
                <c:pt idx="2">
                  <c:v>2012, n=1026</c:v>
                </c:pt>
                <c:pt idx="3">
                  <c:v>2014, n=1000</c:v>
                </c:pt>
                <c:pt idx="4">
                  <c:v>2016, n=1000</c:v>
                </c:pt>
                <c:pt idx="5">
                  <c:v>2018, n=1000</c:v>
                </c:pt>
                <c:pt idx="6">
                  <c:v>2020, n=1000</c:v>
                </c:pt>
                <c:pt idx="7">
                  <c:v>2022, n=1000</c:v>
                </c:pt>
                <c:pt idx="8">
                  <c:v>2025, n=1000</c:v>
                </c:pt>
                <c:pt idx="9">
                  <c:v>Vakuutustuotteiden ja vakuutusmaksujen vertailu on helppoa</c:v>
                </c:pt>
                <c:pt idx="10">
                  <c:v>2010, n=994</c:v>
                </c:pt>
                <c:pt idx="11">
                  <c:v>2012, n=1026</c:v>
                </c:pt>
                <c:pt idx="12">
                  <c:v>2014, n=1000</c:v>
                </c:pt>
                <c:pt idx="13">
                  <c:v>2016, n=1000</c:v>
                </c:pt>
                <c:pt idx="14">
                  <c:v>2018, n=1000</c:v>
                </c:pt>
                <c:pt idx="15">
                  <c:v>2020, n=1000</c:v>
                </c:pt>
                <c:pt idx="16">
                  <c:v>2022, n=1000</c:v>
                </c:pt>
                <c:pt idx="17">
                  <c:v>2025, n=1000</c:v>
                </c:pt>
              </c:strCache>
              <c:extLst/>
            </c:strRef>
          </c:cat>
          <c:val>
            <c:numRef>
              <c:f>Taul1!$C$19:$C$55</c:f>
              <c:numCache>
                <c:formatCode>General</c:formatCode>
                <c:ptCount val="18"/>
                <c:pt idx="1">
                  <c:v>47</c:v>
                </c:pt>
                <c:pt idx="2">
                  <c:v>50</c:v>
                </c:pt>
                <c:pt idx="3">
                  <c:v>51</c:v>
                </c:pt>
                <c:pt idx="4">
                  <c:v>49</c:v>
                </c:pt>
                <c:pt idx="5">
                  <c:v>47</c:v>
                </c:pt>
                <c:pt idx="6">
                  <c:v>50</c:v>
                </c:pt>
                <c:pt idx="7" formatCode="0">
                  <c:v>53.7</c:v>
                </c:pt>
                <c:pt idx="8" formatCode="0">
                  <c:v>53</c:v>
                </c:pt>
                <c:pt idx="10">
                  <c:v>19</c:v>
                </c:pt>
                <c:pt idx="11">
                  <c:v>18</c:v>
                </c:pt>
                <c:pt idx="12">
                  <c:v>14</c:v>
                </c:pt>
                <c:pt idx="13">
                  <c:v>20</c:v>
                </c:pt>
                <c:pt idx="14">
                  <c:v>21</c:v>
                </c:pt>
                <c:pt idx="15">
                  <c:v>25</c:v>
                </c:pt>
                <c:pt idx="16">
                  <c:v>24</c:v>
                </c:pt>
                <c:pt idx="17">
                  <c:v>28</c:v>
                </c:pt>
              </c:numCache>
              <c:extLst/>
            </c:numRef>
          </c:val>
          <c:extLst>
            <c:ext xmlns:c16="http://schemas.microsoft.com/office/drawing/2014/chart" uri="{C3380CC4-5D6E-409C-BE32-E72D297353CC}">
              <c16:uniqueId val="{00000001-A3A3-9445-B670-5330D15B5CB7}"/>
            </c:ext>
          </c:extLst>
        </c:ser>
        <c:ser>
          <c:idx val="2"/>
          <c:order val="2"/>
          <c:tx>
            <c:strRef>
              <c:f>Taul1!$D$18</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Taul1!$A$19:$A$55</c:f>
              <c:strCache>
                <c:ptCount val="18"/>
                <c:pt idx="0">
                  <c:v>Tiedän, mitä ottamani vakuutukset korvaavat</c:v>
                </c:pt>
                <c:pt idx="1">
                  <c:v>2010, n=994</c:v>
                </c:pt>
                <c:pt idx="2">
                  <c:v>2012, n=1026</c:v>
                </c:pt>
                <c:pt idx="3">
                  <c:v>2014, n=1000</c:v>
                </c:pt>
                <c:pt idx="4">
                  <c:v>2016, n=1000</c:v>
                </c:pt>
                <c:pt idx="5">
                  <c:v>2018, n=1000</c:v>
                </c:pt>
                <c:pt idx="6">
                  <c:v>2020, n=1000</c:v>
                </c:pt>
                <c:pt idx="7">
                  <c:v>2022, n=1000</c:v>
                </c:pt>
                <c:pt idx="8">
                  <c:v>2025, n=1000</c:v>
                </c:pt>
                <c:pt idx="9">
                  <c:v>Vakuutustuotteiden ja vakuutusmaksujen vertailu on helppoa</c:v>
                </c:pt>
                <c:pt idx="10">
                  <c:v>2010, n=994</c:v>
                </c:pt>
                <c:pt idx="11">
                  <c:v>2012, n=1026</c:v>
                </c:pt>
                <c:pt idx="12">
                  <c:v>2014, n=1000</c:v>
                </c:pt>
                <c:pt idx="13">
                  <c:v>2016, n=1000</c:v>
                </c:pt>
                <c:pt idx="14">
                  <c:v>2018, n=1000</c:v>
                </c:pt>
                <c:pt idx="15">
                  <c:v>2020, n=1000</c:v>
                </c:pt>
                <c:pt idx="16">
                  <c:v>2022, n=1000</c:v>
                </c:pt>
                <c:pt idx="17">
                  <c:v>2025, n=1000</c:v>
                </c:pt>
              </c:strCache>
              <c:extLst/>
            </c:strRef>
          </c:cat>
          <c:val>
            <c:numRef>
              <c:f>Taul1!$D$19:$D$55</c:f>
              <c:numCache>
                <c:formatCode>General</c:formatCode>
                <c:ptCount val="18"/>
                <c:pt idx="1">
                  <c:v>21</c:v>
                </c:pt>
                <c:pt idx="2">
                  <c:v>25</c:v>
                </c:pt>
                <c:pt idx="3">
                  <c:v>27</c:v>
                </c:pt>
                <c:pt idx="4">
                  <c:v>26</c:v>
                </c:pt>
                <c:pt idx="5">
                  <c:v>27</c:v>
                </c:pt>
                <c:pt idx="6">
                  <c:v>23</c:v>
                </c:pt>
                <c:pt idx="7" formatCode="0">
                  <c:v>19.600000000000001</c:v>
                </c:pt>
                <c:pt idx="8" formatCode="0">
                  <c:v>22</c:v>
                </c:pt>
                <c:pt idx="10">
                  <c:v>41</c:v>
                </c:pt>
                <c:pt idx="11">
                  <c:v>44</c:v>
                </c:pt>
                <c:pt idx="12">
                  <c:v>41</c:v>
                </c:pt>
                <c:pt idx="13">
                  <c:v>36</c:v>
                </c:pt>
                <c:pt idx="14">
                  <c:v>35</c:v>
                </c:pt>
                <c:pt idx="15">
                  <c:v>31</c:v>
                </c:pt>
                <c:pt idx="16">
                  <c:v>33</c:v>
                </c:pt>
                <c:pt idx="17">
                  <c:v>32</c:v>
                </c:pt>
              </c:numCache>
              <c:extLst/>
            </c:numRef>
          </c:val>
          <c:extLst>
            <c:ext xmlns:c16="http://schemas.microsoft.com/office/drawing/2014/chart" uri="{C3380CC4-5D6E-409C-BE32-E72D297353CC}">
              <c16:uniqueId val="{00000002-A3A3-9445-B670-5330D15B5CB7}"/>
            </c:ext>
          </c:extLst>
        </c:ser>
        <c:ser>
          <c:idx val="3"/>
          <c:order val="3"/>
          <c:tx>
            <c:strRef>
              <c:f>Taul1!$E$18</c:f>
              <c:strCache>
                <c:ptCount val="1"/>
                <c:pt idx="0">
                  <c:v>Täysin eri mieltä</c:v>
                </c:pt>
              </c:strCache>
            </c:strRef>
          </c:tx>
          <c:spPr>
            <a:solidFill>
              <a:schemeClr val="accent1"/>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Taul1!$A$19:$A$55</c:f>
              <c:strCache>
                <c:ptCount val="18"/>
                <c:pt idx="0">
                  <c:v>Tiedän, mitä ottamani vakuutukset korvaavat</c:v>
                </c:pt>
                <c:pt idx="1">
                  <c:v>2010, n=994</c:v>
                </c:pt>
                <c:pt idx="2">
                  <c:v>2012, n=1026</c:v>
                </c:pt>
                <c:pt idx="3">
                  <c:v>2014, n=1000</c:v>
                </c:pt>
                <c:pt idx="4">
                  <c:v>2016, n=1000</c:v>
                </c:pt>
                <c:pt idx="5">
                  <c:v>2018, n=1000</c:v>
                </c:pt>
                <c:pt idx="6">
                  <c:v>2020, n=1000</c:v>
                </c:pt>
                <c:pt idx="7">
                  <c:v>2022, n=1000</c:v>
                </c:pt>
                <c:pt idx="8">
                  <c:v>2025, n=1000</c:v>
                </c:pt>
                <c:pt idx="9">
                  <c:v>Vakuutustuotteiden ja vakuutusmaksujen vertailu on helppoa</c:v>
                </c:pt>
                <c:pt idx="10">
                  <c:v>2010, n=994</c:v>
                </c:pt>
                <c:pt idx="11">
                  <c:v>2012, n=1026</c:v>
                </c:pt>
                <c:pt idx="12">
                  <c:v>2014, n=1000</c:v>
                </c:pt>
                <c:pt idx="13">
                  <c:v>2016, n=1000</c:v>
                </c:pt>
                <c:pt idx="14">
                  <c:v>2018, n=1000</c:v>
                </c:pt>
                <c:pt idx="15">
                  <c:v>2020, n=1000</c:v>
                </c:pt>
                <c:pt idx="16">
                  <c:v>2022, n=1000</c:v>
                </c:pt>
                <c:pt idx="17">
                  <c:v>2025, n=1000</c:v>
                </c:pt>
              </c:strCache>
              <c:extLst/>
            </c:strRef>
          </c:cat>
          <c:val>
            <c:numRef>
              <c:f>Taul1!$E$19:$E$55</c:f>
              <c:numCache>
                <c:formatCode>General</c:formatCode>
                <c:ptCount val="18"/>
                <c:pt idx="1">
                  <c:v>7</c:v>
                </c:pt>
                <c:pt idx="2">
                  <c:v>7</c:v>
                </c:pt>
                <c:pt idx="3">
                  <c:v>8</c:v>
                </c:pt>
                <c:pt idx="4">
                  <c:v>7</c:v>
                </c:pt>
                <c:pt idx="5">
                  <c:v>5</c:v>
                </c:pt>
                <c:pt idx="6">
                  <c:v>4</c:v>
                </c:pt>
                <c:pt idx="7" formatCode="0">
                  <c:v>4.5999999999999996</c:v>
                </c:pt>
                <c:pt idx="8" formatCode="0">
                  <c:v>3</c:v>
                </c:pt>
                <c:pt idx="10">
                  <c:v>27</c:v>
                </c:pt>
                <c:pt idx="11">
                  <c:v>29</c:v>
                </c:pt>
                <c:pt idx="12">
                  <c:v>40</c:v>
                </c:pt>
                <c:pt idx="13">
                  <c:v>34</c:v>
                </c:pt>
                <c:pt idx="14">
                  <c:v>33</c:v>
                </c:pt>
                <c:pt idx="15">
                  <c:v>29</c:v>
                </c:pt>
                <c:pt idx="16">
                  <c:v>29</c:v>
                </c:pt>
                <c:pt idx="17">
                  <c:v>25</c:v>
                </c:pt>
              </c:numCache>
              <c:extLst/>
            </c:numRef>
          </c:val>
          <c:extLst>
            <c:ext xmlns:c16="http://schemas.microsoft.com/office/drawing/2014/chart" uri="{C3380CC4-5D6E-409C-BE32-E72D297353CC}">
              <c16:uniqueId val="{00000003-A3A3-9445-B670-5330D15B5CB7}"/>
            </c:ext>
          </c:extLst>
        </c:ser>
        <c:ser>
          <c:idx val="4"/>
          <c:order val="4"/>
          <c:tx>
            <c:strRef>
              <c:f>Taul1!$F$18</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Taul1!$A$19:$A$55</c:f>
              <c:strCache>
                <c:ptCount val="18"/>
                <c:pt idx="0">
                  <c:v>Tiedän, mitä ottamani vakuutukset korvaavat</c:v>
                </c:pt>
                <c:pt idx="1">
                  <c:v>2010, n=994</c:v>
                </c:pt>
                <c:pt idx="2">
                  <c:v>2012, n=1026</c:v>
                </c:pt>
                <c:pt idx="3">
                  <c:v>2014, n=1000</c:v>
                </c:pt>
                <c:pt idx="4">
                  <c:v>2016, n=1000</c:v>
                </c:pt>
                <c:pt idx="5">
                  <c:v>2018, n=1000</c:v>
                </c:pt>
                <c:pt idx="6">
                  <c:v>2020, n=1000</c:v>
                </c:pt>
                <c:pt idx="7">
                  <c:v>2022, n=1000</c:v>
                </c:pt>
                <c:pt idx="8">
                  <c:v>2025, n=1000</c:v>
                </c:pt>
                <c:pt idx="9">
                  <c:v>Vakuutustuotteiden ja vakuutusmaksujen vertailu on helppoa</c:v>
                </c:pt>
                <c:pt idx="10">
                  <c:v>2010, n=994</c:v>
                </c:pt>
                <c:pt idx="11">
                  <c:v>2012, n=1026</c:v>
                </c:pt>
                <c:pt idx="12">
                  <c:v>2014, n=1000</c:v>
                </c:pt>
                <c:pt idx="13">
                  <c:v>2016, n=1000</c:v>
                </c:pt>
                <c:pt idx="14">
                  <c:v>2018, n=1000</c:v>
                </c:pt>
                <c:pt idx="15">
                  <c:v>2020, n=1000</c:v>
                </c:pt>
                <c:pt idx="16">
                  <c:v>2022, n=1000</c:v>
                </c:pt>
                <c:pt idx="17">
                  <c:v>2025, n=1000</c:v>
                </c:pt>
              </c:strCache>
              <c:extLst/>
            </c:strRef>
          </c:cat>
          <c:val>
            <c:numRef>
              <c:f>Taul1!$F$19:$F$55</c:f>
              <c:numCache>
                <c:formatCode>General</c:formatCode>
                <c:ptCount val="18"/>
                <c:pt idx="1">
                  <c:v>5</c:v>
                </c:pt>
                <c:pt idx="2">
                  <c:v>2</c:v>
                </c:pt>
                <c:pt idx="3">
                  <c:v>2</c:v>
                </c:pt>
                <c:pt idx="4">
                  <c:v>3</c:v>
                </c:pt>
                <c:pt idx="5">
                  <c:v>3</c:v>
                </c:pt>
                <c:pt idx="6">
                  <c:v>5</c:v>
                </c:pt>
                <c:pt idx="7" formatCode="0">
                  <c:v>4.8</c:v>
                </c:pt>
                <c:pt idx="8" formatCode="0">
                  <c:v>4</c:v>
                </c:pt>
                <c:pt idx="10">
                  <c:v>6</c:v>
                </c:pt>
                <c:pt idx="11">
                  <c:v>4</c:v>
                </c:pt>
                <c:pt idx="12">
                  <c:v>3</c:v>
                </c:pt>
                <c:pt idx="13">
                  <c:v>7</c:v>
                </c:pt>
                <c:pt idx="14">
                  <c:v>7</c:v>
                </c:pt>
                <c:pt idx="15">
                  <c:v>10</c:v>
                </c:pt>
                <c:pt idx="16">
                  <c:v>9</c:v>
                </c:pt>
                <c:pt idx="17">
                  <c:v>8</c:v>
                </c:pt>
              </c:numCache>
              <c:extLst/>
            </c:numRef>
          </c:val>
          <c:extLst>
            <c:ext xmlns:c16="http://schemas.microsoft.com/office/drawing/2014/chart" uri="{C3380CC4-5D6E-409C-BE32-E72D297353CC}">
              <c16:uniqueId val="{00000004-A3A3-9445-B670-5330D15B5CB7}"/>
            </c:ext>
          </c:extLst>
        </c:ser>
        <c:dLbls>
          <c:showLegendKey val="0"/>
          <c:showVal val="0"/>
          <c:showCatName val="0"/>
          <c:showSerName val="0"/>
          <c:showPercent val="0"/>
          <c:showBubbleSize val="0"/>
        </c:dLbls>
        <c:gapWidth val="50"/>
        <c:overlap val="100"/>
        <c:axId val="194450944"/>
        <c:axId val="220667904"/>
      </c:barChart>
      <c:catAx>
        <c:axId val="19445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300"/>
            </a:pPr>
            <a:endParaRPr lang="fi-FI"/>
          </a:p>
        </c:txPr>
        <c:crossAx val="220667904"/>
        <c:crosses val="autoZero"/>
        <c:auto val="1"/>
        <c:lblAlgn val="ctr"/>
        <c:lblOffset val="100"/>
        <c:noMultiLvlLbl val="0"/>
      </c:catAx>
      <c:valAx>
        <c:axId val="22066790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94450944"/>
        <c:crosses val="autoZero"/>
        <c:crossBetween val="between"/>
        <c:majorUnit val="0.2"/>
      </c:valAx>
      <c:spPr>
        <a:noFill/>
        <a:ln>
          <a:noFill/>
        </a:ln>
        <a:effectLst/>
      </c:spPr>
    </c:plotArea>
    <c:legend>
      <c:legendPos val="b"/>
      <c:layout>
        <c:manualLayout>
          <c:xMode val="edge"/>
          <c:yMode val="edge"/>
          <c:x val="0.14657313644435677"/>
          <c:y val="0.8920940738359997"/>
          <c:w val="0.85342686355564323"/>
          <c:h val="4.852291681381559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39326981672467"/>
          <c:y val="6.005237924383925E-2"/>
          <c:w val="0.59103492696923265"/>
          <c:h val="0.74327572760922656"/>
        </c:manualLayout>
      </c:layout>
      <c:barChart>
        <c:barDir val="bar"/>
        <c:grouping val="percentStacked"/>
        <c:varyColors val="0"/>
        <c:ser>
          <c:idx val="0"/>
          <c:order val="0"/>
          <c:tx>
            <c:strRef>
              <c:f>Taul1!$B$18</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Taul1!$A$19:$A$56</c:f>
              <c:strCache>
                <c:ptCount val="19"/>
                <c:pt idx="0">
                  <c:v>Vakuutusyhtiöiden mobiilipalvelut vastaavat tarpeitani*</c:v>
                </c:pt>
                <c:pt idx="1">
                  <c:v>2016, n=1000</c:v>
                </c:pt>
                <c:pt idx="2">
                  <c:v>2018, n=1000</c:v>
                </c:pt>
                <c:pt idx="3">
                  <c:v>2020, n=1000</c:v>
                </c:pt>
                <c:pt idx="4">
                  <c:v>2022, n=1000</c:v>
                </c:pt>
                <c:pt idx="5">
                  <c:v>2025, n=1000</c:v>
                </c:pt>
                <c:pt idx="6">
                  <c:v>On hyväksyttävää liioitella vahingon määrää korvaushakemuksessa</c:v>
                </c:pt>
                <c:pt idx="7">
                  <c:v>2010, n=994</c:v>
                </c:pt>
                <c:pt idx="8">
                  <c:v>2012, n=1026</c:v>
                </c:pt>
                <c:pt idx="9">
                  <c:v>2014, n=1000</c:v>
                </c:pt>
                <c:pt idx="10">
                  <c:v>2016, n=1000</c:v>
                </c:pt>
                <c:pt idx="11">
                  <c:v>2018, n=1000</c:v>
                </c:pt>
                <c:pt idx="12">
                  <c:v>2020, n=1000</c:v>
                </c:pt>
                <c:pt idx="13">
                  <c:v>2022, n=1000</c:v>
                </c:pt>
                <c:pt idx="14">
                  <c:v>2025, n=1000</c:v>
                </c:pt>
                <c:pt idx="15">
                  <c:v>Nykyinen vakuutusturvani on riittävä kattamaan omat ja perheeni riskit **</c:v>
                </c:pt>
                <c:pt idx="16">
                  <c:v>2020, n=1000</c:v>
                </c:pt>
                <c:pt idx="17">
                  <c:v>2022, n=1000</c:v>
                </c:pt>
                <c:pt idx="18">
                  <c:v>2025, n=1000</c:v>
                </c:pt>
              </c:strCache>
              <c:extLst/>
            </c:strRef>
          </c:cat>
          <c:val>
            <c:numRef>
              <c:f>Taul1!$B$19:$B$56</c:f>
              <c:numCache>
                <c:formatCode>General</c:formatCode>
                <c:ptCount val="19"/>
                <c:pt idx="1">
                  <c:v>5</c:v>
                </c:pt>
                <c:pt idx="2">
                  <c:v>7</c:v>
                </c:pt>
                <c:pt idx="3">
                  <c:v>12</c:v>
                </c:pt>
                <c:pt idx="4">
                  <c:v>12</c:v>
                </c:pt>
                <c:pt idx="5">
                  <c:v>23</c:v>
                </c:pt>
                <c:pt idx="7">
                  <c:v>6</c:v>
                </c:pt>
                <c:pt idx="8">
                  <c:v>4</c:v>
                </c:pt>
                <c:pt idx="9">
                  <c:v>3</c:v>
                </c:pt>
                <c:pt idx="10">
                  <c:v>3</c:v>
                </c:pt>
                <c:pt idx="11">
                  <c:v>3</c:v>
                </c:pt>
                <c:pt idx="12">
                  <c:v>4</c:v>
                </c:pt>
                <c:pt idx="13">
                  <c:v>4</c:v>
                </c:pt>
                <c:pt idx="14">
                  <c:v>5</c:v>
                </c:pt>
                <c:pt idx="16">
                  <c:v>30</c:v>
                </c:pt>
                <c:pt idx="17">
                  <c:v>29</c:v>
                </c:pt>
                <c:pt idx="18">
                  <c:v>26</c:v>
                </c:pt>
              </c:numCache>
              <c:extLst/>
            </c:numRef>
          </c:val>
          <c:extLst>
            <c:ext xmlns:c16="http://schemas.microsoft.com/office/drawing/2014/chart" uri="{C3380CC4-5D6E-409C-BE32-E72D297353CC}">
              <c16:uniqueId val="{00000000-F626-9C4C-8440-894AC7912549}"/>
            </c:ext>
          </c:extLst>
        </c:ser>
        <c:ser>
          <c:idx val="1"/>
          <c:order val="1"/>
          <c:tx>
            <c:strRef>
              <c:f>Taul1!$C$18</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Taul1!$A$19:$A$56</c:f>
              <c:strCache>
                <c:ptCount val="19"/>
                <c:pt idx="0">
                  <c:v>Vakuutusyhtiöiden mobiilipalvelut vastaavat tarpeitani*</c:v>
                </c:pt>
                <c:pt idx="1">
                  <c:v>2016, n=1000</c:v>
                </c:pt>
                <c:pt idx="2">
                  <c:v>2018, n=1000</c:v>
                </c:pt>
                <c:pt idx="3">
                  <c:v>2020, n=1000</c:v>
                </c:pt>
                <c:pt idx="4">
                  <c:v>2022, n=1000</c:v>
                </c:pt>
                <c:pt idx="5">
                  <c:v>2025, n=1000</c:v>
                </c:pt>
                <c:pt idx="6">
                  <c:v>On hyväksyttävää liioitella vahingon määrää korvaushakemuksessa</c:v>
                </c:pt>
                <c:pt idx="7">
                  <c:v>2010, n=994</c:v>
                </c:pt>
                <c:pt idx="8">
                  <c:v>2012, n=1026</c:v>
                </c:pt>
                <c:pt idx="9">
                  <c:v>2014, n=1000</c:v>
                </c:pt>
                <c:pt idx="10">
                  <c:v>2016, n=1000</c:v>
                </c:pt>
                <c:pt idx="11">
                  <c:v>2018, n=1000</c:v>
                </c:pt>
                <c:pt idx="12">
                  <c:v>2020, n=1000</c:v>
                </c:pt>
                <c:pt idx="13">
                  <c:v>2022, n=1000</c:v>
                </c:pt>
                <c:pt idx="14">
                  <c:v>2025, n=1000</c:v>
                </c:pt>
                <c:pt idx="15">
                  <c:v>Nykyinen vakuutusturvani on riittävä kattamaan omat ja perheeni riskit **</c:v>
                </c:pt>
                <c:pt idx="16">
                  <c:v>2020, n=1000</c:v>
                </c:pt>
                <c:pt idx="17">
                  <c:v>2022, n=1000</c:v>
                </c:pt>
                <c:pt idx="18">
                  <c:v>2025, n=1000</c:v>
                </c:pt>
              </c:strCache>
              <c:extLst/>
            </c:strRef>
          </c:cat>
          <c:val>
            <c:numRef>
              <c:f>Taul1!$C$19:$C$56</c:f>
              <c:numCache>
                <c:formatCode>General</c:formatCode>
                <c:ptCount val="19"/>
                <c:pt idx="1">
                  <c:v>18</c:v>
                </c:pt>
                <c:pt idx="2">
                  <c:v>21</c:v>
                </c:pt>
                <c:pt idx="3">
                  <c:v>33</c:v>
                </c:pt>
                <c:pt idx="4">
                  <c:v>35</c:v>
                </c:pt>
                <c:pt idx="5">
                  <c:v>53</c:v>
                </c:pt>
                <c:pt idx="7">
                  <c:v>13</c:v>
                </c:pt>
                <c:pt idx="8">
                  <c:v>11</c:v>
                </c:pt>
                <c:pt idx="9">
                  <c:v>8</c:v>
                </c:pt>
                <c:pt idx="10">
                  <c:v>9</c:v>
                </c:pt>
                <c:pt idx="11">
                  <c:v>8</c:v>
                </c:pt>
                <c:pt idx="12">
                  <c:v>11</c:v>
                </c:pt>
                <c:pt idx="13">
                  <c:v>12</c:v>
                </c:pt>
                <c:pt idx="14">
                  <c:v>13</c:v>
                </c:pt>
                <c:pt idx="16">
                  <c:v>48</c:v>
                </c:pt>
                <c:pt idx="17">
                  <c:v>46</c:v>
                </c:pt>
                <c:pt idx="18">
                  <c:v>49</c:v>
                </c:pt>
              </c:numCache>
              <c:extLst/>
            </c:numRef>
          </c:val>
          <c:extLst>
            <c:ext xmlns:c16="http://schemas.microsoft.com/office/drawing/2014/chart" uri="{C3380CC4-5D6E-409C-BE32-E72D297353CC}">
              <c16:uniqueId val="{00000001-F626-9C4C-8440-894AC7912549}"/>
            </c:ext>
          </c:extLst>
        </c:ser>
        <c:ser>
          <c:idx val="2"/>
          <c:order val="2"/>
          <c:tx>
            <c:strRef>
              <c:f>Taul1!$D$18</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Taul1!$A$19:$A$56</c:f>
              <c:strCache>
                <c:ptCount val="19"/>
                <c:pt idx="0">
                  <c:v>Vakuutusyhtiöiden mobiilipalvelut vastaavat tarpeitani*</c:v>
                </c:pt>
                <c:pt idx="1">
                  <c:v>2016, n=1000</c:v>
                </c:pt>
                <c:pt idx="2">
                  <c:v>2018, n=1000</c:v>
                </c:pt>
                <c:pt idx="3">
                  <c:v>2020, n=1000</c:v>
                </c:pt>
                <c:pt idx="4">
                  <c:v>2022, n=1000</c:v>
                </c:pt>
                <c:pt idx="5">
                  <c:v>2025, n=1000</c:v>
                </c:pt>
                <c:pt idx="6">
                  <c:v>On hyväksyttävää liioitella vahingon määrää korvaushakemuksessa</c:v>
                </c:pt>
                <c:pt idx="7">
                  <c:v>2010, n=994</c:v>
                </c:pt>
                <c:pt idx="8">
                  <c:v>2012, n=1026</c:v>
                </c:pt>
                <c:pt idx="9">
                  <c:v>2014, n=1000</c:v>
                </c:pt>
                <c:pt idx="10">
                  <c:v>2016, n=1000</c:v>
                </c:pt>
                <c:pt idx="11">
                  <c:v>2018, n=1000</c:v>
                </c:pt>
                <c:pt idx="12">
                  <c:v>2020, n=1000</c:v>
                </c:pt>
                <c:pt idx="13">
                  <c:v>2022, n=1000</c:v>
                </c:pt>
                <c:pt idx="14">
                  <c:v>2025, n=1000</c:v>
                </c:pt>
                <c:pt idx="15">
                  <c:v>Nykyinen vakuutusturvani on riittävä kattamaan omat ja perheeni riskit **</c:v>
                </c:pt>
                <c:pt idx="16">
                  <c:v>2020, n=1000</c:v>
                </c:pt>
                <c:pt idx="17">
                  <c:v>2022, n=1000</c:v>
                </c:pt>
                <c:pt idx="18">
                  <c:v>2025, n=1000</c:v>
                </c:pt>
              </c:strCache>
              <c:extLst/>
            </c:strRef>
          </c:cat>
          <c:val>
            <c:numRef>
              <c:f>Taul1!$D$19:$D$56</c:f>
              <c:numCache>
                <c:formatCode>General</c:formatCode>
                <c:ptCount val="19"/>
                <c:pt idx="1">
                  <c:v>10</c:v>
                </c:pt>
                <c:pt idx="2">
                  <c:v>12</c:v>
                </c:pt>
                <c:pt idx="3">
                  <c:v>15</c:v>
                </c:pt>
                <c:pt idx="4">
                  <c:v>16</c:v>
                </c:pt>
                <c:pt idx="5">
                  <c:v>12</c:v>
                </c:pt>
                <c:pt idx="7">
                  <c:v>26</c:v>
                </c:pt>
                <c:pt idx="8">
                  <c:v>27</c:v>
                </c:pt>
                <c:pt idx="9">
                  <c:v>23</c:v>
                </c:pt>
                <c:pt idx="10">
                  <c:v>26</c:v>
                </c:pt>
                <c:pt idx="11">
                  <c:v>23</c:v>
                </c:pt>
                <c:pt idx="12">
                  <c:v>21</c:v>
                </c:pt>
                <c:pt idx="13">
                  <c:v>24</c:v>
                </c:pt>
                <c:pt idx="14">
                  <c:v>27</c:v>
                </c:pt>
                <c:pt idx="16">
                  <c:v>10</c:v>
                </c:pt>
                <c:pt idx="17">
                  <c:v>13</c:v>
                </c:pt>
                <c:pt idx="18">
                  <c:v>13</c:v>
                </c:pt>
              </c:numCache>
              <c:extLst/>
            </c:numRef>
          </c:val>
          <c:extLst>
            <c:ext xmlns:c16="http://schemas.microsoft.com/office/drawing/2014/chart" uri="{C3380CC4-5D6E-409C-BE32-E72D297353CC}">
              <c16:uniqueId val="{00000002-F626-9C4C-8440-894AC7912549}"/>
            </c:ext>
          </c:extLst>
        </c:ser>
        <c:ser>
          <c:idx val="3"/>
          <c:order val="3"/>
          <c:tx>
            <c:strRef>
              <c:f>Taul1!$E$18</c:f>
              <c:strCache>
                <c:ptCount val="1"/>
                <c:pt idx="0">
                  <c:v>Täysin eri mieltä</c:v>
                </c:pt>
              </c:strCache>
            </c:strRef>
          </c:tx>
          <c:spPr>
            <a:solidFill>
              <a:schemeClr val="accent1"/>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Taul1!$A$19:$A$56</c:f>
              <c:strCache>
                <c:ptCount val="19"/>
                <c:pt idx="0">
                  <c:v>Vakuutusyhtiöiden mobiilipalvelut vastaavat tarpeitani*</c:v>
                </c:pt>
                <c:pt idx="1">
                  <c:v>2016, n=1000</c:v>
                </c:pt>
                <c:pt idx="2">
                  <c:v>2018, n=1000</c:v>
                </c:pt>
                <c:pt idx="3">
                  <c:v>2020, n=1000</c:v>
                </c:pt>
                <c:pt idx="4">
                  <c:v>2022, n=1000</c:v>
                </c:pt>
                <c:pt idx="5">
                  <c:v>2025, n=1000</c:v>
                </c:pt>
                <c:pt idx="6">
                  <c:v>On hyväksyttävää liioitella vahingon määrää korvaushakemuksessa</c:v>
                </c:pt>
                <c:pt idx="7">
                  <c:v>2010, n=994</c:v>
                </c:pt>
                <c:pt idx="8">
                  <c:v>2012, n=1026</c:v>
                </c:pt>
                <c:pt idx="9">
                  <c:v>2014, n=1000</c:v>
                </c:pt>
                <c:pt idx="10">
                  <c:v>2016, n=1000</c:v>
                </c:pt>
                <c:pt idx="11">
                  <c:v>2018, n=1000</c:v>
                </c:pt>
                <c:pt idx="12">
                  <c:v>2020, n=1000</c:v>
                </c:pt>
                <c:pt idx="13">
                  <c:v>2022, n=1000</c:v>
                </c:pt>
                <c:pt idx="14">
                  <c:v>2025, n=1000</c:v>
                </c:pt>
                <c:pt idx="15">
                  <c:v>Nykyinen vakuutusturvani on riittävä kattamaan omat ja perheeni riskit **</c:v>
                </c:pt>
                <c:pt idx="16">
                  <c:v>2020, n=1000</c:v>
                </c:pt>
                <c:pt idx="17">
                  <c:v>2022, n=1000</c:v>
                </c:pt>
                <c:pt idx="18">
                  <c:v>2025, n=1000</c:v>
                </c:pt>
              </c:strCache>
              <c:extLst/>
            </c:strRef>
          </c:cat>
          <c:val>
            <c:numRef>
              <c:f>Taul1!$E$19:$E$56</c:f>
              <c:numCache>
                <c:formatCode>General</c:formatCode>
                <c:ptCount val="19"/>
                <c:pt idx="1">
                  <c:v>7</c:v>
                </c:pt>
                <c:pt idx="2">
                  <c:v>8</c:v>
                </c:pt>
                <c:pt idx="3">
                  <c:v>4</c:v>
                </c:pt>
                <c:pt idx="4">
                  <c:v>5</c:v>
                </c:pt>
                <c:pt idx="5">
                  <c:v>4</c:v>
                </c:pt>
                <c:pt idx="7">
                  <c:v>52</c:v>
                </c:pt>
                <c:pt idx="8">
                  <c:v>55</c:v>
                </c:pt>
                <c:pt idx="9">
                  <c:v>60</c:v>
                </c:pt>
                <c:pt idx="10">
                  <c:v>54</c:v>
                </c:pt>
                <c:pt idx="11">
                  <c:v>58</c:v>
                </c:pt>
                <c:pt idx="12">
                  <c:v>57</c:v>
                </c:pt>
                <c:pt idx="13">
                  <c:v>53</c:v>
                </c:pt>
                <c:pt idx="14">
                  <c:v>48</c:v>
                </c:pt>
                <c:pt idx="16">
                  <c:v>3</c:v>
                </c:pt>
                <c:pt idx="17">
                  <c:v>4</c:v>
                </c:pt>
                <c:pt idx="18">
                  <c:v>4</c:v>
                </c:pt>
              </c:numCache>
              <c:extLst/>
            </c:numRef>
          </c:val>
          <c:extLst>
            <c:ext xmlns:c16="http://schemas.microsoft.com/office/drawing/2014/chart" uri="{C3380CC4-5D6E-409C-BE32-E72D297353CC}">
              <c16:uniqueId val="{00000003-F626-9C4C-8440-894AC7912549}"/>
            </c:ext>
          </c:extLst>
        </c:ser>
        <c:ser>
          <c:idx val="4"/>
          <c:order val="4"/>
          <c:tx>
            <c:strRef>
              <c:f>Taul1!$F$18</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Taul1!$A$19:$A$56</c:f>
              <c:strCache>
                <c:ptCount val="19"/>
                <c:pt idx="0">
                  <c:v>Vakuutusyhtiöiden mobiilipalvelut vastaavat tarpeitani*</c:v>
                </c:pt>
                <c:pt idx="1">
                  <c:v>2016, n=1000</c:v>
                </c:pt>
                <c:pt idx="2">
                  <c:v>2018, n=1000</c:v>
                </c:pt>
                <c:pt idx="3">
                  <c:v>2020, n=1000</c:v>
                </c:pt>
                <c:pt idx="4">
                  <c:v>2022, n=1000</c:v>
                </c:pt>
                <c:pt idx="5">
                  <c:v>2025, n=1000</c:v>
                </c:pt>
                <c:pt idx="6">
                  <c:v>On hyväksyttävää liioitella vahingon määrää korvaushakemuksessa</c:v>
                </c:pt>
                <c:pt idx="7">
                  <c:v>2010, n=994</c:v>
                </c:pt>
                <c:pt idx="8">
                  <c:v>2012, n=1026</c:v>
                </c:pt>
                <c:pt idx="9">
                  <c:v>2014, n=1000</c:v>
                </c:pt>
                <c:pt idx="10">
                  <c:v>2016, n=1000</c:v>
                </c:pt>
                <c:pt idx="11">
                  <c:v>2018, n=1000</c:v>
                </c:pt>
                <c:pt idx="12">
                  <c:v>2020, n=1000</c:v>
                </c:pt>
                <c:pt idx="13">
                  <c:v>2022, n=1000</c:v>
                </c:pt>
                <c:pt idx="14">
                  <c:v>2025, n=1000</c:v>
                </c:pt>
                <c:pt idx="15">
                  <c:v>Nykyinen vakuutusturvani on riittävä kattamaan omat ja perheeni riskit **</c:v>
                </c:pt>
                <c:pt idx="16">
                  <c:v>2020, n=1000</c:v>
                </c:pt>
                <c:pt idx="17">
                  <c:v>2022, n=1000</c:v>
                </c:pt>
                <c:pt idx="18">
                  <c:v>2025, n=1000</c:v>
                </c:pt>
              </c:strCache>
              <c:extLst/>
            </c:strRef>
          </c:cat>
          <c:val>
            <c:numRef>
              <c:f>Taul1!$F$19:$F$56</c:f>
              <c:numCache>
                <c:formatCode>General</c:formatCode>
                <c:ptCount val="19"/>
                <c:pt idx="1">
                  <c:v>60</c:v>
                </c:pt>
                <c:pt idx="2">
                  <c:v>52</c:v>
                </c:pt>
                <c:pt idx="3">
                  <c:v>36</c:v>
                </c:pt>
                <c:pt idx="4">
                  <c:v>32</c:v>
                </c:pt>
                <c:pt idx="5">
                  <c:v>9</c:v>
                </c:pt>
                <c:pt idx="7">
                  <c:v>3</c:v>
                </c:pt>
                <c:pt idx="8">
                  <c:v>3</c:v>
                </c:pt>
                <c:pt idx="9">
                  <c:v>6</c:v>
                </c:pt>
                <c:pt idx="10">
                  <c:v>8</c:v>
                </c:pt>
                <c:pt idx="11">
                  <c:v>8</c:v>
                </c:pt>
                <c:pt idx="12">
                  <c:v>7</c:v>
                </c:pt>
                <c:pt idx="13">
                  <c:v>7</c:v>
                </c:pt>
                <c:pt idx="14">
                  <c:v>7</c:v>
                </c:pt>
                <c:pt idx="16">
                  <c:v>9</c:v>
                </c:pt>
                <c:pt idx="17">
                  <c:v>8</c:v>
                </c:pt>
                <c:pt idx="18">
                  <c:v>8</c:v>
                </c:pt>
              </c:numCache>
              <c:extLst/>
            </c:numRef>
          </c:val>
          <c:extLst>
            <c:ext xmlns:c16="http://schemas.microsoft.com/office/drawing/2014/chart" uri="{C3380CC4-5D6E-409C-BE32-E72D297353CC}">
              <c16:uniqueId val="{00000004-F626-9C4C-8440-894AC7912549}"/>
            </c:ext>
          </c:extLst>
        </c:ser>
        <c:dLbls>
          <c:showLegendKey val="0"/>
          <c:showVal val="0"/>
          <c:showCatName val="0"/>
          <c:showSerName val="0"/>
          <c:showPercent val="0"/>
          <c:showBubbleSize val="0"/>
        </c:dLbls>
        <c:gapWidth val="50"/>
        <c:overlap val="100"/>
        <c:axId val="194450944"/>
        <c:axId val="220667904"/>
      </c:barChart>
      <c:catAx>
        <c:axId val="19445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20667904"/>
        <c:crosses val="autoZero"/>
        <c:auto val="1"/>
        <c:lblAlgn val="ctr"/>
        <c:lblOffset val="100"/>
        <c:noMultiLvlLbl val="0"/>
      </c:catAx>
      <c:valAx>
        <c:axId val="22066790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94450944"/>
        <c:crosses val="autoZero"/>
        <c:crossBetween val="between"/>
        <c:majorUnit val="0.2"/>
      </c:valAx>
      <c:spPr>
        <a:noFill/>
        <a:ln>
          <a:noFill/>
        </a:ln>
        <a:effectLst/>
      </c:spPr>
    </c:plotArea>
    <c:legend>
      <c:legendPos val="b"/>
      <c:layout>
        <c:manualLayout>
          <c:xMode val="edge"/>
          <c:yMode val="edge"/>
          <c:x val="0.19804165884404448"/>
          <c:y val="0.8920940738359997"/>
          <c:w val="0.80195834115595555"/>
          <c:h val="4.852291681381559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cs typeface="Calibri" panose="020F0502020204030204" pitchFamily="34" charset="0"/>
        </a:defRPr>
      </a:pPr>
      <a:endParaRPr lang="fi-FI"/>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176793009325251"/>
          <c:y val="5.7254644589048047E-2"/>
          <c:w val="0.3819341060049547"/>
          <c:h val="0.86088628623689456"/>
        </c:manualLayout>
      </c:layout>
      <c:barChart>
        <c:barDir val="bar"/>
        <c:grouping val="clustered"/>
        <c:varyColors val="0"/>
        <c:ser>
          <c:idx val="0"/>
          <c:order val="0"/>
          <c:tx>
            <c:strRef>
              <c:f>Taul1!$B$1</c:f>
              <c:strCache>
                <c:ptCount val="1"/>
                <c:pt idx="0">
                  <c:v>Kyllä</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6"/>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Opiskelija/koululainen, n=104</c:v>
                </c:pt>
                <c:pt idx="16">
                  <c:v>Eläkeläinen, n=262</c:v>
                </c:pt>
                <c:pt idx="17">
                  <c:v>ASUMINEN</c:v>
                </c:pt>
                <c:pt idx="18">
                  <c:v>Omistusasunto, n=577</c:v>
                </c:pt>
                <c:pt idx="19">
                  <c:v>Vuokra-asunto, n=373</c:v>
                </c:pt>
                <c:pt idx="20">
                  <c:v>ASUINPAIKKA</c:v>
                </c:pt>
                <c:pt idx="21">
                  <c:v>Pääkaupunkiseutu, n=220</c:v>
                </c:pt>
                <c:pt idx="22">
                  <c:v>Tampere / Turku, n=112</c:v>
                </c:pt>
                <c:pt idx="23">
                  <c:v>Muu &gt;50.000 as. kaupunki, n=269</c:v>
                </c:pt>
                <c:pt idx="24">
                  <c:v>Alle 50.000 as. kaupunki, n=239</c:v>
                </c:pt>
                <c:pt idx="25">
                  <c:v>Maalaiskunta, n=159</c:v>
                </c:pt>
              </c:strCache>
              <c:extLst/>
            </c:strRef>
          </c:cat>
          <c:val>
            <c:numRef>
              <c:f>Taul1!$B$2:$B$67</c:f>
              <c:numCache>
                <c:formatCode>General</c:formatCode>
                <c:ptCount val="26"/>
                <c:pt idx="0" formatCode="0%">
                  <c:v>0.12</c:v>
                </c:pt>
                <c:pt idx="2" formatCode="0%">
                  <c:v>0.16</c:v>
                </c:pt>
                <c:pt idx="3" formatCode="0%">
                  <c:v>0.09</c:v>
                </c:pt>
                <c:pt idx="5" formatCode="0%">
                  <c:v>0.13</c:v>
                </c:pt>
                <c:pt idx="6" formatCode="0%">
                  <c:v>0.14000000000000001</c:v>
                </c:pt>
                <c:pt idx="7" formatCode="0%">
                  <c:v>0.13</c:v>
                </c:pt>
                <c:pt idx="8" formatCode="0%">
                  <c:v>0.12</c:v>
                </c:pt>
                <c:pt idx="9" formatCode="0%">
                  <c:v>0.11</c:v>
                </c:pt>
                <c:pt idx="11" formatCode="0%">
                  <c:v>0.13</c:v>
                </c:pt>
                <c:pt idx="12" formatCode="0%">
                  <c:v>0.12</c:v>
                </c:pt>
                <c:pt idx="13" formatCode="0%">
                  <c:v>0.14000000000000001</c:v>
                </c:pt>
                <c:pt idx="14" formatCode="0%">
                  <c:v>0.14000000000000001</c:v>
                </c:pt>
                <c:pt idx="15" formatCode="0%">
                  <c:v>0.12</c:v>
                </c:pt>
                <c:pt idx="16" formatCode="0%">
                  <c:v>0.08</c:v>
                </c:pt>
                <c:pt idx="18" formatCode="0%">
                  <c:v>0.11</c:v>
                </c:pt>
                <c:pt idx="19" formatCode="0%">
                  <c:v>0.14000000000000001</c:v>
                </c:pt>
                <c:pt idx="21" formatCode="0%">
                  <c:v>0.15</c:v>
                </c:pt>
                <c:pt idx="22" formatCode="0%">
                  <c:v>0.15</c:v>
                </c:pt>
                <c:pt idx="23" formatCode="0%">
                  <c:v>0.09</c:v>
                </c:pt>
                <c:pt idx="24" formatCode="0%">
                  <c:v>0.15</c:v>
                </c:pt>
                <c:pt idx="25" formatCode="0%">
                  <c:v>0.09</c:v>
                </c:pt>
              </c:numCache>
              <c:extLst/>
            </c:numRef>
          </c:val>
          <c:extLst>
            <c:ext xmlns:c16="http://schemas.microsoft.com/office/drawing/2014/chart" uri="{C3380CC4-5D6E-409C-BE32-E72D297353CC}">
              <c16:uniqueId val="{00000000-AAE3-4FCA-9B36-1F905EFD944C}"/>
            </c:ext>
          </c:extLst>
        </c:ser>
        <c:dLbls>
          <c:showLegendKey val="0"/>
          <c:showVal val="0"/>
          <c:showCatName val="0"/>
          <c:showSerName val="0"/>
          <c:showPercent val="0"/>
          <c:showBubbleSize val="0"/>
        </c:dLbls>
        <c:gapWidth val="30"/>
        <c:axId val="264782592"/>
        <c:axId val="264784128"/>
      </c:barChart>
      <c:catAx>
        <c:axId val="264782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64784128"/>
        <c:crosses val="autoZero"/>
        <c:auto val="1"/>
        <c:lblAlgn val="ctr"/>
        <c:lblOffset val="100"/>
        <c:noMultiLvlLbl val="0"/>
      </c:catAx>
      <c:valAx>
        <c:axId val="264784128"/>
        <c:scaling>
          <c:orientation val="minMax"/>
          <c:max val="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2647825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176793009325251"/>
          <c:y val="5.7254644589048047E-2"/>
          <c:w val="0.3819341060049547"/>
          <c:h val="0.86088628623689456"/>
        </c:manualLayout>
      </c:layout>
      <c:barChart>
        <c:barDir val="bar"/>
        <c:grouping val="clustered"/>
        <c:varyColors val="0"/>
        <c:ser>
          <c:idx val="0"/>
          <c:order val="0"/>
          <c:tx>
            <c:strRef>
              <c:f>Taul1!$B$1</c:f>
              <c:strCache>
                <c:ptCount val="1"/>
                <c:pt idx="0">
                  <c:v>Kyllä</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1"/>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ei lapsia n=138</c:v>
                </c:pt>
                <c:pt idx="20">
                  <c:v>Yksinhuoltaja, alle 18-v. lapsia, n=42</c:v>
                </c:pt>
              </c:strCache>
              <c:extLst/>
            </c:strRef>
          </c:cat>
          <c:val>
            <c:numRef>
              <c:f>Taul1!$B$2:$B$67</c:f>
              <c:numCache>
                <c:formatCode>General</c:formatCode>
                <c:ptCount val="21"/>
                <c:pt idx="0" formatCode="0%">
                  <c:v>0.12</c:v>
                </c:pt>
                <c:pt idx="2" formatCode="0%">
                  <c:v>0.2</c:v>
                </c:pt>
                <c:pt idx="3" formatCode="0%">
                  <c:v>0.1</c:v>
                </c:pt>
                <c:pt idx="4" formatCode="0%">
                  <c:v>0.14000000000000001</c:v>
                </c:pt>
                <c:pt idx="5" formatCode="0%">
                  <c:v>0.19</c:v>
                </c:pt>
                <c:pt idx="6" formatCode="0%">
                  <c:v>0.12</c:v>
                </c:pt>
                <c:pt idx="7" formatCode="0%">
                  <c:v>0.08</c:v>
                </c:pt>
                <c:pt idx="9" formatCode="0%">
                  <c:v>0.15</c:v>
                </c:pt>
                <c:pt idx="10" formatCode="0%">
                  <c:v>0.14000000000000001</c:v>
                </c:pt>
                <c:pt idx="11" formatCode="0%">
                  <c:v>0.1</c:v>
                </c:pt>
                <c:pt idx="12" formatCode="0%">
                  <c:v>0.09</c:v>
                </c:pt>
                <c:pt idx="14" formatCode="0%">
                  <c:v>0.11</c:v>
                </c:pt>
                <c:pt idx="15" formatCode="0%">
                  <c:v>0.14000000000000001</c:v>
                </c:pt>
                <c:pt idx="16" formatCode="0%">
                  <c:v>0.1</c:v>
                </c:pt>
                <c:pt idx="17" formatCode="0%">
                  <c:v>0.13</c:v>
                </c:pt>
                <c:pt idx="18" formatCode="0%">
                  <c:v>0.1</c:v>
                </c:pt>
                <c:pt idx="19" formatCode="0%">
                  <c:v>0.14000000000000001</c:v>
                </c:pt>
                <c:pt idx="20" formatCode="0%">
                  <c:v>0.05</c:v>
                </c:pt>
              </c:numCache>
              <c:extLst/>
            </c:numRef>
          </c:val>
          <c:extLst>
            <c:ext xmlns:c16="http://schemas.microsoft.com/office/drawing/2014/chart" uri="{C3380CC4-5D6E-409C-BE32-E72D297353CC}">
              <c16:uniqueId val="{00000000-384E-45AA-9B65-4F367B6FE6B7}"/>
            </c:ext>
          </c:extLst>
        </c:ser>
        <c:dLbls>
          <c:showLegendKey val="0"/>
          <c:showVal val="0"/>
          <c:showCatName val="0"/>
          <c:showSerName val="0"/>
          <c:showPercent val="0"/>
          <c:showBubbleSize val="0"/>
        </c:dLbls>
        <c:gapWidth val="30"/>
        <c:axId val="264782592"/>
        <c:axId val="264784128"/>
      </c:barChart>
      <c:catAx>
        <c:axId val="264782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64784128"/>
        <c:crosses val="autoZero"/>
        <c:auto val="1"/>
        <c:lblAlgn val="ctr"/>
        <c:lblOffset val="100"/>
        <c:noMultiLvlLbl val="0"/>
      </c:catAx>
      <c:valAx>
        <c:axId val="264784128"/>
        <c:scaling>
          <c:orientation val="minMax"/>
          <c:max val="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2647825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4416797266089"/>
          <c:y val="6.0692262154730621E-2"/>
          <c:w val="0.57651902391693644"/>
          <c:h val="0.76230190153820687"/>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Taul1!$B$2:$B$9</c:f>
              <c:numCache>
                <c:formatCode>General</c:formatCode>
                <c:ptCount val="8"/>
                <c:pt idx="0">
                  <c:v>25</c:v>
                </c:pt>
                <c:pt idx="1">
                  <c:v>27</c:v>
                </c:pt>
                <c:pt idx="2">
                  <c:v>19</c:v>
                </c:pt>
                <c:pt idx="3">
                  <c:v>17</c:v>
                </c:pt>
                <c:pt idx="4">
                  <c:v>15</c:v>
                </c:pt>
                <c:pt idx="5">
                  <c:v>15</c:v>
                </c:pt>
                <c:pt idx="6">
                  <c:v>16</c:v>
                </c:pt>
                <c:pt idx="7">
                  <c:v>12</c:v>
                </c:pt>
              </c:numCache>
            </c:numRef>
          </c:val>
          <c:extLst>
            <c:ext xmlns:c16="http://schemas.microsoft.com/office/drawing/2014/chart" uri="{C3380CC4-5D6E-409C-BE32-E72D297353CC}">
              <c16:uniqueId val="{00000000-F9FF-5349-8EA5-B2AC90DB727B}"/>
            </c:ext>
          </c:extLst>
        </c:ser>
        <c:ser>
          <c:idx val="1"/>
          <c:order val="1"/>
          <c:tx>
            <c:strRef>
              <c:f>Taul1!$C$1</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Taul1!$C$2:$C$9</c:f>
              <c:numCache>
                <c:formatCode>General</c:formatCode>
                <c:ptCount val="8"/>
                <c:pt idx="0">
                  <c:v>3</c:v>
                </c:pt>
                <c:pt idx="1">
                  <c:v>2</c:v>
                </c:pt>
                <c:pt idx="2">
                  <c:v>11</c:v>
                </c:pt>
                <c:pt idx="3">
                  <c:v>13</c:v>
                </c:pt>
                <c:pt idx="4">
                  <c:v>11</c:v>
                </c:pt>
                <c:pt idx="5">
                  <c:v>12</c:v>
                </c:pt>
                <c:pt idx="6">
                  <c:v>11</c:v>
                </c:pt>
                <c:pt idx="7">
                  <c:v>8</c:v>
                </c:pt>
              </c:numCache>
            </c:numRef>
          </c:val>
          <c:extLst>
            <c:ext xmlns:c16="http://schemas.microsoft.com/office/drawing/2014/chart" uri="{C3380CC4-5D6E-409C-BE32-E72D297353CC}">
              <c16:uniqueId val="{00000001-F9FF-5349-8EA5-B2AC90DB727B}"/>
            </c:ext>
          </c:extLst>
        </c:ser>
        <c:ser>
          <c:idx val="2"/>
          <c:order val="2"/>
          <c:tx>
            <c:strRef>
              <c:f>Taul1!$D$1</c:f>
              <c:strCache>
                <c:ptCount val="1"/>
                <c:pt idx="0">
                  <c:v>En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2010, n=994</c:v>
                </c:pt>
                <c:pt idx="1">
                  <c:v>2012, n=1026</c:v>
                </c:pt>
                <c:pt idx="2">
                  <c:v>2014, n=1000</c:v>
                </c:pt>
                <c:pt idx="3">
                  <c:v>2016, n=1000</c:v>
                </c:pt>
                <c:pt idx="4">
                  <c:v>2018, n=1000</c:v>
                </c:pt>
                <c:pt idx="5">
                  <c:v>2020, n=1000</c:v>
                </c:pt>
                <c:pt idx="6">
                  <c:v>2022, n=1000</c:v>
                </c:pt>
                <c:pt idx="7">
                  <c:v>2025, n=1000</c:v>
                </c:pt>
              </c:strCache>
            </c:strRef>
          </c:cat>
          <c:val>
            <c:numRef>
              <c:f>Taul1!$D$2:$D$9</c:f>
              <c:numCache>
                <c:formatCode>General</c:formatCode>
                <c:ptCount val="8"/>
                <c:pt idx="0">
                  <c:v>72</c:v>
                </c:pt>
                <c:pt idx="1">
                  <c:v>71</c:v>
                </c:pt>
                <c:pt idx="2">
                  <c:v>70</c:v>
                </c:pt>
                <c:pt idx="3">
                  <c:v>70</c:v>
                </c:pt>
                <c:pt idx="4">
                  <c:v>74</c:v>
                </c:pt>
                <c:pt idx="5">
                  <c:v>73</c:v>
                </c:pt>
                <c:pt idx="6">
                  <c:v>73</c:v>
                </c:pt>
                <c:pt idx="7">
                  <c:v>80</c:v>
                </c:pt>
              </c:numCache>
            </c:numRef>
          </c:val>
          <c:extLst>
            <c:ext xmlns:c16="http://schemas.microsoft.com/office/drawing/2014/chart" uri="{C3380CC4-5D6E-409C-BE32-E72D297353CC}">
              <c16:uniqueId val="{00000002-F9FF-5349-8EA5-B2AC90DB727B}"/>
            </c:ext>
          </c:extLst>
        </c:ser>
        <c:dLbls>
          <c:showLegendKey val="0"/>
          <c:showVal val="0"/>
          <c:showCatName val="0"/>
          <c:showSerName val="0"/>
          <c:showPercent val="0"/>
          <c:showBubbleSize val="0"/>
        </c:dLbls>
        <c:gapWidth val="50"/>
        <c:overlap val="100"/>
        <c:axId val="259440000"/>
        <c:axId val="261785088"/>
      </c:barChart>
      <c:catAx>
        <c:axId val="259440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61785088"/>
        <c:crosses val="autoZero"/>
        <c:auto val="1"/>
        <c:lblAlgn val="ctr"/>
        <c:lblOffset val="100"/>
        <c:noMultiLvlLbl val="0"/>
      </c:catAx>
      <c:valAx>
        <c:axId val="26178508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259440000"/>
        <c:crosses val="autoZero"/>
        <c:crossBetween val="between"/>
        <c:majorUnit val="0.2"/>
      </c:valAx>
      <c:spPr>
        <a:noFill/>
        <a:ln>
          <a:noFill/>
        </a:ln>
        <a:effectLst/>
      </c:spPr>
    </c:plotArea>
    <c:legend>
      <c:legendPos val="b"/>
      <c:layout>
        <c:manualLayout>
          <c:xMode val="edge"/>
          <c:yMode val="edge"/>
          <c:x val="0.24485425579730652"/>
          <c:y val="0.89715119891225625"/>
          <c:w val="0.73299738166978612"/>
          <c:h val="7.2063953423327276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defRPr>
      </a:pPr>
      <a:endParaRPr lang="fi-FI"/>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72040504628189"/>
          <c:y val="5.9788247607738307E-2"/>
          <c:w val="0.34775722613347987"/>
          <c:h val="0.86088628623689456"/>
        </c:manualLayout>
      </c:layout>
      <c:barChart>
        <c:barDir val="bar"/>
        <c:grouping val="clustered"/>
        <c:varyColors val="0"/>
        <c:ser>
          <c:idx val="0"/>
          <c:order val="0"/>
          <c:tx>
            <c:strRef>
              <c:f>Taul1!$B$1</c:f>
              <c:strCache>
                <c:ptCount val="1"/>
                <c:pt idx="0">
                  <c:v>Kyllä</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 n=269</c:v>
                </c:pt>
                <c:pt idx="12">
                  <c:v>30.001 - 40.000 €, n=193</c:v>
                </c:pt>
                <c:pt idx="13">
                  <c:v>50.001 - 70.000 €, n=140</c:v>
                </c:pt>
                <c:pt idx="14">
                  <c:v>Yli 70.000 €, n=209</c:v>
                </c:pt>
                <c:pt idx="15">
                  <c:v>ASUMINEN</c:v>
                </c:pt>
                <c:pt idx="16">
                  <c:v>Omistusasunto, n=577</c:v>
                </c:pt>
                <c:pt idx="17">
                  <c:v>Vuokra-asunto, n=373</c:v>
                </c:pt>
                <c:pt idx="18">
                  <c:v>ASUINPAIKKA</c:v>
                </c:pt>
                <c:pt idx="19">
                  <c:v>Pääkaupunkiseutu, n=220</c:v>
                </c:pt>
                <c:pt idx="20">
                  <c:v>Tampere / Turku, n=112</c:v>
                </c:pt>
                <c:pt idx="21">
                  <c:v>Muu &gt;50.000 as. kaupunki, n=269</c:v>
                </c:pt>
                <c:pt idx="22">
                  <c:v>Alle 50.000 as. kaupunki, n=239</c:v>
                </c:pt>
                <c:pt idx="23">
                  <c:v>Maalaiskunta, n=159</c:v>
                </c:pt>
              </c:strCache>
              <c:extLst/>
            </c:strRef>
          </c:cat>
          <c:val>
            <c:numRef>
              <c:f>Taul1!$B$2:$B$67</c:f>
              <c:numCache>
                <c:formatCode>General</c:formatCode>
                <c:ptCount val="24"/>
                <c:pt idx="0" formatCode="0%">
                  <c:v>0.38</c:v>
                </c:pt>
                <c:pt idx="2" formatCode="0%">
                  <c:v>0.44</c:v>
                </c:pt>
                <c:pt idx="3" formatCode="0%">
                  <c:v>0.33</c:v>
                </c:pt>
                <c:pt idx="5" formatCode="0%">
                  <c:v>0.42</c:v>
                </c:pt>
                <c:pt idx="6" formatCode="0%">
                  <c:v>0.27</c:v>
                </c:pt>
                <c:pt idx="7" formatCode="0%">
                  <c:v>0.33</c:v>
                </c:pt>
                <c:pt idx="8" formatCode="0%">
                  <c:v>0.41</c:v>
                </c:pt>
                <c:pt idx="9" formatCode="0%">
                  <c:v>0.44</c:v>
                </c:pt>
                <c:pt idx="11" formatCode="0%">
                  <c:v>0.32</c:v>
                </c:pt>
                <c:pt idx="12" formatCode="0%">
                  <c:v>0.36</c:v>
                </c:pt>
                <c:pt idx="13" formatCode="0%">
                  <c:v>0.41</c:v>
                </c:pt>
                <c:pt idx="14" formatCode="0%">
                  <c:v>0.49</c:v>
                </c:pt>
                <c:pt idx="16" formatCode="0%">
                  <c:v>0.42</c:v>
                </c:pt>
                <c:pt idx="17" formatCode="0%">
                  <c:v>0.34</c:v>
                </c:pt>
                <c:pt idx="19" formatCode="0%">
                  <c:v>0.35</c:v>
                </c:pt>
                <c:pt idx="20" formatCode="0%">
                  <c:v>0.45</c:v>
                </c:pt>
                <c:pt idx="21" formatCode="0%">
                  <c:v>0.39</c:v>
                </c:pt>
                <c:pt idx="22" formatCode="0%">
                  <c:v>0.37</c:v>
                </c:pt>
                <c:pt idx="23" formatCode="0%">
                  <c:v>0.4</c:v>
                </c:pt>
              </c:numCache>
              <c:extLst/>
            </c:numRef>
          </c:val>
          <c:extLst>
            <c:ext xmlns:c16="http://schemas.microsoft.com/office/drawing/2014/chart" uri="{C3380CC4-5D6E-409C-BE32-E72D297353CC}">
              <c16:uniqueId val="{00000000-16BD-43AA-8C2D-0169D702FF15}"/>
            </c:ext>
          </c:extLst>
        </c:ser>
        <c:dLbls>
          <c:showLegendKey val="0"/>
          <c:showVal val="0"/>
          <c:showCatName val="0"/>
          <c:showSerName val="0"/>
          <c:showPercent val="0"/>
          <c:showBubbleSize val="0"/>
        </c:dLbls>
        <c:gapWidth val="30"/>
        <c:axId val="328869760"/>
        <c:axId val="334954880"/>
      </c:barChart>
      <c:catAx>
        <c:axId val="328869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4954880"/>
        <c:crosses val="autoZero"/>
        <c:auto val="1"/>
        <c:lblAlgn val="ctr"/>
        <c:lblOffset val="100"/>
        <c:noMultiLvlLbl val="0"/>
      </c:catAx>
      <c:valAx>
        <c:axId val="334954880"/>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288697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72040504628189"/>
          <c:y val="5.9788247607738307E-2"/>
          <c:w val="0.34775722613347987"/>
          <c:h val="0.86088628623689456"/>
        </c:manualLayout>
      </c:layout>
      <c:barChart>
        <c:barDir val="bar"/>
        <c:grouping val="clustered"/>
        <c:varyColors val="0"/>
        <c:ser>
          <c:idx val="0"/>
          <c:order val="0"/>
          <c:tx>
            <c:strRef>
              <c:f>Taul1!$B$1</c:f>
              <c:strCache>
                <c:ptCount val="1"/>
                <c:pt idx="0">
                  <c:v>Kyllä</c:v>
                </c:pt>
              </c:strCache>
            </c:strRef>
          </c:tx>
          <c:spPr>
            <a:solidFill>
              <a:srgbClr val="E5007D"/>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0"/>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ei lapsia n=138</c:v>
                </c:pt>
              </c:strCache>
              <c:extLst/>
            </c:strRef>
          </c:cat>
          <c:val>
            <c:numRef>
              <c:f>Taul1!$B$2:$B$67</c:f>
              <c:numCache>
                <c:formatCode>General</c:formatCode>
                <c:ptCount val="20"/>
                <c:pt idx="0" formatCode="0%">
                  <c:v>0.38</c:v>
                </c:pt>
                <c:pt idx="2" formatCode="0%">
                  <c:v>0.56000000000000005</c:v>
                </c:pt>
                <c:pt idx="3" formatCode="0%">
                  <c:v>0.36</c:v>
                </c:pt>
                <c:pt idx="4" formatCode="0%">
                  <c:v>0.38</c:v>
                </c:pt>
                <c:pt idx="5" formatCode="0%">
                  <c:v>0.24</c:v>
                </c:pt>
                <c:pt idx="6" formatCode="0%">
                  <c:v>0.38</c:v>
                </c:pt>
                <c:pt idx="7" formatCode="0%">
                  <c:v>0.42</c:v>
                </c:pt>
                <c:pt idx="9" formatCode="0%">
                  <c:v>0.38</c:v>
                </c:pt>
                <c:pt idx="10" formatCode="0%">
                  <c:v>0.39</c:v>
                </c:pt>
                <c:pt idx="11" formatCode="0%">
                  <c:v>0.39</c:v>
                </c:pt>
                <c:pt idx="12" formatCode="0%">
                  <c:v>0.39</c:v>
                </c:pt>
                <c:pt idx="14" formatCode="0%">
                  <c:v>0.53</c:v>
                </c:pt>
                <c:pt idx="15" formatCode="0%">
                  <c:v>0.31</c:v>
                </c:pt>
                <c:pt idx="16" formatCode="0%">
                  <c:v>0.43</c:v>
                </c:pt>
                <c:pt idx="17" formatCode="0%">
                  <c:v>0.37</c:v>
                </c:pt>
                <c:pt idx="18" formatCode="0%">
                  <c:v>0.53</c:v>
                </c:pt>
                <c:pt idx="19" formatCode="0%">
                  <c:v>0.41</c:v>
                </c:pt>
              </c:numCache>
              <c:extLst/>
            </c:numRef>
          </c:val>
          <c:extLst>
            <c:ext xmlns:c16="http://schemas.microsoft.com/office/drawing/2014/chart" uri="{C3380CC4-5D6E-409C-BE32-E72D297353CC}">
              <c16:uniqueId val="{00000000-99E1-49B8-9C38-91B78EFF9B04}"/>
            </c:ext>
          </c:extLst>
        </c:ser>
        <c:dLbls>
          <c:showLegendKey val="0"/>
          <c:showVal val="0"/>
          <c:showCatName val="0"/>
          <c:showSerName val="0"/>
          <c:showPercent val="0"/>
          <c:showBubbleSize val="0"/>
        </c:dLbls>
        <c:gapWidth val="30"/>
        <c:axId val="328869760"/>
        <c:axId val="334954880"/>
      </c:barChart>
      <c:catAx>
        <c:axId val="328869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4954880"/>
        <c:crosses val="autoZero"/>
        <c:auto val="1"/>
        <c:lblAlgn val="ctr"/>
        <c:lblOffset val="100"/>
        <c:noMultiLvlLbl val="0"/>
      </c:catAx>
      <c:valAx>
        <c:axId val="334954880"/>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288697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mn-lt"/>
        </a:defRPr>
      </a:pPr>
      <a:endParaRPr lang="fi-FI"/>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96779049553269"/>
          <c:y val="3.6663877227346424E-2"/>
          <c:w val="0.53485014161813282"/>
          <c:h val="0.80826092712650455"/>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2"/>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2018, n=1000</c:v>
                </c:pt>
                <c:pt idx="1">
                  <c:v>2020, n=1000</c:v>
                </c:pt>
                <c:pt idx="2">
                  <c:v>2022, n=1000</c:v>
                </c:pt>
                <c:pt idx="3">
                  <c:v>2025, n=1000</c:v>
                </c:pt>
                <c:pt idx="7">
                  <c:v>2018, n=328</c:v>
                </c:pt>
                <c:pt idx="8">
                  <c:v>2020, n=403</c:v>
                </c:pt>
                <c:pt idx="9">
                  <c:v>2022, n=331</c:v>
                </c:pt>
                <c:pt idx="10">
                  <c:v>2025, n=384</c:v>
                </c:pt>
              </c:strCache>
            </c:strRef>
          </c:cat>
          <c:val>
            <c:numRef>
              <c:f>Taul1!$B$2:$B$12</c:f>
              <c:numCache>
                <c:formatCode>General</c:formatCode>
                <c:ptCount val="11"/>
                <c:pt idx="0">
                  <c:v>33</c:v>
                </c:pt>
                <c:pt idx="1">
                  <c:v>40</c:v>
                </c:pt>
                <c:pt idx="2">
                  <c:v>33</c:v>
                </c:pt>
                <c:pt idx="3">
                  <c:v>38</c:v>
                </c:pt>
                <c:pt idx="7">
                  <c:v>88</c:v>
                </c:pt>
                <c:pt idx="8">
                  <c:v>97</c:v>
                </c:pt>
                <c:pt idx="9">
                  <c:v>97</c:v>
                </c:pt>
                <c:pt idx="10">
                  <c:v>97</c:v>
                </c:pt>
              </c:numCache>
            </c:numRef>
          </c:val>
          <c:extLst>
            <c:ext xmlns:c16="http://schemas.microsoft.com/office/drawing/2014/chart" uri="{C3380CC4-5D6E-409C-BE32-E72D297353CC}">
              <c16:uniqueId val="{00000000-13FA-AE48-829B-06DDCCB4377B}"/>
            </c:ext>
          </c:extLst>
        </c:ser>
        <c:ser>
          <c:idx val="1"/>
          <c:order val="1"/>
          <c:tx>
            <c:strRef>
              <c:f>Taul1!$C$1</c:f>
              <c:strCache>
                <c:ptCount val="1"/>
                <c:pt idx="0">
                  <c:v>En</c:v>
                </c:pt>
              </c:strCache>
            </c:strRef>
          </c:tx>
          <c:spPr>
            <a:solidFill>
              <a:srgbClr val="E5007D"/>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2018, n=1000</c:v>
                </c:pt>
                <c:pt idx="1">
                  <c:v>2020, n=1000</c:v>
                </c:pt>
                <c:pt idx="2">
                  <c:v>2022, n=1000</c:v>
                </c:pt>
                <c:pt idx="3">
                  <c:v>2025, n=1000</c:v>
                </c:pt>
                <c:pt idx="7">
                  <c:v>2018, n=328</c:v>
                </c:pt>
                <c:pt idx="8">
                  <c:v>2020, n=403</c:v>
                </c:pt>
                <c:pt idx="9">
                  <c:v>2022, n=331</c:v>
                </c:pt>
                <c:pt idx="10">
                  <c:v>2025, n=384</c:v>
                </c:pt>
              </c:strCache>
            </c:strRef>
          </c:cat>
          <c:val>
            <c:numRef>
              <c:f>Taul1!$C$2:$C$12</c:f>
              <c:numCache>
                <c:formatCode>General</c:formatCode>
                <c:ptCount val="11"/>
                <c:pt idx="0">
                  <c:v>41</c:v>
                </c:pt>
                <c:pt idx="1">
                  <c:v>60</c:v>
                </c:pt>
                <c:pt idx="2">
                  <c:v>67</c:v>
                </c:pt>
                <c:pt idx="3">
                  <c:v>62</c:v>
                </c:pt>
                <c:pt idx="7">
                  <c:v>2</c:v>
                </c:pt>
                <c:pt idx="8">
                  <c:v>3</c:v>
                </c:pt>
                <c:pt idx="9">
                  <c:v>3</c:v>
                </c:pt>
                <c:pt idx="10">
                  <c:v>3</c:v>
                </c:pt>
              </c:numCache>
            </c:numRef>
          </c:val>
          <c:extLst>
            <c:ext xmlns:c16="http://schemas.microsoft.com/office/drawing/2014/chart" uri="{C3380CC4-5D6E-409C-BE32-E72D297353CC}">
              <c16:uniqueId val="{00000001-13FA-AE48-829B-06DDCCB4377B}"/>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2018, n=1000</c:v>
                </c:pt>
                <c:pt idx="1">
                  <c:v>2020, n=1000</c:v>
                </c:pt>
                <c:pt idx="2">
                  <c:v>2022, n=1000</c:v>
                </c:pt>
                <c:pt idx="3">
                  <c:v>2025, n=1000</c:v>
                </c:pt>
                <c:pt idx="7">
                  <c:v>2018, n=328</c:v>
                </c:pt>
                <c:pt idx="8">
                  <c:v>2020, n=403</c:v>
                </c:pt>
                <c:pt idx="9">
                  <c:v>2022, n=331</c:v>
                </c:pt>
                <c:pt idx="10">
                  <c:v>2025, n=384</c:v>
                </c:pt>
              </c:strCache>
            </c:strRef>
          </c:cat>
          <c:val>
            <c:numRef>
              <c:f>Taul1!$D$2:$D$12</c:f>
              <c:numCache>
                <c:formatCode>General</c:formatCode>
                <c:ptCount val="11"/>
                <c:pt idx="0">
                  <c:v>26</c:v>
                </c:pt>
                <c:pt idx="7">
                  <c:v>9</c:v>
                </c:pt>
              </c:numCache>
            </c:numRef>
          </c:val>
          <c:extLst>
            <c:ext xmlns:c16="http://schemas.microsoft.com/office/drawing/2014/chart" uri="{C3380CC4-5D6E-409C-BE32-E72D297353CC}">
              <c16:uniqueId val="{00000002-13FA-AE48-829B-06DDCCB4377B}"/>
            </c:ext>
          </c:extLst>
        </c:ser>
        <c:dLbls>
          <c:showLegendKey val="0"/>
          <c:showVal val="0"/>
          <c:showCatName val="0"/>
          <c:showSerName val="0"/>
          <c:showPercent val="0"/>
          <c:showBubbleSize val="0"/>
        </c:dLbls>
        <c:gapWidth val="50"/>
        <c:overlap val="100"/>
        <c:axId val="279533824"/>
        <c:axId val="279610880"/>
      </c:barChart>
      <c:catAx>
        <c:axId val="27953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79610880"/>
        <c:crosses val="autoZero"/>
        <c:auto val="1"/>
        <c:lblAlgn val="ctr"/>
        <c:lblOffset val="100"/>
        <c:noMultiLvlLbl val="0"/>
      </c:catAx>
      <c:valAx>
        <c:axId val="279610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279533824"/>
        <c:crosses val="autoZero"/>
        <c:crossBetween val="between"/>
        <c:majorUnit val="0.2"/>
      </c:valAx>
      <c:spPr>
        <a:noFill/>
        <a:ln>
          <a:noFill/>
        </a:ln>
        <a:effectLst/>
      </c:spPr>
    </c:plotArea>
    <c:legend>
      <c:legendPos val="b"/>
      <c:layout>
        <c:manualLayout>
          <c:xMode val="edge"/>
          <c:yMode val="edge"/>
          <c:x val="0.30670934632113905"/>
          <c:y val="0.94804220139650419"/>
          <c:w val="0.693290653678861"/>
          <c:h val="4.7137948106149803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chemeClr val="tx2"/>
          </a:solidFill>
          <a:latin typeface="+mn-lt"/>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23268674131292"/>
          <c:y val="6.2300069473524483E-2"/>
          <c:w val="0.36372768645976455"/>
          <c:h val="0.86088628623689456"/>
        </c:manualLayout>
      </c:layout>
      <c:barChart>
        <c:barDir val="bar"/>
        <c:grouping val="clustered"/>
        <c:varyColors val="0"/>
        <c:ser>
          <c:idx val="5"/>
          <c:order val="5"/>
          <c:tx>
            <c:strRef>
              <c:f>Taul1!$A$7</c:f>
              <c:strCache>
                <c:ptCount val="1"/>
                <c:pt idx="0">
                  <c:v>Sairauskuluvakuutus</c:v>
                </c:pt>
              </c:strCache>
            </c:strRef>
          </c:tx>
          <c:spPr>
            <a:solidFill>
              <a:srgbClr val="E500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extLst/>
            </c:strRef>
          </c:cat>
          <c:val>
            <c:numRef>
              <c:f>Taul1!$B$7:$BO$7</c:f>
              <c:numCache>
                <c:formatCode>General</c:formatCode>
                <c:ptCount val="22"/>
                <c:pt idx="0" formatCode="0%">
                  <c:v>0.20899999999999999</c:v>
                </c:pt>
                <c:pt idx="2" formatCode="0%">
                  <c:v>0.253</c:v>
                </c:pt>
                <c:pt idx="3" formatCode="0%">
                  <c:v>0.28299999999999997</c:v>
                </c:pt>
                <c:pt idx="4" formatCode="0%">
                  <c:v>0.27200000000000002</c:v>
                </c:pt>
                <c:pt idx="5" formatCode="0%">
                  <c:v>0.11799999999999999</c:v>
                </c:pt>
                <c:pt idx="6" formatCode="0%">
                  <c:v>0.222</c:v>
                </c:pt>
                <c:pt idx="7" formatCode="0%">
                  <c:v>8.2000000000000003E-2</c:v>
                </c:pt>
                <c:pt idx="9" formatCode="0%">
                  <c:v>0.19700000000000001</c:v>
                </c:pt>
                <c:pt idx="10" formatCode="0%">
                  <c:v>0.20399999999999999</c:v>
                </c:pt>
                <c:pt idx="11" formatCode="0%">
                  <c:v>0.26100000000000001</c:v>
                </c:pt>
                <c:pt idx="12" formatCode="0%">
                  <c:v>0.185</c:v>
                </c:pt>
                <c:pt idx="14" formatCode="0%">
                  <c:v>0.23400000000000001</c:v>
                </c:pt>
                <c:pt idx="15" formatCode="0%">
                  <c:v>0.13</c:v>
                </c:pt>
                <c:pt idx="16" formatCode="0%">
                  <c:v>0.156</c:v>
                </c:pt>
                <c:pt idx="17" formatCode="0%">
                  <c:v>0.44800000000000001</c:v>
                </c:pt>
                <c:pt idx="18" formatCode="0%">
                  <c:v>0.29699999999999999</c:v>
                </c:pt>
                <c:pt idx="19" formatCode="0%">
                  <c:v>0.13100000000000001</c:v>
                </c:pt>
                <c:pt idx="20" formatCode="0%">
                  <c:v>0.377</c:v>
                </c:pt>
                <c:pt idx="21" formatCode="0%">
                  <c:v>0.152</c:v>
                </c:pt>
              </c:numCache>
              <c:extLst/>
            </c:numRef>
          </c:val>
          <c:extLst xmlns:c15="http://schemas.microsoft.com/office/drawing/2012/chart">
            <c:ext xmlns:c16="http://schemas.microsoft.com/office/drawing/2014/chart" uri="{C3380CC4-5D6E-409C-BE32-E72D297353CC}">
              <c16:uniqueId val="{00000000-297E-4BD7-B30C-C743B52C3891}"/>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c:ext uri="{02D57815-91ED-43cb-92C2-25804820EDAC}">
                        <c15:formulaRef>
                          <c15:sqref>Taul1!$B$2:$BO$2</c15:sqref>
                        </c15:formulaRef>
                      </c:ext>
                    </c:extLst>
                    <c:numCache>
                      <c:formatCode>General</c:formatCode>
                      <c:ptCount val="22"/>
                      <c:pt idx="0" formatCode="0%">
                        <c:v>0.84</c:v>
                      </c:pt>
                      <c:pt idx="2" formatCode="0%">
                        <c:v>0.82699999999999996</c:v>
                      </c:pt>
                      <c:pt idx="3" formatCode="0%">
                        <c:v>0.85699999999999998</c:v>
                      </c:pt>
                      <c:pt idx="4" formatCode="0%">
                        <c:v>0.81699999999999995</c:v>
                      </c:pt>
                      <c:pt idx="5" formatCode="0%">
                        <c:v>0.86499999999999999</c:v>
                      </c:pt>
                      <c:pt idx="6" formatCode="0%">
                        <c:v>0.755</c:v>
                      </c:pt>
                      <c:pt idx="7" formatCode="0%">
                        <c:v>0.89800000000000002</c:v>
                      </c:pt>
                      <c:pt idx="9" formatCode="0%">
                        <c:v>0.81</c:v>
                      </c:pt>
                      <c:pt idx="10" formatCode="0%">
                        <c:v>0.84599999999999997</c:v>
                      </c:pt>
                      <c:pt idx="11" formatCode="0%">
                        <c:v>0.87</c:v>
                      </c:pt>
                      <c:pt idx="12" formatCode="0%">
                        <c:v>0.86099999999999999</c:v>
                      </c:pt>
                      <c:pt idx="14" formatCode="0%">
                        <c:v>0.58299999999999996</c:v>
                      </c:pt>
                      <c:pt idx="15" formatCode="0%">
                        <c:v>0.84399999999999997</c:v>
                      </c:pt>
                      <c:pt idx="16" formatCode="0%">
                        <c:v>0.83799999999999997</c:v>
                      </c:pt>
                      <c:pt idx="17" formatCode="0%">
                        <c:v>0.86499999999999999</c:v>
                      </c:pt>
                      <c:pt idx="18" formatCode="0%">
                        <c:v>0.752</c:v>
                      </c:pt>
                      <c:pt idx="19" formatCode="0%">
                        <c:v>0.88900000000000001</c:v>
                      </c:pt>
                      <c:pt idx="20" formatCode="0%">
                        <c:v>0.85799999999999998</c:v>
                      </c:pt>
                      <c:pt idx="21" formatCode="0%">
                        <c:v>0.93</c:v>
                      </c:pt>
                    </c:numCache>
                  </c:numRef>
                </c:val>
                <c:extLst>
                  <c:ext xmlns:c16="http://schemas.microsoft.com/office/drawing/2014/chart" uri="{C3380CC4-5D6E-409C-BE32-E72D297353CC}">
                    <c16:uniqueId val="{00000001-297E-4BD7-B30C-C743B52C389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0.49099999999999999</c:v>
                      </c:pt>
                      <c:pt idx="2" formatCode="0%">
                        <c:v>0.64800000000000002</c:v>
                      </c:pt>
                      <c:pt idx="3" formatCode="0%">
                        <c:v>0.56499999999999995</c:v>
                      </c:pt>
                      <c:pt idx="4" formatCode="0%">
                        <c:v>0.496</c:v>
                      </c:pt>
                      <c:pt idx="5" formatCode="0%">
                        <c:v>0.129</c:v>
                      </c:pt>
                      <c:pt idx="6" formatCode="0%">
                        <c:v>0.27200000000000002</c:v>
                      </c:pt>
                      <c:pt idx="7" formatCode="0%">
                        <c:v>0.57099999999999995</c:v>
                      </c:pt>
                      <c:pt idx="9" formatCode="0%">
                        <c:v>0.44400000000000001</c:v>
                      </c:pt>
                      <c:pt idx="10" formatCode="0%">
                        <c:v>0.44</c:v>
                      </c:pt>
                      <c:pt idx="11" formatCode="0%">
                        <c:v>0.58799999999999997</c:v>
                      </c:pt>
                      <c:pt idx="12" formatCode="0%">
                        <c:v>0.54400000000000004</c:v>
                      </c:pt>
                      <c:pt idx="14" formatCode="0%">
                        <c:v>0.29899999999999999</c:v>
                      </c:pt>
                      <c:pt idx="15" formatCode="0%">
                        <c:v>0.36599999999999999</c:v>
                      </c:pt>
                      <c:pt idx="16" formatCode="0%">
                        <c:v>0.502</c:v>
                      </c:pt>
                      <c:pt idx="17" formatCode="0%">
                        <c:v>0.59499999999999997</c:v>
                      </c:pt>
                      <c:pt idx="18" formatCode="0%">
                        <c:v>0.59199999999999997</c:v>
                      </c:pt>
                      <c:pt idx="19" formatCode="0%">
                        <c:v>0.66900000000000004</c:v>
                      </c:pt>
                      <c:pt idx="20" formatCode="0%">
                        <c:v>0.53300000000000003</c:v>
                      </c:pt>
                      <c:pt idx="21" formatCode="0%">
                        <c:v>0.64300000000000002</c:v>
                      </c:pt>
                    </c:numCache>
                  </c:numRef>
                </c:val>
                <c:extLst xmlns:c15="http://schemas.microsoft.com/office/drawing/2012/chart">
                  <c:ext xmlns:c16="http://schemas.microsoft.com/office/drawing/2014/chart" uri="{C3380CC4-5D6E-409C-BE32-E72D297353CC}">
                    <c16:uniqueId val="{00000002-297E-4BD7-B30C-C743B52C389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4.5999999999999999E-2</c:v>
                      </c:pt>
                      <c:pt idx="2" formatCode="0%">
                        <c:v>5.7000000000000002E-2</c:v>
                      </c:pt>
                      <c:pt idx="3" formatCode="0%">
                        <c:v>6.9000000000000006E-2</c:v>
                      </c:pt>
                      <c:pt idx="4" formatCode="0%">
                        <c:v>3.6999999999999998E-2</c:v>
                      </c:pt>
                      <c:pt idx="6" formatCode="0%">
                        <c:v>0.01</c:v>
                      </c:pt>
                      <c:pt idx="7" formatCode="0%">
                        <c:v>5.8999999999999997E-2</c:v>
                      </c:pt>
                      <c:pt idx="9" formatCode="0%">
                        <c:v>0.03</c:v>
                      </c:pt>
                      <c:pt idx="10" formatCode="0%">
                        <c:v>7.6999999999999999E-2</c:v>
                      </c:pt>
                      <c:pt idx="11" formatCode="0%">
                        <c:v>2.9000000000000001E-2</c:v>
                      </c:pt>
                      <c:pt idx="12" formatCode="0%">
                        <c:v>5.5E-2</c:v>
                      </c:pt>
                      <c:pt idx="14" formatCode="0%">
                        <c:v>5.8999999999999997E-2</c:v>
                      </c:pt>
                      <c:pt idx="15" formatCode="0%">
                        <c:v>1.9E-2</c:v>
                      </c:pt>
                      <c:pt idx="16" formatCode="0%">
                        <c:v>0.04</c:v>
                      </c:pt>
                      <c:pt idx="17" formatCode="0%">
                        <c:v>4.9000000000000002E-2</c:v>
                      </c:pt>
                      <c:pt idx="18" formatCode="0%">
                        <c:v>0.14799999999999999</c:v>
                      </c:pt>
                      <c:pt idx="19" formatCode="0%">
                        <c:v>0.108</c:v>
                      </c:pt>
                    </c:numCache>
                  </c:numRef>
                </c:val>
                <c:extLst xmlns:c15="http://schemas.microsoft.com/office/drawing/2012/chart">
                  <c:ext xmlns:c16="http://schemas.microsoft.com/office/drawing/2014/chart" uri="{C3380CC4-5D6E-409C-BE32-E72D297353CC}">
                    <c16:uniqueId val="{00000003-297E-4BD7-B30C-C743B52C389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0.03</c:v>
                      </c:pt>
                      <c:pt idx="2" formatCode="0%">
                        <c:v>9.2999999999999999E-2</c:v>
                      </c:pt>
                      <c:pt idx="3" formatCode="0%">
                        <c:v>2.3E-2</c:v>
                      </c:pt>
                      <c:pt idx="4" formatCode="0%">
                        <c:v>1.7999999999999999E-2</c:v>
                      </c:pt>
                      <c:pt idx="6" formatCode="0%">
                        <c:v>0.01</c:v>
                      </c:pt>
                      <c:pt idx="7" formatCode="0%">
                        <c:v>4.2999999999999997E-2</c:v>
                      </c:pt>
                      <c:pt idx="9" formatCode="0%">
                        <c:v>1.7999999999999999E-2</c:v>
                      </c:pt>
                      <c:pt idx="10" formatCode="0%">
                        <c:v>4.2999999999999997E-2</c:v>
                      </c:pt>
                      <c:pt idx="11" formatCode="0%">
                        <c:v>1.7999999999999999E-2</c:v>
                      </c:pt>
                      <c:pt idx="12" formatCode="0%">
                        <c:v>0.05</c:v>
                      </c:pt>
                      <c:pt idx="14" formatCode="0%">
                        <c:v>2.5000000000000001E-2</c:v>
                      </c:pt>
                      <c:pt idx="15" formatCode="0%">
                        <c:v>1.2E-2</c:v>
                      </c:pt>
                      <c:pt idx="16" formatCode="0%">
                        <c:v>1.7000000000000001E-2</c:v>
                      </c:pt>
                      <c:pt idx="17" formatCode="0%">
                        <c:v>5.0999999999999997E-2</c:v>
                      </c:pt>
                      <c:pt idx="18" formatCode="0%">
                        <c:v>0.05</c:v>
                      </c:pt>
                      <c:pt idx="19" formatCode="0%">
                        <c:v>7.3999999999999996E-2</c:v>
                      </c:pt>
                      <c:pt idx="20" formatCode="0%">
                        <c:v>2.5000000000000001E-2</c:v>
                      </c:pt>
                      <c:pt idx="21" formatCode="0%">
                        <c:v>8.4000000000000005E-2</c:v>
                      </c:pt>
                    </c:numCache>
                  </c:numRef>
                </c:val>
                <c:extLst xmlns:c15="http://schemas.microsoft.com/office/drawing/2012/chart">
                  <c:ext xmlns:c16="http://schemas.microsoft.com/office/drawing/2014/chart" uri="{C3380CC4-5D6E-409C-BE32-E72D297353CC}">
                    <c16:uniqueId val="{00000004-297E-4BD7-B30C-C743B52C389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0.373</c:v>
                      </c:pt>
                      <c:pt idx="2" formatCode="0%">
                        <c:v>0.53400000000000003</c:v>
                      </c:pt>
                      <c:pt idx="3" formatCode="0%">
                        <c:v>0.47299999999999998</c:v>
                      </c:pt>
                      <c:pt idx="4" formatCode="0%">
                        <c:v>0.40699999999999997</c:v>
                      </c:pt>
                      <c:pt idx="5" formatCode="0%">
                        <c:v>0.17899999999999999</c:v>
                      </c:pt>
                      <c:pt idx="6" formatCode="0%">
                        <c:v>0.25900000000000001</c:v>
                      </c:pt>
                      <c:pt idx="7" formatCode="0%">
                        <c:v>0.32300000000000001</c:v>
                      </c:pt>
                      <c:pt idx="9" formatCode="0%">
                        <c:v>0.34499999999999997</c:v>
                      </c:pt>
                      <c:pt idx="10" formatCode="0%">
                        <c:v>0.31900000000000001</c:v>
                      </c:pt>
                      <c:pt idx="11" formatCode="0%">
                        <c:v>0.44900000000000001</c:v>
                      </c:pt>
                      <c:pt idx="12" formatCode="0%">
                        <c:v>0.41199999999999998</c:v>
                      </c:pt>
                      <c:pt idx="14" formatCode="0%">
                        <c:v>0.31</c:v>
                      </c:pt>
                      <c:pt idx="15" formatCode="0%">
                        <c:v>0.26900000000000002</c:v>
                      </c:pt>
                      <c:pt idx="16" formatCode="0%">
                        <c:v>0.35399999999999998</c:v>
                      </c:pt>
                      <c:pt idx="17" formatCode="0%">
                        <c:v>0.504</c:v>
                      </c:pt>
                      <c:pt idx="18" formatCode="0%">
                        <c:v>0.57199999999999995</c:v>
                      </c:pt>
                      <c:pt idx="19" formatCode="0%">
                        <c:v>0.441</c:v>
                      </c:pt>
                      <c:pt idx="20" formatCode="0%">
                        <c:v>0.51700000000000002</c:v>
                      </c:pt>
                      <c:pt idx="21" formatCode="0%">
                        <c:v>0.57099999999999995</c:v>
                      </c:pt>
                    </c:numCache>
                  </c:numRef>
                </c:val>
                <c:extLst xmlns:c15="http://schemas.microsoft.com/office/drawing/2012/chart">
                  <c:ext xmlns:c16="http://schemas.microsoft.com/office/drawing/2014/chart" uri="{C3380CC4-5D6E-409C-BE32-E72D297353CC}">
                    <c16:uniqueId val="{00000005-297E-4BD7-B30C-C743B52C389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5.2999999999999999E-2</c:v>
                      </c:pt>
                      <c:pt idx="2" formatCode="0%">
                        <c:v>0.14799999999999999</c:v>
                      </c:pt>
                      <c:pt idx="3" formatCode="0%">
                        <c:v>6.4000000000000001E-2</c:v>
                      </c:pt>
                      <c:pt idx="4" formatCode="0%">
                        <c:v>5.5E-2</c:v>
                      </c:pt>
                      <c:pt idx="6" formatCode="0%">
                        <c:v>0.13400000000000001</c:v>
                      </c:pt>
                      <c:pt idx="7" formatCode="0%">
                        <c:v>4.0000000000000001E-3</c:v>
                      </c:pt>
                      <c:pt idx="9" formatCode="0%">
                        <c:v>3.7999999999999999E-2</c:v>
                      </c:pt>
                      <c:pt idx="10" formatCode="0%">
                        <c:v>5.7000000000000002E-2</c:v>
                      </c:pt>
                      <c:pt idx="11" formatCode="0%">
                        <c:v>0.04</c:v>
                      </c:pt>
                      <c:pt idx="12" formatCode="0%">
                        <c:v>8.8999999999999996E-2</c:v>
                      </c:pt>
                      <c:pt idx="14" formatCode="0%">
                        <c:v>0.18</c:v>
                      </c:pt>
                      <c:pt idx="15" formatCode="0%">
                        <c:v>2.8000000000000001E-2</c:v>
                      </c:pt>
                      <c:pt idx="16" formatCode="0%">
                        <c:v>6.0999999999999999E-2</c:v>
                      </c:pt>
                      <c:pt idx="17" formatCode="0%">
                        <c:v>7.2999999999999995E-2</c:v>
                      </c:pt>
                      <c:pt idx="18" formatCode="0%">
                        <c:v>0.21199999999999999</c:v>
                      </c:pt>
                      <c:pt idx="19" formatCode="0%">
                        <c:v>1.4E-2</c:v>
                      </c:pt>
                      <c:pt idx="20" formatCode="0%">
                        <c:v>2.3E-2</c:v>
                      </c:pt>
                      <c:pt idx="21" formatCode="0%">
                        <c:v>0.153</c:v>
                      </c:pt>
                    </c:numCache>
                  </c:numRef>
                </c:val>
                <c:extLst xmlns:c15="http://schemas.microsoft.com/office/drawing/2012/chart">
                  <c:ext xmlns:c16="http://schemas.microsoft.com/office/drawing/2014/chart" uri="{C3380CC4-5D6E-409C-BE32-E72D297353CC}">
                    <c16:uniqueId val="{00000006-297E-4BD7-B30C-C743B52C389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0.45400000000000001</c:v>
                      </c:pt>
                      <c:pt idx="2" formatCode="0%">
                        <c:v>0.64100000000000001</c:v>
                      </c:pt>
                      <c:pt idx="3" formatCode="0%">
                        <c:v>0.53700000000000003</c:v>
                      </c:pt>
                      <c:pt idx="4" formatCode="0%">
                        <c:v>0.41</c:v>
                      </c:pt>
                      <c:pt idx="5" formatCode="0%">
                        <c:v>0.26800000000000002</c:v>
                      </c:pt>
                      <c:pt idx="6" formatCode="0%">
                        <c:v>0.45500000000000002</c:v>
                      </c:pt>
                      <c:pt idx="7" formatCode="0%">
                        <c:v>0.443</c:v>
                      </c:pt>
                      <c:pt idx="9" formatCode="0%">
                        <c:v>0.316</c:v>
                      </c:pt>
                      <c:pt idx="10" formatCode="0%">
                        <c:v>0.50800000000000001</c:v>
                      </c:pt>
                      <c:pt idx="11" formatCode="0%">
                        <c:v>0.503</c:v>
                      </c:pt>
                      <c:pt idx="12" formatCode="0%">
                        <c:v>0.59499999999999997</c:v>
                      </c:pt>
                      <c:pt idx="14" formatCode="0%">
                        <c:v>0.42799999999999999</c:v>
                      </c:pt>
                      <c:pt idx="15" formatCode="0%">
                        <c:v>0.41</c:v>
                      </c:pt>
                      <c:pt idx="16" formatCode="0%">
                        <c:v>0.46400000000000002</c:v>
                      </c:pt>
                      <c:pt idx="17" formatCode="0%">
                        <c:v>0.50600000000000001</c:v>
                      </c:pt>
                      <c:pt idx="18" formatCode="0%">
                        <c:v>0.51600000000000001</c:v>
                      </c:pt>
                      <c:pt idx="19" formatCode="0%">
                        <c:v>0.53600000000000003</c:v>
                      </c:pt>
                      <c:pt idx="20" formatCode="0%">
                        <c:v>0.28100000000000003</c:v>
                      </c:pt>
                      <c:pt idx="21" formatCode="0%">
                        <c:v>0.36699999999999999</c:v>
                      </c:pt>
                    </c:numCache>
                  </c:numRef>
                </c:val>
                <c:extLst xmlns:c15="http://schemas.microsoft.com/office/drawing/2012/chart">
                  <c:ext xmlns:c16="http://schemas.microsoft.com/office/drawing/2014/chart" uri="{C3380CC4-5D6E-409C-BE32-E72D297353CC}">
                    <c16:uniqueId val="{00000007-297E-4BD7-B30C-C743B52C3891}"/>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0.25900000000000001</c:v>
                      </c:pt>
                      <c:pt idx="2" formatCode="0%">
                        <c:v>0.40400000000000003</c:v>
                      </c:pt>
                      <c:pt idx="3" formatCode="0%">
                        <c:v>0.379</c:v>
                      </c:pt>
                      <c:pt idx="4" formatCode="0%">
                        <c:v>0.28199999999999997</c:v>
                      </c:pt>
                      <c:pt idx="5" formatCode="0%">
                        <c:v>0.13200000000000001</c:v>
                      </c:pt>
                      <c:pt idx="6" formatCode="0%">
                        <c:v>0.21099999999999999</c:v>
                      </c:pt>
                      <c:pt idx="7" formatCode="0%">
                        <c:v>0.14299999999999999</c:v>
                      </c:pt>
                      <c:pt idx="9" formatCode="0%">
                        <c:v>0.21099999999999999</c:v>
                      </c:pt>
                      <c:pt idx="10" formatCode="0%">
                        <c:v>0.26100000000000001</c:v>
                      </c:pt>
                      <c:pt idx="11" formatCode="0%">
                        <c:v>0.32300000000000001</c:v>
                      </c:pt>
                      <c:pt idx="12" formatCode="0%">
                        <c:v>0.28000000000000003</c:v>
                      </c:pt>
                      <c:pt idx="14" formatCode="0%">
                        <c:v>0.375</c:v>
                      </c:pt>
                      <c:pt idx="15" formatCode="0%">
                        <c:v>0.16200000000000001</c:v>
                      </c:pt>
                      <c:pt idx="16" formatCode="0%">
                        <c:v>0.21199999999999999</c:v>
                      </c:pt>
                      <c:pt idx="17" formatCode="0%">
                        <c:v>0.39900000000000002</c:v>
                      </c:pt>
                      <c:pt idx="18" formatCode="0%">
                        <c:v>0.49199999999999999</c:v>
                      </c:pt>
                      <c:pt idx="19" formatCode="0%">
                        <c:v>0.34100000000000003</c:v>
                      </c:pt>
                      <c:pt idx="20" formatCode="0%">
                        <c:v>0.24</c:v>
                      </c:pt>
                      <c:pt idx="21" formatCode="0%">
                        <c:v>0.36399999999999999</c:v>
                      </c:pt>
                    </c:numCache>
                  </c:numRef>
                </c:val>
                <c:extLst xmlns:c15="http://schemas.microsoft.com/office/drawing/2012/chart">
                  <c:ext xmlns:c16="http://schemas.microsoft.com/office/drawing/2014/chart" uri="{C3380CC4-5D6E-409C-BE32-E72D297353CC}">
                    <c16:uniqueId val="{00000008-297E-4BD7-B30C-C743B52C3891}"/>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3.4000000000000002E-2</c:v>
                      </c:pt>
                      <c:pt idx="2" formatCode="0%">
                        <c:v>0.151</c:v>
                      </c:pt>
                      <c:pt idx="3" formatCode="0%">
                        <c:v>3.4000000000000002E-2</c:v>
                      </c:pt>
                      <c:pt idx="4" formatCode="0%">
                        <c:v>0.02</c:v>
                      </c:pt>
                      <c:pt idx="5" formatCode="0%">
                        <c:v>1.7999999999999999E-2</c:v>
                      </c:pt>
                      <c:pt idx="6" formatCode="0%">
                        <c:v>1.9E-2</c:v>
                      </c:pt>
                      <c:pt idx="7" formatCode="0%">
                        <c:v>3.5000000000000003E-2</c:v>
                      </c:pt>
                      <c:pt idx="9" formatCode="0%">
                        <c:v>0.03</c:v>
                      </c:pt>
                      <c:pt idx="10" formatCode="0%">
                        <c:v>3.5000000000000003E-2</c:v>
                      </c:pt>
                      <c:pt idx="11" formatCode="0%">
                        <c:v>0.03</c:v>
                      </c:pt>
                      <c:pt idx="12" formatCode="0%">
                        <c:v>4.7E-2</c:v>
                      </c:pt>
                      <c:pt idx="14" formatCode="0%">
                        <c:v>2.5000000000000001E-2</c:v>
                      </c:pt>
                      <c:pt idx="15" formatCode="0%">
                        <c:v>2.7E-2</c:v>
                      </c:pt>
                      <c:pt idx="16" formatCode="0%">
                        <c:v>3.7999999999999999E-2</c:v>
                      </c:pt>
                      <c:pt idx="17" formatCode="0%">
                        <c:v>2.8000000000000001E-2</c:v>
                      </c:pt>
                      <c:pt idx="18" formatCode="0%">
                        <c:v>0.123</c:v>
                      </c:pt>
                      <c:pt idx="19" formatCode="0%">
                        <c:v>8.1000000000000003E-2</c:v>
                      </c:pt>
                    </c:numCache>
                  </c:numRef>
                </c:val>
                <c:extLst xmlns:c15="http://schemas.microsoft.com/office/drawing/2012/chart">
                  <c:ext xmlns:c16="http://schemas.microsoft.com/office/drawing/2014/chart" uri="{C3380CC4-5D6E-409C-BE32-E72D297353CC}">
                    <c16:uniqueId val="{00000009-297E-4BD7-B30C-C743B52C3891}"/>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Kapitalisaatiosopimus (= sijoitussidonnainen säästämis- tai sijoitusvakuutus, jossa ei ole vakuutettua henkilöä)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0.01</c:v>
                      </c:pt>
                      <c:pt idx="2" formatCode="0%">
                        <c:v>8.5000000000000006E-2</c:v>
                      </c:pt>
                      <c:pt idx="5" formatCode="0%">
                        <c:v>1.7000000000000001E-2</c:v>
                      </c:pt>
                      <c:pt idx="6" formatCode="0%">
                        <c:v>0.01</c:v>
                      </c:pt>
                      <c:pt idx="7" formatCode="0%">
                        <c:v>0.01</c:v>
                      </c:pt>
                      <c:pt idx="9" formatCode="0%">
                        <c:v>5.0000000000000001E-3</c:v>
                      </c:pt>
                      <c:pt idx="10" formatCode="0%">
                        <c:v>8.9999999999999993E-3</c:v>
                      </c:pt>
                      <c:pt idx="11" formatCode="0%">
                        <c:v>0.01</c:v>
                      </c:pt>
                      <c:pt idx="12" formatCode="0%">
                        <c:v>2.1000000000000001E-2</c:v>
                      </c:pt>
                      <c:pt idx="14" formatCode="0%">
                        <c:v>0.05</c:v>
                      </c:pt>
                      <c:pt idx="15" formatCode="0%">
                        <c:v>3.0000000000000001E-3</c:v>
                      </c:pt>
                      <c:pt idx="16" formatCode="0%">
                        <c:v>8.0000000000000002E-3</c:v>
                      </c:pt>
                      <c:pt idx="17" formatCode="0%">
                        <c:v>1.4E-2</c:v>
                      </c:pt>
                      <c:pt idx="18" formatCode="0%">
                        <c:v>2.5000000000000001E-2</c:v>
                      </c:pt>
                      <c:pt idx="19" formatCode="0%">
                        <c:v>1.2999999999999999E-2</c:v>
                      </c:pt>
                      <c:pt idx="20" formatCode="0%">
                        <c:v>2.5000000000000001E-2</c:v>
                      </c:pt>
                    </c:numCache>
                  </c:numRef>
                </c:val>
                <c:extLst xmlns:c15="http://schemas.microsoft.com/office/drawing/2012/chart">
                  <c:ext xmlns:c16="http://schemas.microsoft.com/office/drawing/2014/chart" uri="{C3380CC4-5D6E-409C-BE32-E72D297353CC}">
                    <c16:uniqueId val="{0000000A-297E-4BD7-B30C-C743B52C3891}"/>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6.0999999999999999E-2</c:v>
                      </c:pt>
                      <c:pt idx="2" formatCode="0%">
                        <c:v>0.112</c:v>
                      </c:pt>
                      <c:pt idx="3" formatCode="0%">
                        <c:v>8.1000000000000003E-2</c:v>
                      </c:pt>
                      <c:pt idx="4" formatCode="0%">
                        <c:v>0.1</c:v>
                      </c:pt>
                      <c:pt idx="6" formatCode="0%">
                        <c:v>1.9E-2</c:v>
                      </c:pt>
                      <c:pt idx="7" formatCode="0%">
                        <c:v>2.5999999999999999E-2</c:v>
                      </c:pt>
                      <c:pt idx="9" formatCode="0%">
                        <c:v>6.6000000000000003E-2</c:v>
                      </c:pt>
                      <c:pt idx="10" formatCode="0%">
                        <c:v>5.3999999999999999E-2</c:v>
                      </c:pt>
                      <c:pt idx="11" formatCode="0%">
                        <c:v>6.8000000000000005E-2</c:v>
                      </c:pt>
                      <c:pt idx="12" formatCode="0%">
                        <c:v>5.1999999999999998E-2</c:v>
                      </c:pt>
                      <c:pt idx="14" formatCode="0%">
                        <c:v>8.7999999999999995E-2</c:v>
                      </c:pt>
                      <c:pt idx="15" formatCode="0%">
                        <c:v>4.1000000000000002E-2</c:v>
                      </c:pt>
                      <c:pt idx="16" formatCode="0%">
                        <c:v>5.8000000000000003E-2</c:v>
                      </c:pt>
                      <c:pt idx="17" formatCode="0%">
                        <c:v>0.104</c:v>
                      </c:pt>
                      <c:pt idx="18" formatCode="0%">
                        <c:v>0.11700000000000001</c:v>
                      </c:pt>
                      <c:pt idx="19" formatCode="0%">
                        <c:v>3.5999999999999997E-2</c:v>
                      </c:pt>
                      <c:pt idx="20" formatCode="0%">
                        <c:v>5.0999999999999997E-2</c:v>
                      </c:pt>
                      <c:pt idx="21" formatCode="0%">
                        <c:v>6.9000000000000006E-2</c:v>
                      </c:pt>
                    </c:numCache>
                  </c:numRef>
                </c:val>
                <c:extLst xmlns:c15="http://schemas.microsoft.com/office/drawing/2012/chart">
                  <c:ext xmlns:c16="http://schemas.microsoft.com/office/drawing/2014/chart" uri="{C3380CC4-5D6E-409C-BE32-E72D297353CC}">
                    <c16:uniqueId val="{0000000B-297E-4BD7-B30C-C743B52C3891}"/>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8.7999999999999995E-2</c:v>
                      </c:pt>
                      <c:pt idx="2" formatCode="0%">
                        <c:v>0.24099999999999999</c:v>
                      </c:pt>
                      <c:pt idx="3" formatCode="0%">
                        <c:v>0.125</c:v>
                      </c:pt>
                      <c:pt idx="4" formatCode="0%">
                        <c:v>9.2999999999999999E-2</c:v>
                      </c:pt>
                      <c:pt idx="5" formatCode="0%">
                        <c:v>1.4999999999999999E-2</c:v>
                      </c:pt>
                      <c:pt idx="6" formatCode="0%">
                        <c:v>1.9E-2</c:v>
                      </c:pt>
                      <c:pt idx="7" formatCode="0%">
                        <c:v>6.3E-2</c:v>
                      </c:pt>
                      <c:pt idx="9" formatCode="0%">
                        <c:v>6.6000000000000003E-2</c:v>
                      </c:pt>
                      <c:pt idx="10" formatCode="0%">
                        <c:v>0.09</c:v>
                      </c:pt>
                      <c:pt idx="11" formatCode="0%">
                        <c:v>0.107</c:v>
                      </c:pt>
                      <c:pt idx="12" formatCode="0%">
                        <c:v>0.104</c:v>
                      </c:pt>
                      <c:pt idx="14" formatCode="0%">
                        <c:v>5.8999999999999997E-2</c:v>
                      </c:pt>
                      <c:pt idx="15" formatCode="0%">
                        <c:v>6.0999999999999999E-2</c:v>
                      </c:pt>
                      <c:pt idx="16" formatCode="0%">
                        <c:v>6.6000000000000003E-2</c:v>
                      </c:pt>
                      <c:pt idx="17" formatCode="0%">
                        <c:v>7.8E-2</c:v>
                      </c:pt>
                      <c:pt idx="18" formatCode="0%">
                        <c:v>0.23799999999999999</c:v>
                      </c:pt>
                      <c:pt idx="19" formatCode="0%">
                        <c:v>0.20300000000000001</c:v>
                      </c:pt>
                      <c:pt idx="20" formatCode="0%">
                        <c:v>0.04</c:v>
                      </c:pt>
                      <c:pt idx="21" formatCode="0%">
                        <c:v>0.20100000000000001</c:v>
                      </c:pt>
                    </c:numCache>
                  </c:numRef>
                </c:val>
                <c:extLst xmlns:c15="http://schemas.microsoft.com/office/drawing/2012/chart">
                  <c:ext xmlns:c16="http://schemas.microsoft.com/office/drawing/2014/chart" uri="{C3380CC4-5D6E-409C-BE32-E72D297353CC}">
                    <c16:uniqueId val="{0000000C-297E-4BD7-B30C-C743B52C3891}"/>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0.115</c:v>
                      </c:pt>
                      <c:pt idx="2" formatCode="0%">
                        <c:v>0.126</c:v>
                      </c:pt>
                      <c:pt idx="3" formatCode="0%">
                        <c:v>0.17199999999999999</c:v>
                      </c:pt>
                      <c:pt idx="4" formatCode="0%">
                        <c:v>0.13200000000000001</c:v>
                      </c:pt>
                      <c:pt idx="5" formatCode="0%">
                        <c:v>6.4000000000000001E-2</c:v>
                      </c:pt>
                      <c:pt idx="6" formatCode="0%">
                        <c:v>0.11899999999999999</c:v>
                      </c:pt>
                      <c:pt idx="7" formatCode="0%">
                        <c:v>6.9000000000000006E-2</c:v>
                      </c:pt>
                      <c:pt idx="9" formatCode="0%">
                        <c:v>0.106</c:v>
                      </c:pt>
                      <c:pt idx="10" formatCode="0%">
                        <c:v>0.124</c:v>
                      </c:pt>
                      <c:pt idx="11" formatCode="0%">
                        <c:v>0.14499999999999999</c:v>
                      </c:pt>
                      <c:pt idx="12" formatCode="0%">
                        <c:v>9.5000000000000001E-2</c:v>
                      </c:pt>
                      <c:pt idx="14" formatCode="0%">
                        <c:v>0.128</c:v>
                      </c:pt>
                      <c:pt idx="15" formatCode="0%">
                        <c:v>5.1999999999999998E-2</c:v>
                      </c:pt>
                      <c:pt idx="16" formatCode="0%">
                        <c:v>0.14399999999999999</c:v>
                      </c:pt>
                      <c:pt idx="17" formatCode="0%">
                        <c:v>0.17199999999999999</c:v>
                      </c:pt>
                      <c:pt idx="18" formatCode="0%">
                        <c:v>0.185</c:v>
                      </c:pt>
                      <c:pt idx="19" formatCode="0%">
                        <c:v>0.153</c:v>
                      </c:pt>
                      <c:pt idx="20" formatCode="0%">
                        <c:v>0.125</c:v>
                      </c:pt>
                      <c:pt idx="21" formatCode="0%">
                        <c:v>6.7000000000000004E-2</c:v>
                      </c:pt>
                    </c:numCache>
                  </c:numRef>
                </c:val>
                <c:extLst xmlns:c15="http://schemas.microsoft.com/office/drawing/2012/chart">
                  <c:ext xmlns:c16="http://schemas.microsoft.com/office/drawing/2014/chart" uri="{C3380CC4-5D6E-409C-BE32-E72D297353CC}">
                    <c16:uniqueId val="{0000000D-297E-4BD7-B30C-C743B52C3891}"/>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6.7000000000000004E-2</c:v>
                      </c:pt>
                      <c:pt idx="2" formatCode="0%">
                        <c:v>0.1</c:v>
                      </c:pt>
                      <c:pt idx="3" formatCode="0%">
                        <c:v>6.5000000000000002E-2</c:v>
                      </c:pt>
                      <c:pt idx="4" formatCode="0%">
                        <c:v>0.09</c:v>
                      </c:pt>
                      <c:pt idx="5" formatCode="0%">
                        <c:v>1.7000000000000001E-2</c:v>
                      </c:pt>
                      <c:pt idx="6" formatCode="0%">
                        <c:v>9.7000000000000003E-2</c:v>
                      </c:pt>
                      <c:pt idx="7" formatCode="0%">
                        <c:v>0.03</c:v>
                      </c:pt>
                      <c:pt idx="9" formatCode="0%">
                        <c:v>8.5999999999999993E-2</c:v>
                      </c:pt>
                      <c:pt idx="10" formatCode="0%">
                        <c:v>5.5E-2</c:v>
                      </c:pt>
                      <c:pt idx="11" formatCode="0%">
                        <c:v>5.3999999999999999E-2</c:v>
                      </c:pt>
                      <c:pt idx="12" formatCode="0%">
                        <c:v>0.06</c:v>
                      </c:pt>
                      <c:pt idx="14" formatCode="0%">
                        <c:v>7.9000000000000001E-2</c:v>
                      </c:pt>
                      <c:pt idx="15" formatCode="0%">
                        <c:v>6.2E-2</c:v>
                      </c:pt>
                      <c:pt idx="16" formatCode="0%">
                        <c:v>5.1999999999999998E-2</c:v>
                      </c:pt>
                      <c:pt idx="17" formatCode="0%">
                        <c:v>0.112</c:v>
                      </c:pt>
                      <c:pt idx="18" formatCode="0%">
                        <c:v>5.3999999999999999E-2</c:v>
                      </c:pt>
                      <c:pt idx="19" formatCode="0%">
                        <c:v>4.8000000000000001E-2</c:v>
                      </c:pt>
                      <c:pt idx="20" formatCode="0%">
                        <c:v>0.13300000000000001</c:v>
                      </c:pt>
                      <c:pt idx="21" formatCode="0%">
                        <c:v>0.14299999999999999</c:v>
                      </c:pt>
                    </c:numCache>
                  </c:numRef>
                </c:val>
                <c:extLst xmlns:c15="http://schemas.microsoft.com/office/drawing/2012/chart">
                  <c:ext xmlns:c16="http://schemas.microsoft.com/office/drawing/2014/chart" uri="{C3380CC4-5D6E-409C-BE32-E72D297353CC}">
                    <c16:uniqueId val="{0000000E-297E-4BD7-B30C-C743B52C3891}"/>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8.8999999999999996E-2</c:v>
                      </c:pt>
                      <c:pt idx="2" formatCode="0%">
                        <c:v>9.9000000000000005E-2</c:v>
                      </c:pt>
                      <c:pt idx="3" formatCode="0%">
                        <c:v>0.14699999999999999</c:v>
                      </c:pt>
                      <c:pt idx="4" formatCode="0%">
                        <c:v>0.13100000000000001</c:v>
                      </c:pt>
                      <c:pt idx="6" formatCode="0%">
                        <c:v>2.9000000000000001E-2</c:v>
                      </c:pt>
                      <c:pt idx="7" formatCode="0%">
                        <c:v>4.1000000000000002E-2</c:v>
                      </c:pt>
                      <c:pt idx="9" formatCode="0%">
                        <c:v>7.3999999999999996E-2</c:v>
                      </c:pt>
                      <c:pt idx="10" formatCode="0%">
                        <c:v>7.0000000000000007E-2</c:v>
                      </c:pt>
                      <c:pt idx="11" formatCode="0%">
                        <c:v>0.13</c:v>
                      </c:pt>
                      <c:pt idx="12" formatCode="0%">
                        <c:v>0.1</c:v>
                      </c:pt>
                      <c:pt idx="14" formatCode="0%">
                        <c:v>5.0999999999999997E-2</c:v>
                      </c:pt>
                      <c:pt idx="15" formatCode="0%">
                        <c:v>6.4000000000000001E-2</c:v>
                      </c:pt>
                      <c:pt idx="16" formatCode="0%">
                        <c:v>7.0000000000000007E-2</c:v>
                      </c:pt>
                      <c:pt idx="17" formatCode="0%">
                        <c:v>0.182</c:v>
                      </c:pt>
                      <c:pt idx="18" formatCode="0%">
                        <c:v>0.22600000000000001</c:v>
                      </c:pt>
                      <c:pt idx="19" formatCode="0%">
                        <c:v>0.06</c:v>
                      </c:pt>
                      <c:pt idx="20" formatCode="0%">
                        <c:v>0.09</c:v>
                      </c:pt>
                      <c:pt idx="21" formatCode="0%">
                        <c:v>0.223</c:v>
                      </c:pt>
                    </c:numCache>
                  </c:numRef>
                </c:val>
                <c:extLst xmlns:c15="http://schemas.microsoft.com/office/drawing/2012/chart">
                  <c:ext xmlns:c16="http://schemas.microsoft.com/office/drawing/2014/chart" uri="{C3380CC4-5D6E-409C-BE32-E72D297353CC}">
                    <c16:uniqueId val="{0000000F-297E-4BD7-B30C-C743B52C3891}"/>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3.5000000000000003E-2</c:v>
                      </c:pt>
                      <c:pt idx="2" formatCode="0%">
                        <c:v>1.4999999999999999E-2</c:v>
                      </c:pt>
                      <c:pt idx="3" formatCode="0%">
                        <c:v>1.7999999999999999E-2</c:v>
                      </c:pt>
                      <c:pt idx="4" formatCode="0%">
                        <c:v>2.5000000000000001E-2</c:v>
                      </c:pt>
                      <c:pt idx="5" formatCode="0%">
                        <c:v>0.05</c:v>
                      </c:pt>
                      <c:pt idx="6" formatCode="0%">
                        <c:v>0.02</c:v>
                      </c:pt>
                      <c:pt idx="7" formatCode="0%">
                        <c:v>6.0999999999999999E-2</c:v>
                      </c:pt>
                      <c:pt idx="9" formatCode="0%">
                        <c:v>5.1999999999999998E-2</c:v>
                      </c:pt>
                      <c:pt idx="10" formatCode="0%">
                        <c:v>3.5999999999999997E-2</c:v>
                      </c:pt>
                      <c:pt idx="11" formatCode="0%">
                        <c:v>1.4E-2</c:v>
                      </c:pt>
                      <c:pt idx="12" formatCode="0%">
                        <c:v>2.3E-2</c:v>
                      </c:pt>
                      <c:pt idx="15" formatCode="0%">
                        <c:v>5.6000000000000001E-2</c:v>
                      </c:pt>
                      <c:pt idx="16" formatCode="0%">
                        <c:v>3.1E-2</c:v>
                      </c:pt>
                      <c:pt idx="17" formatCode="0%">
                        <c:v>6.0000000000000001E-3</c:v>
                      </c:pt>
                      <c:pt idx="18" formatCode="0%">
                        <c:v>2.1999999999999999E-2</c:v>
                      </c:pt>
                      <c:pt idx="19" formatCode="0%">
                        <c:v>3.5000000000000003E-2</c:v>
                      </c:pt>
                      <c:pt idx="21" formatCode="0%">
                        <c:v>7.9000000000000001E-2</c:v>
                      </c:pt>
                    </c:numCache>
                  </c:numRef>
                </c:val>
                <c:extLst xmlns:c15="http://schemas.microsoft.com/office/drawing/2012/chart">
                  <c:ext xmlns:c16="http://schemas.microsoft.com/office/drawing/2014/chart" uri="{C3380CC4-5D6E-409C-BE32-E72D297353CC}">
                    <c16:uniqueId val="{00000010-297E-4BD7-B30C-C743B52C3891}"/>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/yrittäjä, n=64</c:v>
                      </c:pt>
                      <c:pt idx="3">
                        <c:v>Toimihenkilö, n=204</c:v>
                      </c:pt>
                      <c:pt idx="4">
                        <c:v>Työntekijä, n=283</c:v>
                      </c:pt>
                      <c:pt idx="5">
                        <c:v>Lomautettuna/työtön, n=59</c:v>
                      </c:pt>
                      <c:pt idx="6">
                        <c:v>Opiskelija/koululainen, n=104</c:v>
                      </c:pt>
                      <c:pt idx="7">
                        <c:v>Eläkeläinen, n=262</c:v>
                      </c:pt>
                      <c:pt idx="8">
                        <c:v>KOULUTUS</c:v>
                      </c:pt>
                      <c:pt idx="9">
                        <c:v>Perus-/keski-/ammatti-/kansakoulu, n=366</c:v>
                      </c:pt>
                      <c:pt idx="10">
                        <c:v>Ylioppilas/opisto, n=235</c:v>
                      </c:pt>
                      <c:pt idx="11">
                        <c:v>Ammattikorkeakoulu, n=195</c:v>
                      </c:pt>
                      <c:pt idx="12">
                        <c:v>Yliopisto/korkeakoulu, n=203</c:v>
                      </c:pt>
                      <c:pt idx="13">
                        <c:v>PERHETILANNE</c:v>
                      </c:pt>
                      <c:pt idx="14">
                        <c:v>Asun vanhempien luona, n=40</c:v>
                      </c:pt>
                      <c:pt idx="15">
                        <c:v>Asun yksin omassa taloudessa, n=318</c:v>
                      </c:pt>
                      <c:pt idx="16">
                        <c:v>Avo/avioliitto, ei lapsia, n=256</c:v>
                      </c:pt>
                      <c:pt idx="17">
                        <c:v>Avo/avioliitto, &lt; 18-v. lapsia, n=177</c:v>
                      </c:pt>
                      <c:pt idx="18">
                        <c:v>Avo/avioliitto, perhe &gt; 18-v.lapsia, n=39</c:v>
                      </c:pt>
                      <c:pt idx="19">
                        <c:v>Avo/avioliitto, lapset muuttaneet pois, n=138</c:v>
                      </c:pt>
                      <c:pt idx="20">
                        <c:v>Yksinhuoltaja, alle 18-v. lapsia, n=42</c:v>
                      </c:pt>
                      <c:pt idx="21">
                        <c:v>Yksinhuoltaja, yli 18-v. lapsia, n=14</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3.254</c:v>
                      </c:pt>
                      <c:pt idx="2" formatCode="0%">
                        <c:v>4.5339999999999998</c:v>
                      </c:pt>
                      <c:pt idx="3" formatCode="0%">
                        <c:v>3.8919999999999999</c:v>
                      </c:pt>
                      <c:pt idx="4" formatCode="0%">
                        <c:v>3.3849999999999998</c:v>
                      </c:pt>
                      <c:pt idx="5" formatCode="0%">
                        <c:v>1.8720000000000001</c:v>
                      </c:pt>
                      <c:pt idx="6" formatCode="0%">
                        <c:v>2.66</c:v>
                      </c:pt>
                      <c:pt idx="7" formatCode="0%">
                        <c:v>2.9009999999999998</c:v>
                      </c:pt>
                      <c:pt idx="9" formatCode="0%">
                        <c:v>2.8940000000000001</c:v>
                      </c:pt>
                      <c:pt idx="10" formatCode="0%">
                        <c:v>3.2280000000000002</c:v>
                      </c:pt>
                      <c:pt idx="11" formatCode="0%">
                        <c:v>3.6389999999999998</c:v>
                      </c:pt>
                      <c:pt idx="12" formatCode="0%">
                        <c:v>3.573</c:v>
                      </c:pt>
                      <c:pt idx="14" formatCode="0%">
                        <c:v>2.9729999999999999</c:v>
                      </c:pt>
                      <c:pt idx="15" formatCode="0%">
                        <c:v>2.6059999999999999</c:v>
                      </c:pt>
                      <c:pt idx="16" formatCode="0%">
                        <c:v>3.1110000000000002</c:v>
                      </c:pt>
                      <c:pt idx="17" formatCode="0%">
                        <c:v>4.1859999999999999</c:v>
                      </c:pt>
                      <c:pt idx="18" formatCode="0%">
                        <c:v>4.6210000000000004</c:v>
                      </c:pt>
                      <c:pt idx="19" formatCode="0%">
                        <c:v>3.8319999999999999</c:v>
                      </c:pt>
                      <c:pt idx="20" formatCode="0%">
                        <c:v>3.3180000000000001</c:v>
                      </c:pt>
                      <c:pt idx="21" formatCode="0%">
                        <c:v>4.0460000000000003</c:v>
                      </c:pt>
                    </c:numCache>
                  </c:numRef>
                </c:val>
                <c:extLst xmlns:c15="http://schemas.microsoft.com/office/drawing/2012/chart">
                  <c:ext xmlns:c16="http://schemas.microsoft.com/office/drawing/2014/chart" uri="{C3380CC4-5D6E-409C-BE32-E72D297353CC}">
                    <c16:uniqueId val="{00000011-297E-4BD7-B30C-C743B52C3891}"/>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2"/>
          </a:solidFill>
          <a:latin typeface="+mn-lt"/>
          <a:cs typeface="Calibri" panose="020F0502020204030204" pitchFamily="34" charset="0"/>
        </a:defRPr>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fi-FI">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D1FE61A2-DE62-5542-97B1-AD37656F7EA3}" type="datetime1">
              <a:rPr lang="fi-FI" smtClean="0">
                <a:latin typeface="Merriweather Sans Light" pitchFamily="2" charset="77"/>
              </a:rPr>
              <a:t>1.9.2025</a:t>
            </a:fld>
            <a:endParaRPr lang="fi-FI">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fi-FI">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2AF0BF7B-A537-4862-BC57-5AD7D7158A0B}" type="slidenum">
              <a:rPr lang="fi-FI" smtClean="0">
                <a:latin typeface="Merriweather Sans Light" pitchFamily="2" charset="77"/>
              </a:rPr>
              <a:t>‹#›</a:t>
            </a:fld>
            <a:endParaRPr lang="fi-FI">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b="0" i="0">
                <a:latin typeface="Merriweather Sans Light" pitchFamily="2" charset="77"/>
              </a:defRPr>
            </a:lvl1pPr>
          </a:lstStyle>
          <a:p>
            <a:endParaRPr lang="fi-FI"/>
          </a:p>
        </p:txBody>
      </p:sp>
      <p:sp>
        <p:nvSpPr>
          <p:cNvPr id="3" name="Päivämäärän paikkamerkki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b="0" i="0">
                <a:latin typeface="Merriweather Sans Light" pitchFamily="2" charset="77"/>
              </a:defRPr>
            </a:lvl1pPr>
          </a:lstStyle>
          <a:p>
            <a:fld id="{35CC8571-A185-594B-91B0-5A9350D92FFE}" type="datetime1">
              <a:rPr lang="fi-FI" smtClean="0"/>
              <a:t>1.9.2025</a:t>
            </a:fld>
            <a:endParaRPr lang="fi-FI"/>
          </a:p>
        </p:txBody>
      </p:sp>
      <p:sp>
        <p:nvSpPr>
          <p:cNvPr id="4" name="Dian kuvan paikkamerkki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fi-FI"/>
          </a:p>
        </p:txBody>
      </p:sp>
      <p:sp>
        <p:nvSpPr>
          <p:cNvPr id="5" name="Huomautusten paikkamerkki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b="0" i="0">
                <a:latin typeface="Merriweather Sans Light" pitchFamily="2" charset="77"/>
              </a:defRPr>
            </a:lvl1pPr>
          </a:lstStyle>
          <a:p>
            <a:endParaRPr lang="fi-FI"/>
          </a:p>
        </p:txBody>
      </p:sp>
      <p:sp>
        <p:nvSpPr>
          <p:cNvPr id="7" name="Dian numeron paikkamerkki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b="0" i="0">
                <a:latin typeface="Merriweather Sans Light" pitchFamily="2" charset="77"/>
              </a:defRPr>
            </a:lvl1pPr>
          </a:lstStyle>
          <a:p>
            <a:fld id="{6FE57B53-4CF3-0847-A30C-DCF67E8245CD}" type="slidenum">
              <a:rPr lang="fi-FI" smtClean="0"/>
              <a:pPr/>
              <a:t>‹#›</a:t>
            </a:fld>
            <a:endParaRPr lang="fi-FI"/>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15</a:t>
            </a:fld>
            <a:endParaRPr lang="fi-FI"/>
          </a:p>
        </p:txBody>
      </p:sp>
    </p:spTree>
    <p:extLst>
      <p:ext uri="{BB962C8B-B14F-4D97-AF65-F5344CB8AC3E}">
        <p14:creationId xmlns:p14="http://schemas.microsoft.com/office/powerpoint/2010/main" val="400502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43</a:t>
            </a:fld>
            <a:endParaRPr lang="fi-FI"/>
          </a:p>
        </p:txBody>
      </p:sp>
    </p:spTree>
    <p:extLst>
      <p:ext uri="{BB962C8B-B14F-4D97-AF65-F5344CB8AC3E}">
        <p14:creationId xmlns:p14="http://schemas.microsoft.com/office/powerpoint/2010/main" val="2394677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55</a:t>
            </a:fld>
            <a:endParaRPr lang="fi-FI"/>
          </a:p>
        </p:txBody>
      </p:sp>
    </p:spTree>
    <p:extLst>
      <p:ext uri="{BB962C8B-B14F-4D97-AF65-F5344CB8AC3E}">
        <p14:creationId xmlns:p14="http://schemas.microsoft.com/office/powerpoint/2010/main" val="136377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90</a:t>
            </a:fld>
            <a:endParaRPr lang="fi-FI"/>
          </a:p>
        </p:txBody>
      </p:sp>
    </p:spTree>
    <p:extLst>
      <p:ext uri="{BB962C8B-B14F-4D97-AF65-F5344CB8AC3E}">
        <p14:creationId xmlns:p14="http://schemas.microsoft.com/office/powerpoint/2010/main" val="194819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106</a:t>
            </a:fld>
            <a:endParaRPr lang="fi-FI"/>
          </a:p>
        </p:txBody>
      </p:sp>
    </p:spTree>
    <p:extLst>
      <p:ext uri="{BB962C8B-B14F-4D97-AF65-F5344CB8AC3E}">
        <p14:creationId xmlns:p14="http://schemas.microsoft.com/office/powerpoint/2010/main" val="316610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E6EE6E6-BD35-44D0-9806-EEC7ACE9CE60}" type="slidenum">
              <a:rPr lang="fi-FI" smtClean="0"/>
              <a:t>130</a:t>
            </a:fld>
            <a:endParaRPr lang="fi-FI"/>
          </a:p>
        </p:txBody>
      </p:sp>
    </p:spTree>
    <p:extLst>
      <p:ext uri="{BB962C8B-B14F-4D97-AF65-F5344CB8AC3E}">
        <p14:creationId xmlns:p14="http://schemas.microsoft.com/office/powerpoint/2010/main" val="137222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19</a:t>
            </a:fld>
            <a:endParaRPr lang="fi-FI"/>
          </a:p>
        </p:txBody>
      </p:sp>
    </p:spTree>
    <p:extLst>
      <p:ext uri="{BB962C8B-B14F-4D97-AF65-F5344CB8AC3E}">
        <p14:creationId xmlns:p14="http://schemas.microsoft.com/office/powerpoint/2010/main" val="111746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24</a:t>
            </a:fld>
            <a:endParaRPr lang="fi-FI"/>
          </a:p>
        </p:txBody>
      </p:sp>
    </p:spTree>
    <p:extLst>
      <p:ext uri="{BB962C8B-B14F-4D97-AF65-F5344CB8AC3E}">
        <p14:creationId xmlns:p14="http://schemas.microsoft.com/office/powerpoint/2010/main" val="275983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28</a:t>
            </a:fld>
            <a:endParaRPr lang="fi-FI"/>
          </a:p>
        </p:txBody>
      </p:sp>
    </p:spTree>
    <p:extLst>
      <p:ext uri="{BB962C8B-B14F-4D97-AF65-F5344CB8AC3E}">
        <p14:creationId xmlns:p14="http://schemas.microsoft.com/office/powerpoint/2010/main" val="283197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31</a:t>
            </a:fld>
            <a:endParaRPr lang="fi-FI"/>
          </a:p>
        </p:txBody>
      </p:sp>
    </p:spTree>
    <p:extLst>
      <p:ext uri="{BB962C8B-B14F-4D97-AF65-F5344CB8AC3E}">
        <p14:creationId xmlns:p14="http://schemas.microsoft.com/office/powerpoint/2010/main" val="191129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32</a:t>
            </a:fld>
            <a:endParaRPr lang="fi-FI"/>
          </a:p>
        </p:txBody>
      </p:sp>
    </p:spTree>
    <p:extLst>
      <p:ext uri="{BB962C8B-B14F-4D97-AF65-F5344CB8AC3E}">
        <p14:creationId xmlns:p14="http://schemas.microsoft.com/office/powerpoint/2010/main" val="81468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3282-F414-4034-45C4-7DF6659EF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15352-E42A-F2CA-7E82-A97238757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74094-3305-0B57-425F-A03031C38E4F}"/>
              </a:ext>
            </a:extLst>
          </p:cNvPr>
          <p:cNvSpPr>
            <a:spLocks noGrp="1"/>
          </p:cNvSpPr>
          <p:nvPr>
            <p:ph type="body" idx="1"/>
          </p:nvPr>
        </p:nvSpPr>
        <p:spPr/>
        <p:txBody>
          <a:bodyPr/>
          <a:lstStyle/>
          <a:p>
            <a:endParaRPr lang="fi-FI" dirty="0"/>
          </a:p>
        </p:txBody>
      </p:sp>
      <p:sp>
        <p:nvSpPr>
          <p:cNvPr id="4" name="Date Placeholder 3">
            <a:extLst>
              <a:ext uri="{FF2B5EF4-FFF2-40B4-BE49-F238E27FC236}">
                <a16:creationId xmlns:a16="http://schemas.microsoft.com/office/drawing/2014/main" id="{D7CDBD4C-CAF9-2C8E-ED35-EE0EC8E7E6AC}"/>
              </a:ext>
            </a:extLst>
          </p:cNvPr>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a:extLst>
              <a:ext uri="{FF2B5EF4-FFF2-40B4-BE49-F238E27FC236}">
                <a16:creationId xmlns:a16="http://schemas.microsoft.com/office/drawing/2014/main" id="{D47CA83F-D693-5F46-2DB1-A0F2DB443763}"/>
              </a:ext>
            </a:extLst>
          </p:cNvPr>
          <p:cNvSpPr>
            <a:spLocks noGrp="1"/>
          </p:cNvSpPr>
          <p:nvPr>
            <p:ph type="sldNum" sz="quarter" idx="5"/>
          </p:nvPr>
        </p:nvSpPr>
        <p:spPr/>
        <p:txBody>
          <a:bodyPr/>
          <a:lstStyle/>
          <a:p>
            <a:fld id="{6FE57B53-4CF3-0847-A30C-DCF67E8245CD}" type="slidenum">
              <a:rPr lang="fi-FI" smtClean="0"/>
              <a:pPr/>
              <a:t>33</a:t>
            </a:fld>
            <a:endParaRPr lang="fi-FI"/>
          </a:p>
        </p:txBody>
      </p:sp>
    </p:spTree>
    <p:extLst>
      <p:ext uri="{BB962C8B-B14F-4D97-AF65-F5344CB8AC3E}">
        <p14:creationId xmlns:p14="http://schemas.microsoft.com/office/powerpoint/2010/main" val="28772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36</a:t>
            </a:fld>
            <a:endParaRPr lang="fi-FI"/>
          </a:p>
        </p:txBody>
      </p:sp>
    </p:spTree>
    <p:extLst>
      <p:ext uri="{BB962C8B-B14F-4D97-AF65-F5344CB8AC3E}">
        <p14:creationId xmlns:p14="http://schemas.microsoft.com/office/powerpoint/2010/main" val="238501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35CC8571-A185-594B-91B0-5A9350D92FFE}" type="datetime1">
              <a:rPr lang="fi-FI" smtClean="0"/>
              <a:t>1.9.2025</a:t>
            </a:fld>
            <a:endParaRPr lang="fi-FI"/>
          </a:p>
        </p:txBody>
      </p:sp>
      <p:sp>
        <p:nvSpPr>
          <p:cNvPr id="5" name="Slide Number Placeholder 4"/>
          <p:cNvSpPr>
            <a:spLocks noGrp="1"/>
          </p:cNvSpPr>
          <p:nvPr>
            <p:ph type="sldNum" sz="quarter" idx="5"/>
          </p:nvPr>
        </p:nvSpPr>
        <p:spPr/>
        <p:txBody>
          <a:bodyPr/>
          <a:lstStyle/>
          <a:p>
            <a:fld id="{6FE57B53-4CF3-0847-A30C-DCF67E8245CD}" type="slidenum">
              <a:rPr lang="fi-FI" smtClean="0"/>
              <a:pPr/>
              <a:t>37</a:t>
            </a:fld>
            <a:endParaRPr lang="fi-FI"/>
          </a:p>
        </p:txBody>
      </p:sp>
    </p:spTree>
    <p:extLst>
      <p:ext uri="{BB962C8B-B14F-4D97-AF65-F5344CB8AC3E}">
        <p14:creationId xmlns:p14="http://schemas.microsoft.com/office/powerpoint/2010/main" val="116422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Tässä on alaotsikko, jossa nimi</a:t>
            </a:r>
            <a:br>
              <a:rPr lang="fi-FI"/>
            </a:br>
            <a:r>
              <a:rPr lang="fi-FI"/>
              <a:t>Titteli ja</a:t>
            </a:r>
            <a:br>
              <a:rPr lang="fi-FI"/>
            </a:br>
            <a:r>
              <a:rPr lang="fi-FI"/>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a:t>Tämä on perusaloitusdia – mahtuu kaksi riviä </a:t>
            </a:r>
            <a:endParaRPr lang="fi-FI" noProof="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1.9.2025</a:t>
            </a:fld>
            <a:endParaRPr lang="fi-FI"/>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1.9.2025</a:t>
            </a:fld>
            <a:endParaRPr lang="fi-FI"/>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1.9.2025</a:t>
            </a:fld>
            <a:endParaRPr lang="fi-FI"/>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1.9.2025</a:t>
            </a:fld>
            <a:endParaRPr lang="fi-FI"/>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1.9.2025</a:t>
            </a:fld>
            <a:endParaRPr lang="fi-FI"/>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1.9.2025</a:t>
            </a:fld>
            <a:endParaRPr lang="fi-FI"/>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1.9.2025</a:t>
            </a:fld>
            <a:endParaRPr lang="fi-FI"/>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1.9.2025</a:t>
            </a:fld>
            <a:endParaRPr lang="fi-FI"/>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1.9.2025</a:t>
            </a:fld>
            <a:endParaRPr lang="fi-FI"/>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a:t>Tässä </a:t>
            </a:r>
            <a:r>
              <a:rPr lang="fi-FI" err="1"/>
              <a:t>magenta</a:t>
            </a:r>
            <a:r>
              <a:rPr lang="fi-FI"/>
              <a:t> lainaus tai </a:t>
            </a:r>
            <a:r>
              <a:rPr lang="fi-FI" err="1"/>
              <a:t>lasautus</a:t>
            </a:r>
            <a:r>
              <a:rPr lang="fi-FI"/>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1.9.2025</a:t>
            </a:fld>
            <a:endParaRPr lang="fi-FI"/>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1.9.2025</a:t>
            </a:fld>
            <a:endParaRPr lang="fi-FI"/>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a:t>Tässä sininen lainaus tai </a:t>
            </a:r>
            <a:r>
              <a:rPr lang="fi-FI" err="1"/>
              <a:t>lasautus</a:t>
            </a:r>
            <a:r>
              <a:rPr lang="fi-FI"/>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1.9.2025</a:t>
            </a:fld>
            <a:endParaRPr lang="fi-FI"/>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a:t>Tässä lainaus </a:t>
            </a:r>
            <a:r>
              <a:rPr lang="fi-FI" err="1"/>
              <a:t>magentalla</a:t>
            </a:r>
            <a:r>
              <a:rPr lang="fi-FI"/>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1.9.2025</a:t>
            </a:fld>
            <a:endParaRPr lang="fi-FI"/>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1.9.2025</a:t>
            </a:fld>
            <a:endParaRPr lang="fi-FI"/>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1.9.2025</a:t>
            </a:fld>
            <a:endParaRPr lang="fi-FI"/>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1.9.2025</a:t>
            </a:fld>
            <a:endParaRPr lang="fi-FI"/>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1.9.2025</a:t>
            </a:fld>
            <a:endParaRPr lang="fi-FI"/>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1.9.2025</a:t>
            </a:fld>
            <a:endParaRPr lang="fi-FI"/>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1.9.2025</a:t>
            </a:fld>
            <a:endParaRPr lang="fi-FI"/>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a:t>Lisää kuva napsauttamalla kuvaketta tai </a:t>
            </a:r>
            <a:br>
              <a:rPr lang="fi-FI"/>
            </a:br>
            <a:r>
              <a:rPr lang="fi-FI"/>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1.9.2025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Tässä on alaotsikko, jossa nimi</a:t>
            </a:r>
            <a:br>
              <a:rPr lang="fi-FI"/>
            </a:br>
            <a:r>
              <a:rPr lang="fi-FI"/>
              <a:t>Titteli ja</a:t>
            </a:r>
            <a:br>
              <a:rPr lang="fi-FI"/>
            </a:br>
            <a:r>
              <a:rPr lang="fi-FI"/>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a:t>Tämä on perusaloitusdia </a:t>
            </a:r>
            <a:r>
              <a:rPr lang="fi-FI" err="1"/>
              <a:t>magentana</a:t>
            </a:r>
            <a:r>
              <a:rPr lang="fi-FI"/>
              <a:t> –kaksi riviä </a:t>
            </a:r>
            <a:endParaRPr lang="fi-FI" noProof="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a:t>Lisää kuva napsauttamalla kuvaketta tai </a:t>
            </a:r>
            <a:br>
              <a:rPr lang="fi-FI"/>
            </a:br>
            <a:r>
              <a:rPr lang="fi-FI"/>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1.9.2025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a:t>Lisää kuva napsauttamalla kuvaketta tai </a:t>
            </a:r>
            <a:br>
              <a:rPr lang="fi-FI"/>
            </a:br>
            <a:r>
              <a:rPr lang="fi-FI"/>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1.9.2025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1.9.2025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1.9.2025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1.9.2025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a:t>Lisää kuva napsauttamalla kuvaketta tai </a:t>
            </a:r>
            <a:br>
              <a:rPr lang="fi-FI"/>
            </a:br>
            <a:r>
              <a:rPr lang="fi-FI"/>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1.9.2025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1.9.2025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1.9.2025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1.9.2025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a:t>
            </a:r>
          </a:p>
          <a:p>
            <a:r>
              <a:rPr lang="fi-FI"/>
              <a:t>Esimerkiksi vastuualueiden kuvaukset</a:t>
            </a:r>
          </a:p>
          <a:p>
            <a:r>
              <a:rPr lang="fi-FI"/>
              <a:t>Jäsenyydet erilaisissa instansseissa</a:t>
            </a:r>
          </a:p>
          <a:p>
            <a:r>
              <a:rPr lang="fi-FI"/>
              <a:t>Yhteystiedot</a:t>
            </a:r>
          </a:p>
          <a:p>
            <a:r>
              <a:rPr lang="fi-FI"/>
              <a:t>Relevanttien some-kanavien </a:t>
            </a:r>
            <a:r>
              <a:rPr lang="fi-FI" err="1"/>
              <a:t>handlet</a:t>
            </a:r>
            <a:endParaRPr lang="fi-FI"/>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1.9.2025</a:t>
            </a:fld>
            <a:endParaRPr lang="fi-FI"/>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a:t>Otsikkodia, jossa tekstin taustalla vaalea kuva</a:t>
            </a:r>
            <a:endParaRPr lang="fi-FI" noProof="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1.9.2025</a:t>
            </a:fld>
            <a:endParaRPr lang="fi-FI"/>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1.9.2025</a:t>
            </a:fld>
            <a:endParaRPr lang="fi-FI"/>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1.9.2025</a:t>
            </a:fld>
            <a:endParaRPr lang="fi-FI"/>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1.9.2025</a:t>
            </a:fld>
            <a:endParaRPr lang="fi-FI"/>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a:t>Lisää kuva napsauttamalla kuvaketta tai </a:t>
            </a:r>
            <a:br>
              <a:rPr lang="fi-FI"/>
            </a:br>
            <a:r>
              <a:rPr lang="fi-FI"/>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a:t>Tässä </a:t>
            </a:r>
            <a:r>
              <a:rPr lang="fi-FI" err="1"/>
              <a:t>nelikenttän</a:t>
            </a:r>
            <a:r>
              <a:rPr lang="fi-FI"/>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a:t>Tässä nelikentän otsikko</a:t>
            </a:r>
            <a:endParaRPr lang="fi-FI">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1.9.2025</a:t>
            </a:fld>
            <a:endParaRPr lang="fi-FI"/>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a:t>Tässä </a:t>
            </a:r>
            <a:r>
              <a:rPr lang="fi-FI" err="1"/>
              <a:t>nelikenttän</a:t>
            </a:r>
            <a:r>
              <a:rPr lang="fi-FI"/>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a:t>Tässä </a:t>
            </a:r>
            <a:r>
              <a:rPr lang="fi-FI" err="1"/>
              <a:t>nelikenttän</a:t>
            </a:r>
            <a:r>
              <a:rPr lang="fi-FI"/>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a:t>Tässä </a:t>
            </a:r>
            <a:r>
              <a:rPr lang="fi-FI" err="1"/>
              <a:t>nelikenttän</a:t>
            </a:r>
            <a:r>
              <a:rPr lang="fi-FI"/>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a:t>Tässä nelikentän otsikko</a:t>
            </a:r>
            <a:endParaRPr lang="fi-FI">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a:t>Tässä nelikentän otsikko</a:t>
            </a:r>
            <a:endParaRPr lang="fi-FI">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a:t>Tässä nelikentän otsikko</a:t>
            </a:r>
            <a:endParaRPr lang="fi-FI">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1.9.2025</a:t>
            </a:fld>
            <a:endParaRPr lang="fi-FI"/>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1.9.2025</a:t>
            </a:fld>
            <a:endParaRPr lang="fi-FI"/>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1.9.2025</a:t>
            </a:fld>
            <a:endParaRPr lang="fi-FI"/>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1.9.2025</a:t>
            </a:fld>
            <a:endParaRPr lang="fi-FI"/>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1.9.2025</a:t>
            </a:fld>
            <a:endParaRPr lang="fi-FI"/>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a:t>Otsikkodia, jossa tekstin taustalla tumma kuva</a:t>
            </a:r>
            <a:endParaRPr lang="fi-FI" noProof="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1.9.2025</a:t>
            </a:fld>
            <a:endParaRPr lang="fi-FI"/>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a:solidFill>
                  <a:schemeClr val="bg1"/>
                </a:solidFill>
              </a:rPr>
              <a:t>Finanssiala ry</a:t>
            </a:r>
          </a:p>
          <a:p>
            <a:r>
              <a:rPr lang="fi-FI" sz="1200">
                <a:solidFill>
                  <a:schemeClr val="bg1"/>
                </a:solidFill>
              </a:rPr>
              <a:t>Itämerenkatu 11-13</a:t>
            </a:r>
          </a:p>
          <a:p>
            <a:r>
              <a:rPr lang="fi-FI" sz="120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err="1">
                <a:solidFill>
                  <a:schemeClr val="bg1"/>
                </a:solidFill>
              </a:rPr>
              <a:t>finanssiala.fi</a:t>
            </a:r>
            <a:endParaRPr lang="fi-FI" sz="120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a:solidFill>
                  <a:schemeClr val="tx2"/>
                </a:solidFill>
              </a:rPr>
              <a:t>Finanssiala ry</a:t>
            </a:r>
          </a:p>
          <a:p>
            <a:r>
              <a:rPr lang="fi-FI" sz="1200">
                <a:solidFill>
                  <a:schemeClr val="tx2"/>
                </a:solidFill>
              </a:rPr>
              <a:t>Itämerenkatu 11-13</a:t>
            </a:r>
          </a:p>
          <a:p>
            <a:r>
              <a:rPr lang="fi-FI" sz="120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err="1">
                <a:solidFill>
                  <a:schemeClr val="tx2"/>
                </a:solidFill>
              </a:rPr>
              <a:t>finanssiala.fi</a:t>
            </a:r>
            <a:endParaRPr lang="fi-FI" sz="120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a:solidFill>
                  <a:schemeClr val="bg1"/>
                </a:solidFill>
              </a:rPr>
              <a:t>Finanssiala ry</a:t>
            </a:r>
          </a:p>
          <a:p>
            <a:r>
              <a:rPr lang="fi-FI" sz="1200">
                <a:solidFill>
                  <a:schemeClr val="bg1"/>
                </a:solidFill>
              </a:rPr>
              <a:t>Itämerenkatu 11-13</a:t>
            </a:r>
          </a:p>
          <a:p>
            <a:r>
              <a:rPr lang="fi-FI" sz="120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err="1">
                <a:solidFill>
                  <a:schemeClr val="bg1"/>
                </a:solidFill>
              </a:rPr>
              <a:t>finanssiala.fi</a:t>
            </a:r>
            <a:endParaRPr lang="fi-FI" sz="120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a:solidFill>
                  <a:schemeClr val="bg1"/>
                </a:solidFill>
                <a:effectLst/>
                <a:latin typeface="Merriweather Sans" pitchFamily="2" charset="77"/>
              </a:rPr>
              <a:t>Helsinki </a:t>
            </a:r>
            <a:r>
              <a:rPr lang="fi-FI" sz="1200" b="1" i="0" u="none" strike="noStrike" err="1">
                <a:solidFill>
                  <a:schemeClr val="bg1"/>
                </a:solidFill>
                <a:effectLst/>
                <a:latin typeface="Merriweather Sans" pitchFamily="2" charset="77"/>
              </a:rPr>
              <a:t>office</a:t>
            </a:r>
            <a:br>
              <a:rPr lang="fi-FI" sz="1200" b="0">
                <a:solidFill>
                  <a:schemeClr val="bg1"/>
                </a:solidFill>
                <a:latin typeface="+mn-lt"/>
              </a:rPr>
            </a:br>
            <a:r>
              <a:rPr lang="fi-FI" sz="1200" b="0" i="0" u="none" strike="noStrike">
                <a:solidFill>
                  <a:schemeClr val="bg1"/>
                </a:solidFill>
                <a:effectLst/>
                <a:latin typeface="+mn-lt"/>
              </a:rPr>
              <a:t>Finanssiala ry</a:t>
            </a:r>
            <a:br>
              <a:rPr lang="fi-FI" sz="1200" b="0">
                <a:solidFill>
                  <a:schemeClr val="bg1"/>
                </a:solidFill>
                <a:latin typeface="+mn-lt"/>
              </a:rPr>
            </a:br>
            <a:r>
              <a:rPr lang="fi-FI" sz="1200" b="0" i="0" u="none" strike="noStrike">
                <a:solidFill>
                  <a:schemeClr val="bg1"/>
                </a:solidFill>
                <a:effectLst/>
                <a:latin typeface="+mn-lt"/>
              </a:rPr>
              <a:t>Itämerenkatu 11–13</a:t>
            </a:r>
            <a:br>
              <a:rPr lang="fi-FI" sz="1200" b="0">
                <a:solidFill>
                  <a:schemeClr val="bg1"/>
                </a:solidFill>
                <a:latin typeface="+mn-lt"/>
              </a:rPr>
            </a:br>
            <a:r>
              <a:rPr lang="fi-FI" sz="1200" b="0" i="0" u="none" strike="noStrike">
                <a:solidFill>
                  <a:schemeClr val="bg1"/>
                </a:solidFill>
                <a:effectLst/>
                <a:latin typeface="+mn-lt"/>
              </a:rPr>
              <a:t>00180 Helsinki</a:t>
            </a:r>
            <a:br>
              <a:rPr lang="fi-FI" sz="1200" b="0">
                <a:solidFill>
                  <a:schemeClr val="bg1"/>
                </a:solidFill>
                <a:latin typeface="+mn-lt"/>
              </a:rPr>
            </a:br>
            <a:r>
              <a:rPr lang="fi-FI" sz="1200" b="0" i="0" u="none" strike="noStrike">
                <a:solidFill>
                  <a:schemeClr val="bg1"/>
                </a:solidFill>
                <a:effectLst/>
                <a:latin typeface="+mn-lt"/>
              </a:rPr>
              <a:t>Finland</a:t>
            </a:r>
            <a:endParaRPr lang="fi-FI" sz="1200" b="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err="1">
                <a:solidFill>
                  <a:schemeClr val="bg1"/>
                </a:solidFill>
                <a:effectLst/>
                <a:latin typeface="Merriweather Sans" pitchFamily="2" charset="77"/>
              </a:rPr>
              <a:t>Brussels</a:t>
            </a:r>
            <a:r>
              <a:rPr lang="fi-FI" sz="1200" b="1" i="0" u="none" strike="noStrike">
                <a:solidFill>
                  <a:schemeClr val="bg1"/>
                </a:solidFill>
                <a:effectLst/>
                <a:latin typeface="Merriweather Sans" pitchFamily="2" charset="77"/>
              </a:rPr>
              <a:t> </a:t>
            </a:r>
            <a:r>
              <a:rPr lang="fi-FI" sz="1200" b="1" i="0" u="none" strike="noStrike" err="1">
                <a:solidFill>
                  <a:schemeClr val="bg1"/>
                </a:solidFill>
                <a:effectLst/>
                <a:latin typeface="Merriweather Sans" pitchFamily="2" charset="77"/>
              </a:rPr>
              <a:t>office</a:t>
            </a:r>
            <a:br>
              <a:rPr lang="fi-FI" sz="1200" b="0">
                <a:solidFill>
                  <a:schemeClr val="bg1"/>
                </a:solidFill>
                <a:latin typeface="+mn-lt"/>
              </a:rPr>
            </a:br>
            <a:r>
              <a:rPr lang="fi-FI" sz="1200" b="0" i="0" u="none" strike="noStrike">
                <a:solidFill>
                  <a:schemeClr val="bg1"/>
                </a:solidFill>
                <a:effectLst/>
                <a:latin typeface="+mn-lt"/>
              </a:rPr>
              <a:t>Nordic Finance Office</a:t>
            </a:r>
            <a:br>
              <a:rPr lang="fi-FI" sz="1200" b="0">
                <a:solidFill>
                  <a:schemeClr val="bg1"/>
                </a:solidFill>
                <a:latin typeface="+mn-lt"/>
              </a:rPr>
            </a:br>
            <a:r>
              <a:rPr lang="fi-FI" sz="1200" b="0" i="0" u="none" strike="noStrike">
                <a:solidFill>
                  <a:schemeClr val="bg1"/>
                </a:solidFill>
                <a:effectLst/>
                <a:latin typeface="+mn-lt"/>
              </a:rPr>
              <a:t>23 Square de </a:t>
            </a:r>
            <a:r>
              <a:rPr lang="fi-FI" sz="1200" b="0" i="0" u="none" strike="noStrike" err="1">
                <a:solidFill>
                  <a:schemeClr val="bg1"/>
                </a:solidFill>
                <a:effectLst/>
                <a:latin typeface="+mn-lt"/>
              </a:rPr>
              <a:t>Meeûs</a:t>
            </a:r>
            <a:br>
              <a:rPr lang="fi-FI" sz="1200" b="0">
                <a:solidFill>
                  <a:schemeClr val="bg1"/>
                </a:solidFill>
                <a:latin typeface="+mn-lt"/>
              </a:rPr>
            </a:br>
            <a:r>
              <a:rPr lang="fi-FI" sz="1200" b="0" i="0" u="none" strike="noStrike">
                <a:solidFill>
                  <a:schemeClr val="bg1"/>
                </a:solidFill>
                <a:effectLst/>
                <a:latin typeface="+mn-lt"/>
              </a:rPr>
              <a:t>1000 </a:t>
            </a:r>
            <a:r>
              <a:rPr lang="fi-FI" sz="1200" b="0" i="0" u="none" strike="noStrike" err="1">
                <a:solidFill>
                  <a:schemeClr val="bg1"/>
                </a:solidFill>
                <a:effectLst/>
                <a:latin typeface="+mn-lt"/>
              </a:rPr>
              <a:t>Bruxelles</a:t>
            </a:r>
            <a:br>
              <a:rPr lang="fi-FI" sz="1200" b="0">
                <a:solidFill>
                  <a:schemeClr val="bg1"/>
                </a:solidFill>
                <a:latin typeface="+mn-lt"/>
              </a:rPr>
            </a:br>
            <a:r>
              <a:rPr lang="fi-FI" sz="1200" b="0" i="0" u="none" strike="noStrike" err="1">
                <a:solidFill>
                  <a:schemeClr val="bg1"/>
                </a:solidFill>
                <a:effectLst/>
                <a:latin typeface="+mn-lt"/>
              </a:rPr>
              <a:t>Belgique</a:t>
            </a:r>
            <a:endParaRPr lang="fi-FI" sz="1200" b="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err="1">
                <a:solidFill>
                  <a:schemeClr val="bg1"/>
                </a:solidFill>
              </a:rPr>
              <a:t>finanssiala.fi</a:t>
            </a:r>
            <a:endParaRPr lang="fi-FI" sz="120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a:solidFill>
                  <a:schemeClr val="tx2"/>
                </a:solidFill>
                <a:effectLst/>
                <a:latin typeface="Merriweather Sans" pitchFamily="2" charset="77"/>
              </a:rPr>
              <a:t>Helsinki </a:t>
            </a:r>
            <a:r>
              <a:rPr lang="fi-FI" sz="1200" b="1" i="0" u="none" strike="noStrike" err="1">
                <a:solidFill>
                  <a:schemeClr val="tx2"/>
                </a:solidFill>
                <a:effectLst/>
                <a:latin typeface="Merriweather Sans" pitchFamily="2" charset="77"/>
              </a:rPr>
              <a:t>office</a:t>
            </a:r>
            <a:br>
              <a:rPr lang="fi-FI" sz="1200" b="0">
                <a:solidFill>
                  <a:schemeClr val="tx2"/>
                </a:solidFill>
                <a:latin typeface="+mn-lt"/>
              </a:rPr>
            </a:br>
            <a:r>
              <a:rPr lang="fi-FI" sz="1200" b="0" i="0" u="none" strike="noStrike">
                <a:solidFill>
                  <a:schemeClr val="tx2"/>
                </a:solidFill>
                <a:effectLst/>
                <a:latin typeface="+mn-lt"/>
              </a:rPr>
              <a:t>Finanssiala ry</a:t>
            </a:r>
            <a:br>
              <a:rPr lang="fi-FI" sz="1200" b="0">
                <a:solidFill>
                  <a:schemeClr val="tx2"/>
                </a:solidFill>
                <a:latin typeface="+mn-lt"/>
              </a:rPr>
            </a:br>
            <a:r>
              <a:rPr lang="fi-FI" sz="1200" b="0" i="0" u="none" strike="noStrike">
                <a:solidFill>
                  <a:schemeClr val="tx2"/>
                </a:solidFill>
                <a:effectLst/>
                <a:latin typeface="+mn-lt"/>
              </a:rPr>
              <a:t>Itämerenkatu 11–13</a:t>
            </a:r>
            <a:br>
              <a:rPr lang="fi-FI" sz="1200" b="0">
                <a:solidFill>
                  <a:schemeClr val="tx2"/>
                </a:solidFill>
                <a:latin typeface="+mn-lt"/>
              </a:rPr>
            </a:br>
            <a:r>
              <a:rPr lang="fi-FI" sz="1200" b="0" i="0" u="none" strike="noStrike">
                <a:solidFill>
                  <a:schemeClr val="tx2"/>
                </a:solidFill>
                <a:effectLst/>
                <a:latin typeface="+mn-lt"/>
              </a:rPr>
              <a:t>00180 Helsinki</a:t>
            </a:r>
            <a:br>
              <a:rPr lang="fi-FI" sz="1200" b="0">
                <a:solidFill>
                  <a:schemeClr val="tx2"/>
                </a:solidFill>
                <a:latin typeface="+mn-lt"/>
              </a:rPr>
            </a:br>
            <a:r>
              <a:rPr lang="fi-FI" sz="1200" b="0" i="0" u="none" strike="noStrike">
                <a:solidFill>
                  <a:schemeClr val="tx2"/>
                </a:solidFill>
                <a:effectLst/>
                <a:latin typeface="+mn-lt"/>
              </a:rPr>
              <a:t>Finland</a:t>
            </a:r>
            <a:endParaRPr lang="fi-FI" sz="1200" b="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err="1">
                <a:solidFill>
                  <a:schemeClr val="tx2"/>
                </a:solidFill>
                <a:effectLst/>
                <a:latin typeface="Merriweather Sans" pitchFamily="2" charset="77"/>
              </a:rPr>
              <a:t>Brussels</a:t>
            </a:r>
            <a:r>
              <a:rPr lang="fi-FI" sz="1200" b="1" i="0" u="none" strike="noStrike">
                <a:solidFill>
                  <a:schemeClr val="tx2"/>
                </a:solidFill>
                <a:effectLst/>
                <a:latin typeface="Merriweather Sans" pitchFamily="2" charset="77"/>
              </a:rPr>
              <a:t> </a:t>
            </a:r>
            <a:r>
              <a:rPr lang="fi-FI" sz="1200" b="1" i="0" u="none" strike="noStrike" err="1">
                <a:solidFill>
                  <a:schemeClr val="tx2"/>
                </a:solidFill>
                <a:effectLst/>
                <a:latin typeface="Merriweather Sans" pitchFamily="2" charset="77"/>
              </a:rPr>
              <a:t>office</a:t>
            </a:r>
            <a:br>
              <a:rPr lang="fi-FI" sz="1200" b="0">
                <a:solidFill>
                  <a:schemeClr val="tx2"/>
                </a:solidFill>
                <a:latin typeface="+mn-lt"/>
              </a:rPr>
            </a:br>
            <a:r>
              <a:rPr lang="fi-FI" sz="1200" b="0" i="0" u="none" strike="noStrike">
                <a:solidFill>
                  <a:schemeClr val="tx2"/>
                </a:solidFill>
                <a:effectLst/>
                <a:latin typeface="+mn-lt"/>
              </a:rPr>
              <a:t>Nordic Finance Office</a:t>
            </a:r>
            <a:br>
              <a:rPr lang="fi-FI" sz="1200" b="0">
                <a:solidFill>
                  <a:schemeClr val="tx2"/>
                </a:solidFill>
                <a:latin typeface="+mn-lt"/>
              </a:rPr>
            </a:br>
            <a:r>
              <a:rPr lang="fi-FI" sz="1200" b="0" i="0" u="none" strike="noStrike">
                <a:solidFill>
                  <a:schemeClr val="tx2"/>
                </a:solidFill>
                <a:effectLst/>
                <a:latin typeface="+mn-lt"/>
              </a:rPr>
              <a:t>23 Square de </a:t>
            </a:r>
            <a:r>
              <a:rPr lang="fi-FI" sz="1200" b="0" i="0" u="none" strike="noStrike" err="1">
                <a:solidFill>
                  <a:schemeClr val="tx2"/>
                </a:solidFill>
                <a:effectLst/>
                <a:latin typeface="+mn-lt"/>
              </a:rPr>
              <a:t>Meeûs</a:t>
            </a:r>
            <a:br>
              <a:rPr lang="fi-FI" sz="1200" b="0">
                <a:solidFill>
                  <a:schemeClr val="tx2"/>
                </a:solidFill>
                <a:latin typeface="+mn-lt"/>
              </a:rPr>
            </a:br>
            <a:r>
              <a:rPr lang="fi-FI" sz="1200" b="0" i="0" u="none" strike="noStrike">
                <a:solidFill>
                  <a:schemeClr val="tx2"/>
                </a:solidFill>
                <a:effectLst/>
                <a:latin typeface="+mn-lt"/>
              </a:rPr>
              <a:t>1000 </a:t>
            </a:r>
            <a:r>
              <a:rPr lang="fi-FI" sz="1200" b="0" i="0" u="none" strike="noStrike" err="1">
                <a:solidFill>
                  <a:schemeClr val="tx2"/>
                </a:solidFill>
                <a:effectLst/>
                <a:latin typeface="+mn-lt"/>
              </a:rPr>
              <a:t>Bruxelles</a:t>
            </a:r>
            <a:br>
              <a:rPr lang="fi-FI" sz="1200" b="0">
                <a:solidFill>
                  <a:schemeClr val="tx2"/>
                </a:solidFill>
                <a:latin typeface="+mn-lt"/>
              </a:rPr>
            </a:br>
            <a:r>
              <a:rPr lang="fi-FI" sz="1200" b="0" i="0" u="none" strike="noStrike" err="1">
                <a:solidFill>
                  <a:schemeClr val="tx2"/>
                </a:solidFill>
                <a:effectLst/>
                <a:latin typeface="+mn-lt"/>
              </a:rPr>
              <a:t>Belgique</a:t>
            </a:r>
            <a:endParaRPr lang="fi-FI" sz="1200" b="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err="1">
                <a:solidFill>
                  <a:schemeClr val="tx2"/>
                </a:solidFill>
              </a:rPr>
              <a:t>finanssiala.fi</a:t>
            </a:r>
            <a:endParaRPr lang="fi-FI" sz="120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a:solidFill>
                  <a:schemeClr val="bg1"/>
                </a:solidFill>
                <a:effectLst/>
                <a:latin typeface="Merriweather Sans" pitchFamily="2" charset="77"/>
              </a:rPr>
              <a:t>Helsinki </a:t>
            </a:r>
            <a:r>
              <a:rPr lang="fi-FI" sz="1200" b="1" i="0" u="none" strike="noStrike" err="1">
                <a:solidFill>
                  <a:schemeClr val="bg1"/>
                </a:solidFill>
                <a:effectLst/>
                <a:latin typeface="Merriweather Sans" pitchFamily="2" charset="77"/>
              </a:rPr>
              <a:t>office</a:t>
            </a:r>
            <a:br>
              <a:rPr lang="fi-FI" sz="1200" b="0">
                <a:solidFill>
                  <a:schemeClr val="bg1"/>
                </a:solidFill>
                <a:latin typeface="+mn-lt"/>
              </a:rPr>
            </a:br>
            <a:r>
              <a:rPr lang="fi-FI" sz="1200" b="0" i="0" u="none" strike="noStrike">
                <a:solidFill>
                  <a:schemeClr val="bg1"/>
                </a:solidFill>
                <a:effectLst/>
                <a:latin typeface="+mn-lt"/>
              </a:rPr>
              <a:t>Finanssiala ry</a:t>
            </a:r>
            <a:br>
              <a:rPr lang="fi-FI" sz="1200" b="0">
                <a:solidFill>
                  <a:schemeClr val="bg1"/>
                </a:solidFill>
                <a:latin typeface="+mn-lt"/>
              </a:rPr>
            </a:br>
            <a:r>
              <a:rPr lang="fi-FI" sz="1200" b="0" i="0" u="none" strike="noStrike">
                <a:solidFill>
                  <a:schemeClr val="bg1"/>
                </a:solidFill>
                <a:effectLst/>
                <a:latin typeface="+mn-lt"/>
              </a:rPr>
              <a:t>Itämerenkatu 11–13</a:t>
            </a:r>
            <a:br>
              <a:rPr lang="fi-FI" sz="1200" b="0">
                <a:solidFill>
                  <a:schemeClr val="bg1"/>
                </a:solidFill>
                <a:latin typeface="+mn-lt"/>
              </a:rPr>
            </a:br>
            <a:r>
              <a:rPr lang="fi-FI" sz="1200" b="0" i="0" u="none" strike="noStrike">
                <a:solidFill>
                  <a:schemeClr val="bg1"/>
                </a:solidFill>
                <a:effectLst/>
                <a:latin typeface="+mn-lt"/>
              </a:rPr>
              <a:t>00180 Helsinki</a:t>
            </a:r>
            <a:br>
              <a:rPr lang="fi-FI" sz="1200" b="0">
                <a:solidFill>
                  <a:schemeClr val="bg1"/>
                </a:solidFill>
                <a:latin typeface="+mn-lt"/>
              </a:rPr>
            </a:br>
            <a:r>
              <a:rPr lang="fi-FI" sz="1200" b="0" i="0" u="none" strike="noStrike">
                <a:solidFill>
                  <a:schemeClr val="bg1"/>
                </a:solidFill>
                <a:effectLst/>
                <a:latin typeface="+mn-lt"/>
              </a:rPr>
              <a:t>Finland</a:t>
            </a:r>
            <a:endParaRPr lang="fi-FI" sz="1200" b="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err="1">
                <a:solidFill>
                  <a:schemeClr val="bg1"/>
                </a:solidFill>
                <a:effectLst/>
                <a:latin typeface="Merriweather Sans" pitchFamily="2" charset="77"/>
              </a:rPr>
              <a:t>Brussels</a:t>
            </a:r>
            <a:r>
              <a:rPr lang="fi-FI" sz="1200" b="1" i="0" u="none" strike="noStrike">
                <a:solidFill>
                  <a:schemeClr val="bg1"/>
                </a:solidFill>
                <a:effectLst/>
                <a:latin typeface="Merriweather Sans" pitchFamily="2" charset="77"/>
              </a:rPr>
              <a:t> </a:t>
            </a:r>
            <a:r>
              <a:rPr lang="fi-FI" sz="1200" b="1" i="0" u="none" strike="noStrike" err="1">
                <a:solidFill>
                  <a:schemeClr val="bg1"/>
                </a:solidFill>
                <a:effectLst/>
                <a:latin typeface="Merriweather Sans" pitchFamily="2" charset="77"/>
              </a:rPr>
              <a:t>office</a:t>
            </a:r>
            <a:br>
              <a:rPr lang="fi-FI" sz="1200" b="0">
                <a:solidFill>
                  <a:schemeClr val="bg1"/>
                </a:solidFill>
                <a:latin typeface="+mn-lt"/>
              </a:rPr>
            </a:br>
            <a:r>
              <a:rPr lang="fi-FI" sz="1200" b="0" i="0" u="none" strike="noStrike">
                <a:solidFill>
                  <a:schemeClr val="bg1"/>
                </a:solidFill>
                <a:effectLst/>
                <a:latin typeface="+mn-lt"/>
              </a:rPr>
              <a:t>Nordic Finance Office</a:t>
            </a:r>
            <a:br>
              <a:rPr lang="fi-FI" sz="1200" b="0">
                <a:solidFill>
                  <a:schemeClr val="bg1"/>
                </a:solidFill>
                <a:latin typeface="+mn-lt"/>
              </a:rPr>
            </a:br>
            <a:r>
              <a:rPr lang="fi-FI" sz="1200" b="0" i="0" u="none" strike="noStrike">
                <a:solidFill>
                  <a:schemeClr val="bg1"/>
                </a:solidFill>
                <a:effectLst/>
                <a:latin typeface="+mn-lt"/>
              </a:rPr>
              <a:t>23 Square de </a:t>
            </a:r>
            <a:r>
              <a:rPr lang="fi-FI" sz="1200" b="0" i="0" u="none" strike="noStrike" err="1">
                <a:solidFill>
                  <a:schemeClr val="bg1"/>
                </a:solidFill>
                <a:effectLst/>
                <a:latin typeface="+mn-lt"/>
              </a:rPr>
              <a:t>Meeûs</a:t>
            </a:r>
            <a:br>
              <a:rPr lang="fi-FI" sz="1200" b="0">
                <a:solidFill>
                  <a:schemeClr val="bg1"/>
                </a:solidFill>
                <a:latin typeface="+mn-lt"/>
              </a:rPr>
            </a:br>
            <a:r>
              <a:rPr lang="fi-FI" sz="1200" b="0" i="0" u="none" strike="noStrike">
                <a:solidFill>
                  <a:schemeClr val="bg1"/>
                </a:solidFill>
                <a:effectLst/>
                <a:latin typeface="+mn-lt"/>
              </a:rPr>
              <a:t>1000 </a:t>
            </a:r>
            <a:r>
              <a:rPr lang="fi-FI" sz="1200" b="0" i="0" u="none" strike="noStrike" err="1">
                <a:solidFill>
                  <a:schemeClr val="bg1"/>
                </a:solidFill>
                <a:effectLst/>
                <a:latin typeface="+mn-lt"/>
              </a:rPr>
              <a:t>Bruxelles</a:t>
            </a:r>
            <a:br>
              <a:rPr lang="fi-FI" sz="1200" b="0">
                <a:solidFill>
                  <a:schemeClr val="bg1"/>
                </a:solidFill>
                <a:latin typeface="+mn-lt"/>
              </a:rPr>
            </a:br>
            <a:r>
              <a:rPr lang="fi-FI" sz="1200" b="0" i="0" u="none" strike="noStrike" err="1">
                <a:solidFill>
                  <a:schemeClr val="bg1"/>
                </a:solidFill>
                <a:effectLst/>
                <a:latin typeface="+mn-lt"/>
              </a:rPr>
              <a:t>Belgique</a:t>
            </a:r>
            <a:endParaRPr lang="fi-FI" sz="1200" b="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err="1">
                <a:solidFill>
                  <a:schemeClr val="bg1"/>
                </a:solidFill>
              </a:rPr>
              <a:t>finanssiala.fi</a:t>
            </a:r>
            <a:endParaRPr lang="fi-FI" sz="120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0" name="Title 9"/>
          <p:cNvSpPr>
            <a:spLocks noGrp="1"/>
          </p:cNvSpPr>
          <p:nvPr>
            <p:ph type="title"/>
          </p:nvPr>
        </p:nvSpPr>
        <p:spPr/>
        <p:txBody>
          <a:bodyPr/>
          <a:lstStyle/>
          <a:p>
            <a:r>
              <a:rPr lang="en-US"/>
              <a:t>Click to edit Master title style</a:t>
            </a:r>
            <a:endParaRPr lang="fi-FI"/>
          </a:p>
        </p:txBody>
      </p:sp>
      <p:pic>
        <p:nvPicPr>
          <p:cNvPr id="11" name="Kuva 8">
            <a:extLst>
              <a:ext uri="{FF2B5EF4-FFF2-40B4-BE49-F238E27FC236}">
                <a16:creationId xmlns:a16="http://schemas.microsoft.com/office/drawing/2014/main" id="{B75DF467-1B1B-4E1F-9B1F-11400164AE44}"/>
              </a:ext>
            </a:extLst>
          </p:cNvPr>
          <p:cNvPicPr>
            <a:picLocks noChangeAspect="1"/>
          </p:cNvPicPr>
          <p:nvPr userDrawn="1"/>
        </p:nvPicPr>
        <p:blipFill>
          <a:blip r:embed="rId2"/>
          <a:stretch>
            <a:fillRect/>
          </a:stretch>
        </p:blipFill>
        <p:spPr>
          <a:xfrm>
            <a:off x="221379" y="6124020"/>
            <a:ext cx="2829829" cy="550355"/>
          </a:xfrm>
          <a:prstGeom prst="rect">
            <a:avLst/>
          </a:prstGeom>
        </p:spPr>
      </p:pic>
    </p:spTree>
    <p:extLst>
      <p:ext uri="{BB962C8B-B14F-4D97-AF65-F5344CB8AC3E}">
        <p14:creationId xmlns:p14="http://schemas.microsoft.com/office/powerpoint/2010/main" val="4255385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bg1"/>
                </a:solidFill>
                <a:latin typeface="+mj-lt"/>
                <a:ea typeface="Merriweather Sans" charset="0"/>
                <a:cs typeface="Merriweather Sans" charset="0"/>
              </a:rPr>
              <a:t>Finanssiala</a:t>
            </a:r>
            <a:r>
              <a:rPr lang="en-US" sz="3600" b="1" baseline="0">
                <a:solidFill>
                  <a:schemeClr val="bg1"/>
                </a:solidFill>
                <a:latin typeface="+mj-lt"/>
                <a:ea typeface="Merriweather Sans" charset="0"/>
                <a:cs typeface="Merriweather Sans" charset="0"/>
              </a:rPr>
              <a:t> -  </a:t>
            </a:r>
            <a:r>
              <a:rPr lang="en-US" sz="3600" b="1" baseline="0" err="1">
                <a:solidFill>
                  <a:schemeClr val="bg1"/>
                </a:solidFill>
                <a:latin typeface="+mj-lt"/>
                <a:ea typeface="Merriweather Sans" charset="0"/>
                <a:cs typeface="Merriweather Sans" charset="0"/>
              </a:rPr>
              <a:t>uudistuvan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alan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ääni</a:t>
            </a:r>
            <a:endParaRPr lang="en-US" sz="3600" b="1">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a:solidFill>
                  <a:schemeClr val="bg1"/>
                </a:solidFill>
                <a:latin typeface="+mj-lt"/>
                <a:ea typeface="Merriweather Sans" charset="0"/>
                <a:cs typeface="Merriweather Sans" charset="0"/>
              </a:rPr>
              <a:t>WWW.FINANSSIALA.FI</a:t>
            </a:r>
            <a:endParaRPr lang="en-US" sz="1800">
              <a:latin typeface="+mj-lt"/>
            </a:endParaRPr>
          </a:p>
        </p:txBody>
      </p:sp>
    </p:spTree>
    <p:extLst>
      <p:ext uri="{BB962C8B-B14F-4D97-AF65-F5344CB8AC3E}">
        <p14:creationId xmlns:p14="http://schemas.microsoft.com/office/powerpoint/2010/main" val="976554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1.9.2025</a:t>
            </a:fld>
            <a:endParaRPr lang="fi-FI"/>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1.9.2025</a:t>
            </a:fld>
            <a:endParaRPr lang="fi-FI"/>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1.9.2025</a:t>
            </a:fld>
            <a:endParaRPr lang="fi-FI"/>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1.9.2025</a:t>
            </a:fld>
            <a:endParaRPr lang="fi-FI"/>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1.9.2025</a:t>
            </a:fld>
            <a:endParaRPr lang="fi-FI"/>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1.9.2025</a:t>
            </a:fld>
            <a:endParaRPr lang="fi-FI"/>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voi esitellä asioita kuvasuhteen 4:5 kuvan kautta – </a:t>
            </a:r>
            <a:r>
              <a:rPr lang="fi-FI" err="1"/>
              <a:t>max</a:t>
            </a:r>
            <a:r>
              <a:rPr lang="fi-FI"/>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1.9.2025</a:t>
            </a:fld>
            <a:endParaRPr lang="fi-FI"/>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1.9.2025</a:t>
            </a:fld>
            <a:endParaRPr lang="fi-FI"/>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1.9.2025</a:t>
            </a:fld>
            <a:endParaRPr lang="fi-FI"/>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1.9.2025</a:t>
            </a:fld>
            <a:endParaRPr lang="fi-FI"/>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1.9.2025</a:t>
            </a:fld>
            <a:endParaRPr lang="fi-FI"/>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voi esitellä asioita puhelin-, läppäri- ja tablettinäkymän kautta – </a:t>
            </a:r>
            <a:r>
              <a:rPr lang="fi-FI" err="1"/>
              <a:t>max</a:t>
            </a:r>
            <a:r>
              <a:rPr lang="fi-FI"/>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a:t>Lisää kuva napsauttamalla kuvaketta tai </a:t>
            </a:r>
            <a:br>
              <a:rPr lang="fi-FI"/>
            </a:br>
            <a:r>
              <a:rPr lang="fi-FI"/>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1.9.2025</a:t>
            </a:fld>
            <a:endParaRPr lang="fi-FI"/>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a:t>Tässä voi esitellä asioita puhelin-, läppäri- ja tablettinäkymän kautta – </a:t>
            </a:r>
            <a:r>
              <a:rPr lang="fi-FI" err="1"/>
              <a:t>max</a:t>
            </a:r>
            <a:r>
              <a:rPr lang="fi-FI"/>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a:t>Lisää kuva napsauttamalla kuvaketta tai </a:t>
            </a:r>
            <a:br>
              <a:rPr lang="fi-FI"/>
            </a:br>
            <a:r>
              <a:rPr lang="fi-FI"/>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1.9.2025</a:t>
            </a:fld>
            <a:endParaRPr lang="fi-FI"/>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1.9.2025</a:t>
            </a:fld>
            <a:endParaRPr lang="fi-FI"/>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a:t>Lisää kuva napsauttamalla kuvaketta tai </a:t>
            </a:r>
            <a:br>
              <a:rPr lang="fi-FI"/>
            </a:br>
            <a:r>
              <a:rPr lang="fi-FI"/>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a:t>Lisää kuva napsauttamalla kuvaketta tai </a:t>
            </a:r>
            <a:br>
              <a:rPr lang="fi-FI"/>
            </a:br>
            <a:r>
              <a:rPr lang="fi-FI"/>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1.9.2025</a:t>
            </a:fld>
            <a:endParaRPr lang="fi-FI"/>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a:t>Lisää kuva napsauttamalla kuvaketta tai </a:t>
            </a:r>
            <a:br>
              <a:rPr lang="fi-FI"/>
            </a:br>
            <a:r>
              <a:rPr lang="fi-FI"/>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a:t>Lisää kuva napsauttamalla kuvaketta tai </a:t>
            </a:r>
            <a:br>
              <a:rPr lang="fi-FI"/>
            </a:br>
            <a:r>
              <a:rPr lang="fi-FI"/>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1.9.2025</a:t>
            </a:fld>
            <a:endParaRPr lang="fi-FI"/>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1.9.2025</a:t>
            </a:fld>
            <a:endParaRPr lang="fi-FI"/>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1.9.2025</a:t>
            </a:fld>
            <a:endParaRPr lang="fi-FI"/>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a:t>
            </a:r>
            <a:br>
              <a:rPr lang="fi-FI"/>
            </a:br>
            <a:r>
              <a:rPr lang="fi-FI"/>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1.9.2025</a:t>
            </a:fld>
            <a:endParaRPr lang="fi-FI"/>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1.9.2025</a:t>
            </a:fld>
            <a:endParaRPr lang="fi-FI"/>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1.9.2025</a:t>
            </a:fld>
            <a:endParaRPr lang="fi-FI"/>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1.9.2025</a:t>
            </a:fld>
            <a:endParaRPr lang="fi-FI"/>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1.9.2025</a:t>
            </a:fld>
            <a:endParaRPr lang="fi-FI"/>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1.9.2025</a:t>
            </a:fld>
            <a:endParaRPr lang="fi-FI"/>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1.9.2025</a:t>
            </a:fld>
            <a:endParaRPr lang="fi-FI"/>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1.9.2025</a:t>
            </a:fld>
            <a:endParaRPr lang="fi-FI"/>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1.9.2025</a:t>
            </a:fld>
            <a:endParaRPr lang="fi-FI"/>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1.9.2025</a:t>
            </a:fld>
            <a:endParaRPr lang="fi-FI"/>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1.9.2025</a:t>
            </a:fld>
            <a:endParaRPr lang="fi-FI"/>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1.9.2025</a:t>
            </a:fld>
            <a:endParaRPr lang="fi-FI"/>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1.9.2025</a:t>
            </a:fld>
            <a:endParaRPr lang="fi-FI"/>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58.xml"/><Relationship Id="rId4" Type="http://schemas.openxmlformats.org/officeDocument/2006/relationships/chart" Target="../charts/chart57.xml"/></Relationships>
</file>

<file path=ppt/slides/_rels/slide9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4DDFDAB2-93A3-CBCF-FF86-0AC44793DB6A}"/>
              </a:ext>
            </a:extLst>
          </p:cNvPr>
          <p:cNvSpPr>
            <a:spLocks noGrp="1"/>
          </p:cNvSpPr>
          <p:nvPr>
            <p:ph type="subTitle" idx="1"/>
          </p:nvPr>
        </p:nvSpPr>
        <p:spPr>
          <a:xfrm>
            <a:off x="424329" y="3854450"/>
            <a:ext cx="6541621" cy="1915327"/>
          </a:xfrm>
        </p:spPr>
        <p:txBody>
          <a:bodyPr/>
          <a:lstStyle/>
          <a:p>
            <a:r>
              <a:rPr lang="fi-FI"/>
              <a:t>Finanssiala ry</a:t>
            </a:r>
          </a:p>
        </p:txBody>
      </p:sp>
      <p:sp>
        <p:nvSpPr>
          <p:cNvPr id="3" name="Otsikko 2">
            <a:extLst>
              <a:ext uri="{FF2B5EF4-FFF2-40B4-BE49-F238E27FC236}">
                <a16:creationId xmlns:a16="http://schemas.microsoft.com/office/drawing/2014/main" id="{09EF9ADD-8BBE-75D8-8184-C310D7CFA389}"/>
              </a:ext>
            </a:extLst>
          </p:cNvPr>
          <p:cNvSpPr>
            <a:spLocks noGrp="1"/>
          </p:cNvSpPr>
          <p:nvPr>
            <p:ph type="ctrTitle"/>
          </p:nvPr>
        </p:nvSpPr>
        <p:spPr>
          <a:xfrm>
            <a:off x="424329" y="2536553"/>
            <a:ext cx="6541621" cy="1218373"/>
          </a:xfrm>
        </p:spPr>
        <p:txBody>
          <a:bodyPr/>
          <a:lstStyle/>
          <a:p>
            <a:r>
              <a:rPr lang="fi-FI"/>
              <a:t>Vakuutustutkimus 2025</a:t>
            </a:r>
            <a:endParaRPr lang="fi-FI" noProof="0"/>
          </a:p>
        </p:txBody>
      </p:sp>
    </p:spTree>
    <p:extLst>
      <p:ext uri="{BB962C8B-B14F-4D97-AF65-F5344CB8AC3E}">
        <p14:creationId xmlns:p14="http://schemas.microsoft.com/office/powerpoint/2010/main" val="182948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39CC3-E852-C9E4-8314-B6EE7197013B}"/>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CFE46E1-48EC-8E4B-CC43-D0C56817FD99}"/>
              </a:ext>
            </a:extLst>
          </p:cNvPr>
          <p:cNvSpPr>
            <a:spLocks noGrp="1"/>
          </p:cNvSpPr>
          <p:nvPr>
            <p:ph idx="1"/>
          </p:nvPr>
        </p:nvSpPr>
        <p:spPr>
          <a:xfrm>
            <a:off x="423863" y="1540365"/>
            <a:ext cx="11343806" cy="4636598"/>
          </a:xfrm>
        </p:spPr>
        <p:txBody>
          <a:bodyPr>
            <a:normAutofit fontScale="85000" lnSpcReduction="10000"/>
          </a:bodyPr>
          <a:lstStyle/>
          <a:p>
            <a:r>
              <a:rPr lang="fi-FI"/>
              <a:t>Suomalaiset ovat varsin tyytyväisiä vakuutusyhtiöihin ja vakuutusyhtiöiden tapaan toimia. Tyytyväisyys vakuutusmenettelyyn ja saatuun korvaukseen oli lähellä vuoden 2022 tasoa. Suomalaisten yleinen vakuutusturva on varsin kattava ja mitään merkittävää muutosta edelliseen vuoden 2022 tutkimukseen ei ole tapahtunut, pois lukien selvästi erottuvana mobiiliasioinnin yleistyminen vakuutusasioinnissa.</a:t>
            </a:r>
          </a:p>
          <a:p>
            <a:r>
              <a:rPr lang="fi-FI"/>
              <a:t>Autovakuutus, kotivakuutus, vapaa-ajan tapaturmavakuutus, sekä henkivakuutus kuoleman varalta ovat laskeneet suosiotaan, muiden vapaaehtoisten vakuutusten osalta ei ole tapahtunut yhtä huomattavia muutoksia.</a:t>
            </a:r>
          </a:p>
          <a:p>
            <a:r>
              <a:rPr lang="fi-FI"/>
              <a:t>Tulevaisuuden riskeistä suurimpina nähdään omaan tai lähimmäisen terveyteen liittyvät uhat ja tapaturman uhka. Koetut uhkat riippuvat usein vastaajan elämäntilanteesta. Sairauksiin liittyvät uhkat liittyvät usein vanhempiin ikäluokkiin, työhön ja työttömyyteen liittyvät uhat lomautus- tai työttömyysuhan alla oleviin henkilöihin.</a:t>
            </a:r>
          </a:p>
          <a:p>
            <a:r>
              <a:rPr lang="fi-FI"/>
              <a:t>Julkisen sektorin tarjoamaan turvaan ei täysin luoteta. Usko erityisesti julkiseen terveydenhuoltoon on heikentynyt ennestään vuoden 2022 tutkimuksesta. Valmius täydentää julkisia palveluita omakustanteisesti on laskenut edelleen. Lasku on jatkunut vuodesta 2018 alkaen.</a:t>
            </a:r>
          </a:p>
          <a:p>
            <a:r>
              <a:rPr lang="fi-FI"/>
              <a:t>Yhteiskunnan ja yksilön vastuunjako nähdään erillisinä. Yhteiskunnan odotetaan huolehtivan yhteiskunnallisesta vastuustaan, mutta toisaalta vastaajien usko yhteiskunnan kykyyn hoitaa velvollisuutensa on heikentynyt. Vain 26 % vastaajista uskoi pystyvänsä hankkimaan kaikki tarvitsemansa palvelut lakisääteisen eläkkeen turvin, jos elää yli 80-vuotiaaksi.</a:t>
            </a:r>
          </a:p>
        </p:txBody>
      </p:sp>
      <p:sp>
        <p:nvSpPr>
          <p:cNvPr id="4" name="Otsikko 3">
            <a:extLst>
              <a:ext uri="{FF2B5EF4-FFF2-40B4-BE49-F238E27FC236}">
                <a16:creationId xmlns:a16="http://schemas.microsoft.com/office/drawing/2014/main" id="{9775205D-F527-7252-FB41-100914BAE595}"/>
              </a:ext>
            </a:extLst>
          </p:cNvPr>
          <p:cNvSpPr>
            <a:spLocks noGrp="1"/>
          </p:cNvSpPr>
          <p:nvPr>
            <p:ph type="title"/>
          </p:nvPr>
        </p:nvSpPr>
        <p:spPr>
          <a:xfrm>
            <a:off x="424330" y="546185"/>
            <a:ext cx="10573347" cy="882300"/>
          </a:xfrm>
        </p:spPr>
        <p:txBody>
          <a:bodyPr>
            <a:normAutofit/>
          </a:bodyPr>
          <a:lstStyle/>
          <a:p>
            <a:r>
              <a:rPr lang="fi-FI"/>
              <a:t>Yhteenveto tutkimuksen tuloksista</a:t>
            </a:r>
          </a:p>
        </p:txBody>
      </p:sp>
      <p:sp>
        <p:nvSpPr>
          <p:cNvPr id="6" name="Dian numeron paikkamerkki 5">
            <a:extLst>
              <a:ext uri="{FF2B5EF4-FFF2-40B4-BE49-F238E27FC236}">
                <a16:creationId xmlns:a16="http://schemas.microsoft.com/office/drawing/2014/main" id="{F0FB9377-1EA3-DE77-A99D-DDFA81CF410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10</a:t>
            </a:fld>
            <a:endParaRPr lang="fi-FI"/>
          </a:p>
        </p:txBody>
      </p:sp>
      <p:sp>
        <p:nvSpPr>
          <p:cNvPr id="7" name="Päivämäärän paikkamerkki 6">
            <a:extLst>
              <a:ext uri="{FF2B5EF4-FFF2-40B4-BE49-F238E27FC236}">
                <a16:creationId xmlns:a16="http://schemas.microsoft.com/office/drawing/2014/main" id="{263C91DB-DD99-86D3-CB89-22EF3AFDAE00}"/>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Tree>
    <p:extLst>
      <p:ext uri="{BB962C8B-B14F-4D97-AF65-F5344CB8AC3E}">
        <p14:creationId xmlns:p14="http://schemas.microsoft.com/office/powerpoint/2010/main" val="2297909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B310-47F4-D6C8-8BE7-74C327CE2FCA}"/>
            </a:ext>
          </a:extLst>
        </p:cNvPr>
        <p:cNvGrpSpPr/>
        <p:nvPr/>
      </p:nvGrpSpPr>
      <p:grpSpPr>
        <a:xfrm>
          <a:off x="0" y="0"/>
          <a:ext cx="0" cy="0"/>
          <a:chOff x="0" y="0"/>
          <a:chExt cx="0" cy="0"/>
        </a:xfrm>
      </p:grpSpPr>
      <p:graphicFrame>
        <p:nvGraphicFramePr>
          <p:cNvPr id="14" name="Sisällön paikkamerkki 7">
            <a:extLst>
              <a:ext uri="{FF2B5EF4-FFF2-40B4-BE49-F238E27FC236}">
                <a16:creationId xmlns:a16="http://schemas.microsoft.com/office/drawing/2014/main" id="{22505AC2-29E1-EC98-577D-3FA9DA4E1CDA}"/>
              </a:ext>
            </a:extLst>
          </p:cNvPr>
          <p:cNvGraphicFramePr>
            <a:graphicFrameLocks noGrp="1"/>
          </p:cNvGraphicFramePr>
          <p:nvPr>
            <p:ph idx="1"/>
            <p:extLst>
              <p:ext uri="{D42A27DB-BD31-4B8C-83A1-F6EECF244321}">
                <p14:modId xmlns:p14="http://schemas.microsoft.com/office/powerpoint/2010/main" val="549312845"/>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1A806A51-1CB7-4F3F-AF18-7C1F4DA1C627}"/>
              </a:ext>
            </a:extLst>
          </p:cNvPr>
          <p:cNvSpPr>
            <a:spLocks noGrp="1"/>
          </p:cNvSpPr>
          <p:nvPr>
            <p:ph type="title"/>
          </p:nvPr>
        </p:nvSpPr>
        <p:spPr>
          <a:xfrm>
            <a:off x="424330" y="546185"/>
            <a:ext cx="10573347" cy="882300"/>
          </a:xfrm>
        </p:spPr>
        <p:txBody>
          <a:bodyPr>
            <a:normAutofit/>
          </a:bodyPr>
          <a:lstStyle/>
          <a:p>
            <a:r>
              <a:rPr lang="fi-FI"/>
              <a:t>Vakuutusasioiden hoito 3/4</a:t>
            </a:r>
          </a:p>
        </p:txBody>
      </p:sp>
      <p:sp>
        <p:nvSpPr>
          <p:cNvPr id="6" name="Dian numeron paikkamerkki 5">
            <a:extLst>
              <a:ext uri="{FF2B5EF4-FFF2-40B4-BE49-F238E27FC236}">
                <a16:creationId xmlns:a16="http://schemas.microsoft.com/office/drawing/2014/main" id="{1940EDC0-D118-C9B1-7EF9-8FCBC0EFD32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100</a:t>
            </a:fld>
            <a:endParaRPr lang="fi-FI"/>
          </a:p>
        </p:txBody>
      </p:sp>
      <p:sp>
        <p:nvSpPr>
          <p:cNvPr id="7" name="Päivämäärän paikkamerkki 6">
            <a:extLst>
              <a:ext uri="{FF2B5EF4-FFF2-40B4-BE49-F238E27FC236}">
                <a16:creationId xmlns:a16="http://schemas.microsoft.com/office/drawing/2014/main" id="{BC146BAC-925D-EA71-DB3B-3C294E2E31B6}"/>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8" name="Tekstiruutu 3">
            <a:extLst>
              <a:ext uri="{FF2B5EF4-FFF2-40B4-BE49-F238E27FC236}">
                <a16:creationId xmlns:a16="http://schemas.microsoft.com/office/drawing/2014/main" id="{95595758-67F7-1A7E-6EBA-2C26049E6B33}"/>
              </a:ext>
            </a:extLst>
          </p:cNvPr>
          <p:cNvSpPr txBox="1"/>
          <p:nvPr/>
        </p:nvSpPr>
        <p:spPr>
          <a:xfrm>
            <a:off x="527382" y="5119623"/>
            <a:ext cx="3696748" cy="830995"/>
          </a:xfrm>
          <a:prstGeom prst="rect">
            <a:avLst/>
          </a:prstGeom>
          <a:noFill/>
        </p:spPr>
        <p:txBody>
          <a:bodyPr wrap="square" lIns="91439" tIns="45719" rIns="91439" bIns="45719" rtlCol="0">
            <a:spAutoFit/>
          </a:bodyPr>
          <a:lstStyle/>
          <a:p>
            <a:pPr defTabSz="1219170"/>
            <a:r>
              <a:rPr lang="fi-FI" sz="1200">
                <a:solidFill>
                  <a:schemeClr val="tx2"/>
                </a:solidFill>
              </a:rPr>
              <a:t>* 2010-2014 ja 2020  pelkkä internetissä</a:t>
            </a:r>
          </a:p>
          <a:p>
            <a:pPr defTabSz="1219170"/>
            <a:r>
              <a:rPr lang="fi-FI" sz="1200">
                <a:solidFill>
                  <a:schemeClr val="tx2"/>
                </a:solidFill>
              </a:rPr>
              <a:t>* 2016-2025 eriteltynä internetissä tietokoneella/älypuhelinsovelluksella</a:t>
            </a:r>
          </a:p>
          <a:p>
            <a:pPr defTabSz="1219170"/>
            <a:endParaRPr lang="fi-FI" sz="1200">
              <a:solidFill>
                <a:schemeClr val="tx2"/>
              </a:solidFill>
            </a:endParaRPr>
          </a:p>
        </p:txBody>
      </p:sp>
      <p:sp>
        <p:nvSpPr>
          <p:cNvPr id="9" name="Tekstiruutu 9">
            <a:extLst>
              <a:ext uri="{FF2B5EF4-FFF2-40B4-BE49-F238E27FC236}">
                <a16:creationId xmlns:a16="http://schemas.microsoft.com/office/drawing/2014/main" id="{6A054445-3D34-9130-67F2-34AC9BEDB384}"/>
              </a:ext>
            </a:extLst>
          </p:cNvPr>
          <p:cNvSpPr txBox="1"/>
          <p:nvPr/>
        </p:nvSpPr>
        <p:spPr>
          <a:xfrm>
            <a:off x="5513993" y="1501194"/>
            <a:ext cx="3304108" cy="276997"/>
          </a:xfrm>
          <a:prstGeom prst="rect">
            <a:avLst/>
          </a:prstGeom>
          <a:noFill/>
        </p:spPr>
        <p:txBody>
          <a:bodyPr wrap="none" lIns="91439" tIns="45719" rIns="91439" bIns="45719" rtlCol="0">
            <a:spAutoFit/>
          </a:bodyPr>
          <a:lstStyle/>
          <a:p>
            <a:pPr defTabSz="1219170"/>
            <a:r>
              <a:rPr lang="fi-FI" sz="1200">
                <a:solidFill>
                  <a:schemeClr val="tx2"/>
                </a:solidFill>
              </a:rPr>
              <a:t>* Älypuhelinsovellus ei mukana 2010-2014</a:t>
            </a:r>
          </a:p>
        </p:txBody>
      </p:sp>
      <p:sp>
        <p:nvSpPr>
          <p:cNvPr id="2" name="TextBox 1">
            <a:extLst>
              <a:ext uri="{FF2B5EF4-FFF2-40B4-BE49-F238E27FC236}">
                <a16:creationId xmlns:a16="http://schemas.microsoft.com/office/drawing/2014/main" id="{42FC6DB1-D52F-2517-F427-88C749863CFA}"/>
              </a:ext>
            </a:extLst>
          </p:cNvPr>
          <p:cNvSpPr txBox="1"/>
          <p:nvPr/>
        </p:nvSpPr>
        <p:spPr>
          <a:xfrm>
            <a:off x="423863" y="1698729"/>
            <a:ext cx="269784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i-FI" sz="1500" err="1">
                <a:solidFill>
                  <a:schemeClr val="bg2"/>
                </a:solidFill>
              </a:rPr>
              <a:t>Huom</a:t>
            </a:r>
            <a:r>
              <a:rPr lang="fi-FI" sz="1500">
                <a:solidFill>
                  <a:schemeClr val="bg2"/>
                </a:solidFill>
              </a:rPr>
              <a:t>! 2020 – 2025 tutkimuksissa vastaajilla ei ollut vaihtoehtoa ”en osaa sanoa”</a:t>
            </a:r>
          </a:p>
        </p:txBody>
      </p:sp>
    </p:spTree>
    <p:extLst>
      <p:ext uri="{BB962C8B-B14F-4D97-AF65-F5344CB8AC3E}">
        <p14:creationId xmlns:p14="http://schemas.microsoft.com/office/powerpoint/2010/main" val="13893741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F18ED-B083-522E-2DDF-2B1CE1C91C91}"/>
            </a:ext>
          </a:extLst>
        </p:cNvPr>
        <p:cNvGrpSpPr/>
        <p:nvPr/>
      </p:nvGrpSpPr>
      <p:grpSpPr>
        <a:xfrm>
          <a:off x="0" y="0"/>
          <a:ext cx="0" cy="0"/>
          <a:chOff x="0" y="0"/>
          <a:chExt cx="0" cy="0"/>
        </a:xfrm>
      </p:grpSpPr>
      <p:graphicFrame>
        <p:nvGraphicFramePr>
          <p:cNvPr id="13" name="Sisällön paikkamerkki 7">
            <a:extLst>
              <a:ext uri="{FF2B5EF4-FFF2-40B4-BE49-F238E27FC236}">
                <a16:creationId xmlns:a16="http://schemas.microsoft.com/office/drawing/2014/main" id="{60846354-62D5-61C6-C05C-836AB58FF317}"/>
              </a:ext>
            </a:extLst>
          </p:cNvPr>
          <p:cNvGraphicFramePr>
            <a:graphicFrameLocks noGrp="1"/>
          </p:cNvGraphicFramePr>
          <p:nvPr>
            <p:ph idx="1"/>
            <p:extLst>
              <p:ext uri="{D42A27DB-BD31-4B8C-83A1-F6EECF244321}">
                <p14:modId xmlns:p14="http://schemas.microsoft.com/office/powerpoint/2010/main" val="1522925405"/>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8DBCC091-24F2-9E9B-71F4-C8D303C6121B}"/>
              </a:ext>
            </a:extLst>
          </p:cNvPr>
          <p:cNvSpPr>
            <a:spLocks noGrp="1"/>
          </p:cNvSpPr>
          <p:nvPr>
            <p:ph type="title"/>
          </p:nvPr>
        </p:nvSpPr>
        <p:spPr>
          <a:xfrm>
            <a:off x="424330" y="546185"/>
            <a:ext cx="10573347" cy="882300"/>
          </a:xfrm>
        </p:spPr>
        <p:txBody>
          <a:bodyPr>
            <a:normAutofit/>
          </a:bodyPr>
          <a:lstStyle/>
          <a:p>
            <a:r>
              <a:rPr lang="fi-FI"/>
              <a:t>Vakuutusasioiden hoito 4/4</a:t>
            </a:r>
          </a:p>
        </p:txBody>
      </p:sp>
      <p:sp>
        <p:nvSpPr>
          <p:cNvPr id="6" name="Dian numeron paikkamerkki 5">
            <a:extLst>
              <a:ext uri="{FF2B5EF4-FFF2-40B4-BE49-F238E27FC236}">
                <a16:creationId xmlns:a16="http://schemas.microsoft.com/office/drawing/2014/main" id="{59B58BA9-361A-4A17-4EDC-06308AFB259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101</a:t>
            </a:fld>
            <a:endParaRPr lang="fi-FI"/>
          </a:p>
        </p:txBody>
      </p:sp>
      <p:sp>
        <p:nvSpPr>
          <p:cNvPr id="7" name="Päivämäärän paikkamerkki 6">
            <a:extLst>
              <a:ext uri="{FF2B5EF4-FFF2-40B4-BE49-F238E27FC236}">
                <a16:creationId xmlns:a16="http://schemas.microsoft.com/office/drawing/2014/main" id="{6823453E-5012-B7C8-EEBF-A5DBE0FD54B3}"/>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8" name="Tekstiruutu 3">
            <a:extLst>
              <a:ext uri="{FF2B5EF4-FFF2-40B4-BE49-F238E27FC236}">
                <a16:creationId xmlns:a16="http://schemas.microsoft.com/office/drawing/2014/main" id="{F3695F29-184C-1232-684C-FCFAF4E52D88}"/>
              </a:ext>
            </a:extLst>
          </p:cNvPr>
          <p:cNvSpPr txBox="1"/>
          <p:nvPr/>
        </p:nvSpPr>
        <p:spPr>
          <a:xfrm>
            <a:off x="527382" y="5119623"/>
            <a:ext cx="3598944" cy="830995"/>
          </a:xfrm>
          <a:prstGeom prst="rect">
            <a:avLst/>
          </a:prstGeom>
          <a:noFill/>
        </p:spPr>
        <p:txBody>
          <a:bodyPr wrap="square" lIns="91439" tIns="45719" rIns="91439" bIns="45719" rtlCol="0">
            <a:spAutoFit/>
          </a:bodyPr>
          <a:lstStyle/>
          <a:p>
            <a:pPr defTabSz="1219170"/>
            <a:r>
              <a:rPr lang="fi-FI" sz="1200">
                <a:solidFill>
                  <a:schemeClr val="tx2"/>
                </a:solidFill>
              </a:rPr>
              <a:t>* 2010-2014 ja 2020  pelkkä internetissä</a:t>
            </a:r>
          </a:p>
          <a:p>
            <a:pPr defTabSz="1219170"/>
            <a:r>
              <a:rPr lang="fi-FI" sz="1200">
                <a:solidFill>
                  <a:schemeClr val="tx2"/>
                </a:solidFill>
              </a:rPr>
              <a:t>* 2016-2025 eriteltynä </a:t>
            </a:r>
          </a:p>
          <a:p>
            <a:pPr defTabSz="1219170"/>
            <a:r>
              <a:rPr lang="fi-FI" sz="1200">
                <a:solidFill>
                  <a:schemeClr val="tx2"/>
                </a:solidFill>
              </a:rPr>
              <a:t>internetissä tietokoneella/matkapuhelimella</a:t>
            </a:r>
          </a:p>
          <a:p>
            <a:pPr defTabSz="1219170"/>
            <a:endParaRPr lang="fi-FI" sz="1200">
              <a:solidFill>
                <a:schemeClr val="tx2"/>
              </a:solidFill>
            </a:endParaRPr>
          </a:p>
        </p:txBody>
      </p:sp>
      <p:sp>
        <p:nvSpPr>
          <p:cNvPr id="2" name="TextBox 1">
            <a:extLst>
              <a:ext uri="{FF2B5EF4-FFF2-40B4-BE49-F238E27FC236}">
                <a16:creationId xmlns:a16="http://schemas.microsoft.com/office/drawing/2014/main" id="{FE0A8308-1689-1A08-929E-1F56299104EE}"/>
              </a:ext>
            </a:extLst>
          </p:cNvPr>
          <p:cNvSpPr txBox="1"/>
          <p:nvPr/>
        </p:nvSpPr>
        <p:spPr>
          <a:xfrm>
            <a:off x="423862" y="2068523"/>
            <a:ext cx="269784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i-FI" sz="1500" dirty="0" err="1">
                <a:solidFill>
                  <a:schemeClr val="bg2"/>
                </a:solidFill>
              </a:rPr>
              <a:t>Huom</a:t>
            </a:r>
            <a:r>
              <a:rPr lang="fi-FI" sz="1500" dirty="0">
                <a:solidFill>
                  <a:schemeClr val="bg2"/>
                </a:solidFill>
              </a:rPr>
              <a:t>! 2020 – 2025 tutkimuksissa vastaajilla ei ollut vaihtoehtoa ”en osaa sanoa”</a:t>
            </a:r>
          </a:p>
        </p:txBody>
      </p:sp>
    </p:spTree>
    <p:extLst>
      <p:ext uri="{BB962C8B-B14F-4D97-AF65-F5344CB8AC3E}">
        <p14:creationId xmlns:p14="http://schemas.microsoft.com/office/powerpoint/2010/main" val="6391046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Korvausmenettely</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102</a:t>
            </a:fld>
            <a:endParaRPr lang="fi-FI"/>
          </a:p>
        </p:txBody>
      </p:sp>
    </p:spTree>
    <p:extLst>
      <p:ext uri="{BB962C8B-B14F-4D97-AF65-F5344CB8AC3E}">
        <p14:creationId xmlns:p14="http://schemas.microsoft.com/office/powerpoint/2010/main" val="7388095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1181775"/>
            <a:ext cx="10827465" cy="4770537"/>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Onko sinulle VIIMEKSI KULUNEEN VUODEN AIKANA sattunut vahinko, josta olet hakenut vakuutusyhtiöltä korvausta?</a:t>
            </a:r>
          </a:p>
          <a:p>
            <a:r>
              <a:rPr lang="fi-FI" sz="1600">
                <a:solidFill>
                  <a:schemeClr val="tx2"/>
                </a:solidFill>
                <a:latin typeface="Merriweather Bold (Headings)"/>
                <a:cs typeface="Calibri" panose="020F0502020204030204" pitchFamily="34" charset="0"/>
              </a:rPr>
              <a:t>Vastausvaihtoehdot </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Kyllä</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Ei</a:t>
            </a:r>
          </a:p>
          <a:p>
            <a:r>
              <a:rPr lang="fi-FI">
                <a:solidFill>
                  <a:schemeClr val="tx2"/>
                </a:solidFill>
                <a:latin typeface="Merriweather Bold (Headings)"/>
                <a:cs typeface="Calibri" panose="020F0502020204030204" pitchFamily="34" charset="0"/>
              </a:rPr>
              <a:t> </a:t>
            </a:r>
          </a:p>
          <a:p>
            <a:r>
              <a:rPr lang="fi-FI" sz="2200" b="1">
                <a:solidFill>
                  <a:schemeClr val="tx2"/>
                </a:solidFill>
                <a:latin typeface="Merriweather Bold (Headings)"/>
                <a:cs typeface="Calibri" panose="020F0502020204030204" pitchFamily="34" charset="0"/>
              </a:rPr>
              <a:t>Mistä vakuutuksesta olet hakenut korvausta VIIMEKSI SATTUNEESSA VAHINKOTAPAUKSESSA?</a:t>
            </a:r>
          </a:p>
          <a:p>
            <a:r>
              <a:rPr lang="fi-FI" sz="1400">
                <a:solidFill>
                  <a:schemeClr val="tx2"/>
                </a:solidFill>
                <a:latin typeface="Merriweather Bold (Headings)"/>
                <a:cs typeface="Calibri" panose="020F0502020204030204" pitchFamily="34" charset="0"/>
              </a:rPr>
              <a:t>Vastausvaihtoehdot </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Kotivakuutus</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Liikennevakuutus (henkilövahingossa)</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Autovakuutus (kasko)</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Lemmikkieläinvakuutus</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Sairauskuluvakuutus</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Vapaa-ajan tapaturmavakuutus</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Urheiluvakuutus (lajikohtainen lisenssi)</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Matkavakuutus</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Työtapaturmavakuutus</a:t>
            </a:r>
          </a:p>
          <a:p>
            <a:pPr marL="342900" lvl="0" indent="-342900">
              <a:buFont typeface="+mj-lt"/>
              <a:buAutoNum type="arabicPeriod"/>
            </a:pPr>
            <a:r>
              <a:rPr lang="fi-FI" sz="1400">
                <a:solidFill>
                  <a:schemeClr val="tx2"/>
                </a:solidFill>
                <a:latin typeface="Merriweather Bold (Headings)"/>
                <a:cs typeface="Calibri" panose="020F0502020204030204" pitchFamily="34" charset="0"/>
              </a:rPr>
              <a:t>Muu, mikä? </a:t>
            </a:r>
          </a:p>
        </p:txBody>
      </p:sp>
    </p:spTree>
    <p:extLst>
      <p:ext uri="{BB962C8B-B14F-4D97-AF65-F5344CB8AC3E}">
        <p14:creationId xmlns:p14="http://schemas.microsoft.com/office/powerpoint/2010/main" val="32686956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4D08-EF4E-43B6-3103-3D4D8666E726}"/>
            </a:ext>
          </a:extLst>
        </p:cNvPr>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865E68D5-53BB-14F4-A501-C53B4C0CAE2E}"/>
              </a:ext>
            </a:extLst>
          </p:cNvPr>
          <p:cNvSpPr>
            <a:spLocks noGrp="1"/>
          </p:cNvSpPr>
          <p:nvPr>
            <p:ph idx="1"/>
          </p:nvPr>
        </p:nvSpPr>
        <p:spPr>
          <a:xfrm>
            <a:off x="430821" y="1415037"/>
            <a:ext cx="11343806" cy="4636598"/>
          </a:xfrm>
        </p:spPr>
        <p:txBody>
          <a:bodyPr>
            <a:normAutofit/>
          </a:bodyPr>
          <a:lstStyle/>
          <a:p>
            <a:r>
              <a:rPr lang="fi-FI" sz="1200" dirty="0"/>
              <a:t>Kaikista vastaajista 27 % on hakenut viimeisen vuoden aikana korvausta vakuutusyhtiöiltä (3 %-yksikköä vähemmän kuin 2022). Eniten vahinkoja on tapahtunut lapsiperheille, joista jopa 44 % on hakenut korvausta vakuutusyhtiöltä. Useimmiten korvausta on haettu kotivakuutuksesta (30 %) ja autovakuutuksesta (22 %). </a:t>
            </a:r>
          </a:p>
          <a:p>
            <a:r>
              <a:rPr lang="fi-FI" sz="1200" dirty="0"/>
              <a:t>Mistä vakuutuksesta olet hakenut korvausta viimeksi sattuneessa vahinkotapauksessa,</a:t>
            </a:r>
          </a:p>
          <a:p>
            <a:r>
              <a:rPr lang="fi-FI" sz="1200" dirty="0"/>
              <a:t>korvausta hakeneiden määrä n=265</a:t>
            </a:r>
          </a:p>
        </p:txBody>
      </p:sp>
      <p:sp>
        <p:nvSpPr>
          <p:cNvPr id="4" name="Otsikko 3">
            <a:extLst>
              <a:ext uri="{FF2B5EF4-FFF2-40B4-BE49-F238E27FC236}">
                <a16:creationId xmlns:a16="http://schemas.microsoft.com/office/drawing/2014/main" id="{F6E3A823-6C63-805F-82B9-66BD629CA1D5}"/>
              </a:ext>
            </a:extLst>
          </p:cNvPr>
          <p:cNvSpPr>
            <a:spLocks noGrp="1"/>
          </p:cNvSpPr>
          <p:nvPr>
            <p:ph type="title"/>
          </p:nvPr>
        </p:nvSpPr>
        <p:spPr>
          <a:xfrm>
            <a:off x="424330" y="546185"/>
            <a:ext cx="10573347" cy="882300"/>
          </a:xfrm>
        </p:spPr>
        <p:txBody>
          <a:bodyPr>
            <a:normAutofit/>
          </a:bodyPr>
          <a:lstStyle/>
          <a:p>
            <a:r>
              <a:rPr lang="fi-FI"/>
              <a:t>Hakenut vakuutusyhtiöltä korvausta</a:t>
            </a:r>
          </a:p>
        </p:txBody>
      </p:sp>
      <p:sp>
        <p:nvSpPr>
          <p:cNvPr id="6" name="Dian numeron paikkamerkki 5">
            <a:extLst>
              <a:ext uri="{FF2B5EF4-FFF2-40B4-BE49-F238E27FC236}">
                <a16:creationId xmlns:a16="http://schemas.microsoft.com/office/drawing/2014/main" id="{A11010E3-AFCB-1947-053F-0E75B7E57CE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104</a:t>
            </a:fld>
            <a:endParaRPr lang="fi-FI"/>
          </a:p>
        </p:txBody>
      </p:sp>
      <p:sp>
        <p:nvSpPr>
          <p:cNvPr id="7" name="Päivämäärän paikkamerkki 6">
            <a:extLst>
              <a:ext uri="{FF2B5EF4-FFF2-40B4-BE49-F238E27FC236}">
                <a16:creationId xmlns:a16="http://schemas.microsoft.com/office/drawing/2014/main" id="{07659B16-B4EC-CB51-6BCE-A958CEE41196}"/>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pic>
        <p:nvPicPr>
          <p:cNvPr id="5" name="Picture 4">
            <a:extLst>
              <a:ext uri="{FF2B5EF4-FFF2-40B4-BE49-F238E27FC236}">
                <a16:creationId xmlns:a16="http://schemas.microsoft.com/office/drawing/2014/main" id="{6A0014AC-1763-71C5-BD80-1B63CACC42CB}"/>
              </a:ext>
            </a:extLst>
          </p:cNvPr>
          <p:cNvPicPr>
            <a:picLocks noChangeAspect="1"/>
          </p:cNvPicPr>
          <p:nvPr/>
        </p:nvPicPr>
        <p:blipFill>
          <a:blip r:embed="rId2"/>
          <a:stretch>
            <a:fillRect/>
          </a:stretch>
        </p:blipFill>
        <p:spPr>
          <a:xfrm>
            <a:off x="1504950" y="2493010"/>
            <a:ext cx="10126980" cy="3741420"/>
          </a:xfrm>
          <a:prstGeom prst="rect">
            <a:avLst/>
          </a:prstGeom>
        </p:spPr>
      </p:pic>
    </p:spTree>
    <p:extLst>
      <p:ext uri="{BB962C8B-B14F-4D97-AF65-F5344CB8AC3E}">
        <p14:creationId xmlns:p14="http://schemas.microsoft.com/office/powerpoint/2010/main" val="640866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564-28A4-8F9C-67CB-D051EB881C8E}"/>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6A98CE41-7504-A624-C966-B434FE8EF9C9}"/>
              </a:ext>
            </a:extLst>
          </p:cNvPr>
          <p:cNvSpPr>
            <a:spLocks noGrp="1"/>
          </p:cNvSpPr>
          <p:nvPr>
            <p:ph type="title"/>
          </p:nvPr>
        </p:nvSpPr>
        <p:spPr>
          <a:xfrm>
            <a:off x="424330" y="546185"/>
            <a:ext cx="11094557" cy="882300"/>
          </a:xfrm>
        </p:spPr>
        <p:txBody>
          <a:bodyPr>
            <a:normAutofit/>
          </a:bodyPr>
          <a:lstStyle/>
          <a:p>
            <a:r>
              <a:rPr lang="fi-FI" sz="3200"/>
              <a:t>Hakenut vakuutusyhtiöltä korvausta</a:t>
            </a:r>
          </a:p>
        </p:txBody>
      </p:sp>
      <p:sp>
        <p:nvSpPr>
          <p:cNvPr id="6" name="Dian numeron paikkamerkki 5">
            <a:extLst>
              <a:ext uri="{FF2B5EF4-FFF2-40B4-BE49-F238E27FC236}">
                <a16:creationId xmlns:a16="http://schemas.microsoft.com/office/drawing/2014/main" id="{F36BED64-BA1D-4D2A-9437-5EC4537DF75E}"/>
              </a:ext>
            </a:extLst>
          </p:cNvPr>
          <p:cNvSpPr>
            <a:spLocks noGrp="1"/>
          </p:cNvSpPr>
          <p:nvPr>
            <p:ph type="sldNum" sz="quarter" idx="12"/>
          </p:nvPr>
        </p:nvSpPr>
        <p:spPr/>
        <p:txBody>
          <a:bodyPr/>
          <a:lstStyle/>
          <a:p>
            <a:fld id="{3870A464-F060-4E12-BC80-B2AE5F264B44}" type="slidenum">
              <a:rPr lang="fi-FI" smtClean="0"/>
              <a:t>105</a:t>
            </a:fld>
            <a:endParaRPr lang="fi-FI"/>
          </a:p>
        </p:txBody>
      </p:sp>
      <p:sp>
        <p:nvSpPr>
          <p:cNvPr id="7" name="Päivämäärän paikkamerkki 6">
            <a:extLst>
              <a:ext uri="{FF2B5EF4-FFF2-40B4-BE49-F238E27FC236}">
                <a16:creationId xmlns:a16="http://schemas.microsoft.com/office/drawing/2014/main" id="{9EB72EA4-E4ED-9358-A136-AF61DBD88B32}"/>
              </a:ext>
            </a:extLst>
          </p:cNvPr>
          <p:cNvSpPr>
            <a:spLocks noGrp="1"/>
          </p:cNvSpPr>
          <p:nvPr>
            <p:ph type="dt" sz="half" idx="10"/>
          </p:nvPr>
        </p:nvSpPr>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9C790C52-17D3-EADB-B8F8-92F6831EC015}"/>
              </a:ext>
            </a:extLst>
          </p:cNvPr>
          <p:cNvSpPr txBox="1"/>
          <p:nvPr/>
        </p:nvSpPr>
        <p:spPr>
          <a:xfrm>
            <a:off x="467081" y="1111605"/>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Onko sinulle viimeksi kuluneen vuoden aikana sattunut vahinko, josta olet hakenut vakuutusyhtiöltä korvausta?</a:t>
            </a:r>
            <a:endParaRPr lang="fi-FI" sz="1400">
              <a:solidFill>
                <a:schemeClr val="tx2"/>
              </a:solidFill>
            </a:endParaRPr>
          </a:p>
          <a:p>
            <a:pPr defTabSz="1219170"/>
            <a:r>
              <a:rPr lang="fi-FI" sz="1400">
                <a:solidFill>
                  <a:schemeClr val="tx2"/>
                </a:solidFill>
              </a:rPr>
              <a:t>Kaikki vastaajat, n=1000</a:t>
            </a:r>
          </a:p>
        </p:txBody>
      </p:sp>
      <p:graphicFrame>
        <p:nvGraphicFramePr>
          <p:cNvPr id="15" name="Sisällön paikkamerkki 7">
            <a:extLst>
              <a:ext uri="{FF2B5EF4-FFF2-40B4-BE49-F238E27FC236}">
                <a16:creationId xmlns:a16="http://schemas.microsoft.com/office/drawing/2014/main" id="{188B139E-2C40-5A03-1BED-9A89E2026E08}"/>
              </a:ext>
            </a:extLst>
          </p:cNvPr>
          <p:cNvGraphicFramePr>
            <a:graphicFrameLocks noGrp="1"/>
          </p:cNvGraphicFramePr>
          <p:nvPr>
            <p:ph idx="1"/>
            <p:extLst>
              <p:ext uri="{D42A27DB-BD31-4B8C-83A1-F6EECF244321}">
                <p14:modId xmlns:p14="http://schemas.microsoft.com/office/powerpoint/2010/main" val="804516299"/>
              </p:ext>
            </p:extLst>
          </p:nvPr>
        </p:nvGraphicFramePr>
        <p:xfrm>
          <a:off x="630362" y="1634825"/>
          <a:ext cx="5984763" cy="50636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isällön paikkamerkki 7">
            <a:extLst>
              <a:ext uri="{FF2B5EF4-FFF2-40B4-BE49-F238E27FC236}">
                <a16:creationId xmlns:a16="http://schemas.microsoft.com/office/drawing/2014/main" id="{DEEFE339-AE26-E96C-6419-5526DED1C6C3}"/>
              </a:ext>
            </a:extLst>
          </p:cNvPr>
          <p:cNvGraphicFramePr>
            <a:graphicFrameLocks/>
          </p:cNvGraphicFramePr>
          <p:nvPr>
            <p:extLst>
              <p:ext uri="{D42A27DB-BD31-4B8C-83A1-F6EECF244321}">
                <p14:modId xmlns:p14="http://schemas.microsoft.com/office/powerpoint/2010/main" val="609443927"/>
              </p:ext>
            </p:extLst>
          </p:nvPr>
        </p:nvGraphicFramePr>
        <p:xfrm>
          <a:off x="5610578" y="1640271"/>
          <a:ext cx="5984763" cy="5063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43249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F421-A480-C4CF-13FE-11AC775AE5A7}"/>
            </a:ext>
          </a:extLst>
        </p:cNvPr>
        <p:cNvGrpSpPr/>
        <p:nvPr/>
      </p:nvGrpSpPr>
      <p:grpSpPr>
        <a:xfrm>
          <a:off x="0" y="0"/>
          <a:ext cx="0" cy="0"/>
          <a:chOff x="0" y="0"/>
          <a:chExt cx="0" cy="0"/>
        </a:xfrm>
      </p:grpSpPr>
      <p:graphicFrame>
        <p:nvGraphicFramePr>
          <p:cNvPr id="11" name="Sisällön paikkamerkki 7">
            <a:extLst>
              <a:ext uri="{FF2B5EF4-FFF2-40B4-BE49-F238E27FC236}">
                <a16:creationId xmlns:a16="http://schemas.microsoft.com/office/drawing/2014/main" id="{C7458F27-5DBB-FCAA-E65F-3EB075FB9BC8}"/>
              </a:ext>
            </a:extLst>
          </p:cNvPr>
          <p:cNvGraphicFramePr>
            <a:graphicFrameLocks noGrp="1"/>
          </p:cNvGraphicFramePr>
          <p:nvPr>
            <p:ph idx="1"/>
            <p:extLst>
              <p:ext uri="{D42A27DB-BD31-4B8C-83A1-F6EECF244321}">
                <p14:modId xmlns:p14="http://schemas.microsoft.com/office/powerpoint/2010/main" val="3096528280"/>
              </p:ext>
            </p:extLst>
          </p:nvPr>
        </p:nvGraphicFramePr>
        <p:xfrm>
          <a:off x="423863" y="2101165"/>
          <a:ext cx="5635125" cy="4245163"/>
        </p:xfrm>
        <a:graphic>
          <a:graphicData uri="http://schemas.openxmlformats.org/drawingml/2006/chart">
            <c:chart xmlns:c="http://schemas.openxmlformats.org/drawingml/2006/chart" xmlns:r="http://schemas.openxmlformats.org/officeDocument/2006/relationships" r:id="rId3"/>
          </a:graphicData>
        </a:graphic>
      </p:graphicFrame>
      <p:sp>
        <p:nvSpPr>
          <p:cNvPr id="4" name="Otsikko 3">
            <a:extLst>
              <a:ext uri="{FF2B5EF4-FFF2-40B4-BE49-F238E27FC236}">
                <a16:creationId xmlns:a16="http://schemas.microsoft.com/office/drawing/2014/main" id="{F8098E9D-E30E-5B59-867D-A6415797487C}"/>
              </a:ext>
            </a:extLst>
          </p:cNvPr>
          <p:cNvSpPr>
            <a:spLocks noGrp="1"/>
          </p:cNvSpPr>
          <p:nvPr>
            <p:ph type="title"/>
          </p:nvPr>
        </p:nvSpPr>
        <p:spPr>
          <a:xfrm>
            <a:off x="424330" y="546185"/>
            <a:ext cx="10573347" cy="882300"/>
          </a:xfrm>
        </p:spPr>
        <p:txBody>
          <a:bodyPr>
            <a:normAutofit/>
          </a:bodyPr>
          <a:lstStyle/>
          <a:p>
            <a:r>
              <a:rPr lang="fi-FI"/>
              <a:t>Hakenut vakuutusyhtiöltä korvausta</a:t>
            </a:r>
          </a:p>
        </p:txBody>
      </p:sp>
      <p:sp>
        <p:nvSpPr>
          <p:cNvPr id="6" name="Dian numeron paikkamerkki 5">
            <a:extLst>
              <a:ext uri="{FF2B5EF4-FFF2-40B4-BE49-F238E27FC236}">
                <a16:creationId xmlns:a16="http://schemas.microsoft.com/office/drawing/2014/main" id="{E77E67A4-5730-094C-0259-5180CB712A5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106</a:t>
            </a:fld>
            <a:endParaRPr lang="fi-FI"/>
          </a:p>
        </p:txBody>
      </p:sp>
      <p:sp>
        <p:nvSpPr>
          <p:cNvPr id="7" name="Päivämäärän paikkamerkki 6">
            <a:extLst>
              <a:ext uri="{FF2B5EF4-FFF2-40B4-BE49-F238E27FC236}">
                <a16:creationId xmlns:a16="http://schemas.microsoft.com/office/drawing/2014/main" id="{C4FDA477-F8D7-59FA-F194-6BFC926F66FE}"/>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072E89C0-87BB-BD35-E62A-07A2BFB506CB}"/>
              </a:ext>
            </a:extLst>
          </p:cNvPr>
          <p:cNvSpPr txBox="1"/>
          <p:nvPr/>
        </p:nvSpPr>
        <p:spPr>
          <a:xfrm>
            <a:off x="423863" y="1401730"/>
            <a:ext cx="5061776" cy="784830"/>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Onko sinulle viimeksi kuluneen vuoden aikana sattunut vahinko, josta olet hakenut vakuutusyhtiöltä korvausta?</a:t>
            </a:r>
          </a:p>
        </p:txBody>
      </p:sp>
      <p:graphicFrame>
        <p:nvGraphicFramePr>
          <p:cNvPr id="12" name="Sisällön paikkamerkki 7">
            <a:extLst>
              <a:ext uri="{FF2B5EF4-FFF2-40B4-BE49-F238E27FC236}">
                <a16:creationId xmlns:a16="http://schemas.microsoft.com/office/drawing/2014/main" id="{19E1D179-C345-CE64-3AA3-AA224E8807C2}"/>
              </a:ext>
            </a:extLst>
          </p:cNvPr>
          <p:cNvGraphicFramePr>
            <a:graphicFrameLocks/>
          </p:cNvGraphicFramePr>
          <p:nvPr>
            <p:extLst>
              <p:ext uri="{D42A27DB-BD31-4B8C-83A1-F6EECF244321}">
                <p14:modId xmlns:p14="http://schemas.microsoft.com/office/powerpoint/2010/main" val="1061220796"/>
              </p:ext>
            </p:extLst>
          </p:nvPr>
        </p:nvGraphicFramePr>
        <p:xfrm>
          <a:off x="6133014" y="2101165"/>
          <a:ext cx="5884814" cy="424516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iruutu 15">
            <a:extLst>
              <a:ext uri="{FF2B5EF4-FFF2-40B4-BE49-F238E27FC236}">
                <a16:creationId xmlns:a16="http://schemas.microsoft.com/office/drawing/2014/main" id="{85C12EF7-FDB6-0514-974B-BEF5DC3C87FB}"/>
              </a:ext>
            </a:extLst>
          </p:cNvPr>
          <p:cNvSpPr txBox="1"/>
          <p:nvPr/>
        </p:nvSpPr>
        <p:spPr>
          <a:xfrm>
            <a:off x="6058988" y="1401730"/>
            <a:ext cx="5370499" cy="784830"/>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Mistä vakuutuksesta olet hakenut korvausta viimeksi sattuneessa vahinkotapauksessa?</a:t>
            </a:r>
          </a:p>
          <a:p>
            <a:pPr defTabSz="1219170"/>
            <a:r>
              <a:rPr lang="fi-FI" sz="1500">
                <a:solidFill>
                  <a:schemeClr val="tx2"/>
                </a:solidFill>
              </a:rPr>
              <a:t>Vastaajat, jotka ovat hakeneet korvausta (%)</a:t>
            </a:r>
          </a:p>
        </p:txBody>
      </p:sp>
    </p:spTree>
    <p:extLst>
      <p:ext uri="{BB962C8B-B14F-4D97-AF65-F5344CB8AC3E}">
        <p14:creationId xmlns:p14="http://schemas.microsoft.com/office/powerpoint/2010/main" val="881880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2267" y="812899"/>
            <a:ext cx="10827465" cy="5478423"/>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Millaista oli mielestäsi vakuutusyhtiön korvausmenettely?</a:t>
            </a:r>
          </a:p>
          <a:p>
            <a:endParaRPr lang="fi-FI" sz="15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4= täysin samaa mieltä</a:t>
            </a:r>
          </a:p>
          <a:p>
            <a:r>
              <a:rPr lang="fi-FI" sz="1500">
                <a:solidFill>
                  <a:schemeClr val="tx2"/>
                </a:solidFill>
                <a:latin typeface="Merriweather Bold (Headings)"/>
                <a:cs typeface="Calibri" panose="020F0502020204030204" pitchFamily="34" charset="0"/>
              </a:rPr>
              <a:t>3= osittain samaa mieltä</a:t>
            </a:r>
          </a:p>
          <a:p>
            <a:r>
              <a:rPr lang="fi-FI" sz="1500">
                <a:solidFill>
                  <a:schemeClr val="tx2"/>
                </a:solidFill>
                <a:latin typeface="Merriweather Bold (Headings)"/>
                <a:cs typeface="Calibri" panose="020F0502020204030204" pitchFamily="34" charset="0"/>
              </a:rPr>
              <a:t>2= osittain eri mieltä</a:t>
            </a:r>
          </a:p>
          <a:p>
            <a:r>
              <a:rPr lang="fi-FI" sz="1500">
                <a:solidFill>
                  <a:schemeClr val="tx2"/>
                </a:solidFill>
                <a:latin typeface="Merriweather Bold (Headings)"/>
                <a:cs typeface="Calibri" panose="020F0502020204030204" pitchFamily="34" charset="0"/>
              </a:rPr>
              <a:t>1= täysin eri mieltä</a:t>
            </a:r>
          </a:p>
          <a:p>
            <a:r>
              <a:rPr lang="fi-FI" sz="1500">
                <a:solidFill>
                  <a:schemeClr val="tx2"/>
                </a:solidFill>
                <a:latin typeface="Merriweather Bold (Headings)"/>
                <a:cs typeface="Calibri" panose="020F0502020204030204" pitchFamily="34" charset="0"/>
              </a:rPr>
              <a:t>0= en osaa sanoa</a:t>
            </a:r>
          </a:p>
          <a:p>
            <a:pPr lvl="0"/>
            <a:endParaRPr lang="fi-FI" sz="1500">
              <a:solidFill>
                <a:schemeClr val="tx2"/>
              </a:solidFill>
              <a:latin typeface="Merriweather Bold (Headings)"/>
              <a:cs typeface="Calibri" panose="020F0502020204030204" pitchFamily="34" charset="0"/>
            </a:endParaRPr>
          </a:p>
          <a:p>
            <a:pPr lvl="0"/>
            <a:r>
              <a:rPr lang="fi-FI" sz="1500">
                <a:solidFill>
                  <a:schemeClr val="tx2"/>
                </a:solidFill>
                <a:latin typeface="Merriweather Bold (Headings)"/>
                <a:cs typeface="Calibri" panose="020F0502020204030204" pitchFamily="34" charset="0"/>
              </a:rPr>
              <a:t>Väittämät</a:t>
            </a:r>
          </a:p>
          <a:p>
            <a:pPr marL="342900" indent="-342900">
              <a:buFont typeface="+mj-lt"/>
              <a:buAutoNum type="arabicPeriod"/>
            </a:pPr>
            <a:r>
              <a:rPr lang="fi-FI" sz="1500">
                <a:solidFill>
                  <a:schemeClr val="tx2"/>
                </a:solidFill>
                <a:latin typeface="Merriweather Bold (Headings)"/>
                <a:cs typeface="Calibri" panose="020F0502020204030204" pitchFamily="34" charset="0"/>
              </a:rPr>
              <a:t>Sain hyvää palvelua vakuutusyhtiöstä vahinkotilanteessa</a:t>
            </a:r>
          </a:p>
          <a:p>
            <a:pPr marL="342900" indent="-342900">
              <a:buFont typeface="+mj-lt"/>
              <a:buAutoNum type="arabicPeriod"/>
            </a:pPr>
            <a:r>
              <a:rPr lang="fi-FI" sz="1500">
                <a:solidFill>
                  <a:schemeClr val="tx2"/>
                </a:solidFill>
                <a:latin typeface="Merriweather Bold (Headings)"/>
                <a:cs typeface="Calibri" panose="020F0502020204030204" pitchFamily="34" charset="0"/>
              </a:rPr>
              <a:t>Korvaus oli vakuutusehtojen mukainen</a:t>
            </a:r>
          </a:p>
          <a:p>
            <a:pPr marL="342900" indent="-342900">
              <a:buFont typeface="+mj-lt"/>
              <a:buAutoNum type="arabicPeriod"/>
            </a:pPr>
            <a:r>
              <a:rPr lang="fi-FI" sz="1500">
                <a:solidFill>
                  <a:schemeClr val="tx2"/>
                </a:solidFill>
                <a:latin typeface="Merriweather Bold (Headings)"/>
                <a:cs typeface="Calibri" panose="020F0502020204030204" pitchFamily="34" charset="0"/>
              </a:rPr>
              <a:t>Korvaus vastasi sattunutta vahinkoa</a:t>
            </a:r>
          </a:p>
          <a:p>
            <a:pPr marL="342900" indent="-342900">
              <a:buFont typeface="+mj-lt"/>
              <a:buAutoNum type="arabicPeriod"/>
            </a:pPr>
            <a:r>
              <a:rPr lang="fi-FI" sz="1500">
                <a:solidFill>
                  <a:schemeClr val="tx2"/>
                </a:solidFill>
                <a:latin typeface="Merriweather Bold (Headings)"/>
                <a:cs typeface="Calibri" panose="020F0502020204030204" pitchFamily="34" charset="0"/>
              </a:rPr>
              <a:t>Korvaushakemukseni käsiteltiin viivytyksettä</a:t>
            </a:r>
          </a:p>
          <a:p>
            <a:pPr marL="342900" indent="-342900">
              <a:buFont typeface="+mj-lt"/>
              <a:buAutoNum type="arabicPeriod"/>
            </a:pPr>
            <a:r>
              <a:rPr lang="fi-FI" sz="1500">
                <a:solidFill>
                  <a:schemeClr val="tx2"/>
                </a:solidFill>
                <a:latin typeface="Merriweather Bold (Headings)"/>
                <a:cs typeface="Calibri" panose="020F0502020204030204" pitchFamily="34" charset="0"/>
              </a:rPr>
              <a:t>Käytössä olevat valitus- ja muutoksenhakukeinot ilmoitettiin selvästi</a:t>
            </a:r>
          </a:p>
          <a:p>
            <a:pPr marL="342900" indent="-342900">
              <a:buFont typeface="+mj-lt"/>
              <a:buAutoNum type="arabicPeriod"/>
            </a:pPr>
            <a:endParaRPr lang="fi-FI" sz="2200" b="1">
              <a:solidFill>
                <a:schemeClr val="tx2"/>
              </a:solidFill>
              <a:latin typeface="Merriweather Bold (Headings)"/>
              <a:cs typeface="Calibri" panose="020F0502020204030204" pitchFamily="34" charset="0"/>
            </a:endParaRPr>
          </a:p>
          <a:p>
            <a:r>
              <a:rPr lang="fi-FI" sz="2200" b="1">
                <a:solidFill>
                  <a:schemeClr val="tx2"/>
                </a:solidFill>
                <a:latin typeface="Merriweather Bold (Headings)"/>
                <a:cs typeface="Calibri" panose="020F0502020204030204" pitchFamily="34" charset="0"/>
              </a:rPr>
              <a:t>Hylättiinkö korvaushakemuksesi?</a:t>
            </a:r>
          </a:p>
          <a:p>
            <a:endParaRPr lang="fi-FI" sz="14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Kyllä</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Ei</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Hakemuksen käsittely on vielä kesken</a:t>
            </a:r>
          </a:p>
        </p:txBody>
      </p:sp>
    </p:spTree>
    <p:extLst>
      <p:ext uri="{BB962C8B-B14F-4D97-AF65-F5344CB8AC3E}">
        <p14:creationId xmlns:p14="http://schemas.microsoft.com/office/powerpoint/2010/main" val="22253268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313F269-E709-3217-1977-00A9438E62FA}"/>
              </a:ext>
            </a:extLst>
          </p:cNvPr>
          <p:cNvSpPr>
            <a:spLocks noGrp="1"/>
          </p:cNvSpPr>
          <p:nvPr>
            <p:ph idx="1"/>
          </p:nvPr>
        </p:nvSpPr>
        <p:spPr>
          <a:xfrm>
            <a:off x="423863" y="1540365"/>
            <a:ext cx="11343806" cy="4636598"/>
          </a:xfrm>
        </p:spPr>
        <p:txBody>
          <a:bodyPr>
            <a:normAutofit/>
          </a:bodyPr>
          <a:lstStyle/>
          <a:p>
            <a:r>
              <a:rPr lang="fi-FI"/>
              <a:t>Vakuutuskorvausta on hakenut 27 % vastaajista. Korvausten hakeminen oli yleisempää 30–39-vuotiailla, johtavassa asemassa olevilla, toimihenkilöillä ja korkeakoulututkinnon suorittaneilla. </a:t>
            </a:r>
          </a:p>
          <a:p>
            <a:r>
              <a:rPr lang="fi-FI"/>
              <a:t>Suurin osa (85 % vastaajista täysin tai osittain samaa mieltä) sai mielestään hyvää palvelua vakuutusyhtiöstä vahinkotilanteessa. Täysin samaa mieltä hyvästä palvelusta oli 62 % vastanneista. Suurin osa oli myös sitä mieltä, että korvaus oli vakuutusehtojen mukainen (85 %), korvaushakemus käsiteltiin viivytyksettä (84 %) ja että korvaus vastasi sattunutta vahinkoa (86 %).</a:t>
            </a:r>
          </a:p>
          <a:p>
            <a:r>
              <a:rPr lang="fi-FI"/>
              <a:t>Käytössä olevista muutoksenhaku- ja valituskeinoista sen sijaan löytyy vastanneiden mielestä parannettavaa. Tyytyväisyys muutoksenhaku- ja valituskeinojen ilmoittamiseen on pysynyt pitkään samalla tasolla.</a:t>
            </a:r>
          </a:p>
          <a:p>
            <a:r>
              <a:rPr lang="fi-FI"/>
              <a:t>Korvaushakemuksista hylättiin vain 5 %, mikä on vähemmän kuin vuosina 2020 ja 2022.</a:t>
            </a:r>
          </a:p>
        </p:txBody>
      </p:sp>
      <p:sp>
        <p:nvSpPr>
          <p:cNvPr id="4" name="Otsikko 3">
            <a:extLst>
              <a:ext uri="{FF2B5EF4-FFF2-40B4-BE49-F238E27FC236}">
                <a16:creationId xmlns:a16="http://schemas.microsoft.com/office/drawing/2014/main" id="{B5AE32AB-4EB0-E8ED-2183-F93DBB3D0E0F}"/>
              </a:ext>
            </a:extLst>
          </p:cNvPr>
          <p:cNvSpPr>
            <a:spLocks noGrp="1"/>
          </p:cNvSpPr>
          <p:nvPr>
            <p:ph type="title"/>
          </p:nvPr>
        </p:nvSpPr>
        <p:spPr>
          <a:xfrm>
            <a:off x="424330" y="546185"/>
            <a:ext cx="10573347" cy="882300"/>
          </a:xfrm>
        </p:spPr>
        <p:txBody>
          <a:bodyPr/>
          <a:lstStyle/>
          <a:p>
            <a:r>
              <a:rPr lang="fi-FI"/>
              <a:t>Korvausmenettely</a:t>
            </a:r>
          </a:p>
        </p:txBody>
      </p:sp>
      <p:sp>
        <p:nvSpPr>
          <p:cNvPr id="5" name="Alatunnisteen paikkamerkki 4">
            <a:extLst>
              <a:ext uri="{FF2B5EF4-FFF2-40B4-BE49-F238E27FC236}">
                <a16:creationId xmlns:a16="http://schemas.microsoft.com/office/drawing/2014/main" id="{A687167F-04E3-BF77-2F2B-130C11F8B465}"/>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ADCB4140-F819-D049-4DDC-2EAEF566430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108</a:t>
            </a:fld>
            <a:endParaRPr lang="fi-FI"/>
          </a:p>
        </p:txBody>
      </p:sp>
      <p:sp>
        <p:nvSpPr>
          <p:cNvPr id="7" name="Päivämäärän paikkamerkki 6">
            <a:extLst>
              <a:ext uri="{FF2B5EF4-FFF2-40B4-BE49-F238E27FC236}">
                <a16:creationId xmlns:a16="http://schemas.microsoft.com/office/drawing/2014/main" id="{88913A3A-20DA-7BE0-FEF2-9104473F80F7}"/>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81763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18D17-BE39-2C43-6680-7B920E2E3FB1}"/>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52E12C42-BAE0-A0BC-46C9-D91F23F8E2E8}"/>
              </a:ext>
            </a:extLst>
          </p:cNvPr>
          <p:cNvSpPr>
            <a:spLocks noGrp="1"/>
          </p:cNvSpPr>
          <p:nvPr>
            <p:ph type="title"/>
          </p:nvPr>
        </p:nvSpPr>
        <p:spPr>
          <a:xfrm>
            <a:off x="424330" y="546185"/>
            <a:ext cx="10573347" cy="882300"/>
          </a:xfrm>
        </p:spPr>
        <p:txBody>
          <a:bodyPr>
            <a:normAutofit fontScale="90000"/>
          </a:bodyPr>
          <a:lstStyle/>
          <a:p>
            <a:r>
              <a:rPr lang="fi-FI"/>
              <a:t>Millaista oli mielestänne vakuutusyhtiön korvausmenettely?</a:t>
            </a:r>
          </a:p>
        </p:txBody>
      </p:sp>
      <p:sp>
        <p:nvSpPr>
          <p:cNvPr id="6" name="Dian numeron paikkamerkki 5">
            <a:extLst>
              <a:ext uri="{FF2B5EF4-FFF2-40B4-BE49-F238E27FC236}">
                <a16:creationId xmlns:a16="http://schemas.microsoft.com/office/drawing/2014/main" id="{686902E1-6011-0B52-6D03-5D3E843FFB8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109</a:t>
            </a:fld>
            <a:endParaRPr lang="fi-FI"/>
          </a:p>
        </p:txBody>
      </p:sp>
      <p:sp>
        <p:nvSpPr>
          <p:cNvPr id="7" name="Päivämäärän paikkamerkki 6">
            <a:extLst>
              <a:ext uri="{FF2B5EF4-FFF2-40B4-BE49-F238E27FC236}">
                <a16:creationId xmlns:a16="http://schemas.microsoft.com/office/drawing/2014/main" id="{FEC2070B-F437-1656-84DD-F3AB02E33305}"/>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A3294D4F-5064-A284-A84F-196C32F98931}"/>
              </a:ext>
            </a:extLst>
          </p:cNvPr>
          <p:cNvSpPr txBox="1"/>
          <p:nvPr/>
        </p:nvSpPr>
        <p:spPr>
          <a:xfrm>
            <a:off x="423863" y="1315749"/>
            <a:ext cx="10796369" cy="584775"/>
          </a:xfrm>
          <a:prstGeom prst="rect">
            <a:avLst/>
          </a:prstGeom>
          <a:noFill/>
        </p:spPr>
        <p:txBody>
          <a:bodyPr wrap="square" lIns="91440" tIns="45720" rIns="91440" bIns="45720" rtlCol="0">
            <a:spAutoFit/>
          </a:bodyPr>
          <a:lstStyle/>
          <a:p>
            <a:r>
              <a:rPr lang="fi-FI" sz="1600">
                <a:solidFill>
                  <a:schemeClr val="tx2"/>
                </a:solidFill>
                <a:cs typeface="Calibri" panose="020F0502020204030204" pitchFamily="34" charset="0"/>
              </a:rPr>
              <a:t>Millaista oli mielestäsi vakuutusyhtiön korvausmenettely?</a:t>
            </a:r>
          </a:p>
          <a:p>
            <a:r>
              <a:rPr lang="fi-FI" sz="1600">
                <a:solidFill>
                  <a:schemeClr val="tx2"/>
                </a:solidFill>
                <a:cs typeface="Calibri" panose="020F0502020204030204" pitchFamily="34" charset="0"/>
              </a:rPr>
              <a:t>Vastaajat, jotka ovat hakeneet korvausta, n=265</a:t>
            </a:r>
          </a:p>
        </p:txBody>
      </p:sp>
      <p:graphicFrame>
        <p:nvGraphicFramePr>
          <p:cNvPr id="12" name="Sisällön paikkamerkki 7">
            <a:extLst>
              <a:ext uri="{FF2B5EF4-FFF2-40B4-BE49-F238E27FC236}">
                <a16:creationId xmlns:a16="http://schemas.microsoft.com/office/drawing/2014/main" id="{CE59D34B-243C-D070-F7FB-F2FD6A919593}"/>
              </a:ext>
            </a:extLst>
          </p:cNvPr>
          <p:cNvGraphicFramePr>
            <a:graphicFrameLocks noGrp="1"/>
          </p:cNvGraphicFramePr>
          <p:nvPr>
            <p:ph idx="1"/>
            <p:extLst>
              <p:ext uri="{D42A27DB-BD31-4B8C-83A1-F6EECF244321}">
                <p14:modId xmlns:p14="http://schemas.microsoft.com/office/powerpoint/2010/main" val="4054777554"/>
              </p:ext>
            </p:extLst>
          </p:nvPr>
        </p:nvGraphicFramePr>
        <p:xfrm>
          <a:off x="423863" y="1900238"/>
          <a:ext cx="11344275" cy="4276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03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33AF8-9F58-0107-8A24-8AE10D2BEAF2}"/>
            </a:ext>
          </a:extLst>
        </p:cNvPr>
        <p:cNvGrpSpPr/>
        <p:nvPr/>
      </p:nvGrpSpPr>
      <p:grpSpPr>
        <a:xfrm>
          <a:off x="0" y="0"/>
          <a:ext cx="0" cy="0"/>
          <a:chOff x="0" y="0"/>
          <a:chExt cx="0" cy="0"/>
        </a:xfrm>
      </p:grpSpPr>
      <p:sp>
        <p:nvSpPr>
          <p:cNvPr id="10" name="Tekstiruutu 15">
            <a:extLst>
              <a:ext uri="{FF2B5EF4-FFF2-40B4-BE49-F238E27FC236}">
                <a16:creationId xmlns:a16="http://schemas.microsoft.com/office/drawing/2014/main" id="{0B950D0E-7408-CB95-0E8D-461A5DD4D50D}"/>
              </a:ext>
            </a:extLst>
          </p:cNvPr>
          <p:cNvSpPr txBox="1">
            <a:spLocks noGrp="1"/>
          </p:cNvSpPr>
          <p:nvPr>
            <p:ph idx="1"/>
          </p:nvPr>
        </p:nvSpPr>
        <p:spPr>
          <a:xfrm>
            <a:off x="423863" y="1539875"/>
            <a:ext cx="11344275" cy="4637088"/>
          </a:xfrm>
          <a:noFill/>
        </p:spPr>
        <p:txBody>
          <a:bodyPr wrap="square" lIns="91440" tIns="45720" rIns="91440" bIns="45720" rtlCol="0">
            <a:normAutofit fontScale="85000" lnSpcReduction="10000"/>
          </a:bodyPr>
          <a:lstStyle/>
          <a:p>
            <a:r>
              <a:rPr lang="fi-FI"/>
              <a:t>Yhä suurempi osa vastaajista uskoo tulevaisuudessa kansalaisten joutuvan kustantamaan palveluita enemmän itse. Erityisesti terveyden- ja sairaanhoidon kustannuksissa osuus on jo 83 %, mikä on 10 %-yksikön nousu edellisestä mittauskerrasta.</a:t>
            </a:r>
          </a:p>
          <a:p>
            <a:r>
              <a:rPr lang="fi-FI"/>
              <a:t>Kaikista vastaajista 27 % on hakenut viimeisen vuoden aikana korvausta vakuutusyhtiöiltä (30 % vuonna 2022). Eniten vahinkoja on tapahtunut lapsiperheille, joista jopa 44 % on hakenut korvausta. Useimmiten korvausta on haettu kotivakuutuksesta (30 %) ja autovakuutuksesta (22 %), sekä sairauskuluvakuutuksesta (19 %).</a:t>
            </a:r>
          </a:p>
          <a:p>
            <a:r>
              <a:rPr lang="fi-FI"/>
              <a:t>Vastaajat ovat varsin tyytyväisiä vakuutusyhtiöiden korvausmenettelyyn. Suurin osa, 85 % vastaajista, sai mielestään hyvää palvelua vakuutusyhtiössä vahinkotilanteessa, ja erittäin hyvänä palvelua piti 62 % vastanneista. Suurin osa oli sitä mieltä, että korvaus oli vakuutusehtojen mukainen (85 %) ja korvaushakemus käsiteltiin viivytyksettä (84 %). Korvaus vastasi sattunutta vahinkoa 86 %:n mielestä.</a:t>
            </a:r>
          </a:p>
          <a:p>
            <a:r>
              <a:rPr lang="fi-FI"/>
              <a:t>Huolimatta hyvistä kokemuksista korvausmenettelyssä vakuutusyhtiöiden korvaushalukkuuteen suhtaudutaan edelleen skeptisesti. Peräti 76 % vastanneista on sitä mieltä, että vakuutusyhtiöt pyrkivät vakuutusehtoihin vetoamalla vapautumaan korvausten maksusta.</a:t>
            </a:r>
          </a:p>
          <a:p>
            <a:r>
              <a:rPr lang="fi-FI"/>
              <a:t>Vastaajista 75 % pitää nykyistä vakuutusturvaansa riittävänä. Huomattavinta parannusta on tapahtunut vakuutustuotteiden ja -maksujen vertailun helppoudessa, sekä verkkopalveluiden kattavuudessa ja helppokäyttöisyydessä.</a:t>
            </a:r>
          </a:p>
        </p:txBody>
      </p:sp>
      <p:sp>
        <p:nvSpPr>
          <p:cNvPr id="4" name="Otsikko 3">
            <a:extLst>
              <a:ext uri="{FF2B5EF4-FFF2-40B4-BE49-F238E27FC236}">
                <a16:creationId xmlns:a16="http://schemas.microsoft.com/office/drawing/2014/main" id="{96577E62-F9E3-F254-65C5-4278A73A725A}"/>
              </a:ext>
            </a:extLst>
          </p:cNvPr>
          <p:cNvSpPr>
            <a:spLocks noGrp="1"/>
          </p:cNvSpPr>
          <p:nvPr>
            <p:ph type="title"/>
          </p:nvPr>
        </p:nvSpPr>
        <p:spPr>
          <a:xfrm>
            <a:off x="424330" y="546185"/>
            <a:ext cx="10573347" cy="882300"/>
          </a:xfrm>
        </p:spPr>
        <p:txBody>
          <a:bodyPr>
            <a:normAutofit/>
          </a:bodyPr>
          <a:lstStyle/>
          <a:p>
            <a:r>
              <a:rPr lang="fi-FI"/>
              <a:t>Yhteenveto tutkimuksen tuloksista</a:t>
            </a:r>
          </a:p>
        </p:txBody>
      </p:sp>
      <p:sp>
        <p:nvSpPr>
          <p:cNvPr id="6" name="Dian numeron paikkamerkki 5">
            <a:extLst>
              <a:ext uri="{FF2B5EF4-FFF2-40B4-BE49-F238E27FC236}">
                <a16:creationId xmlns:a16="http://schemas.microsoft.com/office/drawing/2014/main" id="{AA4319F0-D441-0274-5B46-5F3CA5F434A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11</a:t>
            </a:fld>
            <a:endParaRPr lang="fi-FI"/>
          </a:p>
        </p:txBody>
      </p:sp>
      <p:sp>
        <p:nvSpPr>
          <p:cNvPr id="7" name="Päivämäärän paikkamerkki 6">
            <a:extLst>
              <a:ext uri="{FF2B5EF4-FFF2-40B4-BE49-F238E27FC236}">
                <a16:creationId xmlns:a16="http://schemas.microsoft.com/office/drawing/2014/main" id="{EF198C1E-85CB-CDC9-40D8-523B21581758}"/>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Tree>
    <p:extLst>
      <p:ext uri="{BB962C8B-B14F-4D97-AF65-F5344CB8AC3E}">
        <p14:creationId xmlns:p14="http://schemas.microsoft.com/office/powerpoint/2010/main" val="27608371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A422B-63C9-02B8-CDE9-4A2E323A4A73}"/>
            </a:ext>
          </a:extLst>
        </p:cNvPr>
        <p:cNvGrpSpPr/>
        <p:nvPr/>
      </p:nvGrpSpPr>
      <p:grpSpPr>
        <a:xfrm>
          <a:off x="0" y="0"/>
          <a:ext cx="0" cy="0"/>
          <a:chOff x="0" y="0"/>
          <a:chExt cx="0" cy="0"/>
        </a:xfrm>
      </p:grpSpPr>
      <p:graphicFrame>
        <p:nvGraphicFramePr>
          <p:cNvPr id="3" name="Sisällön paikkamerkki 7">
            <a:extLst>
              <a:ext uri="{FF2B5EF4-FFF2-40B4-BE49-F238E27FC236}">
                <a16:creationId xmlns:a16="http://schemas.microsoft.com/office/drawing/2014/main" id="{CAB6A4A9-6BD7-91B2-6998-7E68F9B44BA2}"/>
              </a:ext>
            </a:extLst>
          </p:cNvPr>
          <p:cNvGraphicFramePr>
            <a:graphicFrameLocks noGrp="1"/>
          </p:cNvGraphicFramePr>
          <p:nvPr>
            <p:ph idx="1"/>
            <p:extLst>
              <p:ext uri="{D42A27DB-BD31-4B8C-83A1-F6EECF244321}">
                <p14:modId xmlns:p14="http://schemas.microsoft.com/office/powerpoint/2010/main" val="1659065088"/>
              </p:ext>
            </p:extLst>
          </p:nvPr>
        </p:nvGraphicFramePr>
        <p:xfrm>
          <a:off x="423863" y="1742568"/>
          <a:ext cx="11344275" cy="5115431"/>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EB70E59D-5019-5A4D-9C63-062A6DFFB48A}"/>
              </a:ext>
            </a:extLst>
          </p:cNvPr>
          <p:cNvSpPr>
            <a:spLocks noGrp="1"/>
          </p:cNvSpPr>
          <p:nvPr>
            <p:ph type="title"/>
          </p:nvPr>
        </p:nvSpPr>
        <p:spPr>
          <a:xfrm>
            <a:off x="424330" y="546185"/>
            <a:ext cx="10573347" cy="882300"/>
          </a:xfrm>
        </p:spPr>
        <p:txBody>
          <a:bodyPr>
            <a:normAutofit fontScale="90000"/>
          </a:bodyPr>
          <a:lstStyle/>
          <a:p>
            <a:r>
              <a:rPr lang="fi-FI"/>
              <a:t>Mielipiteet vakuutusyhtiön korvausmenettelystä 1/3</a:t>
            </a:r>
          </a:p>
        </p:txBody>
      </p:sp>
      <p:sp>
        <p:nvSpPr>
          <p:cNvPr id="6" name="Dian numeron paikkamerkki 5">
            <a:extLst>
              <a:ext uri="{FF2B5EF4-FFF2-40B4-BE49-F238E27FC236}">
                <a16:creationId xmlns:a16="http://schemas.microsoft.com/office/drawing/2014/main" id="{F199A1DA-A4AA-573E-62A4-796A6A0A18A6}"/>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110</a:t>
            </a:fld>
            <a:endParaRPr lang="fi-FI"/>
          </a:p>
        </p:txBody>
      </p:sp>
      <p:sp>
        <p:nvSpPr>
          <p:cNvPr id="7" name="Päivämäärän paikkamerkki 6">
            <a:extLst>
              <a:ext uri="{FF2B5EF4-FFF2-40B4-BE49-F238E27FC236}">
                <a16:creationId xmlns:a16="http://schemas.microsoft.com/office/drawing/2014/main" id="{ACCD42E4-D844-9EF8-CDBD-8A80702C8596}"/>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DAC72256-EDDF-444F-07A2-65BD7C13D685}"/>
              </a:ext>
            </a:extLst>
          </p:cNvPr>
          <p:cNvSpPr txBox="1"/>
          <p:nvPr/>
        </p:nvSpPr>
        <p:spPr>
          <a:xfrm>
            <a:off x="423862" y="1157794"/>
            <a:ext cx="10796369" cy="584775"/>
          </a:xfrm>
          <a:prstGeom prst="rect">
            <a:avLst/>
          </a:prstGeom>
          <a:noFill/>
        </p:spPr>
        <p:txBody>
          <a:bodyPr wrap="square" lIns="91440" tIns="45720" rIns="91440" bIns="45720" rtlCol="0">
            <a:spAutoFit/>
          </a:bodyPr>
          <a:lstStyle/>
          <a:p>
            <a:r>
              <a:rPr lang="fi-FI" sz="1600">
                <a:solidFill>
                  <a:schemeClr val="tx2"/>
                </a:solidFill>
                <a:cs typeface="Calibri" panose="020F0502020204030204" pitchFamily="34" charset="0"/>
              </a:rPr>
              <a:t>Millaista oli mielestäsi vakuutusyhtiön korvausmenettely?</a:t>
            </a:r>
          </a:p>
          <a:p>
            <a:r>
              <a:rPr lang="fi-FI" sz="1600">
                <a:solidFill>
                  <a:schemeClr val="tx2"/>
                </a:solidFill>
                <a:cs typeface="Calibri" panose="020F0502020204030204" pitchFamily="34" charset="0"/>
              </a:rPr>
              <a:t>Vastaajat, jotka ovat hakeneet korvausta</a:t>
            </a:r>
          </a:p>
        </p:txBody>
      </p:sp>
    </p:spTree>
    <p:extLst>
      <p:ext uri="{BB962C8B-B14F-4D97-AF65-F5344CB8AC3E}">
        <p14:creationId xmlns:p14="http://schemas.microsoft.com/office/powerpoint/2010/main" val="3660623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0FC28-3AF8-CDF9-4F13-FF242D54BC38}"/>
            </a:ext>
          </a:extLst>
        </p:cNvPr>
        <p:cNvGrpSpPr/>
        <p:nvPr/>
      </p:nvGrpSpPr>
      <p:grpSpPr>
        <a:xfrm>
          <a:off x="0" y="0"/>
          <a:ext cx="0" cy="0"/>
          <a:chOff x="0" y="0"/>
          <a:chExt cx="0" cy="0"/>
        </a:xfrm>
      </p:grpSpPr>
      <p:graphicFrame>
        <p:nvGraphicFramePr>
          <p:cNvPr id="3" name="Sisällön paikkamerkki 7">
            <a:extLst>
              <a:ext uri="{FF2B5EF4-FFF2-40B4-BE49-F238E27FC236}">
                <a16:creationId xmlns:a16="http://schemas.microsoft.com/office/drawing/2014/main" id="{5E2E8704-141B-42AA-5522-387CBE8AAE60}"/>
              </a:ext>
            </a:extLst>
          </p:cNvPr>
          <p:cNvGraphicFramePr>
            <a:graphicFrameLocks noGrp="1"/>
          </p:cNvGraphicFramePr>
          <p:nvPr>
            <p:ph idx="1"/>
            <p:extLst>
              <p:ext uri="{D42A27DB-BD31-4B8C-83A1-F6EECF244321}">
                <p14:modId xmlns:p14="http://schemas.microsoft.com/office/powerpoint/2010/main" val="1381302563"/>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D3D83122-701D-14A0-5B34-C2AD3F03201E}"/>
              </a:ext>
            </a:extLst>
          </p:cNvPr>
          <p:cNvSpPr>
            <a:spLocks noGrp="1"/>
          </p:cNvSpPr>
          <p:nvPr>
            <p:ph type="title"/>
          </p:nvPr>
        </p:nvSpPr>
        <p:spPr>
          <a:xfrm>
            <a:off x="424330" y="546185"/>
            <a:ext cx="10573347" cy="882300"/>
          </a:xfrm>
        </p:spPr>
        <p:txBody>
          <a:bodyPr>
            <a:normAutofit fontScale="90000"/>
          </a:bodyPr>
          <a:lstStyle/>
          <a:p>
            <a:r>
              <a:rPr lang="fi-FI"/>
              <a:t>Mielipiteet vakuutusyhtiön korvausmenettelystä 2/3</a:t>
            </a:r>
          </a:p>
        </p:txBody>
      </p:sp>
      <p:sp>
        <p:nvSpPr>
          <p:cNvPr id="6" name="Dian numeron paikkamerkki 5">
            <a:extLst>
              <a:ext uri="{FF2B5EF4-FFF2-40B4-BE49-F238E27FC236}">
                <a16:creationId xmlns:a16="http://schemas.microsoft.com/office/drawing/2014/main" id="{CA27CB9C-6668-2B2B-5A01-729279C619D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111</a:t>
            </a:fld>
            <a:endParaRPr lang="fi-FI"/>
          </a:p>
        </p:txBody>
      </p:sp>
      <p:sp>
        <p:nvSpPr>
          <p:cNvPr id="7" name="Päivämäärän paikkamerkki 6">
            <a:extLst>
              <a:ext uri="{FF2B5EF4-FFF2-40B4-BE49-F238E27FC236}">
                <a16:creationId xmlns:a16="http://schemas.microsoft.com/office/drawing/2014/main" id="{98FE87FE-E0BA-D270-2B27-C9328DFF194E}"/>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kstiruutu 6">
            <a:extLst>
              <a:ext uri="{FF2B5EF4-FFF2-40B4-BE49-F238E27FC236}">
                <a16:creationId xmlns:a16="http://schemas.microsoft.com/office/drawing/2014/main" id="{007C847F-7873-09AF-F67F-EFEF690B1624}"/>
              </a:ext>
            </a:extLst>
          </p:cNvPr>
          <p:cNvSpPr txBox="1"/>
          <p:nvPr/>
        </p:nvSpPr>
        <p:spPr>
          <a:xfrm>
            <a:off x="423862" y="1157794"/>
            <a:ext cx="10796369" cy="584775"/>
          </a:xfrm>
          <a:prstGeom prst="rect">
            <a:avLst/>
          </a:prstGeom>
          <a:noFill/>
        </p:spPr>
        <p:txBody>
          <a:bodyPr wrap="square" lIns="91440" tIns="45720" rIns="91440" bIns="45720" rtlCol="0">
            <a:spAutoFit/>
          </a:bodyPr>
          <a:lstStyle/>
          <a:p>
            <a:r>
              <a:rPr lang="fi-FI" sz="1600">
                <a:solidFill>
                  <a:schemeClr val="tx2"/>
                </a:solidFill>
                <a:cs typeface="Calibri" panose="020F0502020204030204" pitchFamily="34" charset="0"/>
              </a:rPr>
              <a:t>Millaista oli mielestäsi vakuutusyhtiön korvausmenettely?</a:t>
            </a:r>
          </a:p>
          <a:p>
            <a:r>
              <a:rPr lang="fi-FI" sz="1600">
                <a:solidFill>
                  <a:schemeClr val="tx2"/>
                </a:solidFill>
                <a:cs typeface="Calibri" panose="020F0502020204030204" pitchFamily="34" charset="0"/>
              </a:rPr>
              <a:t>Vastaajat, jotka ovat hakeneet korvausta</a:t>
            </a:r>
          </a:p>
        </p:txBody>
      </p:sp>
    </p:spTree>
    <p:extLst>
      <p:ext uri="{BB962C8B-B14F-4D97-AF65-F5344CB8AC3E}">
        <p14:creationId xmlns:p14="http://schemas.microsoft.com/office/powerpoint/2010/main" val="37690187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F591F-F5B5-0B1D-20E0-B6C772B0F19B}"/>
            </a:ext>
          </a:extLst>
        </p:cNvPr>
        <p:cNvGrpSpPr/>
        <p:nvPr/>
      </p:nvGrpSpPr>
      <p:grpSpPr>
        <a:xfrm>
          <a:off x="0" y="0"/>
          <a:ext cx="0" cy="0"/>
          <a:chOff x="0" y="0"/>
          <a:chExt cx="0" cy="0"/>
        </a:xfrm>
      </p:grpSpPr>
      <p:graphicFrame>
        <p:nvGraphicFramePr>
          <p:cNvPr id="3" name="Sisällön paikkamerkki 7">
            <a:extLst>
              <a:ext uri="{FF2B5EF4-FFF2-40B4-BE49-F238E27FC236}">
                <a16:creationId xmlns:a16="http://schemas.microsoft.com/office/drawing/2014/main" id="{E4696349-3ED3-354B-DADD-5149CC5DF145}"/>
              </a:ext>
            </a:extLst>
          </p:cNvPr>
          <p:cNvGraphicFramePr>
            <a:graphicFrameLocks noGrp="1"/>
          </p:cNvGraphicFramePr>
          <p:nvPr>
            <p:ph idx="1"/>
            <p:extLst>
              <p:ext uri="{D42A27DB-BD31-4B8C-83A1-F6EECF244321}">
                <p14:modId xmlns:p14="http://schemas.microsoft.com/office/powerpoint/2010/main" val="2838925786"/>
              </p:ext>
            </p:extLst>
          </p:nvPr>
        </p:nvGraphicFramePr>
        <p:xfrm>
          <a:off x="423863" y="1776699"/>
          <a:ext cx="11344275" cy="4400263"/>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486272C4-CCA0-0F76-CB7A-7A3B7F688C98}"/>
              </a:ext>
            </a:extLst>
          </p:cNvPr>
          <p:cNvSpPr>
            <a:spLocks noGrp="1"/>
          </p:cNvSpPr>
          <p:nvPr>
            <p:ph type="title"/>
          </p:nvPr>
        </p:nvSpPr>
        <p:spPr>
          <a:xfrm>
            <a:off x="424330" y="546185"/>
            <a:ext cx="10573347" cy="882300"/>
          </a:xfrm>
        </p:spPr>
        <p:txBody>
          <a:bodyPr>
            <a:normAutofit fontScale="90000"/>
          </a:bodyPr>
          <a:lstStyle/>
          <a:p>
            <a:r>
              <a:rPr lang="fi-FI"/>
              <a:t>Mielipiteet vakuutusyhtiön korvausmenettelystä 3/3</a:t>
            </a:r>
          </a:p>
        </p:txBody>
      </p:sp>
      <p:sp>
        <p:nvSpPr>
          <p:cNvPr id="6" name="Dian numeron paikkamerkki 5">
            <a:extLst>
              <a:ext uri="{FF2B5EF4-FFF2-40B4-BE49-F238E27FC236}">
                <a16:creationId xmlns:a16="http://schemas.microsoft.com/office/drawing/2014/main" id="{85D8653C-66FB-AEB3-6B02-2BF2DDC249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112</a:t>
            </a:fld>
            <a:endParaRPr lang="fi-FI"/>
          </a:p>
        </p:txBody>
      </p:sp>
      <p:sp>
        <p:nvSpPr>
          <p:cNvPr id="7" name="Päivämäärän paikkamerkki 6">
            <a:extLst>
              <a:ext uri="{FF2B5EF4-FFF2-40B4-BE49-F238E27FC236}">
                <a16:creationId xmlns:a16="http://schemas.microsoft.com/office/drawing/2014/main" id="{9C545DAC-4977-CEB3-A6D2-33E85631D69C}"/>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kstiruutu 6">
            <a:extLst>
              <a:ext uri="{FF2B5EF4-FFF2-40B4-BE49-F238E27FC236}">
                <a16:creationId xmlns:a16="http://schemas.microsoft.com/office/drawing/2014/main" id="{5CDEFB57-A667-B2A7-1697-ACF82A9CE896}"/>
              </a:ext>
            </a:extLst>
          </p:cNvPr>
          <p:cNvSpPr txBox="1"/>
          <p:nvPr/>
        </p:nvSpPr>
        <p:spPr>
          <a:xfrm>
            <a:off x="423862" y="1191924"/>
            <a:ext cx="10796369" cy="584775"/>
          </a:xfrm>
          <a:prstGeom prst="rect">
            <a:avLst/>
          </a:prstGeom>
          <a:noFill/>
        </p:spPr>
        <p:txBody>
          <a:bodyPr wrap="square" lIns="91440" tIns="45720" rIns="91440" bIns="45720" rtlCol="0">
            <a:spAutoFit/>
          </a:bodyPr>
          <a:lstStyle/>
          <a:p>
            <a:r>
              <a:rPr lang="fi-FI" sz="1600">
                <a:solidFill>
                  <a:schemeClr val="tx2"/>
                </a:solidFill>
                <a:cs typeface="Calibri" panose="020F0502020204030204" pitchFamily="34" charset="0"/>
              </a:rPr>
              <a:t>Millaista oli mielestäsi vakuutusyhtiön korvausmenettely?</a:t>
            </a:r>
          </a:p>
          <a:p>
            <a:r>
              <a:rPr lang="fi-FI" sz="1600">
                <a:solidFill>
                  <a:schemeClr val="tx2"/>
                </a:solidFill>
                <a:cs typeface="Calibri" panose="020F0502020204030204" pitchFamily="34" charset="0"/>
              </a:rPr>
              <a:t>Vastaajat, jotka ovat hakeneet korvausta</a:t>
            </a:r>
          </a:p>
        </p:txBody>
      </p:sp>
    </p:spTree>
    <p:extLst>
      <p:ext uri="{BB962C8B-B14F-4D97-AF65-F5344CB8AC3E}">
        <p14:creationId xmlns:p14="http://schemas.microsoft.com/office/powerpoint/2010/main" val="25736800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F467-B1CA-F079-50E5-9F7DB1ED410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9DA637F5-6C88-F339-5CD7-7714EB088573}"/>
              </a:ext>
            </a:extLst>
          </p:cNvPr>
          <p:cNvSpPr>
            <a:spLocks noGrp="1"/>
          </p:cNvSpPr>
          <p:nvPr>
            <p:ph type="title"/>
          </p:nvPr>
        </p:nvSpPr>
        <p:spPr>
          <a:xfrm>
            <a:off x="424330" y="546185"/>
            <a:ext cx="10573347" cy="882300"/>
          </a:xfrm>
        </p:spPr>
        <p:txBody>
          <a:bodyPr>
            <a:normAutofit/>
          </a:bodyPr>
          <a:lstStyle/>
          <a:p>
            <a:r>
              <a:rPr lang="fi-FI"/>
              <a:t>Korvaushakemuksen hylkäys</a:t>
            </a:r>
          </a:p>
        </p:txBody>
      </p:sp>
      <p:sp>
        <p:nvSpPr>
          <p:cNvPr id="6" name="Dian numeron paikkamerkki 5">
            <a:extLst>
              <a:ext uri="{FF2B5EF4-FFF2-40B4-BE49-F238E27FC236}">
                <a16:creationId xmlns:a16="http://schemas.microsoft.com/office/drawing/2014/main" id="{79D81AE0-60B4-4B31-E68E-7AE13F9116F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113</a:t>
            </a:fld>
            <a:endParaRPr lang="fi-FI"/>
          </a:p>
        </p:txBody>
      </p:sp>
      <p:sp>
        <p:nvSpPr>
          <p:cNvPr id="7" name="Päivämäärän paikkamerkki 6">
            <a:extLst>
              <a:ext uri="{FF2B5EF4-FFF2-40B4-BE49-F238E27FC236}">
                <a16:creationId xmlns:a16="http://schemas.microsoft.com/office/drawing/2014/main" id="{EB3D6522-AABD-4525-A931-F41F67A6873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231BB35E-B5A1-2B59-40F8-26025318F86F}"/>
              </a:ext>
            </a:extLst>
          </p:cNvPr>
          <p:cNvSpPr txBox="1"/>
          <p:nvPr/>
        </p:nvSpPr>
        <p:spPr>
          <a:xfrm>
            <a:off x="423863" y="1165599"/>
            <a:ext cx="10796369" cy="584775"/>
          </a:xfrm>
          <a:prstGeom prst="rect">
            <a:avLst/>
          </a:prstGeom>
          <a:noFill/>
        </p:spPr>
        <p:txBody>
          <a:bodyPr wrap="square" lIns="91440" tIns="45720" rIns="91440" bIns="45720" rtlCol="0">
            <a:spAutoFit/>
          </a:bodyPr>
          <a:lstStyle/>
          <a:p>
            <a:pPr defTabSz="1219170"/>
            <a:r>
              <a:rPr lang="fi-FI" sz="1600">
                <a:solidFill>
                  <a:schemeClr val="tx2"/>
                </a:solidFill>
                <a:cs typeface="Arial" pitchFamily="34" charset="0"/>
              </a:rPr>
              <a:t>Hylättiinkö korvaushakemuksesi?</a:t>
            </a:r>
            <a:endParaRPr lang="fi-FI" sz="1600">
              <a:solidFill>
                <a:schemeClr val="tx2"/>
              </a:solidFill>
            </a:endParaRPr>
          </a:p>
          <a:p>
            <a:pPr defTabSz="1219170"/>
            <a:r>
              <a:rPr lang="fi-FI" sz="1600">
                <a:solidFill>
                  <a:schemeClr val="tx2"/>
                </a:solidFill>
              </a:rPr>
              <a:t>Vastaajat, jotka ovat hakeneet korvausta, n=265</a:t>
            </a:r>
          </a:p>
        </p:txBody>
      </p:sp>
      <p:graphicFrame>
        <p:nvGraphicFramePr>
          <p:cNvPr id="12" name="Sisällön paikkamerkki 7">
            <a:extLst>
              <a:ext uri="{FF2B5EF4-FFF2-40B4-BE49-F238E27FC236}">
                <a16:creationId xmlns:a16="http://schemas.microsoft.com/office/drawing/2014/main" id="{9B4D8FD5-E15F-8338-782C-945DDBA9F4FE}"/>
              </a:ext>
            </a:extLst>
          </p:cNvPr>
          <p:cNvGraphicFramePr>
            <a:graphicFrameLocks noGrp="1"/>
          </p:cNvGraphicFramePr>
          <p:nvPr>
            <p:ph idx="1"/>
            <p:extLst>
              <p:ext uri="{D42A27DB-BD31-4B8C-83A1-F6EECF244321}">
                <p14:modId xmlns:p14="http://schemas.microsoft.com/office/powerpoint/2010/main" val="2166233561"/>
              </p:ext>
            </p:extLst>
          </p:nvPr>
        </p:nvGraphicFramePr>
        <p:xfrm>
          <a:off x="423863" y="1428485"/>
          <a:ext cx="11344275" cy="5429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59212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D1928-7181-C6A4-3A1E-F4DBF134008C}"/>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F26F1497-FE65-B916-4645-DF465FF4DE9E}"/>
              </a:ext>
            </a:extLst>
          </p:cNvPr>
          <p:cNvSpPr>
            <a:spLocks noGrp="1"/>
          </p:cNvSpPr>
          <p:nvPr>
            <p:ph type="title"/>
          </p:nvPr>
        </p:nvSpPr>
        <p:spPr>
          <a:xfrm>
            <a:off x="424330" y="546185"/>
            <a:ext cx="10573347" cy="882300"/>
          </a:xfrm>
        </p:spPr>
        <p:txBody>
          <a:bodyPr>
            <a:normAutofit/>
          </a:bodyPr>
          <a:lstStyle/>
          <a:p>
            <a:r>
              <a:rPr lang="fi-FI"/>
              <a:t>Korvaushakemuksen hylkäys</a:t>
            </a:r>
          </a:p>
        </p:txBody>
      </p:sp>
      <p:sp>
        <p:nvSpPr>
          <p:cNvPr id="6" name="Dian numeron paikkamerkki 5">
            <a:extLst>
              <a:ext uri="{FF2B5EF4-FFF2-40B4-BE49-F238E27FC236}">
                <a16:creationId xmlns:a16="http://schemas.microsoft.com/office/drawing/2014/main" id="{B1FCF12C-53FC-A189-E047-31BDDA8D4D30}"/>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114</a:t>
            </a:fld>
            <a:endParaRPr lang="fi-FI"/>
          </a:p>
        </p:txBody>
      </p:sp>
      <p:sp>
        <p:nvSpPr>
          <p:cNvPr id="7" name="Päivämäärän paikkamerkki 6">
            <a:extLst>
              <a:ext uri="{FF2B5EF4-FFF2-40B4-BE49-F238E27FC236}">
                <a16:creationId xmlns:a16="http://schemas.microsoft.com/office/drawing/2014/main" id="{5B476BC4-7F75-3CDB-A0D3-45960D451A82}"/>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C58A53F0-C7A3-7BA3-2C3D-AC0AE4D4DB09}"/>
              </a:ext>
            </a:extLst>
          </p:cNvPr>
          <p:cNvSpPr txBox="1"/>
          <p:nvPr/>
        </p:nvSpPr>
        <p:spPr>
          <a:xfrm>
            <a:off x="423863" y="1109466"/>
            <a:ext cx="10796369" cy="584775"/>
          </a:xfrm>
          <a:prstGeom prst="rect">
            <a:avLst/>
          </a:prstGeom>
          <a:noFill/>
        </p:spPr>
        <p:txBody>
          <a:bodyPr wrap="square" lIns="91440" tIns="45720" rIns="91440" bIns="45720" rtlCol="0">
            <a:spAutoFit/>
          </a:bodyPr>
          <a:lstStyle/>
          <a:p>
            <a:pPr defTabSz="1219170"/>
            <a:r>
              <a:rPr lang="fi-FI" sz="1600" dirty="0">
                <a:solidFill>
                  <a:schemeClr val="tx2"/>
                </a:solidFill>
                <a:cs typeface="Arial" pitchFamily="34" charset="0"/>
              </a:rPr>
              <a:t>Hylättiinkö korvaushakemuksesi?</a:t>
            </a:r>
            <a:endParaRPr lang="fi-FI" sz="1600" dirty="0">
              <a:solidFill>
                <a:schemeClr val="tx2"/>
              </a:solidFill>
            </a:endParaRPr>
          </a:p>
          <a:p>
            <a:pPr defTabSz="1219170"/>
            <a:r>
              <a:rPr lang="fi-FI" sz="1600" dirty="0">
                <a:solidFill>
                  <a:schemeClr val="tx2"/>
                </a:solidFill>
              </a:rPr>
              <a:t>Vastaajat, jotka ovat hakeneet korvausta</a:t>
            </a:r>
          </a:p>
        </p:txBody>
      </p:sp>
      <p:graphicFrame>
        <p:nvGraphicFramePr>
          <p:cNvPr id="12" name="Sisällön paikkamerkki 7">
            <a:extLst>
              <a:ext uri="{FF2B5EF4-FFF2-40B4-BE49-F238E27FC236}">
                <a16:creationId xmlns:a16="http://schemas.microsoft.com/office/drawing/2014/main" id="{92998148-6078-10BF-1504-48C307545B8E}"/>
              </a:ext>
            </a:extLst>
          </p:cNvPr>
          <p:cNvGraphicFramePr>
            <a:graphicFrameLocks noGrp="1"/>
          </p:cNvGraphicFramePr>
          <p:nvPr>
            <p:ph idx="1"/>
            <p:extLst>
              <p:ext uri="{D42A27DB-BD31-4B8C-83A1-F6EECF244321}">
                <p14:modId xmlns:p14="http://schemas.microsoft.com/office/powerpoint/2010/main" val="2751176019"/>
              </p:ext>
            </p:extLst>
          </p:nvPr>
        </p:nvGraphicFramePr>
        <p:xfrm>
          <a:off x="423863" y="1721137"/>
          <a:ext cx="11344275" cy="4455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17463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Mielipiteet vakuutuksista ja vakuutusyhtiöistä</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115</a:t>
            </a:fld>
            <a:endParaRPr lang="fi-FI"/>
          </a:p>
        </p:txBody>
      </p:sp>
    </p:spTree>
    <p:extLst>
      <p:ext uri="{BB962C8B-B14F-4D97-AF65-F5344CB8AC3E}">
        <p14:creationId xmlns:p14="http://schemas.microsoft.com/office/powerpoint/2010/main" val="39417228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6511" y="853843"/>
            <a:ext cx="10292095" cy="4462760"/>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Mitä mieltä olet seuraavista vakuutuksiin ja vakuutusyhtiöihin liittyvistä väittämistä?</a:t>
            </a:r>
          </a:p>
          <a:p>
            <a:endParaRPr lang="fi-FI" sz="15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4= täysin samaa mieltä</a:t>
            </a:r>
          </a:p>
          <a:p>
            <a:r>
              <a:rPr lang="fi-FI" sz="1500">
                <a:solidFill>
                  <a:schemeClr val="tx2"/>
                </a:solidFill>
                <a:latin typeface="Merriweather Bold (Headings)"/>
                <a:cs typeface="Calibri" panose="020F0502020204030204" pitchFamily="34" charset="0"/>
              </a:rPr>
              <a:t>3= osittain samaa mieltä</a:t>
            </a:r>
          </a:p>
          <a:p>
            <a:r>
              <a:rPr lang="fi-FI" sz="1500">
                <a:solidFill>
                  <a:schemeClr val="tx2"/>
                </a:solidFill>
                <a:latin typeface="Merriweather Bold (Headings)"/>
                <a:cs typeface="Calibri" panose="020F0502020204030204" pitchFamily="34" charset="0"/>
              </a:rPr>
              <a:t>2= osittain eri mieltä</a:t>
            </a:r>
          </a:p>
          <a:p>
            <a:r>
              <a:rPr lang="fi-FI" sz="1500">
                <a:solidFill>
                  <a:schemeClr val="tx2"/>
                </a:solidFill>
                <a:latin typeface="Merriweather Bold (Headings)"/>
                <a:cs typeface="Calibri" panose="020F0502020204030204" pitchFamily="34" charset="0"/>
              </a:rPr>
              <a:t>1= täysin eri mieltä</a:t>
            </a:r>
          </a:p>
          <a:p>
            <a:r>
              <a:rPr lang="fi-FI" sz="1500">
                <a:solidFill>
                  <a:schemeClr val="tx2"/>
                </a:solidFill>
                <a:latin typeface="Merriweather Bold (Headings)"/>
                <a:cs typeface="Calibri" panose="020F0502020204030204" pitchFamily="34" charset="0"/>
              </a:rPr>
              <a:t>0= en osaa sanoa</a:t>
            </a:r>
          </a:p>
          <a:p>
            <a:pPr lvl="0"/>
            <a:endParaRPr lang="fi-FI" sz="1500">
              <a:solidFill>
                <a:schemeClr val="tx2"/>
              </a:solidFill>
              <a:latin typeface="Merriweather Bold (Headings)"/>
              <a:cs typeface="Calibri" panose="020F0502020204030204" pitchFamily="34" charset="0"/>
            </a:endParaRPr>
          </a:p>
          <a:p>
            <a:pPr lvl="0"/>
            <a:r>
              <a:rPr lang="fi-FI" sz="1500">
                <a:solidFill>
                  <a:schemeClr val="tx2"/>
                </a:solidFill>
                <a:latin typeface="Merriweather Bold (Headings)"/>
                <a:cs typeface="Calibri" panose="020F0502020204030204" pitchFamily="34" charset="0"/>
              </a:rPr>
              <a:t>Väittämät</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Vakuutustuotteiden ja vakuutusmaksujen vertailu on helppoa</a:t>
            </a:r>
          </a:p>
          <a:p>
            <a:pPr marL="342900" indent="-342900">
              <a:buFont typeface="+mj-lt"/>
              <a:buAutoNum type="arabicPeriod"/>
            </a:pPr>
            <a:r>
              <a:rPr lang="fi-FI" sz="1500">
                <a:solidFill>
                  <a:schemeClr val="tx2"/>
                </a:solidFill>
                <a:latin typeface="Merriweather Bold (Headings)"/>
                <a:cs typeface="Calibri" panose="020F0502020204030204" pitchFamily="34" charset="0"/>
              </a:rPr>
              <a:t>Tiedän, mitä ottamani vakuutukset korvaavat</a:t>
            </a:r>
          </a:p>
          <a:p>
            <a:pPr marL="342900" indent="-342900">
              <a:buFont typeface="+mj-lt"/>
              <a:buAutoNum type="arabicPeriod"/>
            </a:pPr>
            <a:r>
              <a:rPr lang="fi-FI" sz="1500">
                <a:solidFill>
                  <a:schemeClr val="tx2"/>
                </a:solidFill>
                <a:latin typeface="Merriweather Bold (Headings)"/>
                <a:cs typeface="Calibri" panose="020F0502020204030204" pitchFamily="34" charset="0"/>
              </a:rPr>
              <a:t>Nykyinen vakuutusturvani on riittävä kattamaan omat ja perheeni riskit</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Vakuutusyhtiöt pyrkivät vakuutusehtoihin vetoamalla vapautumaan korvausten maksusta</a:t>
            </a:r>
          </a:p>
          <a:p>
            <a:pPr marL="342900" indent="-342900">
              <a:buFont typeface="+mj-lt"/>
              <a:buAutoNum type="arabicPeriod"/>
            </a:pPr>
            <a:r>
              <a:rPr lang="fi-FI" sz="1500">
                <a:solidFill>
                  <a:schemeClr val="tx2"/>
                </a:solidFill>
                <a:latin typeface="Merriweather Bold (Headings)"/>
                <a:cs typeface="Calibri" panose="020F0502020204030204" pitchFamily="34" charset="0"/>
              </a:rPr>
              <a:t>On hyväksyttävää liioitella vahingon määrää korvaushakemuksessa</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Vakuutusyhtiöiden verkkopalvelut ovat kattavia ja helppokäyttöisiä</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Vakuutusyhtiöiden mobiilipalvelut vastaavat tarpeitani</a:t>
            </a:r>
          </a:p>
        </p:txBody>
      </p:sp>
    </p:spTree>
    <p:extLst>
      <p:ext uri="{BB962C8B-B14F-4D97-AF65-F5344CB8AC3E}">
        <p14:creationId xmlns:p14="http://schemas.microsoft.com/office/powerpoint/2010/main" val="1709427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65D4205-A4C1-1C78-C81C-3BC865CA9C18}"/>
              </a:ext>
            </a:extLst>
          </p:cNvPr>
          <p:cNvSpPr>
            <a:spLocks noGrp="1"/>
          </p:cNvSpPr>
          <p:nvPr>
            <p:ph idx="1"/>
          </p:nvPr>
        </p:nvSpPr>
        <p:spPr>
          <a:xfrm>
            <a:off x="423863" y="1540365"/>
            <a:ext cx="11343806" cy="4636598"/>
          </a:xfrm>
        </p:spPr>
        <p:txBody>
          <a:bodyPr>
            <a:normAutofit fontScale="92500" lnSpcReduction="20000"/>
          </a:bodyPr>
          <a:lstStyle/>
          <a:p>
            <a:r>
              <a:rPr lang="fi-FI"/>
              <a:t>Vakuutusyhtiöiden korvaushalukkuuteen suhtaudutaan edelleen skeptisesti, mutta vähemmän kuin aikaisempina vuosina. Peräti 76 % vastanneista on sitä mieltä, että vakuutusyhtiöt pyrkivät vakuutusehtoihin vetoamalla vapautumaan korvausten maksusta. Korvausmenettelystä esitetyt kysymykset kuitenkin osoittavat, että asiakkaat ovat saamaansa palveluun tyytyväisiä, vaikka skeptisyyttä korvaushalukkuuteen ilmeneekin.</a:t>
            </a:r>
          </a:p>
          <a:p>
            <a:r>
              <a:rPr lang="fi-FI"/>
              <a:t>Vastaajista 75 % pitää nykyistä vakuutusturvaa riittävänä kattamaan omat ja perheen riskit. 17 % pitää vakuutusturvaa liian alhaisena ja 8 % ei osaa sanoa. 71 % kertoo tietävänsä mitä vakuutukset korvaavat ja 25 % ei ole tietoinen vakuutusturvansa tasosta. </a:t>
            </a:r>
          </a:p>
          <a:p>
            <a:r>
              <a:rPr lang="fi-FI"/>
              <a:t>Enemmistö pitää vakuutusyhtiöiden verkko- ja mobiilipalveluja melko kattavina ja helppokäyttöisinä. Aiempina vuosina erityisesti tyytyväisyydessä mobiilipalveluihin oli suuria eroja ikäryhmien välillä, mutta nyt ainoastaan 60–79-vuotiaat erottuvat muita tyytymättömämpinä. 40–49-vuotiaat ovat nousseet tyytyväisimmäksi ikäryhmäksi.</a:t>
            </a:r>
          </a:p>
          <a:p>
            <a:r>
              <a:rPr lang="fi-FI"/>
              <a:t>Vakuutustuotteiden turvan ja vakuutusmaksujen vertailua pidetään pikemminkin vaikeana kuin helppona. Vuodesta 2014 lähtien turvan ja maksujen vertailua helppona pitävien osuus on kuitenkin noussut vuosi vuodelta. Nuorempien ikäryhmien vastaajat tuntuvat ymmärtävän vakuutusturvaa ja niiden vertailua selvästi muita paremmin. </a:t>
            </a:r>
          </a:p>
        </p:txBody>
      </p:sp>
      <p:sp>
        <p:nvSpPr>
          <p:cNvPr id="4" name="Otsikko 3">
            <a:extLst>
              <a:ext uri="{FF2B5EF4-FFF2-40B4-BE49-F238E27FC236}">
                <a16:creationId xmlns:a16="http://schemas.microsoft.com/office/drawing/2014/main" id="{463D644D-D35F-7C5D-FAF2-069E553CC2B5}"/>
              </a:ext>
            </a:extLst>
          </p:cNvPr>
          <p:cNvSpPr>
            <a:spLocks noGrp="1"/>
          </p:cNvSpPr>
          <p:nvPr>
            <p:ph type="title"/>
          </p:nvPr>
        </p:nvSpPr>
        <p:spPr>
          <a:xfrm>
            <a:off x="424330" y="546185"/>
            <a:ext cx="10573347" cy="882300"/>
          </a:xfrm>
        </p:spPr>
        <p:txBody>
          <a:bodyPr>
            <a:normAutofit/>
          </a:bodyPr>
          <a:lstStyle/>
          <a:p>
            <a:r>
              <a:rPr lang="fi-FI"/>
              <a:t>Mielipiteet vakuutuksista ja vakuutusyhtiöistä 1/2</a:t>
            </a:r>
          </a:p>
        </p:txBody>
      </p:sp>
      <p:sp>
        <p:nvSpPr>
          <p:cNvPr id="5" name="Alatunnisteen paikkamerkki 4">
            <a:extLst>
              <a:ext uri="{FF2B5EF4-FFF2-40B4-BE49-F238E27FC236}">
                <a16:creationId xmlns:a16="http://schemas.microsoft.com/office/drawing/2014/main" id="{D4D0A062-D206-3067-F66F-C5F3DFA18320}"/>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93A006AD-4BF4-2DAB-CD98-0C6C10AEA3B0}"/>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117</a:t>
            </a:fld>
            <a:endParaRPr lang="fi-FI"/>
          </a:p>
        </p:txBody>
      </p:sp>
      <p:sp>
        <p:nvSpPr>
          <p:cNvPr id="7" name="Päivämäärän paikkamerkki 6">
            <a:extLst>
              <a:ext uri="{FF2B5EF4-FFF2-40B4-BE49-F238E27FC236}">
                <a16:creationId xmlns:a16="http://schemas.microsoft.com/office/drawing/2014/main" id="{F12B31EE-F24D-D1C0-4E3B-BDB80FE58B9F}"/>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32634250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0AC4DF0-C720-8DA2-658B-01FE4EB1C2C1}"/>
              </a:ext>
            </a:extLst>
          </p:cNvPr>
          <p:cNvSpPr>
            <a:spLocks noGrp="1"/>
          </p:cNvSpPr>
          <p:nvPr>
            <p:ph idx="1"/>
          </p:nvPr>
        </p:nvSpPr>
        <p:spPr>
          <a:xfrm>
            <a:off x="423863" y="1540365"/>
            <a:ext cx="11343806" cy="4636598"/>
          </a:xfrm>
        </p:spPr>
        <p:txBody>
          <a:bodyPr/>
          <a:lstStyle/>
          <a:p>
            <a:r>
              <a:rPr lang="fi-FI"/>
              <a:t>Vain 18 % vastaajista on sitä mieltä, että on hyväksyttävää liioitella vahingon määrää korvaushakemuksessa. Nuoremmat ikäryhmät ja miesvastaajat pitävät liioittelua hyväksyttävämpänä kuin vanhemmat ikäryhmät ja naiset.</a:t>
            </a:r>
          </a:p>
          <a:p>
            <a:r>
              <a:rPr lang="fi-FI"/>
              <a:t>12 % vastaajista tuntee jonkun, joka on huijannut vakuutusyhtiötä. Miehet tuntevat naisia useammin tällaisen henkilön, samoin 30–39-vuotiaat, johtavassa asemassa olevat sekä yli 50 000 € vuodessa ansaitsevat. </a:t>
            </a:r>
          </a:p>
          <a:p>
            <a:r>
              <a:rPr lang="fi-FI"/>
              <a:t>Vastaajista 38 % on vastaanottanut vakuutusyhtiön kotivakuutukseen liittyviä turvallisuusohjeita, ja heistä 97 % on toiminut saatujen ohjeiden mukaisesti.</a:t>
            </a:r>
          </a:p>
        </p:txBody>
      </p:sp>
      <p:sp>
        <p:nvSpPr>
          <p:cNvPr id="4" name="Otsikko 3">
            <a:extLst>
              <a:ext uri="{FF2B5EF4-FFF2-40B4-BE49-F238E27FC236}">
                <a16:creationId xmlns:a16="http://schemas.microsoft.com/office/drawing/2014/main" id="{49B99766-CE50-832A-6698-14624D8CA77F}"/>
              </a:ext>
            </a:extLst>
          </p:cNvPr>
          <p:cNvSpPr>
            <a:spLocks noGrp="1"/>
          </p:cNvSpPr>
          <p:nvPr>
            <p:ph type="title"/>
          </p:nvPr>
        </p:nvSpPr>
        <p:spPr>
          <a:xfrm>
            <a:off x="424330" y="546185"/>
            <a:ext cx="10573347" cy="882300"/>
          </a:xfrm>
        </p:spPr>
        <p:txBody>
          <a:bodyPr/>
          <a:lstStyle/>
          <a:p>
            <a:r>
              <a:rPr lang="fi-FI"/>
              <a:t>Mielipiteet vakuutuksista ja vakuutusyhtiöistä 2/2</a:t>
            </a:r>
          </a:p>
        </p:txBody>
      </p:sp>
      <p:sp>
        <p:nvSpPr>
          <p:cNvPr id="5" name="Alatunnisteen paikkamerkki 4">
            <a:extLst>
              <a:ext uri="{FF2B5EF4-FFF2-40B4-BE49-F238E27FC236}">
                <a16:creationId xmlns:a16="http://schemas.microsoft.com/office/drawing/2014/main" id="{5C1F3F8A-3787-8C09-B14A-5BBE18252F29}"/>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81D7BC3C-38DE-277E-D470-99384CDDE24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118</a:t>
            </a:fld>
            <a:endParaRPr lang="fi-FI"/>
          </a:p>
        </p:txBody>
      </p:sp>
      <p:sp>
        <p:nvSpPr>
          <p:cNvPr id="7" name="Päivämäärän paikkamerkki 6">
            <a:extLst>
              <a:ext uri="{FF2B5EF4-FFF2-40B4-BE49-F238E27FC236}">
                <a16:creationId xmlns:a16="http://schemas.microsoft.com/office/drawing/2014/main" id="{CBB1773D-5D62-BB43-0616-50F0E00435A9}"/>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37035549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0EB4D-CDF6-7B47-34A8-E13E964E04BE}"/>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607DC0AB-21E6-BBF5-86EC-D184421384D9}"/>
              </a:ext>
            </a:extLst>
          </p:cNvPr>
          <p:cNvSpPr>
            <a:spLocks noGrp="1"/>
          </p:cNvSpPr>
          <p:nvPr>
            <p:ph type="title"/>
          </p:nvPr>
        </p:nvSpPr>
        <p:spPr>
          <a:xfrm>
            <a:off x="424330" y="546185"/>
            <a:ext cx="10573347" cy="882300"/>
          </a:xfrm>
        </p:spPr>
        <p:txBody>
          <a:bodyPr>
            <a:normAutofit/>
          </a:bodyPr>
          <a:lstStyle/>
          <a:p>
            <a:r>
              <a:rPr lang="fi-FI"/>
              <a:t>Mielipiteet vakuutuksista ja vakuutusyhtiöistä</a:t>
            </a:r>
          </a:p>
        </p:txBody>
      </p:sp>
      <p:sp>
        <p:nvSpPr>
          <p:cNvPr id="6" name="Dian numeron paikkamerkki 5">
            <a:extLst>
              <a:ext uri="{FF2B5EF4-FFF2-40B4-BE49-F238E27FC236}">
                <a16:creationId xmlns:a16="http://schemas.microsoft.com/office/drawing/2014/main" id="{8B637017-A7FB-4E59-6AD6-5927078162A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119</a:t>
            </a:fld>
            <a:endParaRPr lang="fi-FI"/>
          </a:p>
        </p:txBody>
      </p:sp>
      <p:sp>
        <p:nvSpPr>
          <p:cNvPr id="7" name="Päivämäärän paikkamerkki 6">
            <a:extLst>
              <a:ext uri="{FF2B5EF4-FFF2-40B4-BE49-F238E27FC236}">
                <a16:creationId xmlns:a16="http://schemas.microsoft.com/office/drawing/2014/main" id="{E6F40E2F-F55F-6786-9906-D0E153F414CA}"/>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63606034-3308-E531-DA0B-14C322474A80}"/>
              </a:ext>
            </a:extLst>
          </p:cNvPr>
          <p:cNvSpPr txBox="1"/>
          <p:nvPr/>
        </p:nvSpPr>
        <p:spPr>
          <a:xfrm>
            <a:off x="423863" y="1104760"/>
            <a:ext cx="10796369" cy="584775"/>
          </a:xfrm>
          <a:prstGeom prst="rect">
            <a:avLst/>
          </a:prstGeom>
          <a:noFill/>
        </p:spPr>
        <p:txBody>
          <a:bodyPr wrap="square" lIns="91440" tIns="45720" rIns="91440" bIns="45720" rtlCol="0">
            <a:spAutoFit/>
          </a:bodyPr>
          <a:lstStyle/>
          <a:p>
            <a:pPr defTabSz="1219170"/>
            <a:r>
              <a:rPr lang="fi-FI" sz="1600" dirty="0">
                <a:solidFill>
                  <a:schemeClr val="tx2"/>
                </a:solidFill>
                <a:cs typeface="Arial" pitchFamily="34" charset="0"/>
              </a:rPr>
              <a:t>Mitä mieltä olet seuraavista vakuutuksiin ja vakuutusyhtiöihin liittyvistä väittämistä?</a:t>
            </a:r>
          </a:p>
          <a:p>
            <a:pPr defTabSz="1219170"/>
            <a:r>
              <a:rPr lang="fi-FI" sz="1600" dirty="0">
                <a:solidFill>
                  <a:schemeClr val="tx2"/>
                </a:solidFill>
              </a:rPr>
              <a:t>Kaikki vastaajat, n=1000</a:t>
            </a:r>
          </a:p>
        </p:txBody>
      </p:sp>
      <p:graphicFrame>
        <p:nvGraphicFramePr>
          <p:cNvPr id="12" name="Sisällön paikkamerkki 7">
            <a:extLst>
              <a:ext uri="{FF2B5EF4-FFF2-40B4-BE49-F238E27FC236}">
                <a16:creationId xmlns:a16="http://schemas.microsoft.com/office/drawing/2014/main" id="{FB3099C9-55F0-4B45-0F93-0744E6C8CE7E}"/>
              </a:ext>
            </a:extLst>
          </p:cNvPr>
          <p:cNvGraphicFramePr>
            <a:graphicFrameLocks noGrp="1"/>
          </p:cNvGraphicFramePr>
          <p:nvPr>
            <p:ph idx="1"/>
            <p:extLst>
              <p:ext uri="{D42A27DB-BD31-4B8C-83A1-F6EECF244321}">
                <p14:modId xmlns:p14="http://schemas.microsoft.com/office/powerpoint/2010/main" val="1864259335"/>
              </p:ext>
            </p:extLst>
          </p:nvPr>
        </p:nvGraphicFramePr>
        <p:xfrm>
          <a:off x="423863" y="1776945"/>
          <a:ext cx="11344275" cy="4400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565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a:xfrm>
            <a:off x="424330" y="1709738"/>
            <a:ext cx="11343339" cy="2852737"/>
          </a:xfrm>
        </p:spPr>
        <p:txBody>
          <a:bodyPr/>
          <a:lstStyle/>
          <a:p>
            <a:r>
              <a:rPr lang="fi-FI"/>
              <a:t>Vapaaehtoiset vakuutukset</a:t>
            </a:r>
          </a:p>
        </p:txBody>
      </p:sp>
      <p:sp>
        <p:nvSpPr>
          <p:cNvPr id="13" name="Tekstin paikkamerkki 12">
            <a:extLst>
              <a:ext uri="{FF2B5EF4-FFF2-40B4-BE49-F238E27FC236}">
                <a16:creationId xmlns:a16="http://schemas.microsoft.com/office/drawing/2014/main" id="{AC478AD7-69D3-2427-0700-3B315005DFD0}"/>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a:xfrm>
            <a:off x="1729034" y="6356350"/>
            <a:ext cx="8733929" cy="365125"/>
          </a:xfrm>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12</a:t>
            </a:fld>
            <a:endParaRPr lang="fi-FI"/>
          </a:p>
        </p:txBody>
      </p:sp>
    </p:spTree>
    <p:extLst>
      <p:ext uri="{BB962C8B-B14F-4D97-AF65-F5344CB8AC3E}">
        <p14:creationId xmlns:p14="http://schemas.microsoft.com/office/powerpoint/2010/main" val="370942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C3AF-4DEE-396E-2385-81946FB35B66}"/>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16C113C-4442-8A07-A259-754CEDEB7E3F}"/>
              </a:ext>
            </a:extLst>
          </p:cNvPr>
          <p:cNvSpPr>
            <a:spLocks noGrp="1"/>
          </p:cNvSpPr>
          <p:nvPr>
            <p:ph type="title"/>
          </p:nvPr>
        </p:nvSpPr>
        <p:spPr>
          <a:xfrm>
            <a:off x="424330" y="546185"/>
            <a:ext cx="10573347" cy="882300"/>
          </a:xfrm>
        </p:spPr>
        <p:txBody>
          <a:bodyPr>
            <a:normAutofit/>
          </a:bodyPr>
          <a:lstStyle/>
          <a:p>
            <a:r>
              <a:rPr lang="fi-FI"/>
              <a:t>Mielipiteet vakuutuksista ja vakuutusyhtiöistä</a:t>
            </a:r>
          </a:p>
        </p:txBody>
      </p:sp>
      <p:sp>
        <p:nvSpPr>
          <p:cNvPr id="6" name="Dian numeron paikkamerkki 5">
            <a:extLst>
              <a:ext uri="{FF2B5EF4-FFF2-40B4-BE49-F238E27FC236}">
                <a16:creationId xmlns:a16="http://schemas.microsoft.com/office/drawing/2014/main" id="{D47C062B-8E1F-315C-9C7B-79AF60FAA1D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120</a:t>
            </a:fld>
            <a:endParaRPr lang="fi-FI"/>
          </a:p>
        </p:txBody>
      </p:sp>
      <p:sp>
        <p:nvSpPr>
          <p:cNvPr id="7" name="Päivämäärän paikkamerkki 6">
            <a:extLst>
              <a:ext uri="{FF2B5EF4-FFF2-40B4-BE49-F238E27FC236}">
                <a16:creationId xmlns:a16="http://schemas.microsoft.com/office/drawing/2014/main" id="{639D8295-D673-4967-B2BC-3762B383CBC4}"/>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385318F0-F606-B2CA-E4CD-38FB6F077BE6}"/>
              </a:ext>
            </a:extLst>
          </p:cNvPr>
          <p:cNvSpPr txBox="1"/>
          <p:nvPr/>
        </p:nvSpPr>
        <p:spPr>
          <a:xfrm>
            <a:off x="430989" y="1103301"/>
            <a:ext cx="10796369" cy="338554"/>
          </a:xfrm>
          <a:prstGeom prst="rect">
            <a:avLst/>
          </a:prstGeom>
          <a:noFill/>
        </p:spPr>
        <p:txBody>
          <a:bodyPr wrap="square" lIns="91440" tIns="45720" rIns="91440" bIns="45720" rtlCol="0">
            <a:spAutoFit/>
          </a:bodyPr>
          <a:lstStyle/>
          <a:p>
            <a:pPr defTabSz="1219170"/>
            <a:r>
              <a:rPr lang="fi-FI" sz="1600" dirty="0">
                <a:solidFill>
                  <a:schemeClr val="tx2"/>
                </a:solidFill>
                <a:cs typeface="Arial" pitchFamily="34" charset="0"/>
              </a:rPr>
              <a:t>Mitä mieltä olet seuraavista vakuutuksiin ja vakuutusyhtiöihin liittyvistä väittämistä?</a:t>
            </a:r>
            <a:endParaRPr lang="fi-FI" sz="1600" dirty="0">
              <a:solidFill>
                <a:schemeClr val="tx2"/>
              </a:solidFill>
            </a:endParaRPr>
          </a:p>
        </p:txBody>
      </p:sp>
      <p:pic>
        <p:nvPicPr>
          <p:cNvPr id="12" name="Picture 1">
            <a:extLst>
              <a:ext uri="{FF2B5EF4-FFF2-40B4-BE49-F238E27FC236}">
                <a16:creationId xmlns:a16="http://schemas.microsoft.com/office/drawing/2014/main" id="{0053D80E-BADE-2BFA-0AB5-2DF1B7495AA4}"/>
              </a:ext>
            </a:extLst>
          </p:cNvPr>
          <p:cNvPicPr>
            <a:picLocks noGrp="1" noChangeAspect="1"/>
          </p:cNvPicPr>
          <p:nvPr>
            <p:ph idx="1"/>
          </p:nvPr>
        </p:nvPicPr>
        <p:blipFill>
          <a:blip r:embed="rId2"/>
          <a:stretch>
            <a:fillRect/>
          </a:stretch>
        </p:blipFill>
        <p:spPr>
          <a:xfrm>
            <a:off x="423863" y="2351138"/>
            <a:ext cx="11344275" cy="3014562"/>
          </a:xfrm>
          <a:prstGeom prst="rect">
            <a:avLst/>
          </a:prstGeom>
        </p:spPr>
      </p:pic>
    </p:spTree>
    <p:extLst>
      <p:ext uri="{BB962C8B-B14F-4D97-AF65-F5344CB8AC3E}">
        <p14:creationId xmlns:p14="http://schemas.microsoft.com/office/powerpoint/2010/main" val="14244749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FB42F-05D2-9522-8CD3-647A4356FD70}"/>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F71E6EB4-833F-7672-4E95-CECCEEBA9719}"/>
              </a:ext>
            </a:extLst>
          </p:cNvPr>
          <p:cNvSpPr>
            <a:spLocks noGrp="1"/>
          </p:cNvSpPr>
          <p:nvPr>
            <p:ph type="title"/>
          </p:nvPr>
        </p:nvSpPr>
        <p:spPr>
          <a:xfrm>
            <a:off x="424330" y="546185"/>
            <a:ext cx="10573347" cy="882300"/>
          </a:xfrm>
        </p:spPr>
        <p:txBody>
          <a:bodyPr>
            <a:normAutofit/>
          </a:bodyPr>
          <a:lstStyle/>
          <a:p>
            <a:r>
              <a:rPr lang="fi-FI"/>
              <a:t>Mielipiteet vakuutuksista ja vakuutusyhtiöistä 1/3</a:t>
            </a:r>
          </a:p>
        </p:txBody>
      </p:sp>
      <p:sp>
        <p:nvSpPr>
          <p:cNvPr id="6" name="Dian numeron paikkamerkki 5">
            <a:extLst>
              <a:ext uri="{FF2B5EF4-FFF2-40B4-BE49-F238E27FC236}">
                <a16:creationId xmlns:a16="http://schemas.microsoft.com/office/drawing/2014/main" id="{0AB97152-39BA-95AF-AC7D-B51102F7C020}"/>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121</a:t>
            </a:fld>
            <a:endParaRPr lang="fi-FI"/>
          </a:p>
        </p:txBody>
      </p:sp>
      <p:sp>
        <p:nvSpPr>
          <p:cNvPr id="7" name="Päivämäärän paikkamerkki 6">
            <a:extLst>
              <a:ext uri="{FF2B5EF4-FFF2-40B4-BE49-F238E27FC236}">
                <a16:creationId xmlns:a16="http://schemas.microsoft.com/office/drawing/2014/main" id="{8A9482A9-C998-1BDF-F065-93F09F690F17}"/>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FE5B5F22-6B71-687C-DCCA-2B54C8ED9F2D}"/>
              </a:ext>
            </a:extLst>
          </p:cNvPr>
          <p:cNvSpPr txBox="1"/>
          <p:nvPr/>
        </p:nvSpPr>
        <p:spPr>
          <a:xfrm>
            <a:off x="430989" y="1107878"/>
            <a:ext cx="10796369" cy="338554"/>
          </a:xfrm>
          <a:prstGeom prst="rect">
            <a:avLst/>
          </a:prstGeom>
          <a:noFill/>
        </p:spPr>
        <p:txBody>
          <a:bodyPr wrap="square" lIns="91440" tIns="45720" rIns="91440" bIns="45720" rtlCol="0">
            <a:spAutoFit/>
          </a:bodyPr>
          <a:lstStyle/>
          <a:p>
            <a:pPr defTabSz="1219170"/>
            <a:r>
              <a:rPr lang="fi-FI" sz="1600" dirty="0">
                <a:solidFill>
                  <a:schemeClr val="tx2"/>
                </a:solidFill>
                <a:cs typeface="Arial" pitchFamily="34" charset="0"/>
              </a:rPr>
              <a:t>Mitä mieltä olet seuraavista vakuutuksiin ja vakuutusyhtiöihin liittyvistä väittämistä?</a:t>
            </a:r>
            <a:endParaRPr lang="fi-FI" sz="1600" dirty="0">
              <a:solidFill>
                <a:schemeClr val="tx2"/>
              </a:solidFill>
            </a:endParaRPr>
          </a:p>
        </p:txBody>
      </p:sp>
      <p:sp>
        <p:nvSpPr>
          <p:cNvPr id="3" name="Tekstiruutu 3">
            <a:extLst>
              <a:ext uri="{FF2B5EF4-FFF2-40B4-BE49-F238E27FC236}">
                <a16:creationId xmlns:a16="http://schemas.microsoft.com/office/drawing/2014/main" id="{146CD351-7496-5B18-5615-632D1454DBB8}"/>
              </a:ext>
            </a:extLst>
          </p:cNvPr>
          <p:cNvSpPr txBox="1"/>
          <p:nvPr/>
        </p:nvSpPr>
        <p:spPr>
          <a:xfrm>
            <a:off x="9460654" y="1460782"/>
            <a:ext cx="1968807" cy="276997"/>
          </a:xfrm>
          <a:prstGeom prst="rect">
            <a:avLst/>
          </a:prstGeom>
          <a:noFill/>
        </p:spPr>
        <p:txBody>
          <a:bodyPr wrap="none" lIns="91439" tIns="45719" rIns="91439" bIns="45719" rtlCol="0">
            <a:spAutoFit/>
          </a:bodyPr>
          <a:lstStyle/>
          <a:p>
            <a:pPr defTabSz="1219170"/>
            <a:r>
              <a:rPr lang="fi-FI" sz="1200">
                <a:solidFill>
                  <a:schemeClr val="tx2"/>
                </a:solidFill>
              </a:rPr>
              <a:t>*Ei mukana 2010-2014</a:t>
            </a:r>
          </a:p>
        </p:txBody>
      </p:sp>
      <p:graphicFrame>
        <p:nvGraphicFramePr>
          <p:cNvPr id="13" name="Sisällön paikkamerkki 7">
            <a:extLst>
              <a:ext uri="{FF2B5EF4-FFF2-40B4-BE49-F238E27FC236}">
                <a16:creationId xmlns:a16="http://schemas.microsoft.com/office/drawing/2014/main" id="{FEA8A82C-BE75-2D1A-66BF-561B2F38D7C0}"/>
              </a:ext>
            </a:extLst>
          </p:cNvPr>
          <p:cNvGraphicFramePr>
            <a:graphicFrameLocks noGrp="1"/>
          </p:cNvGraphicFramePr>
          <p:nvPr>
            <p:ph idx="1"/>
            <p:extLst>
              <p:ext uri="{D42A27DB-BD31-4B8C-83A1-F6EECF244321}">
                <p14:modId xmlns:p14="http://schemas.microsoft.com/office/powerpoint/2010/main" val="2353756564"/>
              </p:ext>
            </p:extLst>
          </p:nvPr>
        </p:nvGraphicFramePr>
        <p:xfrm>
          <a:off x="423863" y="1737778"/>
          <a:ext cx="11344275" cy="5046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00795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CB131-8E43-6408-80CC-DF21D29AF78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CE56ADC-A8C3-41B2-46D5-BE63AF04CBC2}"/>
              </a:ext>
            </a:extLst>
          </p:cNvPr>
          <p:cNvSpPr>
            <a:spLocks noGrp="1"/>
          </p:cNvSpPr>
          <p:nvPr>
            <p:ph type="title"/>
          </p:nvPr>
        </p:nvSpPr>
        <p:spPr>
          <a:xfrm>
            <a:off x="424330" y="546185"/>
            <a:ext cx="10573347" cy="882300"/>
          </a:xfrm>
        </p:spPr>
        <p:txBody>
          <a:bodyPr>
            <a:normAutofit/>
          </a:bodyPr>
          <a:lstStyle/>
          <a:p>
            <a:r>
              <a:rPr lang="fi-FI"/>
              <a:t>Mielipiteet vakuutuksista ja vakuutusyhtiöistä 2/3</a:t>
            </a:r>
          </a:p>
        </p:txBody>
      </p:sp>
      <p:sp>
        <p:nvSpPr>
          <p:cNvPr id="6" name="Dian numeron paikkamerkki 5">
            <a:extLst>
              <a:ext uri="{FF2B5EF4-FFF2-40B4-BE49-F238E27FC236}">
                <a16:creationId xmlns:a16="http://schemas.microsoft.com/office/drawing/2014/main" id="{63C5409A-1DC2-9386-FA76-3805A2C0FF9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122</a:t>
            </a:fld>
            <a:endParaRPr lang="fi-FI"/>
          </a:p>
        </p:txBody>
      </p:sp>
      <p:sp>
        <p:nvSpPr>
          <p:cNvPr id="7" name="Päivämäärän paikkamerkki 6">
            <a:extLst>
              <a:ext uri="{FF2B5EF4-FFF2-40B4-BE49-F238E27FC236}">
                <a16:creationId xmlns:a16="http://schemas.microsoft.com/office/drawing/2014/main" id="{D96EA436-D812-5879-ABF2-D871BE252418}"/>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kstiruutu 6">
            <a:extLst>
              <a:ext uri="{FF2B5EF4-FFF2-40B4-BE49-F238E27FC236}">
                <a16:creationId xmlns:a16="http://schemas.microsoft.com/office/drawing/2014/main" id="{6A8C98C7-05D0-76F6-6859-8EA56638E11E}"/>
              </a:ext>
            </a:extLst>
          </p:cNvPr>
          <p:cNvSpPr txBox="1"/>
          <p:nvPr/>
        </p:nvSpPr>
        <p:spPr>
          <a:xfrm>
            <a:off x="430989" y="1109392"/>
            <a:ext cx="10796369" cy="338554"/>
          </a:xfrm>
          <a:prstGeom prst="rect">
            <a:avLst/>
          </a:prstGeom>
          <a:noFill/>
        </p:spPr>
        <p:txBody>
          <a:bodyPr wrap="square" lIns="91440" tIns="45720" rIns="91440" bIns="45720" rtlCol="0">
            <a:spAutoFit/>
          </a:bodyPr>
          <a:lstStyle/>
          <a:p>
            <a:pPr defTabSz="1219170"/>
            <a:r>
              <a:rPr lang="fi-FI" sz="1600" dirty="0">
                <a:solidFill>
                  <a:schemeClr val="tx2"/>
                </a:solidFill>
                <a:cs typeface="Arial" pitchFamily="34" charset="0"/>
              </a:rPr>
              <a:t>Mitä mieltä olet seuraavista vakuutuksiin ja vakuutusyhtiöihin liittyvistä väittämistä?</a:t>
            </a:r>
            <a:endParaRPr lang="fi-FI" sz="1600" dirty="0">
              <a:solidFill>
                <a:schemeClr val="tx2"/>
              </a:solidFill>
            </a:endParaRPr>
          </a:p>
        </p:txBody>
      </p:sp>
      <p:graphicFrame>
        <p:nvGraphicFramePr>
          <p:cNvPr id="12" name="Sisällön paikkamerkki 7">
            <a:extLst>
              <a:ext uri="{FF2B5EF4-FFF2-40B4-BE49-F238E27FC236}">
                <a16:creationId xmlns:a16="http://schemas.microsoft.com/office/drawing/2014/main" id="{82F8455C-FBCA-9F56-275D-E233A646D2E3}"/>
              </a:ext>
            </a:extLst>
          </p:cNvPr>
          <p:cNvGraphicFramePr>
            <a:graphicFrameLocks noGrp="1"/>
          </p:cNvGraphicFramePr>
          <p:nvPr>
            <p:ph idx="1"/>
            <p:extLst>
              <p:ext uri="{D42A27DB-BD31-4B8C-83A1-F6EECF244321}">
                <p14:modId xmlns:p14="http://schemas.microsoft.com/office/powerpoint/2010/main" val="3677508333"/>
              </p:ext>
            </p:extLst>
          </p:nvPr>
        </p:nvGraphicFramePr>
        <p:xfrm>
          <a:off x="423863" y="1580083"/>
          <a:ext cx="11344275" cy="5224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32524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25243-E52C-E2D6-5AA5-87D0A3903468}"/>
            </a:ext>
          </a:extLst>
        </p:cNvPr>
        <p:cNvGrpSpPr/>
        <p:nvPr/>
      </p:nvGrpSpPr>
      <p:grpSpPr>
        <a:xfrm>
          <a:off x="0" y="0"/>
          <a:ext cx="0" cy="0"/>
          <a:chOff x="0" y="0"/>
          <a:chExt cx="0" cy="0"/>
        </a:xfrm>
      </p:grpSpPr>
      <p:graphicFrame>
        <p:nvGraphicFramePr>
          <p:cNvPr id="13" name="Sisällön paikkamerkki 7">
            <a:extLst>
              <a:ext uri="{FF2B5EF4-FFF2-40B4-BE49-F238E27FC236}">
                <a16:creationId xmlns:a16="http://schemas.microsoft.com/office/drawing/2014/main" id="{E53449F1-C3FF-460E-CBF3-6B97498471A3}"/>
              </a:ext>
            </a:extLst>
          </p:cNvPr>
          <p:cNvGraphicFramePr>
            <a:graphicFrameLocks noGrp="1"/>
          </p:cNvGraphicFramePr>
          <p:nvPr>
            <p:ph idx="1"/>
            <p:extLst>
              <p:ext uri="{D42A27DB-BD31-4B8C-83A1-F6EECF244321}">
                <p14:modId xmlns:p14="http://schemas.microsoft.com/office/powerpoint/2010/main" val="17494191"/>
              </p:ext>
            </p:extLst>
          </p:nvPr>
        </p:nvGraphicFramePr>
        <p:xfrm>
          <a:off x="423863" y="1428484"/>
          <a:ext cx="11344275" cy="5725351"/>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7A6B22CE-66D3-81BD-15D4-C1BFDEDFF712}"/>
              </a:ext>
            </a:extLst>
          </p:cNvPr>
          <p:cNvSpPr>
            <a:spLocks noGrp="1"/>
          </p:cNvSpPr>
          <p:nvPr>
            <p:ph type="title"/>
          </p:nvPr>
        </p:nvSpPr>
        <p:spPr>
          <a:xfrm>
            <a:off x="424330" y="546185"/>
            <a:ext cx="10573347" cy="882300"/>
          </a:xfrm>
        </p:spPr>
        <p:txBody>
          <a:bodyPr>
            <a:normAutofit/>
          </a:bodyPr>
          <a:lstStyle/>
          <a:p>
            <a:r>
              <a:rPr lang="fi-FI"/>
              <a:t>Mielipiteet vakuutuksista ja vakuutusyhtiöistä 3/3</a:t>
            </a:r>
          </a:p>
        </p:txBody>
      </p:sp>
      <p:sp>
        <p:nvSpPr>
          <p:cNvPr id="6" name="Dian numeron paikkamerkki 5">
            <a:extLst>
              <a:ext uri="{FF2B5EF4-FFF2-40B4-BE49-F238E27FC236}">
                <a16:creationId xmlns:a16="http://schemas.microsoft.com/office/drawing/2014/main" id="{472E8417-6E96-6DA7-4293-FEA06331C34F}"/>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123</a:t>
            </a:fld>
            <a:endParaRPr lang="fi-FI"/>
          </a:p>
        </p:txBody>
      </p:sp>
      <p:sp>
        <p:nvSpPr>
          <p:cNvPr id="7" name="Päivämäärän paikkamerkki 6">
            <a:extLst>
              <a:ext uri="{FF2B5EF4-FFF2-40B4-BE49-F238E27FC236}">
                <a16:creationId xmlns:a16="http://schemas.microsoft.com/office/drawing/2014/main" id="{8D2621FC-A213-D7EC-2A71-B2975E21872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3" name="Tekstiruutu 3">
            <a:extLst>
              <a:ext uri="{FF2B5EF4-FFF2-40B4-BE49-F238E27FC236}">
                <a16:creationId xmlns:a16="http://schemas.microsoft.com/office/drawing/2014/main" id="{367EB6C8-5105-C0DA-B97F-E239CCA68D60}"/>
              </a:ext>
            </a:extLst>
          </p:cNvPr>
          <p:cNvSpPr txBox="1"/>
          <p:nvPr/>
        </p:nvSpPr>
        <p:spPr>
          <a:xfrm>
            <a:off x="9460654" y="1819383"/>
            <a:ext cx="1968807" cy="276997"/>
          </a:xfrm>
          <a:prstGeom prst="rect">
            <a:avLst/>
          </a:prstGeom>
          <a:noFill/>
        </p:spPr>
        <p:txBody>
          <a:bodyPr wrap="none" lIns="91439" tIns="45719" rIns="91439" bIns="45719" rtlCol="0">
            <a:spAutoFit/>
          </a:bodyPr>
          <a:lstStyle/>
          <a:p>
            <a:pPr defTabSz="1219170"/>
            <a:r>
              <a:rPr lang="fi-FI" sz="1200">
                <a:solidFill>
                  <a:schemeClr val="tx2"/>
                </a:solidFill>
              </a:rPr>
              <a:t>*Ei mukana 2010-2014</a:t>
            </a:r>
          </a:p>
        </p:txBody>
      </p:sp>
      <p:sp>
        <p:nvSpPr>
          <p:cNvPr id="5" name="Tekstiruutu 6">
            <a:extLst>
              <a:ext uri="{FF2B5EF4-FFF2-40B4-BE49-F238E27FC236}">
                <a16:creationId xmlns:a16="http://schemas.microsoft.com/office/drawing/2014/main" id="{6D425D7C-2577-2DB8-E198-06ED6EEC4F27}"/>
              </a:ext>
            </a:extLst>
          </p:cNvPr>
          <p:cNvSpPr txBox="1"/>
          <p:nvPr/>
        </p:nvSpPr>
        <p:spPr>
          <a:xfrm>
            <a:off x="423863" y="1110534"/>
            <a:ext cx="10796369" cy="338554"/>
          </a:xfrm>
          <a:prstGeom prst="rect">
            <a:avLst/>
          </a:prstGeom>
          <a:noFill/>
        </p:spPr>
        <p:txBody>
          <a:bodyPr wrap="square" lIns="91440" tIns="45720" rIns="91440" bIns="45720" rtlCol="0">
            <a:spAutoFit/>
          </a:bodyPr>
          <a:lstStyle/>
          <a:p>
            <a:pPr defTabSz="1219170"/>
            <a:r>
              <a:rPr lang="fi-FI" sz="1600" dirty="0">
                <a:solidFill>
                  <a:schemeClr val="tx2"/>
                </a:solidFill>
                <a:cs typeface="Arial" pitchFamily="34" charset="0"/>
              </a:rPr>
              <a:t>Mitä mieltä olet seuraavista vakuutuksiin ja vakuutusyhtiöihin liittyvistä väittämistä? </a:t>
            </a:r>
            <a:r>
              <a:rPr lang="fi-FI" sz="1600" dirty="0">
                <a:solidFill>
                  <a:schemeClr val="tx2"/>
                </a:solidFill>
              </a:rPr>
              <a:t>Kaikki vastaajat, n=1000</a:t>
            </a:r>
          </a:p>
        </p:txBody>
      </p:sp>
    </p:spTree>
    <p:extLst>
      <p:ext uri="{BB962C8B-B14F-4D97-AF65-F5344CB8AC3E}">
        <p14:creationId xmlns:p14="http://schemas.microsoft.com/office/powerpoint/2010/main" val="35303212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841" y="2246637"/>
            <a:ext cx="10827465" cy="1692771"/>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Tunnen henkilön, joka on huijannut vakuutusyhtiötä</a:t>
            </a:r>
          </a:p>
          <a:p>
            <a:endParaRPr lang="fi-FI" sz="1600">
              <a:solidFill>
                <a:schemeClr val="tx2"/>
              </a:solidFill>
              <a:latin typeface="Merriweather Bold (Headings)"/>
              <a:cs typeface="Calibri" panose="020F0502020204030204" pitchFamily="34" charset="0"/>
            </a:endParaRPr>
          </a:p>
          <a:p>
            <a:r>
              <a:rPr lang="fi-FI" sz="1600">
                <a:solidFill>
                  <a:schemeClr val="tx2"/>
                </a:solidFill>
                <a:latin typeface="Merriweather Bold (Headings)"/>
                <a:cs typeface="Calibri" panose="020F0502020204030204" pitchFamily="34" charset="0"/>
              </a:rPr>
              <a:t>Vastausvaihtoehdot </a:t>
            </a:r>
          </a:p>
          <a:p>
            <a:pPr marL="342900" lvl="0" indent="-342900">
              <a:buFont typeface="+mj-lt"/>
              <a:buAutoNum type="arabicPeriod"/>
            </a:pPr>
            <a:r>
              <a:rPr lang="fi-FI" sz="1600">
                <a:solidFill>
                  <a:schemeClr val="tx2"/>
                </a:solidFill>
                <a:latin typeface="Merriweather Bold (Headings)"/>
                <a:cs typeface="Calibri" panose="020F0502020204030204" pitchFamily="34" charset="0"/>
              </a:rPr>
              <a:t>Kyllä</a:t>
            </a:r>
          </a:p>
          <a:p>
            <a:pPr marL="342900" lvl="0" indent="-342900">
              <a:buFont typeface="+mj-lt"/>
              <a:buAutoNum type="arabicPeriod"/>
            </a:pPr>
            <a:r>
              <a:rPr lang="fi-FI" sz="1600">
                <a:solidFill>
                  <a:schemeClr val="tx2"/>
                </a:solidFill>
                <a:latin typeface="Merriweather Bold (Headings)"/>
                <a:cs typeface="Calibri" panose="020F0502020204030204" pitchFamily="34" charset="0"/>
              </a:rPr>
              <a:t>En</a:t>
            </a:r>
          </a:p>
          <a:p>
            <a:pPr marL="342900" indent="-342900">
              <a:buFont typeface="+mj-lt"/>
              <a:buAutoNum type="arabicPeriod"/>
            </a:pPr>
            <a:r>
              <a:rPr lang="fi-FI" sz="1600">
                <a:solidFill>
                  <a:schemeClr val="tx2"/>
                </a:solidFill>
                <a:latin typeface="Merriweather Bold (Headings)"/>
                <a:cs typeface="Calibri" panose="020F0502020204030204" pitchFamily="34" charset="0"/>
              </a:rPr>
              <a:t>En osaa sanoa</a:t>
            </a:r>
          </a:p>
        </p:txBody>
      </p:sp>
    </p:spTree>
    <p:extLst>
      <p:ext uri="{BB962C8B-B14F-4D97-AF65-F5344CB8AC3E}">
        <p14:creationId xmlns:p14="http://schemas.microsoft.com/office/powerpoint/2010/main" val="25494364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FBCC7-5E65-2D4D-09D4-5E0781EC5911}"/>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98F8D439-18DB-937A-2238-1FE63AB14592}"/>
              </a:ext>
            </a:extLst>
          </p:cNvPr>
          <p:cNvSpPr>
            <a:spLocks noGrp="1"/>
          </p:cNvSpPr>
          <p:nvPr>
            <p:ph type="title"/>
          </p:nvPr>
        </p:nvSpPr>
        <p:spPr>
          <a:xfrm>
            <a:off x="424330" y="546185"/>
            <a:ext cx="10573347" cy="882300"/>
          </a:xfrm>
        </p:spPr>
        <p:txBody>
          <a:bodyPr>
            <a:normAutofit/>
          </a:bodyPr>
          <a:lstStyle/>
          <a:p>
            <a:r>
              <a:rPr lang="fi-FI" dirty="0"/>
              <a:t>Tuntee vakuutusyhtiöitä huijanneen henkilön</a:t>
            </a:r>
          </a:p>
        </p:txBody>
      </p:sp>
      <p:sp>
        <p:nvSpPr>
          <p:cNvPr id="6" name="Dian numeron paikkamerkki 5">
            <a:extLst>
              <a:ext uri="{FF2B5EF4-FFF2-40B4-BE49-F238E27FC236}">
                <a16:creationId xmlns:a16="http://schemas.microsoft.com/office/drawing/2014/main" id="{D62776C0-DB2F-6762-D687-B3F213FE882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125</a:t>
            </a:fld>
            <a:endParaRPr lang="fi-FI"/>
          </a:p>
        </p:txBody>
      </p:sp>
      <p:sp>
        <p:nvSpPr>
          <p:cNvPr id="7" name="Päivämäärän paikkamerkki 6">
            <a:extLst>
              <a:ext uri="{FF2B5EF4-FFF2-40B4-BE49-F238E27FC236}">
                <a16:creationId xmlns:a16="http://schemas.microsoft.com/office/drawing/2014/main" id="{8F1D709D-53D0-A17B-F851-9719CE2F3E14}"/>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1C1A0873-9BAC-CB0B-AEB7-C92DB8EA9D16}"/>
              </a:ext>
            </a:extLst>
          </p:cNvPr>
          <p:cNvSpPr txBox="1"/>
          <p:nvPr/>
        </p:nvSpPr>
        <p:spPr>
          <a:xfrm>
            <a:off x="450567" y="1107680"/>
            <a:ext cx="10796369" cy="338554"/>
          </a:xfrm>
          <a:prstGeom prst="rect">
            <a:avLst/>
          </a:prstGeom>
          <a:noFill/>
        </p:spPr>
        <p:txBody>
          <a:bodyPr wrap="square" lIns="91440" tIns="45720" rIns="91440" bIns="45720" rtlCol="0">
            <a:spAutoFit/>
          </a:bodyPr>
          <a:lstStyle/>
          <a:p>
            <a:pPr defTabSz="1219170"/>
            <a:r>
              <a:rPr lang="fi-FI" sz="1600" dirty="0">
                <a:solidFill>
                  <a:schemeClr val="tx2"/>
                </a:solidFill>
              </a:rPr>
              <a:t>Kaikki vastaajat, n=1000</a:t>
            </a:r>
          </a:p>
        </p:txBody>
      </p:sp>
      <p:graphicFrame>
        <p:nvGraphicFramePr>
          <p:cNvPr id="9" name="Sisällön paikkamerkki 7">
            <a:extLst>
              <a:ext uri="{FF2B5EF4-FFF2-40B4-BE49-F238E27FC236}">
                <a16:creationId xmlns:a16="http://schemas.microsoft.com/office/drawing/2014/main" id="{67FDB42A-CC9B-130B-0939-0E5BA1EEE7C5}"/>
              </a:ext>
            </a:extLst>
          </p:cNvPr>
          <p:cNvGraphicFramePr>
            <a:graphicFrameLocks/>
          </p:cNvGraphicFramePr>
          <p:nvPr>
            <p:extLst>
              <p:ext uri="{D42A27DB-BD31-4B8C-83A1-F6EECF244321}">
                <p14:modId xmlns:p14="http://schemas.microsoft.com/office/powerpoint/2010/main" val="1807323827"/>
              </p:ext>
            </p:extLst>
          </p:nvPr>
        </p:nvGraphicFramePr>
        <p:xfrm>
          <a:off x="817375" y="1201811"/>
          <a:ext cx="5312563" cy="5716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isällön paikkamerkki 7">
            <a:extLst>
              <a:ext uri="{FF2B5EF4-FFF2-40B4-BE49-F238E27FC236}">
                <a16:creationId xmlns:a16="http://schemas.microsoft.com/office/drawing/2014/main" id="{6A4A94DE-589D-A447-F9A2-E1F6DAAF9CA2}"/>
              </a:ext>
            </a:extLst>
          </p:cNvPr>
          <p:cNvGraphicFramePr>
            <a:graphicFrameLocks/>
          </p:cNvGraphicFramePr>
          <p:nvPr>
            <p:extLst>
              <p:ext uri="{D42A27DB-BD31-4B8C-83A1-F6EECF244321}">
                <p14:modId xmlns:p14="http://schemas.microsoft.com/office/powerpoint/2010/main" val="41208359"/>
              </p:ext>
            </p:extLst>
          </p:nvPr>
        </p:nvGraphicFramePr>
        <p:xfrm>
          <a:off x="5770383" y="1201811"/>
          <a:ext cx="5312563" cy="5716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262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857AF-64E0-B9F2-20F6-D149A8692BE5}"/>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CD098C86-6145-BFE3-4DA3-82A9449B7D15}"/>
              </a:ext>
            </a:extLst>
          </p:cNvPr>
          <p:cNvSpPr>
            <a:spLocks noGrp="1"/>
          </p:cNvSpPr>
          <p:nvPr>
            <p:ph type="title"/>
          </p:nvPr>
        </p:nvSpPr>
        <p:spPr>
          <a:xfrm>
            <a:off x="424330" y="546185"/>
            <a:ext cx="10573347" cy="882300"/>
          </a:xfrm>
        </p:spPr>
        <p:txBody>
          <a:bodyPr>
            <a:normAutofit/>
          </a:bodyPr>
          <a:lstStyle/>
          <a:p>
            <a:r>
              <a:rPr lang="fi-FI"/>
              <a:t>Tuntee vakuutusyhtiöitä huijanneen henkilön</a:t>
            </a:r>
          </a:p>
        </p:txBody>
      </p:sp>
      <p:sp>
        <p:nvSpPr>
          <p:cNvPr id="6" name="Dian numeron paikkamerkki 5">
            <a:extLst>
              <a:ext uri="{FF2B5EF4-FFF2-40B4-BE49-F238E27FC236}">
                <a16:creationId xmlns:a16="http://schemas.microsoft.com/office/drawing/2014/main" id="{00A97FB6-C875-4BAF-A76E-A120B1FDB50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126</a:t>
            </a:fld>
            <a:endParaRPr lang="fi-FI"/>
          </a:p>
        </p:txBody>
      </p:sp>
      <p:sp>
        <p:nvSpPr>
          <p:cNvPr id="7" name="Päivämäärän paikkamerkki 6">
            <a:extLst>
              <a:ext uri="{FF2B5EF4-FFF2-40B4-BE49-F238E27FC236}">
                <a16:creationId xmlns:a16="http://schemas.microsoft.com/office/drawing/2014/main" id="{C6CE2398-7000-BF80-9556-F366285A7E1D}"/>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3" name="Tekstiruutu 6">
            <a:extLst>
              <a:ext uri="{FF2B5EF4-FFF2-40B4-BE49-F238E27FC236}">
                <a16:creationId xmlns:a16="http://schemas.microsoft.com/office/drawing/2014/main" id="{CFB3B8A9-D215-BEE5-2A0B-FA5421B36F62}"/>
              </a:ext>
            </a:extLst>
          </p:cNvPr>
          <p:cNvSpPr txBox="1"/>
          <p:nvPr/>
        </p:nvSpPr>
        <p:spPr>
          <a:xfrm>
            <a:off x="450567" y="1106576"/>
            <a:ext cx="10796369" cy="338554"/>
          </a:xfrm>
          <a:prstGeom prst="rect">
            <a:avLst/>
          </a:prstGeom>
          <a:noFill/>
        </p:spPr>
        <p:txBody>
          <a:bodyPr wrap="square" lIns="91440" tIns="45720" rIns="91440" bIns="45720" rtlCol="0">
            <a:spAutoFit/>
          </a:bodyPr>
          <a:lstStyle/>
          <a:p>
            <a:pPr defTabSz="1219170"/>
            <a:r>
              <a:rPr lang="fi-FI" sz="1600" dirty="0">
                <a:solidFill>
                  <a:schemeClr val="tx2"/>
                </a:solidFill>
              </a:rPr>
              <a:t>Kaikki vastaajat, n=1000</a:t>
            </a:r>
          </a:p>
        </p:txBody>
      </p:sp>
      <p:graphicFrame>
        <p:nvGraphicFramePr>
          <p:cNvPr id="12" name="Sisällön paikkamerkki 7">
            <a:extLst>
              <a:ext uri="{FF2B5EF4-FFF2-40B4-BE49-F238E27FC236}">
                <a16:creationId xmlns:a16="http://schemas.microsoft.com/office/drawing/2014/main" id="{689D5DCC-3CDC-E8D0-0758-EC84C3260D3A}"/>
              </a:ext>
            </a:extLst>
          </p:cNvPr>
          <p:cNvGraphicFramePr>
            <a:graphicFrameLocks noGrp="1"/>
          </p:cNvGraphicFramePr>
          <p:nvPr>
            <p:ph idx="1"/>
            <p:extLst>
              <p:ext uri="{D42A27DB-BD31-4B8C-83A1-F6EECF244321}">
                <p14:modId xmlns:p14="http://schemas.microsoft.com/office/powerpoint/2010/main" val="4169535744"/>
              </p:ext>
            </p:extLst>
          </p:nvPr>
        </p:nvGraphicFramePr>
        <p:xfrm>
          <a:off x="423863" y="1539874"/>
          <a:ext cx="11344275" cy="492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05608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8" y="1685785"/>
            <a:ext cx="10827465" cy="3631763"/>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Oletko saanut vakuutusyhtiöltäsi kotivakuutukseen liittyviä turvallisuusohjeita?</a:t>
            </a:r>
          </a:p>
          <a:p>
            <a:r>
              <a:rPr lang="fi-FI" sz="1500">
                <a:solidFill>
                  <a:schemeClr val="tx2"/>
                </a:solidFill>
                <a:latin typeface="Merriweather Bold (Headings)"/>
                <a:cs typeface="Calibri" panose="020F0502020204030204" pitchFamily="34" charset="0"/>
              </a:rPr>
              <a:t> </a:t>
            </a:r>
          </a:p>
          <a:p>
            <a:r>
              <a:rPr lang="fi-FI" sz="1500">
                <a:solidFill>
                  <a:schemeClr val="tx2"/>
                </a:solidFill>
                <a:latin typeface="Merriweather Bold (Headings)"/>
                <a:cs typeface="Calibri" panose="020F0502020204030204" pitchFamily="34" charset="0"/>
              </a:rPr>
              <a:t>Vastausvaihtoehdot </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Kyllä</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En</a:t>
            </a:r>
          </a:p>
          <a:p>
            <a:r>
              <a:rPr lang="fi-FI">
                <a:solidFill>
                  <a:schemeClr val="tx2"/>
                </a:solidFill>
                <a:latin typeface="Merriweather Bold (Headings)"/>
                <a:cs typeface="Calibri" panose="020F0502020204030204" pitchFamily="34" charset="0"/>
              </a:rPr>
              <a:t> </a:t>
            </a:r>
          </a:p>
          <a:p>
            <a:r>
              <a:rPr lang="fi-FI">
                <a:solidFill>
                  <a:schemeClr val="tx2"/>
                </a:solidFill>
                <a:latin typeface="Merriweather Bold (Headings)"/>
                <a:cs typeface="Calibri" panose="020F0502020204030204" pitchFamily="34" charset="0"/>
              </a:rPr>
              <a:t> </a:t>
            </a:r>
          </a:p>
          <a:p>
            <a:r>
              <a:rPr lang="fi-FI" sz="2200" b="1">
                <a:solidFill>
                  <a:schemeClr val="tx2"/>
                </a:solidFill>
                <a:latin typeface="Merriweather Bold (Headings)"/>
                <a:cs typeface="Calibri" panose="020F0502020204030204" pitchFamily="34" charset="0"/>
              </a:rPr>
              <a:t>Oletko toiminut saatujen turvallisuusohjeiden mukaan?</a:t>
            </a:r>
          </a:p>
          <a:p>
            <a:endParaRPr lang="fi-FI" sz="1500" b="1">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 </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Kyllä</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En</a:t>
            </a:r>
          </a:p>
        </p:txBody>
      </p:sp>
    </p:spTree>
    <p:extLst>
      <p:ext uri="{BB962C8B-B14F-4D97-AF65-F5344CB8AC3E}">
        <p14:creationId xmlns:p14="http://schemas.microsoft.com/office/powerpoint/2010/main" val="24679418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E3AF3-4B84-5245-78D5-AFC34259764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168EED17-5EAC-4280-4891-0542A84EC37B}"/>
              </a:ext>
            </a:extLst>
          </p:cNvPr>
          <p:cNvSpPr>
            <a:spLocks noGrp="1"/>
          </p:cNvSpPr>
          <p:nvPr>
            <p:ph type="title"/>
          </p:nvPr>
        </p:nvSpPr>
        <p:spPr>
          <a:xfrm>
            <a:off x="424330" y="546185"/>
            <a:ext cx="10573347" cy="882300"/>
          </a:xfrm>
        </p:spPr>
        <p:txBody>
          <a:bodyPr>
            <a:normAutofit fontScale="90000"/>
          </a:bodyPr>
          <a:lstStyle/>
          <a:p>
            <a:r>
              <a:rPr lang="fi-FI"/>
              <a:t>Kotivakuutuksen turvallisuusohjeiden vastaanottaminen</a:t>
            </a:r>
          </a:p>
        </p:txBody>
      </p:sp>
      <p:sp>
        <p:nvSpPr>
          <p:cNvPr id="6" name="Dian numeron paikkamerkki 5">
            <a:extLst>
              <a:ext uri="{FF2B5EF4-FFF2-40B4-BE49-F238E27FC236}">
                <a16:creationId xmlns:a16="http://schemas.microsoft.com/office/drawing/2014/main" id="{94B56644-6992-A1E3-0E4D-E608556E3BA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128</a:t>
            </a:fld>
            <a:endParaRPr lang="fi-FI"/>
          </a:p>
        </p:txBody>
      </p:sp>
      <p:sp>
        <p:nvSpPr>
          <p:cNvPr id="7" name="Päivämäärän paikkamerkki 6">
            <a:extLst>
              <a:ext uri="{FF2B5EF4-FFF2-40B4-BE49-F238E27FC236}">
                <a16:creationId xmlns:a16="http://schemas.microsoft.com/office/drawing/2014/main" id="{7E1CD0B1-A806-56EE-A6E7-AFD88AD1B149}"/>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47B2A923-1BE2-3735-ABF5-6D1E38E7A478}"/>
              </a:ext>
            </a:extLst>
          </p:cNvPr>
          <p:cNvSpPr txBox="1"/>
          <p:nvPr/>
        </p:nvSpPr>
        <p:spPr>
          <a:xfrm>
            <a:off x="442403" y="1295109"/>
            <a:ext cx="10796369" cy="338554"/>
          </a:xfrm>
          <a:prstGeom prst="rect">
            <a:avLst/>
          </a:prstGeom>
          <a:noFill/>
        </p:spPr>
        <p:txBody>
          <a:bodyPr wrap="square" lIns="91440" tIns="45720" rIns="91440" bIns="45720" rtlCol="0">
            <a:spAutoFit/>
          </a:bodyPr>
          <a:lstStyle/>
          <a:p>
            <a:pPr defTabSz="1219170"/>
            <a:r>
              <a:rPr lang="fi-FI" sz="1600" dirty="0">
                <a:solidFill>
                  <a:schemeClr val="tx2"/>
                </a:solidFill>
                <a:cs typeface="Arial" pitchFamily="34" charset="0"/>
              </a:rPr>
              <a:t>Oletko saanut vakuutusyhtiöltäsi kotivakuutukseen liittyviä turvallisuusohjeita?</a:t>
            </a:r>
          </a:p>
        </p:txBody>
      </p:sp>
      <p:graphicFrame>
        <p:nvGraphicFramePr>
          <p:cNvPr id="2" name="Sisällön paikkamerkki 7">
            <a:extLst>
              <a:ext uri="{FF2B5EF4-FFF2-40B4-BE49-F238E27FC236}">
                <a16:creationId xmlns:a16="http://schemas.microsoft.com/office/drawing/2014/main" id="{CA0148F0-77D1-60ED-39F6-F1E30F2ADBAB}"/>
              </a:ext>
            </a:extLst>
          </p:cNvPr>
          <p:cNvGraphicFramePr>
            <a:graphicFrameLocks/>
          </p:cNvGraphicFramePr>
          <p:nvPr>
            <p:extLst>
              <p:ext uri="{D42A27DB-BD31-4B8C-83A1-F6EECF244321}">
                <p14:modId xmlns:p14="http://schemas.microsoft.com/office/powerpoint/2010/main" val="1195498657"/>
              </p:ext>
            </p:extLst>
          </p:nvPr>
        </p:nvGraphicFramePr>
        <p:xfrm>
          <a:off x="414406" y="1653835"/>
          <a:ext cx="5853223" cy="5204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Sisällön paikkamerkki 7">
            <a:extLst>
              <a:ext uri="{FF2B5EF4-FFF2-40B4-BE49-F238E27FC236}">
                <a16:creationId xmlns:a16="http://schemas.microsoft.com/office/drawing/2014/main" id="{7ED32BC3-E37D-5DD9-0160-CB11958B5FFC}"/>
              </a:ext>
            </a:extLst>
          </p:cNvPr>
          <p:cNvGraphicFramePr>
            <a:graphicFrameLocks/>
          </p:cNvGraphicFramePr>
          <p:nvPr>
            <p:extLst>
              <p:ext uri="{D42A27DB-BD31-4B8C-83A1-F6EECF244321}">
                <p14:modId xmlns:p14="http://schemas.microsoft.com/office/powerpoint/2010/main" val="1042571226"/>
              </p:ext>
            </p:extLst>
          </p:nvPr>
        </p:nvGraphicFramePr>
        <p:xfrm>
          <a:off x="5571518" y="1653835"/>
          <a:ext cx="5853223" cy="5201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55557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1559-8363-F9F3-0336-2F413C648BA0}"/>
            </a:ext>
          </a:extLst>
        </p:cNvPr>
        <p:cNvGrpSpPr/>
        <p:nvPr/>
      </p:nvGrpSpPr>
      <p:grpSpPr>
        <a:xfrm>
          <a:off x="0" y="0"/>
          <a:ext cx="0" cy="0"/>
          <a:chOff x="0" y="0"/>
          <a:chExt cx="0" cy="0"/>
        </a:xfrm>
      </p:grpSpPr>
      <p:graphicFrame>
        <p:nvGraphicFramePr>
          <p:cNvPr id="14" name="Sisällön paikkamerkki 7">
            <a:extLst>
              <a:ext uri="{FF2B5EF4-FFF2-40B4-BE49-F238E27FC236}">
                <a16:creationId xmlns:a16="http://schemas.microsoft.com/office/drawing/2014/main" id="{8E7AA15E-3782-489B-2ECF-287E093C02D6}"/>
              </a:ext>
            </a:extLst>
          </p:cNvPr>
          <p:cNvGraphicFramePr>
            <a:graphicFrameLocks noGrp="1"/>
          </p:cNvGraphicFramePr>
          <p:nvPr>
            <p:ph idx="1"/>
            <p:extLst>
              <p:ext uri="{D42A27DB-BD31-4B8C-83A1-F6EECF244321}">
                <p14:modId xmlns:p14="http://schemas.microsoft.com/office/powerpoint/2010/main" val="1012341759"/>
              </p:ext>
            </p:extLst>
          </p:nvPr>
        </p:nvGraphicFramePr>
        <p:xfrm>
          <a:off x="423863" y="1937789"/>
          <a:ext cx="11344275" cy="4239174"/>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12B72C1C-D192-00CD-133A-96533C805D65}"/>
              </a:ext>
            </a:extLst>
          </p:cNvPr>
          <p:cNvSpPr>
            <a:spLocks noGrp="1"/>
          </p:cNvSpPr>
          <p:nvPr>
            <p:ph type="title"/>
          </p:nvPr>
        </p:nvSpPr>
        <p:spPr>
          <a:xfrm>
            <a:off x="424330" y="546185"/>
            <a:ext cx="10573347" cy="882300"/>
          </a:xfrm>
        </p:spPr>
        <p:txBody>
          <a:bodyPr>
            <a:normAutofit fontScale="90000"/>
          </a:bodyPr>
          <a:lstStyle/>
          <a:p>
            <a:r>
              <a:rPr lang="fi-FI"/>
              <a:t>Kotivakuutuksen turvallisuusohjeiden vastaanottaminen</a:t>
            </a:r>
          </a:p>
        </p:txBody>
      </p:sp>
      <p:sp>
        <p:nvSpPr>
          <p:cNvPr id="6" name="Dian numeron paikkamerkki 5">
            <a:extLst>
              <a:ext uri="{FF2B5EF4-FFF2-40B4-BE49-F238E27FC236}">
                <a16:creationId xmlns:a16="http://schemas.microsoft.com/office/drawing/2014/main" id="{64E21BDE-7117-2023-2D76-1258C2AD896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129</a:t>
            </a:fld>
            <a:endParaRPr lang="fi-FI"/>
          </a:p>
        </p:txBody>
      </p:sp>
      <p:sp>
        <p:nvSpPr>
          <p:cNvPr id="7" name="Päivämäärän paikkamerkki 6">
            <a:extLst>
              <a:ext uri="{FF2B5EF4-FFF2-40B4-BE49-F238E27FC236}">
                <a16:creationId xmlns:a16="http://schemas.microsoft.com/office/drawing/2014/main" id="{6EDE293A-8DF1-DF43-3C2E-0DB02F8D732A}"/>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5A03FADA-F6F0-1949-E31B-1CE003CFE290}"/>
              </a:ext>
            </a:extLst>
          </p:cNvPr>
          <p:cNvSpPr txBox="1"/>
          <p:nvPr/>
        </p:nvSpPr>
        <p:spPr>
          <a:xfrm>
            <a:off x="442403" y="1299222"/>
            <a:ext cx="10796369" cy="338554"/>
          </a:xfrm>
          <a:prstGeom prst="rect">
            <a:avLst/>
          </a:prstGeom>
          <a:noFill/>
        </p:spPr>
        <p:txBody>
          <a:bodyPr wrap="square" lIns="91440" tIns="45720" rIns="91440" bIns="45720" rtlCol="0">
            <a:spAutoFit/>
          </a:bodyPr>
          <a:lstStyle/>
          <a:p>
            <a:pPr defTabSz="1219170"/>
            <a:r>
              <a:rPr lang="fi-FI" sz="1600" dirty="0">
                <a:solidFill>
                  <a:schemeClr val="tx2"/>
                </a:solidFill>
                <a:cs typeface="Arial" pitchFamily="34" charset="0"/>
              </a:rPr>
              <a:t>Oletko saanut vakuutusyhtiöltäsi kotivakuutukseen liittyviä turvallisuusohjeita?</a:t>
            </a:r>
          </a:p>
        </p:txBody>
      </p:sp>
      <p:sp>
        <p:nvSpPr>
          <p:cNvPr id="11" name="TextBox 10">
            <a:extLst>
              <a:ext uri="{FF2B5EF4-FFF2-40B4-BE49-F238E27FC236}">
                <a16:creationId xmlns:a16="http://schemas.microsoft.com/office/drawing/2014/main" id="{452FE3B7-8976-B8C3-DCCC-6236A5355A5D}"/>
              </a:ext>
            </a:extLst>
          </p:cNvPr>
          <p:cNvSpPr txBox="1"/>
          <p:nvPr/>
        </p:nvSpPr>
        <p:spPr>
          <a:xfrm>
            <a:off x="442403" y="2203846"/>
            <a:ext cx="2886770" cy="1015663"/>
          </a:xfrm>
          <a:prstGeom prst="rect">
            <a:avLst/>
          </a:prstGeom>
          <a:noFill/>
          <a:ln>
            <a:solidFill>
              <a:srgbClr val="040B16"/>
            </a:solidFill>
          </a:ln>
        </p:spPr>
        <p:txBody>
          <a:bodyPr wrap="square" rtlCol="0">
            <a:spAutoFit/>
          </a:bodyPr>
          <a:lstStyle/>
          <a:p>
            <a:r>
              <a:rPr lang="fi-FI" sz="1500" err="1">
                <a:solidFill>
                  <a:schemeClr val="tx2"/>
                </a:solidFill>
                <a:cs typeface="Calibri" panose="020F0502020204030204" pitchFamily="34" charset="0"/>
              </a:rPr>
              <a:t>Huom</a:t>
            </a:r>
            <a:r>
              <a:rPr lang="fi-FI" sz="1500">
                <a:solidFill>
                  <a:schemeClr val="tx2"/>
                </a:solidFill>
                <a:cs typeface="Calibri" panose="020F0502020204030204" pitchFamily="34" charset="0"/>
              </a:rPr>
              <a:t>! </a:t>
            </a:r>
          </a:p>
          <a:p>
            <a:r>
              <a:rPr lang="fi-FI" sz="1500">
                <a:solidFill>
                  <a:schemeClr val="tx2"/>
                </a:solidFill>
                <a:cs typeface="Calibri" panose="020F0502020204030204" pitchFamily="34" charset="0"/>
              </a:rPr>
              <a:t>2020-2025 tutkimuksissa ei ollut vaihtoehtoa en osaa sanoa.</a:t>
            </a:r>
          </a:p>
        </p:txBody>
      </p:sp>
      <p:sp>
        <p:nvSpPr>
          <p:cNvPr id="12" name="Otsikko 3">
            <a:extLst>
              <a:ext uri="{FF2B5EF4-FFF2-40B4-BE49-F238E27FC236}">
                <a16:creationId xmlns:a16="http://schemas.microsoft.com/office/drawing/2014/main" id="{A5160C70-2522-803D-00C9-E672F1102CDA}"/>
              </a:ext>
            </a:extLst>
          </p:cNvPr>
          <p:cNvSpPr txBox="1">
            <a:spLocks/>
          </p:cNvSpPr>
          <p:nvPr/>
        </p:nvSpPr>
        <p:spPr>
          <a:xfrm>
            <a:off x="423862" y="3398896"/>
            <a:ext cx="11094557" cy="58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fi-FI" sz="2900"/>
              <a:t>Onko toiminut turvallisuusohjeiden mukaan?</a:t>
            </a:r>
          </a:p>
        </p:txBody>
      </p:sp>
      <p:sp>
        <p:nvSpPr>
          <p:cNvPr id="13" name="Tekstiruutu 6">
            <a:extLst>
              <a:ext uri="{FF2B5EF4-FFF2-40B4-BE49-F238E27FC236}">
                <a16:creationId xmlns:a16="http://schemas.microsoft.com/office/drawing/2014/main" id="{F36ABF0D-8818-AC9F-9D53-935CA900B1AE}"/>
              </a:ext>
            </a:extLst>
          </p:cNvPr>
          <p:cNvSpPr txBox="1"/>
          <p:nvPr/>
        </p:nvSpPr>
        <p:spPr>
          <a:xfrm>
            <a:off x="450567" y="3818504"/>
            <a:ext cx="10796369" cy="584775"/>
          </a:xfrm>
          <a:prstGeom prst="rect">
            <a:avLst/>
          </a:prstGeom>
          <a:noFill/>
        </p:spPr>
        <p:txBody>
          <a:bodyPr wrap="square" lIns="91440" tIns="45720" rIns="91440" bIns="45720" rtlCol="0">
            <a:spAutoFit/>
          </a:bodyPr>
          <a:lstStyle/>
          <a:p>
            <a:pPr defTabSz="1219170"/>
            <a:r>
              <a:rPr lang="fi-FI" sz="1600">
                <a:solidFill>
                  <a:schemeClr val="tx2"/>
                </a:solidFill>
                <a:cs typeface="Arial" pitchFamily="34" charset="0"/>
              </a:rPr>
              <a:t>Oletko toiminut saatujen turvallisuusohjeiden mukaan?</a:t>
            </a:r>
          </a:p>
          <a:p>
            <a:pPr defTabSz="1219170"/>
            <a:r>
              <a:rPr lang="fi-FI" sz="1600">
                <a:solidFill>
                  <a:schemeClr val="tx2"/>
                </a:solidFill>
                <a:cs typeface="Arial" pitchFamily="34" charset="0"/>
              </a:rPr>
              <a:t>On vastaanottanut turvallisuusohjeita</a:t>
            </a:r>
          </a:p>
        </p:txBody>
      </p:sp>
    </p:spTree>
    <p:extLst>
      <p:ext uri="{BB962C8B-B14F-4D97-AF65-F5344CB8AC3E}">
        <p14:creationId xmlns:p14="http://schemas.microsoft.com/office/powerpoint/2010/main" val="283362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383B1-C3AC-0601-AB29-B8F7C84D2343}"/>
            </a:ext>
          </a:extLst>
        </p:cNvPr>
        <p:cNvGrpSpPr/>
        <p:nvPr/>
      </p:nvGrpSpPr>
      <p:grpSpPr>
        <a:xfrm>
          <a:off x="0" y="0"/>
          <a:ext cx="0" cy="0"/>
          <a:chOff x="0" y="0"/>
          <a:chExt cx="0" cy="0"/>
        </a:xfrm>
      </p:grpSpPr>
      <p:sp>
        <p:nvSpPr>
          <p:cNvPr id="8" name="Sisällön paikkamerkki 7">
            <a:extLst>
              <a:ext uri="{FF2B5EF4-FFF2-40B4-BE49-F238E27FC236}">
                <a16:creationId xmlns:a16="http://schemas.microsoft.com/office/drawing/2014/main" id="{E73348E0-5E9E-026E-0FF4-41ED2C53A943}"/>
              </a:ext>
            </a:extLst>
          </p:cNvPr>
          <p:cNvSpPr>
            <a:spLocks noGrp="1"/>
          </p:cNvSpPr>
          <p:nvPr>
            <p:ph idx="1"/>
          </p:nvPr>
        </p:nvSpPr>
        <p:spPr>
          <a:xfrm>
            <a:off x="423863" y="1540365"/>
            <a:ext cx="11343806" cy="4636598"/>
          </a:xfrm>
        </p:spPr>
        <p:txBody>
          <a:bodyPr>
            <a:normAutofit fontScale="85000" lnSpcReduction="10000"/>
          </a:bodyPr>
          <a:lstStyle/>
          <a:p>
            <a:pPr marL="285750" indent="-285750">
              <a:spcBef>
                <a:spcPts val="0"/>
              </a:spcBef>
              <a:buFont typeface="Arial" panose="020B0604020202020204" pitchFamily="34" charset="0"/>
              <a:buChar char="•"/>
            </a:pPr>
            <a:r>
              <a:rPr lang="fi-FI" dirty="0"/>
              <a:t>Henkivakuutus kuoleman varalta</a:t>
            </a:r>
          </a:p>
          <a:p>
            <a:pPr marL="285750" indent="-285750">
              <a:spcBef>
                <a:spcPts val="0"/>
              </a:spcBef>
              <a:buFont typeface="Arial" panose="020B0604020202020204" pitchFamily="34" charset="0"/>
              <a:buChar char="•"/>
            </a:pPr>
            <a:r>
              <a:rPr lang="fi-FI" dirty="0"/>
              <a:t>Jokin tuotekohtainen vakuutus (esim. kodinkone, silmälasit, kännykkä)</a:t>
            </a:r>
          </a:p>
          <a:p>
            <a:pPr marL="285750" indent="-285750">
              <a:spcBef>
                <a:spcPts val="0"/>
              </a:spcBef>
              <a:buFont typeface="Arial" panose="020B0604020202020204" pitchFamily="34" charset="0"/>
              <a:buChar char="•"/>
            </a:pPr>
            <a:r>
              <a:rPr lang="fi-FI" dirty="0" err="1"/>
              <a:t>Kapitalisaatiosopimus</a:t>
            </a:r>
            <a:r>
              <a:rPr lang="fi-FI" dirty="0"/>
              <a:t> (= sijoitussidonnainen säästämis- tai sijoitusvakuutus, jossa ei ole vakuutettua henkilöä)</a:t>
            </a:r>
          </a:p>
          <a:p>
            <a:pPr marL="285750" indent="-285750">
              <a:spcBef>
                <a:spcPts val="0"/>
              </a:spcBef>
              <a:buFont typeface="Arial" panose="020B0604020202020204" pitchFamily="34" charset="0"/>
              <a:buChar char="•"/>
            </a:pPr>
            <a:r>
              <a:rPr lang="fi-FI" dirty="0"/>
              <a:t>Kotivakuutus</a:t>
            </a:r>
          </a:p>
          <a:p>
            <a:pPr marL="285750" indent="-285750">
              <a:spcBef>
                <a:spcPts val="0"/>
              </a:spcBef>
              <a:buFont typeface="Arial" panose="020B0604020202020204" pitchFamily="34" charset="0"/>
              <a:buChar char="•"/>
            </a:pPr>
            <a:r>
              <a:rPr lang="fi-FI" dirty="0"/>
              <a:t>Lainaturvavakuutus</a:t>
            </a:r>
          </a:p>
          <a:p>
            <a:pPr marL="285750" indent="-285750">
              <a:spcBef>
                <a:spcPts val="0"/>
              </a:spcBef>
              <a:buFont typeface="Arial" panose="020B0604020202020204" pitchFamily="34" charset="0"/>
              <a:buChar char="•"/>
            </a:pPr>
            <a:r>
              <a:rPr lang="fi-FI" dirty="0"/>
              <a:t>Lemmikkieläinvakuutus</a:t>
            </a:r>
          </a:p>
          <a:p>
            <a:pPr marL="285750" indent="-285750">
              <a:spcBef>
                <a:spcPts val="0"/>
              </a:spcBef>
              <a:buFont typeface="Arial" panose="020B0604020202020204" pitchFamily="34" charset="0"/>
              <a:buChar char="•"/>
            </a:pPr>
            <a:r>
              <a:rPr lang="fi-FI" dirty="0"/>
              <a:t>Matkavakuutus, joka korvaa henkilövahingot</a:t>
            </a:r>
          </a:p>
          <a:p>
            <a:pPr marL="285750" indent="-285750">
              <a:spcBef>
                <a:spcPts val="0"/>
              </a:spcBef>
              <a:buFont typeface="Arial" panose="020B0604020202020204" pitchFamily="34" charset="0"/>
              <a:buChar char="•"/>
            </a:pPr>
            <a:r>
              <a:rPr lang="fi-FI" dirty="0"/>
              <a:t>Metsävakuutus</a:t>
            </a:r>
          </a:p>
          <a:p>
            <a:pPr marL="285750" indent="-285750">
              <a:spcBef>
                <a:spcPts val="0"/>
              </a:spcBef>
              <a:buFont typeface="Arial" panose="020B0604020202020204" pitchFamily="34" charset="0"/>
              <a:buChar char="•"/>
            </a:pPr>
            <a:r>
              <a:rPr lang="fi-FI" dirty="0"/>
              <a:t>Sairauskuluvakuutus</a:t>
            </a:r>
          </a:p>
          <a:p>
            <a:pPr marL="285750" indent="-285750">
              <a:spcBef>
                <a:spcPts val="0"/>
              </a:spcBef>
              <a:buFont typeface="Arial" panose="020B0604020202020204" pitchFamily="34" charset="0"/>
              <a:buChar char="•"/>
            </a:pPr>
            <a:r>
              <a:rPr lang="fi-FI" dirty="0"/>
              <a:t>Säästöhenkivakuutus</a:t>
            </a:r>
          </a:p>
          <a:p>
            <a:pPr marL="285750" indent="-285750">
              <a:spcBef>
                <a:spcPts val="0"/>
              </a:spcBef>
              <a:buFont typeface="Arial" panose="020B0604020202020204" pitchFamily="34" charset="0"/>
              <a:buChar char="•"/>
            </a:pPr>
            <a:r>
              <a:rPr lang="fi-FI" dirty="0"/>
              <a:t>Urheiluvakuutus (lajikohtainen lisenssi)</a:t>
            </a:r>
          </a:p>
          <a:p>
            <a:pPr marL="285750" indent="-285750">
              <a:spcBef>
                <a:spcPts val="0"/>
              </a:spcBef>
              <a:buFont typeface="Arial" panose="020B0604020202020204" pitchFamily="34" charset="0"/>
              <a:buChar char="•"/>
            </a:pPr>
            <a:r>
              <a:rPr lang="fi-FI" dirty="0"/>
              <a:t>Vakavaan sairauteen liittyvä vakuutus (esim. syöpävakuutus)</a:t>
            </a:r>
          </a:p>
          <a:p>
            <a:pPr marL="285750" indent="-285750">
              <a:spcBef>
                <a:spcPts val="0"/>
              </a:spcBef>
              <a:buFont typeface="Arial" panose="020B0604020202020204" pitchFamily="34" charset="0"/>
              <a:buChar char="•"/>
            </a:pPr>
            <a:r>
              <a:rPr lang="fi-FI" dirty="0"/>
              <a:t>Vapaa-ajan tapaturmavakuutus</a:t>
            </a:r>
          </a:p>
          <a:p>
            <a:pPr marL="285750" indent="-285750">
              <a:spcBef>
                <a:spcPts val="0"/>
              </a:spcBef>
              <a:buFont typeface="Arial" panose="020B0604020202020204" pitchFamily="34" charset="0"/>
              <a:buChar char="•"/>
            </a:pPr>
            <a:r>
              <a:rPr lang="fi-FI" dirty="0"/>
              <a:t>Vapaaehtoinen autovakuutus (kasko)</a:t>
            </a:r>
          </a:p>
          <a:p>
            <a:pPr marL="285750" indent="-285750">
              <a:spcBef>
                <a:spcPts val="0"/>
              </a:spcBef>
              <a:buFont typeface="Arial" panose="020B0604020202020204" pitchFamily="34" charset="0"/>
              <a:buChar char="•"/>
            </a:pPr>
            <a:r>
              <a:rPr lang="fi-FI" dirty="0"/>
              <a:t>Vapaaehtoinen eläkevakuutus</a:t>
            </a:r>
          </a:p>
          <a:p>
            <a:pPr marL="285750" indent="-285750">
              <a:spcBef>
                <a:spcPts val="0"/>
              </a:spcBef>
              <a:buFont typeface="Arial" panose="020B0604020202020204" pitchFamily="34" charset="0"/>
              <a:buChar char="•"/>
            </a:pPr>
            <a:r>
              <a:rPr lang="fi-FI" dirty="0"/>
              <a:t>Venevakuutus</a:t>
            </a:r>
          </a:p>
          <a:p>
            <a:pPr marL="285750" indent="-285750">
              <a:spcBef>
                <a:spcPts val="0"/>
              </a:spcBef>
              <a:buFont typeface="Arial" panose="020B0604020202020204" pitchFamily="34" charset="0"/>
              <a:buChar char="•"/>
            </a:pPr>
            <a:r>
              <a:rPr lang="fi-FI" dirty="0"/>
              <a:t>Muu, mikä?</a:t>
            </a:r>
          </a:p>
        </p:txBody>
      </p:sp>
      <p:sp>
        <p:nvSpPr>
          <p:cNvPr id="4" name="Otsikko 3">
            <a:extLst>
              <a:ext uri="{FF2B5EF4-FFF2-40B4-BE49-F238E27FC236}">
                <a16:creationId xmlns:a16="http://schemas.microsoft.com/office/drawing/2014/main" id="{63FEF693-2727-B519-3F6F-A20D6758753D}"/>
              </a:ext>
            </a:extLst>
          </p:cNvPr>
          <p:cNvSpPr>
            <a:spLocks noGrp="1"/>
          </p:cNvSpPr>
          <p:nvPr>
            <p:ph type="title"/>
          </p:nvPr>
        </p:nvSpPr>
        <p:spPr>
          <a:xfrm>
            <a:off x="424330" y="546185"/>
            <a:ext cx="10573347" cy="882300"/>
          </a:xfrm>
        </p:spPr>
        <p:txBody>
          <a:bodyPr>
            <a:normAutofit fontScale="90000"/>
          </a:bodyPr>
          <a:lstStyle/>
          <a:p>
            <a:r>
              <a:rPr lang="fi-FI"/>
              <a:t>Mitä seuraavista vapaaehtoisista vakuutuksista teillä tai alaikäisillä lapsillanne on?</a:t>
            </a:r>
          </a:p>
        </p:txBody>
      </p:sp>
      <p:sp>
        <p:nvSpPr>
          <p:cNvPr id="6" name="Dian numeron paikkamerkki 5">
            <a:extLst>
              <a:ext uri="{FF2B5EF4-FFF2-40B4-BE49-F238E27FC236}">
                <a16:creationId xmlns:a16="http://schemas.microsoft.com/office/drawing/2014/main" id="{092668C7-8507-B66B-4A52-EE58EE372F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13</a:t>
            </a:fld>
            <a:endParaRPr lang="fi-FI"/>
          </a:p>
        </p:txBody>
      </p:sp>
      <p:sp>
        <p:nvSpPr>
          <p:cNvPr id="7" name="Päivämäärän paikkamerkki 6">
            <a:extLst>
              <a:ext uri="{FF2B5EF4-FFF2-40B4-BE49-F238E27FC236}">
                <a16:creationId xmlns:a16="http://schemas.microsoft.com/office/drawing/2014/main" id="{0D8A6643-5A7C-4440-6EAB-1AAF1B4CBCE9}"/>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Tree>
    <p:extLst>
      <p:ext uri="{BB962C8B-B14F-4D97-AF65-F5344CB8AC3E}">
        <p14:creationId xmlns:p14="http://schemas.microsoft.com/office/powerpoint/2010/main" val="12732935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36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713B-9362-7D1E-05E3-77B5EDDB8F06}"/>
            </a:ext>
          </a:extLst>
        </p:cNvPr>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3E562DD2-F0C5-5DB2-754B-93FCE3B8842F}"/>
              </a:ext>
            </a:extLst>
          </p:cNvPr>
          <p:cNvSpPr>
            <a:spLocks noGrp="1"/>
          </p:cNvSpPr>
          <p:nvPr>
            <p:ph idx="1"/>
          </p:nvPr>
        </p:nvSpPr>
        <p:spPr>
          <a:xfrm>
            <a:off x="423863" y="1540365"/>
            <a:ext cx="11281802" cy="4636598"/>
          </a:xfrm>
        </p:spPr>
        <p:txBody>
          <a:bodyPr>
            <a:normAutofit/>
          </a:bodyPr>
          <a:lstStyle/>
          <a:p>
            <a:r>
              <a:rPr lang="fi-FI" dirty="0"/>
              <a:t>Talouskohtaisessa eri vakuutusten määrässä ei ole tapahtunut oleellista muutosta viime vuoteen verrattuna. Eniten vakuutuksia on johtava asemassa olevilla, perheellisillä ja hyvätuloisilla talouksilla. Näillä ryhmillä on luonnollisesti enemmän vakuutettavia kohteita.</a:t>
            </a:r>
          </a:p>
          <a:p>
            <a:r>
              <a:rPr lang="fi-FI" dirty="0"/>
              <a:t>Vapaaehtoisista vakuutuksista yleisin on kotivakuutus, joka oli 84%:</a:t>
            </a:r>
            <a:r>
              <a:rPr lang="fi-FI" dirty="0" err="1"/>
              <a:t>lla</a:t>
            </a:r>
            <a:r>
              <a:rPr lang="fi-FI" dirty="0"/>
              <a:t> vastaajista. Seuraavaksi yleisin vakuutus oli vapaaehtoinen autovakuutus, joka oli 49 %:lla vastaajista. Matkavakuutus oli 45 %:lla vastaajista.</a:t>
            </a:r>
          </a:p>
          <a:p>
            <a:r>
              <a:rPr lang="fi-FI" dirty="0"/>
              <a:t>Vapaa-ajan tapaturmavakuutus löytyi 37 %:lla vastaajista. Sen suosio on laskenut eniten, lähes 8 %-yksikköä vuodesta 2022.</a:t>
            </a:r>
          </a:p>
          <a:p>
            <a:r>
              <a:rPr lang="fi-FI" dirty="0"/>
              <a:t>Seuraavaksi yleisimpiä vakuutuksia olivat sairauksien ja kuoleman turvaksi hankitut vakuutukset. Vakavaan sairauteen liittyvän vakuutuksen suosio on yli kaksinkertaistunut viidessä vuodessa: vuonna 2020 vastaajista 4 %:lla oli vakavan sairauden varalta otettu vakuutus. Vuonna 2025 vakuutus oli  jo 9 %:</a:t>
            </a:r>
            <a:r>
              <a:rPr lang="fi-FI" dirty="0" err="1"/>
              <a:t>lla</a:t>
            </a:r>
            <a:r>
              <a:rPr lang="fi-FI" dirty="0"/>
              <a:t>. Henkivakuutus oli 26 %:lla ja sairaskuluvakuutus 21 %:lla vastaajista.</a:t>
            </a:r>
          </a:p>
        </p:txBody>
      </p:sp>
      <p:sp>
        <p:nvSpPr>
          <p:cNvPr id="4" name="Otsikko 3">
            <a:extLst>
              <a:ext uri="{FF2B5EF4-FFF2-40B4-BE49-F238E27FC236}">
                <a16:creationId xmlns:a16="http://schemas.microsoft.com/office/drawing/2014/main" id="{38BBE1AB-1BAD-CF82-D24D-C961886380C5}"/>
              </a:ext>
            </a:extLst>
          </p:cNvPr>
          <p:cNvSpPr>
            <a:spLocks noGrp="1"/>
          </p:cNvSpPr>
          <p:nvPr>
            <p:ph type="title"/>
          </p:nvPr>
        </p:nvSpPr>
        <p:spPr>
          <a:xfrm>
            <a:off x="424330" y="546185"/>
            <a:ext cx="10573347" cy="882300"/>
          </a:xfrm>
        </p:spPr>
        <p:txBody>
          <a:bodyPr>
            <a:normAutofit/>
          </a:bodyPr>
          <a:lstStyle/>
          <a:p>
            <a:r>
              <a:rPr lang="fi-FI"/>
              <a:t>Vapaaehtoiset vakuutukset</a:t>
            </a:r>
          </a:p>
        </p:txBody>
      </p:sp>
      <p:sp>
        <p:nvSpPr>
          <p:cNvPr id="6" name="Dian numeron paikkamerkki 5">
            <a:extLst>
              <a:ext uri="{FF2B5EF4-FFF2-40B4-BE49-F238E27FC236}">
                <a16:creationId xmlns:a16="http://schemas.microsoft.com/office/drawing/2014/main" id="{811A0F90-DF4B-E2EE-5017-A2D0EA545FD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14</a:t>
            </a:fld>
            <a:endParaRPr lang="fi-FI"/>
          </a:p>
        </p:txBody>
      </p:sp>
      <p:sp>
        <p:nvSpPr>
          <p:cNvPr id="7" name="Päivämäärän paikkamerkki 6">
            <a:extLst>
              <a:ext uri="{FF2B5EF4-FFF2-40B4-BE49-F238E27FC236}">
                <a16:creationId xmlns:a16="http://schemas.microsoft.com/office/drawing/2014/main" id="{3006244E-4AE9-DE33-560A-3669D0C6AAE1}"/>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Tree>
    <p:extLst>
      <p:ext uri="{BB962C8B-B14F-4D97-AF65-F5344CB8AC3E}">
        <p14:creationId xmlns:p14="http://schemas.microsoft.com/office/powerpoint/2010/main" val="140934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40BB-B2F3-2F4D-00BD-5FDFB66B0A3F}"/>
            </a:ext>
          </a:extLst>
        </p:cNvPr>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30A1709-0E07-2D9D-9B9E-32B1B9EACDD2}"/>
              </a:ext>
            </a:extLst>
          </p:cNvPr>
          <p:cNvSpPr>
            <a:spLocks noGrp="1"/>
          </p:cNvSpPr>
          <p:nvPr>
            <p:ph sz="quarter" idx="13"/>
          </p:nvPr>
        </p:nvSpPr>
        <p:spPr>
          <a:xfrm>
            <a:off x="423863" y="268373"/>
            <a:ext cx="10573347" cy="196850"/>
          </a:xfrm>
        </p:spPr>
        <p:txBody>
          <a:bodyPr/>
          <a:lstStyle/>
          <a:p>
            <a:r>
              <a:rPr lang="fi-FI"/>
              <a:t>VAKUUTUKSET</a:t>
            </a:r>
          </a:p>
        </p:txBody>
      </p:sp>
      <p:graphicFrame>
        <p:nvGraphicFramePr>
          <p:cNvPr id="9" name="Sisällön paikkamerkki 7">
            <a:extLst>
              <a:ext uri="{FF2B5EF4-FFF2-40B4-BE49-F238E27FC236}">
                <a16:creationId xmlns:a16="http://schemas.microsoft.com/office/drawing/2014/main" id="{B3FCA816-071E-38DE-CBB1-5EF69A8977B9}"/>
              </a:ext>
            </a:extLst>
          </p:cNvPr>
          <p:cNvGraphicFramePr>
            <a:graphicFrameLocks noGrp="1"/>
          </p:cNvGraphicFramePr>
          <p:nvPr>
            <p:ph idx="1"/>
            <p:extLst>
              <p:ext uri="{D42A27DB-BD31-4B8C-83A1-F6EECF244321}">
                <p14:modId xmlns:p14="http://schemas.microsoft.com/office/powerpoint/2010/main" val="2152047867"/>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3"/>
          </a:graphicData>
        </a:graphic>
      </p:graphicFrame>
      <p:sp>
        <p:nvSpPr>
          <p:cNvPr id="4" name="Otsikko 3">
            <a:extLst>
              <a:ext uri="{FF2B5EF4-FFF2-40B4-BE49-F238E27FC236}">
                <a16:creationId xmlns:a16="http://schemas.microsoft.com/office/drawing/2014/main" id="{C70CD7DC-586B-2CCD-4E71-75000470D91C}"/>
              </a:ext>
            </a:extLst>
          </p:cNvPr>
          <p:cNvSpPr>
            <a:spLocks noGrp="1"/>
          </p:cNvSpPr>
          <p:nvPr>
            <p:ph type="title"/>
          </p:nvPr>
        </p:nvSpPr>
        <p:spPr>
          <a:xfrm>
            <a:off x="424330" y="546185"/>
            <a:ext cx="10573347" cy="882300"/>
          </a:xfrm>
        </p:spPr>
        <p:txBody>
          <a:bodyPr>
            <a:normAutofit/>
          </a:bodyPr>
          <a:lstStyle/>
          <a:p>
            <a:r>
              <a:rPr lang="fi-FI"/>
              <a:t>Vapaaehtoiset vakuutukset</a:t>
            </a:r>
          </a:p>
        </p:txBody>
      </p:sp>
      <p:sp>
        <p:nvSpPr>
          <p:cNvPr id="6" name="Dian numeron paikkamerkki 5">
            <a:extLst>
              <a:ext uri="{FF2B5EF4-FFF2-40B4-BE49-F238E27FC236}">
                <a16:creationId xmlns:a16="http://schemas.microsoft.com/office/drawing/2014/main" id="{B17CF881-485D-9F33-F14D-E17632C648E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15</a:t>
            </a:fld>
            <a:endParaRPr lang="fi-FI"/>
          </a:p>
        </p:txBody>
      </p:sp>
      <p:sp>
        <p:nvSpPr>
          <p:cNvPr id="7" name="Päivämäärän paikkamerkki 6">
            <a:extLst>
              <a:ext uri="{FF2B5EF4-FFF2-40B4-BE49-F238E27FC236}">
                <a16:creationId xmlns:a16="http://schemas.microsoft.com/office/drawing/2014/main" id="{7C6A437D-055A-3F6F-3027-D7990D2A997B}"/>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8" name="Tekstiruutu 5">
            <a:extLst>
              <a:ext uri="{FF2B5EF4-FFF2-40B4-BE49-F238E27FC236}">
                <a16:creationId xmlns:a16="http://schemas.microsoft.com/office/drawing/2014/main" id="{E56D5524-3F0E-D6D7-FEEB-139D88347744}"/>
              </a:ext>
            </a:extLst>
          </p:cNvPr>
          <p:cNvSpPr txBox="1"/>
          <p:nvPr/>
        </p:nvSpPr>
        <p:spPr>
          <a:xfrm>
            <a:off x="482939" y="1151486"/>
            <a:ext cx="11094557" cy="553998"/>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Mitä seuraavista vapaaehtoisista vakuutuksista teillä tai alaikäisillä lapsillanne on?</a:t>
            </a:r>
            <a:endParaRPr lang="fi-FI" sz="1500">
              <a:solidFill>
                <a:schemeClr val="tx2"/>
              </a:solidFill>
            </a:endParaRPr>
          </a:p>
          <a:p>
            <a:pPr defTabSz="1219170"/>
            <a:r>
              <a:rPr lang="fi-FI" sz="1500">
                <a:solidFill>
                  <a:schemeClr val="tx2"/>
                </a:solidFill>
              </a:rPr>
              <a:t>Kaikki vastaajat, n=1000</a:t>
            </a:r>
          </a:p>
        </p:txBody>
      </p:sp>
    </p:spTree>
    <p:extLst>
      <p:ext uri="{BB962C8B-B14F-4D97-AF65-F5344CB8AC3E}">
        <p14:creationId xmlns:p14="http://schemas.microsoft.com/office/powerpoint/2010/main" val="123685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77F4D-D269-176A-D84E-7AEE457DB334}"/>
            </a:ext>
          </a:extLst>
        </p:cNvPr>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F61B036-D355-2F81-FE95-67CD303FFA0A}"/>
              </a:ext>
            </a:extLst>
          </p:cNvPr>
          <p:cNvSpPr>
            <a:spLocks noGrp="1"/>
          </p:cNvSpPr>
          <p:nvPr>
            <p:ph sz="quarter" idx="13"/>
          </p:nvPr>
        </p:nvSpPr>
        <p:spPr>
          <a:xfrm>
            <a:off x="423863" y="268373"/>
            <a:ext cx="10573347" cy="196850"/>
          </a:xfrm>
        </p:spPr>
        <p:txBody>
          <a:bodyPr/>
          <a:lstStyle/>
          <a:p>
            <a:r>
              <a:rPr lang="fi-FI"/>
              <a:t>VAKUUTUKSET</a:t>
            </a:r>
          </a:p>
        </p:txBody>
      </p:sp>
      <p:sp>
        <p:nvSpPr>
          <p:cNvPr id="4" name="Otsikko 3">
            <a:extLst>
              <a:ext uri="{FF2B5EF4-FFF2-40B4-BE49-F238E27FC236}">
                <a16:creationId xmlns:a16="http://schemas.microsoft.com/office/drawing/2014/main" id="{BDC621EE-2F5B-92C4-A67A-CFB09B35D47B}"/>
              </a:ext>
            </a:extLst>
          </p:cNvPr>
          <p:cNvSpPr>
            <a:spLocks noGrp="1"/>
          </p:cNvSpPr>
          <p:nvPr>
            <p:ph type="title"/>
          </p:nvPr>
        </p:nvSpPr>
        <p:spPr>
          <a:xfrm>
            <a:off x="424330" y="546185"/>
            <a:ext cx="10573347" cy="882300"/>
          </a:xfrm>
        </p:spPr>
        <p:txBody>
          <a:bodyPr>
            <a:normAutofit/>
          </a:bodyPr>
          <a:lstStyle/>
          <a:p>
            <a:r>
              <a:rPr lang="fi-FI"/>
              <a:t>Vapaaehtoiset vakuutukset</a:t>
            </a:r>
          </a:p>
        </p:txBody>
      </p:sp>
      <p:sp>
        <p:nvSpPr>
          <p:cNvPr id="6" name="Dian numeron paikkamerkki 5">
            <a:extLst>
              <a:ext uri="{FF2B5EF4-FFF2-40B4-BE49-F238E27FC236}">
                <a16:creationId xmlns:a16="http://schemas.microsoft.com/office/drawing/2014/main" id="{5A276D10-8796-19D2-E529-A4C45E924A3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16</a:t>
            </a:fld>
            <a:endParaRPr lang="fi-FI"/>
          </a:p>
        </p:txBody>
      </p:sp>
      <p:sp>
        <p:nvSpPr>
          <p:cNvPr id="7" name="Päivämäärän paikkamerkki 6">
            <a:extLst>
              <a:ext uri="{FF2B5EF4-FFF2-40B4-BE49-F238E27FC236}">
                <a16:creationId xmlns:a16="http://schemas.microsoft.com/office/drawing/2014/main" id="{D5D35D74-BD7A-5036-D576-5E2A786236A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3" name="Tekstiruutu 5">
            <a:extLst>
              <a:ext uri="{FF2B5EF4-FFF2-40B4-BE49-F238E27FC236}">
                <a16:creationId xmlns:a16="http://schemas.microsoft.com/office/drawing/2014/main" id="{5C9ED635-F0B2-F443-86F8-073B5F1597A9}"/>
              </a:ext>
            </a:extLst>
          </p:cNvPr>
          <p:cNvSpPr txBox="1"/>
          <p:nvPr/>
        </p:nvSpPr>
        <p:spPr>
          <a:xfrm>
            <a:off x="482939" y="1151486"/>
            <a:ext cx="11094557" cy="553998"/>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Mitä seuraavista vapaaehtoisista vakuutuksista teillä tai alaikäisillä lapsillanne on?</a:t>
            </a:r>
            <a:endParaRPr lang="fi-FI" sz="1500">
              <a:solidFill>
                <a:schemeClr val="tx2"/>
              </a:solidFill>
            </a:endParaRPr>
          </a:p>
          <a:p>
            <a:pPr defTabSz="1219170"/>
            <a:r>
              <a:rPr lang="fi-FI" sz="1500">
                <a:solidFill>
                  <a:schemeClr val="tx2"/>
                </a:solidFill>
              </a:rPr>
              <a:t>Kaikki vastaajat, n=1000</a:t>
            </a:r>
          </a:p>
        </p:txBody>
      </p:sp>
      <p:pic>
        <p:nvPicPr>
          <p:cNvPr id="13" name="Picture 8">
            <a:extLst>
              <a:ext uri="{FF2B5EF4-FFF2-40B4-BE49-F238E27FC236}">
                <a16:creationId xmlns:a16="http://schemas.microsoft.com/office/drawing/2014/main" id="{D339CB64-158C-BF14-36A2-B7CD194C9DCC}"/>
              </a:ext>
            </a:extLst>
          </p:cNvPr>
          <p:cNvPicPr>
            <a:picLocks noGrp="1" noChangeAspect="1"/>
          </p:cNvPicPr>
          <p:nvPr>
            <p:ph idx="1"/>
          </p:nvPr>
        </p:nvPicPr>
        <p:blipFill>
          <a:blip r:embed="rId2"/>
          <a:stretch>
            <a:fillRect/>
          </a:stretch>
        </p:blipFill>
        <p:spPr>
          <a:xfrm>
            <a:off x="423863" y="1674019"/>
            <a:ext cx="9410700" cy="4368800"/>
          </a:xfrm>
          <a:prstGeom prst="rect">
            <a:avLst/>
          </a:prstGeom>
        </p:spPr>
      </p:pic>
    </p:spTree>
    <p:extLst>
      <p:ext uri="{BB962C8B-B14F-4D97-AF65-F5344CB8AC3E}">
        <p14:creationId xmlns:p14="http://schemas.microsoft.com/office/powerpoint/2010/main" val="1752348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Kotivakuutus</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17</a:t>
            </a:fld>
            <a:endParaRPr lang="fi-FI"/>
          </a:p>
        </p:txBody>
      </p:sp>
    </p:spTree>
    <p:extLst>
      <p:ext uri="{BB962C8B-B14F-4D97-AF65-F5344CB8AC3E}">
        <p14:creationId xmlns:p14="http://schemas.microsoft.com/office/powerpoint/2010/main" val="366497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07ED9-B215-2156-2202-335EBE9878CD}"/>
            </a:ext>
          </a:extLst>
        </p:cNvPr>
        <p:cNvGrpSpPr/>
        <p:nvPr/>
      </p:nvGrpSpPr>
      <p:grpSpPr>
        <a:xfrm>
          <a:off x="0" y="0"/>
          <a:ext cx="0" cy="0"/>
          <a:chOff x="0" y="0"/>
          <a:chExt cx="0" cy="0"/>
        </a:xfrm>
      </p:grpSpPr>
      <p:sp>
        <p:nvSpPr>
          <p:cNvPr id="14" name="Sisällön paikkamerkki 13">
            <a:extLst>
              <a:ext uri="{FF2B5EF4-FFF2-40B4-BE49-F238E27FC236}">
                <a16:creationId xmlns:a16="http://schemas.microsoft.com/office/drawing/2014/main" id="{7859E2EE-8DCC-53A9-64F5-4CE434159E76}"/>
              </a:ext>
            </a:extLst>
          </p:cNvPr>
          <p:cNvSpPr>
            <a:spLocks noGrp="1"/>
          </p:cNvSpPr>
          <p:nvPr>
            <p:ph idx="1"/>
          </p:nvPr>
        </p:nvSpPr>
        <p:spPr>
          <a:xfrm>
            <a:off x="423863" y="1540365"/>
            <a:ext cx="11343806" cy="4636598"/>
          </a:xfrm>
        </p:spPr>
        <p:txBody>
          <a:bodyPr>
            <a:normAutofit/>
          </a:bodyPr>
          <a:lstStyle/>
          <a:p>
            <a:r>
              <a:rPr lang="fi-FI"/>
              <a:t>Kaikista vastaajista 84 %:lla on kotivakuutus. Kodin omistaminen ja ikä ovat luonnollisesti tekijät jotka vaikuttavat kotivakuutuksen hankintaan. Kokonaisuudessaan kotivakuutuksen yleisyys on laskenut melko tasaisesti vuodesta 2014 alkaen (95 %).</a:t>
            </a:r>
          </a:p>
          <a:p>
            <a:r>
              <a:rPr lang="fi-FI"/>
              <a:t>Sekä omistusasunnossa asuvista että vuokralla asuvista  85 %:lla on kotivakuutus. Kotivakuutuksen yleisyyteen vaikuttavia tekijöitä ovat:</a:t>
            </a:r>
          </a:p>
          <a:p>
            <a:r>
              <a:rPr lang="fi-FI">
                <a:solidFill>
                  <a:schemeClr val="accent1"/>
                </a:solidFill>
                <a:latin typeface="+mj-lt"/>
              </a:rPr>
              <a:t>Vastaajan tulot. </a:t>
            </a:r>
            <a:r>
              <a:rPr lang="fi-FI"/>
              <a:t>Hyvätuloisilla on vakuutus todennäköisimmin. Yleisin vakuutus on talouksilla, joiden tulot ovat yli 70 000 euroa vuodessa. Näistä 95 %:lla on kotivakuutus.</a:t>
            </a:r>
          </a:p>
          <a:p>
            <a:r>
              <a:rPr lang="fi-FI">
                <a:solidFill>
                  <a:schemeClr val="accent1"/>
                </a:solidFill>
                <a:latin typeface="+mj-lt"/>
              </a:rPr>
              <a:t>Vastaajan ikä. </a:t>
            </a:r>
            <a:r>
              <a:rPr lang="fi-FI"/>
              <a:t>Alle 30-vuotiaista vain 77 %:lla oli kotivakuutus, kun vanhemmilla ikäryhmillä vakuutus löytyy 82-87 %:lla vastaajista. Erot ovat tasaantuneet vuodesta 2022, jolloin kotivakuutus oli sitä todennäköisempi, mitä vanhempi vastaaja oli.</a:t>
            </a:r>
          </a:p>
          <a:p>
            <a:r>
              <a:rPr lang="fi-FI">
                <a:solidFill>
                  <a:schemeClr val="accent1"/>
                </a:solidFill>
                <a:latin typeface="+mj-lt"/>
              </a:rPr>
              <a:t>Koulutus. </a:t>
            </a:r>
            <a:r>
              <a:rPr lang="fi-FI"/>
              <a:t>Hyvin koulutetuilla on vakuutus todennäköisemmin kuin heikommin koulutetuilla.</a:t>
            </a:r>
          </a:p>
          <a:p>
            <a:endParaRPr lang="fi-FI"/>
          </a:p>
        </p:txBody>
      </p:sp>
      <p:sp>
        <p:nvSpPr>
          <p:cNvPr id="4" name="Otsikko 3">
            <a:extLst>
              <a:ext uri="{FF2B5EF4-FFF2-40B4-BE49-F238E27FC236}">
                <a16:creationId xmlns:a16="http://schemas.microsoft.com/office/drawing/2014/main" id="{1AFCA1FF-87DD-376A-F765-E905AD3FECDE}"/>
              </a:ext>
            </a:extLst>
          </p:cNvPr>
          <p:cNvSpPr>
            <a:spLocks noGrp="1"/>
          </p:cNvSpPr>
          <p:nvPr>
            <p:ph type="title"/>
          </p:nvPr>
        </p:nvSpPr>
        <p:spPr>
          <a:xfrm>
            <a:off x="424330" y="546185"/>
            <a:ext cx="10573347" cy="882300"/>
          </a:xfrm>
        </p:spPr>
        <p:txBody>
          <a:bodyPr>
            <a:normAutofit/>
          </a:bodyPr>
          <a:lstStyle/>
          <a:p>
            <a:r>
              <a:rPr lang="fi-FI"/>
              <a:t>Vapaaehtoiset vakuutukset</a:t>
            </a:r>
          </a:p>
        </p:txBody>
      </p:sp>
      <p:sp>
        <p:nvSpPr>
          <p:cNvPr id="6" name="Dian numeron paikkamerkki 5">
            <a:extLst>
              <a:ext uri="{FF2B5EF4-FFF2-40B4-BE49-F238E27FC236}">
                <a16:creationId xmlns:a16="http://schemas.microsoft.com/office/drawing/2014/main" id="{A14559D2-4A72-7259-8A93-918734311B5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18</a:t>
            </a:fld>
            <a:endParaRPr lang="fi-FI"/>
          </a:p>
        </p:txBody>
      </p:sp>
      <p:sp>
        <p:nvSpPr>
          <p:cNvPr id="7" name="Päivämäärän paikkamerkki 6">
            <a:extLst>
              <a:ext uri="{FF2B5EF4-FFF2-40B4-BE49-F238E27FC236}">
                <a16:creationId xmlns:a16="http://schemas.microsoft.com/office/drawing/2014/main" id="{AB4DB766-06F2-5357-3147-C13FD60C7DCD}"/>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Tree>
    <p:extLst>
      <p:ext uri="{BB962C8B-B14F-4D97-AF65-F5344CB8AC3E}">
        <p14:creationId xmlns:p14="http://schemas.microsoft.com/office/powerpoint/2010/main" val="247925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20AD-7AF0-D9ED-08AE-FB86DA08ACD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E26F388-3F6B-7D46-787C-7F735C9B0C41}"/>
              </a:ext>
            </a:extLst>
          </p:cNvPr>
          <p:cNvSpPr>
            <a:spLocks noGrp="1"/>
          </p:cNvSpPr>
          <p:nvPr>
            <p:ph type="title"/>
          </p:nvPr>
        </p:nvSpPr>
        <p:spPr/>
        <p:txBody>
          <a:bodyPr>
            <a:normAutofit/>
          </a:bodyPr>
          <a:lstStyle/>
          <a:p>
            <a:r>
              <a:rPr lang="fi-FI" sz="3200"/>
              <a:t>Kotivakuutus</a:t>
            </a:r>
            <a:endParaRPr lang="fi-FI"/>
          </a:p>
        </p:txBody>
      </p:sp>
      <p:sp>
        <p:nvSpPr>
          <p:cNvPr id="6" name="Dian numeron paikkamerkki 5">
            <a:extLst>
              <a:ext uri="{FF2B5EF4-FFF2-40B4-BE49-F238E27FC236}">
                <a16:creationId xmlns:a16="http://schemas.microsoft.com/office/drawing/2014/main" id="{0465BEF0-AAFB-AC71-57FB-7DA758E84BF0}"/>
              </a:ext>
            </a:extLst>
          </p:cNvPr>
          <p:cNvSpPr>
            <a:spLocks noGrp="1"/>
          </p:cNvSpPr>
          <p:nvPr>
            <p:ph type="sldNum" sz="quarter" idx="12"/>
          </p:nvPr>
        </p:nvSpPr>
        <p:spPr/>
        <p:txBody>
          <a:bodyPr/>
          <a:lstStyle/>
          <a:p>
            <a:fld id="{3870A464-F060-4E12-BC80-B2AE5F264B44}" type="slidenum">
              <a:rPr lang="fi-FI" smtClean="0"/>
              <a:t>19</a:t>
            </a:fld>
            <a:endParaRPr lang="fi-FI"/>
          </a:p>
        </p:txBody>
      </p:sp>
      <p:sp>
        <p:nvSpPr>
          <p:cNvPr id="7" name="Päivämäärän paikkamerkki 6">
            <a:extLst>
              <a:ext uri="{FF2B5EF4-FFF2-40B4-BE49-F238E27FC236}">
                <a16:creationId xmlns:a16="http://schemas.microsoft.com/office/drawing/2014/main" id="{C3D0EC0F-D8F6-82D0-3FD4-E0EDEAC40641}"/>
              </a:ext>
            </a:extLst>
          </p:cNvPr>
          <p:cNvSpPr>
            <a:spLocks noGrp="1"/>
          </p:cNvSpPr>
          <p:nvPr>
            <p:ph type="dt" sz="half" idx="10"/>
          </p:nvPr>
        </p:nvSpPr>
        <p:spPr/>
        <p:txBody>
          <a:bodyPr/>
          <a:lstStyle/>
          <a:p>
            <a:fld id="{78FBA2EF-FB92-B94B-8AD4-E8AA9FF45CB2}" type="datetime1">
              <a:rPr lang="fi-FI" smtClean="0"/>
              <a:t>1.9.2025</a:t>
            </a:fld>
            <a:endParaRPr lang="fi-FI"/>
          </a:p>
        </p:txBody>
      </p:sp>
      <p:graphicFrame>
        <p:nvGraphicFramePr>
          <p:cNvPr id="8" name="Sisällön paikkamerkki 7">
            <a:extLst>
              <a:ext uri="{FF2B5EF4-FFF2-40B4-BE49-F238E27FC236}">
                <a16:creationId xmlns:a16="http://schemas.microsoft.com/office/drawing/2014/main" id="{C2B5404E-3059-DE4F-BF51-45F25038FD9E}"/>
              </a:ext>
            </a:extLst>
          </p:cNvPr>
          <p:cNvGraphicFramePr>
            <a:graphicFrameLocks noGrp="1"/>
          </p:cNvGraphicFramePr>
          <p:nvPr>
            <p:ph idx="1"/>
            <p:extLst>
              <p:ext uri="{D42A27DB-BD31-4B8C-83A1-F6EECF244321}">
                <p14:modId xmlns:p14="http://schemas.microsoft.com/office/powerpoint/2010/main" val="1650078033"/>
              </p:ext>
            </p:extLst>
          </p:nvPr>
        </p:nvGraphicFramePr>
        <p:xfrm>
          <a:off x="247080" y="1206500"/>
          <a:ext cx="5984763" cy="53831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Sisällön paikkamerkki 7">
            <a:extLst>
              <a:ext uri="{FF2B5EF4-FFF2-40B4-BE49-F238E27FC236}">
                <a16:creationId xmlns:a16="http://schemas.microsoft.com/office/drawing/2014/main" id="{A595B923-B09C-3EF1-0D8A-28E3DCA2BD1A}"/>
              </a:ext>
            </a:extLst>
          </p:cNvPr>
          <p:cNvGraphicFramePr>
            <a:graphicFrameLocks/>
          </p:cNvGraphicFramePr>
          <p:nvPr>
            <p:extLst>
              <p:ext uri="{D42A27DB-BD31-4B8C-83A1-F6EECF244321}">
                <p14:modId xmlns:p14="http://schemas.microsoft.com/office/powerpoint/2010/main" val="406989648"/>
              </p:ext>
            </p:extLst>
          </p:nvPr>
        </p:nvGraphicFramePr>
        <p:xfrm>
          <a:off x="5513193" y="1398132"/>
          <a:ext cx="5984763" cy="517176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iruutu 6">
            <a:extLst>
              <a:ext uri="{FF2B5EF4-FFF2-40B4-BE49-F238E27FC236}">
                <a16:creationId xmlns:a16="http://schemas.microsoft.com/office/drawing/2014/main" id="{8381E8C1-CA53-6E7A-DE5C-22FC18CE74CB}"/>
              </a:ext>
            </a:extLst>
          </p:cNvPr>
          <p:cNvSpPr txBox="1"/>
          <p:nvPr/>
        </p:nvSpPr>
        <p:spPr>
          <a:xfrm>
            <a:off x="443468" y="1122155"/>
            <a:ext cx="11094557" cy="323165"/>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Mitä seuraavista vapaaehtoisista vakuutuksista teillä tai alaikäisillä lapsillanne on? Kotivakuutus</a:t>
            </a:r>
            <a:endParaRPr lang="fi-FI" sz="1500">
              <a:solidFill>
                <a:schemeClr val="tx2"/>
              </a:solidFill>
            </a:endParaRPr>
          </a:p>
        </p:txBody>
      </p:sp>
    </p:spTree>
    <p:extLst>
      <p:ext uri="{BB962C8B-B14F-4D97-AF65-F5344CB8AC3E}">
        <p14:creationId xmlns:p14="http://schemas.microsoft.com/office/powerpoint/2010/main" val="133092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Aineiston rakenne</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2</a:t>
            </a:fld>
            <a:endParaRPr lang="fi-FI"/>
          </a:p>
        </p:txBody>
      </p:sp>
    </p:spTree>
    <p:extLst>
      <p:ext uri="{BB962C8B-B14F-4D97-AF65-F5344CB8AC3E}">
        <p14:creationId xmlns:p14="http://schemas.microsoft.com/office/powerpoint/2010/main" val="374834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093C2C3-F19D-AF26-BE8D-38B97FD16BD9}"/>
              </a:ext>
            </a:extLst>
          </p:cNvPr>
          <p:cNvSpPr>
            <a:spLocks noGrp="1"/>
          </p:cNvSpPr>
          <p:nvPr>
            <p:ph type="title"/>
          </p:nvPr>
        </p:nvSpPr>
        <p:spPr/>
        <p:txBody>
          <a:bodyPr/>
          <a:lstStyle/>
          <a:p>
            <a:pPr defTabSz="1219170"/>
            <a:r>
              <a:rPr lang="fi-FI" b="1">
                <a:solidFill>
                  <a:srgbClr val="1F497D"/>
                </a:solidFill>
                <a:latin typeface="Merriweather Bold (Headings)"/>
                <a:cs typeface="Arial" pitchFamily="34" charset="0"/>
              </a:rPr>
              <a:t>Kotivakuutus</a:t>
            </a:r>
            <a:endParaRPr lang="fi-FI" b="1">
              <a:solidFill>
                <a:srgbClr val="1F497D"/>
              </a:solidFill>
              <a:latin typeface="Merriweather Bold (Headings)"/>
            </a:endParaRPr>
          </a:p>
        </p:txBody>
      </p:sp>
      <p:sp>
        <p:nvSpPr>
          <p:cNvPr id="5" name="Alatunnisteen paikkamerkki 4">
            <a:extLst>
              <a:ext uri="{FF2B5EF4-FFF2-40B4-BE49-F238E27FC236}">
                <a16:creationId xmlns:a16="http://schemas.microsoft.com/office/drawing/2014/main" id="{6F7DA680-4222-243F-E619-231CAFB308B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EE9D8C-D216-BDED-1888-97DB461A3992}"/>
              </a:ext>
            </a:extLst>
          </p:cNvPr>
          <p:cNvSpPr>
            <a:spLocks noGrp="1"/>
          </p:cNvSpPr>
          <p:nvPr>
            <p:ph type="sldNum" sz="quarter" idx="12"/>
          </p:nvPr>
        </p:nvSpPr>
        <p:spPr/>
        <p:txBody>
          <a:bodyPr/>
          <a:lstStyle/>
          <a:p>
            <a:fld id="{3870A464-F060-4E12-BC80-B2AE5F264B44}" type="slidenum">
              <a:rPr lang="fi-FI" smtClean="0"/>
              <a:t>20</a:t>
            </a:fld>
            <a:endParaRPr lang="fi-FI"/>
          </a:p>
        </p:txBody>
      </p:sp>
      <p:sp>
        <p:nvSpPr>
          <p:cNvPr id="7" name="Päivämäärän paikkamerkki 6">
            <a:extLst>
              <a:ext uri="{FF2B5EF4-FFF2-40B4-BE49-F238E27FC236}">
                <a16:creationId xmlns:a16="http://schemas.microsoft.com/office/drawing/2014/main" id="{7D9FC7FF-D3E2-728B-D46B-1605DF1ABDF5}"/>
              </a:ext>
            </a:extLst>
          </p:cNvPr>
          <p:cNvSpPr>
            <a:spLocks noGrp="1"/>
          </p:cNvSpPr>
          <p:nvPr>
            <p:ph type="dt" sz="half" idx="10"/>
          </p:nvPr>
        </p:nvSpPr>
        <p:spPr/>
        <p:txBody>
          <a:bodyPr/>
          <a:lstStyle/>
          <a:p>
            <a:fld id="{78FBA2EF-FB92-B94B-8AD4-E8AA9FF45CB2}" type="datetime1">
              <a:rPr lang="fi-FI" smtClean="0"/>
              <a:t>1.9.2025</a:t>
            </a:fld>
            <a:endParaRPr lang="fi-FI"/>
          </a:p>
        </p:txBody>
      </p:sp>
      <p:graphicFrame>
        <p:nvGraphicFramePr>
          <p:cNvPr id="8" name="Sisällön paikkamerkki 7">
            <a:extLst>
              <a:ext uri="{FF2B5EF4-FFF2-40B4-BE49-F238E27FC236}">
                <a16:creationId xmlns:a16="http://schemas.microsoft.com/office/drawing/2014/main" id="{C5F31655-692B-61B8-65B6-A2B843BA9741}"/>
              </a:ext>
            </a:extLst>
          </p:cNvPr>
          <p:cNvGraphicFramePr>
            <a:graphicFrameLocks noGrp="1"/>
          </p:cNvGraphicFramePr>
          <p:nvPr>
            <p:ph idx="1"/>
            <p:extLst>
              <p:ext uri="{D42A27DB-BD31-4B8C-83A1-F6EECF244321}">
                <p14:modId xmlns:p14="http://schemas.microsoft.com/office/powerpoint/2010/main" val="3527018118"/>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72509555-973A-F6CC-39E3-D69F6D0EC757}"/>
              </a:ext>
            </a:extLst>
          </p:cNvPr>
          <p:cNvSpPr txBox="1"/>
          <p:nvPr/>
        </p:nvSpPr>
        <p:spPr>
          <a:xfrm>
            <a:off x="423862" y="1151486"/>
            <a:ext cx="11094557" cy="553998"/>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Mitä seuraavista vapaaehtoisista vakuutuksista teillä tai alaikäisillä lapsillanne on? Kotivakuutus</a:t>
            </a:r>
            <a:endParaRPr lang="fi-FI" sz="1500">
              <a:solidFill>
                <a:schemeClr val="tx2"/>
              </a:solidFill>
            </a:endParaRPr>
          </a:p>
          <a:p>
            <a:pPr defTabSz="1219170"/>
            <a:r>
              <a:rPr lang="fi-FI" sz="1500">
                <a:solidFill>
                  <a:schemeClr val="tx2"/>
                </a:solidFill>
              </a:rPr>
              <a:t>Kaikki vastaajat</a:t>
            </a:r>
          </a:p>
        </p:txBody>
      </p:sp>
    </p:spTree>
    <p:extLst>
      <p:ext uri="{BB962C8B-B14F-4D97-AF65-F5344CB8AC3E}">
        <p14:creationId xmlns:p14="http://schemas.microsoft.com/office/powerpoint/2010/main" val="353417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Sairauskuluvakuutus</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21</a:t>
            </a:fld>
            <a:endParaRPr lang="fi-FI"/>
          </a:p>
        </p:txBody>
      </p:sp>
    </p:spTree>
    <p:extLst>
      <p:ext uri="{BB962C8B-B14F-4D97-AF65-F5344CB8AC3E}">
        <p14:creationId xmlns:p14="http://schemas.microsoft.com/office/powerpoint/2010/main" val="54278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2827980"/>
            <a:ext cx="10827465" cy="1415772"/>
          </a:xfrm>
          <a:prstGeom prst="rect">
            <a:avLst/>
          </a:prstGeom>
          <a:noFill/>
        </p:spPr>
        <p:txBody>
          <a:bodyPr wrap="square" rtlCol="0">
            <a:spAutoFit/>
          </a:bodyPr>
          <a:lstStyle/>
          <a:p>
            <a:r>
              <a:rPr lang="fi-FI" sz="2200" b="1">
                <a:solidFill>
                  <a:schemeClr val="tx2"/>
                </a:solidFill>
                <a:latin typeface="+mj-lt"/>
                <a:cs typeface="Calibri" panose="020F0502020204030204" pitchFamily="34" charset="0"/>
              </a:rPr>
              <a:t>Sairauskuluvakuutukseni on… (mikäli vastaajalla oli sairauskuluvakuutus)</a:t>
            </a:r>
          </a:p>
          <a:p>
            <a:pPr marL="285750" indent="-285750">
              <a:buFont typeface="Arial" panose="020B0604020202020204" pitchFamily="34" charset="0"/>
              <a:buChar char="•"/>
            </a:pPr>
            <a:endParaRPr lang="fi-FI" sz="1600">
              <a:solidFill>
                <a:schemeClr val="tx2"/>
              </a:solidFill>
              <a:latin typeface="+mj-lt"/>
              <a:cs typeface="Calibri" panose="020F0502020204030204" pitchFamily="34" charset="0"/>
            </a:endParaRPr>
          </a:p>
          <a:p>
            <a:pPr marL="285750" lvl="0" indent="-285750">
              <a:buFont typeface="Arial" panose="020B0604020202020204" pitchFamily="34" charset="0"/>
              <a:buChar char="•"/>
            </a:pPr>
            <a:r>
              <a:rPr lang="fi-FI" sz="1500">
                <a:solidFill>
                  <a:schemeClr val="tx2"/>
                </a:solidFill>
                <a:latin typeface="+mj-lt"/>
                <a:cs typeface="Calibri" panose="020F0502020204030204" pitchFamily="34" charset="0"/>
              </a:rPr>
              <a:t>Itselle otettu</a:t>
            </a:r>
          </a:p>
          <a:p>
            <a:pPr marL="285750" lvl="0" indent="-285750">
              <a:buFont typeface="Arial" panose="020B0604020202020204" pitchFamily="34" charset="0"/>
              <a:buChar char="•"/>
            </a:pPr>
            <a:r>
              <a:rPr lang="fi-FI" sz="1500">
                <a:solidFill>
                  <a:schemeClr val="tx2"/>
                </a:solidFill>
                <a:latin typeface="+mj-lt"/>
                <a:cs typeface="Calibri" panose="020F0502020204030204" pitchFamily="34" charset="0"/>
              </a:rPr>
              <a:t>Lapselle otettu</a:t>
            </a:r>
          </a:p>
          <a:p>
            <a:pPr marL="285750" lvl="0" indent="-285750">
              <a:buFont typeface="Arial" panose="020B0604020202020204" pitchFamily="34" charset="0"/>
              <a:buChar char="•"/>
            </a:pPr>
            <a:r>
              <a:rPr lang="fi-FI" sz="1500">
                <a:solidFill>
                  <a:schemeClr val="tx2"/>
                </a:solidFill>
                <a:latin typeface="+mj-lt"/>
                <a:cs typeface="Calibri" panose="020F0502020204030204" pitchFamily="34" charset="0"/>
              </a:rPr>
              <a:t>Työnantajan ottama</a:t>
            </a:r>
          </a:p>
        </p:txBody>
      </p:sp>
    </p:spTree>
    <p:extLst>
      <p:ext uri="{BB962C8B-B14F-4D97-AF65-F5344CB8AC3E}">
        <p14:creationId xmlns:p14="http://schemas.microsoft.com/office/powerpoint/2010/main" val="1692921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AAB2FDE-6341-1699-053C-BEB6D8353B9F}"/>
              </a:ext>
            </a:extLst>
          </p:cNvPr>
          <p:cNvSpPr>
            <a:spLocks noGrp="1"/>
          </p:cNvSpPr>
          <p:nvPr>
            <p:ph idx="1"/>
          </p:nvPr>
        </p:nvSpPr>
        <p:spPr>
          <a:xfrm>
            <a:off x="423863" y="1540365"/>
            <a:ext cx="11343806" cy="4636598"/>
          </a:xfrm>
        </p:spPr>
        <p:txBody>
          <a:bodyPr>
            <a:normAutofit lnSpcReduction="10000"/>
          </a:bodyPr>
          <a:lstStyle/>
          <a:p>
            <a:r>
              <a:rPr lang="fi-FI"/>
              <a:t>Vapaaehtoinen sairauskuluvakuutus on 21 %:lla suomalaisista. Tässä on laskua vuoden 2022 tutkimukseen 1 %-yksikkö. Vakuutuksen ottamiseen vaikuttaa huomattavasti perhetilanne ja ikä.  Sairauskuluvakuutus on tyypillisesti lapsiperheiden vakuutus. Perheet, joissa on alle 18-vuotiaita lapsia, ovat vakuuttaneet itsensä muita huomattavasti useammin. 45 % avio- tai avoliitossa elävistä, joilla on alle 18-vuotiaita lapsia, on hankkinut vakuutuksen itselleen tai lapsilleen. Vuodesta 2022 luku on kasvanut 3 %-yksikön verran.</a:t>
            </a:r>
          </a:p>
          <a:p>
            <a:r>
              <a:rPr lang="fi-FI"/>
              <a:t>Yksinhuoltajista, joilla on alle 18-vuotiaita lapsia, sairauskuluvakuutuksen oli hankkinut itselleen tai lapsilleen 38 % vastaajista.</a:t>
            </a:r>
          </a:p>
          <a:p>
            <a:r>
              <a:rPr lang="fi-FI"/>
              <a:t>Sairauskuluvakuutuksen oli ottanut itselleen 16 % vastaajista. 10 % vastaajista oli hankkinut sairauskuluvakuutuksen lapselleen. Vain 2 % vakuutuksista oli työnantajan vastaajalle ottamia.</a:t>
            </a:r>
          </a:p>
          <a:p>
            <a:r>
              <a:rPr lang="fi-FI"/>
              <a:t>Talouden tuloilla oli myös vaikutusta vakuutuksen hankintaan. Ylimmässä tuloluokassa (talouden tulot yli 70 000€ vuodessa) vakuutus oli 32 %:lla vastaajista. Alimmassa tuloluokassa (alle 30 000 € vuodessa ansaitsevat taloudet) sairauskuluvakuutus oli 13 %:lla vastaajista.</a:t>
            </a:r>
          </a:p>
        </p:txBody>
      </p:sp>
      <p:sp>
        <p:nvSpPr>
          <p:cNvPr id="4" name="Otsikko 3">
            <a:extLst>
              <a:ext uri="{FF2B5EF4-FFF2-40B4-BE49-F238E27FC236}">
                <a16:creationId xmlns:a16="http://schemas.microsoft.com/office/drawing/2014/main" id="{B4376C8E-2F85-42F5-AF20-37F68BE34C20}"/>
              </a:ext>
            </a:extLst>
          </p:cNvPr>
          <p:cNvSpPr>
            <a:spLocks noGrp="1"/>
          </p:cNvSpPr>
          <p:nvPr>
            <p:ph type="title"/>
          </p:nvPr>
        </p:nvSpPr>
        <p:spPr>
          <a:xfrm>
            <a:off x="424330" y="546185"/>
            <a:ext cx="10573347" cy="882300"/>
          </a:xfrm>
        </p:spPr>
        <p:txBody>
          <a:bodyPr/>
          <a:lstStyle/>
          <a:p>
            <a:r>
              <a:rPr lang="fi-FI"/>
              <a:t>Sairauskuluvakuutus</a:t>
            </a:r>
          </a:p>
        </p:txBody>
      </p:sp>
      <p:sp>
        <p:nvSpPr>
          <p:cNvPr id="5" name="Alatunnisteen paikkamerkki 4">
            <a:extLst>
              <a:ext uri="{FF2B5EF4-FFF2-40B4-BE49-F238E27FC236}">
                <a16:creationId xmlns:a16="http://schemas.microsoft.com/office/drawing/2014/main" id="{4BA5FCF4-9708-0336-704A-1F2FA254FA76}"/>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FC98E15D-3C04-6EBE-88F0-AAC5C5A45A6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23</a:t>
            </a:fld>
            <a:endParaRPr lang="fi-FI"/>
          </a:p>
        </p:txBody>
      </p:sp>
      <p:sp>
        <p:nvSpPr>
          <p:cNvPr id="7" name="Päivämäärän paikkamerkki 6">
            <a:extLst>
              <a:ext uri="{FF2B5EF4-FFF2-40B4-BE49-F238E27FC236}">
                <a16:creationId xmlns:a16="http://schemas.microsoft.com/office/drawing/2014/main" id="{7771EB02-E757-5325-B7F5-6B6FA4688C50}"/>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48612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78E0-C736-ECFE-A3A1-A49B00125753}"/>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5FC4863F-FC6A-BBC6-C1FE-76758E26C78C}"/>
              </a:ext>
            </a:extLst>
          </p:cNvPr>
          <p:cNvSpPr>
            <a:spLocks noGrp="1"/>
          </p:cNvSpPr>
          <p:nvPr>
            <p:ph type="title"/>
          </p:nvPr>
        </p:nvSpPr>
        <p:spPr/>
        <p:txBody>
          <a:bodyPr>
            <a:normAutofit/>
          </a:bodyPr>
          <a:lstStyle/>
          <a:p>
            <a:r>
              <a:rPr lang="fi-FI" sz="3200"/>
              <a:t>Sairauskuluvakuutus</a:t>
            </a:r>
            <a:endParaRPr lang="fi-FI"/>
          </a:p>
        </p:txBody>
      </p:sp>
      <p:sp>
        <p:nvSpPr>
          <p:cNvPr id="6" name="Dian numeron paikkamerkki 5">
            <a:extLst>
              <a:ext uri="{FF2B5EF4-FFF2-40B4-BE49-F238E27FC236}">
                <a16:creationId xmlns:a16="http://schemas.microsoft.com/office/drawing/2014/main" id="{3D1329E9-3A4E-4DCD-25DA-A3B595D3B228}"/>
              </a:ext>
            </a:extLst>
          </p:cNvPr>
          <p:cNvSpPr>
            <a:spLocks noGrp="1"/>
          </p:cNvSpPr>
          <p:nvPr>
            <p:ph type="sldNum" sz="quarter" idx="12"/>
          </p:nvPr>
        </p:nvSpPr>
        <p:spPr/>
        <p:txBody>
          <a:bodyPr/>
          <a:lstStyle/>
          <a:p>
            <a:fld id="{3870A464-F060-4E12-BC80-B2AE5F264B44}" type="slidenum">
              <a:rPr lang="fi-FI" smtClean="0"/>
              <a:t>24</a:t>
            </a:fld>
            <a:endParaRPr lang="fi-FI"/>
          </a:p>
        </p:txBody>
      </p:sp>
      <p:sp>
        <p:nvSpPr>
          <p:cNvPr id="7" name="Päivämäärän paikkamerkki 6">
            <a:extLst>
              <a:ext uri="{FF2B5EF4-FFF2-40B4-BE49-F238E27FC236}">
                <a16:creationId xmlns:a16="http://schemas.microsoft.com/office/drawing/2014/main" id="{E54B0E18-D270-C362-C22A-B24CE832E862}"/>
              </a:ext>
            </a:extLst>
          </p:cNvPr>
          <p:cNvSpPr>
            <a:spLocks noGrp="1"/>
          </p:cNvSpPr>
          <p:nvPr>
            <p:ph type="dt" sz="half" idx="10"/>
          </p:nvPr>
        </p:nvSpPr>
        <p:spPr/>
        <p:txBody>
          <a:bodyPr/>
          <a:lstStyle/>
          <a:p>
            <a:fld id="{78FBA2EF-FB92-B94B-8AD4-E8AA9FF45CB2}" type="datetime1">
              <a:rPr lang="fi-FI" smtClean="0"/>
              <a:t>1.9.2025</a:t>
            </a:fld>
            <a:endParaRPr lang="fi-FI"/>
          </a:p>
        </p:txBody>
      </p:sp>
      <p:graphicFrame>
        <p:nvGraphicFramePr>
          <p:cNvPr id="8" name="Sisällön paikkamerkki 7">
            <a:extLst>
              <a:ext uri="{FF2B5EF4-FFF2-40B4-BE49-F238E27FC236}">
                <a16:creationId xmlns:a16="http://schemas.microsoft.com/office/drawing/2014/main" id="{EA38DDB0-2928-934E-6DAF-67747F4CB259}"/>
              </a:ext>
            </a:extLst>
          </p:cNvPr>
          <p:cNvGraphicFramePr>
            <a:graphicFrameLocks noGrp="1"/>
          </p:cNvGraphicFramePr>
          <p:nvPr>
            <p:ph idx="1"/>
            <p:extLst>
              <p:ext uri="{D42A27DB-BD31-4B8C-83A1-F6EECF244321}">
                <p14:modId xmlns:p14="http://schemas.microsoft.com/office/powerpoint/2010/main" val="2779632927"/>
              </p:ext>
            </p:extLst>
          </p:nvPr>
        </p:nvGraphicFramePr>
        <p:xfrm>
          <a:off x="247080" y="1322262"/>
          <a:ext cx="5984763" cy="52673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ruutu 6">
            <a:extLst>
              <a:ext uri="{FF2B5EF4-FFF2-40B4-BE49-F238E27FC236}">
                <a16:creationId xmlns:a16="http://schemas.microsoft.com/office/drawing/2014/main" id="{EA46432B-CFF9-1369-F4E1-08C9D930BD63}"/>
              </a:ext>
            </a:extLst>
          </p:cNvPr>
          <p:cNvSpPr txBox="1"/>
          <p:nvPr/>
        </p:nvSpPr>
        <p:spPr>
          <a:xfrm>
            <a:off x="423731" y="1108999"/>
            <a:ext cx="11094557" cy="323165"/>
          </a:xfrm>
          <a:prstGeom prst="rect">
            <a:avLst/>
          </a:prstGeom>
          <a:noFill/>
        </p:spPr>
        <p:txBody>
          <a:bodyPr wrap="square" lIns="91440" tIns="45720" rIns="91440" bIns="45720" rtlCol="0">
            <a:spAutoFit/>
          </a:bodyPr>
          <a:lstStyle/>
          <a:p>
            <a:pPr defTabSz="1219170"/>
            <a:r>
              <a:rPr lang="fi-FI" sz="1500" dirty="0">
                <a:solidFill>
                  <a:schemeClr val="tx2"/>
                </a:solidFill>
                <a:cs typeface="Arial" pitchFamily="34" charset="0"/>
              </a:rPr>
              <a:t>Mitä seuraavista vapaaehtoisista vakuutuksista teillä tai alaikäisillä lapsillanne on? Sairaskuluvakuutus</a:t>
            </a:r>
            <a:endParaRPr lang="fi-FI" sz="1500" dirty="0">
              <a:solidFill>
                <a:schemeClr val="tx2"/>
              </a:solidFill>
            </a:endParaRPr>
          </a:p>
        </p:txBody>
      </p:sp>
      <p:graphicFrame>
        <p:nvGraphicFramePr>
          <p:cNvPr id="2" name="Sisällön paikkamerkki 7">
            <a:extLst>
              <a:ext uri="{FF2B5EF4-FFF2-40B4-BE49-F238E27FC236}">
                <a16:creationId xmlns:a16="http://schemas.microsoft.com/office/drawing/2014/main" id="{45CF8E75-4586-7247-5AE1-0942358FD15D}"/>
              </a:ext>
            </a:extLst>
          </p:cNvPr>
          <p:cNvGraphicFramePr>
            <a:graphicFrameLocks/>
          </p:cNvGraphicFramePr>
          <p:nvPr>
            <p:extLst>
              <p:ext uri="{D42A27DB-BD31-4B8C-83A1-F6EECF244321}">
                <p14:modId xmlns:p14="http://schemas.microsoft.com/office/powerpoint/2010/main" val="558782832"/>
              </p:ext>
            </p:extLst>
          </p:nvPr>
        </p:nvGraphicFramePr>
        <p:xfrm>
          <a:off x="5242595" y="1349546"/>
          <a:ext cx="5984763" cy="52673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82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94F8E-D1C4-3725-82FD-A9C7C2467DCA}"/>
            </a:ext>
          </a:extLst>
        </p:cNvPr>
        <p:cNvGrpSpPr/>
        <p:nvPr/>
      </p:nvGrpSpPr>
      <p:grpSpPr>
        <a:xfrm>
          <a:off x="0" y="0"/>
          <a:ext cx="0" cy="0"/>
          <a:chOff x="0" y="0"/>
          <a:chExt cx="0" cy="0"/>
        </a:xfrm>
      </p:grpSpPr>
      <p:graphicFrame>
        <p:nvGraphicFramePr>
          <p:cNvPr id="15" name="Sisällön paikkamerkki 7">
            <a:extLst>
              <a:ext uri="{FF2B5EF4-FFF2-40B4-BE49-F238E27FC236}">
                <a16:creationId xmlns:a16="http://schemas.microsoft.com/office/drawing/2014/main" id="{754B8B65-FF1B-A068-C1B1-9308D5EDDDE5}"/>
              </a:ext>
            </a:extLst>
          </p:cNvPr>
          <p:cNvGraphicFramePr>
            <a:graphicFrameLocks/>
          </p:cNvGraphicFramePr>
          <p:nvPr>
            <p:extLst>
              <p:ext uri="{D42A27DB-BD31-4B8C-83A1-F6EECF244321}">
                <p14:modId xmlns:p14="http://schemas.microsoft.com/office/powerpoint/2010/main" val="4151659148"/>
              </p:ext>
            </p:extLst>
          </p:nvPr>
        </p:nvGraphicFramePr>
        <p:xfrm>
          <a:off x="423863" y="947291"/>
          <a:ext cx="11092530" cy="5774183"/>
        </p:xfrm>
        <a:graphic>
          <a:graphicData uri="http://schemas.openxmlformats.org/drawingml/2006/chart">
            <c:chart xmlns:c="http://schemas.openxmlformats.org/drawingml/2006/chart" xmlns:r="http://schemas.openxmlformats.org/officeDocument/2006/relationships" r:id="rId2"/>
          </a:graphicData>
        </a:graphic>
      </p:graphicFrame>
      <p:sp>
        <p:nvSpPr>
          <p:cNvPr id="6" name="Dian numeron paikkamerkki 5">
            <a:extLst>
              <a:ext uri="{FF2B5EF4-FFF2-40B4-BE49-F238E27FC236}">
                <a16:creationId xmlns:a16="http://schemas.microsoft.com/office/drawing/2014/main" id="{CF22050B-A570-6490-B5FE-EF8013D6B59F}"/>
              </a:ext>
            </a:extLst>
          </p:cNvPr>
          <p:cNvSpPr>
            <a:spLocks noGrp="1"/>
          </p:cNvSpPr>
          <p:nvPr>
            <p:ph type="sldNum" sz="quarter" idx="12"/>
          </p:nvPr>
        </p:nvSpPr>
        <p:spPr/>
        <p:txBody>
          <a:bodyPr/>
          <a:lstStyle/>
          <a:p>
            <a:fld id="{3870A464-F060-4E12-BC80-B2AE5F264B44}" type="slidenum">
              <a:rPr lang="fi-FI" smtClean="0"/>
              <a:t>25</a:t>
            </a:fld>
            <a:endParaRPr lang="fi-FI"/>
          </a:p>
        </p:txBody>
      </p:sp>
      <p:sp>
        <p:nvSpPr>
          <p:cNvPr id="7" name="Päivämäärän paikkamerkki 6">
            <a:extLst>
              <a:ext uri="{FF2B5EF4-FFF2-40B4-BE49-F238E27FC236}">
                <a16:creationId xmlns:a16="http://schemas.microsoft.com/office/drawing/2014/main" id="{FE5E6885-8C3D-FEFC-A861-CFC07A636EBF}"/>
              </a:ext>
            </a:extLst>
          </p:cNvPr>
          <p:cNvSpPr>
            <a:spLocks noGrp="1"/>
          </p:cNvSpPr>
          <p:nvPr>
            <p:ph type="dt" sz="half" idx="10"/>
          </p:nvPr>
        </p:nvSpPr>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2E053593-26B7-037F-A6AF-CC7F7F8B0FB8}"/>
              </a:ext>
            </a:extLst>
          </p:cNvPr>
          <p:cNvSpPr txBox="1"/>
          <p:nvPr/>
        </p:nvSpPr>
        <p:spPr>
          <a:xfrm>
            <a:off x="443467" y="1102421"/>
            <a:ext cx="11094557" cy="553998"/>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Sairauskuluvakuutukseni on…</a:t>
            </a:r>
          </a:p>
          <a:p>
            <a:pPr defTabSz="1219170"/>
            <a:r>
              <a:rPr lang="fi-FI" sz="1500">
                <a:solidFill>
                  <a:schemeClr val="tx2"/>
                </a:solidFill>
                <a:cs typeface="Arial" pitchFamily="34" charset="0"/>
              </a:rPr>
              <a:t>Kaikki vastaajat (2010–2025)</a:t>
            </a:r>
            <a:endParaRPr lang="fi-FI" sz="1500">
              <a:solidFill>
                <a:schemeClr val="tx2"/>
              </a:solidFill>
            </a:endParaRPr>
          </a:p>
        </p:txBody>
      </p:sp>
      <p:sp>
        <p:nvSpPr>
          <p:cNvPr id="9" name="Title 8">
            <a:extLst>
              <a:ext uri="{FF2B5EF4-FFF2-40B4-BE49-F238E27FC236}">
                <a16:creationId xmlns:a16="http://schemas.microsoft.com/office/drawing/2014/main" id="{EEEF864D-22B4-A227-78F0-85DF5B892F3E}"/>
              </a:ext>
            </a:extLst>
          </p:cNvPr>
          <p:cNvSpPr>
            <a:spLocks noGrp="1"/>
          </p:cNvSpPr>
          <p:nvPr>
            <p:ph type="title"/>
          </p:nvPr>
        </p:nvSpPr>
        <p:spPr/>
        <p:txBody>
          <a:bodyPr/>
          <a:lstStyle/>
          <a:p>
            <a:r>
              <a:rPr lang="fi-FI"/>
              <a:t>Sairauskuluvakuutus</a:t>
            </a:r>
          </a:p>
        </p:txBody>
      </p:sp>
    </p:spTree>
    <p:extLst>
      <p:ext uri="{BB962C8B-B14F-4D97-AF65-F5344CB8AC3E}">
        <p14:creationId xmlns:p14="http://schemas.microsoft.com/office/powerpoint/2010/main" val="2571243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Matkavakuutus</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26</a:t>
            </a:fld>
            <a:endParaRPr lang="fi-FI"/>
          </a:p>
        </p:txBody>
      </p:sp>
      <p:sp>
        <p:nvSpPr>
          <p:cNvPr id="6" name="Päivämäärän paikkamerkki 5">
            <a:extLst>
              <a:ext uri="{FF2B5EF4-FFF2-40B4-BE49-F238E27FC236}">
                <a16:creationId xmlns:a16="http://schemas.microsoft.com/office/drawing/2014/main" id="{2D5C3A2D-0459-3086-63FC-9D89328BC8F4}"/>
              </a:ext>
            </a:extLst>
          </p:cNvPr>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295799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4AD0274-62E9-433E-FC29-DF191767596A}"/>
              </a:ext>
            </a:extLst>
          </p:cNvPr>
          <p:cNvSpPr>
            <a:spLocks noGrp="1"/>
          </p:cNvSpPr>
          <p:nvPr>
            <p:ph idx="1"/>
          </p:nvPr>
        </p:nvSpPr>
        <p:spPr>
          <a:xfrm>
            <a:off x="423863" y="1540365"/>
            <a:ext cx="11343806" cy="4636598"/>
          </a:xfrm>
        </p:spPr>
        <p:txBody>
          <a:bodyPr>
            <a:normAutofit fontScale="85000" lnSpcReduction="20000"/>
          </a:bodyPr>
          <a:lstStyle/>
          <a:p>
            <a:r>
              <a:rPr lang="fi-FI"/>
              <a:t>Matkavakuutus löytyy 45 %:lla suomalaisista. Matkavakuutus on useimmiten ryhmillä, jotka matkustavat paljon: Hyvin toimeentulevilla ja ihmisillä, joilla ei enää ole pieniä alle 18-vuotiaita lapsia.</a:t>
            </a:r>
          </a:p>
          <a:p>
            <a:r>
              <a:rPr lang="fi-FI"/>
              <a:t>Ihmisillä on päällekkäisiä matkavakuutuksia. Jatkuvasti voimassaoleva vuosimatkavakuutus on kaikkein suosituin. Vuosimatkavakuutus olikin 68 %:lla vastaajista, mikä on selvä lasku vuoteen 2022: tuolloin 79 %:lla vastaajista oli jatkuvasti voimassa oleva matkavakuutus. Muu matkavakuutus, esim. luottokortin yhteydessä oleva matkavakuutus, oli 26 %:lla (22% vuonna 2022) ja matkakohtainen vakuutus 7 %:lla (9% vuonna 2020) vastaajista.</a:t>
            </a:r>
          </a:p>
          <a:p>
            <a:r>
              <a:rPr lang="fi-FI"/>
              <a:t>Matkavakuutusta pidettiin tarpeellisena. 92</a:t>
            </a:r>
            <a:r>
              <a:rPr lang="fi-FI" dirty="0"/>
              <a:t> </a:t>
            </a:r>
            <a:r>
              <a:rPr lang="fi-FI"/>
              <a:t>% kaikista vastaajista oli täysin tai osittain samaa mieltä väittämän ”Matkasairaudet ja -tapaturmat korvaava matkavakuutus on tarpeellinen aina matkustettaessa” kanssa. Ikä oli merkittävä tekijä. Mitä iäkkäämpi vastaaja oli, sitä tarpeellisempana matkavakuutusta pidettiin. Toisaalta vain 78 % vastaajista kertoi, että heillä on aina matkustaessa henkilövahingot korvaava matkavakuutus.</a:t>
            </a:r>
          </a:p>
          <a:p>
            <a:r>
              <a:rPr lang="fi-FI"/>
              <a:t>Sen sijaan väittämä ”Vakavan matkasairauden tai -tapaturman kohdatessa Suomen valtio järjestää minulle tarvittaessa kotiinkuljetuksen” sai vastaajajoukon mielipiteen hajaantumaan voimakkaasti. 21 % oli täysin samaa mieltä, 22 % osittain samaa mieltä väittämän kanssa. 16 % oli osittain eri mieltä ja 23 % täysin eri mieltä. 16 % ei osannut kertoa kantaansa. </a:t>
            </a:r>
          </a:p>
          <a:p>
            <a:r>
              <a:rPr lang="fi-FI"/>
              <a:t>Vuoden 2022 tutkimukseen verrattuna odotukset Suomen valtion järjestämiin kuljetuksiin on muuttunut selvästi: täysin samaa mieltä olevien osuus on kasvanut 5 %-yksikköä, ja osittain eri mieltä olevien osuus puolestaan laskenut saman verran. Väittämän sisältö on virheellinen. Tosiasiassa Suomen valtio ei järjestä kotiinkuljetusta ulkomailta vakavassakaan sairaus- tai tapaturmatilanteessa.</a:t>
            </a:r>
          </a:p>
        </p:txBody>
      </p:sp>
      <p:sp>
        <p:nvSpPr>
          <p:cNvPr id="4" name="Otsikko 3">
            <a:extLst>
              <a:ext uri="{FF2B5EF4-FFF2-40B4-BE49-F238E27FC236}">
                <a16:creationId xmlns:a16="http://schemas.microsoft.com/office/drawing/2014/main" id="{918B1597-D878-6805-F943-BE6EADEA1934}"/>
              </a:ext>
            </a:extLst>
          </p:cNvPr>
          <p:cNvSpPr>
            <a:spLocks noGrp="1"/>
          </p:cNvSpPr>
          <p:nvPr>
            <p:ph type="title"/>
          </p:nvPr>
        </p:nvSpPr>
        <p:spPr>
          <a:xfrm>
            <a:off x="424330" y="546185"/>
            <a:ext cx="10573347" cy="882300"/>
          </a:xfrm>
        </p:spPr>
        <p:txBody>
          <a:bodyPr/>
          <a:lstStyle/>
          <a:p>
            <a:r>
              <a:rPr lang="fi-FI"/>
              <a:t>Matkavakuutus</a:t>
            </a:r>
          </a:p>
        </p:txBody>
      </p:sp>
      <p:sp>
        <p:nvSpPr>
          <p:cNvPr id="5" name="Alatunnisteen paikkamerkki 4">
            <a:extLst>
              <a:ext uri="{FF2B5EF4-FFF2-40B4-BE49-F238E27FC236}">
                <a16:creationId xmlns:a16="http://schemas.microsoft.com/office/drawing/2014/main" id="{BAC1C160-7B71-4BE3-574D-41D2BFD8019A}"/>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FA24D28C-4570-9B4F-72BA-4CA817FFEF4F}"/>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27</a:t>
            </a:fld>
            <a:endParaRPr lang="fi-FI"/>
          </a:p>
        </p:txBody>
      </p:sp>
      <p:sp>
        <p:nvSpPr>
          <p:cNvPr id="7" name="Päivämäärän paikkamerkki 6">
            <a:extLst>
              <a:ext uri="{FF2B5EF4-FFF2-40B4-BE49-F238E27FC236}">
                <a16:creationId xmlns:a16="http://schemas.microsoft.com/office/drawing/2014/main" id="{BB22A0DF-7283-9C1A-DDFB-8011DB2E0B65}"/>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2694962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0E3BB-3E68-95CC-9226-824A8A6FDD45}"/>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9748B19E-C1D6-10DC-F6F4-B6223BC4B57A}"/>
              </a:ext>
            </a:extLst>
          </p:cNvPr>
          <p:cNvSpPr>
            <a:spLocks noGrp="1"/>
          </p:cNvSpPr>
          <p:nvPr>
            <p:ph type="title"/>
          </p:nvPr>
        </p:nvSpPr>
        <p:spPr/>
        <p:txBody>
          <a:bodyPr>
            <a:normAutofit/>
          </a:bodyPr>
          <a:lstStyle/>
          <a:p>
            <a:r>
              <a:rPr lang="fi-FI" sz="3200"/>
              <a:t>Matkavakuutus, joka korvaa henkilövahingot</a:t>
            </a:r>
            <a:endParaRPr lang="fi-FI"/>
          </a:p>
        </p:txBody>
      </p:sp>
      <p:sp>
        <p:nvSpPr>
          <p:cNvPr id="6" name="Dian numeron paikkamerkki 5">
            <a:extLst>
              <a:ext uri="{FF2B5EF4-FFF2-40B4-BE49-F238E27FC236}">
                <a16:creationId xmlns:a16="http://schemas.microsoft.com/office/drawing/2014/main" id="{B2A1BB05-0AD5-F1EA-DFBE-2955FF110537}"/>
              </a:ext>
            </a:extLst>
          </p:cNvPr>
          <p:cNvSpPr>
            <a:spLocks noGrp="1"/>
          </p:cNvSpPr>
          <p:nvPr>
            <p:ph type="sldNum" sz="quarter" idx="12"/>
          </p:nvPr>
        </p:nvSpPr>
        <p:spPr/>
        <p:txBody>
          <a:bodyPr/>
          <a:lstStyle/>
          <a:p>
            <a:fld id="{3870A464-F060-4E12-BC80-B2AE5F264B44}" type="slidenum">
              <a:rPr lang="fi-FI" smtClean="0"/>
              <a:t>28</a:t>
            </a:fld>
            <a:endParaRPr lang="fi-FI"/>
          </a:p>
        </p:txBody>
      </p:sp>
      <p:sp>
        <p:nvSpPr>
          <p:cNvPr id="7" name="Päivämäärän paikkamerkki 6">
            <a:extLst>
              <a:ext uri="{FF2B5EF4-FFF2-40B4-BE49-F238E27FC236}">
                <a16:creationId xmlns:a16="http://schemas.microsoft.com/office/drawing/2014/main" id="{E4312DAB-DF87-EC77-D7EB-F07713BE4AA8}"/>
              </a:ext>
            </a:extLst>
          </p:cNvPr>
          <p:cNvSpPr>
            <a:spLocks noGrp="1"/>
          </p:cNvSpPr>
          <p:nvPr>
            <p:ph type="dt" sz="half" idx="10"/>
          </p:nvPr>
        </p:nvSpPr>
        <p:spPr/>
        <p:txBody>
          <a:bodyPr/>
          <a:lstStyle/>
          <a:p>
            <a:fld id="{78FBA2EF-FB92-B94B-8AD4-E8AA9FF45CB2}" type="datetime1">
              <a:rPr lang="fi-FI" smtClean="0"/>
              <a:t>1.9.2025</a:t>
            </a:fld>
            <a:endParaRPr lang="fi-FI"/>
          </a:p>
        </p:txBody>
      </p:sp>
      <p:graphicFrame>
        <p:nvGraphicFramePr>
          <p:cNvPr id="8" name="Sisällön paikkamerkki 7">
            <a:extLst>
              <a:ext uri="{FF2B5EF4-FFF2-40B4-BE49-F238E27FC236}">
                <a16:creationId xmlns:a16="http://schemas.microsoft.com/office/drawing/2014/main" id="{AA173418-8A0D-3126-3DF5-A71FEF830E7E}"/>
              </a:ext>
            </a:extLst>
          </p:cNvPr>
          <p:cNvGraphicFramePr>
            <a:graphicFrameLocks noGrp="1"/>
          </p:cNvGraphicFramePr>
          <p:nvPr>
            <p:ph idx="1"/>
            <p:extLst>
              <p:ext uri="{D42A27DB-BD31-4B8C-83A1-F6EECF244321}">
                <p14:modId xmlns:p14="http://schemas.microsoft.com/office/powerpoint/2010/main" val="4038290503"/>
              </p:ext>
            </p:extLst>
          </p:nvPr>
        </p:nvGraphicFramePr>
        <p:xfrm>
          <a:off x="247080" y="1627999"/>
          <a:ext cx="5984763" cy="509927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ruutu 6">
            <a:extLst>
              <a:ext uri="{FF2B5EF4-FFF2-40B4-BE49-F238E27FC236}">
                <a16:creationId xmlns:a16="http://schemas.microsoft.com/office/drawing/2014/main" id="{82E90021-9664-A933-9D26-3F39C413AAE1}"/>
              </a:ext>
            </a:extLst>
          </p:cNvPr>
          <p:cNvSpPr txBox="1"/>
          <p:nvPr/>
        </p:nvSpPr>
        <p:spPr>
          <a:xfrm>
            <a:off x="417154" y="1151486"/>
            <a:ext cx="11094557" cy="553998"/>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Mitä seuraavista vapaaehtoisista vakuutuksista teillä tai alaikäisillä lapsillanne on? Matkavakuutus, joka korvaa henkilövahingot</a:t>
            </a:r>
          </a:p>
        </p:txBody>
      </p:sp>
      <p:graphicFrame>
        <p:nvGraphicFramePr>
          <p:cNvPr id="2" name="Sisällön paikkamerkki 7">
            <a:extLst>
              <a:ext uri="{FF2B5EF4-FFF2-40B4-BE49-F238E27FC236}">
                <a16:creationId xmlns:a16="http://schemas.microsoft.com/office/drawing/2014/main" id="{AA0E8D81-C0AD-4F14-7FA5-D863C9987889}"/>
              </a:ext>
            </a:extLst>
          </p:cNvPr>
          <p:cNvGraphicFramePr>
            <a:graphicFrameLocks/>
          </p:cNvGraphicFramePr>
          <p:nvPr>
            <p:extLst>
              <p:ext uri="{D42A27DB-BD31-4B8C-83A1-F6EECF244321}">
                <p14:modId xmlns:p14="http://schemas.microsoft.com/office/powerpoint/2010/main" val="2047335016"/>
              </p:ext>
            </p:extLst>
          </p:nvPr>
        </p:nvGraphicFramePr>
        <p:xfrm>
          <a:off x="5109882" y="1627999"/>
          <a:ext cx="6287107" cy="51061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844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0789" y="2281715"/>
            <a:ext cx="10827465" cy="1754326"/>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Matkavakuutus, joka korvaa henkilövahingot. Onko sinulla… (mikäli vastaajalla oli matkavakuutus)</a:t>
            </a:r>
          </a:p>
          <a:p>
            <a:pPr marL="285750" indent="-285750">
              <a:buFont typeface="Arial" panose="020B0604020202020204" pitchFamily="34" charset="0"/>
              <a:buChar char="•"/>
            </a:pPr>
            <a:endParaRPr lang="fi-FI" sz="1600">
              <a:solidFill>
                <a:schemeClr val="tx2"/>
              </a:solidFill>
              <a:latin typeface="Merriweather Bold (Headings)"/>
              <a:cs typeface="Calibri" panose="020F0502020204030204" pitchFamily="34" charset="0"/>
            </a:endParaRP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Vuosimatkavakuutus</a:t>
            </a: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Matkakohtainen vakuutus</a:t>
            </a: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Muu matkavakuutus esim. luottokortin yhteydessä</a:t>
            </a:r>
          </a:p>
        </p:txBody>
      </p:sp>
    </p:spTree>
    <p:extLst>
      <p:ext uri="{BB962C8B-B14F-4D97-AF65-F5344CB8AC3E}">
        <p14:creationId xmlns:p14="http://schemas.microsoft.com/office/powerpoint/2010/main" val="236559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03736C8-0243-BF0C-2359-74E90292564C}"/>
              </a:ext>
            </a:extLst>
          </p:cNvPr>
          <p:cNvSpPr>
            <a:spLocks noGrp="1"/>
          </p:cNvSpPr>
          <p:nvPr>
            <p:ph type="title"/>
          </p:nvPr>
        </p:nvSpPr>
        <p:spPr/>
        <p:txBody>
          <a:bodyPr/>
          <a:lstStyle/>
          <a:p>
            <a:r>
              <a:rPr lang="fi-FI" sz="3200"/>
              <a:t>Aineiston rakenne</a:t>
            </a:r>
            <a:endParaRPr lang="fi-FI"/>
          </a:p>
        </p:txBody>
      </p:sp>
      <p:sp>
        <p:nvSpPr>
          <p:cNvPr id="6" name="Dian numeron paikkamerkki 5">
            <a:extLst>
              <a:ext uri="{FF2B5EF4-FFF2-40B4-BE49-F238E27FC236}">
                <a16:creationId xmlns:a16="http://schemas.microsoft.com/office/drawing/2014/main" id="{EDD0E514-BDFD-F744-D173-1DF52CF820BB}"/>
              </a:ext>
            </a:extLst>
          </p:cNvPr>
          <p:cNvSpPr>
            <a:spLocks noGrp="1"/>
          </p:cNvSpPr>
          <p:nvPr>
            <p:ph type="sldNum" sz="quarter" idx="12"/>
          </p:nvPr>
        </p:nvSpPr>
        <p:spPr/>
        <p:txBody>
          <a:bodyPr/>
          <a:lstStyle/>
          <a:p>
            <a:fld id="{3870A464-F060-4E12-BC80-B2AE5F264B44}" type="slidenum">
              <a:rPr lang="fi-FI" smtClean="0"/>
              <a:t>3</a:t>
            </a:fld>
            <a:endParaRPr lang="fi-FI"/>
          </a:p>
        </p:txBody>
      </p:sp>
      <p:sp>
        <p:nvSpPr>
          <p:cNvPr id="7" name="Päivämäärän paikkamerkki 6">
            <a:extLst>
              <a:ext uri="{FF2B5EF4-FFF2-40B4-BE49-F238E27FC236}">
                <a16:creationId xmlns:a16="http://schemas.microsoft.com/office/drawing/2014/main" id="{8DEA37D8-8BFA-6629-14E0-61181B53FDA5}"/>
              </a:ext>
            </a:extLst>
          </p:cNvPr>
          <p:cNvSpPr>
            <a:spLocks noGrp="1"/>
          </p:cNvSpPr>
          <p:nvPr>
            <p:ph type="dt" sz="half" idx="10"/>
          </p:nvPr>
        </p:nvSpPr>
        <p:spPr/>
        <p:txBody>
          <a:bodyPr/>
          <a:lstStyle/>
          <a:p>
            <a:fld id="{78FBA2EF-FB92-B94B-8AD4-E8AA9FF45CB2}" type="datetime1">
              <a:rPr lang="fi-FI" smtClean="0"/>
              <a:t>1.9.2025</a:t>
            </a:fld>
            <a:endParaRPr lang="fi-FI"/>
          </a:p>
        </p:txBody>
      </p:sp>
      <p:graphicFrame>
        <p:nvGraphicFramePr>
          <p:cNvPr id="9" name="Content Placeholder 5">
            <a:extLst>
              <a:ext uri="{FF2B5EF4-FFF2-40B4-BE49-F238E27FC236}">
                <a16:creationId xmlns:a16="http://schemas.microsoft.com/office/drawing/2014/main" id="{121B89E5-27EB-6A9E-CE52-68512A1F4BAE}"/>
              </a:ext>
            </a:extLst>
          </p:cNvPr>
          <p:cNvGraphicFramePr>
            <a:graphicFrameLocks/>
          </p:cNvGraphicFramePr>
          <p:nvPr>
            <p:extLst>
              <p:ext uri="{D42A27DB-BD31-4B8C-83A1-F6EECF244321}">
                <p14:modId xmlns:p14="http://schemas.microsoft.com/office/powerpoint/2010/main" val="3935771419"/>
              </p:ext>
            </p:extLst>
          </p:nvPr>
        </p:nvGraphicFramePr>
        <p:xfrm>
          <a:off x="-759167" y="1586118"/>
          <a:ext cx="4987050" cy="4785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5">
            <a:extLst>
              <a:ext uri="{FF2B5EF4-FFF2-40B4-BE49-F238E27FC236}">
                <a16:creationId xmlns:a16="http://schemas.microsoft.com/office/drawing/2014/main" id="{BA5E57B4-14FC-7399-8C40-A09594655293}"/>
              </a:ext>
            </a:extLst>
          </p:cNvPr>
          <p:cNvGraphicFramePr>
            <a:graphicFrameLocks/>
          </p:cNvGraphicFramePr>
          <p:nvPr>
            <p:extLst>
              <p:ext uri="{D42A27DB-BD31-4B8C-83A1-F6EECF244321}">
                <p14:modId xmlns:p14="http://schemas.microsoft.com/office/powerpoint/2010/main" val="1920795466"/>
              </p:ext>
            </p:extLst>
          </p:nvPr>
        </p:nvGraphicFramePr>
        <p:xfrm>
          <a:off x="2446405" y="1586118"/>
          <a:ext cx="5499665" cy="4785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3A57745C-C755-8D07-A0E5-88057B73AC04}"/>
              </a:ext>
            </a:extLst>
          </p:cNvPr>
          <p:cNvGraphicFramePr>
            <a:graphicFrameLocks/>
          </p:cNvGraphicFramePr>
          <p:nvPr>
            <p:extLst>
              <p:ext uri="{D42A27DB-BD31-4B8C-83A1-F6EECF244321}">
                <p14:modId xmlns:p14="http://schemas.microsoft.com/office/powerpoint/2010/main" val="4288128010"/>
              </p:ext>
            </p:extLst>
          </p:nvPr>
        </p:nvGraphicFramePr>
        <p:xfrm>
          <a:off x="7433455" y="1586118"/>
          <a:ext cx="4805980" cy="49278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7191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82A7-31CE-98EA-71BE-D383EF76432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1B6BD6B5-01C7-3134-9496-175BA69C38B7}"/>
              </a:ext>
            </a:extLst>
          </p:cNvPr>
          <p:cNvSpPr>
            <a:spLocks noGrp="1"/>
          </p:cNvSpPr>
          <p:nvPr>
            <p:ph type="title"/>
          </p:nvPr>
        </p:nvSpPr>
        <p:spPr>
          <a:xfrm>
            <a:off x="424330" y="546185"/>
            <a:ext cx="10573347" cy="882300"/>
          </a:xfrm>
        </p:spPr>
        <p:txBody>
          <a:bodyPr>
            <a:normAutofit/>
          </a:bodyPr>
          <a:lstStyle/>
          <a:p>
            <a:r>
              <a:rPr lang="fi-FI"/>
              <a:t>Matkavakuutus, joka korvaa henkilövahingot</a:t>
            </a:r>
          </a:p>
        </p:txBody>
      </p:sp>
      <p:sp>
        <p:nvSpPr>
          <p:cNvPr id="6" name="Dian numeron paikkamerkki 5">
            <a:extLst>
              <a:ext uri="{FF2B5EF4-FFF2-40B4-BE49-F238E27FC236}">
                <a16:creationId xmlns:a16="http://schemas.microsoft.com/office/drawing/2014/main" id="{18C27767-295B-B0A7-4E51-2AD46BE7E1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30</a:t>
            </a:fld>
            <a:endParaRPr lang="fi-FI"/>
          </a:p>
        </p:txBody>
      </p:sp>
      <p:sp>
        <p:nvSpPr>
          <p:cNvPr id="7" name="Päivämäärän paikkamerkki 6">
            <a:extLst>
              <a:ext uri="{FF2B5EF4-FFF2-40B4-BE49-F238E27FC236}">
                <a16:creationId xmlns:a16="http://schemas.microsoft.com/office/drawing/2014/main" id="{ABE85BDF-D132-E791-9517-9A313732538D}"/>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B9A3F11B-B147-5104-A883-F32EEC2AFC4D}"/>
              </a:ext>
            </a:extLst>
          </p:cNvPr>
          <p:cNvSpPr txBox="1"/>
          <p:nvPr/>
        </p:nvSpPr>
        <p:spPr>
          <a:xfrm>
            <a:off x="410569" y="1151751"/>
            <a:ext cx="11094557" cy="553998"/>
          </a:xfrm>
          <a:prstGeom prst="rect">
            <a:avLst/>
          </a:prstGeom>
          <a:noFill/>
        </p:spPr>
        <p:txBody>
          <a:bodyPr wrap="square" lIns="91440" tIns="45720" rIns="91440" bIns="45720" rtlCol="0">
            <a:spAutoFit/>
          </a:bodyPr>
          <a:lstStyle/>
          <a:p>
            <a:pPr defTabSz="1219170"/>
            <a:r>
              <a:rPr lang="fi-FI" sz="1500">
                <a:solidFill>
                  <a:schemeClr val="tx2"/>
                </a:solidFill>
                <a:cs typeface="Arial" pitchFamily="34" charset="0"/>
              </a:rPr>
              <a:t>Mitä seuraavista vapaaehtoisista vakuutuksista teillä tai alaikäisillä lapsillanne on? Matkavakuutus, joka korvaa henkilövahingot</a:t>
            </a:r>
          </a:p>
        </p:txBody>
      </p:sp>
      <p:graphicFrame>
        <p:nvGraphicFramePr>
          <p:cNvPr id="12" name="Sisällön paikkamerkki 7">
            <a:extLst>
              <a:ext uri="{FF2B5EF4-FFF2-40B4-BE49-F238E27FC236}">
                <a16:creationId xmlns:a16="http://schemas.microsoft.com/office/drawing/2014/main" id="{64B7AD27-A75C-614C-6477-FD413CABB491}"/>
              </a:ext>
            </a:extLst>
          </p:cNvPr>
          <p:cNvGraphicFramePr>
            <a:graphicFrameLocks/>
          </p:cNvGraphicFramePr>
          <p:nvPr>
            <p:extLst>
              <p:ext uri="{D42A27DB-BD31-4B8C-83A1-F6EECF244321}">
                <p14:modId xmlns:p14="http://schemas.microsoft.com/office/powerpoint/2010/main" val="3012693544"/>
              </p:ext>
            </p:extLst>
          </p:nvPr>
        </p:nvGraphicFramePr>
        <p:xfrm>
          <a:off x="548720" y="1616659"/>
          <a:ext cx="5615258" cy="55522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isällön paikkamerkki 7">
            <a:extLst>
              <a:ext uri="{FF2B5EF4-FFF2-40B4-BE49-F238E27FC236}">
                <a16:creationId xmlns:a16="http://schemas.microsoft.com/office/drawing/2014/main" id="{DF57F782-489B-7F7C-8204-039A0B7C1E8B}"/>
              </a:ext>
            </a:extLst>
          </p:cNvPr>
          <p:cNvGraphicFramePr>
            <a:graphicFrameLocks/>
          </p:cNvGraphicFramePr>
          <p:nvPr>
            <p:extLst>
              <p:ext uri="{D42A27DB-BD31-4B8C-83A1-F6EECF244321}">
                <p14:modId xmlns:p14="http://schemas.microsoft.com/office/powerpoint/2010/main" val="48236064"/>
              </p:ext>
            </p:extLst>
          </p:nvPr>
        </p:nvGraphicFramePr>
        <p:xfrm>
          <a:off x="3852182" y="1610081"/>
          <a:ext cx="5615258" cy="5552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Sisällön paikkamerkki 7">
            <a:extLst>
              <a:ext uri="{FF2B5EF4-FFF2-40B4-BE49-F238E27FC236}">
                <a16:creationId xmlns:a16="http://schemas.microsoft.com/office/drawing/2014/main" id="{1B4D183D-AAE3-75EA-B345-5142ECB55EC3}"/>
              </a:ext>
            </a:extLst>
          </p:cNvPr>
          <p:cNvGraphicFramePr>
            <a:graphicFrameLocks/>
          </p:cNvGraphicFramePr>
          <p:nvPr>
            <p:extLst>
              <p:ext uri="{D42A27DB-BD31-4B8C-83A1-F6EECF244321}">
                <p14:modId xmlns:p14="http://schemas.microsoft.com/office/powerpoint/2010/main" val="2581139795"/>
              </p:ext>
            </p:extLst>
          </p:nvPr>
        </p:nvGraphicFramePr>
        <p:xfrm>
          <a:off x="6649106" y="1616659"/>
          <a:ext cx="5615258" cy="5552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0579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13A72-4FCE-3A8E-9C61-B54CA689FA88}"/>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DCA25812-BFCD-D4BC-6A25-8AD1847D3C3A}"/>
              </a:ext>
            </a:extLst>
          </p:cNvPr>
          <p:cNvSpPr>
            <a:spLocks noGrp="1"/>
          </p:cNvSpPr>
          <p:nvPr>
            <p:ph type="title"/>
          </p:nvPr>
        </p:nvSpPr>
        <p:spPr>
          <a:xfrm>
            <a:off x="424330" y="546185"/>
            <a:ext cx="10573347" cy="882300"/>
          </a:xfrm>
        </p:spPr>
        <p:txBody>
          <a:bodyPr>
            <a:normAutofit/>
          </a:bodyPr>
          <a:lstStyle/>
          <a:p>
            <a:r>
              <a:rPr lang="fi-FI" dirty="0"/>
              <a:t>Matkavakuutus, joka korvaa henkilövahingot</a:t>
            </a:r>
          </a:p>
        </p:txBody>
      </p:sp>
      <p:sp>
        <p:nvSpPr>
          <p:cNvPr id="6" name="Dian numeron paikkamerkki 5">
            <a:extLst>
              <a:ext uri="{FF2B5EF4-FFF2-40B4-BE49-F238E27FC236}">
                <a16:creationId xmlns:a16="http://schemas.microsoft.com/office/drawing/2014/main" id="{0E3D7963-8F6F-B60D-C97F-F73F1254149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31</a:t>
            </a:fld>
            <a:endParaRPr lang="fi-FI"/>
          </a:p>
        </p:txBody>
      </p:sp>
      <p:sp>
        <p:nvSpPr>
          <p:cNvPr id="7" name="Päivämäärän paikkamerkki 6">
            <a:extLst>
              <a:ext uri="{FF2B5EF4-FFF2-40B4-BE49-F238E27FC236}">
                <a16:creationId xmlns:a16="http://schemas.microsoft.com/office/drawing/2014/main" id="{2A9BCF99-BCA6-7B98-E5CD-25B559FB4A2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5E4FC1C8-0A91-CB18-B290-B617975ED3B4}"/>
              </a:ext>
            </a:extLst>
          </p:cNvPr>
          <p:cNvSpPr txBox="1"/>
          <p:nvPr/>
        </p:nvSpPr>
        <p:spPr>
          <a:xfrm>
            <a:off x="423863" y="1159563"/>
            <a:ext cx="11094557" cy="338554"/>
          </a:xfrm>
          <a:prstGeom prst="rect">
            <a:avLst/>
          </a:prstGeom>
          <a:noFill/>
        </p:spPr>
        <p:txBody>
          <a:bodyPr wrap="square" lIns="91440" tIns="45720" rIns="91440" bIns="45720" rtlCol="0">
            <a:spAutoFit/>
          </a:bodyPr>
          <a:lstStyle/>
          <a:p>
            <a:pPr defTabSz="1219170"/>
            <a:r>
              <a:rPr lang="fi-FI" sz="1600" dirty="0">
                <a:solidFill>
                  <a:schemeClr val="tx2"/>
                </a:solidFill>
              </a:rPr>
              <a:t>Onko teillä matkustaessanne aina henkilövahingot korvaava matkavakuutus? Kyllä osuus (%)</a:t>
            </a:r>
          </a:p>
        </p:txBody>
      </p:sp>
      <p:graphicFrame>
        <p:nvGraphicFramePr>
          <p:cNvPr id="3" name="Sisällön paikkamerkki 7">
            <a:extLst>
              <a:ext uri="{FF2B5EF4-FFF2-40B4-BE49-F238E27FC236}">
                <a16:creationId xmlns:a16="http://schemas.microsoft.com/office/drawing/2014/main" id="{63E980F9-17AC-8B94-B2DD-BD1E4F72BCCB}"/>
              </a:ext>
            </a:extLst>
          </p:cNvPr>
          <p:cNvGraphicFramePr>
            <a:graphicFrameLocks/>
          </p:cNvGraphicFramePr>
          <p:nvPr>
            <p:extLst>
              <p:ext uri="{D42A27DB-BD31-4B8C-83A1-F6EECF244321}">
                <p14:modId xmlns:p14="http://schemas.microsoft.com/office/powerpoint/2010/main" val="462744676"/>
              </p:ext>
            </p:extLst>
          </p:nvPr>
        </p:nvGraphicFramePr>
        <p:xfrm>
          <a:off x="586644" y="1498117"/>
          <a:ext cx="5452343" cy="5729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Sisällön paikkamerkki 7">
            <a:extLst>
              <a:ext uri="{FF2B5EF4-FFF2-40B4-BE49-F238E27FC236}">
                <a16:creationId xmlns:a16="http://schemas.microsoft.com/office/drawing/2014/main" id="{052C38D4-7067-245C-776E-8B4A94D95C2D}"/>
              </a:ext>
            </a:extLst>
          </p:cNvPr>
          <p:cNvGraphicFramePr>
            <a:graphicFrameLocks/>
          </p:cNvGraphicFramePr>
          <p:nvPr>
            <p:extLst>
              <p:ext uri="{D42A27DB-BD31-4B8C-83A1-F6EECF244321}">
                <p14:modId xmlns:p14="http://schemas.microsoft.com/office/powerpoint/2010/main" val="1635121824"/>
              </p:ext>
            </p:extLst>
          </p:nvPr>
        </p:nvGraphicFramePr>
        <p:xfrm>
          <a:off x="5345206" y="1498116"/>
          <a:ext cx="6024282" cy="57293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183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E85B2-94DB-B010-D98E-CB734D4EFCC8}"/>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B8E7499-0105-0C38-29DA-52A720C961FF}"/>
              </a:ext>
            </a:extLst>
          </p:cNvPr>
          <p:cNvSpPr>
            <a:spLocks noGrp="1"/>
          </p:cNvSpPr>
          <p:nvPr>
            <p:ph type="title"/>
          </p:nvPr>
        </p:nvSpPr>
        <p:spPr/>
        <p:txBody>
          <a:bodyPr/>
          <a:lstStyle/>
          <a:p>
            <a:pPr defTabSz="1219170"/>
            <a:r>
              <a:rPr lang="fi-FI" dirty="0"/>
              <a:t>Matkavakuutus, joka korvaa henkilövahingot</a:t>
            </a:r>
            <a:endParaRPr lang="fi-FI" b="1" dirty="0">
              <a:solidFill>
                <a:srgbClr val="1F497D"/>
              </a:solidFill>
              <a:latin typeface="Merriweather Bold (Headings)"/>
            </a:endParaRPr>
          </a:p>
        </p:txBody>
      </p:sp>
      <p:sp>
        <p:nvSpPr>
          <p:cNvPr id="5" name="Alatunnisteen paikkamerkki 4">
            <a:extLst>
              <a:ext uri="{FF2B5EF4-FFF2-40B4-BE49-F238E27FC236}">
                <a16:creationId xmlns:a16="http://schemas.microsoft.com/office/drawing/2014/main" id="{0FB47411-00F6-B4BD-AB35-0600FA7639B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6329623-750D-0BC3-CE3B-BBC51BEB9845}"/>
              </a:ext>
            </a:extLst>
          </p:cNvPr>
          <p:cNvSpPr>
            <a:spLocks noGrp="1"/>
          </p:cNvSpPr>
          <p:nvPr>
            <p:ph type="sldNum" sz="quarter" idx="12"/>
          </p:nvPr>
        </p:nvSpPr>
        <p:spPr/>
        <p:txBody>
          <a:bodyPr/>
          <a:lstStyle/>
          <a:p>
            <a:fld id="{3870A464-F060-4E12-BC80-B2AE5F264B44}" type="slidenum">
              <a:rPr lang="fi-FI" smtClean="0"/>
              <a:t>32</a:t>
            </a:fld>
            <a:endParaRPr lang="fi-FI"/>
          </a:p>
        </p:txBody>
      </p:sp>
      <p:sp>
        <p:nvSpPr>
          <p:cNvPr id="7" name="Päivämäärän paikkamerkki 6">
            <a:extLst>
              <a:ext uri="{FF2B5EF4-FFF2-40B4-BE49-F238E27FC236}">
                <a16:creationId xmlns:a16="http://schemas.microsoft.com/office/drawing/2014/main" id="{2AF0B90B-4603-5D2F-937F-66D7BE3C57A7}"/>
              </a:ext>
            </a:extLst>
          </p:cNvPr>
          <p:cNvSpPr>
            <a:spLocks noGrp="1"/>
          </p:cNvSpPr>
          <p:nvPr>
            <p:ph type="dt" sz="half" idx="10"/>
          </p:nvPr>
        </p:nvSpPr>
        <p:spPr/>
        <p:txBody>
          <a:bodyPr/>
          <a:lstStyle/>
          <a:p>
            <a:fld id="{78FBA2EF-FB92-B94B-8AD4-E8AA9FF45CB2}" type="datetime1">
              <a:rPr lang="fi-FI" smtClean="0"/>
              <a:t>1.9.2025</a:t>
            </a:fld>
            <a:endParaRPr lang="fi-FI"/>
          </a:p>
        </p:txBody>
      </p:sp>
      <p:graphicFrame>
        <p:nvGraphicFramePr>
          <p:cNvPr id="8" name="Sisällön paikkamerkki 7">
            <a:extLst>
              <a:ext uri="{FF2B5EF4-FFF2-40B4-BE49-F238E27FC236}">
                <a16:creationId xmlns:a16="http://schemas.microsoft.com/office/drawing/2014/main" id="{CA2AD484-B36F-E638-D704-29F26F87A2BF}"/>
              </a:ext>
            </a:extLst>
          </p:cNvPr>
          <p:cNvGraphicFramePr>
            <a:graphicFrameLocks noGrp="1"/>
          </p:cNvGraphicFramePr>
          <p:nvPr>
            <p:ph idx="1"/>
            <p:extLst>
              <p:ext uri="{D42A27DB-BD31-4B8C-83A1-F6EECF244321}">
                <p14:modId xmlns:p14="http://schemas.microsoft.com/office/powerpoint/2010/main" val="4041670803"/>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A9A94AD0-CD92-4FE9-6A2C-4391E9854A16}"/>
              </a:ext>
            </a:extLst>
          </p:cNvPr>
          <p:cNvSpPr txBox="1"/>
          <p:nvPr/>
        </p:nvSpPr>
        <p:spPr>
          <a:xfrm>
            <a:off x="423862" y="1151486"/>
            <a:ext cx="11094557" cy="538609"/>
          </a:xfrm>
          <a:prstGeom prst="rect">
            <a:avLst/>
          </a:prstGeom>
          <a:noFill/>
        </p:spPr>
        <p:txBody>
          <a:bodyPr wrap="square" lIns="91440" tIns="45720" rIns="91440" bIns="45720" rtlCol="0">
            <a:spAutoFit/>
          </a:bodyPr>
          <a:lstStyle/>
          <a:p>
            <a:pPr defTabSz="1219170"/>
            <a:r>
              <a:rPr lang="fi-FI" sz="1500" dirty="0">
                <a:solidFill>
                  <a:schemeClr val="tx2"/>
                </a:solidFill>
                <a:cs typeface="Arial" pitchFamily="34" charset="0"/>
              </a:rPr>
              <a:t>Mitä seuraavista vapaaehtoisista vakuutuksista teillä tai alaikäisillä lapsillanne on? </a:t>
            </a:r>
            <a:r>
              <a:rPr lang="fi-FI" sz="1400" dirty="0">
                <a:solidFill>
                  <a:schemeClr val="tx2"/>
                </a:solidFill>
              </a:rPr>
              <a:t>Matkavakuutus, joka korvaa henkilövahingot</a:t>
            </a:r>
            <a:r>
              <a:rPr lang="fi-FI" sz="1400" dirty="0">
                <a:solidFill>
                  <a:schemeClr val="tx2"/>
                </a:solidFill>
                <a:cs typeface="Arial" pitchFamily="34" charset="0"/>
              </a:rPr>
              <a:t> </a:t>
            </a:r>
            <a:endParaRPr lang="fi-FI" sz="1500" dirty="0">
              <a:solidFill>
                <a:schemeClr val="tx2"/>
              </a:solidFill>
            </a:endParaRPr>
          </a:p>
        </p:txBody>
      </p:sp>
    </p:spTree>
    <p:extLst>
      <p:ext uri="{BB962C8B-B14F-4D97-AF65-F5344CB8AC3E}">
        <p14:creationId xmlns:p14="http://schemas.microsoft.com/office/powerpoint/2010/main" val="4071520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67083-987B-B510-7263-A2D9EE7DC79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93D61A74-897B-E302-BA52-2A9736B4571C}"/>
              </a:ext>
            </a:extLst>
          </p:cNvPr>
          <p:cNvSpPr>
            <a:spLocks noGrp="1"/>
          </p:cNvSpPr>
          <p:nvPr>
            <p:ph type="title"/>
          </p:nvPr>
        </p:nvSpPr>
        <p:spPr/>
        <p:txBody>
          <a:bodyPr/>
          <a:lstStyle/>
          <a:p>
            <a:pPr defTabSz="1219170"/>
            <a:r>
              <a:rPr lang="fi-FI" dirty="0"/>
              <a:t>Matkavakuutus, joka korvaa henkilövahingot</a:t>
            </a:r>
            <a:endParaRPr lang="fi-FI" b="1" dirty="0">
              <a:solidFill>
                <a:srgbClr val="1F497D"/>
              </a:solidFill>
              <a:latin typeface="Merriweather Bold (Headings)"/>
            </a:endParaRPr>
          </a:p>
        </p:txBody>
      </p:sp>
      <p:sp>
        <p:nvSpPr>
          <p:cNvPr id="5" name="Alatunnisteen paikkamerkki 4">
            <a:extLst>
              <a:ext uri="{FF2B5EF4-FFF2-40B4-BE49-F238E27FC236}">
                <a16:creationId xmlns:a16="http://schemas.microsoft.com/office/drawing/2014/main" id="{F68770DE-3F3F-83BA-E9CA-CCA1C37C9F6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3EC0BBB-53C1-4C94-44F1-755FC4F25508}"/>
              </a:ext>
            </a:extLst>
          </p:cNvPr>
          <p:cNvSpPr>
            <a:spLocks noGrp="1"/>
          </p:cNvSpPr>
          <p:nvPr>
            <p:ph type="sldNum" sz="quarter" idx="12"/>
          </p:nvPr>
        </p:nvSpPr>
        <p:spPr/>
        <p:txBody>
          <a:bodyPr/>
          <a:lstStyle/>
          <a:p>
            <a:fld id="{3870A464-F060-4E12-BC80-B2AE5F264B44}" type="slidenum">
              <a:rPr lang="fi-FI" smtClean="0"/>
              <a:t>33</a:t>
            </a:fld>
            <a:endParaRPr lang="fi-FI"/>
          </a:p>
        </p:txBody>
      </p:sp>
      <p:sp>
        <p:nvSpPr>
          <p:cNvPr id="7" name="Päivämäärän paikkamerkki 6">
            <a:extLst>
              <a:ext uri="{FF2B5EF4-FFF2-40B4-BE49-F238E27FC236}">
                <a16:creationId xmlns:a16="http://schemas.microsoft.com/office/drawing/2014/main" id="{31A6EA81-F5BB-7A0D-F305-C98C32985AF3}"/>
              </a:ext>
            </a:extLst>
          </p:cNvPr>
          <p:cNvSpPr>
            <a:spLocks noGrp="1"/>
          </p:cNvSpPr>
          <p:nvPr>
            <p:ph type="dt" sz="half" idx="10"/>
          </p:nvPr>
        </p:nvSpPr>
        <p:spPr/>
        <p:txBody>
          <a:bodyPr/>
          <a:lstStyle/>
          <a:p>
            <a:fld id="{78FBA2EF-FB92-B94B-8AD4-E8AA9FF45CB2}" type="datetime1">
              <a:rPr lang="fi-FI" smtClean="0"/>
              <a:t>1.9.2025</a:t>
            </a:fld>
            <a:endParaRPr lang="fi-FI"/>
          </a:p>
        </p:txBody>
      </p:sp>
      <p:graphicFrame>
        <p:nvGraphicFramePr>
          <p:cNvPr id="8" name="Sisällön paikkamerkki 7">
            <a:extLst>
              <a:ext uri="{FF2B5EF4-FFF2-40B4-BE49-F238E27FC236}">
                <a16:creationId xmlns:a16="http://schemas.microsoft.com/office/drawing/2014/main" id="{A7F0C274-BD07-C9A5-DFC1-51CBCD33BEFF}"/>
              </a:ext>
            </a:extLst>
          </p:cNvPr>
          <p:cNvGraphicFramePr>
            <a:graphicFrameLocks noGrp="1"/>
          </p:cNvGraphicFramePr>
          <p:nvPr>
            <p:ph idx="1"/>
            <p:extLst>
              <p:ext uri="{D42A27DB-BD31-4B8C-83A1-F6EECF244321}">
                <p14:modId xmlns:p14="http://schemas.microsoft.com/office/powerpoint/2010/main" val="743213279"/>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D2199261-E26A-BF1F-8106-F9D43819D99A}"/>
              </a:ext>
            </a:extLst>
          </p:cNvPr>
          <p:cNvSpPr txBox="1"/>
          <p:nvPr/>
        </p:nvSpPr>
        <p:spPr>
          <a:xfrm>
            <a:off x="423862" y="1151486"/>
            <a:ext cx="11094557" cy="307777"/>
          </a:xfrm>
          <a:prstGeom prst="rect">
            <a:avLst/>
          </a:prstGeom>
          <a:noFill/>
        </p:spPr>
        <p:txBody>
          <a:bodyPr wrap="square" lIns="91440" tIns="45720" rIns="91440" bIns="45720" rtlCol="0">
            <a:spAutoFit/>
          </a:bodyPr>
          <a:lstStyle/>
          <a:p>
            <a:pPr defTabSz="1219170"/>
            <a:r>
              <a:rPr lang="fi-FI" sz="1400" dirty="0">
                <a:solidFill>
                  <a:schemeClr val="tx2"/>
                </a:solidFill>
              </a:rPr>
              <a:t>Onko teillä matkustaessanne aina henkilövahingot korvaava matkavakuutus? Kyllä osuus (%)</a:t>
            </a:r>
          </a:p>
        </p:txBody>
      </p:sp>
    </p:spTree>
    <p:extLst>
      <p:ext uri="{BB962C8B-B14F-4D97-AF65-F5344CB8AC3E}">
        <p14:creationId xmlns:p14="http://schemas.microsoft.com/office/powerpoint/2010/main" val="57406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842" y="1568409"/>
            <a:ext cx="10827465" cy="3200876"/>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Mitä mieltä olet seuraavista matkavakuutusta koskevista väittämistä?</a:t>
            </a:r>
          </a:p>
          <a:p>
            <a:endParaRPr lang="fi-FI" sz="15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4 = täysin samaa mieltä</a:t>
            </a:r>
          </a:p>
          <a:p>
            <a:r>
              <a:rPr lang="fi-FI" sz="1500">
                <a:solidFill>
                  <a:schemeClr val="tx2"/>
                </a:solidFill>
                <a:latin typeface="Merriweather Bold (Headings)"/>
                <a:cs typeface="Calibri" panose="020F0502020204030204" pitchFamily="34" charset="0"/>
              </a:rPr>
              <a:t>3 = osittain samaa mieltä</a:t>
            </a:r>
          </a:p>
          <a:p>
            <a:r>
              <a:rPr lang="fi-FI" sz="1500">
                <a:solidFill>
                  <a:schemeClr val="tx2"/>
                </a:solidFill>
                <a:latin typeface="Merriweather Bold (Headings)"/>
                <a:cs typeface="Calibri" panose="020F0502020204030204" pitchFamily="34" charset="0"/>
              </a:rPr>
              <a:t>2 = osittain eri mieltä</a:t>
            </a:r>
          </a:p>
          <a:p>
            <a:r>
              <a:rPr lang="fi-FI" sz="1500">
                <a:solidFill>
                  <a:schemeClr val="tx2"/>
                </a:solidFill>
                <a:latin typeface="Merriweather Bold (Headings)"/>
                <a:cs typeface="Calibri" panose="020F0502020204030204" pitchFamily="34" charset="0"/>
              </a:rPr>
              <a:t>1 = täysin eri mieltä</a:t>
            </a:r>
          </a:p>
          <a:p>
            <a:r>
              <a:rPr lang="fi-FI" sz="1500">
                <a:solidFill>
                  <a:schemeClr val="tx2"/>
                </a:solidFill>
                <a:latin typeface="Merriweather Bold (Headings)"/>
                <a:cs typeface="Calibri" panose="020F0502020204030204" pitchFamily="34" charset="0"/>
              </a:rPr>
              <a:t>0 = en osaa sanoa</a:t>
            </a:r>
          </a:p>
          <a:p>
            <a:endParaRPr lang="fi-FI" sz="15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Väittämät:</a:t>
            </a:r>
          </a:p>
          <a:p>
            <a:pPr marL="285750" indent="-285750">
              <a:spcAft>
                <a:spcPts val="0"/>
              </a:spcAft>
              <a:buFont typeface="Arial" panose="020B0604020202020204" pitchFamily="34" charset="0"/>
              <a:buChar char="•"/>
              <a:tabLst>
                <a:tab pos="828040" algn="l"/>
              </a:tabLst>
            </a:pPr>
            <a:r>
              <a:rPr lang="fi-FI" sz="1500">
                <a:solidFill>
                  <a:schemeClr val="tx2"/>
                </a:solidFill>
                <a:latin typeface="Merriweather Bold (Headings)"/>
                <a:cs typeface="Calibri" panose="020F0502020204030204" pitchFamily="34" charset="0"/>
              </a:rPr>
              <a:t>Matkasairaudet ja -tapaturmat korvaava matkavakuutus on tarpeellinen aina matkustettaessa</a:t>
            </a:r>
            <a:endParaRPr lang="fi-FI" sz="1500">
              <a:solidFill>
                <a:schemeClr val="tx2"/>
              </a:solidFill>
              <a:latin typeface="Merriweather Bold (Headings)"/>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Vakavan matkasairauden tai -tapaturman kohdatessa Suomen valtio järjestää minulle tarvittaessa kotiinkuljetuksen</a:t>
            </a:r>
            <a:endParaRPr lang="fi-FI" sz="1500">
              <a:solidFill>
                <a:schemeClr val="tx2"/>
              </a:solidFill>
              <a:latin typeface="Merriweather Bold (Headings)"/>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02287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AF6D-C67C-8AEA-C55C-8AC728494139}"/>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F327DA92-80A8-EAED-2705-4DE1F6B1F430}"/>
              </a:ext>
            </a:extLst>
          </p:cNvPr>
          <p:cNvSpPr>
            <a:spLocks noGrp="1"/>
          </p:cNvSpPr>
          <p:nvPr>
            <p:ph type="title"/>
          </p:nvPr>
        </p:nvSpPr>
        <p:spPr>
          <a:xfrm>
            <a:off x="424330" y="546185"/>
            <a:ext cx="10573347" cy="882300"/>
          </a:xfrm>
        </p:spPr>
        <p:txBody>
          <a:bodyPr>
            <a:normAutofit/>
          </a:bodyPr>
          <a:lstStyle/>
          <a:p>
            <a:r>
              <a:rPr lang="fi-FI"/>
              <a:t>Mielipiteet matkavakuutuksesta</a:t>
            </a:r>
          </a:p>
        </p:txBody>
      </p:sp>
      <p:sp>
        <p:nvSpPr>
          <p:cNvPr id="6" name="Dian numeron paikkamerkki 5">
            <a:extLst>
              <a:ext uri="{FF2B5EF4-FFF2-40B4-BE49-F238E27FC236}">
                <a16:creationId xmlns:a16="http://schemas.microsoft.com/office/drawing/2014/main" id="{516DE139-70D6-11CE-E03F-9963E998F6FD}"/>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35</a:t>
            </a:fld>
            <a:endParaRPr lang="fi-FI"/>
          </a:p>
        </p:txBody>
      </p:sp>
      <p:sp>
        <p:nvSpPr>
          <p:cNvPr id="7" name="Päivämäärän paikkamerkki 6">
            <a:extLst>
              <a:ext uri="{FF2B5EF4-FFF2-40B4-BE49-F238E27FC236}">
                <a16:creationId xmlns:a16="http://schemas.microsoft.com/office/drawing/2014/main" id="{A54EF1CB-D21D-9693-3D23-E3643452E28E}"/>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28DAC098-9729-3858-165B-1269EB78CD3C}"/>
              </a:ext>
            </a:extLst>
          </p:cNvPr>
          <p:cNvSpPr txBox="1"/>
          <p:nvPr/>
        </p:nvSpPr>
        <p:spPr>
          <a:xfrm>
            <a:off x="430310" y="1136097"/>
            <a:ext cx="11094557" cy="338554"/>
          </a:xfrm>
          <a:prstGeom prst="rect">
            <a:avLst/>
          </a:prstGeom>
          <a:noFill/>
        </p:spPr>
        <p:txBody>
          <a:bodyPr wrap="square" lIns="91440" tIns="45720" rIns="91440" bIns="45720" rtlCol="0">
            <a:spAutoFit/>
          </a:bodyPr>
          <a:lstStyle/>
          <a:p>
            <a:pPr defTabSz="1219170"/>
            <a:r>
              <a:rPr lang="fi-FI" sz="1600">
                <a:solidFill>
                  <a:schemeClr val="tx2"/>
                </a:solidFill>
              </a:rPr>
              <a:t>Matkasairaudet ja -tapaturmat korvaava matkavakuutus on tarpeellinen aina matkustettaessa. Kaikki vastaajat</a:t>
            </a:r>
          </a:p>
        </p:txBody>
      </p:sp>
      <p:graphicFrame>
        <p:nvGraphicFramePr>
          <p:cNvPr id="17" name="Sisällön paikkamerkki 7">
            <a:extLst>
              <a:ext uri="{FF2B5EF4-FFF2-40B4-BE49-F238E27FC236}">
                <a16:creationId xmlns:a16="http://schemas.microsoft.com/office/drawing/2014/main" id="{7E009274-D177-2706-0639-D230FF90AAC9}"/>
              </a:ext>
            </a:extLst>
          </p:cNvPr>
          <p:cNvGraphicFramePr>
            <a:graphicFrameLocks noGrp="1"/>
          </p:cNvGraphicFramePr>
          <p:nvPr>
            <p:ph idx="1"/>
            <p:extLst>
              <p:ext uri="{D42A27DB-BD31-4B8C-83A1-F6EECF244321}">
                <p14:modId xmlns:p14="http://schemas.microsoft.com/office/powerpoint/2010/main" val="2043153789"/>
              </p:ext>
            </p:extLst>
          </p:nvPr>
        </p:nvGraphicFramePr>
        <p:xfrm>
          <a:off x="1" y="1345997"/>
          <a:ext cx="11768138" cy="56400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9011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C97D-CE46-DF6F-A7D7-717931B22743}"/>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D1352737-1263-F389-3856-789F1F7968F0}"/>
              </a:ext>
            </a:extLst>
          </p:cNvPr>
          <p:cNvSpPr>
            <a:spLocks noGrp="1"/>
          </p:cNvSpPr>
          <p:nvPr>
            <p:ph type="title"/>
          </p:nvPr>
        </p:nvSpPr>
        <p:spPr>
          <a:xfrm>
            <a:off x="424330" y="546185"/>
            <a:ext cx="10573347" cy="882300"/>
          </a:xfrm>
        </p:spPr>
        <p:txBody>
          <a:bodyPr>
            <a:normAutofit/>
          </a:bodyPr>
          <a:lstStyle/>
          <a:p>
            <a:r>
              <a:rPr lang="fi-FI"/>
              <a:t>Mielipiteet matkavakuutuksesta</a:t>
            </a:r>
          </a:p>
        </p:txBody>
      </p:sp>
      <p:sp>
        <p:nvSpPr>
          <p:cNvPr id="6" name="Dian numeron paikkamerkki 5">
            <a:extLst>
              <a:ext uri="{FF2B5EF4-FFF2-40B4-BE49-F238E27FC236}">
                <a16:creationId xmlns:a16="http://schemas.microsoft.com/office/drawing/2014/main" id="{704A7A62-0B43-03BA-E9DC-4D826207B730}"/>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36</a:t>
            </a:fld>
            <a:endParaRPr lang="fi-FI"/>
          </a:p>
        </p:txBody>
      </p:sp>
      <p:sp>
        <p:nvSpPr>
          <p:cNvPr id="7" name="Päivämäärän paikkamerkki 6">
            <a:extLst>
              <a:ext uri="{FF2B5EF4-FFF2-40B4-BE49-F238E27FC236}">
                <a16:creationId xmlns:a16="http://schemas.microsoft.com/office/drawing/2014/main" id="{D858905E-BB7A-3D92-9360-4534699599C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kstiruutu 6">
            <a:extLst>
              <a:ext uri="{FF2B5EF4-FFF2-40B4-BE49-F238E27FC236}">
                <a16:creationId xmlns:a16="http://schemas.microsoft.com/office/drawing/2014/main" id="{D7076133-1626-0F25-EAD3-FCE024489C06}"/>
              </a:ext>
            </a:extLst>
          </p:cNvPr>
          <p:cNvSpPr txBox="1"/>
          <p:nvPr/>
        </p:nvSpPr>
        <p:spPr>
          <a:xfrm>
            <a:off x="423863" y="1201161"/>
            <a:ext cx="11094557" cy="307777"/>
          </a:xfrm>
          <a:prstGeom prst="rect">
            <a:avLst/>
          </a:prstGeom>
          <a:noFill/>
        </p:spPr>
        <p:txBody>
          <a:bodyPr wrap="square" lIns="91440" tIns="45720" rIns="91440" bIns="45720" rtlCol="0">
            <a:spAutoFit/>
          </a:bodyPr>
          <a:lstStyle/>
          <a:p>
            <a:pPr defTabSz="1219170"/>
            <a:r>
              <a:rPr lang="fi-FI" sz="1400">
                <a:solidFill>
                  <a:schemeClr val="tx2"/>
                </a:solidFill>
              </a:rPr>
              <a:t>Vakavan matkasairauden tai -tapaturman kohdatessa Suomen valtio järjestää minulle tarvittaessa kotiinkuljetuksen</a:t>
            </a:r>
          </a:p>
        </p:txBody>
      </p:sp>
      <p:graphicFrame>
        <p:nvGraphicFramePr>
          <p:cNvPr id="17" name="Sisällön paikkamerkki 7">
            <a:extLst>
              <a:ext uri="{FF2B5EF4-FFF2-40B4-BE49-F238E27FC236}">
                <a16:creationId xmlns:a16="http://schemas.microsoft.com/office/drawing/2014/main" id="{CC3433DC-427D-5964-4B9E-8C5B7DCA3E45}"/>
              </a:ext>
            </a:extLst>
          </p:cNvPr>
          <p:cNvGraphicFramePr>
            <a:graphicFrameLocks noGrp="1"/>
          </p:cNvGraphicFramePr>
          <p:nvPr>
            <p:ph idx="1"/>
            <p:extLst>
              <p:ext uri="{D42A27DB-BD31-4B8C-83A1-F6EECF244321}">
                <p14:modId xmlns:p14="http://schemas.microsoft.com/office/powerpoint/2010/main" val="1554010496"/>
              </p:ext>
            </p:extLst>
          </p:nvPr>
        </p:nvGraphicFramePr>
        <p:xfrm>
          <a:off x="1" y="1428486"/>
          <a:ext cx="11768138" cy="5550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303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C792-9B88-4BD7-7732-13DF9C96BF72}"/>
            </a:ext>
          </a:extLst>
        </p:cNvPr>
        <p:cNvGrpSpPr/>
        <p:nvPr/>
      </p:nvGrpSpPr>
      <p:grpSpPr>
        <a:xfrm>
          <a:off x="0" y="0"/>
          <a:ext cx="0" cy="0"/>
          <a:chOff x="0" y="0"/>
          <a:chExt cx="0" cy="0"/>
        </a:xfrm>
      </p:grpSpPr>
      <p:graphicFrame>
        <p:nvGraphicFramePr>
          <p:cNvPr id="3" name="Sisällön paikkamerkki 7">
            <a:extLst>
              <a:ext uri="{FF2B5EF4-FFF2-40B4-BE49-F238E27FC236}">
                <a16:creationId xmlns:a16="http://schemas.microsoft.com/office/drawing/2014/main" id="{14816B61-662F-9904-35B3-A7FAC437DD0A}"/>
              </a:ext>
            </a:extLst>
          </p:cNvPr>
          <p:cNvGraphicFramePr>
            <a:graphicFrameLocks noGrp="1"/>
          </p:cNvGraphicFramePr>
          <p:nvPr>
            <p:ph idx="1"/>
            <p:extLst>
              <p:ext uri="{D42A27DB-BD31-4B8C-83A1-F6EECF244321}">
                <p14:modId xmlns:p14="http://schemas.microsoft.com/office/powerpoint/2010/main" val="1890594057"/>
              </p:ext>
            </p:extLst>
          </p:nvPr>
        </p:nvGraphicFramePr>
        <p:xfrm>
          <a:off x="423863" y="1742568"/>
          <a:ext cx="11344275" cy="5115431"/>
        </p:xfrm>
        <a:graphic>
          <a:graphicData uri="http://schemas.openxmlformats.org/drawingml/2006/chart">
            <c:chart xmlns:c="http://schemas.openxmlformats.org/drawingml/2006/chart" xmlns:r="http://schemas.openxmlformats.org/officeDocument/2006/relationships" r:id="rId3"/>
          </a:graphicData>
        </a:graphic>
      </p:graphicFrame>
      <p:sp>
        <p:nvSpPr>
          <p:cNvPr id="4" name="Otsikko 3">
            <a:extLst>
              <a:ext uri="{FF2B5EF4-FFF2-40B4-BE49-F238E27FC236}">
                <a16:creationId xmlns:a16="http://schemas.microsoft.com/office/drawing/2014/main" id="{F9B64FB4-D12E-766C-F8E3-07544C0BF47F}"/>
              </a:ext>
            </a:extLst>
          </p:cNvPr>
          <p:cNvSpPr>
            <a:spLocks noGrp="1"/>
          </p:cNvSpPr>
          <p:nvPr>
            <p:ph type="title"/>
          </p:nvPr>
        </p:nvSpPr>
        <p:spPr>
          <a:xfrm>
            <a:off x="424330" y="546185"/>
            <a:ext cx="10573347" cy="882300"/>
          </a:xfrm>
        </p:spPr>
        <p:txBody>
          <a:bodyPr>
            <a:normAutofit/>
          </a:bodyPr>
          <a:lstStyle/>
          <a:p>
            <a:r>
              <a:rPr lang="fi-FI"/>
              <a:t>Mielipiteet matkavakuutuksesta</a:t>
            </a:r>
          </a:p>
        </p:txBody>
      </p:sp>
      <p:sp>
        <p:nvSpPr>
          <p:cNvPr id="6" name="Dian numeron paikkamerkki 5">
            <a:extLst>
              <a:ext uri="{FF2B5EF4-FFF2-40B4-BE49-F238E27FC236}">
                <a16:creationId xmlns:a16="http://schemas.microsoft.com/office/drawing/2014/main" id="{F4E4FC00-3278-56D6-2523-C90FA384E62D}"/>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37</a:t>
            </a:fld>
            <a:endParaRPr lang="fi-FI"/>
          </a:p>
        </p:txBody>
      </p:sp>
      <p:sp>
        <p:nvSpPr>
          <p:cNvPr id="7" name="Päivämäärän paikkamerkki 6">
            <a:extLst>
              <a:ext uri="{FF2B5EF4-FFF2-40B4-BE49-F238E27FC236}">
                <a16:creationId xmlns:a16="http://schemas.microsoft.com/office/drawing/2014/main" id="{D69E9FE7-B1DE-1AF8-CD70-68BED93254D2}"/>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C8F37253-B547-F3B7-A870-0D7E1B13F140}"/>
              </a:ext>
            </a:extLst>
          </p:cNvPr>
          <p:cNvSpPr txBox="1"/>
          <p:nvPr/>
        </p:nvSpPr>
        <p:spPr>
          <a:xfrm>
            <a:off x="423862" y="1157794"/>
            <a:ext cx="11094557" cy="584775"/>
          </a:xfrm>
          <a:prstGeom prst="rect">
            <a:avLst/>
          </a:prstGeom>
          <a:noFill/>
        </p:spPr>
        <p:txBody>
          <a:bodyPr wrap="square" lIns="91440" tIns="45720" rIns="91440" bIns="45720" rtlCol="0">
            <a:spAutoFit/>
          </a:bodyPr>
          <a:lstStyle/>
          <a:p>
            <a:pPr defTabSz="1219170"/>
            <a:r>
              <a:rPr lang="fi-FI" sz="1600">
                <a:solidFill>
                  <a:schemeClr val="tx2"/>
                </a:solidFill>
              </a:rPr>
              <a:t>Mitä mieltä olette seuraavista matkavakuutusta koskevista väitteistä?</a:t>
            </a:r>
          </a:p>
          <a:p>
            <a:pPr defTabSz="1219170"/>
            <a:r>
              <a:rPr lang="fi-FI" sz="1600">
                <a:solidFill>
                  <a:schemeClr val="tx2"/>
                </a:solidFill>
              </a:rPr>
              <a:t>Kaikki vastaajat</a:t>
            </a:r>
          </a:p>
        </p:txBody>
      </p:sp>
    </p:spTree>
    <p:extLst>
      <p:ext uri="{BB962C8B-B14F-4D97-AF65-F5344CB8AC3E}">
        <p14:creationId xmlns:p14="http://schemas.microsoft.com/office/powerpoint/2010/main" val="1525436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Vapaaehtoinen henkivakuutus</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38</a:t>
            </a:fld>
            <a:endParaRPr lang="fi-FI"/>
          </a:p>
        </p:txBody>
      </p:sp>
    </p:spTree>
    <p:extLst>
      <p:ext uri="{BB962C8B-B14F-4D97-AF65-F5344CB8AC3E}">
        <p14:creationId xmlns:p14="http://schemas.microsoft.com/office/powerpoint/2010/main" val="1967536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4545" y="2162962"/>
            <a:ext cx="10827465" cy="2277547"/>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Henkivakuutus kuoleman varalta. Miten suuren korvauksen vakuutuksen edunsaajat saisivat, jos menehtyisit nyt? (Mikäli vastaajalla on henkivakuutus)</a:t>
            </a:r>
          </a:p>
          <a:p>
            <a:pPr marL="285750" indent="-285750">
              <a:buFont typeface="Arial" panose="020B0604020202020204" pitchFamily="34" charset="0"/>
              <a:buChar char="•"/>
            </a:pPr>
            <a:endParaRPr lang="fi-FI" sz="1600">
              <a:solidFill>
                <a:schemeClr val="tx2"/>
              </a:solidFill>
              <a:latin typeface="Merriweather Bold (Headings)"/>
              <a:cs typeface="Calibri" panose="020F0502020204030204" pitchFamily="34" charset="0"/>
            </a:endParaRP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Alle 25 000 euroa</a:t>
            </a: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25 000–50 000 euroa</a:t>
            </a: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Yli 50 000 euroa</a:t>
            </a: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En osaa sanoa</a:t>
            </a:r>
          </a:p>
        </p:txBody>
      </p:sp>
    </p:spTree>
    <p:extLst>
      <p:ext uri="{BB962C8B-B14F-4D97-AF65-F5344CB8AC3E}">
        <p14:creationId xmlns:p14="http://schemas.microsoft.com/office/powerpoint/2010/main" val="69025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a:xfrm>
            <a:off x="424330" y="1709738"/>
            <a:ext cx="11343339" cy="2852737"/>
          </a:xfrm>
        </p:spPr>
        <p:txBody>
          <a:bodyPr/>
          <a:lstStyle/>
          <a:p>
            <a:r>
              <a:rPr lang="fi-FI"/>
              <a:t>Aineiston rakenne </a:t>
            </a:r>
            <a:br>
              <a:rPr lang="fi-FI"/>
            </a:br>
            <a:r>
              <a:rPr lang="fi-FI"/>
              <a:t>2014-2025</a:t>
            </a:r>
          </a:p>
        </p:txBody>
      </p:sp>
      <p:sp>
        <p:nvSpPr>
          <p:cNvPr id="11" name="Tekstin paikkamerkki 10">
            <a:extLst>
              <a:ext uri="{FF2B5EF4-FFF2-40B4-BE49-F238E27FC236}">
                <a16:creationId xmlns:a16="http://schemas.microsoft.com/office/drawing/2014/main" id="{EB02BD00-D5DD-E0E3-DF87-BF0365565445}"/>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a:xfrm>
            <a:off x="1729034" y="6356350"/>
            <a:ext cx="8733929" cy="365125"/>
          </a:xfrm>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4</a:t>
            </a:fld>
            <a:endParaRPr lang="fi-FI"/>
          </a:p>
        </p:txBody>
      </p:sp>
      <p:sp>
        <p:nvSpPr>
          <p:cNvPr id="6" name="Päivämäärän paikkamerkki 5">
            <a:extLst>
              <a:ext uri="{FF2B5EF4-FFF2-40B4-BE49-F238E27FC236}">
                <a16:creationId xmlns:a16="http://schemas.microsoft.com/office/drawing/2014/main" id="{2D5C3A2D-0459-3086-63FC-9D89328BC8F4}"/>
              </a:ext>
            </a:extLst>
          </p:cNvPr>
          <p:cNvSpPr>
            <a:spLocks noGrp="1"/>
          </p:cNvSpPr>
          <p:nvPr>
            <p:ph type="dt" sz="half" idx="10"/>
          </p:nvPr>
        </p:nvSpPr>
        <p:spPr>
          <a:xfrm>
            <a:off x="423863" y="6356350"/>
            <a:ext cx="1081087" cy="365125"/>
          </a:xfrm>
        </p:spPr>
        <p:txBody>
          <a:bodyPr/>
          <a:lstStyle/>
          <a:p>
            <a:endParaRPr lang="fi-FI"/>
          </a:p>
        </p:txBody>
      </p:sp>
    </p:spTree>
    <p:extLst>
      <p:ext uri="{BB962C8B-B14F-4D97-AF65-F5344CB8AC3E}">
        <p14:creationId xmlns:p14="http://schemas.microsoft.com/office/powerpoint/2010/main" val="1733276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60C7952-3F9A-7442-124A-AEC96E1465DA}"/>
              </a:ext>
            </a:extLst>
          </p:cNvPr>
          <p:cNvSpPr>
            <a:spLocks noGrp="1"/>
          </p:cNvSpPr>
          <p:nvPr>
            <p:ph idx="1"/>
          </p:nvPr>
        </p:nvSpPr>
        <p:spPr>
          <a:xfrm>
            <a:off x="423863" y="1540365"/>
            <a:ext cx="11343806" cy="4636598"/>
          </a:xfrm>
        </p:spPr>
        <p:txBody>
          <a:bodyPr>
            <a:normAutofit fontScale="77500" lnSpcReduction="20000"/>
          </a:bodyPr>
          <a:lstStyle/>
          <a:p>
            <a:r>
              <a:rPr lang="fi-FI"/>
              <a:t>Vastaajista 26 %:lla on vapaaehtoinen henkivakuutus kuoleman varalta. Luku on 3 %-yksikköä alempi kuin vuoden 2022 tutkimuksessa. Toisaalta samaan aikaan on nähtävissä vakavaan sairauteen liittyvän vakuutuksen kasvattaneen suosiotaan. Vuodesta 2018 (3 %) osuus on nyt kasvanut 9 %:iin.</a:t>
            </a:r>
          </a:p>
          <a:p>
            <a:r>
              <a:rPr lang="fi-FI"/>
              <a:t>Perheet, joissa on alle 18-vuotiaita lapsia, ovat vakuuttaneet itsensä paremmin. Lähes puolet (49 %) avio- tai avoliitossa elävistä, joilla on alle 18-vuotiaita lapsia, on hankkinut henkivakuutuksen itselleen tai lapsilleen. Talouden tuloilla on vaikutusta vakuutuksen hankintaan. Ylimmässä tuloluokassa, jossa talouden tulot ovat yli 70 000€ vuodessa, vakuutus oli 42 %:</a:t>
            </a:r>
            <a:r>
              <a:rPr lang="fi-FI" err="1"/>
              <a:t>lla</a:t>
            </a:r>
            <a:r>
              <a:rPr lang="fi-FI"/>
              <a:t>, kun alimmassa tuloluokassa (alle 30 000€ vuodessa ansaitsevat taloudet) henkivakuutus oli 13 %:lla vastaajista.</a:t>
            </a:r>
          </a:p>
          <a:p>
            <a:r>
              <a:rPr lang="fi-FI"/>
              <a:t>Kuoleman varalta maksettavan vakuutuksen korvaussummaan vaikuttavat selkeästi ammatti ja talouden tulot. Ylimmässä tuloluokassa (yli 70 000 euroa vuodessa tienaavat taloudet) 51 %:lla vastaajista oli yli 50 000€ korvaussumma. Johtavassa asemassa olevilla vastaajilla sama korvaussumma oli 49 %:</a:t>
            </a:r>
            <a:r>
              <a:rPr lang="fi-FI" err="1"/>
              <a:t>lla</a:t>
            </a:r>
            <a:r>
              <a:rPr lang="fi-FI"/>
              <a:t>. Korvaussummaa tarkastellen miehet olivat vakuuttaneet itsensä selkeästi naisia paremmin. </a:t>
            </a:r>
          </a:p>
          <a:p>
            <a:r>
              <a:rPr lang="fi-FI"/>
              <a:t>Huomattavaa on kuitenkin, että neljäsosa (25 %) ei osannut sanoa, mikä korvaussumma oli kuolemantapauksessa. </a:t>
            </a:r>
          </a:p>
          <a:p>
            <a:pPr marL="285750" indent="-285750">
              <a:buFont typeface="Arial" panose="020B0604020202020204" pitchFamily="34" charset="0"/>
              <a:buChar char="•"/>
            </a:pPr>
            <a:r>
              <a:rPr lang="fi-FI"/>
              <a:t>18 % kertoi summan olevan alle 25 000 euroa (&lt;18 % naisilla ja yli 50 000 euroa vuodessa ansaitsevilla)</a:t>
            </a:r>
          </a:p>
          <a:p>
            <a:pPr marL="285750" indent="-285750">
              <a:buFont typeface="Arial" panose="020B0604020202020204" pitchFamily="34" charset="0"/>
              <a:buChar char="•"/>
            </a:pPr>
            <a:r>
              <a:rPr lang="fi-FI"/>
              <a:t>27 % kertoi summan olevan 25-50 000 euroa</a:t>
            </a:r>
          </a:p>
          <a:p>
            <a:pPr marL="285750" indent="-285750">
              <a:buFont typeface="Arial" panose="020B0604020202020204" pitchFamily="34" charset="0"/>
              <a:buChar char="•"/>
            </a:pPr>
            <a:r>
              <a:rPr lang="fi-FI"/>
              <a:t>30 % kertoi summan olevan yli 50 000 euroa (&gt;30 % miehillä, 30–49 -vuotiailla, johtavassa asemassa olevilla ja hyvätuloisilla)</a:t>
            </a:r>
          </a:p>
          <a:p>
            <a:pPr marL="285750" indent="-285750">
              <a:buFont typeface="Arial" panose="020B0604020202020204" pitchFamily="34" charset="0"/>
              <a:buChar char="•"/>
            </a:pPr>
            <a:r>
              <a:rPr lang="fi-FI"/>
              <a:t>25 % ei osannut kertoa tarkkaa summaa. (&gt;25 % nuorilla, naisilla, sekä alle 30 000 euroa vuodessa ansaitsevilla)</a:t>
            </a:r>
          </a:p>
        </p:txBody>
      </p:sp>
      <p:sp>
        <p:nvSpPr>
          <p:cNvPr id="4" name="Otsikko 3">
            <a:extLst>
              <a:ext uri="{FF2B5EF4-FFF2-40B4-BE49-F238E27FC236}">
                <a16:creationId xmlns:a16="http://schemas.microsoft.com/office/drawing/2014/main" id="{233451F9-C738-5FD8-A209-A1FEF1850433}"/>
              </a:ext>
            </a:extLst>
          </p:cNvPr>
          <p:cNvSpPr>
            <a:spLocks noGrp="1"/>
          </p:cNvSpPr>
          <p:nvPr>
            <p:ph type="title"/>
          </p:nvPr>
        </p:nvSpPr>
        <p:spPr>
          <a:xfrm>
            <a:off x="424330" y="546185"/>
            <a:ext cx="10573347" cy="882300"/>
          </a:xfrm>
        </p:spPr>
        <p:txBody>
          <a:bodyPr>
            <a:noAutofit/>
          </a:bodyPr>
          <a:lstStyle/>
          <a:p>
            <a:r>
              <a:rPr lang="fi-FI" sz="2400"/>
              <a:t>Vapaaehtoinen henkivakuutus kuoleman varalta tai vakavaan sairauteen liittyvä vakuutus (esim. syöpävakuutus)</a:t>
            </a:r>
          </a:p>
        </p:txBody>
      </p:sp>
      <p:sp>
        <p:nvSpPr>
          <p:cNvPr id="5" name="Alatunnisteen paikkamerkki 4">
            <a:extLst>
              <a:ext uri="{FF2B5EF4-FFF2-40B4-BE49-F238E27FC236}">
                <a16:creationId xmlns:a16="http://schemas.microsoft.com/office/drawing/2014/main" id="{74E81424-E927-98D2-7727-4090F2DD3170}"/>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C83A0AAF-0954-A51C-F045-158A1EECA18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40</a:t>
            </a:fld>
            <a:endParaRPr lang="fi-FI"/>
          </a:p>
        </p:txBody>
      </p:sp>
      <p:sp>
        <p:nvSpPr>
          <p:cNvPr id="7" name="Päivämäärän paikkamerkki 6">
            <a:extLst>
              <a:ext uri="{FF2B5EF4-FFF2-40B4-BE49-F238E27FC236}">
                <a16:creationId xmlns:a16="http://schemas.microsoft.com/office/drawing/2014/main" id="{D9C14FC3-59AF-10DD-3FDF-875F15AD1681}"/>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1375394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E7A41-01EC-45A8-7D54-74605FCCC0F9}"/>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55BFF0F4-CD56-387C-5B90-1FDF31168897}"/>
              </a:ext>
            </a:extLst>
          </p:cNvPr>
          <p:cNvSpPr>
            <a:spLocks noGrp="1"/>
          </p:cNvSpPr>
          <p:nvPr>
            <p:ph type="title"/>
          </p:nvPr>
        </p:nvSpPr>
        <p:spPr/>
        <p:txBody>
          <a:bodyPr>
            <a:normAutofit/>
          </a:bodyPr>
          <a:lstStyle/>
          <a:p>
            <a:r>
              <a:rPr lang="fi-FI" sz="3200"/>
              <a:t>Vapaaehtoinen henkivakuutus kuoleman varalta</a:t>
            </a:r>
            <a:endParaRPr lang="fi-FI"/>
          </a:p>
        </p:txBody>
      </p:sp>
      <p:sp>
        <p:nvSpPr>
          <p:cNvPr id="6" name="Dian numeron paikkamerkki 5">
            <a:extLst>
              <a:ext uri="{FF2B5EF4-FFF2-40B4-BE49-F238E27FC236}">
                <a16:creationId xmlns:a16="http://schemas.microsoft.com/office/drawing/2014/main" id="{9D9813E3-A59D-9E8B-045C-D0E404911FBB}"/>
              </a:ext>
            </a:extLst>
          </p:cNvPr>
          <p:cNvSpPr>
            <a:spLocks noGrp="1"/>
          </p:cNvSpPr>
          <p:nvPr>
            <p:ph type="sldNum" sz="quarter" idx="12"/>
          </p:nvPr>
        </p:nvSpPr>
        <p:spPr/>
        <p:txBody>
          <a:bodyPr/>
          <a:lstStyle/>
          <a:p>
            <a:fld id="{3870A464-F060-4E12-BC80-B2AE5F264B44}" type="slidenum">
              <a:rPr lang="fi-FI" smtClean="0"/>
              <a:t>41</a:t>
            </a:fld>
            <a:endParaRPr lang="fi-FI"/>
          </a:p>
        </p:txBody>
      </p:sp>
      <p:sp>
        <p:nvSpPr>
          <p:cNvPr id="7" name="Päivämäärän paikkamerkki 6">
            <a:extLst>
              <a:ext uri="{FF2B5EF4-FFF2-40B4-BE49-F238E27FC236}">
                <a16:creationId xmlns:a16="http://schemas.microsoft.com/office/drawing/2014/main" id="{89A5A056-2079-A68B-0984-EA08483BFE97}"/>
              </a:ext>
            </a:extLst>
          </p:cNvPr>
          <p:cNvSpPr>
            <a:spLocks noGrp="1"/>
          </p:cNvSpPr>
          <p:nvPr>
            <p:ph type="dt" sz="half" idx="10"/>
          </p:nvPr>
        </p:nvSpPr>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13287C0C-31A2-A4A6-3B5B-8C7C10922A97}"/>
              </a:ext>
            </a:extLst>
          </p:cNvPr>
          <p:cNvSpPr txBox="1"/>
          <p:nvPr/>
        </p:nvSpPr>
        <p:spPr>
          <a:xfrm>
            <a:off x="423863" y="1166875"/>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Mitä seuraavista vapaaehtoisista vakuutuksista teillä tai alaikäisillä lapsillanne on? Henkivakuutus kuoleman varalta</a:t>
            </a:r>
            <a:endParaRPr lang="fi-FI" sz="1400">
              <a:solidFill>
                <a:schemeClr val="tx2"/>
              </a:solidFill>
            </a:endParaRPr>
          </a:p>
          <a:p>
            <a:pPr defTabSz="1219170"/>
            <a:r>
              <a:rPr lang="fi-FI" sz="1400">
                <a:solidFill>
                  <a:schemeClr val="tx2"/>
                </a:solidFill>
              </a:rPr>
              <a:t>Kaikki vastaajat</a:t>
            </a:r>
          </a:p>
        </p:txBody>
      </p:sp>
      <p:graphicFrame>
        <p:nvGraphicFramePr>
          <p:cNvPr id="13" name="Sisällön paikkamerkki 7">
            <a:extLst>
              <a:ext uri="{FF2B5EF4-FFF2-40B4-BE49-F238E27FC236}">
                <a16:creationId xmlns:a16="http://schemas.microsoft.com/office/drawing/2014/main" id="{E0F91D9E-6161-2C51-A4A2-87C603C7118A}"/>
              </a:ext>
            </a:extLst>
          </p:cNvPr>
          <p:cNvGraphicFramePr>
            <a:graphicFrameLocks/>
          </p:cNvGraphicFramePr>
          <p:nvPr>
            <p:extLst>
              <p:ext uri="{D42A27DB-BD31-4B8C-83A1-F6EECF244321}">
                <p14:modId xmlns:p14="http://schemas.microsoft.com/office/powerpoint/2010/main" val="231169819"/>
              </p:ext>
            </p:extLst>
          </p:nvPr>
        </p:nvGraphicFramePr>
        <p:xfrm>
          <a:off x="263550" y="1690095"/>
          <a:ext cx="5984763" cy="50425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isällön paikkamerkki 7">
            <a:extLst>
              <a:ext uri="{FF2B5EF4-FFF2-40B4-BE49-F238E27FC236}">
                <a16:creationId xmlns:a16="http://schemas.microsoft.com/office/drawing/2014/main" id="{E3934A50-E28C-47BE-2BC2-233E4B911E59}"/>
              </a:ext>
            </a:extLst>
          </p:cNvPr>
          <p:cNvGraphicFramePr>
            <a:graphicFrameLocks/>
          </p:cNvGraphicFramePr>
          <p:nvPr>
            <p:extLst>
              <p:ext uri="{D42A27DB-BD31-4B8C-83A1-F6EECF244321}">
                <p14:modId xmlns:p14="http://schemas.microsoft.com/office/powerpoint/2010/main" val="1009728272"/>
              </p:ext>
            </p:extLst>
          </p:nvPr>
        </p:nvGraphicFramePr>
        <p:xfrm>
          <a:off x="5237915" y="1691196"/>
          <a:ext cx="5984763" cy="5042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076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7032E-74A7-E3D3-90AF-45CAEB3B5DB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F8113248-D2E3-0959-185C-E586D0828B57}"/>
              </a:ext>
            </a:extLst>
          </p:cNvPr>
          <p:cNvSpPr>
            <a:spLocks noGrp="1"/>
          </p:cNvSpPr>
          <p:nvPr>
            <p:ph type="title"/>
          </p:nvPr>
        </p:nvSpPr>
        <p:spPr>
          <a:xfrm>
            <a:off x="424330" y="546185"/>
            <a:ext cx="10573347" cy="882300"/>
          </a:xfrm>
        </p:spPr>
        <p:txBody>
          <a:bodyPr>
            <a:noAutofit/>
          </a:bodyPr>
          <a:lstStyle/>
          <a:p>
            <a:r>
              <a:rPr lang="fi-FI" sz="2400"/>
              <a:t>Vakavaan sairauteen liittyvä vakuutus (esim. syöpävakuutus)</a:t>
            </a:r>
          </a:p>
        </p:txBody>
      </p:sp>
      <p:sp>
        <p:nvSpPr>
          <p:cNvPr id="6" name="Dian numeron paikkamerkki 5">
            <a:extLst>
              <a:ext uri="{FF2B5EF4-FFF2-40B4-BE49-F238E27FC236}">
                <a16:creationId xmlns:a16="http://schemas.microsoft.com/office/drawing/2014/main" id="{9EE2F479-CCE1-B03A-EA68-ED1B1CFCE3E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42</a:t>
            </a:fld>
            <a:endParaRPr lang="fi-FI"/>
          </a:p>
        </p:txBody>
      </p:sp>
      <p:sp>
        <p:nvSpPr>
          <p:cNvPr id="7" name="Päivämäärän paikkamerkki 6">
            <a:extLst>
              <a:ext uri="{FF2B5EF4-FFF2-40B4-BE49-F238E27FC236}">
                <a16:creationId xmlns:a16="http://schemas.microsoft.com/office/drawing/2014/main" id="{A409BD16-FE87-F5CF-C3FD-A4AEC497BE2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11DE2F07-FBFA-0261-1819-606A73B41E52}"/>
              </a:ext>
            </a:extLst>
          </p:cNvPr>
          <p:cNvSpPr txBox="1"/>
          <p:nvPr/>
        </p:nvSpPr>
        <p:spPr>
          <a:xfrm>
            <a:off x="417153" y="1103207"/>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Mitä seuraavista vapaaehtoisista vakuutuksista teillä tai alaikäisillä lapsillanne on? Vakavaan sairauteen liittyvä vakuutus (esim. syöpävakuutus). Kaikki vastaajat</a:t>
            </a:r>
            <a:endParaRPr lang="fi-FI" sz="1400">
              <a:solidFill>
                <a:schemeClr val="tx2"/>
              </a:solidFill>
            </a:endParaRPr>
          </a:p>
        </p:txBody>
      </p:sp>
      <p:graphicFrame>
        <p:nvGraphicFramePr>
          <p:cNvPr id="2" name="Sisällön paikkamerkki 7">
            <a:extLst>
              <a:ext uri="{FF2B5EF4-FFF2-40B4-BE49-F238E27FC236}">
                <a16:creationId xmlns:a16="http://schemas.microsoft.com/office/drawing/2014/main" id="{42718D70-F0CC-A38C-96C9-F7EDD82C68EA}"/>
              </a:ext>
            </a:extLst>
          </p:cNvPr>
          <p:cNvGraphicFramePr>
            <a:graphicFrameLocks/>
          </p:cNvGraphicFramePr>
          <p:nvPr>
            <p:extLst>
              <p:ext uri="{D42A27DB-BD31-4B8C-83A1-F6EECF244321}">
                <p14:modId xmlns:p14="http://schemas.microsoft.com/office/powerpoint/2010/main" val="1999858124"/>
              </p:ext>
            </p:extLst>
          </p:nvPr>
        </p:nvGraphicFramePr>
        <p:xfrm>
          <a:off x="263550" y="1626427"/>
          <a:ext cx="5984763" cy="5106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Sisällön paikkamerkki 7">
            <a:extLst>
              <a:ext uri="{FF2B5EF4-FFF2-40B4-BE49-F238E27FC236}">
                <a16:creationId xmlns:a16="http://schemas.microsoft.com/office/drawing/2014/main" id="{52411423-3736-F6DC-9382-1CB5F838FF82}"/>
              </a:ext>
            </a:extLst>
          </p:cNvPr>
          <p:cNvGraphicFramePr>
            <a:graphicFrameLocks/>
          </p:cNvGraphicFramePr>
          <p:nvPr>
            <p:extLst>
              <p:ext uri="{D42A27DB-BD31-4B8C-83A1-F6EECF244321}">
                <p14:modId xmlns:p14="http://schemas.microsoft.com/office/powerpoint/2010/main" val="3027699018"/>
              </p:ext>
            </p:extLst>
          </p:nvPr>
        </p:nvGraphicFramePr>
        <p:xfrm>
          <a:off x="5237915" y="1627528"/>
          <a:ext cx="5984763" cy="5106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5689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5FC4-2943-6D47-BFB4-979D05B15811}"/>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9A8A1F30-D9E7-766A-A5A6-3D4950F26555}"/>
              </a:ext>
            </a:extLst>
          </p:cNvPr>
          <p:cNvSpPr>
            <a:spLocks noGrp="1"/>
          </p:cNvSpPr>
          <p:nvPr>
            <p:ph type="title"/>
          </p:nvPr>
        </p:nvSpPr>
        <p:spPr>
          <a:xfrm>
            <a:off x="424330" y="546185"/>
            <a:ext cx="10573347" cy="882300"/>
          </a:xfrm>
        </p:spPr>
        <p:txBody>
          <a:bodyPr>
            <a:noAutofit/>
          </a:bodyPr>
          <a:lstStyle/>
          <a:p>
            <a:r>
              <a:rPr lang="fi-FI" sz="2400" dirty="0"/>
              <a:t>Vapaaehtoinen henkivakuutus kuoleman varalta tai vakavaan sairauteen liittyvä vakuutus (esim. syöpävakuutus)</a:t>
            </a:r>
          </a:p>
        </p:txBody>
      </p:sp>
      <p:sp>
        <p:nvSpPr>
          <p:cNvPr id="6" name="Dian numeron paikkamerkki 5">
            <a:extLst>
              <a:ext uri="{FF2B5EF4-FFF2-40B4-BE49-F238E27FC236}">
                <a16:creationId xmlns:a16="http://schemas.microsoft.com/office/drawing/2014/main" id="{3B4CD3E6-1409-0EB9-949D-64AC897A984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43</a:t>
            </a:fld>
            <a:endParaRPr lang="fi-FI"/>
          </a:p>
        </p:txBody>
      </p:sp>
      <p:sp>
        <p:nvSpPr>
          <p:cNvPr id="7" name="Päivämäärän paikkamerkki 6">
            <a:extLst>
              <a:ext uri="{FF2B5EF4-FFF2-40B4-BE49-F238E27FC236}">
                <a16:creationId xmlns:a16="http://schemas.microsoft.com/office/drawing/2014/main" id="{8442E5E1-02A6-AF83-6B71-5A29F1731B1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714C9CE9-7C84-74CD-47DE-A2E41391E96D}"/>
              </a:ext>
            </a:extLst>
          </p:cNvPr>
          <p:cNvSpPr txBox="1"/>
          <p:nvPr/>
        </p:nvSpPr>
        <p:spPr>
          <a:xfrm>
            <a:off x="424330" y="1319882"/>
            <a:ext cx="11094557" cy="461665"/>
          </a:xfrm>
          <a:prstGeom prst="rect">
            <a:avLst/>
          </a:prstGeom>
          <a:noFill/>
        </p:spPr>
        <p:txBody>
          <a:bodyPr wrap="square" lIns="91440" tIns="45720" rIns="91440" bIns="45720" rtlCol="0">
            <a:spAutoFit/>
          </a:bodyPr>
          <a:lstStyle/>
          <a:p>
            <a:pPr defTabSz="1219170"/>
            <a:r>
              <a:rPr lang="fi-FI" sz="1200">
                <a:solidFill>
                  <a:schemeClr val="tx2"/>
                </a:solidFill>
                <a:cs typeface="Arial" pitchFamily="34" charset="0"/>
              </a:rPr>
              <a:t>Mitä seuraavista vapaaehtoisista vakuutuksista teillä tai alaikäisillä lapsillanne on? Henkivakuutus kuoleman varalta/vakavaan sairauteen liittyvä vakuutus (esim. syöpävakuutus)</a:t>
            </a:r>
          </a:p>
        </p:txBody>
      </p:sp>
      <p:graphicFrame>
        <p:nvGraphicFramePr>
          <p:cNvPr id="3" name="Sisällön paikkamerkki 7">
            <a:extLst>
              <a:ext uri="{FF2B5EF4-FFF2-40B4-BE49-F238E27FC236}">
                <a16:creationId xmlns:a16="http://schemas.microsoft.com/office/drawing/2014/main" id="{AA7AD618-5E64-AFEC-13FA-E7D656B1F9E7}"/>
              </a:ext>
            </a:extLst>
          </p:cNvPr>
          <p:cNvGraphicFramePr>
            <a:graphicFrameLocks/>
          </p:cNvGraphicFramePr>
          <p:nvPr>
            <p:extLst>
              <p:ext uri="{D42A27DB-BD31-4B8C-83A1-F6EECF244321}">
                <p14:modId xmlns:p14="http://schemas.microsoft.com/office/powerpoint/2010/main" val="3013959881"/>
              </p:ext>
            </p:extLst>
          </p:nvPr>
        </p:nvGraphicFramePr>
        <p:xfrm>
          <a:off x="278598" y="2135607"/>
          <a:ext cx="6134151" cy="3965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Sisällön paikkamerkki 7">
            <a:extLst>
              <a:ext uri="{FF2B5EF4-FFF2-40B4-BE49-F238E27FC236}">
                <a16:creationId xmlns:a16="http://schemas.microsoft.com/office/drawing/2014/main" id="{0A8B465D-0E1A-49C3-B976-1471C1A4F40B}"/>
              </a:ext>
            </a:extLst>
          </p:cNvPr>
          <p:cNvGraphicFramePr>
            <a:graphicFrameLocks/>
          </p:cNvGraphicFramePr>
          <p:nvPr>
            <p:extLst>
              <p:ext uri="{D42A27DB-BD31-4B8C-83A1-F6EECF244321}">
                <p14:modId xmlns:p14="http://schemas.microsoft.com/office/powerpoint/2010/main" val="3288751296"/>
              </p:ext>
            </p:extLst>
          </p:nvPr>
        </p:nvGraphicFramePr>
        <p:xfrm>
          <a:off x="5530468" y="2135607"/>
          <a:ext cx="6134151" cy="396513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35C06F87-B73D-524C-463F-808AB9A5CBCD}"/>
              </a:ext>
            </a:extLst>
          </p:cNvPr>
          <p:cNvSpPr txBox="1"/>
          <p:nvPr/>
        </p:nvSpPr>
        <p:spPr>
          <a:xfrm>
            <a:off x="2256397" y="2052466"/>
            <a:ext cx="4460167" cy="307777"/>
          </a:xfrm>
          <a:prstGeom prst="rect">
            <a:avLst/>
          </a:prstGeom>
          <a:noFill/>
        </p:spPr>
        <p:txBody>
          <a:bodyPr wrap="square" rtlCol="0">
            <a:spAutoFit/>
          </a:bodyPr>
          <a:lstStyle/>
          <a:p>
            <a:r>
              <a:rPr lang="fi-FI" sz="1400">
                <a:solidFill>
                  <a:schemeClr val="accent1"/>
                </a:solidFill>
                <a:latin typeface="+mj-lt"/>
                <a:cs typeface="Arial" pitchFamily="34" charset="0"/>
              </a:rPr>
              <a:t>Henkivakuutus kuoleman varalta</a:t>
            </a:r>
            <a:endParaRPr lang="fi-FI" sz="1400">
              <a:solidFill>
                <a:schemeClr val="accent1"/>
              </a:solidFill>
              <a:latin typeface="+mj-lt"/>
            </a:endParaRPr>
          </a:p>
        </p:txBody>
      </p:sp>
      <p:sp>
        <p:nvSpPr>
          <p:cNvPr id="5" name="TextBox 4">
            <a:extLst>
              <a:ext uri="{FF2B5EF4-FFF2-40B4-BE49-F238E27FC236}">
                <a16:creationId xmlns:a16="http://schemas.microsoft.com/office/drawing/2014/main" id="{CEF293F8-645D-0414-430B-4356CE4C0A27}"/>
              </a:ext>
            </a:extLst>
          </p:cNvPr>
          <p:cNvSpPr txBox="1"/>
          <p:nvPr/>
        </p:nvSpPr>
        <p:spPr>
          <a:xfrm>
            <a:off x="7453235" y="2052465"/>
            <a:ext cx="4460167" cy="307777"/>
          </a:xfrm>
          <a:prstGeom prst="rect">
            <a:avLst/>
          </a:prstGeom>
          <a:noFill/>
        </p:spPr>
        <p:txBody>
          <a:bodyPr wrap="square" rtlCol="0">
            <a:spAutoFit/>
          </a:bodyPr>
          <a:lstStyle/>
          <a:p>
            <a:r>
              <a:rPr lang="fi-FI" sz="1400">
                <a:solidFill>
                  <a:schemeClr val="accent1"/>
                </a:solidFill>
                <a:latin typeface="+mj-lt"/>
                <a:cs typeface="Arial" pitchFamily="34" charset="0"/>
              </a:rPr>
              <a:t>Vakavaan sairauteen liittyvä vakuutus</a:t>
            </a:r>
            <a:endParaRPr lang="fi-FI" sz="1400">
              <a:solidFill>
                <a:schemeClr val="accent1"/>
              </a:solidFill>
              <a:latin typeface="+mj-lt"/>
            </a:endParaRPr>
          </a:p>
        </p:txBody>
      </p:sp>
    </p:spTree>
    <p:extLst>
      <p:ext uri="{BB962C8B-B14F-4D97-AF65-F5344CB8AC3E}">
        <p14:creationId xmlns:p14="http://schemas.microsoft.com/office/powerpoint/2010/main" val="1497776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95EAF-B58F-35BB-4A1B-EF32B2F5D79F}"/>
            </a:ext>
          </a:extLst>
        </p:cNvPr>
        <p:cNvGrpSpPr/>
        <p:nvPr/>
      </p:nvGrpSpPr>
      <p:grpSpPr>
        <a:xfrm>
          <a:off x="0" y="0"/>
          <a:ext cx="0" cy="0"/>
          <a:chOff x="0" y="0"/>
          <a:chExt cx="0" cy="0"/>
        </a:xfrm>
      </p:grpSpPr>
      <p:graphicFrame>
        <p:nvGraphicFramePr>
          <p:cNvPr id="12" name="Sisällön paikkamerkki 7">
            <a:extLst>
              <a:ext uri="{FF2B5EF4-FFF2-40B4-BE49-F238E27FC236}">
                <a16:creationId xmlns:a16="http://schemas.microsoft.com/office/drawing/2014/main" id="{3B62C1BE-0ADD-897A-5FA1-4CC84D4011ED}"/>
              </a:ext>
            </a:extLst>
          </p:cNvPr>
          <p:cNvGraphicFramePr>
            <a:graphicFrameLocks noGrp="1"/>
          </p:cNvGraphicFramePr>
          <p:nvPr>
            <p:ph idx="1"/>
            <p:extLst>
              <p:ext uri="{D42A27DB-BD31-4B8C-83A1-F6EECF244321}">
                <p14:modId xmlns:p14="http://schemas.microsoft.com/office/powerpoint/2010/main" val="720227669"/>
              </p:ext>
            </p:extLst>
          </p:nvPr>
        </p:nvGraphicFramePr>
        <p:xfrm>
          <a:off x="100853" y="1741051"/>
          <a:ext cx="11667285" cy="5116949"/>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92871F0C-5A0C-2683-1438-54CB23DA7806}"/>
              </a:ext>
            </a:extLst>
          </p:cNvPr>
          <p:cNvSpPr>
            <a:spLocks noGrp="1"/>
          </p:cNvSpPr>
          <p:nvPr>
            <p:ph type="title"/>
          </p:nvPr>
        </p:nvSpPr>
        <p:spPr>
          <a:xfrm>
            <a:off x="424330" y="546185"/>
            <a:ext cx="10573347" cy="882300"/>
          </a:xfrm>
        </p:spPr>
        <p:txBody>
          <a:bodyPr>
            <a:normAutofit/>
          </a:bodyPr>
          <a:lstStyle/>
          <a:p>
            <a:r>
              <a:rPr lang="fi-FI"/>
              <a:t>Vapaaehtoinen henkivakuutus kuoleman varalta</a:t>
            </a:r>
          </a:p>
        </p:txBody>
      </p:sp>
      <p:sp>
        <p:nvSpPr>
          <p:cNvPr id="6" name="Dian numeron paikkamerkki 5">
            <a:extLst>
              <a:ext uri="{FF2B5EF4-FFF2-40B4-BE49-F238E27FC236}">
                <a16:creationId xmlns:a16="http://schemas.microsoft.com/office/drawing/2014/main" id="{8D57853E-46F4-24FD-1054-4D72D611693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44</a:t>
            </a:fld>
            <a:endParaRPr lang="fi-FI"/>
          </a:p>
        </p:txBody>
      </p:sp>
      <p:sp>
        <p:nvSpPr>
          <p:cNvPr id="7" name="Päivämäärän paikkamerkki 6">
            <a:extLst>
              <a:ext uri="{FF2B5EF4-FFF2-40B4-BE49-F238E27FC236}">
                <a16:creationId xmlns:a16="http://schemas.microsoft.com/office/drawing/2014/main" id="{9ACF5440-B5EB-B943-BFA5-FD8AC326B010}"/>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3C9ABB45-52A3-9629-325B-3D167504FA9C}"/>
              </a:ext>
            </a:extLst>
          </p:cNvPr>
          <p:cNvSpPr txBox="1"/>
          <p:nvPr/>
        </p:nvSpPr>
        <p:spPr>
          <a:xfrm>
            <a:off x="423862" y="1217832"/>
            <a:ext cx="11343339" cy="523220"/>
          </a:xfrm>
          <a:prstGeom prst="rect">
            <a:avLst/>
          </a:prstGeom>
          <a:noFill/>
        </p:spPr>
        <p:txBody>
          <a:bodyPr wrap="square" lIns="91440" tIns="45720" rIns="91440" bIns="45720" rtlCol="0">
            <a:spAutoFit/>
          </a:bodyPr>
          <a:lstStyle/>
          <a:p>
            <a:r>
              <a:rPr lang="fi-FI" sz="1400">
                <a:solidFill>
                  <a:schemeClr val="tx2"/>
                </a:solidFill>
                <a:cs typeface="Calibri" panose="020F0502020204030204" pitchFamily="34" charset="0"/>
              </a:rPr>
              <a:t>Henkivakuutus kuoleman varalta. Miten suuren korvauksen vakuutuksen edunsaajat saisivat, jos menehtyisitte nyt? </a:t>
            </a:r>
          </a:p>
          <a:p>
            <a:r>
              <a:rPr lang="fi-FI" sz="1400">
                <a:solidFill>
                  <a:schemeClr val="tx2"/>
                </a:solidFill>
                <a:cs typeface="Calibri" panose="020F0502020204030204" pitchFamily="34" charset="0"/>
              </a:rPr>
              <a:t>Mikäli vastaajalla on henkivakuutus, n=259</a:t>
            </a:r>
            <a:endParaRPr lang="fi-FI" sz="1400" i="1">
              <a:solidFill>
                <a:schemeClr val="tx2"/>
              </a:solidFill>
              <a:cs typeface="Calibri" panose="020F0502020204030204" pitchFamily="34" charset="0"/>
            </a:endParaRPr>
          </a:p>
        </p:txBody>
      </p:sp>
    </p:spTree>
    <p:extLst>
      <p:ext uri="{BB962C8B-B14F-4D97-AF65-F5344CB8AC3E}">
        <p14:creationId xmlns:p14="http://schemas.microsoft.com/office/powerpoint/2010/main" val="1816525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Vapaaehtoinen eläkevakuutus</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45</a:t>
            </a:fld>
            <a:endParaRPr lang="fi-FI"/>
          </a:p>
        </p:txBody>
      </p:sp>
      <p:sp>
        <p:nvSpPr>
          <p:cNvPr id="6" name="Päivämäärän paikkamerkki 5">
            <a:extLst>
              <a:ext uri="{FF2B5EF4-FFF2-40B4-BE49-F238E27FC236}">
                <a16:creationId xmlns:a16="http://schemas.microsoft.com/office/drawing/2014/main" id="{2D5C3A2D-0459-3086-63FC-9D89328BC8F4}"/>
              </a:ext>
            </a:extLst>
          </p:cNvPr>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1741197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2827980"/>
            <a:ext cx="10827465" cy="1508105"/>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Vapaaehtoinen eläkevakuutus. Eläkevakuutukseni on (Mikäli vastaajalla on eläkevakuutus)</a:t>
            </a:r>
          </a:p>
          <a:p>
            <a:pPr marL="285750" indent="-285750">
              <a:buFont typeface="Arial" panose="020B0604020202020204" pitchFamily="34" charset="0"/>
              <a:buChar char="•"/>
            </a:pPr>
            <a:endParaRPr lang="fi-FI" sz="1600">
              <a:solidFill>
                <a:schemeClr val="tx2"/>
              </a:solidFill>
              <a:latin typeface="Merriweather Bold (Headings)"/>
              <a:cs typeface="Calibri" panose="020F0502020204030204" pitchFamily="34" charset="0"/>
            </a:endParaRP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Itse otettu</a:t>
            </a:r>
          </a:p>
          <a:p>
            <a:pPr marL="285750" lvl="0" indent="-285750">
              <a:buFont typeface="Arial" panose="020B0604020202020204" pitchFamily="34" charset="0"/>
              <a:buChar char="•"/>
            </a:pPr>
            <a:r>
              <a:rPr lang="fi-FI" sz="1500">
                <a:solidFill>
                  <a:schemeClr val="tx2"/>
                </a:solidFill>
                <a:latin typeface="Merriweather Bold (Headings)"/>
                <a:cs typeface="Calibri" panose="020F0502020204030204" pitchFamily="34" charset="0"/>
              </a:rPr>
              <a:t>Työnantajan ottama</a:t>
            </a:r>
          </a:p>
        </p:txBody>
      </p:sp>
    </p:spTree>
    <p:extLst>
      <p:ext uri="{BB962C8B-B14F-4D97-AF65-F5344CB8AC3E}">
        <p14:creationId xmlns:p14="http://schemas.microsoft.com/office/powerpoint/2010/main" val="2928742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DBFE6F3-5F55-F9D9-AF39-268BC0BDB742}"/>
              </a:ext>
            </a:extLst>
          </p:cNvPr>
          <p:cNvSpPr>
            <a:spLocks noGrp="1"/>
          </p:cNvSpPr>
          <p:nvPr>
            <p:ph idx="1"/>
          </p:nvPr>
        </p:nvSpPr>
        <p:spPr>
          <a:xfrm>
            <a:off x="423863" y="1540365"/>
            <a:ext cx="11343806" cy="4636598"/>
          </a:xfrm>
        </p:spPr>
        <p:txBody>
          <a:bodyPr>
            <a:normAutofit/>
          </a:bodyPr>
          <a:lstStyle/>
          <a:p>
            <a:r>
              <a:rPr lang="fi-FI"/>
              <a:t>Vastaajista 9 %:lla on vapaaehtoinen eläkevakuutus ja säästöhenkivakuutus 3 %:</a:t>
            </a:r>
            <a:r>
              <a:rPr lang="fi-FI" err="1"/>
              <a:t>lla</a:t>
            </a:r>
            <a:r>
              <a:rPr lang="fi-FI"/>
              <a:t>. Eläkevakuuttaminen ja kiinnostus sitä kohtaan on yhä heikkoa, ja on samalla tasolla kuin vuoden 2022 tutkimuksessa (eläkevakuutus 9 %:lla ja säästöhenkivakuutus 5 %:lla vastaajista). Samoin kuin vapaaehtoisen sairaskuluvakuutuksen kohdalla, vastaajien tulot, asema työelämässä ja perheellisyys vaikuttivat eläkevakuutuksen yleisyyteen.</a:t>
            </a:r>
          </a:p>
          <a:p>
            <a:r>
              <a:rPr lang="fi-FI"/>
              <a:t>Talouden tuloilla oli myös vaikutusta vakuutuksen hankintaan. Ylimmässä tuloluokassa (talouden tulot yli 70 000€ vuodessa) 12 %:lla vastaajista oli eläkevakuutus ja 6 %:lla säästöhenkivakuutus, kun alimmassa tuloluokassa (alle 30 000€ vuodessa ansaitsevat taloudet) eläkevakuutus oli 3 %:lla vastaajista ja säästöhenkivakuutus 2 %:</a:t>
            </a:r>
            <a:r>
              <a:rPr lang="fi-FI" err="1"/>
              <a:t>lla</a:t>
            </a:r>
            <a:r>
              <a:rPr lang="fi-FI"/>
              <a:t>.</a:t>
            </a:r>
          </a:p>
          <a:p>
            <a:r>
              <a:rPr lang="fi-FI"/>
              <a:t>Johtavassa asemassa olevilla ja yrittäjillä eläkevakuutus oli yleisin. Heistä 24 %:lla oli joko itse ottama tai työnantajan ottama eläkevakuutus ja säästöhenkivakuutus 15 %:</a:t>
            </a:r>
            <a:r>
              <a:rPr lang="fi-FI" err="1"/>
              <a:t>lla</a:t>
            </a:r>
            <a:r>
              <a:rPr lang="fi-FI"/>
              <a:t>.</a:t>
            </a:r>
          </a:p>
        </p:txBody>
      </p:sp>
      <p:sp>
        <p:nvSpPr>
          <p:cNvPr id="4" name="Otsikko 3">
            <a:extLst>
              <a:ext uri="{FF2B5EF4-FFF2-40B4-BE49-F238E27FC236}">
                <a16:creationId xmlns:a16="http://schemas.microsoft.com/office/drawing/2014/main" id="{88C4E874-6E33-79CA-F4C5-DFE18E10F434}"/>
              </a:ext>
            </a:extLst>
          </p:cNvPr>
          <p:cNvSpPr>
            <a:spLocks noGrp="1"/>
          </p:cNvSpPr>
          <p:nvPr>
            <p:ph type="title"/>
          </p:nvPr>
        </p:nvSpPr>
        <p:spPr>
          <a:xfrm>
            <a:off x="424330" y="546185"/>
            <a:ext cx="10573347" cy="882300"/>
          </a:xfrm>
        </p:spPr>
        <p:txBody>
          <a:bodyPr>
            <a:normAutofit fontScale="90000"/>
          </a:bodyPr>
          <a:lstStyle/>
          <a:p>
            <a:r>
              <a:rPr lang="fi-FI"/>
              <a:t>Vapaaehtoinen eläkevakuutus tai säästöhenkivakuutus </a:t>
            </a:r>
          </a:p>
        </p:txBody>
      </p:sp>
      <p:sp>
        <p:nvSpPr>
          <p:cNvPr id="5" name="Alatunnisteen paikkamerkki 4">
            <a:extLst>
              <a:ext uri="{FF2B5EF4-FFF2-40B4-BE49-F238E27FC236}">
                <a16:creationId xmlns:a16="http://schemas.microsoft.com/office/drawing/2014/main" id="{CED814FB-CE82-6FC4-73BD-3C718B108D30}"/>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3493A759-3638-7188-06C4-116D93BCC48D}"/>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47</a:t>
            </a:fld>
            <a:endParaRPr lang="fi-FI"/>
          </a:p>
        </p:txBody>
      </p:sp>
      <p:sp>
        <p:nvSpPr>
          <p:cNvPr id="7" name="Päivämäärän paikkamerkki 6">
            <a:extLst>
              <a:ext uri="{FF2B5EF4-FFF2-40B4-BE49-F238E27FC236}">
                <a16:creationId xmlns:a16="http://schemas.microsoft.com/office/drawing/2014/main" id="{E0CFEA6D-E441-689F-82F7-258A77CBE4E4}"/>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2591648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BFBEE-9896-43F8-049E-C0B4C555241A}"/>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7772E463-E20F-DA6A-D347-17F187CA1E00}"/>
              </a:ext>
            </a:extLst>
          </p:cNvPr>
          <p:cNvSpPr>
            <a:spLocks noGrp="1"/>
          </p:cNvSpPr>
          <p:nvPr>
            <p:ph type="title"/>
          </p:nvPr>
        </p:nvSpPr>
        <p:spPr>
          <a:xfrm>
            <a:off x="424330" y="546185"/>
            <a:ext cx="11094557" cy="882300"/>
          </a:xfrm>
        </p:spPr>
        <p:txBody>
          <a:bodyPr>
            <a:normAutofit/>
          </a:bodyPr>
          <a:lstStyle/>
          <a:p>
            <a:r>
              <a:rPr lang="fi-FI" sz="3200"/>
              <a:t>Vapaaehtoinen eläkevakuutus</a:t>
            </a:r>
          </a:p>
        </p:txBody>
      </p:sp>
      <p:sp>
        <p:nvSpPr>
          <p:cNvPr id="6" name="Dian numeron paikkamerkki 5">
            <a:extLst>
              <a:ext uri="{FF2B5EF4-FFF2-40B4-BE49-F238E27FC236}">
                <a16:creationId xmlns:a16="http://schemas.microsoft.com/office/drawing/2014/main" id="{5C7A03FC-571D-562E-66D4-20152040E241}"/>
              </a:ext>
            </a:extLst>
          </p:cNvPr>
          <p:cNvSpPr>
            <a:spLocks noGrp="1"/>
          </p:cNvSpPr>
          <p:nvPr>
            <p:ph type="sldNum" sz="quarter" idx="12"/>
          </p:nvPr>
        </p:nvSpPr>
        <p:spPr/>
        <p:txBody>
          <a:bodyPr/>
          <a:lstStyle/>
          <a:p>
            <a:fld id="{3870A464-F060-4E12-BC80-B2AE5F264B44}" type="slidenum">
              <a:rPr lang="fi-FI" smtClean="0"/>
              <a:t>48</a:t>
            </a:fld>
            <a:endParaRPr lang="fi-FI"/>
          </a:p>
        </p:txBody>
      </p:sp>
      <p:sp>
        <p:nvSpPr>
          <p:cNvPr id="7" name="Päivämäärän paikkamerkki 6">
            <a:extLst>
              <a:ext uri="{FF2B5EF4-FFF2-40B4-BE49-F238E27FC236}">
                <a16:creationId xmlns:a16="http://schemas.microsoft.com/office/drawing/2014/main" id="{94DDA953-450D-7395-2832-47E78D242870}"/>
              </a:ext>
            </a:extLst>
          </p:cNvPr>
          <p:cNvSpPr>
            <a:spLocks noGrp="1"/>
          </p:cNvSpPr>
          <p:nvPr>
            <p:ph type="dt" sz="half" idx="10"/>
          </p:nvPr>
        </p:nvSpPr>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043B54B8-B77E-8C43-8AF8-95845FEADF21}"/>
              </a:ext>
            </a:extLst>
          </p:cNvPr>
          <p:cNvSpPr txBox="1"/>
          <p:nvPr/>
        </p:nvSpPr>
        <p:spPr>
          <a:xfrm>
            <a:off x="423863" y="1195110"/>
            <a:ext cx="11094557" cy="307777"/>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Mitä seuraavista vapaaehtoisista vakuutuksista teillä tai alaikäisillä lapsillanne on? Vapaaehtoinen eläkevakuutus</a:t>
            </a:r>
          </a:p>
        </p:txBody>
      </p:sp>
      <p:graphicFrame>
        <p:nvGraphicFramePr>
          <p:cNvPr id="3" name="Sisällön paikkamerkki 7">
            <a:extLst>
              <a:ext uri="{FF2B5EF4-FFF2-40B4-BE49-F238E27FC236}">
                <a16:creationId xmlns:a16="http://schemas.microsoft.com/office/drawing/2014/main" id="{307D4B8F-57A7-B74B-B033-8A1C5A32382D}"/>
              </a:ext>
            </a:extLst>
          </p:cNvPr>
          <p:cNvGraphicFramePr>
            <a:graphicFrameLocks/>
          </p:cNvGraphicFramePr>
          <p:nvPr>
            <p:extLst>
              <p:ext uri="{D42A27DB-BD31-4B8C-83A1-F6EECF244321}">
                <p14:modId xmlns:p14="http://schemas.microsoft.com/office/powerpoint/2010/main" val="3713416046"/>
              </p:ext>
            </p:extLst>
          </p:nvPr>
        </p:nvGraphicFramePr>
        <p:xfrm>
          <a:off x="263550" y="1349549"/>
          <a:ext cx="5984763" cy="5383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isällön paikkamerkki 7">
            <a:extLst>
              <a:ext uri="{FF2B5EF4-FFF2-40B4-BE49-F238E27FC236}">
                <a16:creationId xmlns:a16="http://schemas.microsoft.com/office/drawing/2014/main" id="{BB25B982-EC2B-1EF3-F225-6CE42ED459AC}"/>
              </a:ext>
            </a:extLst>
          </p:cNvPr>
          <p:cNvGraphicFramePr>
            <a:graphicFrameLocks/>
          </p:cNvGraphicFramePr>
          <p:nvPr>
            <p:extLst>
              <p:ext uri="{D42A27DB-BD31-4B8C-83A1-F6EECF244321}">
                <p14:modId xmlns:p14="http://schemas.microsoft.com/office/powerpoint/2010/main" val="3088066042"/>
              </p:ext>
            </p:extLst>
          </p:nvPr>
        </p:nvGraphicFramePr>
        <p:xfrm>
          <a:off x="5237915" y="1350650"/>
          <a:ext cx="5984763" cy="5383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6564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87060-2029-AD26-CD86-EF57A578AAD4}"/>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27BF87C-B175-0E33-FA2D-C81F90AEB13B}"/>
              </a:ext>
            </a:extLst>
          </p:cNvPr>
          <p:cNvSpPr>
            <a:spLocks noGrp="1"/>
          </p:cNvSpPr>
          <p:nvPr>
            <p:ph type="title"/>
          </p:nvPr>
        </p:nvSpPr>
        <p:spPr>
          <a:xfrm>
            <a:off x="424330" y="546185"/>
            <a:ext cx="11094557" cy="882300"/>
          </a:xfrm>
        </p:spPr>
        <p:txBody>
          <a:bodyPr>
            <a:normAutofit/>
          </a:bodyPr>
          <a:lstStyle/>
          <a:p>
            <a:r>
              <a:rPr lang="fi-FI" sz="3200"/>
              <a:t>Säästöhenkivakuutus</a:t>
            </a:r>
          </a:p>
        </p:txBody>
      </p:sp>
      <p:sp>
        <p:nvSpPr>
          <p:cNvPr id="6" name="Dian numeron paikkamerkki 5">
            <a:extLst>
              <a:ext uri="{FF2B5EF4-FFF2-40B4-BE49-F238E27FC236}">
                <a16:creationId xmlns:a16="http://schemas.microsoft.com/office/drawing/2014/main" id="{36D081E8-B77A-B735-FA03-5CCA3A04403F}"/>
              </a:ext>
            </a:extLst>
          </p:cNvPr>
          <p:cNvSpPr>
            <a:spLocks noGrp="1"/>
          </p:cNvSpPr>
          <p:nvPr>
            <p:ph type="sldNum" sz="quarter" idx="12"/>
          </p:nvPr>
        </p:nvSpPr>
        <p:spPr/>
        <p:txBody>
          <a:bodyPr/>
          <a:lstStyle/>
          <a:p>
            <a:fld id="{3870A464-F060-4E12-BC80-B2AE5F264B44}" type="slidenum">
              <a:rPr lang="fi-FI" smtClean="0"/>
              <a:t>49</a:t>
            </a:fld>
            <a:endParaRPr lang="fi-FI"/>
          </a:p>
        </p:txBody>
      </p:sp>
      <p:sp>
        <p:nvSpPr>
          <p:cNvPr id="7" name="Päivämäärän paikkamerkki 6">
            <a:extLst>
              <a:ext uri="{FF2B5EF4-FFF2-40B4-BE49-F238E27FC236}">
                <a16:creationId xmlns:a16="http://schemas.microsoft.com/office/drawing/2014/main" id="{CA1D7F17-CE55-7D58-824A-6D0A9512734A}"/>
              </a:ext>
            </a:extLst>
          </p:cNvPr>
          <p:cNvSpPr>
            <a:spLocks noGrp="1"/>
          </p:cNvSpPr>
          <p:nvPr>
            <p:ph type="dt" sz="half" idx="10"/>
          </p:nvPr>
        </p:nvSpPr>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AE68B411-A913-F68C-A1B4-F1C4342D4D8C}"/>
              </a:ext>
            </a:extLst>
          </p:cNvPr>
          <p:cNvSpPr txBox="1"/>
          <p:nvPr/>
        </p:nvSpPr>
        <p:spPr>
          <a:xfrm>
            <a:off x="450047" y="1109785"/>
            <a:ext cx="11094557" cy="338554"/>
          </a:xfrm>
          <a:prstGeom prst="rect">
            <a:avLst/>
          </a:prstGeom>
          <a:noFill/>
        </p:spPr>
        <p:txBody>
          <a:bodyPr wrap="square" lIns="91440" tIns="45720" rIns="91440" bIns="45720" rtlCol="0">
            <a:spAutoFit/>
          </a:bodyPr>
          <a:lstStyle/>
          <a:p>
            <a:pPr defTabSz="1219170"/>
            <a:r>
              <a:rPr lang="fi-FI" sz="1600">
                <a:solidFill>
                  <a:schemeClr val="tx2"/>
                </a:solidFill>
                <a:cs typeface="Arial" pitchFamily="34" charset="0"/>
              </a:rPr>
              <a:t>Mitä seuraavista vapaaehtoisista vakuutuksista teillä tai alaikäisillä lapsillanne on? Säästöhenkivakuutus</a:t>
            </a:r>
          </a:p>
        </p:txBody>
      </p:sp>
      <p:graphicFrame>
        <p:nvGraphicFramePr>
          <p:cNvPr id="3" name="Sisällön paikkamerkki 7">
            <a:extLst>
              <a:ext uri="{FF2B5EF4-FFF2-40B4-BE49-F238E27FC236}">
                <a16:creationId xmlns:a16="http://schemas.microsoft.com/office/drawing/2014/main" id="{47894322-D0DB-548A-A914-B4463573A7B8}"/>
              </a:ext>
            </a:extLst>
          </p:cNvPr>
          <p:cNvGraphicFramePr>
            <a:graphicFrameLocks/>
          </p:cNvGraphicFramePr>
          <p:nvPr>
            <p:extLst>
              <p:ext uri="{D42A27DB-BD31-4B8C-83A1-F6EECF244321}">
                <p14:modId xmlns:p14="http://schemas.microsoft.com/office/powerpoint/2010/main" val="3198107581"/>
              </p:ext>
            </p:extLst>
          </p:nvPr>
        </p:nvGraphicFramePr>
        <p:xfrm>
          <a:off x="263550" y="1349549"/>
          <a:ext cx="5984763" cy="5383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isällön paikkamerkki 7">
            <a:extLst>
              <a:ext uri="{FF2B5EF4-FFF2-40B4-BE49-F238E27FC236}">
                <a16:creationId xmlns:a16="http://schemas.microsoft.com/office/drawing/2014/main" id="{3160A9CA-4A7D-E6D2-6C1D-3138A1A08992}"/>
              </a:ext>
            </a:extLst>
          </p:cNvPr>
          <p:cNvGraphicFramePr>
            <a:graphicFrameLocks/>
          </p:cNvGraphicFramePr>
          <p:nvPr>
            <p:extLst>
              <p:ext uri="{D42A27DB-BD31-4B8C-83A1-F6EECF244321}">
                <p14:modId xmlns:p14="http://schemas.microsoft.com/office/powerpoint/2010/main" val="4075417780"/>
              </p:ext>
            </p:extLst>
          </p:nvPr>
        </p:nvGraphicFramePr>
        <p:xfrm>
          <a:off x="5237915" y="1350650"/>
          <a:ext cx="5984763" cy="5383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36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D862C-8726-ABF0-AD35-36D2A12C9DA1}"/>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59C60423-E6E8-840D-D8C3-E533FD031AA5}"/>
              </a:ext>
            </a:extLst>
          </p:cNvPr>
          <p:cNvSpPr>
            <a:spLocks noGrp="1"/>
          </p:cNvSpPr>
          <p:nvPr>
            <p:ph type="title"/>
          </p:nvPr>
        </p:nvSpPr>
        <p:spPr>
          <a:xfrm>
            <a:off x="424330" y="546185"/>
            <a:ext cx="10573347" cy="882300"/>
          </a:xfrm>
        </p:spPr>
        <p:txBody>
          <a:bodyPr>
            <a:normAutofit/>
          </a:bodyPr>
          <a:lstStyle/>
          <a:p>
            <a:r>
              <a:rPr lang="fi-FI"/>
              <a:t>Aineiston rakenne 2014-2025</a:t>
            </a:r>
          </a:p>
        </p:txBody>
      </p:sp>
      <p:sp>
        <p:nvSpPr>
          <p:cNvPr id="6" name="Dian numeron paikkamerkki 5">
            <a:extLst>
              <a:ext uri="{FF2B5EF4-FFF2-40B4-BE49-F238E27FC236}">
                <a16:creationId xmlns:a16="http://schemas.microsoft.com/office/drawing/2014/main" id="{C9CD380A-A744-7ED3-1628-7C3F97DF2AC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5</a:t>
            </a:fld>
            <a:endParaRPr lang="fi-FI"/>
          </a:p>
        </p:txBody>
      </p:sp>
      <p:sp>
        <p:nvSpPr>
          <p:cNvPr id="7" name="Päivämäärän paikkamerkki 6">
            <a:extLst>
              <a:ext uri="{FF2B5EF4-FFF2-40B4-BE49-F238E27FC236}">
                <a16:creationId xmlns:a16="http://schemas.microsoft.com/office/drawing/2014/main" id="{76C75CB2-4CB4-85EA-B6FE-D79B28CE2809}"/>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pic>
        <p:nvPicPr>
          <p:cNvPr id="16" name="Picture 2">
            <a:extLst>
              <a:ext uri="{FF2B5EF4-FFF2-40B4-BE49-F238E27FC236}">
                <a16:creationId xmlns:a16="http://schemas.microsoft.com/office/drawing/2014/main" id="{8334FD06-D389-12CD-AFC8-3BC9EE2919B8}"/>
              </a:ext>
            </a:extLst>
          </p:cNvPr>
          <p:cNvPicPr>
            <a:picLocks noGrp="1" noChangeAspect="1"/>
          </p:cNvPicPr>
          <p:nvPr>
            <p:ph idx="1"/>
          </p:nvPr>
        </p:nvPicPr>
        <p:blipFill>
          <a:blip r:embed="rId2"/>
          <a:stretch>
            <a:fillRect/>
          </a:stretch>
        </p:blipFill>
        <p:spPr>
          <a:xfrm>
            <a:off x="423863" y="1539875"/>
            <a:ext cx="7063799" cy="4637088"/>
          </a:xfrm>
          <a:prstGeom prst="rect">
            <a:avLst/>
          </a:prstGeom>
        </p:spPr>
      </p:pic>
    </p:spTree>
    <p:extLst>
      <p:ext uri="{BB962C8B-B14F-4D97-AF65-F5344CB8AC3E}">
        <p14:creationId xmlns:p14="http://schemas.microsoft.com/office/powerpoint/2010/main" val="444480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8CEE4-5AB5-5E24-AF16-8CCC2DEE4DEC}"/>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2323B640-BFEE-9593-5CB2-016C6E6C1548}"/>
              </a:ext>
            </a:extLst>
          </p:cNvPr>
          <p:cNvSpPr>
            <a:spLocks noGrp="1"/>
          </p:cNvSpPr>
          <p:nvPr>
            <p:ph type="title"/>
          </p:nvPr>
        </p:nvSpPr>
        <p:spPr>
          <a:xfrm>
            <a:off x="424330" y="546185"/>
            <a:ext cx="11094557" cy="882300"/>
          </a:xfrm>
        </p:spPr>
        <p:txBody>
          <a:bodyPr>
            <a:normAutofit fontScale="90000"/>
          </a:bodyPr>
          <a:lstStyle/>
          <a:p>
            <a:r>
              <a:rPr lang="fi-FI" sz="3200"/>
              <a:t>Vapaaehtoinen eläkevakuutus tai säästöhenkivakuutus</a:t>
            </a:r>
          </a:p>
        </p:txBody>
      </p:sp>
      <p:sp>
        <p:nvSpPr>
          <p:cNvPr id="6" name="Dian numeron paikkamerkki 5">
            <a:extLst>
              <a:ext uri="{FF2B5EF4-FFF2-40B4-BE49-F238E27FC236}">
                <a16:creationId xmlns:a16="http://schemas.microsoft.com/office/drawing/2014/main" id="{6F4D3767-5D9D-7166-0859-994684AA51DE}"/>
              </a:ext>
            </a:extLst>
          </p:cNvPr>
          <p:cNvSpPr>
            <a:spLocks noGrp="1"/>
          </p:cNvSpPr>
          <p:nvPr>
            <p:ph type="sldNum" sz="quarter" idx="12"/>
          </p:nvPr>
        </p:nvSpPr>
        <p:spPr/>
        <p:txBody>
          <a:bodyPr/>
          <a:lstStyle/>
          <a:p>
            <a:fld id="{3870A464-F060-4E12-BC80-B2AE5F264B44}" type="slidenum">
              <a:rPr lang="fi-FI" smtClean="0"/>
              <a:t>50</a:t>
            </a:fld>
            <a:endParaRPr lang="fi-FI"/>
          </a:p>
        </p:txBody>
      </p:sp>
      <p:sp>
        <p:nvSpPr>
          <p:cNvPr id="7" name="Päivämäärän paikkamerkki 6">
            <a:extLst>
              <a:ext uri="{FF2B5EF4-FFF2-40B4-BE49-F238E27FC236}">
                <a16:creationId xmlns:a16="http://schemas.microsoft.com/office/drawing/2014/main" id="{ABE60C61-741E-DAEC-2B06-6759A30C6CD6}"/>
              </a:ext>
            </a:extLst>
          </p:cNvPr>
          <p:cNvSpPr>
            <a:spLocks noGrp="1"/>
          </p:cNvSpPr>
          <p:nvPr>
            <p:ph type="dt" sz="half" idx="10"/>
          </p:nvPr>
        </p:nvSpPr>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8DCAEDA5-45BD-2ACF-5DA6-8F19C7B45330}"/>
              </a:ext>
            </a:extLst>
          </p:cNvPr>
          <p:cNvSpPr txBox="1"/>
          <p:nvPr/>
        </p:nvSpPr>
        <p:spPr>
          <a:xfrm>
            <a:off x="476363" y="1090051"/>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Mitä seuraavista vapaaehtoisista vakuutuksista teillä tai alaikäisillä lapsillanne on? Vapaaehtoinen eläkevakuutus tai säästöhenkivakuutus</a:t>
            </a:r>
          </a:p>
        </p:txBody>
      </p:sp>
      <p:graphicFrame>
        <p:nvGraphicFramePr>
          <p:cNvPr id="3" name="Sisällön paikkamerkki 7">
            <a:extLst>
              <a:ext uri="{FF2B5EF4-FFF2-40B4-BE49-F238E27FC236}">
                <a16:creationId xmlns:a16="http://schemas.microsoft.com/office/drawing/2014/main" id="{A369447D-5D7F-FD64-6EEF-3AEF36402BE7}"/>
              </a:ext>
            </a:extLst>
          </p:cNvPr>
          <p:cNvGraphicFramePr>
            <a:graphicFrameLocks/>
          </p:cNvGraphicFramePr>
          <p:nvPr>
            <p:extLst>
              <p:ext uri="{D42A27DB-BD31-4B8C-83A1-F6EECF244321}">
                <p14:modId xmlns:p14="http://schemas.microsoft.com/office/powerpoint/2010/main" val="3708059899"/>
              </p:ext>
            </p:extLst>
          </p:nvPr>
        </p:nvGraphicFramePr>
        <p:xfrm>
          <a:off x="897509" y="2157137"/>
          <a:ext cx="4886072" cy="39186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isällön paikkamerkki 7">
            <a:extLst>
              <a:ext uri="{FF2B5EF4-FFF2-40B4-BE49-F238E27FC236}">
                <a16:creationId xmlns:a16="http://schemas.microsoft.com/office/drawing/2014/main" id="{EC9C3A6B-F97F-4ED7-3A98-A5E71D2D74E6}"/>
              </a:ext>
            </a:extLst>
          </p:cNvPr>
          <p:cNvGraphicFramePr>
            <a:graphicFrameLocks/>
          </p:cNvGraphicFramePr>
          <p:nvPr>
            <p:extLst>
              <p:ext uri="{D42A27DB-BD31-4B8C-83A1-F6EECF244321}">
                <p14:modId xmlns:p14="http://schemas.microsoft.com/office/powerpoint/2010/main" val="273046594"/>
              </p:ext>
            </p:extLst>
          </p:nvPr>
        </p:nvGraphicFramePr>
        <p:xfrm>
          <a:off x="5952748" y="2157137"/>
          <a:ext cx="4886072" cy="391861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CA3D36D-2984-11BC-7E19-A38849EF3252}"/>
              </a:ext>
            </a:extLst>
          </p:cNvPr>
          <p:cNvSpPr txBox="1"/>
          <p:nvPr/>
        </p:nvSpPr>
        <p:spPr>
          <a:xfrm>
            <a:off x="2441837" y="2052465"/>
            <a:ext cx="4460167" cy="307777"/>
          </a:xfrm>
          <a:prstGeom prst="rect">
            <a:avLst/>
          </a:prstGeom>
          <a:noFill/>
        </p:spPr>
        <p:txBody>
          <a:bodyPr wrap="square" rtlCol="0">
            <a:spAutoFit/>
          </a:bodyPr>
          <a:lstStyle/>
          <a:p>
            <a:r>
              <a:rPr lang="fi-FI" sz="1400">
                <a:solidFill>
                  <a:schemeClr val="accent1"/>
                </a:solidFill>
                <a:latin typeface="Merriweather Bold (Headings)"/>
                <a:cs typeface="Arial" pitchFamily="34" charset="0"/>
              </a:rPr>
              <a:t>Vapaaehtoinen eläkevakuutus</a:t>
            </a:r>
            <a:endParaRPr lang="fi-FI" sz="1400">
              <a:solidFill>
                <a:schemeClr val="accent1"/>
              </a:solidFill>
              <a:latin typeface="+mj-lt"/>
            </a:endParaRPr>
          </a:p>
        </p:txBody>
      </p:sp>
      <p:sp>
        <p:nvSpPr>
          <p:cNvPr id="11" name="TextBox 10">
            <a:extLst>
              <a:ext uri="{FF2B5EF4-FFF2-40B4-BE49-F238E27FC236}">
                <a16:creationId xmlns:a16="http://schemas.microsoft.com/office/drawing/2014/main" id="{FFBC353A-92A4-84D7-768F-338172D20843}"/>
              </a:ext>
            </a:extLst>
          </p:cNvPr>
          <p:cNvSpPr txBox="1"/>
          <p:nvPr/>
        </p:nvSpPr>
        <p:spPr>
          <a:xfrm>
            <a:off x="7478811" y="2052465"/>
            <a:ext cx="4460167" cy="307777"/>
          </a:xfrm>
          <a:prstGeom prst="rect">
            <a:avLst/>
          </a:prstGeom>
          <a:noFill/>
        </p:spPr>
        <p:txBody>
          <a:bodyPr wrap="square" rtlCol="0">
            <a:spAutoFit/>
          </a:bodyPr>
          <a:lstStyle/>
          <a:p>
            <a:r>
              <a:rPr lang="fi-FI" sz="1400">
                <a:solidFill>
                  <a:schemeClr val="accent1"/>
                </a:solidFill>
                <a:latin typeface="Merriweather Bold (Headings)"/>
                <a:cs typeface="Arial" pitchFamily="34" charset="0"/>
              </a:rPr>
              <a:t>Säästöhenkivakuutus</a:t>
            </a:r>
            <a:endParaRPr lang="fi-FI" sz="1400">
              <a:solidFill>
                <a:schemeClr val="accent1"/>
              </a:solidFill>
              <a:latin typeface="+mj-lt"/>
            </a:endParaRPr>
          </a:p>
        </p:txBody>
      </p:sp>
    </p:spTree>
    <p:extLst>
      <p:ext uri="{BB962C8B-B14F-4D97-AF65-F5344CB8AC3E}">
        <p14:creationId xmlns:p14="http://schemas.microsoft.com/office/powerpoint/2010/main" val="337125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C31F-3F8C-B656-0C97-D77DE23C13DA}"/>
            </a:ext>
          </a:extLst>
        </p:cNvPr>
        <p:cNvGrpSpPr/>
        <p:nvPr/>
      </p:nvGrpSpPr>
      <p:grpSpPr>
        <a:xfrm>
          <a:off x="0" y="0"/>
          <a:ext cx="0" cy="0"/>
          <a:chOff x="0" y="0"/>
          <a:chExt cx="0" cy="0"/>
        </a:xfrm>
      </p:grpSpPr>
      <p:graphicFrame>
        <p:nvGraphicFramePr>
          <p:cNvPr id="9" name="Sisällön paikkamerkki 7">
            <a:extLst>
              <a:ext uri="{FF2B5EF4-FFF2-40B4-BE49-F238E27FC236}">
                <a16:creationId xmlns:a16="http://schemas.microsoft.com/office/drawing/2014/main" id="{EF066BD3-916A-2BCB-4B3D-8D6018A83CEB}"/>
              </a:ext>
            </a:extLst>
          </p:cNvPr>
          <p:cNvGraphicFramePr>
            <a:graphicFrameLocks noGrp="1"/>
          </p:cNvGraphicFramePr>
          <p:nvPr>
            <p:ph idx="1"/>
            <p:extLst>
              <p:ext uri="{D42A27DB-BD31-4B8C-83A1-F6EECF244321}">
                <p14:modId xmlns:p14="http://schemas.microsoft.com/office/powerpoint/2010/main" val="2734783932"/>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B395523D-2E3B-493F-13C4-9CCE8D6289DD}"/>
              </a:ext>
            </a:extLst>
          </p:cNvPr>
          <p:cNvSpPr>
            <a:spLocks noGrp="1"/>
          </p:cNvSpPr>
          <p:nvPr>
            <p:ph type="title"/>
          </p:nvPr>
        </p:nvSpPr>
        <p:spPr>
          <a:xfrm>
            <a:off x="424330" y="546185"/>
            <a:ext cx="10573347" cy="882300"/>
          </a:xfrm>
        </p:spPr>
        <p:txBody>
          <a:bodyPr>
            <a:normAutofit/>
          </a:bodyPr>
          <a:lstStyle/>
          <a:p>
            <a:r>
              <a:rPr lang="fi-FI"/>
              <a:t>Vapaaehtoinen eläkevakuutus</a:t>
            </a:r>
          </a:p>
        </p:txBody>
      </p:sp>
      <p:sp>
        <p:nvSpPr>
          <p:cNvPr id="6" name="Dian numeron paikkamerkki 5">
            <a:extLst>
              <a:ext uri="{FF2B5EF4-FFF2-40B4-BE49-F238E27FC236}">
                <a16:creationId xmlns:a16="http://schemas.microsoft.com/office/drawing/2014/main" id="{C5B12AE0-1439-95B5-C9A2-809BCF54B1A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51</a:t>
            </a:fld>
            <a:endParaRPr lang="fi-FI"/>
          </a:p>
        </p:txBody>
      </p:sp>
      <p:sp>
        <p:nvSpPr>
          <p:cNvPr id="7" name="Päivämäärän paikkamerkki 6">
            <a:extLst>
              <a:ext uri="{FF2B5EF4-FFF2-40B4-BE49-F238E27FC236}">
                <a16:creationId xmlns:a16="http://schemas.microsoft.com/office/drawing/2014/main" id="{86B8B8E8-0661-9CC2-AE84-DCCB47107289}"/>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DB3AD77D-207A-D1D5-6010-AAC907375D24}"/>
              </a:ext>
            </a:extLst>
          </p:cNvPr>
          <p:cNvSpPr txBox="1"/>
          <p:nvPr/>
        </p:nvSpPr>
        <p:spPr>
          <a:xfrm>
            <a:off x="424330" y="1209268"/>
            <a:ext cx="11094557" cy="307777"/>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Onko vapaaehtoinen eläkevakuutus itse otettu vai työnantajan ottama? </a:t>
            </a:r>
          </a:p>
        </p:txBody>
      </p:sp>
    </p:spTree>
    <p:extLst>
      <p:ext uri="{BB962C8B-B14F-4D97-AF65-F5344CB8AC3E}">
        <p14:creationId xmlns:p14="http://schemas.microsoft.com/office/powerpoint/2010/main" val="2669399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Riskitietoisuus</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52</a:t>
            </a:fld>
            <a:endParaRPr lang="fi-FI"/>
          </a:p>
        </p:txBody>
      </p:sp>
    </p:spTree>
    <p:extLst>
      <p:ext uri="{BB962C8B-B14F-4D97-AF65-F5344CB8AC3E}">
        <p14:creationId xmlns:p14="http://schemas.microsoft.com/office/powerpoint/2010/main" val="712917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8" y="679453"/>
            <a:ext cx="10417080" cy="5170646"/>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Miten paljon arvioit seuraavien riskien uhkaavan sinua ja/tai perheesi taloudellista hyvinvointia nykyisessä elämänvaiheessanne?</a:t>
            </a:r>
          </a:p>
          <a:p>
            <a:endParaRPr lang="fi-FI" sz="16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4= paljon</a:t>
            </a:r>
          </a:p>
          <a:p>
            <a:r>
              <a:rPr lang="fi-FI" sz="1500">
                <a:solidFill>
                  <a:schemeClr val="tx2"/>
                </a:solidFill>
                <a:latin typeface="Merriweather Bold (Headings)"/>
                <a:cs typeface="Calibri" panose="020F0502020204030204" pitchFamily="34" charset="0"/>
              </a:rPr>
              <a:t>3= melko paljon</a:t>
            </a:r>
          </a:p>
          <a:p>
            <a:r>
              <a:rPr lang="fi-FI" sz="1500">
                <a:solidFill>
                  <a:schemeClr val="tx2"/>
                </a:solidFill>
                <a:latin typeface="Merriweather Bold (Headings)"/>
                <a:cs typeface="Calibri" panose="020F0502020204030204" pitchFamily="34" charset="0"/>
              </a:rPr>
              <a:t>2= melko vähän</a:t>
            </a:r>
          </a:p>
          <a:p>
            <a:r>
              <a:rPr lang="fi-FI" sz="1500">
                <a:solidFill>
                  <a:schemeClr val="tx2"/>
                </a:solidFill>
                <a:latin typeface="Merriweather Bold (Headings)"/>
                <a:cs typeface="Calibri" panose="020F0502020204030204" pitchFamily="34" charset="0"/>
              </a:rPr>
              <a:t>1= ei lainkaan</a:t>
            </a:r>
          </a:p>
          <a:p>
            <a:r>
              <a:rPr lang="fi-FI" sz="1500">
                <a:solidFill>
                  <a:schemeClr val="tx2"/>
                </a:solidFill>
                <a:latin typeface="Merriweather Bold (Headings)"/>
                <a:cs typeface="Calibri" panose="020F0502020204030204" pitchFamily="34" charset="0"/>
              </a:rPr>
              <a:t>0= en osaa sanoa</a:t>
            </a:r>
          </a:p>
          <a:p>
            <a:endParaRPr lang="fi-FI" sz="15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Riskit</a:t>
            </a:r>
          </a:p>
          <a:p>
            <a:pPr marL="342900" indent="-342900">
              <a:buFont typeface="+mj-lt"/>
              <a:buAutoNum type="arabicPeriod"/>
            </a:pPr>
            <a:r>
              <a:rPr lang="fi-FI" sz="1500">
                <a:solidFill>
                  <a:schemeClr val="tx2"/>
                </a:solidFill>
                <a:latin typeface="Merriweather Bold (Headings)"/>
                <a:cs typeface="Calibri" panose="020F0502020204030204" pitchFamily="34" charset="0"/>
              </a:rPr>
              <a:t>Työkyvyttömyys</a:t>
            </a:r>
          </a:p>
          <a:p>
            <a:pPr marL="342900" indent="-342900">
              <a:buFont typeface="+mj-lt"/>
              <a:buAutoNum type="arabicPeriod"/>
            </a:pPr>
            <a:r>
              <a:rPr lang="fi-FI" sz="1500">
                <a:solidFill>
                  <a:schemeClr val="tx2"/>
                </a:solidFill>
                <a:latin typeface="Merriweather Bold (Headings)"/>
                <a:cs typeface="Calibri" panose="020F0502020204030204" pitchFamily="34" charset="0"/>
              </a:rPr>
              <a:t>Puolison kuolema (yksinhuoltajaksi tai leskeksi jääminen)</a:t>
            </a:r>
          </a:p>
          <a:p>
            <a:pPr marL="342900" indent="-342900">
              <a:buFont typeface="+mj-lt"/>
              <a:buAutoNum type="arabicPeriod"/>
            </a:pPr>
            <a:r>
              <a:rPr lang="fi-FI" sz="1500">
                <a:solidFill>
                  <a:schemeClr val="tx2"/>
                </a:solidFill>
                <a:latin typeface="Merriweather Bold (Headings)"/>
                <a:cs typeface="Calibri" panose="020F0502020204030204" pitchFamily="34" charset="0"/>
              </a:rPr>
              <a:t>Avio- tai avoero (yksinhuoltajaksi tai yksin jääminen)</a:t>
            </a:r>
          </a:p>
          <a:p>
            <a:pPr marL="342900" indent="-342900">
              <a:buFont typeface="+mj-lt"/>
              <a:buAutoNum type="arabicPeriod"/>
            </a:pPr>
            <a:r>
              <a:rPr lang="fi-FI" sz="1500">
                <a:solidFill>
                  <a:schemeClr val="tx2"/>
                </a:solidFill>
                <a:latin typeface="Merriweather Bold (Headings)"/>
                <a:cs typeface="Calibri" panose="020F0502020204030204" pitchFamily="34" charset="0"/>
              </a:rPr>
              <a:t>Pitkäaikainen sairaus</a:t>
            </a:r>
          </a:p>
          <a:p>
            <a:pPr marL="342900" indent="-342900">
              <a:buFont typeface="+mj-lt"/>
              <a:buAutoNum type="arabicPeriod"/>
            </a:pPr>
            <a:r>
              <a:rPr lang="fi-FI" sz="1500">
                <a:solidFill>
                  <a:schemeClr val="tx2"/>
                </a:solidFill>
                <a:latin typeface="Merriweather Bold (Headings)"/>
                <a:cs typeface="Calibri" panose="020F0502020204030204" pitchFamily="34" charset="0"/>
              </a:rPr>
              <a:t>Tapaturma</a:t>
            </a:r>
          </a:p>
          <a:p>
            <a:pPr marL="342900" indent="-342900">
              <a:buFont typeface="+mj-lt"/>
              <a:buAutoNum type="arabicPeriod"/>
            </a:pPr>
            <a:r>
              <a:rPr lang="fi-FI" sz="1500">
                <a:solidFill>
                  <a:schemeClr val="tx2"/>
                </a:solidFill>
                <a:latin typeface="Merriweather Bold (Headings)"/>
                <a:cs typeface="Calibri" panose="020F0502020204030204" pitchFamily="34" charset="0"/>
              </a:rPr>
              <a:t>Tulipalo</a:t>
            </a:r>
          </a:p>
          <a:p>
            <a:pPr marL="342900" indent="-342900">
              <a:buFont typeface="+mj-lt"/>
              <a:buAutoNum type="arabicPeriod"/>
            </a:pPr>
            <a:r>
              <a:rPr lang="fi-FI" sz="1500">
                <a:solidFill>
                  <a:schemeClr val="tx2"/>
                </a:solidFill>
                <a:latin typeface="Merriweather Bold (Headings)"/>
                <a:cs typeface="Calibri" panose="020F0502020204030204" pitchFamily="34" charset="0"/>
              </a:rPr>
              <a:t>Eläköityminen</a:t>
            </a:r>
          </a:p>
          <a:p>
            <a:pPr marL="342900" indent="-342900">
              <a:buFont typeface="+mj-lt"/>
              <a:buAutoNum type="arabicPeriod"/>
            </a:pPr>
            <a:r>
              <a:rPr lang="fi-FI" sz="1500">
                <a:solidFill>
                  <a:schemeClr val="tx2"/>
                </a:solidFill>
                <a:latin typeface="Merriweather Bold (Headings)"/>
                <a:cs typeface="Calibri" panose="020F0502020204030204" pitchFamily="34" charset="0"/>
              </a:rPr>
              <a:t>Työttömyys/lomautus</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Vastuu lähiomaisen hoivasta</a:t>
            </a:r>
          </a:p>
          <a:p>
            <a:pPr marL="342900" indent="-342900">
              <a:buFont typeface="+mj-lt"/>
              <a:buAutoNum type="arabicPeriod"/>
            </a:pPr>
            <a:r>
              <a:rPr lang="fi-FI" sz="1500">
                <a:solidFill>
                  <a:schemeClr val="tx2"/>
                </a:solidFill>
                <a:latin typeface="Merriweather Bold (Headings)"/>
                <a:cs typeface="Calibri" panose="020F0502020204030204" pitchFamily="34" charset="0"/>
              </a:rPr>
              <a:t>Myrskyn, tulvan tai muun luonnonilmiön aiheuttama vahinko</a:t>
            </a:r>
          </a:p>
        </p:txBody>
      </p:sp>
    </p:spTree>
    <p:extLst>
      <p:ext uri="{BB962C8B-B14F-4D97-AF65-F5344CB8AC3E}">
        <p14:creationId xmlns:p14="http://schemas.microsoft.com/office/powerpoint/2010/main" val="1942896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488BF-4743-4777-D6A3-533A56457618}"/>
            </a:ext>
          </a:extLst>
        </p:cNvPr>
        <p:cNvGrpSpPr/>
        <p:nvPr/>
      </p:nvGrpSpPr>
      <p:grpSpPr>
        <a:xfrm>
          <a:off x="0" y="0"/>
          <a:ext cx="0" cy="0"/>
          <a:chOff x="0" y="0"/>
          <a:chExt cx="0" cy="0"/>
        </a:xfrm>
      </p:grpSpPr>
      <p:sp>
        <p:nvSpPr>
          <p:cNvPr id="15" name="Sisällön paikkamerkki 14">
            <a:extLst>
              <a:ext uri="{FF2B5EF4-FFF2-40B4-BE49-F238E27FC236}">
                <a16:creationId xmlns:a16="http://schemas.microsoft.com/office/drawing/2014/main" id="{BF820D18-7C6C-8883-3640-CC29FDF0E238}"/>
              </a:ext>
            </a:extLst>
          </p:cNvPr>
          <p:cNvSpPr>
            <a:spLocks noGrp="1"/>
          </p:cNvSpPr>
          <p:nvPr>
            <p:ph idx="1"/>
          </p:nvPr>
        </p:nvSpPr>
        <p:spPr/>
        <p:txBody>
          <a:bodyPr>
            <a:normAutofit/>
          </a:bodyPr>
          <a:lstStyle/>
          <a:p>
            <a:pPr defTabSz="1219170"/>
            <a:r>
              <a:rPr lang="fi-FI" sz="1200">
                <a:cs typeface="Arial" pitchFamily="34" charset="0"/>
              </a:rPr>
              <a:t>Suurin pelko vastaajien keskuudessa oli yhä pitkäaikainen sairaus, jonka koki uhaksi 40 % vastaajista (43 % vuonna 2022). Toiseksi suurimpana pelkona oli tapaturman pelko, jonka koki uhaksi 34 % vastaajista ja kolmanneksi suurimpana vastuu lähiomaisen hoivasta (33 % vastaajista).</a:t>
            </a:r>
          </a:p>
          <a:p>
            <a:pPr defTabSz="1219170"/>
            <a:r>
              <a:rPr lang="fi-FI" sz="1200">
                <a:cs typeface="Arial" pitchFamily="34" charset="0"/>
              </a:rPr>
              <a:t>Työttömyyden tai lomautuksen pelko on noussut edellisestä mittauksesta. Nyt tätä piti uhkana (paljon tai melko paljon vastanneiden osuudet yhteenlaskettuna) 29 % vastaajista. Vuonna 2020 tätä piti uhkana 35 % vastaajista, vaikka 2022 se laski 25 %:iin.</a:t>
            </a:r>
          </a:p>
        </p:txBody>
      </p:sp>
      <p:sp>
        <p:nvSpPr>
          <p:cNvPr id="4" name="Otsikko 3">
            <a:extLst>
              <a:ext uri="{FF2B5EF4-FFF2-40B4-BE49-F238E27FC236}">
                <a16:creationId xmlns:a16="http://schemas.microsoft.com/office/drawing/2014/main" id="{019F662B-CC4E-EC26-EB25-1E6B0A56C08B}"/>
              </a:ext>
            </a:extLst>
          </p:cNvPr>
          <p:cNvSpPr>
            <a:spLocks noGrp="1"/>
          </p:cNvSpPr>
          <p:nvPr>
            <p:ph type="title"/>
          </p:nvPr>
        </p:nvSpPr>
        <p:spPr>
          <a:xfrm>
            <a:off x="424330" y="546185"/>
            <a:ext cx="10573347" cy="882300"/>
          </a:xfrm>
        </p:spPr>
        <p:txBody>
          <a:bodyPr>
            <a:normAutofit/>
          </a:bodyPr>
          <a:lstStyle/>
          <a:p>
            <a:r>
              <a:rPr lang="fi-FI"/>
              <a:t>Riskitietoisuus</a:t>
            </a:r>
          </a:p>
        </p:txBody>
      </p:sp>
      <p:sp>
        <p:nvSpPr>
          <p:cNvPr id="6" name="Dian numeron paikkamerkki 5">
            <a:extLst>
              <a:ext uri="{FF2B5EF4-FFF2-40B4-BE49-F238E27FC236}">
                <a16:creationId xmlns:a16="http://schemas.microsoft.com/office/drawing/2014/main" id="{2A1D89F7-3110-3F94-FC51-86AC54B9C6E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54</a:t>
            </a:fld>
            <a:endParaRPr lang="fi-FI"/>
          </a:p>
        </p:txBody>
      </p:sp>
      <p:sp>
        <p:nvSpPr>
          <p:cNvPr id="7" name="Päivämäärän paikkamerkki 6">
            <a:extLst>
              <a:ext uri="{FF2B5EF4-FFF2-40B4-BE49-F238E27FC236}">
                <a16:creationId xmlns:a16="http://schemas.microsoft.com/office/drawing/2014/main" id="{FF7DB3AA-D597-9CB3-9B80-76182EF35234}"/>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9" name="TextBox 18">
            <a:extLst>
              <a:ext uri="{FF2B5EF4-FFF2-40B4-BE49-F238E27FC236}">
                <a16:creationId xmlns:a16="http://schemas.microsoft.com/office/drawing/2014/main" id="{955029B7-ADF1-357B-1D22-34ADC5B1366C}"/>
              </a:ext>
            </a:extLst>
          </p:cNvPr>
          <p:cNvSpPr txBox="1"/>
          <p:nvPr/>
        </p:nvSpPr>
        <p:spPr>
          <a:xfrm>
            <a:off x="443281" y="2972907"/>
            <a:ext cx="5235388" cy="276999"/>
          </a:xfrm>
          <a:prstGeom prst="rect">
            <a:avLst/>
          </a:prstGeom>
          <a:noFill/>
        </p:spPr>
        <p:txBody>
          <a:bodyPr wrap="square" rtlCol="0">
            <a:spAutoFit/>
          </a:bodyPr>
          <a:lstStyle/>
          <a:p>
            <a:r>
              <a:rPr lang="fi-FI" sz="1200">
                <a:solidFill>
                  <a:schemeClr val="accent1"/>
                </a:solidFill>
                <a:latin typeface="Merriweather Bold (Headings)"/>
                <a:cs typeface="Calibri" panose="020F0502020204030204" pitchFamily="34" charset="0"/>
              </a:rPr>
              <a:t>Paljon (4) ja melko paljon (3) vastanneiden osuus (%)</a:t>
            </a:r>
          </a:p>
        </p:txBody>
      </p:sp>
      <p:pic>
        <p:nvPicPr>
          <p:cNvPr id="3" name="Picture 2">
            <a:extLst>
              <a:ext uri="{FF2B5EF4-FFF2-40B4-BE49-F238E27FC236}">
                <a16:creationId xmlns:a16="http://schemas.microsoft.com/office/drawing/2014/main" id="{F8B38897-51F1-F7B4-6741-0B7690E12055}"/>
              </a:ext>
            </a:extLst>
          </p:cNvPr>
          <p:cNvPicPr>
            <a:picLocks noChangeAspect="1"/>
          </p:cNvPicPr>
          <p:nvPr/>
        </p:nvPicPr>
        <p:blipFill>
          <a:blip r:embed="rId2"/>
          <a:stretch>
            <a:fillRect/>
          </a:stretch>
        </p:blipFill>
        <p:spPr>
          <a:xfrm>
            <a:off x="567503" y="3228551"/>
            <a:ext cx="9906000" cy="2788920"/>
          </a:xfrm>
          <a:prstGeom prst="rect">
            <a:avLst/>
          </a:prstGeom>
        </p:spPr>
      </p:pic>
    </p:spTree>
    <p:extLst>
      <p:ext uri="{BB962C8B-B14F-4D97-AF65-F5344CB8AC3E}">
        <p14:creationId xmlns:p14="http://schemas.microsoft.com/office/powerpoint/2010/main" val="3293997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B2BDB-A240-B3DB-6810-EA0DB3C27785}"/>
            </a:ext>
          </a:extLst>
        </p:cNvPr>
        <p:cNvGrpSpPr/>
        <p:nvPr/>
      </p:nvGrpSpPr>
      <p:grpSpPr>
        <a:xfrm>
          <a:off x="0" y="0"/>
          <a:ext cx="0" cy="0"/>
          <a:chOff x="0" y="0"/>
          <a:chExt cx="0" cy="0"/>
        </a:xfrm>
      </p:grpSpPr>
      <p:graphicFrame>
        <p:nvGraphicFramePr>
          <p:cNvPr id="2" name="Sisällön paikkamerkki 7">
            <a:extLst>
              <a:ext uri="{FF2B5EF4-FFF2-40B4-BE49-F238E27FC236}">
                <a16:creationId xmlns:a16="http://schemas.microsoft.com/office/drawing/2014/main" id="{FE5F7124-D6DE-04F9-791D-513EDD48CCB4}"/>
              </a:ext>
            </a:extLst>
          </p:cNvPr>
          <p:cNvGraphicFramePr>
            <a:graphicFrameLocks noGrp="1"/>
          </p:cNvGraphicFramePr>
          <p:nvPr>
            <p:ph idx="1"/>
            <p:extLst>
              <p:ext uri="{D42A27DB-BD31-4B8C-83A1-F6EECF244321}">
                <p14:modId xmlns:p14="http://schemas.microsoft.com/office/powerpoint/2010/main" val="1325184078"/>
              </p:ext>
            </p:extLst>
          </p:nvPr>
        </p:nvGraphicFramePr>
        <p:xfrm>
          <a:off x="188259" y="1741051"/>
          <a:ext cx="11579879" cy="4435911"/>
        </p:xfrm>
        <a:graphic>
          <a:graphicData uri="http://schemas.openxmlformats.org/drawingml/2006/chart">
            <c:chart xmlns:c="http://schemas.openxmlformats.org/drawingml/2006/chart" xmlns:r="http://schemas.openxmlformats.org/officeDocument/2006/relationships" r:id="rId3"/>
          </a:graphicData>
        </a:graphic>
      </p:graphicFrame>
      <p:sp>
        <p:nvSpPr>
          <p:cNvPr id="4" name="Otsikko 3">
            <a:extLst>
              <a:ext uri="{FF2B5EF4-FFF2-40B4-BE49-F238E27FC236}">
                <a16:creationId xmlns:a16="http://schemas.microsoft.com/office/drawing/2014/main" id="{FB8723D8-C3C4-DE31-6630-2ACA3EAB89E4}"/>
              </a:ext>
            </a:extLst>
          </p:cNvPr>
          <p:cNvSpPr>
            <a:spLocks noGrp="1"/>
          </p:cNvSpPr>
          <p:nvPr>
            <p:ph type="title"/>
          </p:nvPr>
        </p:nvSpPr>
        <p:spPr>
          <a:xfrm>
            <a:off x="424330" y="546185"/>
            <a:ext cx="10573347" cy="882300"/>
          </a:xfrm>
        </p:spPr>
        <p:txBody>
          <a:bodyPr>
            <a:normAutofit/>
          </a:bodyPr>
          <a:lstStyle/>
          <a:p>
            <a:r>
              <a:rPr lang="fi-FI"/>
              <a:t>Nykyisen elämänvaiheen riskien uhka</a:t>
            </a:r>
          </a:p>
        </p:txBody>
      </p:sp>
      <p:sp>
        <p:nvSpPr>
          <p:cNvPr id="6" name="Dian numeron paikkamerkki 5">
            <a:extLst>
              <a:ext uri="{FF2B5EF4-FFF2-40B4-BE49-F238E27FC236}">
                <a16:creationId xmlns:a16="http://schemas.microsoft.com/office/drawing/2014/main" id="{1BCCE6E8-7E23-F415-7526-EAEEC1201B4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55</a:t>
            </a:fld>
            <a:endParaRPr lang="fi-FI"/>
          </a:p>
        </p:txBody>
      </p:sp>
      <p:sp>
        <p:nvSpPr>
          <p:cNvPr id="7" name="Päivämäärän paikkamerkki 6">
            <a:extLst>
              <a:ext uri="{FF2B5EF4-FFF2-40B4-BE49-F238E27FC236}">
                <a16:creationId xmlns:a16="http://schemas.microsoft.com/office/drawing/2014/main" id="{69E06D7C-C9D4-19B0-FE39-034A1BF5E14B}"/>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1D96C279-9A9C-D0BE-8C96-3559D53E6D87}"/>
              </a:ext>
            </a:extLst>
          </p:cNvPr>
          <p:cNvSpPr txBox="1"/>
          <p:nvPr/>
        </p:nvSpPr>
        <p:spPr>
          <a:xfrm>
            <a:off x="423862" y="1217832"/>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Miten paljon arvioitte seuraavien riskien uhkaavan teidän ja/tai perheenne taloudellista hyvinvointia nykyisessä elämänvaiheessanne? </a:t>
            </a:r>
            <a:r>
              <a:rPr lang="fi-FI" sz="1400">
                <a:solidFill>
                  <a:schemeClr val="tx2"/>
                </a:solidFill>
              </a:rPr>
              <a:t>Kaikki vastaajat, n=1000</a:t>
            </a:r>
          </a:p>
        </p:txBody>
      </p:sp>
    </p:spTree>
    <p:extLst>
      <p:ext uri="{BB962C8B-B14F-4D97-AF65-F5344CB8AC3E}">
        <p14:creationId xmlns:p14="http://schemas.microsoft.com/office/powerpoint/2010/main" val="1210475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27C4C-708E-B6B9-C902-5D0AC5A17217}"/>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EC76FC48-82B0-30B5-E165-35CBDDD62F05}"/>
              </a:ext>
            </a:extLst>
          </p:cNvPr>
          <p:cNvSpPr>
            <a:spLocks noGrp="1"/>
          </p:cNvSpPr>
          <p:nvPr>
            <p:ph type="title"/>
          </p:nvPr>
        </p:nvSpPr>
        <p:spPr>
          <a:xfrm>
            <a:off x="424330" y="546185"/>
            <a:ext cx="10573347" cy="882300"/>
          </a:xfrm>
        </p:spPr>
        <p:txBody>
          <a:bodyPr>
            <a:normAutofit/>
          </a:bodyPr>
          <a:lstStyle/>
          <a:p>
            <a:r>
              <a:rPr lang="fi-FI"/>
              <a:t>Nykyisen elämänvaiheen riskien uhka</a:t>
            </a:r>
          </a:p>
        </p:txBody>
      </p:sp>
      <p:sp>
        <p:nvSpPr>
          <p:cNvPr id="6" name="Dian numeron paikkamerkki 5">
            <a:extLst>
              <a:ext uri="{FF2B5EF4-FFF2-40B4-BE49-F238E27FC236}">
                <a16:creationId xmlns:a16="http://schemas.microsoft.com/office/drawing/2014/main" id="{95E4BDD1-1039-D53F-B391-FC144B1EE29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56</a:t>
            </a:fld>
            <a:endParaRPr lang="fi-FI"/>
          </a:p>
        </p:txBody>
      </p:sp>
      <p:sp>
        <p:nvSpPr>
          <p:cNvPr id="7" name="Päivämäärän paikkamerkki 6">
            <a:extLst>
              <a:ext uri="{FF2B5EF4-FFF2-40B4-BE49-F238E27FC236}">
                <a16:creationId xmlns:a16="http://schemas.microsoft.com/office/drawing/2014/main" id="{C49E7D3F-6D94-C60D-A1FE-015FD80632E1}"/>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31BE2B7A-1958-4260-8726-E86841595ECF}"/>
              </a:ext>
            </a:extLst>
          </p:cNvPr>
          <p:cNvSpPr txBox="1"/>
          <p:nvPr/>
        </p:nvSpPr>
        <p:spPr>
          <a:xfrm>
            <a:off x="424330" y="1218345"/>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Miten paljon arvioitte seuraavien riskien uhkaavan teidän ja/tai perheenne taloudellista hyvinvointia nykyisessä elämänvaiheessanne?</a:t>
            </a:r>
          </a:p>
        </p:txBody>
      </p:sp>
      <p:sp>
        <p:nvSpPr>
          <p:cNvPr id="12" name="TextBox 11">
            <a:extLst>
              <a:ext uri="{FF2B5EF4-FFF2-40B4-BE49-F238E27FC236}">
                <a16:creationId xmlns:a16="http://schemas.microsoft.com/office/drawing/2014/main" id="{B9397DA2-682D-DB16-836B-DD6A0D787860}"/>
              </a:ext>
            </a:extLst>
          </p:cNvPr>
          <p:cNvSpPr txBox="1"/>
          <p:nvPr/>
        </p:nvSpPr>
        <p:spPr>
          <a:xfrm>
            <a:off x="655649" y="2429548"/>
            <a:ext cx="5235388" cy="276999"/>
          </a:xfrm>
          <a:prstGeom prst="rect">
            <a:avLst/>
          </a:prstGeom>
          <a:noFill/>
        </p:spPr>
        <p:txBody>
          <a:bodyPr wrap="square" rtlCol="0">
            <a:spAutoFit/>
          </a:bodyPr>
          <a:lstStyle/>
          <a:p>
            <a:r>
              <a:rPr lang="fi-FI" sz="1200">
                <a:solidFill>
                  <a:schemeClr val="accent1"/>
                </a:solidFill>
                <a:latin typeface="Merriweather Bold (Headings)"/>
                <a:cs typeface="Calibri" panose="020F0502020204030204" pitchFamily="34" charset="0"/>
              </a:rPr>
              <a:t>Paljon (4) ja melko paljon (3) vastanneiden osuus (%)</a:t>
            </a:r>
          </a:p>
        </p:txBody>
      </p:sp>
      <p:pic>
        <p:nvPicPr>
          <p:cNvPr id="13" name="Picture 1">
            <a:extLst>
              <a:ext uri="{FF2B5EF4-FFF2-40B4-BE49-F238E27FC236}">
                <a16:creationId xmlns:a16="http://schemas.microsoft.com/office/drawing/2014/main" id="{6D5FE4C5-8D82-6357-E4FC-5698AB0622F0}"/>
              </a:ext>
            </a:extLst>
          </p:cNvPr>
          <p:cNvPicPr>
            <a:picLocks noGrp="1" noChangeAspect="1"/>
          </p:cNvPicPr>
          <p:nvPr>
            <p:ph idx="1"/>
          </p:nvPr>
        </p:nvPicPr>
        <p:blipFill>
          <a:blip r:embed="rId2"/>
          <a:stretch>
            <a:fillRect/>
          </a:stretch>
        </p:blipFill>
        <p:spPr>
          <a:xfrm>
            <a:off x="423863" y="1896269"/>
            <a:ext cx="10642600" cy="3924300"/>
          </a:xfrm>
          <a:prstGeom prst="rect">
            <a:avLst/>
          </a:prstGeom>
        </p:spPr>
      </p:pic>
    </p:spTree>
    <p:extLst>
      <p:ext uri="{BB962C8B-B14F-4D97-AF65-F5344CB8AC3E}">
        <p14:creationId xmlns:p14="http://schemas.microsoft.com/office/powerpoint/2010/main" val="4294619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Yhteiskunnan tarjoamien lakisääteisten palvelujen ja etuuksien riittävyys</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57</a:t>
            </a:fld>
            <a:endParaRPr lang="fi-FI"/>
          </a:p>
        </p:txBody>
      </p:sp>
    </p:spTree>
    <p:extLst>
      <p:ext uri="{BB962C8B-B14F-4D97-AF65-F5344CB8AC3E}">
        <p14:creationId xmlns:p14="http://schemas.microsoft.com/office/powerpoint/2010/main" val="1894184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981878"/>
            <a:ext cx="10827465" cy="5047536"/>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Kuinka hyvin uskot yhteiskunnan tarjoamien lakisääteisten etuuksien ja palvelujen riittävän turvaamaan taloudellista hyvinvointiasi seuraavissa riskitilanteissa?</a:t>
            </a:r>
          </a:p>
          <a:p>
            <a:endParaRPr lang="fi-FI" sz="1600" b="1">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4= paljon</a:t>
            </a:r>
          </a:p>
          <a:p>
            <a:r>
              <a:rPr lang="fi-FI" sz="1500">
                <a:solidFill>
                  <a:schemeClr val="tx2"/>
                </a:solidFill>
                <a:latin typeface="Merriweather Bold (Headings)"/>
                <a:cs typeface="Calibri" panose="020F0502020204030204" pitchFamily="34" charset="0"/>
              </a:rPr>
              <a:t>3= melko paljon</a:t>
            </a:r>
          </a:p>
          <a:p>
            <a:r>
              <a:rPr lang="fi-FI" sz="1500">
                <a:solidFill>
                  <a:schemeClr val="tx2"/>
                </a:solidFill>
                <a:latin typeface="Merriweather Bold (Headings)"/>
                <a:cs typeface="Calibri" panose="020F0502020204030204" pitchFamily="34" charset="0"/>
              </a:rPr>
              <a:t>2= melko vähän</a:t>
            </a:r>
          </a:p>
          <a:p>
            <a:r>
              <a:rPr lang="fi-FI" sz="1500">
                <a:solidFill>
                  <a:schemeClr val="tx2"/>
                </a:solidFill>
                <a:latin typeface="Merriweather Bold (Headings)"/>
                <a:cs typeface="Calibri" panose="020F0502020204030204" pitchFamily="34" charset="0"/>
              </a:rPr>
              <a:t>1= ei lainkaan</a:t>
            </a:r>
          </a:p>
          <a:p>
            <a:r>
              <a:rPr lang="fi-FI" sz="1500">
                <a:solidFill>
                  <a:schemeClr val="tx2"/>
                </a:solidFill>
                <a:latin typeface="Merriweather Bold (Headings)"/>
                <a:cs typeface="Calibri" panose="020F0502020204030204" pitchFamily="34" charset="0"/>
              </a:rPr>
              <a:t>0= en osaa sanoa</a:t>
            </a:r>
          </a:p>
          <a:p>
            <a:endParaRPr lang="fi-FI" sz="15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Väittämät</a:t>
            </a:r>
          </a:p>
          <a:p>
            <a:pPr marL="342900" indent="-342900">
              <a:buFont typeface="+mj-lt"/>
              <a:buAutoNum type="arabicPeriod"/>
            </a:pPr>
            <a:r>
              <a:rPr lang="fi-FI" sz="1500">
                <a:solidFill>
                  <a:schemeClr val="tx2"/>
                </a:solidFill>
                <a:latin typeface="Merriweather Bold (Headings)"/>
                <a:cs typeface="Calibri" panose="020F0502020204030204" pitchFamily="34" charset="0"/>
              </a:rPr>
              <a:t>Työkyvyttömyys</a:t>
            </a:r>
          </a:p>
          <a:p>
            <a:pPr marL="342900" indent="-342900">
              <a:buFont typeface="+mj-lt"/>
              <a:buAutoNum type="arabicPeriod"/>
            </a:pPr>
            <a:r>
              <a:rPr lang="fi-FI" sz="1500">
                <a:solidFill>
                  <a:schemeClr val="tx2"/>
                </a:solidFill>
                <a:latin typeface="Merriweather Bold (Headings)"/>
                <a:cs typeface="Calibri" panose="020F0502020204030204" pitchFamily="34" charset="0"/>
              </a:rPr>
              <a:t>Puolison kuolema (yksinhuoltajaksi tai leskeksi jääminen)</a:t>
            </a:r>
          </a:p>
          <a:p>
            <a:pPr marL="342900" indent="-342900">
              <a:buFont typeface="+mj-lt"/>
              <a:buAutoNum type="arabicPeriod"/>
            </a:pPr>
            <a:r>
              <a:rPr lang="fi-FI" sz="1500">
                <a:solidFill>
                  <a:schemeClr val="tx2"/>
                </a:solidFill>
                <a:latin typeface="Merriweather Bold (Headings)"/>
                <a:cs typeface="Calibri" panose="020F0502020204030204" pitchFamily="34" charset="0"/>
              </a:rPr>
              <a:t>Avio- tai avoero (yksinhuoltajaksi tai yksin jääminen)</a:t>
            </a:r>
          </a:p>
          <a:p>
            <a:pPr marL="342900" indent="-342900">
              <a:buFont typeface="+mj-lt"/>
              <a:buAutoNum type="arabicPeriod"/>
            </a:pPr>
            <a:r>
              <a:rPr lang="fi-FI" sz="1500">
                <a:solidFill>
                  <a:schemeClr val="tx2"/>
                </a:solidFill>
                <a:latin typeface="Merriweather Bold (Headings)"/>
                <a:cs typeface="Calibri" panose="020F0502020204030204" pitchFamily="34" charset="0"/>
              </a:rPr>
              <a:t>Pitkäaikainen sairaus</a:t>
            </a:r>
          </a:p>
          <a:p>
            <a:pPr marL="342900" indent="-342900">
              <a:buFont typeface="+mj-lt"/>
              <a:buAutoNum type="arabicPeriod"/>
            </a:pPr>
            <a:r>
              <a:rPr lang="fi-FI" sz="1500">
                <a:solidFill>
                  <a:schemeClr val="tx2"/>
                </a:solidFill>
                <a:latin typeface="Merriweather Bold (Headings)"/>
                <a:cs typeface="Calibri" panose="020F0502020204030204" pitchFamily="34" charset="0"/>
              </a:rPr>
              <a:t>Tapaturma</a:t>
            </a:r>
          </a:p>
          <a:p>
            <a:pPr marL="342900" indent="-342900">
              <a:buFont typeface="+mj-lt"/>
              <a:buAutoNum type="arabicPeriod"/>
            </a:pPr>
            <a:r>
              <a:rPr lang="fi-FI" sz="1500">
                <a:solidFill>
                  <a:schemeClr val="tx2"/>
                </a:solidFill>
                <a:latin typeface="Merriweather Bold (Headings)"/>
                <a:cs typeface="Calibri" panose="020F0502020204030204" pitchFamily="34" charset="0"/>
              </a:rPr>
              <a:t>Eläköityminen</a:t>
            </a:r>
          </a:p>
          <a:p>
            <a:pPr marL="342900" indent="-342900">
              <a:buFont typeface="+mj-lt"/>
              <a:buAutoNum type="arabicPeriod"/>
            </a:pPr>
            <a:r>
              <a:rPr lang="fi-FI" sz="1500">
                <a:solidFill>
                  <a:schemeClr val="tx2"/>
                </a:solidFill>
                <a:latin typeface="Merriweather Bold (Headings)"/>
                <a:cs typeface="Calibri" panose="020F0502020204030204" pitchFamily="34" charset="0"/>
              </a:rPr>
              <a:t>Työttömyys/lomautus</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Vastuu lähiomaisen hoivasta</a:t>
            </a:r>
          </a:p>
        </p:txBody>
      </p:sp>
    </p:spTree>
    <p:extLst>
      <p:ext uri="{BB962C8B-B14F-4D97-AF65-F5344CB8AC3E}">
        <p14:creationId xmlns:p14="http://schemas.microsoft.com/office/powerpoint/2010/main" val="574484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E22B9-CC29-CDC8-2DFE-3D8991D964AE}"/>
            </a:ext>
          </a:extLst>
        </p:cNvPr>
        <p:cNvGrpSpPr/>
        <p:nvPr/>
      </p:nvGrpSpPr>
      <p:grpSpPr>
        <a:xfrm>
          <a:off x="0" y="0"/>
          <a:ext cx="0" cy="0"/>
          <a:chOff x="0" y="0"/>
          <a:chExt cx="0" cy="0"/>
        </a:xfrm>
      </p:grpSpPr>
      <p:sp>
        <p:nvSpPr>
          <p:cNvPr id="16" name="Sisällön paikkamerkki 15">
            <a:extLst>
              <a:ext uri="{FF2B5EF4-FFF2-40B4-BE49-F238E27FC236}">
                <a16:creationId xmlns:a16="http://schemas.microsoft.com/office/drawing/2014/main" id="{682FDD91-783B-CA10-73E7-CD8A92EA3348}"/>
              </a:ext>
            </a:extLst>
          </p:cNvPr>
          <p:cNvSpPr>
            <a:spLocks noGrp="1"/>
          </p:cNvSpPr>
          <p:nvPr>
            <p:ph idx="1"/>
          </p:nvPr>
        </p:nvSpPr>
        <p:spPr/>
        <p:txBody>
          <a:bodyPr>
            <a:normAutofit/>
          </a:bodyPr>
          <a:lstStyle/>
          <a:p>
            <a:pPr defTabSz="1219170"/>
            <a:r>
              <a:rPr lang="fi-FI" sz="1200">
                <a:cs typeface="Arial" pitchFamily="34" charset="0"/>
              </a:rPr>
              <a:t>Usko lakisääteisen sosiaaliturvan riittävyyteen riskitilanteessa on heikentynyt edellisestä vuoden 2022 tutkimuksesta. Usko sosiaaliturvan riittävyyteen on laskenut kaikilla osa-alueilla, pois lukien vastuu lähiomaisen hoivasta, joka on pysynyt samana.</a:t>
            </a:r>
          </a:p>
          <a:p>
            <a:pPr defTabSz="1219170"/>
            <a:r>
              <a:rPr lang="fi-FI" sz="1200">
                <a:cs typeface="Arial" pitchFamily="34" charset="0"/>
              </a:rPr>
              <a:t>Suurin muutos on tapahtunut työttömyyden tai lomautuksen uhassa (-9 %-yksikköä) ja työkyvyttömyyden uhassa (-7 %-yksikköä). Miehet suhtautuvat lakisääteisen sosiaaliturvan riittävyyteen naisia positiivisemmin.</a:t>
            </a:r>
          </a:p>
        </p:txBody>
      </p:sp>
      <p:sp>
        <p:nvSpPr>
          <p:cNvPr id="4" name="Otsikko 3">
            <a:extLst>
              <a:ext uri="{FF2B5EF4-FFF2-40B4-BE49-F238E27FC236}">
                <a16:creationId xmlns:a16="http://schemas.microsoft.com/office/drawing/2014/main" id="{A6DE2C0F-9A3F-945D-085B-E8762A2DAB18}"/>
              </a:ext>
            </a:extLst>
          </p:cNvPr>
          <p:cNvSpPr>
            <a:spLocks noGrp="1"/>
          </p:cNvSpPr>
          <p:nvPr>
            <p:ph type="title"/>
          </p:nvPr>
        </p:nvSpPr>
        <p:spPr>
          <a:xfrm>
            <a:off x="424330" y="546185"/>
            <a:ext cx="10573347" cy="882300"/>
          </a:xfrm>
        </p:spPr>
        <p:txBody>
          <a:bodyPr>
            <a:normAutofit fontScale="90000"/>
          </a:bodyPr>
          <a:lstStyle/>
          <a:p>
            <a:r>
              <a:rPr lang="fi-FI"/>
              <a:t>Lakisääteisen sosiaaliturvan riittävyys riskitilanteessa</a:t>
            </a:r>
          </a:p>
        </p:txBody>
      </p:sp>
      <p:sp>
        <p:nvSpPr>
          <p:cNvPr id="6" name="Dian numeron paikkamerkki 5">
            <a:extLst>
              <a:ext uri="{FF2B5EF4-FFF2-40B4-BE49-F238E27FC236}">
                <a16:creationId xmlns:a16="http://schemas.microsoft.com/office/drawing/2014/main" id="{611C6E4C-89FD-6F73-B7A8-7E69FAD50B0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59</a:t>
            </a:fld>
            <a:endParaRPr lang="fi-FI"/>
          </a:p>
        </p:txBody>
      </p:sp>
      <p:sp>
        <p:nvSpPr>
          <p:cNvPr id="7" name="Päivämäärän paikkamerkki 6">
            <a:extLst>
              <a:ext uri="{FF2B5EF4-FFF2-40B4-BE49-F238E27FC236}">
                <a16:creationId xmlns:a16="http://schemas.microsoft.com/office/drawing/2014/main" id="{8805D259-0352-5967-8979-361DCDBD6EA5}"/>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9" name="TextBox 8">
            <a:extLst>
              <a:ext uri="{FF2B5EF4-FFF2-40B4-BE49-F238E27FC236}">
                <a16:creationId xmlns:a16="http://schemas.microsoft.com/office/drawing/2014/main" id="{16CEA082-1984-9A27-40D0-92137EC9CF87}"/>
              </a:ext>
            </a:extLst>
          </p:cNvPr>
          <p:cNvSpPr txBox="1"/>
          <p:nvPr/>
        </p:nvSpPr>
        <p:spPr>
          <a:xfrm>
            <a:off x="630413" y="3428999"/>
            <a:ext cx="5235388" cy="276999"/>
          </a:xfrm>
          <a:prstGeom prst="rect">
            <a:avLst/>
          </a:prstGeom>
          <a:noFill/>
        </p:spPr>
        <p:txBody>
          <a:bodyPr wrap="square" rtlCol="0">
            <a:spAutoFit/>
          </a:bodyPr>
          <a:lstStyle/>
          <a:p>
            <a:r>
              <a:rPr lang="fi-FI" sz="1200">
                <a:solidFill>
                  <a:schemeClr val="accent1"/>
                </a:solidFill>
                <a:latin typeface="Merriweather Bold (Headings)"/>
                <a:cs typeface="Calibri" panose="020F0502020204030204" pitchFamily="34" charset="0"/>
              </a:rPr>
              <a:t>Paljon (4) ja melko paljon (3) vastanneiden osuus (%)</a:t>
            </a:r>
          </a:p>
        </p:txBody>
      </p:sp>
      <p:pic>
        <p:nvPicPr>
          <p:cNvPr id="3" name="Picture 2">
            <a:extLst>
              <a:ext uri="{FF2B5EF4-FFF2-40B4-BE49-F238E27FC236}">
                <a16:creationId xmlns:a16="http://schemas.microsoft.com/office/drawing/2014/main" id="{9943820A-04BE-0684-90DE-E9B5F0C60147}"/>
              </a:ext>
            </a:extLst>
          </p:cNvPr>
          <p:cNvPicPr>
            <a:picLocks noChangeAspect="1"/>
          </p:cNvPicPr>
          <p:nvPr/>
        </p:nvPicPr>
        <p:blipFill>
          <a:blip r:embed="rId2"/>
          <a:stretch>
            <a:fillRect/>
          </a:stretch>
        </p:blipFill>
        <p:spPr>
          <a:xfrm>
            <a:off x="767301" y="3845823"/>
            <a:ext cx="7015038" cy="2335614"/>
          </a:xfrm>
          <a:prstGeom prst="rect">
            <a:avLst/>
          </a:prstGeom>
        </p:spPr>
      </p:pic>
    </p:spTree>
    <p:extLst>
      <p:ext uri="{BB962C8B-B14F-4D97-AF65-F5344CB8AC3E}">
        <p14:creationId xmlns:p14="http://schemas.microsoft.com/office/powerpoint/2010/main" val="152698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839F7-37CB-BEB1-4471-216654C4E827}"/>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7C5C8F15-2D86-982C-A727-EE5C4FC2D053}"/>
              </a:ext>
            </a:extLst>
          </p:cNvPr>
          <p:cNvSpPr>
            <a:spLocks noGrp="1"/>
          </p:cNvSpPr>
          <p:nvPr>
            <p:ph type="title"/>
          </p:nvPr>
        </p:nvSpPr>
        <p:spPr>
          <a:xfrm>
            <a:off x="424330" y="546185"/>
            <a:ext cx="10573347" cy="882300"/>
          </a:xfrm>
        </p:spPr>
        <p:txBody>
          <a:bodyPr>
            <a:normAutofit/>
          </a:bodyPr>
          <a:lstStyle/>
          <a:p>
            <a:r>
              <a:rPr lang="fi-FI"/>
              <a:t>Aineiston rakenne 2014-2025</a:t>
            </a:r>
          </a:p>
        </p:txBody>
      </p:sp>
      <p:sp>
        <p:nvSpPr>
          <p:cNvPr id="6" name="Dian numeron paikkamerkki 5">
            <a:extLst>
              <a:ext uri="{FF2B5EF4-FFF2-40B4-BE49-F238E27FC236}">
                <a16:creationId xmlns:a16="http://schemas.microsoft.com/office/drawing/2014/main" id="{27DA8CE0-01F2-B2D5-9921-3C03625FA20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a:t>
            </a:fld>
            <a:endParaRPr lang="fi-FI"/>
          </a:p>
        </p:txBody>
      </p:sp>
      <p:sp>
        <p:nvSpPr>
          <p:cNvPr id="7" name="Päivämäärän paikkamerkki 6">
            <a:extLst>
              <a:ext uri="{FF2B5EF4-FFF2-40B4-BE49-F238E27FC236}">
                <a16:creationId xmlns:a16="http://schemas.microsoft.com/office/drawing/2014/main" id="{DE1E88AA-AD0D-E130-A17B-1263F09715F4}"/>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pic>
        <p:nvPicPr>
          <p:cNvPr id="11" name="Picture 1">
            <a:extLst>
              <a:ext uri="{FF2B5EF4-FFF2-40B4-BE49-F238E27FC236}">
                <a16:creationId xmlns:a16="http://schemas.microsoft.com/office/drawing/2014/main" id="{BEFB5B5B-54A2-109A-CB4D-8A6025EEF439}"/>
              </a:ext>
            </a:extLst>
          </p:cNvPr>
          <p:cNvPicPr>
            <a:picLocks noGrp="1" noChangeAspect="1"/>
          </p:cNvPicPr>
          <p:nvPr>
            <p:ph idx="1"/>
          </p:nvPr>
        </p:nvPicPr>
        <p:blipFill>
          <a:blip r:embed="rId2"/>
          <a:stretch>
            <a:fillRect/>
          </a:stretch>
        </p:blipFill>
        <p:spPr>
          <a:xfrm>
            <a:off x="423863" y="1539875"/>
            <a:ext cx="7653743" cy="4637088"/>
          </a:xfrm>
          <a:prstGeom prst="rect">
            <a:avLst/>
          </a:prstGeom>
        </p:spPr>
      </p:pic>
    </p:spTree>
    <p:extLst>
      <p:ext uri="{BB962C8B-B14F-4D97-AF65-F5344CB8AC3E}">
        <p14:creationId xmlns:p14="http://schemas.microsoft.com/office/powerpoint/2010/main" val="656887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89EC0-8417-FF11-369C-346805B9211C}"/>
            </a:ext>
          </a:extLst>
        </p:cNvPr>
        <p:cNvGrpSpPr/>
        <p:nvPr/>
      </p:nvGrpSpPr>
      <p:grpSpPr>
        <a:xfrm>
          <a:off x="0" y="0"/>
          <a:ext cx="0" cy="0"/>
          <a:chOff x="0" y="0"/>
          <a:chExt cx="0" cy="0"/>
        </a:xfrm>
      </p:grpSpPr>
      <p:graphicFrame>
        <p:nvGraphicFramePr>
          <p:cNvPr id="3" name="Sisällön paikkamerkki 7">
            <a:extLst>
              <a:ext uri="{FF2B5EF4-FFF2-40B4-BE49-F238E27FC236}">
                <a16:creationId xmlns:a16="http://schemas.microsoft.com/office/drawing/2014/main" id="{C78EF1CE-FCF1-07E5-665E-EEE454AAE249}"/>
              </a:ext>
            </a:extLst>
          </p:cNvPr>
          <p:cNvGraphicFramePr>
            <a:graphicFrameLocks noGrp="1"/>
          </p:cNvGraphicFramePr>
          <p:nvPr>
            <p:ph idx="1"/>
            <p:extLst>
              <p:ext uri="{D42A27DB-BD31-4B8C-83A1-F6EECF244321}">
                <p14:modId xmlns:p14="http://schemas.microsoft.com/office/powerpoint/2010/main" val="2418107065"/>
              </p:ext>
            </p:extLst>
          </p:nvPr>
        </p:nvGraphicFramePr>
        <p:xfrm>
          <a:off x="423863" y="1943391"/>
          <a:ext cx="11344275" cy="4233572"/>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21D578D0-3AFF-B78E-CE21-D4D88938C553}"/>
              </a:ext>
            </a:extLst>
          </p:cNvPr>
          <p:cNvSpPr>
            <a:spLocks noGrp="1"/>
          </p:cNvSpPr>
          <p:nvPr>
            <p:ph type="title"/>
          </p:nvPr>
        </p:nvSpPr>
        <p:spPr>
          <a:xfrm>
            <a:off x="424330" y="546185"/>
            <a:ext cx="10573347" cy="882300"/>
          </a:xfrm>
        </p:spPr>
        <p:txBody>
          <a:bodyPr>
            <a:normAutofit fontScale="90000"/>
          </a:bodyPr>
          <a:lstStyle/>
          <a:p>
            <a:r>
              <a:rPr lang="fi-FI"/>
              <a:t>Yhteiskunnan tarjoamien lakisääteisten palvelujen ja etuuksien riittävyys</a:t>
            </a:r>
          </a:p>
        </p:txBody>
      </p:sp>
      <p:sp>
        <p:nvSpPr>
          <p:cNvPr id="6" name="Dian numeron paikkamerkki 5">
            <a:extLst>
              <a:ext uri="{FF2B5EF4-FFF2-40B4-BE49-F238E27FC236}">
                <a16:creationId xmlns:a16="http://schemas.microsoft.com/office/drawing/2014/main" id="{C92313FE-C947-9D63-4500-36CD3DB95B6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60</a:t>
            </a:fld>
            <a:endParaRPr lang="fi-FI"/>
          </a:p>
        </p:txBody>
      </p:sp>
      <p:sp>
        <p:nvSpPr>
          <p:cNvPr id="7" name="Päivämäärän paikkamerkki 6">
            <a:extLst>
              <a:ext uri="{FF2B5EF4-FFF2-40B4-BE49-F238E27FC236}">
                <a16:creationId xmlns:a16="http://schemas.microsoft.com/office/drawing/2014/main" id="{413F8228-CB09-F2AE-4CB2-1CE0F7A4E299}"/>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2B5B601C-603A-32D5-7455-BCAC42411540}"/>
              </a:ext>
            </a:extLst>
          </p:cNvPr>
          <p:cNvSpPr txBox="1"/>
          <p:nvPr/>
        </p:nvSpPr>
        <p:spPr>
          <a:xfrm>
            <a:off x="430724" y="1389393"/>
            <a:ext cx="11094557" cy="553998"/>
          </a:xfrm>
          <a:prstGeom prst="rect">
            <a:avLst/>
          </a:prstGeom>
          <a:noFill/>
        </p:spPr>
        <p:txBody>
          <a:bodyPr wrap="square" lIns="91440" tIns="45720" rIns="91440" bIns="45720" rtlCol="0">
            <a:spAutoFit/>
          </a:bodyPr>
          <a:lstStyle/>
          <a:p>
            <a:pPr defTabSz="1219170"/>
            <a:r>
              <a:rPr lang="fi-FI" sz="1500">
                <a:solidFill>
                  <a:schemeClr val="tx2"/>
                </a:solidFill>
                <a:cs typeface="Calibri" panose="020F0502020204030204" pitchFamily="34" charset="0"/>
              </a:rPr>
              <a:t>Kuinka hyvin uskot yhteiskunnan tarjoamien lakisääteisten etuuksien ja palvelujen riittävän turvaamaan taloudellista hyvinvointiasi seuraavissa riskitilanteissa? </a:t>
            </a:r>
            <a:r>
              <a:rPr lang="fi-FI" sz="1500">
                <a:solidFill>
                  <a:schemeClr val="tx2"/>
                </a:solidFill>
              </a:rPr>
              <a:t>Kaikki vastaajat, n=1000</a:t>
            </a:r>
          </a:p>
        </p:txBody>
      </p:sp>
    </p:spTree>
    <p:extLst>
      <p:ext uri="{BB962C8B-B14F-4D97-AF65-F5344CB8AC3E}">
        <p14:creationId xmlns:p14="http://schemas.microsoft.com/office/powerpoint/2010/main" val="1633917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314DF-51A1-2089-3E1F-2B2F561C5E20}"/>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BC646474-B7F0-150C-42DB-7F53865BF7C2}"/>
              </a:ext>
            </a:extLst>
          </p:cNvPr>
          <p:cNvSpPr>
            <a:spLocks noGrp="1"/>
          </p:cNvSpPr>
          <p:nvPr>
            <p:ph type="title"/>
          </p:nvPr>
        </p:nvSpPr>
        <p:spPr>
          <a:xfrm>
            <a:off x="424330" y="546185"/>
            <a:ext cx="10573347" cy="882300"/>
          </a:xfrm>
        </p:spPr>
        <p:txBody>
          <a:bodyPr>
            <a:normAutofit fontScale="90000"/>
          </a:bodyPr>
          <a:lstStyle/>
          <a:p>
            <a:r>
              <a:rPr lang="fi-FI"/>
              <a:t>Yhteiskunnan tarjoamien lakisääteisten palvelujen ja etuuksien riittävyys</a:t>
            </a:r>
          </a:p>
        </p:txBody>
      </p:sp>
      <p:sp>
        <p:nvSpPr>
          <p:cNvPr id="6" name="Dian numeron paikkamerkki 5">
            <a:extLst>
              <a:ext uri="{FF2B5EF4-FFF2-40B4-BE49-F238E27FC236}">
                <a16:creationId xmlns:a16="http://schemas.microsoft.com/office/drawing/2014/main" id="{806F873E-9E3A-CD3A-DC93-D666C6F20D0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61</a:t>
            </a:fld>
            <a:endParaRPr lang="fi-FI"/>
          </a:p>
        </p:txBody>
      </p:sp>
      <p:sp>
        <p:nvSpPr>
          <p:cNvPr id="7" name="Päivämäärän paikkamerkki 6">
            <a:extLst>
              <a:ext uri="{FF2B5EF4-FFF2-40B4-BE49-F238E27FC236}">
                <a16:creationId xmlns:a16="http://schemas.microsoft.com/office/drawing/2014/main" id="{4593CB92-4561-6BD2-568D-A66B2149236D}"/>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9A1DF94D-3652-39A2-1ED4-445D4815E1AE}"/>
              </a:ext>
            </a:extLst>
          </p:cNvPr>
          <p:cNvSpPr txBox="1"/>
          <p:nvPr/>
        </p:nvSpPr>
        <p:spPr>
          <a:xfrm>
            <a:off x="423863" y="1390238"/>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Calibri" panose="020F0502020204030204" pitchFamily="34" charset="0"/>
              </a:rPr>
              <a:t>Kuinka hyvin uskot yhteiskunnan tarjoamien lakisääteisten etuuksien ja palvelujen riittävän turvaamaan taloudellista hyvinvointiasi seuraavissa riskitilanteissa? </a:t>
            </a:r>
            <a:r>
              <a:rPr lang="fi-FI" sz="1400">
                <a:solidFill>
                  <a:schemeClr val="tx2"/>
                </a:solidFill>
              </a:rPr>
              <a:t>Kaikki vastaajat, n=1000</a:t>
            </a:r>
          </a:p>
        </p:txBody>
      </p:sp>
      <p:sp>
        <p:nvSpPr>
          <p:cNvPr id="11" name="TextBox 10">
            <a:extLst>
              <a:ext uri="{FF2B5EF4-FFF2-40B4-BE49-F238E27FC236}">
                <a16:creationId xmlns:a16="http://schemas.microsoft.com/office/drawing/2014/main" id="{1C63CCAE-2E15-D158-EF62-EDB5FFF4C2FF}"/>
              </a:ext>
            </a:extLst>
          </p:cNvPr>
          <p:cNvSpPr txBox="1"/>
          <p:nvPr/>
        </p:nvSpPr>
        <p:spPr>
          <a:xfrm>
            <a:off x="598833" y="2800091"/>
            <a:ext cx="5235388" cy="276999"/>
          </a:xfrm>
          <a:prstGeom prst="rect">
            <a:avLst/>
          </a:prstGeom>
          <a:noFill/>
        </p:spPr>
        <p:txBody>
          <a:bodyPr wrap="square" rtlCol="0">
            <a:spAutoFit/>
          </a:bodyPr>
          <a:lstStyle/>
          <a:p>
            <a:r>
              <a:rPr lang="fi-FI" sz="1200">
                <a:solidFill>
                  <a:schemeClr val="accent1"/>
                </a:solidFill>
                <a:latin typeface="Merriweather Bold (Headings)"/>
                <a:cs typeface="Calibri" panose="020F0502020204030204" pitchFamily="34" charset="0"/>
              </a:rPr>
              <a:t>Paljon (4) ja melko paljon (3) vastanneiden osuus (%)</a:t>
            </a:r>
          </a:p>
        </p:txBody>
      </p:sp>
      <p:pic>
        <p:nvPicPr>
          <p:cNvPr id="13" name="Picture 2">
            <a:extLst>
              <a:ext uri="{FF2B5EF4-FFF2-40B4-BE49-F238E27FC236}">
                <a16:creationId xmlns:a16="http://schemas.microsoft.com/office/drawing/2014/main" id="{D9419F20-BFA8-DC6E-4B19-39F50BD783CB}"/>
              </a:ext>
            </a:extLst>
          </p:cNvPr>
          <p:cNvPicPr>
            <a:picLocks noGrp="1" noChangeAspect="1"/>
          </p:cNvPicPr>
          <p:nvPr>
            <p:ph idx="1"/>
          </p:nvPr>
        </p:nvPicPr>
        <p:blipFill>
          <a:blip r:embed="rId2"/>
          <a:stretch>
            <a:fillRect/>
          </a:stretch>
        </p:blipFill>
        <p:spPr>
          <a:xfrm>
            <a:off x="423863" y="2080419"/>
            <a:ext cx="10934700" cy="3556000"/>
          </a:xfrm>
          <a:prstGeom prst="rect">
            <a:avLst/>
          </a:prstGeom>
        </p:spPr>
      </p:pic>
    </p:spTree>
    <p:extLst>
      <p:ext uri="{BB962C8B-B14F-4D97-AF65-F5344CB8AC3E}">
        <p14:creationId xmlns:p14="http://schemas.microsoft.com/office/powerpoint/2010/main" val="947365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ECEC8-906F-1F4A-4457-3F91D149C10F}"/>
            </a:ext>
          </a:extLst>
        </p:cNvPr>
        <p:cNvGrpSpPr/>
        <p:nvPr/>
      </p:nvGrpSpPr>
      <p:grpSpPr>
        <a:xfrm>
          <a:off x="0" y="0"/>
          <a:ext cx="0" cy="0"/>
          <a:chOff x="0" y="0"/>
          <a:chExt cx="0" cy="0"/>
        </a:xfrm>
      </p:grpSpPr>
      <p:graphicFrame>
        <p:nvGraphicFramePr>
          <p:cNvPr id="2" name="Sisällön paikkamerkki 7">
            <a:extLst>
              <a:ext uri="{FF2B5EF4-FFF2-40B4-BE49-F238E27FC236}">
                <a16:creationId xmlns:a16="http://schemas.microsoft.com/office/drawing/2014/main" id="{C0C61E8F-C992-BB70-A172-579FB4F54021}"/>
              </a:ext>
            </a:extLst>
          </p:cNvPr>
          <p:cNvGraphicFramePr>
            <a:graphicFrameLocks noGrp="1"/>
          </p:cNvGraphicFramePr>
          <p:nvPr>
            <p:ph idx="1"/>
            <p:extLst>
              <p:ext uri="{D42A27DB-BD31-4B8C-83A1-F6EECF244321}">
                <p14:modId xmlns:p14="http://schemas.microsoft.com/office/powerpoint/2010/main" val="199836618"/>
              </p:ext>
            </p:extLst>
          </p:nvPr>
        </p:nvGraphicFramePr>
        <p:xfrm>
          <a:off x="423863" y="1878905"/>
          <a:ext cx="11344275" cy="429805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A80CECE0-3172-9490-7539-C7EA723E2681}"/>
              </a:ext>
            </a:extLst>
          </p:cNvPr>
          <p:cNvSpPr>
            <a:spLocks noGrp="1"/>
          </p:cNvSpPr>
          <p:nvPr>
            <p:ph type="title"/>
          </p:nvPr>
        </p:nvSpPr>
        <p:spPr>
          <a:xfrm>
            <a:off x="424330" y="546185"/>
            <a:ext cx="10573347" cy="882300"/>
          </a:xfrm>
        </p:spPr>
        <p:txBody>
          <a:bodyPr>
            <a:normAutofit fontScale="90000"/>
          </a:bodyPr>
          <a:lstStyle/>
          <a:p>
            <a:r>
              <a:rPr lang="fi-FI"/>
              <a:t>Lakisääteisen sosiaaliturvan riittävyys riskitilanteissa 1/4</a:t>
            </a:r>
          </a:p>
        </p:txBody>
      </p:sp>
      <p:sp>
        <p:nvSpPr>
          <p:cNvPr id="6" name="Dian numeron paikkamerkki 5">
            <a:extLst>
              <a:ext uri="{FF2B5EF4-FFF2-40B4-BE49-F238E27FC236}">
                <a16:creationId xmlns:a16="http://schemas.microsoft.com/office/drawing/2014/main" id="{082A3FD7-9C48-3716-769F-B221CE06572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62</a:t>
            </a:fld>
            <a:endParaRPr lang="fi-FI"/>
          </a:p>
        </p:txBody>
      </p:sp>
      <p:sp>
        <p:nvSpPr>
          <p:cNvPr id="7" name="Päivämäärän paikkamerkki 6">
            <a:extLst>
              <a:ext uri="{FF2B5EF4-FFF2-40B4-BE49-F238E27FC236}">
                <a16:creationId xmlns:a16="http://schemas.microsoft.com/office/drawing/2014/main" id="{1383A89D-6816-82B8-9124-9378E945B443}"/>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FA3BC0DA-120E-5ACB-5226-4A4444C311B1}"/>
              </a:ext>
            </a:extLst>
          </p:cNvPr>
          <p:cNvSpPr txBox="1"/>
          <p:nvPr/>
        </p:nvSpPr>
        <p:spPr>
          <a:xfrm>
            <a:off x="437052" y="1355685"/>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Calibri" panose="020F0502020204030204" pitchFamily="34" charset="0"/>
              </a:rPr>
              <a:t>Kuinka hyvin uskot yhteiskunnan tarjoamien lakisääteisten etuuksien ja palvelujen riittävän turvaamaan taloudellista hyvinvointiasi seuraavissa riskitilanteissa? </a:t>
            </a:r>
            <a:r>
              <a:rPr lang="fi-FI" sz="1400">
                <a:solidFill>
                  <a:schemeClr val="tx2"/>
                </a:solidFill>
              </a:rPr>
              <a:t>Kaikki vastaajat, n=1000</a:t>
            </a:r>
          </a:p>
        </p:txBody>
      </p:sp>
    </p:spTree>
    <p:extLst>
      <p:ext uri="{BB962C8B-B14F-4D97-AF65-F5344CB8AC3E}">
        <p14:creationId xmlns:p14="http://schemas.microsoft.com/office/powerpoint/2010/main" val="2700588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7478E-4546-C96B-F9AA-848C763C81C0}"/>
            </a:ext>
          </a:extLst>
        </p:cNvPr>
        <p:cNvGrpSpPr/>
        <p:nvPr/>
      </p:nvGrpSpPr>
      <p:grpSpPr>
        <a:xfrm>
          <a:off x="0" y="0"/>
          <a:ext cx="0" cy="0"/>
          <a:chOff x="0" y="0"/>
          <a:chExt cx="0" cy="0"/>
        </a:xfrm>
      </p:grpSpPr>
      <p:graphicFrame>
        <p:nvGraphicFramePr>
          <p:cNvPr id="2" name="Sisällön paikkamerkki 7">
            <a:extLst>
              <a:ext uri="{FF2B5EF4-FFF2-40B4-BE49-F238E27FC236}">
                <a16:creationId xmlns:a16="http://schemas.microsoft.com/office/drawing/2014/main" id="{D04BECE9-C105-6FCB-FED1-82A3AABE760D}"/>
              </a:ext>
            </a:extLst>
          </p:cNvPr>
          <p:cNvGraphicFramePr>
            <a:graphicFrameLocks noGrp="1"/>
          </p:cNvGraphicFramePr>
          <p:nvPr>
            <p:ph idx="1"/>
            <p:extLst>
              <p:ext uri="{D42A27DB-BD31-4B8C-83A1-F6EECF244321}">
                <p14:modId xmlns:p14="http://schemas.microsoft.com/office/powerpoint/2010/main" val="416284126"/>
              </p:ext>
            </p:extLst>
          </p:nvPr>
        </p:nvGraphicFramePr>
        <p:xfrm>
          <a:off x="423863" y="1883707"/>
          <a:ext cx="11344275" cy="4293255"/>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4DA67E96-09B5-0952-1B81-34656988F0CB}"/>
              </a:ext>
            </a:extLst>
          </p:cNvPr>
          <p:cNvSpPr>
            <a:spLocks noGrp="1"/>
          </p:cNvSpPr>
          <p:nvPr>
            <p:ph type="title"/>
          </p:nvPr>
        </p:nvSpPr>
        <p:spPr>
          <a:xfrm>
            <a:off x="424330" y="546185"/>
            <a:ext cx="10573347" cy="882300"/>
          </a:xfrm>
        </p:spPr>
        <p:txBody>
          <a:bodyPr>
            <a:normAutofit fontScale="90000"/>
          </a:bodyPr>
          <a:lstStyle/>
          <a:p>
            <a:r>
              <a:rPr lang="fi-FI"/>
              <a:t>Lakisääteisen sosiaaliturvan riittävyys riskitilanteissa 2/4</a:t>
            </a:r>
          </a:p>
        </p:txBody>
      </p:sp>
      <p:sp>
        <p:nvSpPr>
          <p:cNvPr id="6" name="Dian numeron paikkamerkki 5">
            <a:extLst>
              <a:ext uri="{FF2B5EF4-FFF2-40B4-BE49-F238E27FC236}">
                <a16:creationId xmlns:a16="http://schemas.microsoft.com/office/drawing/2014/main" id="{9C3F405E-968C-98AD-C8A4-57681298EB7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63</a:t>
            </a:fld>
            <a:endParaRPr lang="fi-FI"/>
          </a:p>
        </p:txBody>
      </p:sp>
      <p:sp>
        <p:nvSpPr>
          <p:cNvPr id="7" name="Päivämäärän paikkamerkki 6">
            <a:extLst>
              <a:ext uri="{FF2B5EF4-FFF2-40B4-BE49-F238E27FC236}">
                <a16:creationId xmlns:a16="http://schemas.microsoft.com/office/drawing/2014/main" id="{2CAE8173-3EDE-4912-ED1A-5F6D95B2961D}"/>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E3E00FCD-FE7E-3E09-D9B2-6C479F734B70}"/>
              </a:ext>
            </a:extLst>
          </p:cNvPr>
          <p:cNvSpPr txBox="1"/>
          <p:nvPr/>
        </p:nvSpPr>
        <p:spPr>
          <a:xfrm>
            <a:off x="439834" y="1360488"/>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Calibri" panose="020F0502020204030204" pitchFamily="34" charset="0"/>
              </a:rPr>
              <a:t>Kuinka hyvin uskot yhteiskunnan tarjoamien lakisääteisten etuuksien ja palvelujen riittävän turvaamaan taloudellista hyvinvointiasi seuraavissa riskitilanteissa? </a:t>
            </a:r>
            <a:r>
              <a:rPr lang="fi-FI" sz="1400">
                <a:solidFill>
                  <a:schemeClr val="tx2"/>
                </a:solidFill>
              </a:rPr>
              <a:t>Kaikki vastaajat, n=1000</a:t>
            </a:r>
          </a:p>
        </p:txBody>
      </p:sp>
    </p:spTree>
    <p:extLst>
      <p:ext uri="{BB962C8B-B14F-4D97-AF65-F5344CB8AC3E}">
        <p14:creationId xmlns:p14="http://schemas.microsoft.com/office/powerpoint/2010/main" val="2242537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EDC18-B1AF-0381-285D-F0C1A1143232}"/>
            </a:ext>
          </a:extLst>
        </p:cNvPr>
        <p:cNvGrpSpPr/>
        <p:nvPr/>
      </p:nvGrpSpPr>
      <p:grpSpPr>
        <a:xfrm>
          <a:off x="0" y="0"/>
          <a:ext cx="0" cy="0"/>
          <a:chOff x="0" y="0"/>
          <a:chExt cx="0" cy="0"/>
        </a:xfrm>
      </p:grpSpPr>
      <p:graphicFrame>
        <p:nvGraphicFramePr>
          <p:cNvPr id="2" name="Sisällön paikkamerkki 7">
            <a:extLst>
              <a:ext uri="{FF2B5EF4-FFF2-40B4-BE49-F238E27FC236}">
                <a16:creationId xmlns:a16="http://schemas.microsoft.com/office/drawing/2014/main" id="{C4ECE780-30F5-BE1A-E587-EB56D324BB05}"/>
              </a:ext>
            </a:extLst>
          </p:cNvPr>
          <p:cNvGraphicFramePr>
            <a:graphicFrameLocks noGrp="1"/>
          </p:cNvGraphicFramePr>
          <p:nvPr>
            <p:ph idx="1"/>
            <p:extLst>
              <p:ext uri="{D42A27DB-BD31-4B8C-83A1-F6EECF244321}">
                <p14:modId xmlns:p14="http://schemas.microsoft.com/office/powerpoint/2010/main" val="3076150812"/>
              </p:ext>
            </p:extLst>
          </p:nvPr>
        </p:nvGraphicFramePr>
        <p:xfrm>
          <a:off x="423863" y="1884377"/>
          <a:ext cx="11344275" cy="4292586"/>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8D1EF5E3-5AD5-42E4-5F40-81DD826CF9CF}"/>
              </a:ext>
            </a:extLst>
          </p:cNvPr>
          <p:cNvSpPr>
            <a:spLocks noGrp="1"/>
          </p:cNvSpPr>
          <p:nvPr>
            <p:ph type="title"/>
          </p:nvPr>
        </p:nvSpPr>
        <p:spPr>
          <a:xfrm>
            <a:off x="424330" y="546185"/>
            <a:ext cx="10573347" cy="882300"/>
          </a:xfrm>
        </p:spPr>
        <p:txBody>
          <a:bodyPr>
            <a:normAutofit fontScale="90000"/>
          </a:bodyPr>
          <a:lstStyle/>
          <a:p>
            <a:r>
              <a:rPr lang="fi-FI"/>
              <a:t>Lakisääteisen sosiaaliturvan riittävyys riskitilanteissa 3/4</a:t>
            </a:r>
          </a:p>
        </p:txBody>
      </p:sp>
      <p:sp>
        <p:nvSpPr>
          <p:cNvPr id="6" name="Dian numeron paikkamerkki 5">
            <a:extLst>
              <a:ext uri="{FF2B5EF4-FFF2-40B4-BE49-F238E27FC236}">
                <a16:creationId xmlns:a16="http://schemas.microsoft.com/office/drawing/2014/main" id="{E4D7806F-162D-C0B7-B9C8-170F5CD35EF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64</a:t>
            </a:fld>
            <a:endParaRPr lang="fi-FI"/>
          </a:p>
        </p:txBody>
      </p:sp>
      <p:sp>
        <p:nvSpPr>
          <p:cNvPr id="7" name="Päivämäärän paikkamerkki 6">
            <a:extLst>
              <a:ext uri="{FF2B5EF4-FFF2-40B4-BE49-F238E27FC236}">
                <a16:creationId xmlns:a16="http://schemas.microsoft.com/office/drawing/2014/main" id="{DC1F6013-FBAC-BCEC-5770-A1F84849054B}"/>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47B61DDE-28F3-0D44-9BC6-357A7AC5B2D7}"/>
              </a:ext>
            </a:extLst>
          </p:cNvPr>
          <p:cNvSpPr txBox="1"/>
          <p:nvPr/>
        </p:nvSpPr>
        <p:spPr>
          <a:xfrm>
            <a:off x="440018" y="1361157"/>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Calibri" panose="020F0502020204030204" pitchFamily="34" charset="0"/>
              </a:rPr>
              <a:t>Kuinka hyvin uskot yhteiskunnan tarjoamien lakisääteisten etuuksien ja palvelujen riittävän turvaamaan taloudellista hyvinvointiasi seuraavissa riskitilanteissa? </a:t>
            </a:r>
            <a:r>
              <a:rPr lang="fi-FI" sz="1400">
                <a:solidFill>
                  <a:schemeClr val="tx2"/>
                </a:solidFill>
              </a:rPr>
              <a:t>Kaikki vastaajat, n=1000</a:t>
            </a:r>
          </a:p>
        </p:txBody>
      </p:sp>
    </p:spTree>
    <p:extLst>
      <p:ext uri="{BB962C8B-B14F-4D97-AF65-F5344CB8AC3E}">
        <p14:creationId xmlns:p14="http://schemas.microsoft.com/office/powerpoint/2010/main" val="273341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1910-D654-335D-DFB7-08314A9FCBE4}"/>
            </a:ext>
          </a:extLst>
        </p:cNvPr>
        <p:cNvGrpSpPr/>
        <p:nvPr/>
      </p:nvGrpSpPr>
      <p:grpSpPr>
        <a:xfrm>
          <a:off x="0" y="0"/>
          <a:ext cx="0" cy="0"/>
          <a:chOff x="0" y="0"/>
          <a:chExt cx="0" cy="0"/>
        </a:xfrm>
      </p:grpSpPr>
      <p:graphicFrame>
        <p:nvGraphicFramePr>
          <p:cNvPr id="2" name="Sisällön paikkamerkki 7">
            <a:extLst>
              <a:ext uri="{FF2B5EF4-FFF2-40B4-BE49-F238E27FC236}">
                <a16:creationId xmlns:a16="http://schemas.microsoft.com/office/drawing/2014/main" id="{1D5BA202-0270-B443-7733-99FCDABE67F1}"/>
              </a:ext>
            </a:extLst>
          </p:cNvPr>
          <p:cNvGraphicFramePr>
            <a:graphicFrameLocks noGrp="1"/>
          </p:cNvGraphicFramePr>
          <p:nvPr>
            <p:ph idx="1"/>
            <p:extLst>
              <p:ext uri="{D42A27DB-BD31-4B8C-83A1-F6EECF244321}">
                <p14:modId xmlns:p14="http://schemas.microsoft.com/office/powerpoint/2010/main" val="2972354401"/>
              </p:ext>
            </p:extLst>
          </p:nvPr>
        </p:nvGraphicFramePr>
        <p:xfrm>
          <a:off x="423863" y="1881949"/>
          <a:ext cx="11344275" cy="4295013"/>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74BD2BA1-4CCC-2996-FBFF-A49E21A6A740}"/>
              </a:ext>
            </a:extLst>
          </p:cNvPr>
          <p:cNvSpPr>
            <a:spLocks noGrp="1"/>
          </p:cNvSpPr>
          <p:nvPr>
            <p:ph type="title"/>
          </p:nvPr>
        </p:nvSpPr>
        <p:spPr>
          <a:xfrm>
            <a:off x="424330" y="546185"/>
            <a:ext cx="10573347" cy="882300"/>
          </a:xfrm>
        </p:spPr>
        <p:txBody>
          <a:bodyPr>
            <a:normAutofit fontScale="90000"/>
          </a:bodyPr>
          <a:lstStyle/>
          <a:p>
            <a:r>
              <a:rPr lang="fi-FI"/>
              <a:t>Lakisääteisen sosiaaliturvan riittävyys riskitilanteissa 4/4</a:t>
            </a:r>
          </a:p>
        </p:txBody>
      </p:sp>
      <p:sp>
        <p:nvSpPr>
          <p:cNvPr id="6" name="Dian numeron paikkamerkki 5">
            <a:extLst>
              <a:ext uri="{FF2B5EF4-FFF2-40B4-BE49-F238E27FC236}">
                <a16:creationId xmlns:a16="http://schemas.microsoft.com/office/drawing/2014/main" id="{5CCEF464-5CC0-2334-188D-9CBA056CC3B0}"/>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65</a:t>
            </a:fld>
            <a:endParaRPr lang="fi-FI"/>
          </a:p>
        </p:txBody>
      </p:sp>
      <p:sp>
        <p:nvSpPr>
          <p:cNvPr id="7" name="Päivämäärän paikkamerkki 6">
            <a:extLst>
              <a:ext uri="{FF2B5EF4-FFF2-40B4-BE49-F238E27FC236}">
                <a16:creationId xmlns:a16="http://schemas.microsoft.com/office/drawing/2014/main" id="{FAC64A19-9278-77CC-E3DF-3C8610C22A6D}"/>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EABEEFF4-506D-C5F0-9812-7E0D29097933}"/>
              </a:ext>
            </a:extLst>
          </p:cNvPr>
          <p:cNvSpPr txBox="1"/>
          <p:nvPr/>
        </p:nvSpPr>
        <p:spPr>
          <a:xfrm>
            <a:off x="440021" y="1358730"/>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Calibri" panose="020F0502020204030204" pitchFamily="34" charset="0"/>
              </a:rPr>
              <a:t>Kuinka hyvin uskot yhteiskunnan tarjoamien lakisääteisten etuuksien ja palvelujen riittävän turvaamaan taloudellista hyvinvointiasi seuraavissa riskitilanteissa? </a:t>
            </a:r>
            <a:r>
              <a:rPr lang="fi-FI" sz="1400">
                <a:solidFill>
                  <a:schemeClr val="tx2"/>
                </a:solidFill>
              </a:rPr>
              <a:t>Kaikki vastaajat, n=1000</a:t>
            </a:r>
          </a:p>
        </p:txBody>
      </p:sp>
    </p:spTree>
    <p:extLst>
      <p:ext uri="{BB962C8B-B14F-4D97-AF65-F5344CB8AC3E}">
        <p14:creationId xmlns:p14="http://schemas.microsoft.com/office/powerpoint/2010/main" val="968200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B5644-FC7D-713A-4BE6-01C33949B81A}"/>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8189C05-F155-96D5-7179-7AC687E8FC03}"/>
              </a:ext>
            </a:extLst>
          </p:cNvPr>
          <p:cNvSpPr>
            <a:spLocks noGrp="1"/>
          </p:cNvSpPr>
          <p:nvPr>
            <p:ph type="title"/>
          </p:nvPr>
        </p:nvSpPr>
        <p:spPr>
          <a:xfrm>
            <a:off x="424330" y="546185"/>
            <a:ext cx="10573347" cy="882300"/>
          </a:xfrm>
        </p:spPr>
        <p:txBody>
          <a:bodyPr>
            <a:normAutofit fontScale="90000"/>
          </a:bodyPr>
          <a:lstStyle/>
          <a:p>
            <a:r>
              <a:rPr lang="fi-FI"/>
              <a:t>Nykyisen elämänvaiheen riskien uhka ja lakisääteisen sosiaaliturvan riittävyys riskitilanteissa</a:t>
            </a:r>
          </a:p>
        </p:txBody>
      </p:sp>
      <p:sp>
        <p:nvSpPr>
          <p:cNvPr id="6" name="Dian numeron paikkamerkki 5">
            <a:extLst>
              <a:ext uri="{FF2B5EF4-FFF2-40B4-BE49-F238E27FC236}">
                <a16:creationId xmlns:a16="http://schemas.microsoft.com/office/drawing/2014/main" id="{A19DEAF4-0453-EDFE-210B-F6E9E5A57DA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66</a:t>
            </a:fld>
            <a:endParaRPr lang="fi-FI"/>
          </a:p>
        </p:txBody>
      </p:sp>
      <p:sp>
        <p:nvSpPr>
          <p:cNvPr id="7" name="Päivämäärän paikkamerkki 6">
            <a:extLst>
              <a:ext uri="{FF2B5EF4-FFF2-40B4-BE49-F238E27FC236}">
                <a16:creationId xmlns:a16="http://schemas.microsoft.com/office/drawing/2014/main" id="{C9BD86B1-9FD1-27D8-72C4-0221EFA3B85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188B21A4-4B67-31F3-E19C-AF5A2F7B5AB7}"/>
              </a:ext>
            </a:extLst>
          </p:cNvPr>
          <p:cNvSpPr txBox="1"/>
          <p:nvPr/>
        </p:nvSpPr>
        <p:spPr>
          <a:xfrm>
            <a:off x="420836" y="1387145"/>
            <a:ext cx="11094557" cy="307777"/>
          </a:xfrm>
          <a:prstGeom prst="rect">
            <a:avLst/>
          </a:prstGeom>
          <a:noFill/>
        </p:spPr>
        <p:txBody>
          <a:bodyPr wrap="square" lIns="91440" tIns="45720" rIns="91440" bIns="45720" rtlCol="0">
            <a:spAutoFit/>
          </a:bodyPr>
          <a:lstStyle/>
          <a:p>
            <a:pPr defTabSz="1219170"/>
            <a:r>
              <a:rPr lang="fi-FI" sz="1400">
                <a:solidFill>
                  <a:schemeClr val="tx2"/>
                </a:solidFill>
              </a:rPr>
              <a:t>Kaikki vastaajat, n=1000.   Paljon ja melko paljon osuudet (%)</a:t>
            </a:r>
          </a:p>
        </p:txBody>
      </p:sp>
      <p:graphicFrame>
        <p:nvGraphicFramePr>
          <p:cNvPr id="11" name="Sisällön paikkamerkki 7">
            <a:extLst>
              <a:ext uri="{FF2B5EF4-FFF2-40B4-BE49-F238E27FC236}">
                <a16:creationId xmlns:a16="http://schemas.microsoft.com/office/drawing/2014/main" id="{297C7E43-20CB-6F2A-92AB-6116FF6878CC}"/>
              </a:ext>
            </a:extLst>
          </p:cNvPr>
          <p:cNvGraphicFramePr>
            <a:graphicFrameLocks noGrp="1"/>
          </p:cNvGraphicFramePr>
          <p:nvPr>
            <p:ph idx="1"/>
            <p:extLst>
              <p:ext uri="{D42A27DB-BD31-4B8C-83A1-F6EECF244321}">
                <p14:modId xmlns:p14="http://schemas.microsoft.com/office/powerpoint/2010/main" val="915675065"/>
              </p:ext>
            </p:extLst>
          </p:nvPr>
        </p:nvGraphicFramePr>
        <p:xfrm>
          <a:off x="423863" y="1694921"/>
          <a:ext cx="11344275" cy="44820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08214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CFBF8-3EDA-FBF2-5778-9E36BA2E118C}"/>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A2F7CCF5-07F0-6611-3D11-9E3AE6F450DD}"/>
              </a:ext>
            </a:extLst>
          </p:cNvPr>
          <p:cNvSpPr>
            <a:spLocks noGrp="1"/>
          </p:cNvSpPr>
          <p:nvPr>
            <p:ph type="title"/>
          </p:nvPr>
        </p:nvSpPr>
        <p:spPr>
          <a:xfrm>
            <a:off x="424330" y="546185"/>
            <a:ext cx="10573347" cy="882300"/>
          </a:xfrm>
        </p:spPr>
        <p:txBody>
          <a:bodyPr>
            <a:normAutofit fontScale="90000"/>
          </a:bodyPr>
          <a:lstStyle/>
          <a:p>
            <a:r>
              <a:rPr lang="fi-FI"/>
              <a:t>Nykyisen elämänvaiheen riskien uhka ja lakisääteisen sosiaaliturvan riittävyys riskitilanteissa</a:t>
            </a:r>
          </a:p>
        </p:txBody>
      </p:sp>
      <p:sp>
        <p:nvSpPr>
          <p:cNvPr id="6" name="Dian numeron paikkamerkki 5">
            <a:extLst>
              <a:ext uri="{FF2B5EF4-FFF2-40B4-BE49-F238E27FC236}">
                <a16:creationId xmlns:a16="http://schemas.microsoft.com/office/drawing/2014/main" id="{FA3CD4B4-3EBD-9041-3E7D-DB8FAF4A2910}"/>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67</a:t>
            </a:fld>
            <a:endParaRPr lang="fi-FI"/>
          </a:p>
        </p:txBody>
      </p:sp>
      <p:sp>
        <p:nvSpPr>
          <p:cNvPr id="7" name="Päivämäärän paikkamerkki 6">
            <a:extLst>
              <a:ext uri="{FF2B5EF4-FFF2-40B4-BE49-F238E27FC236}">
                <a16:creationId xmlns:a16="http://schemas.microsoft.com/office/drawing/2014/main" id="{33A3389E-EFED-F5DA-C59E-025823BE2AA0}"/>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xtBox 1">
            <a:extLst>
              <a:ext uri="{FF2B5EF4-FFF2-40B4-BE49-F238E27FC236}">
                <a16:creationId xmlns:a16="http://schemas.microsoft.com/office/drawing/2014/main" id="{4742F4D8-C5DC-FA26-C911-6F39ECFCAE4D}"/>
              </a:ext>
            </a:extLst>
          </p:cNvPr>
          <p:cNvSpPr txBox="1"/>
          <p:nvPr/>
        </p:nvSpPr>
        <p:spPr>
          <a:xfrm>
            <a:off x="507936" y="1984096"/>
            <a:ext cx="4639559" cy="58477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i-FI" sz="1600">
                <a:solidFill>
                  <a:schemeClr val="bg2"/>
                </a:solidFill>
              </a:rPr>
              <a:t>Positiivinen luku = Usko yhteiskunnan kykyyn huolehtia on suurempi kuin pelko</a:t>
            </a:r>
          </a:p>
        </p:txBody>
      </p:sp>
      <p:sp>
        <p:nvSpPr>
          <p:cNvPr id="3" name="Tekstiruutu 6">
            <a:extLst>
              <a:ext uri="{FF2B5EF4-FFF2-40B4-BE49-F238E27FC236}">
                <a16:creationId xmlns:a16="http://schemas.microsoft.com/office/drawing/2014/main" id="{8351E7C4-5229-6667-979F-62A2118EF35F}"/>
              </a:ext>
            </a:extLst>
          </p:cNvPr>
          <p:cNvSpPr txBox="1"/>
          <p:nvPr/>
        </p:nvSpPr>
        <p:spPr>
          <a:xfrm>
            <a:off x="423863" y="1390661"/>
            <a:ext cx="11094557" cy="307777"/>
          </a:xfrm>
          <a:prstGeom prst="rect">
            <a:avLst/>
          </a:prstGeom>
          <a:noFill/>
        </p:spPr>
        <p:txBody>
          <a:bodyPr wrap="square" lIns="91440" tIns="45720" rIns="91440" bIns="45720" rtlCol="0">
            <a:spAutoFit/>
          </a:bodyPr>
          <a:lstStyle/>
          <a:p>
            <a:pPr defTabSz="1219170"/>
            <a:r>
              <a:rPr lang="fi-FI" sz="1400">
                <a:solidFill>
                  <a:schemeClr val="tx2"/>
                </a:solidFill>
              </a:rPr>
              <a:t>Kaikki vastaajat, n=1000.   Paljon ja melko paljon osuudet (%)</a:t>
            </a:r>
          </a:p>
        </p:txBody>
      </p:sp>
      <p:pic>
        <p:nvPicPr>
          <p:cNvPr id="13" name="Picture 7">
            <a:extLst>
              <a:ext uri="{FF2B5EF4-FFF2-40B4-BE49-F238E27FC236}">
                <a16:creationId xmlns:a16="http://schemas.microsoft.com/office/drawing/2014/main" id="{60E787F0-A561-2D5C-8E1D-3B2D4DD6CF89}"/>
              </a:ext>
            </a:extLst>
          </p:cNvPr>
          <p:cNvPicPr>
            <a:picLocks noGrp="1" noChangeAspect="1"/>
          </p:cNvPicPr>
          <p:nvPr>
            <p:ph idx="1"/>
          </p:nvPr>
        </p:nvPicPr>
        <p:blipFill>
          <a:blip r:embed="rId2"/>
          <a:stretch>
            <a:fillRect/>
          </a:stretch>
        </p:blipFill>
        <p:spPr>
          <a:xfrm>
            <a:off x="507936" y="2867819"/>
            <a:ext cx="7416800" cy="1981200"/>
          </a:xfrm>
          <a:prstGeom prst="rect">
            <a:avLst/>
          </a:prstGeom>
        </p:spPr>
      </p:pic>
    </p:spTree>
    <p:extLst>
      <p:ext uri="{BB962C8B-B14F-4D97-AF65-F5344CB8AC3E}">
        <p14:creationId xmlns:p14="http://schemas.microsoft.com/office/powerpoint/2010/main" val="24449386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Yhteiskunnan ja yksilön vastuunjako</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68</a:t>
            </a:fld>
            <a:endParaRPr lang="fi-FI"/>
          </a:p>
        </p:txBody>
      </p:sp>
      <p:sp>
        <p:nvSpPr>
          <p:cNvPr id="6" name="Päivämäärän paikkamerkki 5">
            <a:extLst>
              <a:ext uri="{FF2B5EF4-FFF2-40B4-BE49-F238E27FC236}">
                <a16:creationId xmlns:a16="http://schemas.microsoft.com/office/drawing/2014/main" id="{2D5C3A2D-0459-3086-63FC-9D89328BC8F4}"/>
              </a:ext>
            </a:extLst>
          </p:cNvPr>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327470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1011291"/>
            <a:ext cx="10827465" cy="4462760"/>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Kuinka hyvin seuraavat väittämät vastaavat näkemystäsi yhteiskunnan ja yksilön vastuunjaosta?</a:t>
            </a:r>
          </a:p>
          <a:p>
            <a:endParaRPr lang="fi-FI" sz="1500" b="1">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4= täysin samaa mieltä</a:t>
            </a:r>
          </a:p>
          <a:p>
            <a:r>
              <a:rPr lang="fi-FI" sz="1500">
                <a:solidFill>
                  <a:schemeClr val="tx2"/>
                </a:solidFill>
                <a:latin typeface="Merriweather Bold (Headings)"/>
                <a:cs typeface="Calibri" panose="020F0502020204030204" pitchFamily="34" charset="0"/>
              </a:rPr>
              <a:t>3= osittain samaa mieltä</a:t>
            </a:r>
          </a:p>
          <a:p>
            <a:r>
              <a:rPr lang="fi-FI" sz="1500">
                <a:solidFill>
                  <a:schemeClr val="tx2"/>
                </a:solidFill>
                <a:latin typeface="Merriweather Bold (Headings)"/>
                <a:cs typeface="Calibri" panose="020F0502020204030204" pitchFamily="34" charset="0"/>
              </a:rPr>
              <a:t>2= osittain eri mieltä</a:t>
            </a:r>
          </a:p>
          <a:p>
            <a:r>
              <a:rPr lang="fi-FI" sz="1500">
                <a:solidFill>
                  <a:schemeClr val="tx2"/>
                </a:solidFill>
                <a:latin typeface="Merriweather Bold (Headings)"/>
                <a:cs typeface="Calibri" panose="020F0502020204030204" pitchFamily="34" charset="0"/>
              </a:rPr>
              <a:t>1= täysin eri mieltä</a:t>
            </a:r>
          </a:p>
          <a:p>
            <a:r>
              <a:rPr lang="fi-FI" sz="1500">
                <a:solidFill>
                  <a:schemeClr val="tx2"/>
                </a:solidFill>
                <a:latin typeface="Merriweather Bold (Headings)"/>
                <a:cs typeface="Calibri" panose="020F0502020204030204" pitchFamily="34" charset="0"/>
              </a:rPr>
              <a:t>0= en osaa sanoa</a:t>
            </a:r>
          </a:p>
          <a:p>
            <a:endParaRPr lang="fi-FI" sz="15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Väittämät</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Vapaaehtoiset vakuutukset ovat välttämättömiä lakisääteisen sosiaaliturvan täydentämiseksi</a:t>
            </a:r>
          </a:p>
          <a:p>
            <a:pPr marL="342900" indent="-342900">
              <a:buFont typeface="+mj-lt"/>
              <a:buAutoNum type="arabicPeriod"/>
            </a:pPr>
            <a:r>
              <a:rPr lang="fi-FI" sz="1500">
                <a:solidFill>
                  <a:schemeClr val="tx2"/>
                </a:solidFill>
                <a:latin typeface="Merriweather Bold (Headings)"/>
                <a:cs typeface="Calibri" panose="020F0502020204030204" pitchFamily="34" charset="0"/>
              </a:rPr>
              <a:t>Julkinen terveydenhuolto takaa riittävät palvelut sairauksien varalta</a:t>
            </a:r>
          </a:p>
          <a:p>
            <a:pPr marL="342900" indent="-342900">
              <a:buFont typeface="+mj-lt"/>
              <a:buAutoNum type="arabicPeriod"/>
            </a:pPr>
            <a:r>
              <a:rPr lang="fi-FI" sz="1500">
                <a:solidFill>
                  <a:schemeClr val="tx2"/>
                </a:solidFill>
                <a:latin typeface="Merriweather Bold (Headings)"/>
                <a:cs typeface="Calibri" panose="020F0502020204030204" pitchFamily="34" charset="0"/>
              </a:rPr>
              <a:t>Lakisääteinen eläketurva takaa riittävän toimeentulon vanhuudessa</a:t>
            </a:r>
          </a:p>
          <a:p>
            <a:pPr marL="342900" indent="-342900">
              <a:buFont typeface="+mj-lt"/>
              <a:buAutoNum type="arabicPeriod"/>
            </a:pPr>
            <a:r>
              <a:rPr lang="fi-FI" sz="1500">
                <a:solidFill>
                  <a:schemeClr val="tx2"/>
                </a:solidFill>
                <a:latin typeface="Merriweather Bold (Headings)"/>
                <a:cs typeface="Calibri" panose="020F0502020204030204" pitchFamily="34" charset="0"/>
              </a:rPr>
              <a:t>Omaehtoinen varautuminen vanhuuden varalle pitää olla nykyistä helpompaa ja houkuttelevampaa</a:t>
            </a:r>
          </a:p>
          <a:p>
            <a:pPr marL="342900" indent="-342900">
              <a:buFont typeface="+mj-lt"/>
              <a:buAutoNum type="arabicPeriod"/>
            </a:pPr>
            <a:r>
              <a:rPr lang="fi-FI" sz="1500">
                <a:solidFill>
                  <a:schemeClr val="tx2"/>
                </a:solidFill>
                <a:latin typeface="Merriweather Bold (Headings)"/>
                <a:cs typeface="Calibri" panose="020F0502020204030204" pitchFamily="34" charset="0"/>
              </a:rPr>
              <a:t>Omistusasunnon tai muun varallisuuden ei pidä jatkossakaan korottaa julkisten hoivapalvelujen asiakasmaksuja (nykyisin vain tulot korottavat)</a:t>
            </a:r>
          </a:p>
          <a:p>
            <a:pPr marL="342900" indent="-342900">
              <a:buFont typeface="+mj-lt"/>
              <a:buAutoNum type="arabicPeriod"/>
            </a:pPr>
            <a:r>
              <a:rPr lang="fi-FI" sz="1500">
                <a:solidFill>
                  <a:schemeClr val="tx2"/>
                </a:solidFill>
                <a:latin typeface="Merriweather Bold (Headings)"/>
                <a:cs typeface="Calibri" panose="020F0502020204030204" pitchFamily="34" charset="0"/>
              </a:rPr>
              <a:t>Perheenhuoltajan kuolemaan on välttämätöntä varautua henkivakuutuksella</a:t>
            </a:r>
          </a:p>
        </p:txBody>
      </p:sp>
    </p:spTree>
    <p:extLst>
      <p:ext uri="{BB962C8B-B14F-4D97-AF65-F5344CB8AC3E}">
        <p14:creationId xmlns:p14="http://schemas.microsoft.com/office/powerpoint/2010/main" val="18849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a:xfrm>
            <a:off x="424330" y="1709738"/>
            <a:ext cx="11343339" cy="2852737"/>
          </a:xfrm>
        </p:spPr>
        <p:txBody>
          <a:bodyPr/>
          <a:lstStyle/>
          <a:p>
            <a:r>
              <a:rPr lang="fi-FI"/>
              <a:t>Johdanto</a:t>
            </a:r>
          </a:p>
        </p:txBody>
      </p:sp>
      <p:sp>
        <p:nvSpPr>
          <p:cNvPr id="9" name="Tekstin paikkamerkki 8">
            <a:extLst>
              <a:ext uri="{FF2B5EF4-FFF2-40B4-BE49-F238E27FC236}">
                <a16:creationId xmlns:a16="http://schemas.microsoft.com/office/drawing/2014/main" id="{133454E2-C36A-5855-43E4-F9040C8F7BE8}"/>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a:xfrm>
            <a:off x="1729034" y="6356350"/>
            <a:ext cx="8733929" cy="365125"/>
          </a:xfrm>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7</a:t>
            </a:fld>
            <a:endParaRPr lang="fi-FI"/>
          </a:p>
        </p:txBody>
      </p:sp>
    </p:spTree>
    <p:extLst>
      <p:ext uri="{BB962C8B-B14F-4D97-AF65-F5344CB8AC3E}">
        <p14:creationId xmlns:p14="http://schemas.microsoft.com/office/powerpoint/2010/main" val="12330816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63BE222-91C6-DBA6-A332-E159205A65FF}"/>
              </a:ext>
            </a:extLst>
          </p:cNvPr>
          <p:cNvSpPr>
            <a:spLocks noGrp="1"/>
          </p:cNvSpPr>
          <p:nvPr>
            <p:ph idx="1"/>
          </p:nvPr>
        </p:nvSpPr>
        <p:spPr>
          <a:xfrm>
            <a:off x="423863" y="1540365"/>
            <a:ext cx="11343806" cy="4636598"/>
          </a:xfrm>
        </p:spPr>
        <p:txBody>
          <a:bodyPr>
            <a:normAutofit/>
          </a:bodyPr>
          <a:lstStyle/>
          <a:p>
            <a:r>
              <a:rPr lang="fi-FI"/>
              <a:t>Vastaajien kesken tuntuu olevan suuri yhteisymmärrys siitä, että omistusasumisen tai muun varallisuuden ei tulisi vaikuttaa yhteiskunnan veloittamiin hoivamenojen korvaamiseen. 77 % vastaajista on sitä mieltä, että omistusasunnon ja muun varallisuuden ei tulisi jatkossakaan korottaa julkisten hoivapalvelujen asiakasmaksuja.</a:t>
            </a:r>
          </a:p>
          <a:p>
            <a:r>
              <a:rPr lang="fi-FI"/>
              <a:t>Samalla vastaajien mielestä omaehtoisen varautumisen vanhuuden varalle tulee olla yhä helpompaa ja houkuttelevampaa. Tämänkin kanssa täysin tai osittain samaa mieltä on 77 % vastaajista. Vapaaehtoisia vakuutuksia pitää välttämättöminä lakisääteisen sosiaaliturvan täydentämiseksi 61 % vastaajista. Luku on sama kuin edellisellä mittauskerralla vuonna 2022.</a:t>
            </a:r>
          </a:p>
          <a:p>
            <a:r>
              <a:rPr lang="fi-FI"/>
              <a:t>Usko julkisen sektorin kykyyn turvata terveydenhoidon palveluita on laskenut kahdessa vuodessa tuntuvasti. Väittämän </a:t>
            </a:r>
            <a:r>
              <a:rPr lang="fi-FI" i="1">
                <a:solidFill>
                  <a:schemeClr val="tx2"/>
                </a:solidFill>
                <a:latin typeface="Merriweather Sans Light" pitchFamily="2" charset="77"/>
              </a:rPr>
              <a:t>Julkinen terveydenhuolto takaa riittävät palvelut sairauksien varalta </a:t>
            </a:r>
            <a:r>
              <a:rPr lang="fi-FI"/>
              <a:t>kanssa samaa tai osittain samaa mieltä on 48 % vastaajista, kun vuonna 2022 näin ajatteli 59 % vastaajista. Lakisääteisen eläketurvan riittävyyteen uskovien osuus on tätäkin alempi: 37 % vastaajista on siitä täysin tai osittain samaa mieltä. Usko eläketurvaan on pysynyt samalla tasolla edelliskertaan nähden. </a:t>
            </a:r>
          </a:p>
        </p:txBody>
      </p:sp>
      <p:sp>
        <p:nvSpPr>
          <p:cNvPr id="4" name="Otsikko 3">
            <a:extLst>
              <a:ext uri="{FF2B5EF4-FFF2-40B4-BE49-F238E27FC236}">
                <a16:creationId xmlns:a16="http://schemas.microsoft.com/office/drawing/2014/main" id="{3DA09724-E699-47BC-E435-6B9E4FAEB5EA}"/>
              </a:ext>
            </a:extLst>
          </p:cNvPr>
          <p:cNvSpPr>
            <a:spLocks noGrp="1"/>
          </p:cNvSpPr>
          <p:nvPr>
            <p:ph type="title"/>
          </p:nvPr>
        </p:nvSpPr>
        <p:spPr>
          <a:xfrm>
            <a:off x="424330" y="546185"/>
            <a:ext cx="10573347" cy="882300"/>
          </a:xfrm>
        </p:spPr>
        <p:txBody>
          <a:bodyPr/>
          <a:lstStyle/>
          <a:p>
            <a:r>
              <a:rPr lang="fi-FI"/>
              <a:t>Yhteiskunnan ja yksilön vastuunjako</a:t>
            </a:r>
          </a:p>
        </p:txBody>
      </p:sp>
      <p:sp>
        <p:nvSpPr>
          <p:cNvPr id="5" name="Alatunnisteen paikkamerkki 4">
            <a:extLst>
              <a:ext uri="{FF2B5EF4-FFF2-40B4-BE49-F238E27FC236}">
                <a16:creationId xmlns:a16="http://schemas.microsoft.com/office/drawing/2014/main" id="{198439DE-3740-B729-8E2D-93B52E7429ED}"/>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934ECC49-F714-A475-E37C-B345C1296EB0}"/>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70</a:t>
            </a:fld>
            <a:endParaRPr lang="fi-FI"/>
          </a:p>
        </p:txBody>
      </p:sp>
      <p:sp>
        <p:nvSpPr>
          <p:cNvPr id="7" name="Päivämäärän paikkamerkki 6">
            <a:extLst>
              <a:ext uri="{FF2B5EF4-FFF2-40B4-BE49-F238E27FC236}">
                <a16:creationId xmlns:a16="http://schemas.microsoft.com/office/drawing/2014/main" id="{F175C827-811D-AEAB-1A1E-0D32179129B8}"/>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27157427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25D89-A0C7-59CA-9C86-3780AD912028}"/>
            </a:ext>
          </a:extLst>
        </p:cNvPr>
        <p:cNvGrpSpPr/>
        <p:nvPr/>
      </p:nvGrpSpPr>
      <p:grpSpPr>
        <a:xfrm>
          <a:off x="0" y="0"/>
          <a:ext cx="0" cy="0"/>
          <a:chOff x="0" y="0"/>
          <a:chExt cx="0" cy="0"/>
        </a:xfrm>
      </p:grpSpPr>
      <p:graphicFrame>
        <p:nvGraphicFramePr>
          <p:cNvPr id="3" name="Sisällön paikkamerkki 7">
            <a:extLst>
              <a:ext uri="{FF2B5EF4-FFF2-40B4-BE49-F238E27FC236}">
                <a16:creationId xmlns:a16="http://schemas.microsoft.com/office/drawing/2014/main" id="{E21DFD55-828E-387D-D7F3-39C459E07938}"/>
              </a:ext>
            </a:extLst>
          </p:cNvPr>
          <p:cNvGraphicFramePr>
            <a:graphicFrameLocks noGrp="1"/>
          </p:cNvGraphicFramePr>
          <p:nvPr>
            <p:ph idx="1"/>
            <p:extLst>
              <p:ext uri="{D42A27DB-BD31-4B8C-83A1-F6EECF244321}">
                <p14:modId xmlns:p14="http://schemas.microsoft.com/office/powerpoint/2010/main" val="86081021"/>
              </p:ext>
            </p:extLst>
          </p:nvPr>
        </p:nvGraphicFramePr>
        <p:xfrm>
          <a:off x="423863" y="1730105"/>
          <a:ext cx="11344275" cy="444685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6B18681B-05EF-481D-FB75-8DB1BDA20D9E}"/>
              </a:ext>
            </a:extLst>
          </p:cNvPr>
          <p:cNvSpPr>
            <a:spLocks noGrp="1"/>
          </p:cNvSpPr>
          <p:nvPr>
            <p:ph type="title"/>
          </p:nvPr>
        </p:nvSpPr>
        <p:spPr>
          <a:xfrm>
            <a:off x="424330" y="546185"/>
            <a:ext cx="10573347" cy="882300"/>
          </a:xfrm>
        </p:spPr>
        <p:txBody>
          <a:bodyPr>
            <a:normAutofit/>
          </a:bodyPr>
          <a:lstStyle/>
          <a:p>
            <a:r>
              <a:rPr lang="fi-FI"/>
              <a:t>Mielipiteet yhteiskunnan ja yksilön vastuunjaosta</a:t>
            </a:r>
          </a:p>
        </p:txBody>
      </p:sp>
      <p:sp>
        <p:nvSpPr>
          <p:cNvPr id="6" name="Dian numeron paikkamerkki 5">
            <a:extLst>
              <a:ext uri="{FF2B5EF4-FFF2-40B4-BE49-F238E27FC236}">
                <a16:creationId xmlns:a16="http://schemas.microsoft.com/office/drawing/2014/main" id="{5BBF490D-68A1-BB74-E626-A7AC08D4BA96}"/>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71</a:t>
            </a:fld>
            <a:endParaRPr lang="fi-FI"/>
          </a:p>
        </p:txBody>
      </p:sp>
      <p:sp>
        <p:nvSpPr>
          <p:cNvPr id="7" name="Päivämäärän paikkamerkki 6">
            <a:extLst>
              <a:ext uri="{FF2B5EF4-FFF2-40B4-BE49-F238E27FC236}">
                <a16:creationId xmlns:a16="http://schemas.microsoft.com/office/drawing/2014/main" id="{CCF9916B-79B4-8BAA-3E78-9767330A8F87}"/>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3659C727-C9F3-A230-B3EF-9E1D2EA3ADFE}"/>
              </a:ext>
            </a:extLst>
          </p:cNvPr>
          <p:cNvSpPr txBox="1"/>
          <p:nvPr/>
        </p:nvSpPr>
        <p:spPr>
          <a:xfrm>
            <a:off x="433625" y="1206885"/>
            <a:ext cx="11094557" cy="523220"/>
          </a:xfrm>
          <a:prstGeom prst="rect">
            <a:avLst/>
          </a:prstGeom>
          <a:noFill/>
        </p:spPr>
        <p:txBody>
          <a:bodyPr wrap="square" lIns="91440" tIns="45720" rIns="91440" bIns="45720" rtlCol="0">
            <a:spAutoFit/>
          </a:bodyPr>
          <a:lstStyle/>
          <a:p>
            <a:pPr defTabSz="1219170"/>
            <a:r>
              <a:rPr lang="fi-FI" sz="1400">
                <a:solidFill>
                  <a:schemeClr val="tx2"/>
                </a:solidFill>
              </a:rPr>
              <a:t>Kuinka hyvin seuraavat väittämät vastaavat näkemystänne yhteiskunnan ja yksilön vastuunjaosta?</a:t>
            </a:r>
          </a:p>
          <a:p>
            <a:pPr defTabSz="1219170"/>
            <a:r>
              <a:rPr lang="fi-FI" sz="1400">
                <a:solidFill>
                  <a:schemeClr val="tx2"/>
                </a:solidFill>
              </a:rPr>
              <a:t>Kaikki vastaajat, n=1000</a:t>
            </a:r>
          </a:p>
        </p:txBody>
      </p:sp>
    </p:spTree>
    <p:extLst>
      <p:ext uri="{BB962C8B-B14F-4D97-AF65-F5344CB8AC3E}">
        <p14:creationId xmlns:p14="http://schemas.microsoft.com/office/powerpoint/2010/main" val="3095967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65FD-1B89-0B22-8128-8FA45E9D3907}"/>
            </a:ext>
          </a:extLst>
        </p:cNvPr>
        <p:cNvGrpSpPr/>
        <p:nvPr/>
      </p:nvGrpSpPr>
      <p:grpSpPr>
        <a:xfrm>
          <a:off x="0" y="0"/>
          <a:ext cx="0" cy="0"/>
          <a:chOff x="0" y="0"/>
          <a:chExt cx="0" cy="0"/>
        </a:xfrm>
      </p:grpSpPr>
      <p:graphicFrame>
        <p:nvGraphicFramePr>
          <p:cNvPr id="9" name="Sisällön paikkamerkki 7">
            <a:extLst>
              <a:ext uri="{FF2B5EF4-FFF2-40B4-BE49-F238E27FC236}">
                <a16:creationId xmlns:a16="http://schemas.microsoft.com/office/drawing/2014/main" id="{95004394-BBB1-6795-720D-0CC9C49C0B66}"/>
              </a:ext>
            </a:extLst>
          </p:cNvPr>
          <p:cNvGraphicFramePr>
            <a:graphicFrameLocks noGrp="1"/>
          </p:cNvGraphicFramePr>
          <p:nvPr>
            <p:ph idx="1"/>
            <p:extLst>
              <p:ext uri="{D42A27DB-BD31-4B8C-83A1-F6EECF244321}">
                <p14:modId xmlns:p14="http://schemas.microsoft.com/office/powerpoint/2010/main" val="2272355550"/>
              </p:ext>
            </p:extLst>
          </p:nvPr>
        </p:nvGraphicFramePr>
        <p:xfrm>
          <a:off x="423863" y="1704989"/>
          <a:ext cx="11344275" cy="5153011"/>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185105A8-43BF-A71C-F4CA-C3A6F199F0A9}"/>
              </a:ext>
            </a:extLst>
          </p:cNvPr>
          <p:cNvSpPr>
            <a:spLocks noGrp="1"/>
          </p:cNvSpPr>
          <p:nvPr>
            <p:ph type="title"/>
          </p:nvPr>
        </p:nvSpPr>
        <p:spPr>
          <a:xfrm>
            <a:off x="424330" y="546185"/>
            <a:ext cx="10573347" cy="882300"/>
          </a:xfrm>
        </p:spPr>
        <p:txBody>
          <a:bodyPr>
            <a:normAutofit fontScale="90000"/>
          </a:bodyPr>
          <a:lstStyle/>
          <a:p>
            <a:r>
              <a:rPr lang="fi-FI"/>
              <a:t>Mielipiteet yhteiskunnan ja yksilön vastuunjaosta 1/3</a:t>
            </a:r>
          </a:p>
        </p:txBody>
      </p:sp>
      <p:sp>
        <p:nvSpPr>
          <p:cNvPr id="6" name="Dian numeron paikkamerkki 5">
            <a:extLst>
              <a:ext uri="{FF2B5EF4-FFF2-40B4-BE49-F238E27FC236}">
                <a16:creationId xmlns:a16="http://schemas.microsoft.com/office/drawing/2014/main" id="{45CF9851-AAEE-E689-188C-0F90D8365AF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72</a:t>
            </a:fld>
            <a:endParaRPr lang="fi-FI"/>
          </a:p>
        </p:txBody>
      </p:sp>
      <p:sp>
        <p:nvSpPr>
          <p:cNvPr id="7" name="Päivämäärän paikkamerkki 6">
            <a:extLst>
              <a:ext uri="{FF2B5EF4-FFF2-40B4-BE49-F238E27FC236}">
                <a16:creationId xmlns:a16="http://schemas.microsoft.com/office/drawing/2014/main" id="{86C8A906-6468-1A81-2EEA-BC90F6DF1E93}"/>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CF0B3143-DC4E-A3FF-F546-200D1EA0EB70}"/>
              </a:ext>
            </a:extLst>
          </p:cNvPr>
          <p:cNvSpPr txBox="1"/>
          <p:nvPr/>
        </p:nvSpPr>
        <p:spPr>
          <a:xfrm>
            <a:off x="423862" y="1181770"/>
            <a:ext cx="11094557" cy="523220"/>
          </a:xfrm>
          <a:prstGeom prst="rect">
            <a:avLst/>
          </a:prstGeom>
          <a:noFill/>
        </p:spPr>
        <p:txBody>
          <a:bodyPr wrap="square" lIns="91440" tIns="45720" rIns="91440" bIns="45720" rtlCol="0">
            <a:spAutoFit/>
          </a:bodyPr>
          <a:lstStyle/>
          <a:p>
            <a:pPr defTabSz="1219170"/>
            <a:r>
              <a:rPr lang="fi-FI" sz="1400">
                <a:solidFill>
                  <a:schemeClr val="tx2"/>
                </a:solidFill>
              </a:rPr>
              <a:t>Kuinka hyvin seuraavat väittämät vastaavat näkemystänne yhteiskunnan ja yksilön vastuunjaosta?</a:t>
            </a:r>
          </a:p>
          <a:p>
            <a:pPr defTabSz="1219170"/>
            <a:r>
              <a:rPr lang="fi-FI" sz="1400">
                <a:solidFill>
                  <a:schemeClr val="tx2"/>
                </a:solidFill>
              </a:rPr>
              <a:t>Kaikki vastaajat, n=1000</a:t>
            </a:r>
          </a:p>
        </p:txBody>
      </p:sp>
    </p:spTree>
    <p:extLst>
      <p:ext uri="{BB962C8B-B14F-4D97-AF65-F5344CB8AC3E}">
        <p14:creationId xmlns:p14="http://schemas.microsoft.com/office/powerpoint/2010/main" val="1213981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419A-A4B8-2123-4E1B-4892E9925833}"/>
            </a:ext>
          </a:extLst>
        </p:cNvPr>
        <p:cNvGrpSpPr/>
        <p:nvPr/>
      </p:nvGrpSpPr>
      <p:grpSpPr>
        <a:xfrm>
          <a:off x="0" y="0"/>
          <a:ext cx="0" cy="0"/>
          <a:chOff x="0" y="0"/>
          <a:chExt cx="0" cy="0"/>
        </a:xfrm>
      </p:grpSpPr>
      <p:graphicFrame>
        <p:nvGraphicFramePr>
          <p:cNvPr id="9" name="Sisällön paikkamerkki 7">
            <a:extLst>
              <a:ext uri="{FF2B5EF4-FFF2-40B4-BE49-F238E27FC236}">
                <a16:creationId xmlns:a16="http://schemas.microsoft.com/office/drawing/2014/main" id="{7D7D07E2-1A79-06EC-EC6B-63649913EE05}"/>
              </a:ext>
            </a:extLst>
          </p:cNvPr>
          <p:cNvGraphicFramePr>
            <a:graphicFrameLocks noGrp="1"/>
          </p:cNvGraphicFramePr>
          <p:nvPr>
            <p:ph idx="1"/>
            <p:extLst>
              <p:ext uri="{D42A27DB-BD31-4B8C-83A1-F6EECF244321}">
                <p14:modId xmlns:p14="http://schemas.microsoft.com/office/powerpoint/2010/main" val="2445340273"/>
              </p:ext>
            </p:extLst>
          </p:nvPr>
        </p:nvGraphicFramePr>
        <p:xfrm>
          <a:off x="423863" y="1704989"/>
          <a:ext cx="11344275" cy="5153011"/>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1B572DC6-C095-A7F7-2355-9BE1F26E1DD6}"/>
              </a:ext>
            </a:extLst>
          </p:cNvPr>
          <p:cNvSpPr>
            <a:spLocks noGrp="1"/>
          </p:cNvSpPr>
          <p:nvPr>
            <p:ph type="title"/>
          </p:nvPr>
        </p:nvSpPr>
        <p:spPr>
          <a:xfrm>
            <a:off x="424330" y="546185"/>
            <a:ext cx="10573347" cy="882300"/>
          </a:xfrm>
        </p:spPr>
        <p:txBody>
          <a:bodyPr>
            <a:normAutofit fontScale="90000"/>
          </a:bodyPr>
          <a:lstStyle/>
          <a:p>
            <a:r>
              <a:rPr lang="fi-FI"/>
              <a:t>Mielipiteet yhteiskunnan ja yksilön vastuunjaosta 2/3</a:t>
            </a:r>
          </a:p>
        </p:txBody>
      </p:sp>
      <p:sp>
        <p:nvSpPr>
          <p:cNvPr id="6" name="Dian numeron paikkamerkki 5">
            <a:extLst>
              <a:ext uri="{FF2B5EF4-FFF2-40B4-BE49-F238E27FC236}">
                <a16:creationId xmlns:a16="http://schemas.microsoft.com/office/drawing/2014/main" id="{AF64FB87-D119-08C0-D329-C87A4CDF1EF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73</a:t>
            </a:fld>
            <a:endParaRPr lang="fi-FI"/>
          </a:p>
        </p:txBody>
      </p:sp>
      <p:sp>
        <p:nvSpPr>
          <p:cNvPr id="7" name="Päivämäärän paikkamerkki 6">
            <a:extLst>
              <a:ext uri="{FF2B5EF4-FFF2-40B4-BE49-F238E27FC236}">
                <a16:creationId xmlns:a16="http://schemas.microsoft.com/office/drawing/2014/main" id="{AC98294D-88A3-D742-3722-0A44A31B158C}"/>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kstiruutu 6">
            <a:extLst>
              <a:ext uri="{FF2B5EF4-FFF2-40B4-BE49-F238E27FC236}">
                <a16:creationId xmlns:a16="http://schemas.microsoft.com/office/drawing/2014/main" id="{636AFBAD-2788-378A-0459-BEEF30B10B43}"/>
              </a:ext>
            </a:extLst>
          </p:cNvPr>
          <p:cNvSpPr txBox="1"/>
          <p:nvPr/>
        </p:nvSpPr>
        <p:spPr>
          <a:xfrm>
            <a:off x="423863" y="1181770"/>
            <a:ext cx="11094557" cy="523220"/>
          </a:xfrm>
          <a:prstGeom prst="rect">
            <a:avLst/>
          </a:prstGeom>
          <a:noFill/>
        </p:spPr>
        <p:txBody>
          <a:bodyPr wrap="square" lIns="91440" tIns="45720" rIns="91440" bIns="45720" rtlCol="0">
            <a:spAutoFit/>
          </a:bodyPr>
          <a:lstStyle/>
          <a:p>
            <a:pPr defTabSz="1219170"/>
            <a:r>
              <a:rPr lang="fi-FI" sz="1400">
                <a:solidFill>
                  <a:schemeClr val="tx2"/>
                </a:solidFill>
              </a:rPr>
              <a:t>Kuinka hyvin seuraavat väittämät vastaavat näkemystänne yhteiskunnan ja yksilön vastuunjaosta?</a:t>
            </a:r>
          </a:p>
          <a:p>
            <a:pPr defTabSz="1219170"/>
            <a:r>
              <a:rPr lang="fi-FI" sz="1400">
                <a:solidFill>
                  <a:schemeClr val="tx2"/>
                </a:solidFill>
              </a:rPr>
              <a:t>Kaikki vastaajat, n=1000</a:t>
            </a:r>
          </a:p>
        </p:txBody>
      </p:sp>
    </p:spTree>
    <p:extLst>
      <p:ext uri="{BB962C8B-B14F-4D97-AF65-F5344CB8AC3E}">
        <p14:creationId xmlns:p14="http://schemas.microsoft.com/office/powerpoint/2010/main" val="2548979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4DCFF-E99F-F7DE-7D32-314FED620A6C}"/>
            </a:ext>
          </a:extLst>
        </p:cNvPr>
        <p:cNvGrpSpPr/>
        <p:nvPr/>
      </p:nvGrpSpPr>
      <p:grpSpPr>
        <a:xfrm>
          <a:off x="0" y="0"/>
          <a:ext cx="0" cy="0"/>
          <a:chOff x="0" y="0"/>
          <a:chExt cx="0" cy="0"/>
        </a:xfrm>
      </p:grpSpPr>
      <p:graphicFrame>
        <p:nvGraphicFramePr>
          <p:cNvPr id="9" name="Sisällön paikkamerkki 7">
            <a:extLst>
              <a:ext uri="{FF2B5EF4-FFF2-40B4-BE49-F238E27FC236}">
                <a16:creationId xmlns:a16="http://schemas.microsoft.com/office/drawing/2014/main" id="{21F0C71E-0DD7-5465-86B8-C400A90676D1}"/>
              </a:ext>
            </a:extLst>
          </p:cNvPr>
          <p:cNvGraphicFramePr>
            <a:graphicFrameLocks noGrp="1"/>
          </p:cNvGraphicFramePr>
          <p:nvPr>
            <p:ph idx="1"/>
            <p:extLst>
              <p:ext uri="{D42A27DB-BD31-4B8C-83A1-F6EECF244321}">
                <p14:modId xmlns:p14="http://schemas.microsoft.com/office/powerpoint/2010/main" val="1801727577"/>
              </p:ext>
            </p:extLst>
          </p:nvPr>
        </p:nvGraphicFramePr>
        <p:xfrm>
          <a:off x="423863" y="1711791"/>
          <a:ext cx="11344275" cy="4465171"/>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CEF05A6E-1E6E-E67A-D2B1-4574D83E8DE6}"/>
              </a:ext>
            </a:extLst>
          </p:cNvPr>
          <p:cNvSpPr>
            <a:spLocks noGrp="1"/>
          </p:cNvSpPr>
          <p:nvPr>
            <p:ph type="title"/>
          </p:nvPr>
        </p:nvSpPr>
        <p:spPr>
          <a:xfrm>
            <a:off x="424330" y="546185"/>
            <a:ext cx="10573347" cy="882300"/>
          </a:xfrm>
        </p:spPr>
        <p:txBody>
          <a:bodyPr>
            <a:normAutofit fontScale="90000"/>
          </a:bodyPr>
          <a:lstStyle/>
          <a:p>
            <a:r>
              <a:rPr lang="fi-FI"/>
              <a:t>Mielipiteet yhteiskunnan ja yksilön vastuunjaosta 2/3</a:t>
            </a:r>
          </a:p>
        </p:txBody>
      </p:sp>
      <p:sp>
        <p:nvSpPr>
          <p:cNvPr id="6" name="Dian numeron paikkamerkki 5">
            <a:extLst>
              <a:ext uri="{FF2B5EF4-FFF2-40B4-BE49-F238E27FC236}">
                <a16:creationId xmlns:a16="http://schemas.microsoft.com/office/drawing/2014/main" id="{40B8CA04-A7DF-5A7D-A958-A40B1D337DB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74</a:t>
            </a:fld>
            <a:endParaRPr lang="fi-FI"/>
          </a:p>
        </p:txBody>
      </p:sp>
      <p:sp>
        <p:nvSpPr>
          <p:cNvPr id="7" name="Päivämäärän paikkamerkki 6">
            <a:extLst>
              <a:ext uri="{FF2B5EF4-FFF2-40B4-BE49-F238E27FC236}">
                <a16:creationId xmlns:a16="http://schemas.microsoft.com/office/drawing/2014/main" id="{E9279291-5616-90FD-F41D-66D763E98135}"/>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kstiruutu 6">
            <a:extLst>
              <a:ext uri="{FF2B5EF4-FFF2-40B4-BE49-F238E27FC236}">
                <a16:creationId xmlns:a16="http://schemas.microsoft.com/office/drawing/2014/main" id="{EDF7BD04-53F1-732B-DF43-AD31F478BC1F}"/>
              </a:ext>
            </a:extLst>
          </p:cNvPr>
          <p:cNvSpPr txBox="1"/>
          <p:nvPr/>
        </p:nvSpPr>
        <p:spPr>
          <a:xfrm>
            <a:off x="423863" y="1188572"/>
            <a:ext cx="11094557" cy="523220"/>
          </a:xfrm>
          <a:prstGeom prst="rect">
            <a:avLst/>
          </a:prstGeom>
          <a:noFill/>
        </p:spPr>
        <p:txBody>
          <a:bodyPr wrap="square" lIns="91440" tIns="45720" rIns="91440" bIns="45720" rtlCol="0">
            <a:spAutoFit/>
          </a:bodyPr>
          <a:lstStyle/>
          <a:p>
            <a:pPr defTabSz="1219170"/>
            <a:r>
              <a:rPr lang="fi-FI" sz="1400">
                <a:solidFill>
                  <a:schemeClr val="tx2"/>
                </a:solidFill>
              </a:rPr>
              <a:t>Kuinka hyvin seuraavat väittämät vastaavat näkemystänne yhteiskunnan ja yksilön vastuunjaosta?</a:t>
            </a:r>
          </a:p>
          <a:p>
            <a:pPr defTabSz="1219170"/>
            <a:r>
              <a:rPr lang="fi-FI" sz="1400">
                <a:solidFill>
                  <a:schemeClr val="tx2"/>
                </a:solidFill>
              </a:rPr>
              <a:t>Kaikki vastaajat, n=1000</a:t>
            </a:r>
          </a:p>
        </p:txBody>
      </p:sp>
    </p:spTree>
    <p:extLst>
      <p:ext uri="{BB962C8B-B14F-4D97-AF65-F5344CB8AC3E}">
        <p14:creationId xmlns:p14="http://schemas.microsoft.com/office/powerpoint/2010/main" val="2318848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2F705-4E59-A19E-B384-D3E0FC4C1FE4}"/>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83B36647-6E30-4B18-050E-CB8AC6016F49}"/>
              </a:ext>
            </a:extLst>
          </p:cNvPr>
          <p:cNvSpPr>
            <a:spLocks noGrp="1"/>
          </p:cNvSpPr>
          <p:nvPr>
            <p:ph type="title"/>
          </p:nvPr>
        </p:nvSpPr>
        <p:spPr>
          <a:xfrm>
            <a:off x="424330" y="546185"/>
            <a:ext cx="10573347" cy="882300"/>
          </a:xfrm>
        </p:spPr>
        <p:txBody>
          <a:bodyPr>
            <a:normAutofit/>
          </a:bodyPr>
          <a:lstStyle/>
          <a:p>
            <a:r>
              <a:rPr lang="fi-FI"/>
              <a:t>Mielipiteet yhteiskunnan ja yksilön vastuunjaosta</a:t>
            </a:r>
          </a:p>
        </p:txBody>
      </p:sp>
      <p:sp>
        <p:nvSpPr>
          <p:cNvPr id="6" name="Dian numeron paikkamerkki 5">
            <a:extLst>
              <a:ext uri="{FF2B5EF4-FFF2-40B4-BE49-F238E27FC236}">
                <a16:creationId xmlns:a16="http://schemas.microsoft.com/office/drawing/2014/main" id="{9E727706-435C-EE89-1D7C-151B697D991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75</a:t>
            </a:fld>
            <a:endParaRPr lang="fi-FI"/>
          </a:p>
        </p:txBody>
      </p:sp>
      <p:sp>
        <p:nvSpPr>
          <p:cNvPr id="7" name="Päivämäärän paikkamerkki 6">
            <a:extLst>
              <a:ext uri="{FF2B5EF4-FFF2-40B4-BE49-F238E27FC236}">
                <a16:creationId xmlns:a16="http://schemas.microsoft.com/office/drawing/2014/main" id="{22194BB7-8620-E2D3-CCC2-F295E4B993A3}"/>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2DC71C8D-7F55-7188-0992-3793DA922011}"/>
              </a:ext>
            </a:extLst>
          </p:cNvPr>
          <p:cNvSpPr txBox="1"/>
          <p:nvPr/>
        </p:nvSpPr>
        <p:spPr>
          <a:xfrm>
            <a:off x="417936" y="1221424"/>
            <a:ext cx="11094557" cy="307777"/>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Kuinka hyvin seuraavat väittämät vastaavat näkemystänne yhteiskunnan ja yksilön vastuunjaosta?</a:t>
            </a:r>
            <a:endParaRPr lang="fi-FI" sz="1400">
              <a:solidFill>
                <a:schemeClr val="tx2"/>
              </a:solidFill>
            </a:endParaRPr>
          </a:p>
        </p:txBody>
      </p:sp>
      <p:pic>
        <p:nvPicPr>
          <p:cNvPr id="12" name="Picture 1">
            <a:extLst>
              <a:ext uri="{FF2B5EF4-FFF2-40B4-BE49-F238E27FC236}">
                <a16:creationId xmlns:a16="http://schemas.microsoft.com/office/drawing/2014/main" id="{6052E586-497B-4FFE-E4C7-49DB342E11B2}"/>
              </a:ext>
            </a:extLst>
          </p:cNvPr>
          <p:cNvPicPr>
            <a:picLocks noGrp="1" noChangeAspect="1"/>
          </p:cNvPicPr>
          <p:nvPr>
            <p:ph idx="1"/>
          </p:nvPr>
        </p:nvPicPr>
        <p:blipFill>
          <a:blip r:embed="rId2"/>
          <a:stretch>
            <a:fillRect/>
          </a:stretch>
        </p:blipFill>
        <p:spPr>
          <a:xfrm>
            <a:off x="423863" y="2574644"/>
            <a:ext cx="11344275" cy="2567550"/>
          </a:xfrm>
          <a:prstGeom prst="rect">
            <a:avLst/>
          </a:prstGeom>
        </p:spPr>
      </p:pic>
      <p:sp>
        <p:nvSpPr>
          <p:cNvPr id="2" name="TextBox 8">
            <a:extLst>
              <a:ext uri="{FF2B5EF4-FFF2-40B4-BE49-F238E27FC236}">
                <a16:creationId xmlns:a16="http://schemas.microsoft.com/office/drawing/2014/main" id="{2128154B-5E06-19E1-986D-5AF5985BBE7D}"/>
              </a:ext>
            </a:extLst>
          </p:cNvPr>
          <p:cNvSpPr txBox="1"/>
          <p:nvPr/>
        </p:nvSpPr>
        <p:spPr>
          <a:xfrm>
            <a:off x="345277" y="2750731"/>
            <a:ext cx="6252168" cy="276999"/>
          </a:xfrm>
          <a:prstGeom prst="rect">
            <a:avLst/>
          </a:prstGeom>
          <a:noFill/>
        </p:spPr>
        <p:txBody>
          <a:bodyPr wrap="square" rtlCol="0">
            <a:spAutoFit/>
          </a:bodyPr>
          <a:lstStyle/>
          <a:p>
            <a:r>
              <a:rPr lang="fi-FI" sz="1200">
                <a:solidFill>
                  <a:schemeClr val="accent1"/>
                </a:solidFill>
                <a:latin typeface="Merriweather Bold (Headings)"/>
                <a:cs typeface="Calibri" panose="020F0502020204030204" pitchFamily="34" charset="0"/>
              </a:rPr>
              <a:t>Täysin samaa mieltä (4) ja osittain samaa mieltä (3) vastanneiden osuus (%)</a:t>
            </a:r>
          </a:p>
        </p:txBody>
      </p:sp>
    </p:spTree>
    <p:extLst>
      <p:ext uri="{BB962C8B-B14F-4D97-AF65-F5344CB8AC3E}">
        <p14:creationId xmlns:p14="http://schemas.microsoft.com/office/powerpoint/2010/main" val="27517993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Lakisääteisen sosiaaliturvan riittävyys</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76</a:t>
            </a:fld>
            <a:endParaRPr lang="fi-FI"/>
          </a:p>
        </p:txBody>
      </p:sp>
    </p:spTree>
    <p:extLst>
      <p:ext uri="{BB962C8B-B14F-4D97-AF65-F5344CB8AC3E}">
        <p14:creationId xmlns:p14="http://schemas.microsoft.com/office/powerpoint/2010/main" val="14209039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769" y="1022211"/>
            <a:ext cx="10827465" cy="5339923"/>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Uskotko, että pystyt hankkimaan kaikki tarvitsemasi palvelut lakisääteisen eläkkeen turvin, jos elät yli 80-vuotiaaksi?</a:t>
            </a:r>
          </a:p>
          <a:p>
            <a:endParaRPr lang="fi-FI" sz="1500" b="1">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1= kyllä</a:t>
            </a:r>
          </a:p>
          <a:p>
            <a:pPr lvl="0"/>
            <a:r>
              <a:rPr lang="fi-FI" sz="1500">
                <a:solidFill>
                  <a:schemeClr val="tx2"/>
                </a:solidFill>
                <a:latin typeface="Merriweather Bold (Headings)"/>
                <a:cs typeface="Calibri" panose="020F0502020204030204" pitchFamily="34" charset="0"/>
              </a:rPr>
              <a:t>2= ei</a:t>
            </a:r>
          </a:p>
          <a:p>
            <a:pPr lvl="0"/>
            <a:r>
              <a:rPr lang="fi-FI" sz="1500">
                <a:solidFill>
                  <a:schemeClr val="tx2"/>
                </a:solidFill>
                <a:latin typeface="Merriweather Bold (Headings)"/>
                <a:cs typeface="Calibri" panose="020F0502020204030204" pitchFamily="34" charset="0"/>
              </a:rPr>
              <a:t>3= en osaa sanoa</a:t>
            </a:r>
          </a:p>
          <a:p>
            <a:endParaRPr lang="fi-FI" sz="2200" b="1">
              <a:solidFill>
                <a:schemeClr val="tx2"/>
              </a:solidFill>
              <a:latin typeface="Merriweather Bold (Headings)"/>
              <a:cs typeface="Calibri" panose="020F0502020204030204" pitchFamily="34" charset="0"/>
            </a:endParaRPr>
          </a:p>
          <a:p>
            <a:r>
              <a:rPr lang="fi-FI" sz="2200" b="1">
                <a:solidFill>
                  <a:schemeClr val="tx2"/>
                </a:solidFill>
                <a:latin typeface="Merriweather Bold (Headings)"/>
                <a:cs typeface="Calibri" panose="020F0502020204030204" pitchFamily="34" charset="0"/>
              </a:rPr>
              <a:t>Uskotko, että kansalaiset joutuvat tulevaisuudessa kustantamaan seuraavia palveluja yhä enemmän itse esim. oman vakuutuksen turvin tai muuten varautumalla?</a:t>
            </a:r>
          </a:p>
          <a:p>
            <a:endParaRPr lang="fi-FI" sz="1400" b="1">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1= kyllä</a:t>
            </a:r>
          </a:p>
          <a:p>
            <a:pPr lvl="0"/>
            <a:r>
              <a:rPr lang="fi-FI" sz="1500">
                <a:solidFill>
                  <a:schemeClr val="tx2"/>
                </a:solidFill>
                <a:latin typeface="Merriweather Bold (Headings)"/>
                <a:cs typeface="Calibri" panose="020F0502020204030204" pitchFamily="34" charset="0"/>
              </a:rPr>
              <a:t>2= ei</a:t>
            </a:r>
          </a:p>
          <a:p>
            <a:pPr lvl="0"/>
            <a:r>
              <a:rPr lang="fi-FI" sz="1500">
                <a:solidFill>
                  <a:schemeClr val="tx2"/>
                </a:solidFill>
                <a:latin typeface="Merriweather Bold (Headings)"/>
                <a:cs typeface="Calibri" panose="020F0502020204030204" pitchFamily="34" charset="0"/>
              </a:rPr>
              <a:t>3= en osaa sanoa</a:t>
            </a:r>
          </a:p>
          <a:p>
            <a:pPr marL="342900" indent="-342900">
              <a:buFont typeface="+mj-lt"/>
              <a:buAutoNum type="arabicPeriod"/>
            </a:pPr>
            <a:endParaRPr lang="fi-FI" sz="1500">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Väittämät</a:t>
            </a:r>
          </a:p>
          <a:p>
            <a:pPr marL="342900" indent="-342900">
              <a:buFont typeface="+mj-lt"/>
              <a:buAutoNum type="arabicPeriod"/>
            </a:pPr>
            <a:r>
              <a:rPr lang="fi-FI" sz="1500">
                <a:solidFill>
                  <a:schemeClr val="tx2"/>
                </a:solidFill>
                <a:latin typeface="Merriweather Bold (Headings)"/>
                <a:cs typeface="Calibri" panose="020F0502020204030204" pitchFamily="34" charset="0"/>
              </a:rPr>
              <a:t>Terveyden- ja sairaanhoidon kustannuksia</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Vanhuuden hoivaan liittyvien palvelujen kustannuksia</a:t>
            </a:r>
          </a:p>
        </p:txBody>
      </p:sp>
    </p:spTree>
    <p:extLst>
      <p:ext uri="{BB962C8B-B14F-4D97-AF65-F5344CB8AC3E}">
        <p14:creationId xmlns:p14="http://schemas.microsoft.com/office/powerpoint/2010/main" val="2981074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3CF2D3B-6983-6BB3-C456-4D713377C290}"/>
              </a:ext>
            </a:extLst>
          </p:cNvPr>
          <p:cNvSpPr>
            <a:spLocks noGrp="1"/>
          </p:cNvSpPr>
          <p:nvPr>
            <p:ph idx="1"/>
          </p:nvPr>
        </p:nvSpPr>
        <p:spPr>
          <a:xfrm>
            <a:off x="423863" y="1540365"/>
            <a:ext cx="11343806" cy="4636598"/>
          </a:xfrm>
        </p:spPr>
        <p:txBody>
          <a:bodyPr>
            <a:normAutofit lnSpcReduction="10000"/>
          </a:bodyPr>
          <a:lstStyle/>
          <a:p>
            <a:r>
              <a:rPr lang="fi-FI"/>
              <a:t>Vastaajista 48 % uskoo, että he eivät pysty hankkimaan kaikkia tarvitsemiaan palveluita lakisääteisen eläkkeen turvin tulevaisuudessa. 26 % vastaajista uskoo pystyvänsä, 27 % ei osaa sanoa.</a:t>
            </a:r>
          </a:p>
          <a:p>
            <a:r>
              <a:rPr lang="fi-FI"/>
              <a:t>Muutos vuoden 2020 tutkimuksesta vuoteen 2022 oli suuri, mutta 2025 </a:t>
            </a:r>
            <a:r>
              <a:rPr lang="fi-FI" b="1" i="1">
                <a:solidFill>
                  <a:schemeClr val="tx2"/>
                </a:solidFill>
              </a:rPr>
              <a:t>kyllä</a:t>
            </a:r>
            <a:r>
              <a:rPr lang="fi-FI"/>
              <a:t> vastanneiden osuus on kasvanut 1 %-yksikön verran. Vahvimmin lakisääteiseen eläkkeen turvaan uskovat jo suurimmalta osaltaan eläkkeellä olevat 60–79-vuotiaat. Heistä lakisääteisen sosiaaliturvan riittävyyteen uskoo 41 %, 32 % ei uskonut lakisääteisen turvan riittävyyteen, ja 27 % ei osannut vastata.</a:t>
            </a:r>
          </a:p>
          <a:p>
            <a:r>
              <a:rPr lang="fi-FI"/>
              <a:t>Vastaajilla on käsitys, että he joutuvat tulevaisuudessa osallistumaan yhä suuremmassa määrin terveyden- ja sairaanhoidon kustannuksiin itse. Näin uskoo 83 % kaikista vastaajista, mikä on 10 %-yksikköä enemmän kuin vuoden 2022 tutkimuksessa, jossa 73 % uskoi joutuvansa osallistumaan itse terveyden- ja sairaanhoidon kustannuksiin. Vuonna 2020 vastaava luku oli 72 %. </a:t>
            </a:r>
          </a:p>
          <a:p>
            <a:r>
              <a:rPr lang="fi-FI"/>
              <a:t>85 % kaikista vastaajista uskoo myös, että he joutuvat tulevaisuudessa kustantamaan vanhuuden hoivaan liittyviä palveluja. Edelliseen vuoden 2022 mittaustulokseen nähden nousua on 3 %-yksikköä. Vuonna 2020 näin uskoi 80 % vastaajista.</a:t>
            </a:r>
          </a:p>
        </p:txBody>
      </p:sp>
      <p:sp>
        <p:nvSpPr>
          <p:cNvPr id="4" name="Otsikko 3">
            <a:extLst>
              <a:ext uri="{FF2B5EF4-FFF2-40B4-BE49-F238E27FC236}">
                <a16:creationId xmlns:a16="http://schemas.microsoft.com/office/drawing/2014/main" id="{D96597CC-9D10-4E8F-72E2-6D71AD8EA1C2}"/>
              </a:ext>
            </a:extLst>
          </p:cNvPr>
          <p:cNvSpPr>
            <a:spLocks noGrp="1"/>
          </p:cNvSpPr>
          <p:nvPr>
            <p:ph type="title"/>
          </p:nvPr>
        </p:nvSpPr>
        <p:spPr>
          <a:xfrm>
            <a:off x="424330" y="546185"/>
            <a:ext cx="10573347" cy="882300"/>
          </a:xfrm>
        </p:spPr>
        <p:txBody>
          <a:bodyPr/>
          <a:lstStyle/>
          <a:p>
            <a:r>
              <a:rPr lang="fi-FI"/>
              <a:t>Lakisääteisen sosiaaliturvan riittävyys</a:t>
            </a:r>
          </a:p>
        </p:txBody>
      </p:sp>
      <p:sp>
        <p:nvSpPr>
          <p:cNvPr id="5" name="Alatunnisteen paikkamerkki 4">
            <a:extLst>
              <a:ext uri="{FF2B5EF4-FFF2-40B4-BE49-F238E27FC236}">
                <a16:creationId xmlns:a16="http://schemas.microsoft.com/office/drawing/2014/main" id="{041FA6BF-7DFA-64A6-10AE-873FB16EC007}"/>
              </a:ext>
            </a:extLst>
          </p:cNvPr>
          <p:cNvSpPr>
            <a:spLocks noGrp="1"/>
          </p:cNvSpPr>
          <p:nvPr>
            <p:ph type="ftr" sz="quarter" idx="11"/>
          </p:nvPr>
        </p:nvSpPr>
        <p:spPr>
          <a:xfrm>
            <a:off x="1729034" y="6356350"/>
            <a:ext cx="8733929" cy="365125"/>
          </a:xfrm>
        </p:spPr>
        <p:txBody>
          <a:bodyPr/>
          <a:lstStyle/>
          <a:p>
            <a:endParaRPr lang="fi-FI"/>
          </a:p>
        </p:txBody>
      </p:sp>
      <p:sp>
        <p:nvSpPr>
          <p:cNvPr id="6" name="Dian numeron paikkamerkki 5">
            <a:extLst>
              <a:ext uri="{FF2B5EF4-FFF2-40B4-BE49-F238E27FC236}">
                <a16:creationId xmlns:a16="http://schemas.microsoft.com/office/drawing/2014/main" id="{3CAF1931-77B8-FA43-CA91-548C6DEB9A3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pPr/>
              <a:t>78</a:t>
            </a:fld>
            <a:endParaRPr lang="fi-FI"/>
          </a:p>
        </p:txBody>
      </p:sp>
      <p:sp>
        <p:nvSpPr>
          <p:cNvPr id="7" name="Päivämäärän paikkamerkki 6">
            <a:extLst>
              <a:ext uri="{FF2B5EF4-FFF2-40B4-BE49-F238E27FC236}">
                <a16:creationId xmlns:a16="http://schemas.microsoft.com/office/drawing/2014/main" id="{1EAC5222-CCBC-52B5-A955-79456351A7D2}"/>
              </a:ext>
            </a:extLst>
          </p:cNvPr>
          <p:cNvSpPr>
            <a:spLocks noGrp="1"/>
          </p:cNvSpPr>
          <p:nvPr>
            <p:ph type="dt" sz="half" idx="10"/>
          </p:nvPr>
        </p:nvSpPr>
        <p:spPr>
          <a:xfrm>
            <a:off x="423863" y="6356350"/>
            <a:ext cx="1081087" cy="365125"/>
          </a:xfrm>
        </p:spPr>
        <p:txBody>
          <a:bodyPr/>
          <a:lstStyle/>
          <a:p>
            <a:fld id="{78FBA2EF-FB92-B94B-8AD4-E8AA9FF45CB2}" type="datetime1">
              <a:rPr lang="fi-FI" smtClean="0"/>
              <a:pPr/>
              <a:t>1.9.2025</a:t>
            </a:fld>
            <a:endParaRPr lang="fi-FI"/>
          </a:p>
        </p:txBody>
      </p:sp>
    </p:spTree>
    <p:extLst>
      <p:ext uri="{BB962C8B-B14F-4D97-AF65-F5344CB8AC3E}">
        <p14:creationId xmlns:p14="http://schemas.microsoft.com/office/powerpoint/2010/main" val="86092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CE97-F2FE-0F00-11B0-523821964146}"/>
            </a:ext>
          </a:extLst>
        </p:cNvPr>
        <p:cNvGrpSpPr/>
        <p:nvPr/>
      </p:nvGrpSpPr>
      <p:grpSpPr>
        <a:xfrm>
          <a:off x="0" y="0"/>
          <a:ext cx="0" cy="0"/>
          <a:chOff x="0" y="0"/>
          <a:chExt cx="0" cy="0"/>
        </a:xfrm>
      </p:grpSpPr>
      <p:graphicFrame>
        <p:nvGraphicFramePr>
          <p:cNvPr id="2" name="Sisällön paikkamerkki 7">
            <a:extLst>
              <a:ext uri="{FF2B5EF4-FFF2-40B4-BE49-F238E27FC236}">
                <a16:creationId xmlns:a16="http://schemas.microsoft.com/office/drawing/2014/main" id="{1DC1D1B9-80A0-CDFE-211A-DE5BFD3B5918}"/>
              </a:ext>
            </a:extLst>
          </p:cNvPr>
          <p:cNvGraphicFramePr>
            <a:graphicFrameLocks noGrp="1"/>
          </p:cNvGraphicFramePr>
          <p:nvPr>
            <p:ph idx="1"/>
            <p:extLst>
              <p:ext uri="{D42A27DB-BD31-4B8C-83A1-F6EECF244321}">
                <p14:modId xmlns:p14="http://schemas.microsoft.com/office/powerpoint/2010/main" val="4117331668"/>
              </p:ext>
            </p:extLst>
          </p:nvPr>
        </p:nvGraphicFramePr>
        <p:xfrm>
          <a:off x="423863" y="1539874"/>
          <a:ext cx="11344275" cy="5318125"/>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7139322B-6ACD-0CDD-F63D-A8834FB9A9A4}"/>
              </a:ext>
            </a:extLst>
          </p:cNvPr>
          <p:cNvSpPr>
            <a:spLocks noGrp="1"/>
          </p:cNvSpPr>
          <p:nvPr>
            <p:ph type="title"/>
          </p:nvPr>
        </p:nvSpPr>
        <p:spPr>
          <a:xfrm>
            <a:off x="424330" y="546185"/>
            <a:ext cx="10573347" cy="882300"/>
          </a:xfrm>
        </p:spPr>
        <p:txBody>
          <a:bodyPr>
            <a:normAutofit fontScale="90000"/>
          </a:bodyPr>
          <a:lstStyle/>
          <a:p>
            <a:r>
              <a:rPr lang="fi-FI"/>
              <a:t>Palvelujen hankkiminen lakisääteisen eläkkeen turvin</a:t>
            </a:r>
          </a:p>
        </p:txBody>
      </p:sp>
      <p:sp>
        <p:nvSpPr>
          <p:cNvPr id="6" name="Dian numeron paikkamerkki 5">
            <a:extLst>
              <a:ext uri="{FF2B5EF4-FFF2-40B4-BE49-F238E27FC236}">
                <a16:creationId xmlns:a16="http://schemas.microsoft.com/office/drawing/2014/main" id="{3C286E87-4879-B1E2-AC0C-63550BAB171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79</a:t>
            </a:fld>
            <a:endParaRPr lang="fi-FI"/>
          </a:p>
        </p:txBody>
      </p:sp>
      <p:sp>
        <p:nvSpPr>
          <p:cNvPr id="7" name="Päivämäärän paikkamerkki 6">
            <a:extLst>
              <a:ext uri="{FF2B5EF4-FFF2-40B4-BE49-F238E27FC236}">
                <a16:creationId xmlns:a16="http://schemas.microsoft.com/office/drawing/2014/main" id="{17BCAD12-20BA-6EE6-E9B1-7F4E5D444E91}"/>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2BC9B888-3751-E1FC-7D7B-72B267BA5981}"/>
              </a:ext>
            </a:extLst>
          </p:cNvPr>
          <p:cNvSpPr txBox="1"/>
          <p:nvPr/>
        </p:nvSpPr>
        <p:spPr>
          <a:xfrm>
            <a:off x="431441" y="1176535"/>
            <a:ext cx="11094557" cy="307777"/>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Uskotko, että pystyt hankkimaan kaikki tarvitsemasi palvelut lakisääteisen eläkkeen turvin, jos elät yli 80-vuotiaaksi?</a:t>
            </a:r>
          </a:p>
        </p:txBody>
      </p:sp>
    </p:spTree>
    <p:extLst>
      <p:ext uri="{BB962C8B-B14F-4D97-AF65-F5344CB8AC3E}">
        <p14:creationId xmlns:p14="http://schemas.microsoft.com/office/powerpoint/2010/main" val="6478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D9DBF-9FCE-F8CD-6326-F9792B5867B2}"/>
            </a:ext>
          </a:extLst>
        </p:cNvPr>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78D3D335-57D3-7F1C-C48B-7AD8C5B01F50}"/>
              </a:ext>
            </a:extLst>
          </p:cNvPr>
          <p:cNvSpPr>
            <a:spLocks noGrp="1"/>
          </p:cNvSpPr>
          <p:nvPr>
            <p:ph idx="1"/>
          </p:nvPr>
        </p:nvSpPr>
        <p:spPr/>
        <p:txBody>
          <a:bodyPr>
            <a:normAutofit fontScale="92500" lnSpcReduction="20000"/>
          </a:bodyPr>
          <a:lstStyle/>
          <a:p>
            <a:pPr defTabSz="1219170"/>
            <a:r>
              <a:rPr lang="fi-FI" sz="1500" dirty="0">
                <a:cs typeface="Calibri" panose="020F0502020204030204" pitchFamily="34" charset="0"/>
              </a:rPr>
              <a:t>Kyseessä on seurantatutkimus, jonka avulla on tutkittu suomalaisten asennoitumista vakuutuksiin ja vakuutusyhtiöihin säännöllisesti vuodesta 2012 alkaen.</a:t>
            </a:r>
          </a:p>
          <a:p>
            <a:pPr defTabSz="1219170"/>
            <a:r>
              <a:rPr lang="fi-FI" sz="1500" dirty="0">
                <a:solidFill>
                  <a:schemeClr val="accent1"/>
                </a:solidFill>
                <a:latin typeface="+mj-lt"/>
                <a:cs typeface="Calibri" panose="020F0502020204030204" pitchFamily="34" charset="0"/>
              </a:rPr>
              <a:t>Tutkimuksen tavoitteena oli selvittää:</a:t>
            </a:r>
          </a:p>
          <a:p>
            <a:pPr marL="742950" lvl="1" indent="-285750" defTabSz="1219170">
              <a:buFont typeface="Arial" panose="020B0604020202020204" pitchFamily="34" charset="0"/>
              <a:buChar char="•"/>
            </a:pPr>
            <a:r>
              <a:rPr lang="fi-FI" sz="1500" dirty="0">
                <a:cs typeface="Calibri" panose="020F0502020204030204" pitchFamily="34" charset="0"/>
              </a:rPr>
              <a:t>Millaisia vakuutuksia suomalaisilla on</a:t>
            </a:r>
          </a:p>
          <a:p>
            <a:pPr marL="742928" lvl="1" indent="-285750" defTabSz="1219170">
              <a:buFont typeface="Arial" panose="020B0604020202020204" pitchFamily="34" charset="0"/>
              <a:buChar char="•"/>
            </a:pPr>
            <a:r>
              <a:rPr lang="fi-FI" sz="1500" dirty="0">
                <a:cs typeface="Calibri" panose="020F0502020204030204" pitchFamily="34" charset="0"/>
              </a:rPr>
              <a:t>Mielipiteitä vakuutuksista, vakuutusyhtiöistä ja niiden kanssa asioimisesta</a:t>
            </a:r>
          </a:p>
          <a:p>
            <a:pPr marL="742928" lvl="1" indent="-285750" defTabSz="1219170">
              <a:buFont typeface="Arial" panose="020B0604020202020204" pitchFamily="34" charset="0"/>
              <a:buChar char="•"/>
            </a:pPr>
            <a:r>
              <a:rPr lang="fi-FI" sz="1500" dirty="0">
                <a:cs typeface="Calibri" panose="020F0502020204030204" pitchFamily="34" charset="0"/>
              </a:rPr>
              <a:t>Riskitietoisuutta ja oman talouden riskienhallintaa</a:t>
            </a:r>
          </a:p>
          <a:p>
            <a:pPr marL="742928" lvl="1" indent="-285750" defTabSz="1219170">
              <a:buFont typeface="Arial" panose="020B0604020202020204" pitchFamily="34" charset="0"/>
              <a:buChar char="•"/>
            </a:pPr>
            <a:r>
              <a:rPr lang="fi-FI" sz="1500" dirty="0">
                <a:cs typeface="Calibri" panose="020F0502020204030204" pitchFamily="34" charset="0"/>
              </a:rPr>
              <a:t>Kokemuksia vakuutuksista ja korvauskäytännöstä</a:t>
            </a:r>
          </a:p>
          <a:p>
            <a:pPr marL="742928" lvl="1" indent="-285750" defTabSz="1219170">
              <a:buFont typeface="Arial" panose="020B0604020202020204" pitchFamily="34" charset="0"/>
              <a:buChar char="•"/>
            </a:pPr>
            <a:r>
              <a:rPr lang="fi-FI" sz="1500" dirty="0">
                <a:ea typeface="Arial" panose="020B0604020202020204" pitchFamily="34" charset="0"/>
                <a:cs typeface="Calibri" panose="020F0502020204030204" pitchFamily="34" charset="0"/>
              </a:rPr>
              <a:t>Yhteiskunnan tarjoamien lakisääteisten palvelujen ja etuuksien riittävyyttä ja niiden täydentämistä omilla vakuutuksilla</a:t>
            </a:r>
            <a:endParaRPr lang="fi-FI" sz="1500" dirty="0">
              <a:cs typeface="Calibri" panose="020F0502020204030204" pitchFamily="34" charset="0"/>
            </a:endParaRPr>
          </a:p>
          <a:p>
            <a:pPr marL="742928" lvl="1" indent="-285750" defTabSz="1219170">
              <a:buFont typeface="Arial" panose="020B0604020202020204" pitchFamily="34" charset="0"/>
              <a:buChar char="•"/>
            </a:pPr>
            <a:r>
              <a:rPr lang="fi-FI" sz="1500" dirty="0">
                <a:cs typeface="Calibri" panose="020F0502020204030204" pitchFamily="34" charset="0"/>
              </a:rPr>
              <a:t>Näkemystä yksilön ja yhteiskunnan vastuunjaosta</a:t>
            </a:r>
          </a:p>
          <a:p>
            <a:pPr marL="742928" lvl="1" indent="-285750" defTabSz="1219170">
              <a:buFont typeface="Arial" panose="020B0604020202020204" pitchFamily="34" charset="0"/>
              <a:buChar char="•"/>
            </a:pPr>
            <a:r>
              <a:rPr lang="fi-FI" sz="1500" dirty="0">
                <a:cs typeface="Calibri" panose="020F0502020204030204" pitchFamily="34" charset="0"/>
              </a:rPr>
              <a:t>Eläkeikään varautumista</a:t>
            </a:r>
          </a:p>
          <a:p>
            <a:pPr marL="742928" lvl="1" indent="-285750" defTabSz="1219170">
              <a:buFont typeface="Arial" panose="020B0604020202020204" pitchFamily="34" charset="0"/>
              <a:buChar char="•"/>
            </a:pPr>
            <a:r>
              <a:rPr lang="fi-FI" sz="1500" dirty="0">
                <a:cs typeface="Calibri" panose="020F0502020204030204" pitchFamily="34" charset="0"/>
              </a:rPr>
              <a:t>Vakuutusyhtiön kanssa asiointia</a:t>
            </a:r>
          </a:p>
          <a:p>
            <a:pPr defTabSz="1219170"/>
            <a:r>
              <a:rPr lang="fi-FI" sz="1500" dirty="0">
                <a:solidFill>
                  <a:schemeClr val="accent1"/>
                </a:solidFill>
                <a:latin typeface="+mj-lt"/>
                <a:cs typeface="Calibri" panose="020F0502020204030204" pitchFamily="34" charset="0"/>
              </a:rPr>
              <a:t>Tiedonkeruu:</a:t>
            </a:r>
          </a:p>
          <a:p>
            <a:pPr defTabSz="1219170"/>
            <a:r>
              <a:rPr lang="fi-FI" sz="1500" dirty="0">
                <a:cs typeface="Calibri" panose="020F0502020204030204" pitchFamily="34" charset="0"/>
              </a:rPr>
              <a:t>Vuoden 2012 tiedonkeruu tehtiin henkilökohtaisin haastatteluin vastaajien kotona osana Taloustutkimuksen </a:t>
            </a:r>
            <a:r>
              <a:rPr lang="fi-FI" sz="1500" dirty="0" err="1">
                <a:cs typeface="Calibri" panose="020F0502020204030204" pitchFamily="34" charset="0"/>
              </a:rPr>
              <a:t>Omnibus</a:t>
            </a:r>
            <a:r>
              <a:rPr lang="fi-FI" sz="1500" dirty="0">
                <a:cs typeface="Calibri" panose="020F0502020204030204" pitchFamily="34" charset="0"/>
              </a:rPr>
              <a:t>-tutkimusta. Haastatteluja on tehty noin 1000 joka kierroksella. Vuosien 2014-2018 tutkimukset on toteuttanut </a:t>
            </a:r>
            <a:r>
              <a:rPr lang="fi-FI" sz="1500" dirty="0" err="1">
                <a:cs typeface="Calibri" panose="020F0502020204030204" pitchFamily="34" charset="0"/>
              </a:rPr>
              <a:t>IROResearch</a:t>
            </a:r>
            <a:r>
              <a:rPr lang="fi-FI" sz="1500" dirty="0">
                <a:cs typeface="Calibri" panose="020F0502020204030204" pitchFamily="34" charset="0"/>
              </a:rPr>
              <a:t> Oy online-tutkimuksena omassa tutkimuspaneelissaan. Vuosien 2020, 2022 ja 2025 tutkimuksen toteutti </a:t>
            </a:r>
            <a:r>
              <a:rPr lang="fi-FI" sz="1500" dirty="0" err="1">
                <a:cs typeface="Calibri" panose="020F0502020204030204" pitchFamily="34" charset="0"/>
              </a:rPr>
              <a:t>Norstat</a:t>
            </a:r>
            <a:r>
              <a:rPr lang="fi-FI" sz="1500" dirty="0">
                <a:cs typeface="Calibri" panose="020F0502020204030204" pitchFamily="34" charset="0"/>
              </a:rPr>
              <a:t> Finland Oy. Tutkimus toteutettiin Norstat Finland Oy:n Norstatpanel-online-tutkimuspaneelissa. Tutkimuksen tiedonkeruu tapahtui 30.4 – 12.05. 2025 välisenä aikana.</a:t>
            </a:r>
          </a:p>
        </p:txBody>
      </p:sp>
      <p:sp>
        <p:nvSpPr>
          <p:cNvPr id="4" name="Otsikko 3">
            <a:extLst>
              <a:ext uri="{FF2B5EF4-FFF2-40B4-BE49-F238E27FC236}">
                <a16:creationId xmlns:a16="http://schemas.microsoft.com/office/drawing/2014/main" id="{B5FE98C0-7264-9AB4-AE94-6D3A6C7860F9}"/>
              </a:ext>
            </a:extLst>
          </p:cNvPr>
          <p:cNvSpPr>
            <a:spLocks noGrp="1"/>
          </p:cNvSpPr>
          <p:nvPr>
            <p:ph type="title"/>
          </p:nvPr>
        </p:nvSpPr>
        <p:spPr>
          <a:xfrm>
            <a:off x="424330" y="546185"/>
            <a:ext cx="10573347" cy="882300"/>
          </a:xfrm>
        </p:spPr>
        <p:txBody>
          <a:bodyPr>
            <a:normAutofit/>
          </a:bodyPr>
          <a:lstStyle/>
          <a:p>
            <a:r>
              <a:rPr lang="fi-FI"/>
              <a:t>Johdanto 1/2</a:t>
            </a:r>
          </a:p>
        </p:txBody>
      </p:sp>
      <p:sp>
        <p:nvSpPr>
          <p:cNvPr id="6" name="Dian numeron paikkamerkki 5">
            <a:extLst>
              <a:ext uri="{FF2B5EF4-FFF2-40B4-BE49-F238E27FC236}">
                <a16:creationId xmlns:a16="http://schemas.microsoft.com/office/drawing/2014/main" id="{968626EE-7104-2FFD-BEA5-882A7958C910}"/>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a:t>
            </a:fld>
            <a:endParaRPr lang="fi-FI"/>
          </a:p>
        </p:txBody>
      </p:sp>
      <p:sp>
        <p:nvSpPr>
          <p:cNvPr id="7" name="Päivämäärän paikkamerkki 6">
            <a:extLst>
              <a:ext uri="{FF2B5EF4-FFF2-40B4-BE49-F238E27FC236}">
                <a16:creationId xmlns:a16="http://schemas.microsoft.com/office/drawing/2014/main" id="{349F7038-7BA7-FE64-8C24-8A7BDA76DB58}"/>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Tree>
    <p:extLst>
      <p:ext uri="{BB962C8B-B14F-4D97-AF65-F5344CB8AC3E}">
        <p14:creationId xmlns:p14="http://schemas.microsoft.com/office/powerpoint/2010/main" val="3116051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B386B-9760-D9FB-B2A8-E375970D56E9}"/>
            </a:ext>
          </a:extLst>
        </p:cNvPr>
        <p:cNvGrpSpPr/>
        <p:nvPr/>
      </p:nvGrpSpPr>
      <p:grpSpPr>
        <a:xfrm>
          <a:off x="0" y="0"/>
          <a:ext cx="0" cy="0"/>
          <a:chOff x="0" y="0"/>
          <a:chExt cx="0" cy="0"/>
        </a:xfrm>
      </p:grpSpPr>
      <p:graphicFrame>
        <p:nvGraphicFramePr>
          <p:cNvPr id="9" name="Sisällön paikkamerkki 7">
            <a:extLst>
              <a:ext uri="{FF2B5EF4-FFF2-40B4-BE49-F238E27FC236}">
                <a16:creationId xmlns:a16="http://schemas.microsoft.com/office/drawing/2014/main" id="{6EF7C4EE-D31A-B7AB-57A8-D25925F2379E}"/>
              </a:ext>
            </a:extLst>
          </p:cNvPr>
          <p:cNvGraphicFramePr>
            <a:graphicFrameLocks noGrp="1"/>
          </p:cNvGraphicFramePr>
          <p:nvPr>
            <p:ph idx="1"/>
            <p:extLst>
              <p:ext uri="{D42A27DB-BD31-4B8C-83A1-F6EECF244321}">
                <p14:modId xmlns:p14="http://schemas.microsoft.com/office/powerpoint/2010/main" val="493889522"/>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70590B60-6A2D-FB8C-8DFC-47A20FED4084}"/>
              </a:ext>
            </a:extLst>
          </p:cNvPr>
          <p:cNvSpPr>
            <a:spLocks noGrp="1"/>
          </p:cNvSpPr>
          <p:nvPr>
            <p:ph type="title"/>
          </p:nvPr>
        </p:nvSpPr>
        <p:spPr>
          <a:xfrm>
            <a:off x="424330" y="546185"/>
            <a:ext cx="10573347" cy="882300"/>
          </a:xfrm>
        </p:spPr>
        <p:txBody>
          <a:bodyPr>
            <a:normAutofit fontScale="90000"/>
          </a:bodyPr>
          <a:lstStyle/>
          <a:p>
            <a:r>
              <a:rPr lang="fi-FI"/>
              <a:t>Palvelujen hankkiminen lakisääteisen eläkkeen turvin</a:t>
            </a:r>
          </a:p>
        </p:txBody>
      </p:sp>
      <p:sp>
        <p:nvSpPr>
          <p:cNvPr id="6" name="Dian numeron paikkamerkki 5">
            <a:extLst>
              <a:ext uri="{FF2B5EF4-FFF2-40B4-BE49-F238E27FC236}">
                <a16:creationId xmlns:a16="http://schemas.microsoft.com/office/drawing/2014/main" id="{F4BE6793-FC6B-5139-F355-CF47DE4F2B0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80</a:t>
            </a:fld>
            <a:endParaRPr lang="fi-FI"/>
          </a:p>
        </p:txBody>
      </p:sp>
      <p:sp>
        <p:nvSpPr>
          <p:cNvPr id="7" name="Päivämäärän paikkamerkki 6">
            <a:extLst>
              <a:ext uri="{FF2B5EF4-FFF2-40B4-BE49-F238E27FC236}">
                <a16:creationId xmlns:a16="http://schemas.microsoft.com/office/drawing/2014/main" id="{682C7C20-19A4-2525-75F5-9DEAD4C9346D}"/>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4E98F388-92E4-7035-35F1-887A162753B5}"/>
              </a:ext>
            </a:extLst>
          </p:cNvPr>
          <p:cNvSpPr txBox="1"/>
          <p:nvPr/>
        </p:nvSpPr>
        <p:spPr>
          <a:xfrm>
            <a:off x="430311" y="1167140"/>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Uskotko, että pystyt hankkimaan kaikki tarvitsemasi palvelut lakisääteisen eläkkeen turvin, jos elät yli 80-vuotiaaksi?</a:t>
            </a:r>
          </a:p>
          <a:p>
            <a:pPr defTabSz="1219170"/>
            <a:r>
              <a:rPr lang="fi-FI" sz="1400">
                <a:solidFill>
                  <a:schemeClr val="tx2"/>
                </a:solidFill>
              </a:rPr>
              <a:t>Kaikki vastaajat</a:t>
            </a:r>
          </a:p>
        </p:txBody>
      </p:sp>
    </p:spTree>
    <p:extLst>
      <p:ext uri="{BB962C8B-B14F-4D97-AF65-F5344CB8AC3E}">
        <p14:creationId xmlns:p14="http://schemas.microsoft.com/office/powerpoint/2010/main" val="3964043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1B244-DF98-E06C-FEC6-F3C1BEBAD4EA}"/>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444BE7EF-A21B-9D40-5373-9B4A4721CF92}"/>
              </a:ext>
            </a:extLst>
          </p:cNvPr>
          <p:cNvSpPr>
            <a:spLocks noGrp="1"/>
          </p:cNvSpPr>
          <p:nvPr>
            <p:ph type="title"/>
          </p:nvPr>
        </p:nvSpPr>
        <p:spPr>
          <a:xfrm>
            <a:off x="424330" y="546185"/>
            <a:ext cx="10573347" cy="882300"/>
          </a:xfrm>
        </p:spPr>
        <p:txBody>
          <a:bodyPr>
            <a:normAutofit/>
          </a:bodyPr>
          <a:lstStyle/>
          <a:p>
            <a:r>
              <a:rPr lang="fi-FI"/>
              <a:t>Palvelujen kustantaminen itse tulevaisuudessa</a:t>
            </a:r>
          </a:p>
        </p:txBody>
      </p:sp>
      <p:sp>
        <p:nvSpPr>
          <p:cNvPr id="6" name="Dian numeron paikkamerkki 5">
            <a:extLst>
              <a:ext uri="{FF2B5EF4-FFF2-40B4-BE49-F238E27FC236}">
                <a16:creationId xmlns:a16="http://schemas.microsoft.com/office/drawing/2014/main" id="{FB9B7973-7FB2-3BFD-9772-0659FF49E84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81</a:t>
            </a:fld>
            <a:endParaRPr lang="fi-FI"/>
          </a:p>
        </p:txBody>
      </p:sp>
      <p:sp>
        <p:nvSpPr>
          <p:cNvPr id="7" name="Päivämäärän paikkamerkki 6">
            <a:extLst>
              <a:ext uri="{FF2B5EF4-FFF2-40B4-BE49-F238E27FC236}">
                <a16:creationId xmlns:a16="http://schemas.microsoft.com/office/drawing/2014/main" id="{1828BFC0-C679-904F-9DFE-DA1826C30C16}"/>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kstiruutu 6">
            <a:extLst>
              <a:ext uri="{FF2B5EF4-FFF2-40B4-BE49-F238E27FC236}">
                <a16:creationId xmlns:a16="http://schemas.microsoft.com/office/drawing/2014/main" id="{72F0D459-F056-D9D3-3777-73A1186791D0}"/>
              </a:ext>
            </a:extLst>
          </p:cNvPr>
          <p:cNvSpPr txBox="1"/>
          <p:nvPr/>
        </p:nvSpPr>
        <p:spPr>
          <a:xfrm>
            <a:off x="430311" y="1167140"/>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Uskotko, että kansalaiset joutuvat tulevaisuudessa kustantamaan seuraavia palveluja yhä enemmän itse esim. oman vakuutuksen turvin tai muuten </a:t>
            </a:r>
            <a:r>
              <a:rPr lang="fi-FI" sz="1400" err="1">
                <a:solidFill>
                  <a:schemeClr val="tx2"/>
                </a:solidFill>
                <a:cs typeface="Arial" pitchFamily="34" charset="0"/>
              </a:rPr>
              <a:t>varautumalla</a:t>
            </a:r>
            <a:r>
              <a:rPr lang="fi-FI" sz="1400">
                <a:solidFill>
                  <a:schemeClr val="tx2"/>
                </a:solidFill>
                <a:cs typeface="Arial" pitchFamily="34" charset="0"/>
              </a:rPr>
              <a:t>? Terveyden- ja sairaanhoidon kustannukset</a:t>
            </a:r>
          </a:p>
        </p:txBody>
      </p:sp>
      <p:graphicFrame>
        <p:nvGraphicFramePr>
          <p:cNvPr id="17" name="Sisällön paikkamerkki 7">
            <a:extLst>
              <a:ext uri="{FF2B5EF4-FFF2-40B4-BE49-F238E27FC236}">
                <a16:creationId xmlns:a16="http://schemas.microsoft.com/office/drawing/2014/main" id="{7444F7F8-823B-FF82-4108-C9A19073848B}"/>
              </a:ext>
            </a:extLst>
          </p:cNvPr>
          <p:cNvGraphicFramePr>
            <a:graphicFrameLocks noGrp="1"/>
          </p:cNvGraphicFramePr>
          <p:nvPr>
            <p:ph idx="1"/>
            <p:extLst>
              <p:ext uri="{D42A27DB-BD31-4B8C-83A1-F6EECF244321}">
                <p14:modId xmlns:p14="http://schemas.microsoft.com/office/powerpoint/2010/main" val="145723903"/>
              </p:ext>
            </p:extLst>
          </p:nvPr>
        </p:nvGraphicFramePr>
        <p:xfrm>
          <a:off x="423863" y="1690359"/>
          <a:ext cx="11344275" cy="52590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86243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738F-64BE-279D-AE49-B09BD1E57825}"/>
            </a:ext>
          </a:extLst>
        </p:cNvPr>
        <p:cNvGrpSpPr/>
        <p:nvPr/>
      </p:nvGrpSpPr>
      <p:grpSpPr>
        <a:xfrm>
          <a:off x="0" y="0"/>
          <a:ext cx="0" cy="0"/>
          <a:chOff x="0" y="0"/>
          <a:chExt cx="0" cy="0"/>
        </a:xfrm>
      </p:grpSpPr>
      <p:graphicFrame>
        <p:nvGraphicFramePr>
          <p:cNvPr id="2" name="Sisällön paikkamerkki 7">
            <a:extLst>
              <a:ext uri="{FF2B5EF4-FFF2-40B4-BE49-F238E27FC236}">
                <a16:creationId xmlns:a16="http://schemas.microsoft.com/office/drawing/2014/main" id="{3AE1761F-B5B6-AAC9-6EBF-C9D5654B8627}"/>
              </a:ext>
            </a:extLst>
          </p:cNvPr>
          <p:cNvGraphicFramePr>
            <a:graphicFrameLocks noGrp="1"/>
          </p:cNvGraphicFramePr>
          <p:nvPr>
            <p:ph idx="1"/>
            <p:extLst>
              <p:ext uri="{D42A27DB-BD31-4B8C-83A1-F6EECF244321}">
                <p14:modId xmlns:p14="http://schemas.microsoft.com/office/powerpoint/2010/main" val="4122231487"/>
              </p:ext>
            </p:extLst>
          </p:nvPr>
        </p:nvGraphicFramePr>
        <p:xfrm>
          <a:off x="423863" y="1539874"/>
          <a:ext cx="11344275" cy="5490033"/>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83DAD4B4-A255-EC11-94ED-1B6B1727A635}"/>
              </a:ext>
            </a:extLst>
          </p:cNvPr>
          <p:cNvSpPr>
            <a:spLocks noGrp="1"/>
          </p:cNvSpPr>
          <p:nvPr>
            <p:ph type="title"/>
          </p:nvPr>
        </p:nvSpPr>
        <p:spPr>
          <a:xfrm>
            <a:off x="424330" y="546185"/>
            <a:ext cx="10573347" cy="882300"/>
          </a:xfrm>
        </p:spPr>
        <p:txBody>
          <a:bodyPr>
            <a:normAutofit/>
          </a:bodyPr>
          <a:lstStyle/>
          <a:p>
            <a:r>
              <a:rPr lang="fi-FI"/>
              <a:t>Palvelujen kustantaminen itse tulevaisuudessa</a:t>
            </a:r>
          </a:p>
        </p:txBody>
      </p:sp>
      <p:sp>
        <p:nvSpPr>
          <p:cNvPr id="6" name="Dian numeron paikkamerkki 5">
            <a:extLst>
              <a:ext uri="{FF2B5EF4-FFF2-40B4-BE49-F238E27FC236}">
                <a16:creationId xmlns:a16="http://schemas.microsoft.com/office/drawing/2014/main" id="{57A25759-6366-2797-BD6A-1595FC08D11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82</a:t>
            </a:fld>
            <a:endParaRPr lang="fi-FI"/>
          </a:p>
        </p:txBody>
      </p:sp>
      <p:sp>
        <p:nvSpPr>
          <p:cNvPr id="7" name="Päivämäärän paikkamerkki 6">
            <a:extLst>
              <a:ext uri="{FF2B5EF4-FFF2-40B4-BE49-F238E27FC236}">
                <a16:creationId xmlns:a16="http://schemas.microsoft.com/office/drawing/2014/main" id="{CEB45EC3-8866-E488-4825-6CF4D6FEE595}"/>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3" name="Tekstiruutu 6">
            <a:extLst>
              <a:ext uri="{FF2B5EF4-FFF2-40B4-BE49-F238E27FC236}">
                <a16:creationId xmlns:a16="http://schemas.microsoft.com/office/drawing/2014/main" id="{604BCCEF-7157-6234-5C0D-1F2E0ACD8DC2}"/>
              </a:ext>
            </a:extLst>
          </p:cNvPr>
          <p:cNvSpPr txBox="1"/>
          <p:nvPr/>
        </p:nvSpPr>
        <p:spPr>
          <a:xfrm>
            <a:off x="423862" y="1167140"/>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Uskotko, että kansalaiset joutuvat tulevaisuudessa kustantamaan seuraavia palveluja yhä enemmän itse esim. oman vakuutuksen turvin tai muuten varautumalla? Vanhuuden hoivaan liittyvien palvelujen kustannukset</a:t>
            </a:r>
          </a:p>
        </p:txBody>
      </p:sp>
    </p:spTree>
    <p:extLst>
      <p:ext uri="{BB962C8B-B14F-4D97-AF65-F5344CB8AC3E}">
        <p14:creationId xmlns:p14="http://schemas.microsoft.com/office/powerpoint/2010/main" val="2286721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0090-8F88-2816-5C18-9D11D74F5F16}"/>
            </a:ext>
          </a:extLst>
        </p:cNvPr>
        <p:cNvGrpSpPr/>
        <p:nvPr/>
      </p:nvGrpSpPr>
      <p:grpSpPr>
        <a:xfrm>
          <a:off x="0" y="0"/>
          <a:ext cx="0" cy="0"/>
          <a:chOff x="0" y="0"/>
          <a:chExt cx="0" cy="0"/>
        </a:xfrm>
      </p:grpSpPr>
      <p:graphicFrame>
        <p:nvGraphicFramePr>
          <p:cNvPr id="9" name="Sisällön paikkamerkki 7">
            <a:extLst>
              <a:ext uri="{FF2B5EF4-FFF2-40B4-BE49-F238E27FC236}">
                <a16:creationId xmlns:a16="http://schemas.microsoft.com/office/drawing/2014/main" id="{CCC4250A-4785-29ED-AFF7-B90264CCBCB0}"/>
              </a:ext>
            </a:extLst>
          </p:cNvPr>
          <p:cNvGraphicFramePr>
            <a:graphicFrameLocks noGrp="1"/>
          </p:cNvGraphicFramePr>
          <p:nvPr>
            <p:ph idx="1"/>
            <p:extLst>
              <p:ext uri="{D42A27DB-BD31-4B8C-83A1-F6EECF244321}">
                <p14:modId xmlns:p14="http://schemas.microsoft.com/office/powerpoint/2010/main" val="1274498297"/>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5234FDCB-CF29-CF57-8A5F-15AD3A156883}"/>
              </a:ext>
            </a:extLst>
          </p:cNvPr>
          <p:cNvSpPr>
            <a:spLocks noGrp="1"/>
          </p:cNvSpPr>
          <p:nvPr>
            <p:ph type="title"/>
          </p:nvPr>
        </p:nvSpPr>
        <p:spPr>
          <a:xfrm>
            <a:off x="424330" y="546185"/>
            <a:ext cx="10573347" cy="882300"/>
          </a:xfrm>
        </p:spPr>
        <p:txBody>
          <a:bodyPr>
            <a:normAutofit/>
          </a:bodyPr>
          <a:lstStyle/>
          <a:p>
            <a:r>
              <a:rPr lang="fi-FI"/>
              <a:t>Palvelujen kustantaminen itse tulevaisuudessa</a:t>
            </a:r>
          </a:p>
        </p:txBody>
      </p:sp>
      <p:sp>
        <p:nvSpPr>
          <p:cNvPr id="6" name="Dian numeron paikkamerkki 5">
            <a:extLst>
              <a:ext uri="{FF2B5EF4-FFF2-40B4-BE49-F238E27FC236}">
                <a16:creationId xmlns:a16="http://schemas.microsoft.com/office/drawing/2014/main" id="{4424329E-CDD8-64E8-355A-5B39EB1D48A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83</a:t>
            </a:fld>
            <a:endParaRPr lang="fi-FI"/>
          </a:p>
        </p:txBody>
      </p:sp>
      <p:sp>
        <p:nvSpPr>
          <p:cNvPr id="7" name="Päivämäärän paikkamerkki 6">
            <a:extLst>
              <a:ext uri="{FF2B5EF4-FFF2-40B4-BE49-F238E27FC236}">
                <a16:creationId xmlns:a16="http://schemas.microsoft.com/office/drawing/2014/main" id="{4258049E-BD76-EEFA-D6A4-138E87208715}"/>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2" name="Tekstiruutu 6">
            <a:extLst>
              <a:ext uri="{FF2B5EF4-FFF2-40B4-BE49-F238E27FC236}">
                <a16:creationId xmlns:a16="http://schemas.microsoft.com/office/drawing/2014/main" id="{C692E69E-32D2-8BC0-E8AA-0831737A7ADA}"/>
              </a:ext>
            </a:extLst>
          </p:cNvPr>
          <p:cNvSpPr txBox="1"/>
          <p:nvPr/>
        </p:nvSpPr>
        <p:spPr>
          <a:xfrm>
            <a:off x="423862" y="1167140"/>
            <a:ext cx="11094557" cy="523220"/>
          </a:xfrm>
          <a:prstGeom prst="rect">
            <a:avLst/>
          </a:prstGeom>
          <a:noFill/>
        </p:spPr>
        <p:txBody>
          <a:bodyPr wrap="square" lIns="91440" tIns="45720" rIns="91440" bIns="45720" rtlCol="0">
            <a:spAutoFit/>
          </a:bodyPr>
          <a:lstStyle/>
          <a:p>
            <a:pPr defTabSz="1219170"/>
            <a:r>
              <a:rPr lang="fi-FI" sz="1400">
                <a:solidFill>
                  <a:schemeClr val="tx2"/>
                </a:solidFill>
                <a:cs typeface="Arial" pitchFamily="34" charset="0"/>
              </a:rPr>
              <a:t>Uskotko, että kansalaiset joutuvat tulevaisuudessa kustantamaan seuraavia palveluja yhä enemmän itse esim. oman vakuutuksen turvin tai muuten varautumalla? </a:t>
            </a:r>
            <a:r>
              <a:rPr lang="fi-FI" sz="1400">
                <a:solidFill>
                  <a:schemeClr val="tx2"/>
                </a:solidFill>
              </a:rPr>
              <a:t>Kaikki vastaajat</a:t>
            </a:r>
          </a:p>
        </p:txBody>
      </p:sp>
    </p:spTree>
    <p:extLst>
      <p:ext uri="{BB962C8B-B14F-4D97-AF65-F5344CB8AC3E}">
        <p14:creationId xmlns:p14="http://schemas.microsoft.com/office/powerpoint/2010/main" val="171245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Eläkeajan toimeentulon täydentäminen</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84</a:t>
            </a:fld>
            <a:endParaRPr lang="fi-FI"/>
          </a:p>
        </p:txBody>
      </p:sp>
      <p:sp>
        <p:nvSpPr>
          <p:cNvPr id="6" name="Päivämäärän paikkamerkki 5">
            <a:extLst>
              <a:ext uri="{FF2B5EF4-FFF2-40B4-BE49-F238E27FC236}">
                <a16:creationId xmlns:a16="http://schemas.microsoft.com/office/drawing/2014/main" id="{2D5C3A2D-0459-3086-63FC-9D89328BC8F4}"/>
              </a:ext>
            </a:extLst>
          </p:cNvPr>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1075778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1860240"/>
            <a:ext cx="10827465" cy="3770263"/>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Oletko varautunut tai aiotko varautua itse täydentämään eläkeajan toimeentuloanne jollakin seuraavista tavoista?</a:t>
            </a:r>
          </a:p>
          <a:p>
            <a:endParaRPr lang="fi-FI" sz="1500">
              <a:solidFill>
                <a:schemeClr val="tx2"/>
              </a:solidFill>
              <a:latin typeface="Merriweather Bold (Headings)"/>
              <a:cs typeface="Calibri" panose="020F0502020204030204" pitchFamily="34" charset="0"/>
            </a:endParaRPr>
          </a:p>
          <a:p>
            <a:pPr marL="342900" lvl="0" indent="-342900">
              <a:buFont typeface="+mj-lt"/>
              <a:buAutoNum type="arabicPeriod"/>
            </a:pPr>
            <a:r>
              <a:rPr lang="fi-FI" sz="1500">
                <a:solidFill>
                  <a:schemeClr val="tx2"/>
                </a:solidFill>
                <a:latin typeface="Merriweather Bold (Headings)"/>
                <a:cs typeface="Calibri" panose="020F0502020204030204" pitchFamily="34" charset="0"/>
              </a:rPr>
              <a:t>Hankkimalla omistusasunnon</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Hankkimalla sijoitusasunnon</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Hankkimalla muuta kiinteää omaisuutta (metsä, vapaa-ajan asunto)</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Säästämällä pankkitilille</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Sijoittamalla osakesäästötilille</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Sijoittamalla suoraan osakkeisiin</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Sijoittamalla sijoitusrahastoihin</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Vakuutussäästöillä (säästö- ja sijoitusvakuutukset, </a:t>
            </a:r>
            <a:r>
              <a:rPr lang="fi-FI" sz="1500" err="1">
                <a:solidFill>
                  <a:schemeClr val="tx2"/>
                </a:solidFill>
                <a:latin typeface="Merriweather Bold (Headings)"/>
                <a:cs typeface="Calibri" panose="020F0502020204030204" pitchFamily="34" charset="0"/>
              </a:rPr>
              <a:t>kapitalisaatiosopimukset</a:t>
            </a:r>
            <a:r>
              <a:rPr lang="fi-FI" sz="1500">
                <a:solidFill>
                  <a:schemeClr val="tx2"/>
                </a:solidFill>
                <a:latin typeface="Merriweather Bold (Headings)"/>
                <a:cs typeface="Calibri" panose="020F0502020204030204" pitchFamily="34" charset="0"/>
              </a:rPr>
              <a:t>)</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Vapaaehtoisella eläkevakuutuksella</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Tekemällä ansiotyötä eläkkeellä</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Pitkäaikaissäästötilillä eli PS-tilillä</a:t>
            </a:r>
          </a:p>
          <a:p>
            <a:pPr marL="342900" lvl="0" indent="-342900">
              <a:buFont typeface="+mj-lt"/>
              <a:buAutoNum type="arabicPeriod"/>
            </a:pPr>
            <a:r>
              <a:rPr lang="fi-FI" sz="1500">
                <a:solidFill>
                  <a:schemeClr val="tx2"/>
                </a:solidFill>
                <a:latin typeface="Merriweather Bold (Headings)"/>
                <a:cs typeface="Calibri" panose="020F0502020204030204" pitchFamily="34" charset="0"/>
              </a:rPr>
              <a:t>Muuten, miten?</a:t>
            </a:r>
          </a:p>
        </p:txBody>
      </p:sp>
    </p:spTree>
    <p:extLst>
      <p:ext uri="{BB962C8B-B14F-4D97-AF65-F5344CB8AC3E}">
        <p14:creationId xmlns:p14="http://schemas.microsoft.com/office/powerpoint/2010/main" val="16118930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882B5-95C0-C911-4348-A686CD4BFC08}"/>
            </a:ext>
          </a:extLst>
        </p:cNvPr>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21788037-CF0F-B2A4-FA4F-DF144347EE35}"/>
              </a:ext>
            </a:extLst>
          </p:cNvPr>
          <p:cNvSpPr>
            <a:spLocks noGrp="1"/>
          </p:cNvSpPr>
          <p:nvPr>
            <p:ph idx="1"/>
          </p:nvPr>
        </p:nvSpPr>
        <p:spPr>
          <a:xfrm>
            <a:off x="423863" y="1540365"/>
            <a:ext cx="11343806" cy="4636598"/>
          </a:xfrm>
        </p:spPr>
        <p:txBody>
          <a:bodyPr>
            <a:normAutofit/>
          </a:bodyPr>
          <a:lstStyle/>
          <a:p>
            <a:r>
              <a:rPr lang="fi-FI" sz="1200"/>
              <a:t>Eläkeajan toimentulon täydentämiseen varaudutaan eri tavoin. Nuorimmissa ikäryhmissä sijoittaminen osakkeisiin ja sijoitusasunnon hankkiminen on huomattavasti vanhimpia ikäryhmiä korkeammalla tasolla. Naiset ovat hiukan miehiä varovaisempia ja he säästävätkin mielellään pankkitilille. Hyvin toimeentulevilla korostuvat osakkeet, rahastot, omistusasunto ja muu kiinteä omaisuus.</a:t>
            </a:r>
          </a:p>
          <a:p>
            <a:r>
              <a:rPr lang="fi-FI" sz="1200"/>
              <a:t>Noin kolmasosa vastanneista (32 %) oli valmis täydentämään julkisia palveluita omalla rahalla.</a:t>
            </a:r>
          </a:p>
        </p:txBody>
      </p:sp>
      <p:sp>
        <p:nvSpPr>
          <p:cNvPr id="4" name="Otsikko 3">
            <a:extLst>
              <a:ext uri="{FF2B5EF4-FFF2-40B4-BE49-F238E27FC236}">
                <a16:creationId xmlns:a16="http://schemas.microsoft.com/office/drawing/2014/main" id="{E0BAB216-13DC-AC18-859C-4AE7DE83C4BE}"/>
              </a:ext>
            </a:extLst>
          </p:cNvPr>
          <p:cNvSpPr>
            <a:spLocks noGrp="1"/>
          </p:cNvSpPr>
          <p:nvPr>
            <p:ph type="title"/>
          </p:nvPr>
        </p:nvSpPr>
        <p:spPr>
          <a:xfrm>
            <a:off x="424330" y="546185"/>
            <a:ext cx="10573347" cy="882300"/>
          </a:xfrm>
        </p:spPr>
        <p:txBody>
          <a:bodyPr>
            <a:normAutofit fontScale="90000"/>
          </a:bodyPr>
          <a:lstStyle/>
          <a:p>
            <a:r>
              <a:rPr lang="fi-FI"/>
              <a:t>Varautuu itse täydentämään eläkeajan toimeentuloa</a:t>
            </a:r>
          </a:p>
        </p:txBody>
      </p:sp>
      <p:sp>
        <p:nvSpPr>
          <p:cNvPr id="6" name="Dian numeron paikkamerkki 5">
            <a:extLst>
              <a:ext uri="{FF2B5EF4-FFF2-40B4-BE49-F238E27FC236}">
                <a16:creationId xmlns:a16="http://schemas.microsoft.com/office/drawing/2014/main" id="{35517A40-65C7-82FF-4054-74FFC97D15E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86</a:t>
            </a:fld>
            <a:endParaRPr lang="fi-FI"/>
          </a:p>
        </p:txBody>
      </p:sp>
      <p:sp>
        <p:nvSpPr>
          <p:cNvPr id="7" name="Päivämäärän paikkamerkki 6">
            <a:extLst>
              <a:ext uri="{FF2B5EF4-FFF2-40B4-BE49-F238E27FC236}">
                <a16:creationId xmlns:a16="http://schemas.microsoft.com/office/drawing/2014/main" id="{A98ED701-4B64-DB46-9B33-6B99F98A0F2F}"/>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pic>
        <p:nvPicPr>
          <p:cNvPr id="2" name="Picture 1">
            <a:extLst>
              <a:ext uri="{FF2B5EF4-FFF2-40B4-BE49-F238E27FC236}">
                <a16:creationId xmlns:a16="http://schemas.microsoft.com/office/drawing/2014/main" id="{30787058-0FBD-5544-63A3-CEB7F7E3D0FB}"/>
              </a:ext>
            </a:extLst>
          </p:cNvPr>
          <p:cNvPicPr>
            <a:picLocks noChangeAspect="1"/>
          </p:cNvPicPr>
          <p:nvPr/>
        </p:nvPicPr>
        <p:blipFill>
          <a:blip r:embed="rId2"/>
          <a:stretch>
            <a:fillRect/>
          </a:stretch>
        </p:blipFill>
        <p:spPr>
          <a:xfrm>
            <a:off x="423863" y="2090833"/>
            <a:ext cx="11910060" cy="4290060"/>
          </a:xfrm>
          <a:prstGeom prst="rect">
            <a:avLst/>
          </a:prstGeom>
        </p:spPr>
      </p:pic>
    </p:spTree>
    <p:extLst>
      <p:ext uri="{BB962C8B-B14F-4D97-AF65-F5344CB8AC3E}">
        <p14:creationId xmlns:p14="http://schemas.microsoft.com/office/powerpoint/2010/main" val="4309868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59387-9989-BF6E-FADD-85876B0EE8BA}"/>
            </a:ext>
          </a:extLst>
        </p:cNvPr>
        <p:cNvGrpSpPr/>
        <p:nvPr/>
      </p:nvGrpSpPr>
      <p:grpSpPr>
        <a:xfrm>
          <a:off x="0" y="0"/>
          <a:ext cx="0" cy="0"/>
          <a:chOff x="0" y="0"/>
          <a:chExt cx="0" cy="0"/>
        </a:xfrm>
      </p:grpSpPr>
      <p:graphicFrame>
        <p:nvGraphicFramePr>
          <p:cNvPr id="2" name="Sisällön paikkamerkki 7">
            <a:extLst>
              <a:ext uri="{FF2B5EF4-FFF2-40B4-BE49-F238E27FC236}">
                <a16:creationId xmlns:a16="http://schemas.microsoft.com/office/drawing/2014/main" id="{8AE91398-EAF2-CD39-A944-CF01F6682C8B}"/>
              </a:ext>
            </a:extLst>
          </p:cNvPr>
          <p:cNvGraphicFramePr>
            <a:graphicFrameLocks noGrp="1"/>
          </p:cNvGraphicFramePr>
          <p:nvPr>
            <p:ph idx="1"/>
            <p:extLst>
              <p:ext uri="{D42A27DB-BD31-4B8C-83A1-F6EECF244321}">
                <p14:modId xmlns:p14="http://schemas.microsoft.com/office/powerpoint/2010/main" val="3492901067"/>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9708D1C3-AA9A-418C-5620-AF9F455F43E8}"/>
              </a:ext>
            </a:extLst>
          </p:cNvPr>
          <p:cNvSpPr>
            <a:spLocks noGrp="1"/>
          </p:cNvSpPr>
          <p:nvPr>
            <p:ph type="title"/>
          </p:nvPr>
        </p:nvSpPr>
        <p:spPr>
          <a:xfrm>
            <a:off x="424330" y="546185"/>
            <a:ext cx="10573347" cy="882300"/>
          </a:xfrm>
        </p:spPr>
        <p:txBody>
          <a:bodyPr>
            <a:normAutofit fontScale="90000"/>
          </a:bodyPr>
          <a:lstStyle/>
          <a:p>
            <a:r>
              <a:rPr lang="fi-FI"/>
              <a:t>Varautuu itse täydentämään eläkeajan toimeentuloa</a:t>
            </a:r>
          </a:p>
        </p:txBody>
      </p:sp>
      <p:sp>
        <p:nvSpPr>
          <p:cNvPr id="6" name="Dian numeron paikkamerkki 5">
            <a:extLst>
              <a:ext uri="{FF2B5EF4-FFF2-40B4-BE49-F238E27FC236}">
                <a16:creationId xmlns:a16="http://schemas.microsoft.com/office/drawing/2014/main" id="{11621637-8719-A95C-67FE-A3E099A6B49D}"/>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87</a:t>
            </a:fld>
            <a:endParaRPr lang="fi-FI"/>
          </a:p>
        </p:txBody>
      </p:sp>
      <p:sp>
        <p:nvSpPr>
          <p:cNvPr id="7" name="Päivämäärän paikkamerkki 6">
            <a:extLst>
              <a:ext uri="{FF2B5EF4-FFF2-40B4-BE49-F238E27FC236}">
                <a16:creationId xmlns:a16="http://schemas.microsoft.com/office/drawing/2014/main" id="{889967EB-42DA-4209-63F8-82CD0D368528}"/>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63ACAEC0-55F6-1470-F988-3BC6C5520942}"/>
              </a:ext>
            </a:extLst>
          </p:cNvPr>
          <p:cNvSpPr txBox="1"/>
          <p:nvPr/>
        </p:nvSpPr>
        <p:spPr>
          <a:xfrm>
            <a:off x="423862" y="1098878"/>
            <a:ext cx="11094557" cy="523220"/>
          </a:xfrm>
          <a:prstGeom prst="rect">
            <a:avLst/>
          </a:prstGeom>
          <a:noFill/>
        </p:spPr>
        <p:txBody>
          <a:bodyPr wrap="square" lIns="91440" tIns="45720" rIns="91440" bIns="45720" rtlCol="0">
            <a:spAutoFit/>
          </a:bodyPr>
          <a:lstStyle/>
          <a:p>
            <a:pPr defTabSz="1219170"/>
            <a:r>
              <a:rPr lang="fi-FI" sz="1400" dirty="0">
                <a:solidFill>
                  <a:schemeClr val="tx2"/>
                </a:solidFill>
              </a:rPr>
              <a:t>Oletko varautunut tai aiotko varautua itse täydentämään eläkeajan toimeentuloanne jollakin seuraavista tavoista?</a:t>
            </a:r>
          </a:p>
          <a:p>
            <a:pPr defTabSz="1219170"/>
            <a:r>
              <a:rPr lang="fi-FI" sz="1400" dirty="0">
                <a:solidFill>
                  <a:schemeClr val="tx2"/>
                </a:solidFill>
              </a:rPr>
              <a:t>Kaikki vastaajat, n=1000</a:t>
            </a:r>
          </a:p>
        </p:txBody>
      </p:sp>
    </p:spTree>
    <p:extLst>
      <p:ext uri="{BB962C8B-B14F-4D97-AF65-F5344CB8AC3E}">
        <p14:creationId xmlns:p14="http://schemas.microsoft.com/office/powerpoint/2010/main" val="24046781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8D6E-9593-1930-F22D-F530F2AADD27}"/>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49020824-AC90-A816-DD3B-DA18B1C2ABE8}"/>
              </a:ext>
            </a:extLst>
          </p:cNvPr>
          <p:cNvSpPr>
            <a:spLocks noGrp="1"/>
          </p:cNvSpPr>
          <p:nvPr>
            <p:ph type="title"/>
          </p:nvPr>
        </p:nvSpPr>
        <p:spPr>
          <a:xfrm>
            <a:off x="424330" y="546185"/>
            <a:ext cx="10573347" cy="882300"/>
          </a:xfrm>
        </p:spPr>
        <p:txBody>
          <a:bodyPr>
            <a:normAutofit fontScale="90000"/>
          </a:bodyPr>
          <a:lstStyle/>
          <a:p>
            <a:r>
              <a:rPr lang="fi-FI"/>
              <a:t>Varautuu itse täydentämään eläkeajan toimeentuloa 1/2</a:t>
            </a:r>
          </a:p>
        </p:txBody>
      </p:sp>
      <p:sp>
        <p:nvSpPr>
          <p:cNvPr id="6" name="Dian numeron paikkamerkki 5">
            <a:extLst>
              <a:ext uri="{FF2B5EF4-FFF2-40B4-BE49-F238E27FC236}">
                <a16:creationId xmlns:a16="http://schemas.microsoft.com/office/drawing/2014/main" id="{87C8B8AB-F070-03D8-1889-3EEDC6B0F83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88</a:t>
            </a:fld>
            <a:endParaRPr lang="fi-FI"/>
          </a:p>
        </p:txBody>
      </p:sp>
      <p:sp>
        <p:nvSpPr>
          <p:cNvPr id="7" name="Päivämäärän paikkamerkki 6">
            <a:extLst>
              <a:ext uri="{FF2B5EF4-FFF2-40B4-BE49-F238E27FC236}">
                <a16:creationId xmlns:a16="http://schemas.microsoft.com/office/drawing/2014/main" id="{38742555-5835-6236-69D3-086110A7D032}"/>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0816DB7A-1DA9-6A44-9EE9-E8ADC46E58A9}"/>
              </a:ext>
            </a:extLst>
          </p:cNvPr>
          <p:cNvSpPr txBox="1"/>
          <p:nvPr/>
        </p:nvSpPr>
        <p:spPr>
          <a:xfrm>
            <a:off x="423863" y="1093178"/>
            <a:ext cx="11094557" cy="523220"/>
          </a:xfrm>
          <a:prstGeom prst="rect">
            <a:avLst/>
          </a:prstGeom>
          <a:noFill/>
        </p:spPr>
        <p:txBody>
          <a:bodyPr wrap="square" lIns="91440" tIns="45720" rIns="91440" bIns="45720" rtlCol="0">
            <a:spAutoFit/>
          </a:bodyPr>
          <a:lstStyle/>
          <a:p>
            <a:pPr defTabSz="1219170"/>
            <a:r>
              <a:rPr lang="fi-FI" sz="1400" dirty="0">
                <a:solidFill>
                  <a:schemeClr val="tx2"/>
                </a:solidFill>
              </a:rPr>
              <a:t>Oletko varautunut tai aiotko varautua itse täydentämään eläkeajan toimeentuloanne jollakin seuraavista tavoista?</a:t>
            </a:r>
          </a:p>
          <a:p>
            <a:pPr defTabSz="1219170"/>
            <a:r>
              <a:rPr lang="fi-FI" sz="1400" dirty="0">
                <a:solidFill>
                  <a:schemeClr val="tx2"/>
                </a:solidFill>
              </a:rPr>
              <a:t>Kaikki vastaajat, n=1000</a:t>
            </a:r>
          </a:p>
        </p:txBody>
      </p:sp>
      <p:graphicFrame>
        <p:nvGraphicFramePr>
          <p:cNvPr id="12" name="Sisällön paikkamerkki 7">
            <a:extLst>
              <a:ext uri="{FF2B5EF4-FFF2-40B4-BE49-F238E27FC236}">
                <a16:creationId xmlns:a16="http://schemas.microsoft.com/office/drawing/2014/main" id="{F637BBC3-592F-43D4-9177-B3FF81E21FF9}"/>
              </a:ext>
            </a:extLst>
          </p:cNvPr>
          <p:cNvGraphicFramePr>
            <a:graphicFrameLocks noGrp="1"/>
          </p:cNvGraphicFramePr>
          <p:nvPr>
            <p:ph idx="1"/>
            <p:extLst>
              <p:ext uri="{D42A27DB-BD31-4B8C-83A1-F6EECF244321}">
                <p14:modId xmlns:p14="http://schemas.microsoft.com/office/powerpoint/2010/main" val="1602825376"/>
              </p:ext>
            </p:extLst>
          </p:nvPr>
        </p:nvGraphicFramePr>
        <p:xfrm>
          <a:off x="423863" y="1560045"/>
          <a:ext cx="11344275" cy="4637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78723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5DA4-357C-31DF-5772-19A75E899AD5}"/>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E45CE519-5478-C8F8-EA11-96BCA105D1E0}"/>
              </a:ext>
            </a:extLst>
          </p:cNvPr>
          <p:cNvSpPr>
            <a:spLocks noGrp="1"/>
          </p:cNvSpPr>
          <p:nvPr>
            <p:ph type="title"/>
          </p:nvPr>
        </p:nvSpPr>
        <p:spPr>
          <a:xfrm>
            <a:off x="424330" y="546185"/>
            <a:ext cx="10573347" cy="882300"/>
          </a:xfrm>
        </p:spPr>
        <p:txBody>
          <a:bodyPr>
            <a:normAutofit fontScale="90000"/>
          </a:bodyPr>
          <a:lstStyle/>
          <a:p>
            <a:r>
              <a:rPr lang="fi-FI"/>
              <a:t>Varautuu itse täydentämään eläkeajan toimeentuloa 2/2</a:t>
            </a:r>
          </a:p>
        </p:txBody>
      </p:sp>
      <p:sp>
        <p:nvSpPr>
          <p:cNvPr id="6" name="Dian numeron paikkamerkki 5">
            <a:extLst>
              <a:ext uri="{FF2B5EF4-FFF2-40B4-BE49-F238E27FC236}">
                <a16:creationId xmlns:a16="http://schemas.microsoft.com/office/drawing/2014/main" id="{BC109F6B-D3CE-F325-5522-F790060887A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89</a:t>
            </a:fld>
            <a:endParaRPr lang="fi-FI"/>
          </a:p>
        </p:txBody>
      </p:sp>
      <p:sp>
        <p:nvSpPr>
          <p:cNvPr id="7" name="Päivämäärän paikkamerkki 6">
            <a:extLst>
              <a:ext uri="{FF2B5EF4-FFF2-40B4-BE49-F238E27FC236}">
                <a16:creationId xmlns:a16="http://schemas.microsoft.com/office/drawing/2014/main" id="{762132E8-AD39-A684-112B-71038B4440B0}"/>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81F8603D-BC30-5BF0-8D17-3C543CB0DA85}"/>
              </a:ext>
            </a:extLst>
          </p:cNvPr>
          <p:cNvSpPr txBox="1"/>
          <p:nvPr/>
        </p:nvSpPr>
        <p:spPr>
          <a:xfrm>
            <a:off x="423863" y="1097101"/>
            <a:ext cx="11094557" cy="523220"/>
          </a:xfrm>
          <a:prstGeom prst="rect">
            <a:avLst/>
          </a:prstGeom>
          <a:noFill/>
        </p:spPr>
        <p:txBody>
          <a:bodyPr wrap="square" lIns="91440" tIns="45720" rIns="91440" bIns="45720" rtlCol="0">
            <a:spAutoFit/>
          </a:bodyPr>
          <a:lstStyle/>
          <a:p>
            <a:pPr defTabSz="1219170"/>
            <a:r>
              <a:rPr lang="fi-FI" sz="1400" dirty="0">
                <a:solidFill>
                  <a:schemeClr val="tx2"/>
                </a:solidFill>
              </a:rPr>
              <a:t>Oletko varautunut tai aiotko varautua itse täydentämään eläkeajan toimeentuloanne jollakin seuraavista tavoista?</a:t>
            </a:r>
          </a:p>
          <a:p>
            <a:pPr defTabSz="1219170"/>
            <a:r>
              <a:rPr lang="fi-FI" sz="1400" dirty="0">
                <a:solidFill>
                  <a:schemeClr val="tx2"/>
                </a:solidFill>
              </a:rPr>
              <a:t>Kaikki vastaajat, n=1000</a:t>
            </a:r>
          </a:p>
        </p:txBody>
      </p:sp>
      <p:graphicFrame>
        <p:nvGraphicFramePr>
          <p:cNvPr id="17" name="Sisällön paikkamerkki 7">
            <a:extLst>
              <a:ext uri="{FF2B5EF4-FFF2-40B4-BE49-F238E27FC236}">
                <a16:creationId xmlns:a16="http://schemas.microsoft.com/office/drawing/2014/main" id="{989DB8D5-CB48-2DB2-B45A-6CF34398DCDB}"/>
              </a:ext>
            </a:extLst>
          </p:cNvPr>
          <p:cNvGraphicFramePr>
            <a:graphicFrameLocks noGrp="1"/>
          </p:cNvGraphicFramePr>
          <p:nvPr>
            <p:ph idx="1"/>
            <p:extLst>
              <p:ext uri="{D42A27DB-BD31-4B8C-83A1-F6EECF244321}">
                <p14:modId xmlns:p14="http://schemas.microsoft.com/office/powerpoint/2010/main" val="2236018142"/>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257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C7EDA-F5EB-4E5C-CD92-41FC98FBF26B}"/>
            </a:ext>
          </a:extLst>
        </p:cNvPr>
        <p:cNvGrpSpPr/>
        <p:nvPr/>
      </p:nvGrpSpPr>
      <p:grpSpPr>
        <a:xfrm>
          <a:off x="0" y="0"/>
          <a:ext cx="0" cy="0"/>
          <a:chOff x="0" y="0"/>
          <a:chExt cx="0" cy="0"/>
        </a:xfrm>
      </p:grpSpPr>
      <p:sp>
        <p:nvSpPr>
          <p:cNvPr id="11" name="Sisällön paikkamerkki 10">
            <a:extLst>
              <a:ext uri="{FF2B5EF4-FFF2-40B4-BE49-F238E27FC236}">
                <a16:creationId xmlns:a16="http://schemas.microsoft.com/office/drawing/2014/main" id="{DDED16C5-02BF-39AD-3456-36BAA15D1066}"/>
              </a:ext>
            </a:extLst>
          </p:cNvPr>
          <p:cNvSpPr>
            <a:spLocks noGrp="1"/>
          </p:cNvSpPr>
          <p:nvPr>
            <p:ph idx="1"/>
          </p:nvPr>
        </p:nvSpPr>
        <p:spPr/>
        <p:txBody>
          <a:bodyPr>
            <a:normAutofit fontScale="70000" lnSpcReduction="20000"/>
          </a:bodyPr>
          <a:lstStyle/>
          <a:p>
            <a:pPr defTabSz="1219170"/>
            <a:r>
              <a:rPr lang="fi-FI" dirty="0">
                <a:solidFill>
                  <a:schemeClr val="accent1"/>
                </a:solidFill>
                <a:latin typeface="+mj-lt"/>
              </a:rPr>
              <a:t>Tutkimuksen kohderyhmä:</a:t>
            </a:r>
          </a:p>
          <a:p>
            <a:pPr defTabSz="1219170"/>
            <a:r>
              <a:rPr lang="fi-FI" dirty="0"/>
              <a:t>Kohderyhmään kuuluvat mannersuomalaiset 18–79-vuotiaat henkilöt. Otos muodostettiin kiintiöpoiminnalla, jossa vastaajat kiintiöintiin iän ja sukupuolen mukaisesti ja NUTS2-alueiden mukaisesti. Tarkemmat taustatiedot on esitetty graafisesti raportin alussa.</a:t>
            </a:r>
          </a:p>
          <a:p>
            <a:pPr defTabSz="1219170"/>
            <a:r>
              <a:rPr lang="fi-FI" dirty="0">
                <a:solidFill>
                  <a:schemeClr val="accent1"/>
                </a:solidFill>
                <a:latin typeface="+mj-lt"/>
              </a:rPr>
              <a:t>Tutkimuksen toteutus:</a:t>
            </a:r>
          </a:p>
          <a:p>
            <a:pPr defTabSz="1219170"/>
            <a:r>
              <a:rPr lang="fi-FI" dirty="0"/>
              <a:t>Tutkimuksen vastausprosentti oli 35%. </a:t>
            </a:r>
            <a:r>
              <a:rPr lang="fi-FI" dirty="0" err="1"/>
              <a:t>Norstat</a:t>
            </a:r>
            <a:r>
              <a:rPr lang="fi-FI" dirty="0"/>
              <a:t> tutkii myös vastaajien tyytyväisyyttä tutkimuksen toteutukseen. Saadut tulokset ovat varsin keskiarvossa </a:t>
            </a:r>
            <a:r>
              <a:rPr lang="fi-FI" dirty="0" err="1"/>
              <a:t>Norstatin</a:t>
            </a:r>
            <a:r>
              <a:rPr lang="fi-FI" dirty="0"/>
              <a:t> muiden tutkimusten kanssa</a:t>
            </a:r>
          </a:p>
          <a:p>
            <a:pPr defTabSz="1219170"/>
            <a:endParaRPr lang="fi-FI" dirty="0"/>
          </a:p>
          <a:p>
            <a:pPr defTabSz="1219170"/>
            <a:endParaRPr lang="fi-FI" dirty="0"/>
          </a:p>
          <a:p>
            <a:pPr defTabSz="1219170"/>
            <a:endParaRPr lang="fi-FI" dirty="0"/>
          </a:p>
          <a:p>
            <a:pPr defTabSz="1219170"/>
            <a:endParaRPr lang="fi-FI" dirty="0"/>
          </a:p>
          <a:p>
            <a:pPr defTabSz="1219170"/>
            <a:endParaRPr lang="fi-FI" dirty="0"/>
          </a:p>
          <a:p>
            <a:pPr defTabSz="1219170"/>
            <a:endParaRPr lang="fi-FI" dirty="0"/>
          </a:p>
          <a:p>
            <a:pPr defTabSz="1219170"/>
            <a:r>
              <a:rPr lang="fi-FI" dirty="0"/>
              <a:t>Tulokset on esitetty pääasiassa prosenttijakaumien ja keskiarvojen avulla ja ne on ristiintaulukoitu taustamuuttujittain. Tulosten atk-taulukoinnissa on käytetty khii</a:t>
            </a:r>
            <a:r>
              <a:rPr lang="fi-FI" baseline="30000" dirty="0"/>
              <a:t>2</a:t>
            </a:r>
            <a:r>
              <a:rPr lang="fi-FI" dirty="0"/>
              <a:t>- ja t-testiä, jotka testaavat kunkin taulukoidun taustamuuttujan kohdalla, poikkeaako tulos muista tilastollisesti merkittävästi.</a:t>
            </a:r>
            <a:r>
              <a:rPr lang="fi-FI" b="1" dirty="0"/>
              <a:t> </a:t>
            </a:r>
          </a:p>
        </p:txBody>
      </p:sp>
      <p:sp>
        <p:nvSpPr>
          <p:cNvPr id="4" name="Otsikko 3">
            <a:extLst>
              <a:ext uri="{FF2B5EF4-FFF2-40B4-BE49-F238E27FC236}">
                <a16:creationId xmlns:a16="http://schemas.microsoft.com/office/drawing/2014/main" id="{47F3CCC9-7F71-98A2-6F5D-73CF28360E63}"/>
              </a:ext>
            </a:extLst>
          </p:cNvPr>
          <p:cNvSpPr>
            <a:spLocks noGrp="1"/>
          </p:cNvSpPr>
          <p:nvPr>
            <p:ph type="title"/>
          </p:nvPr>
        </p:nvSpPr>
        <p:spPr>
          <a:xfrm>
            <a:off x="424330" y="546185"/>
            <a:ext cx="10573347" cy="882300"/>
          </a:xfrm>
        </p:spPr>
        <p:txBody>
          <a:bodyPr>
            <a:normAutofit/>
          </a:bodyPr>
          <a:lstStyle/>
          <a:p>
            <a:r>
              <a:rPr lang="fi-FI"/>
              <a:t>Johdanto 2/2</a:t>
            </a:r>
          </a:p>
        </p:txBody>
      </p:sp>
      <p:sp>
        <p:nvSpPr>
          <p:cNvPr id="6" name="Dian numeron paikkamerkki 5">
            <a:extLst>
              <a:ext uri="{FF2B5EF4-FFF2-40B4-BE49-F238E27FC236}">
                <a16:creationId xmlns:a16="http://schemas.microsoft.com/office/drawing/2014/main" id="{752C4B58-6365-2F96-A8E1-DDAD381E82A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a:t>
            </a:fld>
            <a:endParaRPr lang="fi-FI"/>
          </a:p>
        </p:txBody>
      </p:sp>
      <p:sp>
        <p:nvSpPr>
          <p:cNvPr id="7" name="Päivämäärän paikkamerkki 6">
            <a:extLst>
              <a:ext uri="{FF2B5EF4-FFF2-40B4-BE49-F238E27FC236}">
                <a16:creationId xmlns:a16="http://schemas.microsoft.com/office/drawing/2014/main" id="{7EFB3AB2-2A76-9A57-BB3D-A254A204A2D2}"/>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pic>
        <p:nvPicPr>
          <p:cNvPr id="9" name="Picture 8">
            <a:extLst>
              <a:ext uri="{FF2B5EF4-FFF2-40B4-BE49-F238E27FC236}">
                <a16:creationId xmlns:a16="http://schemas.microsoft.com/office/drawing/2014/main" id="{CD7BDF2E-4F3B-AD77-11AC-2785F1390539}"/>
              </a:ext>
            </a:extLst>
          </p:cNvPr>
          <p:cNvPicPr>
            <a:picLocks noChangeAspect="1"/>
          </p:cNvPicPr>
          <p:nvPr/>
        </p:nvPicPr>
        <p:blipFill>
          <a:blip r:embed="rId2"/>
          <a:stretch>
            <a:fillRect/>
          </a:stretch>
        </p:blipFill>
        <p:spPr>
          <a:xfrm>
            <a:off x="750706" y="3429000"/>
            <a:ext cx="4254603" cy="1216316"/>
          </a:xfrm>
          <a:prstGeom prst="rect">
            <a:avLst/>
          </a:prstGeom>
        </p:spPr>
      </p:pic>
      <p:pic>
        <p:nvPicPr>
          <p:cNvPr id="10" name="Picture 9">
            <a:extLst>
              <a:ext uri="{FF2B5EF4-FFF2-40B4-BE49-F238E27FC236}">
                <a16:creationId xmlns:a16="http://schemas.microsoft.com/office/drawing/2014/main" id="{0F803CE9-9E19-6FC6-749C-E952BA4EC55F}"/>
              </a:ext>
            </a:extLst>
          </p:cNvPr>
          <p:cNvPicPr>
            <a:picLocks noChangeAspect="1"/>
          </p:cNvPicPr>
          <p:nvPr/>
        </p:nvPicPr>
        <p:blipFill>
          <a:blip r:embed="rId3"/>
          <a:stretch>
            <a:fillRect/>
          </a:stretch>
        </p:blipFill>
        <p:spPr>
          <a:xfrm>
            <a:off x="5771718" y="3319692"/>
            <a:ext cx="5132255" cy="1763815"/>
          </a:xfrm>
          <a:prstGeom prst="rect">
            <a:avLst/>
          </a:prstGeom>
        </p:spPr>
      </p:pic>
    </p:spTree>
    <p:extLst>
      <p:ext uri="{BB962C8B-B14F-4D97-AF65-F5344CB8AC3E}">
        <p14:creationId xmlns:p14="http://schemas.microsoft.com/office/powerpoint/2010/main" val="5690940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40A27-E47C-7C0E-FFB4-773517436B2B}"/>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9F4D3644-FACB-C21C-150F-9A6CC74124C1}"/>
              </a:ext>
            </a:extLst>
          </p:cNvPr>
          <p:cNvSpPr>
            <a:spLocks noGrp="1"/>
          </p:cNvSpPr>
          <p:nvPr>
            <p:ph type="title"/>
          </p:nvPr>
        </p:nvSpPr>
        <p:spPr>
          <a:xfrm>
            <a:off x="424330" y="546185"/>
            <a:ext cx="10573347" cy="882300"/>
          </a:xfrm>
        </p:spPr>
        <p:txBody>
          <a:bodyPr>
            <a:normAutofit fontScale="90000"/>
          </a:bodyPr>
          <a:lstStyle/>
          <a:p>
            <a:r>
              <a:rPr lang="fi-FI" dirty="0"/>
              <a:t>Varautuu itse täydentämään eläkeajan toimeentuloa</a:t>
            </a:r>
          </a:p>
        </p:txBody>
      </p:sp>
      <p:sp>
        <p:nvSpPr>
          <p:cNvPr id="6" name="Dian numeron paikkamerkki 5">
            <a:extLst>
              <a:ext uri="{FF2B5EF4-FFF2-40B4-BE49-F238E27FC236}">
                <a16:creationId xmlns:a16="http://schemas.microsoft.com/office/drawing/2014/main" id="{DF7F34C4-D0A4-1BE3-510C-45F9EBD3B3C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90</a:t>
            </a:fld>
            <a:endParaRPr lang="fi-FI"/>
          </a:p>
        </p:txBody>
      </p:sp>
      <p:sp>
        <p:nvSpPr>
          <p:cNvPr id="7" name="Päivämäärän paikkamerkki 6">
            <a:extLst>
              <a:ext uri="{FF2B5EF4-FFF2-40B4-BE49-F238E27FC236}">
                <a16:creationId xmlns:a16="http://schemas.microsoft.com/office/drawing/2014/main" id="{AF21C2D3-B074-6884-EE49-7B4391810A4B}"/>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F61E9ACC-CF79-62F2-CF2A-E0DC735913DE}"/>
              </a:ext>
            </a:extLst>
          </p:cNvPr>
          <p:cNvSpPr txBox="1"/>
          <p:nvPr/>
        </p:nvSpPr>
        <p:spPr>
          <a:xfrm>
            <a:off x="423863" y="1093177"/>
            <a:ext cx="11094557" cy="523220"/>
          </a:xfrm>
          <a:prstGeom prst="rect">
            <a:avLst/>
          </a:prstGeom>
          <a:noFill/>
        </p:spPr>
        <p:txBody>
          <a:bodyPr wrap="square" lIns="91440" tIns="45720" rIns="91440" bIns="45720" rtlCol="0">
            <a:spAutoFit/>
          </a:bodyPr>
          <a:lstStyle/>
          <a:p>
            <a:pPr defTabSz="1219170"/>
            <a:r>
              <a:rPr lang="fi-FI" sz="1400" dirty="0">
                <a:solidFill>
                  <a:schemeClr val="tx2"/>
                </a:solidFill>
              </a:rPr>
              <a:t>Oletko varautunut tai aiotko varautua itse täydentämään eläkeajan toimeentuloanne jollakin seuraavista tavoista?</a:t>
            </a:r>
          </a:p>
          <a:p>
            <a:pPr defTabSz="1219170"/>
            <a:r>
              <a:rPr lang="fi-FI" sz="1400" dirty="0">
                <a:solidFill>
                  <a:schemeClr val="tx2"/>
                </a:solidFill>
              </a:rPr>
              <a:t>Kaikki vastaajat, n=1000</a:t>
            </a:r>
          </a:p>
        </p:txBody>
      </p:sp>
      <p:graphicFrame>
        <p:nvGraphicFramePr>
          <p:cNvPr id="12" name="Sisällön paikkamerkki 7">
            <a:extLst>
              <a:ext uri="{FF2B5EF4-FFF2-40B4-BE49-F238E27FC236}">
                <a16:creationId xmlns:a16="http://schemas.microsoft.com/office/drawing/2014/main" id="{0279E322-173E-FD14-CABA-6132E93F5AA8}"/>
              </a:ext>
            </a:extLst>
          </p:cNvPr>
          <p:cNvGraphicFramePr>
            <a:graphicFrameLocks noGrp="1"/>
          </p:cNvGraphicFramePr>
          <p:nvPr>
            <p:ph idx="1"/>
            <p:extLst>
              <p:ext uri="{D42A27DB-BD31-4B8C-83A1-F6EECF244321}">
                <p14:modId xmlns:p14="http://schemas.microsoft.com/office/powerpoint/2010/main" val="1429336595"/>
              </p:ext>
            </p:extLst>
          </p:nvPr>
        </p:nvGraphicFramePr>
        <p:xfrm>
          <a:off x="-6913" y="1553320"/>
          <a:ext cx="3940177" cy="4803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Sisällön paikkamerkki 7">
            <a:extLst>
              <a:ext uri="{FF2B5EF4-FFF2-40B4-BE49-F238E27FC236}">
                <a16:creationId xmlns:a16="http://schemas.microsoft.com/office/drawing/2014/main" id="{40E4E2EF-A4CE-4AE0-2B88-2322DD27D5D9}"/>
              </a:ext>
            </a:extLst>
          </p:cNvPr>
          <p:cNvGraphicFramePr>
            <a:graphicFrameLocks/>
          </p:cNvGraphicFramePr>
          <p:nvPr>
            <p:extLst>
              <p:ext uri="{D42A27DB-BD31-4B8C-83A1-F6EECF244321}">
                <p14:modId xmlns:p14="http://schemas.microsoft.com/office/powerpoint/2010/main" val="4071205762"/>
              </p:ext>
            </p:extLst>
          </p:nvPr>
        </p:nvGraphicFramePr>
        <p:xfrm>
          <a:off x="2460813" y="1553319"/>
          <a:ext cx="5688106" cy="48030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Sisällön paikkamerkki 7">
            <a:extLst>
              <a:ext uri="{FF2B5EF4-FFF2-40B4-BE49-F238E27FC236}">
                <a16:creationId xmlns:a16="http://schemas.microsoft.com/office/drawing/2014/main" id="{2E0FD88A-13C9-3907-AF48-A6C6FA4BE1BE}"/>
              </a:ext>
            </a:extLst>
          </p:cNvPr>
          <p:cNvGraphicFramePr>
            <a:graphicFrameLocks/>
          </p:cNvGraphicFramePr>
          <p:nvPr>
            <p:extLst>
              <p:ext uri="{D42A27DB-BD31-4B8C-83A1-F6EECF244321}">
                <p14:modId xmlns:p14="http://schemas.microsoft.com/office/powerpoint/2010/main" val="1153813771"/>
              </p:ext>
            </p:extLst>
          </p:nvPr>
        </p:nvGraphicFramePr>
        <p:xfrm>
          <a:off x="6190130" y="1508786"/>
          <a:ext cx="5688106" cy="48030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9320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C490D-17BF-39F4-8349-061E8C61F87E}"/>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2407DBC9-9139-5A80-E88B-019F75070D17}"/>
              </a:ext>
            </a:extLst>
          </p:cNvPr>
          <p:cNvSpPr>
            <a:spLocks noGrp="1"/>
          </p:cNvSpPr>
          <p:nvPr>
            <p:ph type="title"/>
          </p:nvPr>
        </p:nvSpPr>
        <p:spPr>
          <a:xfrm>
            <a:off x="424330" y="546185"/>
            <a:ext cx="10573347" cy="882300"/>
          </a:xfrm>
        </p:spPr>
        <p:txBody>
          <a:bodyPr>
            <a:normAutofit fontScale="90000"/>
          </a:bodyPr>
          <a:lstStyle/>
          <a:p>
            <a:r>
              <a:rPr lang="fi-FI"/>
              <a:t>Varautuu itse täydentämään eläkeajan toimeentuloa 1/2</a:t>
            </a:r>
          </a:p>
        </p:txBody>
      </p:sp>
      <p:sp>
        <p:nvSpPr>
          <p:cNvPr id="6" name="Dian numeron paikkamerkki 5">
            <a:extLst>
              <a:ext uri="{FF2B5EF4-FFF2-40B4-BE49-F238E27FC236}">
                <a16:creationId xmlns:a16="http://schemas.microsoft.com/office/drawing/2014/main" id="{93801DC5-F01F-950C-85D7-C9387986952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91</a:t>
            </a:fld>
            <a:endParaRPr lang="fi-FI"/>
          </a:p>
        </p:txBody>
      </p:sp>
      <p:sp>
        <p:nvSpPr>
          <p:cNvPr id="7" name="Päivämäärän paikkamerkki 6">
            <a:extLst>
              <a:ext uri="{FF2B5EF4-FFF2-40B4-BE49-F238E27FC236}">
                <a16:creationId xmlns:a16="http://schemas.microsoft.com/office/drawing/2014/main" id="{851A74DA-BD1C-68D4-FA7C-B03993E94B05}"/>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B79E9EB7-C9E4-6CBB-F545-4BB273BC78AF}"/>
              </a:ext>
            </a:extLst>
          </p:cNvPr>
          <p:cNvSpPr txBox="1"/>
          <p:nvPr/>
        </p:nvSpPr>
        <p:spPr>
          <a:xfrm>
            <a:off x="423863" y="1093177"/>
            <a:ext cx="11094557" cy="523220"/>
          </a:xfrm>
          <a:prstGeom prst="rect">
            <a:avLst/>
          </a:prstGeom>
          <a:noFill/>
        </p:spPr>
        <p:txBody>
          <a:bodyPr wrap="square" lIns="91440" tIns="45720" rIns="91440" bIns="45720" rtlCol="0">
            <a:spAutoFit/>
          </a:bodyPr>
          <a:lstStyle/>
          <a:p>
            <a:pPr defTabSz="1219170"/>
            <a:r>
              <a:rPr lang="fi-FI" sz="1400" dirty="0">
                <a:solidFill>
                  <a:schemeClr val="tx2"/>
                </a:solidFill>
              </a:rPr>
              <a:t>Oletko varautunut tai aiotko varautua itse täydentämään eläkeajan toimeentuloanne jollakin seuraavista tavoista?</a:t>
            </a:r>
          </a:p>
          <a:p>
            <a:pPr defTabSz="1219170"/>
            <a:r>
              <a:rPr lang="fi-FI" sz="1400" dirty="0">
                <a:solidFill>
                  <a:schemeClr val="tx2"/>
                </a:solidFill>
              </a:rPr>
              <a:t>Kaikki vastaajat, n=1000</a:t>
            </a:r>
          </a:p>
        </p:txBody>
      </p:sp>
      <p:graphicFrame>
        <p:nvGraphicFramePr>
          <p:cNvPr id="12" name="Sisällön paikkamerkki 7">
            <a:extLst>
              <a:ext uri="{FF2B5EF4-FFF2-40B4-BE49-F238E27FC236}">
                <a16:creationId xmlns:a16="http://schemas.microsoft.com/office/drawing/2014/main" id="{8BAAA569-5113-E499-C664-8BB7D5B64CA3}"/>
              </a:ext>
            </a:extLst>
          </p:cNvPr>
          <p:cNvGraphicFramePr>
            <a:graphicFrameLocks noGrp="1"/>
          </p:cNvGraphicFramePr>
          <p:nvPr>
            <p:ph idx="1"/>
          </p:nvPr>
        </p:nvGraphicFramePr>
        <p:xfrm>
          <a:off x="-6914" y="1553320"/>
          <a:ext cx="5500033" cy="48030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isällön paikkamerkki 7">
            <a:extLst>
              <a:ext uri="{FF2B5EF4-FFF2-40B4-BE49-F238E27FC236}">
                <a16:creationId xmlns:a16="http://schemas.microsoft.com/office/drawing/2014/main" id="{DAD454B2-E359-C0ED-0440-54FA8D853BA2}"/>
              </a:ext>
            </a:extLst>
          </p:cNvPr>
          <p:cNvGraphicFramePr>
            <a:graphicFrameLocks/>
          </p:cNvGraphicFramePr>
          <p:nvPr/>
        </p:nvGraphicFramePr>
        <p:xfrm>
          <a:off x="3946710" y="1553319"/>
          <a:ext cx="4363572" cy="4803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21657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4B51-B583-82A8-865F-8414F7725A4B}"/>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FAD8DB7F-0A90-B3D9-9F2C-E6199DACEBEB}"/>
              </a:ext>
            </a:extLst>
          </p:cNvPr>
          <p:cNvSpPr>
            <a:spLocks noGrp="1"/>
          </p:cNvSpPr>
          <p:nvPr>
            <p:ph type="title"/>
          </p:nvPr>
        </p:nvSpPr>
        <p:spPr>
          <a:xfrm>
            <a:off x="424330" y="546185"/>
            <a:ext cx="10573347" cy="882300"/>
          </a:xfrm>
        </p:spPr>
        <p:txBody>
          <a:bodyPr>
            <a:normAutofit fontScale="90000"/>
          </a:bodyPr>
          <a:lstStyle/>
          <a:p>
            <a:r>
              <a:rPr lang="fi-FI"/>
              <a:t>Julkisten palveluiden täydentäminen omalla kustannuksella</a:t>
            </a:r>
          </a:p>
        </p:txBody>
      </p:sp>
      <p:sp>
        <p:nvSpPr>
          <p:cNvPr id="6" name="Dian numeron paikkamerkki 5">
            <a:extLst>
              <a:ext uri="{FF2B5EF4-FFF2-40B4-BE49-F238E27FC236}">
                <a16:creationId xmlns:a16="http://schemas.microsoft.com/office/drawing/2014/main" id="{55876AC4-6C5E-BC9F-3F9A-1A1E58940C2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92</a:t>
            </a:fld>
            <a:endParaRPr lang="fi-FI"/>
          </a:p>
        </p:txBody>
      </p:sp>
      <p:sp>
        <p:nvSpPr>
          <p:cNvPr id="7" name="Päivämäärän paikkamerkki 6">
            <a:extLst>
              <a:ext uri="{FF2B5EF4-FFF2-40B4-BE49-F238E27FC236}">
                <a16:creationId xmlns:a16="http://schemas.microsoft.com/office/drawing/2014/main" id="{02F44258-BC0A-D07C-670F-757CEF6144C5}"/>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7B2D26F3-D306-0F8D-855E-4B3C97177A20}"/>
              </a:ext>
            </a:extLst>
          </p:cNvPr>
          <p:cNvSpPr txBox="1"/>
          <p:nvPr/>
        </p:nvSpPr>
        <p:spPr>
          <a:xfrm>
            <a:off x="443469" y="1330669"/>
            <a:ext cx="11094557" cy="307777"/>
          </a:xfrm>
          <a:prstGeom prst="rect">
            <a:avLst/>
          </a:prstGeom>
          <a:noFill/>
        </p:spPr>
        <p:txBody>
          <a:bodyPr wrap="square" lIns="91440" tIns="45720" rIns="91440" bIns="45720" rtlCol="0">
            <a:spAutoFit/>
          </a:bodyPr>
          <a:lstStyle/>
          <a:p>
            <a:pPr defTabSz="1219170"/>
            <a:r>
              <a:rPr lang="fi-FI" sz="1400">
                <a:solidFill>
                  <a:schemeClr val="tx2"/>
                </a:solidFill>
              </a:rPr>
              <a:t>Olisitko valmis täydentämään julkisia palveluja omalla kustannuksella (esim. ylimääräinen kotiapupalvelu)?</a:t>
            </a:r>
          </a:p>
        </p:txBody>
      </p:sp>
      <p:graphicFrame>
        <p:nvGraphicFramePr>
          <p:cNvPr id="12" name="Sisällön paikkamerkki 7">
            <a:extLst>
              <a:ext uri="{FF2B5EF4-FFF2-40B4-BE49-F238E27FC236}">
                <a16:creationId xmlns:a16="http://schemas.microsoft.com/office/drawing/2014/main" id="{909164F9-FA90-2864-1B6C-4BEA51FD6760}"/>
              </a:ext>
            </a:extLst>
          </p:cNvPr>
          <p:cNvGraphicFramePr>
            <a:graphicFrameLocks noGrp="1"/>
          </p:cNvGraphicFramePr>
          <p:nvPr>
            <p:ph idx="1"/>
            <p:extLst>
              <p:ext uri="{D42A27DB-BD31-4B8C-83A1-F6EECF244321}">
                <p14:modId xmlns:p14="http://schemas.microsoft.com/office/powerpoint/2010/main" val="1916134202"/>
              </p:ext>
            </p:extLst>
          </p:nvPr>
        </p:nvGraphicFramePr>
        <p:xfrm>
          <a:off x="423863" y="1539874"/>
          <a:ext cx="11344275" cy="5318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2660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D658E-3D4C-0947-FA84-2D63DF0DF6C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AC5CEA5-A3E1-EA42-8820-7474BD8AA973}"/>
              </a:ext>
            </a:extLst>
          </p:cNvPr>
          <p:cNvSpPr>
            <a:spLocks noGrp="1"/>
          </p:cNvSpPr>
          <p:nvPr>
            <p:ph type="title"/>
          </p:nvPr>
        </p:nvSpPr>
        <p:spPr>
          <a:xfrm>
            <a:off x="424330" y="546185"/>
            <a:ext cx="10573347" cy="882300"/>
          </a:xfrm>
        </p:spPr>
        <p:txBody>
          <a:bodyPr>
            <a:normAutofit fontScale="90000"/>
          </a:bodyPr>
          <a:lstStyle/>
          <a:p>
            <a:r>
              <a:rPr lang="fi-FI"/>
              <a:t>Julkisten palveluiden täydentäminen omalla kustannuksella</a:t>
            </a:r>
          </a:p>
        </p:txBody>
      </p:sp>
      <p:sp>
        <p:nvSpPr>
          <p:cNvPr id="6" name="Dian numeron paikkamerkki 5">
            <a:extLst>
              <a:ext uri="{FF2B5EF4-FFF2-40B4-BE49-F238E27FC236}">
                <a16:creationId xmlns:a16="http://schemas.microsoft.com/office/drawing/2014/main" id="{887CD115-E15D-A39C-1602-A3C36F28E11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93</a:t>
            </a:fld>
            <a:endParaRPr lang="fi-FI"/>
          </a:p>
        </p:txBody>
      </p:sp>
      <p:sp>
        <p:nvSpPr>
          <p:cNvPr id="7" name="Päivämäärän paikkamerkki 6">
            <a:extLst>
              <a:ext uri="{FF2B5EF4-FFF2-40B4-BE49-F238E27FC236}">
                <a16:creationId xmlns:a16="http://schemas.microsoft.com/office/drawing/2014/main" id="{0250DDB2-8E55-CFAB-0D6B-D8994C5DF812}"/>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E10F2B0B-73BC-2F4F-BF11-D1B4C5F4D20B}"/>
              </a:ext>
            </a:extLst>
          </p:cNvPr>
          <p:cNvSpPr txBox="1"/>
          <p:nvPr/>
        </p:nvSpPr>
        <p:spPr>
          <a:xfrm>
            <a:off x="424330" y="1346527"/>
            <a:ext cx="11094557" cy="523220"/>
          </a:xfrm>
          <a:prstGeom prst="rect">
            <a:avLst/>
          </a:prstGeom>
          <a:noFill/>
        </p:spPr>
        <p:txBody>
          <a:bodyPr wrap="square" lIns="91440" tIns="45720" rIns="91440" bIns="45720" rtlCol="0">
            <a:spAutoFit/>
          </a:bodyPr>
          <a:lstStyle/>
          <a:p>
            <a:pPr defTabSz="1219170"/>
            <a:r>
              <a:rPr lang="fi-FI" sz="1400">
                <a:solidFill>
                  <a:schemeClr val="tx2"/>
                </a:solidFill>
              </a:rPr>
              <a:t>Olisitteko valmis täydentämään julkisia palveluja omalla kustannuksella (esim. ylimääräinen kotiapupalvelu)?</a:t>
            </a:r>
          </a:p>
          <a:p>
            <a:pPr defTabSz="1219170"/>
            <a:r>
              <a:rPr lang="fi-FI" sz="1400">
                <a:solidFill>
                  <a:schemeClr val="tx2"/>
                </a:solidFill>
              </a:rPr>
              <a:t>Kaikki vastaajat, n=1000</a:t>
            </a:r>
          </a:p>
        </p:txBody>
      </p:sp>
      <p:graphicFrame>
        <p:nvGraphicFramePr>
          <p:cNvPr id="12" name="Sisällön paikkamerkki 7">
            <a:extLst>
              <a:ext uri="{FF2B5EF4-FFF2-40B4-BE49-F238E27FC236}">
                <a16:creationId xmlns:a16="http://schemas.microsoft.com/office/drawing/2014/main" id="{448947BB-AA4E-0C24-B0BA-93BB830CAEED}"/>
              </a:ext>
            </a:extLst>
          </p:cNvPr>
          <p:cNvGraphicFramePr>
            <a:graphicFrameLocks noGrp="1"/>
          </p:cNvGraphicFramePr>
          <p:nvPr>
            <p:ph idx="1"/>
            <p:extLst>
              <p:ext uri="{D42A27DB-BD31-4B8C-83A1-F6EECF244321}">
                <p14:modId xmlns:p14="http://schemas.microsoft.com/office/powerpoint/2010/main" val="4231486145"/>
              </p:ext>
            </p:extLst>
          </p:nvPr>
        </p:nvGraphicFramePr>
        <p:xfrm>
          <a:off x="423863" y="1869747"/>
          <a:ext cx="11344275" cy="4307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8044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04D96-08A9-8E52-D1F1-A96EB7C9A5A6}"/>
              </a:ext>
            </a:extLst>
          </p:cNvPr>
          <p:cNvSpPr>
            <a:spLocks noGrp="1"/>
          </p:cNvSpPr>
          <p:nvPr>
            <p:ph type="title"/>
          </p:nvPr>
        </p:nvSpPr>
        <p:spPr/>
        <p:txBody>
          <a:bodyPr/>
          <a:lstStyle/>
          <a:p>
            <a:r>
              <a:rPr lang="fi-FI"/>
              <a:t>Vakuutusasioiden hoito</a:t>
            </a:r>
          </a:p>
        </p:txBody>
      </p:sp>
      <p:sp>
        <p:nvSpPr>
          <p:cNvPr id="3" name="Tekstin paikkamerkki 2">
            <a:extLst>
              <a:ext uri="{FF2B5EF4-FFF2-40B4-BE49-F238E27FC236}">
                <a16:creationId xmlns:a16="http://schemas.microsoft.com/office/drawing/2014/main" id="{2211DA1A-65F8-9C63-76F3-9A055B42883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8F50D91-D9BE-FEDC-6A2F-2886CCA460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9C1162-7151-0998-683B-A7CCC1A85DFE}"/>
              </a:ext>
            </a:extLst>
          </p:cNvPr>
          <p:cNvSpPr>
            <a:spLocks noGrp="1"/>
          </p:cNvSpPr>
          <p:nvPr>
            <p:ph type="sldNum" sz="quarter" idx="12"/>
          </p:nvPr>
        </p:nvSpPr>
        <p:spPr/>
        <p:txBody>
          <a:bodyPr/>
          <a:lstStyle/>
          <a:p>
            <a:fld id="{3870A464-F060-4E12-BC80-B2AE5F264B44}" type="slidenum">
              <a:rPr lang="fi-FI" smtClean="0"/>
              <a:pPr/>
              <a:t>94</a:t>
            </a:fld>
            <a:endParaRPr lang="fi-FI"/>
          </a:p>
        </p:txBody>
      </p:sp>
    </p:spTree>
    <p:extLst>
      <p:ext uri="{BB962C8B-B14F-4D97-AF65-F5344CB8AC3E}">
        <p14:creationId xmlns:p14="http://schemas.microsoft.com/office/powerpoint/2010/main" val="37861970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1324860"/>
            <a:ext cx="10827465" cy="4124206"/>
          </a:xfrm>
          <a:prstGeom prst="rect">
            <a:avLst/>
          </a:prstGeom>
          <a:noFill/>
        </p:spPr>
        <p:txBody>
          <a:bodyPr wrap="square" rtlCol="0">
            <a:spAutoFit/>
          </a:bodyPr>
          <a:lstStyle/>
          <a:p>
            <a:r>
              <a:rPr lang="fi-FI" sz="2200" b="1">
                <a:solidFill>
                  <a:schemeClr val="tx2"/>
                </a:solidFill>
                <a:latin typeface="Merriweather Bold (Headings)"/>
                <a:cs typeface="Calibri" panose="020F0502020204030204" pitchFamily="34" charset="0"/>
              </a:rPr>
              <a:t>Miten hoidat tällä hetkellä vakuutusasioitasi?</a:t>
            </a:r>
          </a:p>
          <a:p>
            <a:endParaRPr lang="fi-FI" sz="1500" b="1">
              <a:solidFill>
                <a:schemeClr val="tx2"/>
              </a:solidFill>
              <a:latin typeface="Merriweather Bold (Headings)"/>
              <a:cs typeface="Calibri" panose="020F0502020204030204" pitchFamily="34" charset="0"/>
            </a:endParaRPr>
          </a:p>
          <a:p>
            <a:r>
              <a:rPr lang="fi-FI" sz="1500">
                <a:solidFill>
                  <a:schemeClr val="tx2"/>
                </a:solidFill>
                <a:latin typeface="Merriweather Bold (Headings)"/>
                <a:cs typeface="Calibri" panose="020F0502020204030204" pitchFamily="34" charset="0"/>
              </a:rPr>
              <a:t>Vastausvaihtoehdot</a:t>
            </a:r>
          </a:p>
          <a:p>
            <a:r>
              <a:rPr lang="fi-FI" sz="1500">
                <a:solidFill>
                  <a:schemeClr val="tx2"/>
                </a:solidFill>
                <a:latin typeface="Merriweather Bold (Headings)"/>
                <a:cs typeface="Calibri" panose="020F0502020204030204" pitchFamily="34" charset="0"/>
              </a:rPr>
              <a:t>1= tavallisimmin</a:t>
            </a:r>
          </a:p>
          <a:p>
            <a:pPr lvl="0"/>
            <a:r>
              <a:rPr lang="fi-FI" sz="1500">
                <a:solidFill>
                  <a:schemeClr val="tx2"/>
                </a:solidFill>
                <a:latin typeface="Merriweather Bold (Headings)"/>
                <a:cs typeface="Calibri" panose="020F0502020204030204" pitchFamily="34" charset="0"/>
              </a:rPr>
              <a:t>2= joskus</a:t>
            </a:r>
          </a:p>
          <a:p>
            <a:pPr lvl="0"/>
            <a:r>
              <a:rPr lang="fi-FI" sz="1500">
                <a:solidFill>
                  <a:schemeClr val="tx2"/>
                </a:solidFill>
                <a:latin typeface="Merriweather Bold (Headings)"/>
                <a:cs typeface="Calibri" panose="020F0502020204030204" pitchFamily="34" charset="0"/>
              </a:rPr>
              <a:t>3= en lainkaan</a:t>
            </a:r>
          </a:p>
          <a:p>
            <a:pPr lvl="0"/>
            <a:endParaRPr lang="fi-FI" sz="1500">
              <a:solidFill>
                <a:schemeClr val="tx2"/>
              </a:solidFill>
              <a:latin typeface="Merriweather Bold (Headings)"/>
              <a:cs typeface="Calibri" panose="020F0502020204030204" pitchFamily="34" charset="0"/>
            </a:endParaRPr>
          </a:p>
          <a:p>
            <a:pPr lvl="0"/>
            <a:r>
              <a:rPr lang="fi-FI" sz="1500">
                <a:solidFill>
                  <a:schemeClr val="tx2"/>
                </a:solidFill>
                <a:latin typeface="Merriweather Bold (Headings)"/>
                <a:cs typeface="Calibri" panose="020F0502020204030204" pitchFamily="34" charset="0"/>
              </a:rPr>
              <a:t>Hoitotavat</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Vakuutusyhtiön konttorissa</a:t>
            </a:r>
          </a:p>
          <a:p>
            <a:pPr marL="342900" indent="-342900">
              <a:buFont typeface="+mj-lt"/>
              <a:buAutoNum type="arabicPeriod"/>
            </a:pPr>
            <a:r>
              <a:rPr lang="fi-FI" sz="1500">
                <a:solidFill>
                  <a:schemeClr val="tx2"/>
                </a:solidFill>
                <a:latin typeface="Merriweather Bold (Headings)"/>
                <a:cs typeface="Calibri" panose="020F0502020204030204" pitchFamily="34" charset="0"/>
              </a:rPr>
              <a:t>Puhelinsoitolla</a:t>
            </a:r>
          </a:p>
          <a:p>
            <a:pPr marL="342900" indent="-342900">
              <a:buFont typeface="+mj-lt"/>
              <a:buAutoNum type="arabicPeriod"/>
            </a:pPr>
            <a:r>
              <a:rPr lang="fi-FI" sz="1500">
                <a:solidFill>
                  <a:schemeClr val="tx2"/>
                </a:solidFill>
                <a:latin typeface="Merriweather Bold (Headings)"/>
                <a:cs typeface="Calibri" panose="020F0502020204030204" pitchFamily="34" charset="0"/>
              </a:rPr>
              <a:t>Tietokoneella</a:t>
            </a:r>
          </a:p>
          <a:p>
            <a:pPr marL="342900" indent="-342900">
              <a:buFont typeface="+mj-lt"/>
              <a:buAutoNum type="arabicPeriod"/>
            </a:pPr>
            <a:r>
              <a:rPr lang="fi-FI" sz="1500">
                <a:solidFill>
                  <a:schemeClr val="tx2"/>
                </a:solidFill>
                <a:latin typeface="Merriweather Bold (Headings)"/>
                <a:cs typeface="Calibri" panose="020F0502020204030204" pitchFamily="34" charset="0"/>
              </a:rPr>
              <a:t>Älypuhelinsovelluksella</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Vakuutusyhtiön asiamiehen kanssa</a:t>
            </a:r>
          </a:p>
          <a:p>
            <a:pPr marL="342900" indent="-342900">
              <a:buFont typeface="+mj-lt"/>
              <a:buAutoNum type="arabicPeriod"/>
            </a:pPr>
            <a:r>
              <a:rPr lang="fi-FI" sz="1500">
                <a:solidFill>
                  <a:schemeClr val="tx2"/>
                </a:solidFill>
                <a:latin typeface="Merriweather Bold (Headings)"/>
                <a:cs typeface="Calibri" panose="020F0502020204030204" pitchFamily="34" charset="0"/>
              </a:rPr>
              <a:t>Pankissa</a:t>
            </a:r>
          </a:p>
          <a:p>
            <a:pPr marL="342900" indent="-342900">
              <a:buFont typeface="+mj-lt"/>
              <a:buAutoNum type="arabicPeriod"/>
            </a:pPr>
            <a:r>
              <a:rPr lang="fi-FI" sz="1500">
                <a:solidFill>
                  <a:schemeClr val="tx2"/>
                </a:solidFill>
                <a:latin typeface="Merriweather Bold (Headings)"/>
                <a:cs typeface="Calibri" panose="020F0502020204030204" pitchFamily="34" charset="0"/>
              </a:rPr>
              <a:t>Autoliikkeessä, matkatoimistossa, kaupassa, postissa</a:t>
            </a:r>
          </a:p>
          <a:p>
            <a:pPr marL="342900" indent="-342900">
              <a:buFont typeface="+mj-lt"/>
              <a:buAutoNum type="arabicPeriod"/>
            </a:pPr>
            <a:r>
              <a:rPr lang="fi-FI" sz="1500">
                <a:solidFill>
                  <a:schemeClr val="tx2"/>
                </a:solidFill>
                <a:latin typeface="Merriweather Bold (Headings)"/>
                <a:cs typeface="Calibri" panose="020F0502020204030204" pitchFamily="34" charset="0"/>
              </a:rPr>
              <a:t>Vakuutusmeklarin kanssa</a:t>
            </a:r>
          </a:p>
          <a:p>
            <a:pPr marL="342900" indent="-342900">
              <a:buFont typeface="+mj-lt"/>
              <a:buAutoNum type="arabicPeriod"/>
            </a:pPr>
            <a:r>
              <a:rPr lang="fi-FI" sz="1500">
                <a:solidFill>
                  <a:schemeClr val="tx2"/>
                </a:solidFill>
                <a:latin typeface="Merriweather Bold (Headings)"/>
                <a:cs typeface="Calibri" panose="020F0502020204030204" pitchFamily="34" charset="0"/>
              </a:rPr>
              <a:t>Muualla, missä?</a:t>
            </a:r>
          </a:p>
        </p:txBody>
      </p:sp>
    </p:spTree>
    <p:extLst>
      <p:ext uri="{BB962C8B-B14F-4D97-AF65-F5344CB8AC3E}">
        <p14:creationId xmlns:p14="http://schemas.microsoft.com/office/powerpoint/2010/main" val="249342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9AA35-30E8-D5DF-17B5-CF04916C51A4}"/>
            </a:ext>
          </a:extLst>
        </p:cNvPr>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A7269094-FE8E-413A-D957-264386E2575B}"/>
              </a:ext>
            </a:extLst>
          </p:cNvPr>
          <p:cNvSpPr>
            <a:spLocks noGrp="1"/>
          </p:cNvSpPr>
          <p:nvPr>
            <p:ph idx="1"/>
          </p:nvPr>
        </p:nvSpPr>
        <p:spPr>
          <a:xfrm>
            <a:off x="423863" y="1540365"/>
            <a:ext cx="11343806" cy="4636598"/>
          </a:xfrm>
        </p:spPr>
        <p:txBody>
          <a:bodyPr>
            <a:normAutofit/>
          </a:bodyPr>
          <a:lstStyle/>
          <a:p>
            <a:r>
              <a:rPr lang="fi-FI" sz="1200"/>
              <a:t>59 % vastaajista hoitaa tavallisimmin vakuutusasiansa internetissä tietokoneella. Älypuhelinsovelluksen kautta vakuutusasioita hoitaa tavallisimmin 32 % vastanneista, mikä on merkittävä nousu vuoden 2022 tutkimuksen vain 6 %:sta.</a:t>
            </a:r>
          </a:p>
          <a:p>
            <a:r>
              <a:rPr lang="fi-FI" sz="1200"/>
              <a:t>Puhelinsoitto vakuutusyhtiöön on pudonnut kolmanneksi suosituimmaksi tavaksi asioida. 20 % vastaajista kertoo puhelinsoiton olevan tavallisin tapa. Seuraavaksi suosituimmat asiointitavat olivat asiamiehen kautta asioiden hoito tai konttorikäynti 6 %:n osuudella kumpikin.</a:t>
            </a:r>
          </a:p>
        </p:txBody>
      </p:sp>
      <p:sp>
        <p:nvSpPr>
          <p:cNvPr id="4" name="Otsikko 3">
            <a:extLst>
              <a:ext uri="{FF2B5EF4-FFF2-40B4-BE49-F238E27FC236}">
                <a16:creationId xmlns:a16="http://schemas.microsoft.com/office/drawing/2014/main" id="{BFC51EB4-5856-751D-3D65-8468CB15C185}"/>
              </a:ext>
            </a:extLst>
          </p:cNvPr>
          <p:cNvSpPr>
            <a:spLocks noGrp="1"/>
          </p:cNvSpPr>
          <p:nvPr>
            <p:ph type="title"/>
          </p:nvPr>
        </p:nvSpPr>
        <p:spPr>
          <a:xfrm>
            <a:off x="424330" y="546185"/>
            <a:ext cx="10573347" cy="882300"/>
          </a:xfrm>
        </p:spPr>
        <p:txBody>
          <a:bodyPr>
            <a:normAutofit/>
          </a:bodyPr>
          <a:lstStyle/>
          <a:p>
            <a:r>
              <a:rPr lang="fi-FI"/>
              <a:t>Vakuutusasioiden hoito</a:t>
            </a:r>
          </a:p>
        </p:txBody>
      </p:sp>
      <p:sp>
        <p:nvSpPr>
          <p:cNvPr id="6" name="Dian numeron paikkamerkki 5">
            <a:extLst>
              <a:ext uri="{FF2B5EF4-FFF2-40B4-BE49-F238E27FC236}">
                <a16:creationId xmlns:a16="http://schemas.microsoft.com/office/drawing/2014/main" id="{3B856A4C-991A-1071-9CB4-2CE460E5E09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96</a:t>
            </a:fld>
            <a:endParaRPr lang="fi-FI"/>
          </a:p>
        </p:txBody>
      </p:sp>
      <p:sp>
        <p:nvSpPr>
          <p:cNvPr id="7" name="Päivämäärän paikkamerkki 6">
            <a:extLst>
              <a:ext uri="{FF2B5EF4-FFF2-40B4-BE49-F238E27FC236}">
                <a16:creationId xmlns:a16="http://schemas.microsoft.com/office/drawing/2014/main" id="{358FDC05-A427-3B89-FE81-35D4D6AD2442}"/>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pic>
        <p:nvPicPr>
          <p:cNvPr id="2" name="Picture 1">
            <a:extLst>
              <a:ext uri="{FF2B5EF4-FFF2-40B4-BE49-F238E27FC236}">
                <a16:creationId xmlns:a16="http://schemas.microsoft.com/office/drawing/2014/main" id="{C2BF0AF6-3B90-FCF0-55C4-85571657EF74}"/>
              </a:ext>
            </a:extLst>
          </p:cNvPr>
          <p:cNvPicPr>
            <a:picLocks noChangeAspect="1"/>
          </p:cNvPicPr>
          <p:nvPr/>
        </p:nvPicPr>
        <p:blipFill>
          <a:blip r:embed="rId2"/>
          <a:stretch>
            <a:fillRect/>
          </a:stretch>
        </p:blipFill>
        <p:spPr>
          <a:xfrm>
            <a:off x="587092" y="2378937"/>
            <a:ext cx="10721340" cy="3741420"/>
          </a:xfrm>
          <a:prstGeom prst="rect">
            <a:avLst/>
          </a:prstGeom>
        </p:spPr>
      </p:pic>
    </p:spTree>
    <p:extLst>
      <p:ext uri="{BB962C8B-B14F-4D97-AF65-F5344CB8AC3E}">
        <p14:creationId xmlns:p14="http://schemas.microsoft.com/office/powerpoint/2010/main" val="10491727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E6879-912E-1C62-32DB-87A9B9BF3F54}"/>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B2E8B094-95F9-3AF5-1B16-5A761DD4941A}"/>
              </a:ext>
            </a:extLst>
          </p:cNvPr>
          <p:cNvSpPr>
            <a:spLocks noGrp="1"/>
          </p:cNvSpPr>
          <p:nvPr>
            <p:ph type="title"/>
          </p:nvPr>
        </p:nvSpPr>
        <p:spPr>
          <a:xfrm>
            <a:off x="424330" y="546185"/>
            <a:ext cx="10573347" cy="882300"/>
          </a:xfrm>
        </p:spPr>
        <p:txBody>
          <a:bodyPr>
            <a:normAutofit/>
          </a:bodyPr>
          <a:lstStyle/>
          <a:p>
            <a:r>
              <a:rPr lang="fi-FI"/>
              <a:t>Vakuutusasioiden hoito</a:t>
            </a:r>
          </a:p>
        </p:txBody>
      </p:sp>
      <p:sp>
        <p:nvSpPr>
          <p:cNvPr id="6" name="Dian numeron paikkamerkki 5">
            <a:extLst>
              <a:ext uri="{FF2B5EF4-FFF2-40B4-BE49-F238E27FC236}">
                <a16:creationId xmlns:a16="http://schemas.microsoft.com/office/drawing/2014/main" id="{EF9EAEC3-8BB2-E3C0-AC94-91BB8F7EA33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97</a:t>
            </a:fld>
            <a:endParaRPr lang="fi-FI"/>
          </a:p>
        </p:txBody>
      </p:sp>
      <p:sp>
        <p:nvSpPr>
          <p:cNvPr id="7" name="Päivämäärän paikkamerkki 6">
            <a:extLst>
              <a:ext uri="{FF2B5EF4-FFF2-40B4-BE49-F238E27FC236}">
                <a16:creationId xmlns:a16="http://schemas.microsoft.com/office/drawing/2014/main" id="{BBF968E0-DFAE-64E9-223C-18E4DC2778EC}"/>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10" name="Tekstiruutu 6">
            <a:extLst>
              <a:ext uri="{FF2B5EF4-FFF2-40B4-BE49-F238E27FC236}">
                <a16:creationId xmlns:a16="http://schemas.microsoft.com/office/drawing/2014/main" id="{0283607F-CBA2-0859-C54A-701EAED6019F}"/>
              </a:ext>
            </a:extLst>
          </p:cNvPr>
          <p:cNvSpPr txBox="1"/>
          <p:nvPr/>
        </p:nvSpPr>
        <p:spPr>
          <a:xfrm>
            <a:off x="426256" y="1167762"/>
            <a:ext cx="11094557" cy="584775"/>
          </a:xfrm>
          <a:prstGeom prst="rect">
            <a:avLst/>
          </a:prstGeom>
          <a:noFill/>
        </p:spPr>
        <p:txBody>
          <a:bodyPr wrap="square" lIns="91440" tIns="45720" rIns="91440" bIns="45720" rtlCol="0">
            <a:spAutoFit/>
          </a:bodyPr>
          <a:lstStyle/>
          <a:p>
            <a:pPr defTabSz="1219170"/>
            <a:r>
              <a:rPr lang="fi-FI" sz="1600">
                <a:solidFill>
                  <a:schemeClr val="tx2"/>
                </a:solidFill>
                <a:cs typeface="Arial" pitchFamily="34" charset="0"/>
              </a:rPr>
              <a:t>Miten hoidat tällä hetkellä vakuutusasioitasi?</a:t>
            </a:r>
            <a:endParaRPr lang="fi-FI" sz="1600">
              <a:solidFill>
                <a:schemeClr val="tx2"/>
              </a:solidFill>
            </a:endParaRPr>
          </a:p>
          <a:p>
            <a:pPr defTabSz="1219170"/>
            <a:r>
              <a:rPr lang="fi-FI" sz="1600">
                <a:solidFill>
                  <a:schemeClr val="tx2"/>
                </a:solidFill>
              </a:rPr>
              <a:t>Kaikki vastaajat, n=1000</a:t>
            </a:r>
          </a:p>
        </p:txBody>
      </p:sp>
      <p:graphicFrame>
        <p:nvGraphicFramePr>
          <p:cNvPr id="12" name="Sisällön paikkamerkki 7">
            <a:extLst>
              <a:ext uri="{FF2B5EF4-FFF2-40B4-BE49-F238E27FC236}">
                <a16:creationId xmlns:a16="http://schemas.microsoft.com/office/drawing/2014/main" id="{BFCFAE07-AC2B-5E0F-0C9E-5CEBD7B9FE6C}"/>
              </a:ext>
            </a:extLst>
          </p:cNvPr>
          <p:cNvGraphicFramePr>
            <a:graphicFrameLocks noGrp="1"/>
          </p:cNvGraphicFramePr>
          <p:nvPr>
            <p:ph idx="1"/>
            <p:extLst>
              <p:ext uri="{D42A27DB-BD31-4B8C-83A1-F6EECF244321}">
                <p14:modId xmlns:p14="http://schemas.microsoft.com/office/powerpoint/2010/main" val="2016676303"/>
              </p:ext>
            </p:extLst>
          </p:nvPr>
        </p:nvGraphicFramePr>
        <p:xfrm>
          <a:off x="423863" y="1752537"/>
          <a:ext cx="11344275" cy="4424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46396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B3C13-6DE7-DA14-7EE3-884BD1A43BF1}"/>
            </a:ext>
          </a:extLst>
        </p:cNvPr>
        <p:cNvGrpSpPr/>
        <p:nvPr/>
      </p:nvGrpSpPr>
      <p:grpSpPr>
        <a:xfrm>
          <a:off x="0" y="0"/>
          <a:ext cx="0" cy="0"/>
          <a:chOff x="0" y="0"/>
          <a:chExt cx="0" cy="0"/>
        </a:xfrm>
      </p:grpSpPr>
      <p:graphicFrame>
        <p:nvGraphicFramePr>
          <p:cNvPr id="13" name="Sisällön paikkamerkki 7">
            <a:extLst>
              <a:ext uri="{FF2B5EF4-FFF2-40B4-BE49-F238E27FC236}">
                <a16:creationId xmlns:a16="http://schemas.microsoft.com/office/drawing/2014/main" id="{1A136AFE-9095-2E23-57AA-498E76623B4E}"/>
              </a:ext>
            </a:extLst>
          </p:cNvPr>
          <p:cNvGraphicFramePr>
            <a:graphicFrameLocks noGrp="1"/>
          </p:cNvGraphicFramePr>
          <p:nvPr>
            <p:ph idx="1"/>
            <p:extLst>
              <p:ext uri="{D42A27DB-BD31-4B8C-83A1-F6EECF244321}">
                <p14:modId xmlns:p14="http://schemas.microsoft.com/office/powerpoint/2010/main" val="1110652884"/>
              </p:ext>
            </p:extLst>
          </p:nvPr>
        </p:nvGraphicFramePr>
        <p:xfrm>
          <a:off x="423863" y="1539874"/>
          <a:ext cx="11344275" cy="5318125"/>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3B0E8D47-4DFB-C9ED-22CC-4147C96020D5}"/>
              </a:ext>
            </a:extLst>
          </p:cNvPr>
          <p:cNvSpPr>
            <a:spLocks noGrp="1"/>
          </p:cNvSpPr>
          <p:nvPr>
            <p:ph type="title"/>
          </p:nvPr>
        </p:nvSpPr>
        <p:spPr>
          <a:xfrm>
            <a:off x="424330" y="546185"/>
            <a:ext cx="10573347" cy="882300"/>
          </a:xfrm>
        </p:spPr>
        <p:txBody>
          <a:bodyPr>
            <a:normAutofit/>
          </a:bodyPr>
          <a:lstStyle/>
          <a:p>
            <a:r>
              <a:rPr lang="fi-FI"/>
              <a:t>Vakuutusasioiden hoito 1/4</a:t>
            </a:r>
          </a:p>
        </p:txBody>
      </p:sp>
      <p:sp>
        <p:nvSpPr>
          <p:cNvPr id="6" name="Dian numeron paikkamerkki 5">
            <a:extLst>
              <a:ext uri="{FF2B5EF4-FFF2-40B4-BE49-F238E27FC236}">
                <a16:creationId xmlns:a16="http://schemas.microsoft.com/office/drawing/2014/main" id="{B3CB0285-F309-6011-7D81-DDDA38B64FF1}"/>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98</a:t>
            </a:fld>
            <a:endParaRPr lang="fi-FI"/>
          </a:p>
        </p:txBody>
      </p:sp>
      <p:sp>
        <p:nvSpPr>
          <p:cNvPr id="7" name="Päivämäärän paikkamerkki 6">
            <a:extLst>
              <a:ext uri="{FF2B5EF4-FFF2-40B4-BE49-F238E27FC236}">
                <a16:creationId xmlns:a16="http://schemas.microsoft.com/office/drawing/2014/main" id="{947D5C3B-8C3A-D764-E6D0-642F7FC0B1BB}"/>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5" name="TextBox 4">
            <a:extLst>
              <a:ext uri="{FF2B5EF4-FFF2-40B4-BE49-F238E27FC236}">
                <a16:creationId xmlns:a16="http://schemas.microsoft.com/office/drawing/2014/main" id="{4A15EFB2-F1BA-0DD7-C1CE-6160A93B90B7}"/>
              </a:ext>
            </a:extLst>
          </p:cNvPr>
          <p:cNvSpPr txBox="1"/>
          <p:nvPr/>
        </p:nvSpPr>
        <p:spPr>
          <a:xfrm>
            <a:off x="423863" y="1698729"/>
            <a:ext cx="269784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i-FI" sz="1500" err="1">
                <a:solidFill>
                  <a:schemeClr val="bg2"/>
                </a:solidFill>
              </a:rPr>
              <a:t>Huom</a:t>
            </a:r>
            <a:r>
              <a:rPr lang="fi-FI" sz="1500">
                <a:solidFill>
                  <a:schemeClr val="bg2"/>
                </a:solidFill>
              </a:rPr>
              <a:t>! 2020 – 2025 tutkimuksissa vastaajilla ei ollut vaihtoehtoa ”en osaa sanoa”</a:t>
            </a:r>
          </a:p>
        </p:txBody>
      </p:sp>
      <p:sp>
        <p:nvSpPr>
          <p:cNvPr id="8" name="Tekstiruutu 3">
            <a:extLst>
              <a:ext uri="{FF2B5EF4-FFF2-40B4-BE49-F238E27FC236}">
                <a16:creationId xmlns:a16="http://schemas.microsoft.com/office/drawing/2014/main" id="{9E65B780-CB3E-F7CE-5152-E275877DBE60}"/>
              </a:ext>
            </a:extLst>
          </p:cNvPr>
          <p:cNvSpPr txBox="1"/>
          <p:nvPr/>
        </p:nvSpPr>
        <p:spPr>
          <a:xfrm>
            <a:off x="527382" y="5119623"/>
            <a:ext cx="3598944" cy="830995"/>
          </a:xfrm>
          <a:prstGeom prst="rect">
            <a:avLst/>
          </a:prstGeom>
          <a:noFill/>
        </p:spPr>
        <p:txBody>
          <a:bodyPr wrap="square" lIns="91439" tIns="45719" rIns="91439" bIns="45719" rtlCol="0">
            <a:spAutoFit/>
          </a:bodyPr>
          <a:lstStyle/>
          <a:p>
            <a:pPr defTabSz="1219170"/>
            <a:r>
              <a:rPr lang="fi-FI" sz="1200">
                <a:solidFill>
                  <a:schemeClr val="tx2"/>
                </a:solidFill>
              </a:rPr>
              <a:t>* 2010-2014 ja 2020  pelkkä internetissä</a:t>
            </a:r>
          </a:p>
          <a:p>
            <a:pPr defTabSz="1219170"/>
            <a:r>
              <a:rPr lang="fi-FI" sz="1200">
                <a:solidFill>
                  <a:schemeClr val="tx2"/>
                </a:solidFill>
              </a:rPr>
              <a:t>* 2016-2025 eriteltynä </a:t>
            </a:r>
          </a:p>
          <a:p>
            <a:pPr defTabSz="1219170"/>
            <a:r>
              <a:rPr lang="fi-FI" sz="1200">
                <a:solidFill>
                  <a:schemeClr val="tx2"/>
                </a:solidFill>
              </a:rPr>
              <a:t>internetissä tietokoneella/matkapuhelimella</a:t>
            </a:r>
          </a:p>
          <a:p>
            <a:pPr defTabSz="1219170"/>
            <a:endParaRPr lang="fi-FI" sz="1200">
              <a:solidFill>
                <a:schemeClr val="tx2"/>
              </a:solidFill>
            </a:endParaRPr>
          </a:p>
        </p:txBody>
      </p:sp>
    </p:spTree>
    <p:extLst>
      <p:ext uri="{BB962C8B-B14F-4D97-AF65-F5344CB8AC3E}">
        <p14:creationId xmlns:p14="http://schemas.microsoft.com/office/powerpoint/2010/main" val="32067071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AA10B-4945-E9D8-39AB-F9F4215C5139}"/>
            </a:ext>
          </a:extLst>
        </p:cNvPr>
        <p:cNvGrpSpPr/>
        <p:nvPr/>
      </p:nvGrpSpPr>
      <p:grpSpPr>
        <a:xfrm>
          <a:off x="0" y="0"/>
          <a:ext cx="0" cy="0"/>
          <a:chOff x="0" y="0"/>
          <a:chExt cx="0" cy="0"/>
        </a:xfrm>
      </p:grpSpPr>
      <p:graphicFrame>
        <p:nvGraphicFramePr>
          <p:cNvPr id="13" name="Sisällön paikkamerkki 7">
            <a:extLst>
              <a:ext uri="{FF2B5EF4-FFF2-40B4-BE49-F238E27FC236}">
                <a16:creationId xmlns:a16="http://schemas.microsoft.com/office/drawing/2014/main" id="{C2697E6E-33F2-E6CC-2B49-1D2D0FD51044}"/>
              </a:ext>
            </a:extLst>
          </p:cNvPr>
          <p:cNvGraphicFramePr>
            <a:graphicFrameLocks noGrp="1"/>
          </p:cNvGraphicFramePr>
          <p:nvPr>
            <p:ph idx="1"/>
            <p:extLst>
              <p:ext uri="{D42A27DB-BD31-4B8C-83A1-F6EECF244321}">
                <p14:modId xmlns:p14="http://schemas.microsoft.com/office/powerpoint/2010/main" val="2774044355"/>
              </p:ext>
            </p:extLst>
          </p:nvPr>
        </p:nvGraphicFramePr>
        <p:xfrm>
          <a:off x="423863" y="1539875"/>
          <a:ext cx="11344275" cy="4637088"/>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BFC794A7-7FB2-2AEA-D5EE-920FC8BE6CA2}"/>
              </a:ext>
            </a:extLst>
          </p:cNvPr>
          <p:cNvSpPr>
            <a:spLocks noGrp="1"/>
          </p:cNvSpPr>
          <p:nvPr>
            <p:ph type="title"/>
          </p:nvPr>
        </p:nvSpPr>
        <p:spPr>
          <a:xfrm>
            <a:off x="424330" y="546185"/>
            <a:ext cx="10573347" cy="882300"/>
          </a:xfrm>
        </p:spPr>
        <p:txBody>
          <a:bodyPr>
            <a:normAutofit/>
          </a:bodyPr>
          <a:lstStyle/>
          <a:p>
            <a:r>
              <a:rPr lang="fi-FI"/>
              <a:t>Vakuutusasioiden hoito 2/4</a:t>
            </a:r>
          </a:p>
        </p:txBody>
      </p:sp>
      <p:sp>
        <p:nvSpPr>
          <p:cNvPr id="6" name="Dian numeron paikkamerkki 5">
            <a:extLst>
              <a:ext uri="{FF2B5EF4-FFF2-40B4-BE49-F238E27FC236}">
                <a16:creationId xmlns:a16="http://schemas.microsoft.com/office/drawing/2014/main" id="{9DD8883B-77DC-04F2-5E6D-33018C67645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99</a:t>
            </a:fld>
            <a:endParaRPr lang="fi-FI"/>
          </a:p>
        </p:txBody>
      </p:sp>
      <p:sp>
        <p:nvSpPr>
          <p:cNvPr id="7" name="Päivämäärän paikkamerkki 6">
            <a:extLst>
              <a:ext uri="{FF2B5EF4-FFF2-40B4-BE49-F238E27FC236}">
                <a16:creationId xmlns:a16="http://schemas.microsoft.com/office/drawing/2014/main" id="{F98DF6FD-B562-EB5D-47BB-5E17E417DC12}"/>
              </a:ext>
            </a:extLst>
          </p:cNvPr>
          <p:cNvSpPr>
            <a:spLocks noGrp="1"/>
          </p:cNvSpPr>
          <p:nvPr>
            <p:ph type="dt" sz="half" idx="10"/>
          </p:nvPr>
        </p:nvSpPr>
        <p:spPr>
          <a:xfrm>
            <a:off x="423863" y="6356350"/>
            <a:ext cx="1081087" cy="365125"/>
          </a:xfrm>
        </p:spPr>
        <p:txBody>
          <a:bodyPr/>
          <a:lstStyle/>
          <a:p>
            <a:fld id="{78FBA2EF-FB92-B94B-8AD4-E8AA9FF45CB2}" type="datetime1">
              <a:rPr lang="fi-FI" smtClean="0"/>
              <a:t>1.9.2025</a:t>
            </a:fld>
            <a:endParaRPr lang="fi-FI"/>
          </a:p>
        </p:txBody>
      </p:sp>
      <p:sp>
        <p:nvSpPr>
          <p:cNvPr id="8" name="Tekstiruutu 3">
            <a:extLst>
              <a:ext uri="{FF2B5EF4-FFF2-40B4-BE49-F238E27FC236}">
                <a16:creationId xmlns:a16="http://schemas.microsoft.com/office/drawing/2014/main" id="{EF751B7C-6AA2-3694-6051-C0ED97A599AB}"/>
              </a:ext>
            </a:extLst>
          </p:cNvPr>
          <p:cNvSpPr txBox="1"/>
          <p:nvPr/>
        </p:nvSpPr>
        <p:spPr>
          <a:xfrm>
            <a:off x="527382" y="5119623"/>
            <a:ext cx="3598944" cy="830995"/>
          </a:xfrm>
          <a:prstGeom prst="rect">
            <a:avLst/>
          </a:prstGeom>
          <a:noFill/>
        </p:spPr>
        <p:txBody>
          <a:bodyPr wrap="square" lIns="91439" tIns="45719" rIns="91439" bIns="45719" rtlCol="0">
            <a:spAutoFit/>
          </a:bodyPr>
          <a:lstStyle/>
          <a:p>
            <a:pPr defTabSz="1219170"/>
            <a:r>
              <a:rPr lang="fi-FI" sz="1200">
                <a:solidFill>
                  <a:schemeClr val="tx2"/>
                </a:solidFill>
              </a:rPr>
              <a:t>* 2010-2014 ja 2020  pelkkä internetissä</a:t>
            </a:r>
          </a:p>
          <a:p>
            <a:pPr defTabSz="1219170"/>
            <a:r>
              <a:rPr lang="fi-FI" sz="1200">
                <a:solidFill>
                  <a:schemeClr val="tx2"/>
                </a:solidFill>
              </a:rPr>
              <a:t>* 2016-2025 eriteltynä </a:t>
            </a:r>
          </a:p>
          <a:p>
            <a:pPr defTabSz="1219170"/>
            <a:r>
              <a:rPr lang="fi-FI" sz="1200">
                <a:solidFill>
                  <a:schemeClr val="tx2"/>
                </a:solidFill>
              </a:rPr>
              <a:t>internetissä tietokoneella/matkapuhelimella</a:t>
            </a:r>
          </a:p>
          <a:p>
            <a:pPr defTabSz="1219170"/>
            <a:endParaRPr lang="fi-FI" sz="1200">
              <a:solidFill>
                <a:schemeClr val="tx2"/>
              </a:solidFill>
            </a:endParaRPr>
          </a:p>
        </p:txBody>
      </p:sp>
      <p:sp>
        <p:nvSpPr>
          <p:cNvPr id="2" name="TextBox 1">
            <a:extLst>
              <a:ext uri="{FF2B5EF4-FFF2-40B4-BE49-F238E27FC236}">
                <a16:creationId xmlns:a16="http://schemas.microsoft.com/office/drawing/2014/main" id="{7462F14E-AA14-22BD-32B9-5B1DA822AF69}"/>
              </a:ext>
            </a:extLst>
          </p:cNvPr>
          <p:cNvSpPr txBox="1"/>
          <p:nvPr/>
        </p:nvSpPr>
        <p:spPr>
          <a:xfrm>
            <a:off x="423863" y="1698729"/>
            <a:ext cx="269784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i-FI" sz="1500" err="1">
                <a:solidFill>
                  <a:schemeClr val="bg2"/>
                </a:solidFill>
              </a:rPr>
              <a:t>Huom</a:t>
            </a:r>
            <a:r>
              <a:rPr lang="fi-FI" sz="1500">
                <a:solidFill>
                  <a:schemeClr val="bg2"/>
                </a:solidFill>
              </a:rPr>
              <a:t>! 2020 – 2025 tutkimuksissa vastaajilla ei ollut vaihtoehtoa ”en osaa sanoa”</a:t>
            </a:r>
          </a:p>
        </p:txBody>
      </p:sp>
    </p:spTree>
    <p:extLst>
      <p:ext uri="{BB962C8B-B14F-4D97-AF65-F5344CB8AC3E}">
        <p14:creationId xmlns:p14="http://schemas.microsoft.com/office/powerpoint/2010/main" val="849610325"/>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Finanssiala Asiakirja" ma:contentTypeID="0x010100754B9C00A9D1EF429E3CE268AA4F07C90015AB1850ECECB6499E33FE703BE9F3D2" ma:contentTypeVersion="3" ma:contentTypeDescription="Luo uusi asiakirja." ma:contentTypeScope="" ma:versionID="98d067b337b917e53991cf3c25133ef0">
  <xsd:schema xmlns:xsd="http://www.w3.org/2001/XMLSchema" xmlns:xs="http://www.w3.org/2001/XMLSchema" xmlns:p="http://schemas.microsoft.com/office/2006/metadata/properties" xmlns:ns2="3d6a9306-9ca7-4ef4-bdc0-1874c06cbe8c" targetNamespace="http://schemas.microsoft.com/office/2006/metadata/properties" ma:root="true" ma:fieldsID="021ed63e95b3f166ab44e6faf01cccc8" ns2:_="">
    <xsd:import namespace="3d6a9306-9ca7-4ef4-bdc0-1874c06cbe8c"/>
    <xsd:element name="properties">
      <xsd:complexType>
        <xsd:sequence>
          <xsd:element name="documentManagement">
            <xsd:complexType>
              <xsd:all>
                <xsd:element ref="ns2:Asiakirjan_x0020_pvm" minOccurs="0"/>
                <xsd:element ref="ns2:Kokouksen_x0020_pvm" minOccurs="0"/>
                <xsd:element ref="ns2:FA_x0020_vastuuhenkilö" minOccurs="0"/>
                <xsd:element ref="ns2:Lisätiedot" minOccurs="0"/>
                <xsd:element ref="ns2:b8937dc7f7d8474bb5ff862753bb4340" minOccurs="0"/>
                <xsd:element ref="ns2:TaxCatchAllLabel" minOccurs="0"/>
                <xsd:element ref="ns2:p052a5e2e35240239e541a17086d812b" minOccurs="0"/>
                <xsd:element ref="ns2:f7285783451248a2a132817e4aca895f" minOccurs="0"/>
                <xsd:element ref="ns2:c65bcce231384f61a340ba009edf1e0a" minOccurs="0"/>
                <xsd:element ref="ns2:ff3a6f4fffbf4b098f7f426bc26e559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a9306-9ca7-4ef4-bdc0-1874c06cbe8c" elementFormDefault="qualified">
    <xsd:import namespace="http://schemas.microsoft.com/office/2006/documentManagement/types"/>
    <xsd:import namespace="http://schemas.microsoft.com/office/infopath/2007/PartnerControls"/>
    <xsd:element name="Asiakirjan_x0020_pvm" ma:index="3" nillable="true" ma:displayName="Asiakirjan pvm" ma:default="[today]" ma:format="DateOnly" ma:internalName="Asiakirjan_x0020_pvm0">
      <xsd:simpleType>
        <xsd:restriction base="dms:DateTime"/>
      </xsd:simpleType>
    </xsd:element>
    <xsd:element name="Kokouksen_x0020_pvm" ma:index="5" nillable="true" ma:displayName="Kokouksen pvm" ma:format="DateOnly" ma:internalName="Kokouksen_x0020_pvm">
      <xsd:simpleType>
        <xsd:restriction base="dms:DateTime"/>
      </xsd:simpleType>
    </xsd:element>
    <xsd:element name="FA_x0020_vastuuhenkilö" ma:index="6" nillable="true" ma:displayName="FA vastuuhenkilö" ma:list="UserInfo" ma:internalName="FA_x0020_vastuu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ätiedot" ma:index="8" nillable="true" ma:displayName="Lisätiedot" ma:internalName="Lis_x00e4_tiedot0">
      <xsd:simpleType>
        <xsd:restriction base="dms:Note">
          <xsd:maxLength value="255"/>
        </xsd:restriction>
      </xsd:simpleType>
    </xsd:element>
    <xsd:element name="b8937dc7f7d8474bb5ff862753bb4340" ma:index="12" nillable="true" ma:taxonomy="true" ma:internalName="b8937dc7f7d8474bb5ff862753bb4340" ma:taxonomyFieldName="Julkisuus0" ma:displayName="Julkisuus" ma:readOnly="false" ma:default="4;#FA-sisäinen|40fe4f96-c144-41e1-8120-de0d7e1583fc" ma:fieldId="{b8937dc7-f7d8-474b-b5ff-862753bb4340}" ma:sspId="1fc57f3e-8305-486e-a8c2-148b9408595d" ma:termSetId="d30f25d2-ebe8-43ea-9269-85f735816edb" ma:anchorId="00000000-0000-0000-0000-000000000000" ma:open="false" ma:isKeyword="false">
      <xsd:complexType>
        <xsd:sequence>
          <xsd:element ref="pc:Terms" minOccurs="0" maxOccurs="1"/>
        </xsd:sequence>
      </xsd:complexType>
    </xsd:element>
    <xsd:element name="TaxCatchAllLabel" ma:index="13" nillable="true" ma:displayName="Taxonomy Catch All Column1" ma:hidden="true" ma:list="{1d1e734f-142a-4a85-aca2-a839b68ad5ab}" ma:internalName="TaxCatchAllLabel" ma:readOnly="true" ma:showField="CatchAllDataLabel" ma:web="9d220695-81e5-4fe2-9dce-f68c59708957">
      <xsd:complexType>
        <xsd:complexContent>
          <xsd:extension base="dms:MultiChoiceLookup">
            <xsd:sequence>
              <xsd:element name="Value" type="dms:Lookup" maxOccurs="unbounded" minOccurs="0" nillable="true"/>
            </xsd:sequence>
          </xsd:extension>
        </xsd:complexContent>
      </xsd:complexType>
    </xsd:element>
    <xsd:element name="p052a5e2e35240239e541a17086d812b" ma:index="14" nillable="true" ma:taxonomy="true" ma:internalName="p052a5e2e35240239e541a17086d812b" ma:taxonomyFieldName="Asiasanat0" ma:displayName="Asiasanat" ma:default="" ma:fieldId="{9052a5e2-e352-4023-9e54-1a17086d812b}" ma:taxonomyMulti="true" ma:sspId="1fc57f3e-8305-486e-a8c2-148b9408595d" ma:termSetId="74b57826-18d0-4b2d-b453-c520c91ee6db" ma:anchorId="00000000-0000-0000-0000-000000000000" ma:open="true" ma:isKeyword="false">
      <xsd:complexType>
        <xsd:sequence>
          <xsd:element ref="pc:Terms" minOccurs="0" maxOccurs="1"/>
        </xsd:sequence>
      </xsd:complexType>
    </xsd:element>
    <xsd:element name="f7285783451248a2a132817e4aca895f" ma:index="15" nillable="true" ma:taxonomy="true" ma:internalName="f7285783451248a2a132817e4aca895f" ma:taxonomyFieldName="Dokumentin_x0020_tila0" ma:displayName="Dokumentin tila" ma:default="" ma:fieldId="{f7285783-4512-48a2-a132-817e4aca895f}" ma:sspId="1fc57f3e-8305-486e-a8c2-148b9408595d" ma:termSetId="a77969e4-0b5b-4ac5-8bb1-3950b68d57f3" ma:anchorId="00000000-0000-0000-0000-000000000000" ma:open="false" ma:isKeyword="false">
      <xsd:complexType>
        <xsd:sequence>
          <xsd:element ref="pc:Terms" minOccurs="0" maxOccurs="1"/>
        </xsd:sequence>
      </xsd:complexType>
    </xsd:element>
    <xsd:element name="c65bcce231384f61a340ba009edf1e0a" ma:index="16" nillable="true" ma:taxonomy="true" ma:internalName="c65bcce231384f61a340ba009edf1e0a" ma:taxonomyFieldName="Asiakirjatyyppi0" ma:displayName="Asiakirjatyyppi" ma:default="" ma:fieldId="{c65bcce2-3138-4f61-a340-ba009edf1e0a}" ma:sspId="1fc57f3e-8305-486e-a8c2-148b9408595d" ma:termSetId="f0126561-3e6b-4118-8629-5272a7a08fe1" ma:anchorId="00000000-0000-0000-0000-000000000000" ma:open="false" ma:isKeyword="false">
      <xsd:complexType>
        <xsd:sequence>
          <xsd:element ref="pc:Terms" minOccurs="0" maxOccurs="1"/>
        </xsd:sequence>
      </xsd:complexType>
    </xsd:element>
    <xsd:element name="ff3a6f4fffbf4b098f7f426bc26e559f" ma:index="17" nillable="true" ma:taxonomy="true" ma:internalName="ff3a6f4fffbf4b098f7f426bc26e559f" ma:taxonomyFieldName="Organisaatiot" ma:displayName="Organisaatiot" ma:readOnly="false" ma:default="5;#Finanssiala ry|ee048018-529f-44c2-b621-1ffdf097d9ae" ma:fieldId="{ff3a6f4f-ffbf-4b09-8f7f-426bc26e559f}" ma:taxonomyMulti="true" ma:sspId="1fc57f3e-8305-486e-a8c2-148b9408595d" ma:termSetId="a7c7996a-e85f-46b5-a5b7-e3eb5aef7a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1d1e734f-142a-4a85-aca2-a839b68ad5ab}" ma:internalName="TaxCatchAll" ma:showField="CatchAllData" ma:web="9d220695-81e5-4fe2-9dce-f68c59708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1fc57f3e-8305-486e-a8c2-148b9408595d" ContentTypeId="0x010100754B9C00A9D1EF429E3CE268AA4F07C9" PreviousValue="false"/>
</file>

<file path=customXml/item4.xml><?xml version="1.0" encoding="utf-8"?>
<p:properties xmlns:p="http://schemas.microsoft.com/office/2006/metadata/properties" xmlns:xsi="http://www.w3.org/2001/XMLSchema-instance" xmlns:pc="http://schemas.microsoft.com/office/infopath/2007/PartnerControls">
  <documentManagement>
    <Asiakirjan_x0020_pvm xmlns="3d6a9306-9ca7-4ef4-bdc0-1874c06cbe8c">2025-03-25T09:28:54+00:00</Asiakirjan_x0020_pvm>
    <b8937dc7f7d8474bb5ff862753bb4340 xmlns="3d6a9306-9ca7-4ef4-bdc0-1874c06cbe8c">
      <Terms xmlns="http://schemas.microsoft.com/office/infopath/2007/PartnerControls">
        <TermInfo xmlns="http://schemas.microsoft.com/office/infopath/2007/PartnerControls">
          <TermName xmlns="http://schemas.microsoft.com/office/infopath/2007/PartnerControls">FA-sisäinen</TermName>
          <TermId xmlns="http://schemas.microsoft.com/office/infopath/2007/PartnerControls">40fe4f96-c144-41e1-8120-de0d7e1583fc</TermId>
        </TermInfo>
      </Terms>
    </b8937dc7f7d8474bb5ff862753bb4340>
    <Lisätiedot xmlns="3d6a9306-9ca7-4ef4-bdc0-1874c06cbe8c" xsi:nil="true"/>
    <FA_x0020_vastuuhenkilö xmlns="3d6a9306-9ca7-4ef4-bdc0-1874c06cbe8c">
      <UserInfo>
        <DisplayName/>
        <AccountId xsi:nil="true"/>
        <AccountType/>
      </UserInfo>
    </FA_x0020_vastuuhenkilö>
    <TaxCatchAll xmlns="3d6a9306-9ca7-4ef4-bdc0-1874c06cbe8c">
      <Value>5</Value>
      <Value>4</Value>
    </TaxCatchAll>
    <Kokouksen_x0020_pvm xmlns="3d6a9306-9ca7-4ef4-bdc0-1874c06cbe8c" xsi:nil="true"/>
    <c65bcce231384f61a340ba009edf1e0a xmlns="3d6a9306-9ca7-4ef4-bdc0-1874c06cbe8c">
      <Terms xmlns="http://schemas.microsoft.com/office/infopath/2007/PartnerControls"/>
    </c65bcce231384f61a340ba009edf1e0a>
    <p052a5e2e35240239e541a17086d812b xmlns="3d6a9306-9ca7-4ef4-bdc0-1874c06cbe8c">
      <Terms xmlns="http://schemas.microsoft.com/office/infopath/2007/PartnerControls"/>
    </p052a5e2e35240239e541a17086d812b>
    <ff3a6f4fffbf4b098f7f426bc26e559f xmlns="3d6a9306-9ca7-4ef4-bdc0-1874c06cbe8c">
      <Terms xmlns="http://schemas.microsoft.com/office/infopath/2007/PartnerControls">
        <TermInfo xmlns="http://schemas.microsoft.com/office/infopath/2007/PartnerControls">
          <TermName xmlns="http://schemas.microsoft.com/office/infopath/2007/PartnerControls">Finanssiala ry</TermName>
          <TermId xmlns="http://schemas.microsoft.com/office/infopath/2007/PartnerControls">ee048018-529f-44c2-b621-1ffdf097d9ae</TermId>
        </TermInfo>
      </Terms>
    </ff3a6f4fffbf4b098f7f426bc26e559f>
    <f7285783451248a2a132817e4aca895f xmlns="3d6a9306-9ca7-4ef4-bdc0-1874c06cbe8c">
      <Terms xmlns="http://schemas.microsoft.com/office/infopath/2007/PartnerControls"/>
    </f7285783451248a2a132817e4aca895f>
  </documentManagement>
</p:properties>
</file>

<file path=customXml/itemProps1.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2.xml><?xml version="1.0" encoding="utf-8"?>
<ds:datastoreItem xmlns:ds="http://schemas.openxmlformats.org/officeDocument/2006/customXml" ds:itemID="{D6F61DB2-4FFD-4326-9CDA-F91EDABE6179}">
  <ds:schemaRefs>
    <ds:schemaRef ds:uri="3d6a9306-9ca7-4ef4-bdc0-1874c06cbe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09F193-6850-4404-A2DD-DABAF0626922}">
  <ds:schemaRefs>
    <ds:schemaRef ds:uri="Microsoft.SharePoint.Taxonomy.ContentTypeSync"/>
  </ds:schemaRefs>
</ds:datastoreItem>
</file>

<file path=customXml/itemProps4.xml><?xml version="1.0" encoding="utf-8"?>
<ds:datastoreItem xmlns:ds="http://schemas.openxmlformats.org/officeDocument/2006/customXml" ds:itemID="{DA81A9CB-7C47-4A8C-8F93-B323784C7640}">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3d6a9306-9ca7-4ef4-bdc0-1874c06cbe8c"/>
    <ds:schemaRef ds:uri="http://purl.org/dc/elements/1.1/"/>
    <ds:schemaRef ds:uri="http://schemas.microsoft.com/office/infopath/2007/PartnerControls"/>
    <ds:schemaRef ds:uri="http://purl.org/dc/dcmitype/"/>
  </ds:schemaRefs>
</ds:datastoreItem>
</file>

<file path=docMetadata/LabelInfo.xml><?xml version="1.0" encoding="utf-8"?>
<clbl:labelList xmlns:clbl="http://schemas.microsoft.com/office/2020/mipLabelMetadata">
  <clbl:label id="{8b9789c4-8688-426a-adfa-73d9a3b58d78}" enabled="0" method="" siteId="{8b9789c4-8688-426a-adfa-73d9a3b58d78}" removed="1"/>
</clbl:labelList>
</file>

<file path=docProps/app.xml><?xml version="1.0" encoding="utf-8"?>
<Properties xmlns="http://schemas.openxmlformats.org/officeDocument/2006/extended-properties" xmlns:vt="http://schemas.openxmlformats.org/officeDocument/2006/docPropsVTypes">
  <Template>FA2025_FI</Template>
  <TotalTime>224</TotalTime>
  <Words>5578</Words>
  <Application>Microsoft Office PowerPoint</Application>
  <PresentationFormat>Widescreen</PresentationFormat>
  <Paragraphs>803</Paragraphs>
  <Slides>130</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130</vt:i4>
      </vt:variant>
    </vt:vector>
  </HeadingPairs>
  <TitlesOfParts>
    <vt:vector size="141" baseType="lpstr">
      <vt:lpstr>Arial</vt:lpstr>
      <vt:lpstr>Calibri</vt:lpstr>
      <vt:lpstr>Merriweather</vt:lpstr>
      <vt:lpstr>Merriweather Black</vt:lpstr>
      <vt:lpstr>Merriweather Bold</vt:lpstr>
      <vt:lpstr>Merriweather Bold (Headings)</vt:lpstr>
      <vt:lpstr>Merriweather Sans</vt:lpstr>
      <vt:lpstr>Merriweather Sans bold</vt:lpstr>
      <vt:lpstr>Merriweather Sans Light</vt:lpstr>
      <vt:lpstr>FA2025 perusdiat</vt:lpstr>
      <vt:lpstr>FA2025 kuvapohjadiat</vt:lpstr>
      <vt:lpstr>Vakuutustutkimus 2025</vt:lpstr>
      <vt:lpstr>Aineiston rakenne</vt:lpstr>
      <vt:lpstr>Aineiston rakenne</vt:lpstr>
      <vt:lpstr>Aineiston rakenne  2014-2025</vt:lpstr>
      <vt:lpstr>Aineiston rakenne 2014-2025</vt:lpstr>
      <vt:lpstr>Aineiston rakenne 2014-2025</vt:lpstr>
      <vt:lpstr>Johdanto</vt:lpstr>
      <vt:lpstr>Johdanto 1/2</vt:lpstr>
      <vt:lpstr>Johdanto 2/2</vt:lpstr>
      <vt:lpstr>Yhteenveto tutkimuksen tuloksista</vt:lpstr>
      <vt:lpstr>Yhteenveto tutkimuksen tuloksista</vt:lpstr>
      <vt:lpstr>Vapaaehtoiset vakuutukset</vt:lpstr>
      <vt:lpstr>Mitä seuraavista vapaaehtoisista vakuutuksista teillä tai alaikäisillä lapsillanne on?</vt:lpstr>
      <vt:lpstr>Vapaaehtoiset vakuutukset</vt:lpstr>
      <vt:lpstr>Vapaaehtoiset vakuutukset</vt:lpstr>
      <vt:lpstr>Vapaaehtoiset vakuutukset</vt:lpstr>
      <vt:lpstr>Kotivakuutus</vt:lpstr>
      <vt:lpstr>Vapaaehtoiset vakuutukset</vt:lpstr>
      <vt:lpstr>Kotivakuutus</vt:lpstr>
      <vt:lpstr>Kotivakuutus</vt:lpstr>
      <vt:lpstr>Sairauskuluvakuutus</vt:lpstr>
      <vt:lpstr>PowerPoint Presentation</vt:lpstr>
      <vt:lpstr>Sairauskuluvakuutus</vt:lpstr>
      <vt:lpstr>Sairauskuluvakuutus</vt:lpstr>
      <vt:lpstr>Sairauskuluvakuutus</vt:lpstr>
      <vt:lpstr>Matkavakuutus</vt:lpstr>
      <vt:lpstr>Matkavakuutus</vt:lpstr>
      <vt:lpstr>Matkavakuutus, joka korvaa henkilövahingot</vt:lpstr>
      <vt:lpstr>PowerPoint Presentation</vt:lpstr>
      <vt:lpstr>Matkavakuutus, joka korvaa henkilövahingot</vt:lpstr>
      <vt:lpstr>Matkavakuutus, joka korvaa henkilövahingot</vt:lpstr>
      <vt:lpstr>Matkavakuutus, joka korvaa henkilövahingot</vt:lpstr>
      <vt:lpstr>Matkavakuutus, joka korvaa henkilövahingot</vt:lpstr>
      <vt:lpstr>PowerPoint Presentation</vt:lpstr>
      <vt:lpstr>Mielipiteet matkavakuutuksesta</vt:lpstr>
      <vt:lpstr>Mielipiteet matkavakuutuksesta</vt:lpstr>
      <vt:lpstr>Mielipiteet matkavakuutuksesta</vt:lpstr>
      <vt:lpstr>Vapaaehtoinen henkivakuutus</vt:lpstr>
      <vt:lpstr>PowerPoint Presentation</vt:lpstr>
      <vt:lpstr>Vapaaehtoinen henkivakuutus kuoleman varalta tai vakavaan sairauteen liittyvä vakuutus (esim. syöpävakuutus)</vt:lpstr>
      <vt:lpstr>Vapaaehtoinen henkivakuutus kuoleman varalta</vt:lpstr>
      <vt:lpstr>Vakavaan sairauteen liittyvä vakuutus (esim. syöpävakuutus)</vt:lpstr>
      <vt:lpstr>Vapaaehtoinen henkivakuutus kuoleman varalta tai vakavaan sairauteen liittyvä vakuutus (esim. syöpävakuutus)</vt:lpstr>
      <vt:lpstr>Vapaaehtoinen henkivakuutus kuoleman varalta</vt:lpstr>
      <vt:lpstr>Vapaaehtoinen eläkevakuutus</vt:lpstr>
      <vt:lpstr>PowerPoint Presentation</vt:lpstr>
      <vt:lpstr>Vapaaehtoinen eläkevakuutus tai säästöhenkivakuutus </vt:lpstr>
      <vt:lpstr>Vapaaehtoinen eläkevakuutus</vt:lpstr>
      <vt:lpstr>Säästöhenkivakuutus</vt:lpstr>
      <vt:lpstr>Vapaaehtoinen eläkevakuutus tai säästöhenkivakuutus</vt:lpstr>
      <vt:lpstr>Vapaaehtoinen eläkevakuutus</vt:lpstr>
      <vt:lpstr>Riskitietoisuus</vt:lpstr>
      <vt:lpstr>PowerPoint Presentation</vt:lpstr>
      <vt:lpstr>Riskitietoisuus</vt:lpstr>
      <vt:lpstr>Nykyisen elämänvaiheen riskien uhka</vt:lpstr>
      <vt:lpstr>Nykyisen elämänvaiheen riskien uhka</vt:lpstr>
      <vt:lpstr>Yhteiskunnan tarjoamien lakisääteisten palvelujen ja etuuksien riittävyys</vt:lpstr>
      <vt:lpstr>PowerPoint Presentation</vt:lpstr>
      <vt:lpstr>Lakisääteisen sosiaaliturvan riittävyys riskitilanteessa</vt:lpstr>
      <vt:lpstr>Yhteiskunnan tarjoamien lakisääteisten palvelujen ja etuuksien riittävyys</vt:lpstr>
      <vt:lpstr>Yhteiskunnan tarjoamien lakisääteisten palvelujen ja etuuksien riittävyys</vt:lpstr>
      <vt:lpstr>Lakisääteisen sosiaaliturvan riittävyys riskitilanteissa 1/4</vt:lpstr>
      <vt:lpstr>Lakisääteisen sosiaaliturvan riittävyys riskitilanteissa 2/4</vt:lpstr>
      <vt:lpstr>Lakisääteisen sosiaaliturvan riittävyys riskitilanteissa 3/4</vt:lpstr>
      <vt:lpstr>Lakisääteisen sosiaaliturvan riittävyys riskitilanteissa 4/4</vt:lpstr>
      <vt:lpstr>Nykyisen elämänvaiheen riskien uhka ja lakisääteisen sosiaaliturvan riittävyys riskitilanteissa</vt:lpstr>
      <vt:lpstr>Nykyisen elämänvaiheen riskien uhka ja lakisääteisen sosiaaliturvan riittävyys riskitilanteissa</vt:lpstr>
      <vt:lpstr>Yhteiskunnan ja yksilön vastuunjako</vt:lpstr>
      <vt:lpstr>PowerPoint Presentation</vt:lpstr>
      <vt:lpstr>Yhteiskunnan ja yksilön vastuunjako</vt:lpstr>
      <vt:lpstr>Mielipiteet yhteiskunnan ja yksilön vastuunjaosta</vt:lpstr>
      <vt:lpstr>Mielipiteet yhteiskunnan ja yksilön vastuunjaosta 1/3</vt:lpstr>
      <vt:lpstr>Mielipiteet yhteiskunnan ja yksilön vastuunjaosta 2/3</vt:lpstr>
      <vt:lpstr>Mielipiteet yhteiskunnan ja yksilön vastuunjaosta 2/3</vt:lpstr>
      <vt:lpstr>Mielipiteet yhteiskunnan ja yksilön vastuunjaosta</vt:lpstr>
      <vt:lpstr>Lakisääteisen sosiaaliturvan riittävyys</vt:lpstr>
      <vt:lpstr>PowerPoint Presentation</vt:lpstr>
      <vt:lpstr>Lakisääteisen sosiaaliturvan riittävyys</vt:lpstr>
      <vt:lpstr>Palvelujen hankkiminen lakisääteisen eläkkeen turvin</vt:lpstr>
      <vt:lpstr>Palvelujen hankkiminen lakisääteisen eläkkeen turvin</vt:lpstr>
      <vt:lpstr>Palvelujen kustantaminen itse tulevaisuudessa</vt:lpstr>
      <vt:lpstr>Palvelujen kustantaminen itse tulevaisuudessa</vt:lpstr>
      <vt:lpstr>Palvelujen kustantaminen itse tulevaisuudessa</vt:lpstr>
      <vt:lpstr>Eläkeajan toimeentulon täydentäminen</vt:lpstr>
      <vt:lpstr>PowerPoint Presentation</vt:lpstr>
      <vt:lpstr>Varautuu itse täydentämään eläkeajan toimeentuloa</vt:lpstr>
      <vt:lpstr>Varautuu itse täydentämään eläkeajan toimeentuloa</vt:lpstr>
      <vt:lpstr>Varautuu itse täydentämään eläkeajan toimeentuloa 1/2</vt:lpstr>
      <vt:lpstr>Varautuu itse täydentämään eläkeajan toimeentuloa 2/2</vt:lpstr>
      <vt:lpstr>Varautuu itse täydentämään eläkeajan toimeentuloa</vt:lpstr>
      <vt:lpstr>Varautuu itse täydentämään eläkeajan toimeentuloa 1/2</vt:lpstr>
      <vt:lpstr>Julkisten palveluiden täydentäminen omalla kustannuksella</vt:lpstr>
      <vt:lpstr>Julkisten palveluiden täydentäminen omalla kustannuksella</vt:lpstr>
      <vt:lpstr>Vakuutusasioiden hoito</vt:lpstr>
      <vt:lpstr>PowerPoint Presentation</vt:lpstr>
      <vt:lpstr>Vakuutusasioiden hoito</vt:lpstr>
      <vt:lpstr>Vakuutusasioiden hoito</vt:lpstr>
      <vt:lpstr>Vakuutusasioiden hoito 1/4</vt:lpstr>
      <vt:lpstr>Vakuutusasioiden hoito 2/4</vt:lpstr>
      <vt:lpstr>Vakuutusasioiden hoito 3/4</vt:lpstr>
      <vt:lpstr>Vakuutusasioiden hoito 4/4</vt:lpstr>
      <vt:lpstr>Korvausmenettely</vt:lpstr>
      <vt:lpstr>PowerPoint Presentation</vt:lpstr>
      <vt:lpstr>Hakenut vakuutusyhtiöltä korvausta</vt:lpstr>
      <vt:lpstr>Hakenut vakuutusyhtiöltä korvausta</vt:lpstr>
      <vt:lpstr>Hakenut vakuutusyhtiöltä korvausta</vt:lpstr>
      <vt:lpstr>PowerPoint Presentation</vt:lpstr>
      <vt:lpstr>Korvausmenettely</vt:lpstr>
      <vt:lpstr>Millaista oli mielestänne vakuutusyhtiön korvausmenettely?</vt:lpstr>
      <vt:lpstr>Mielipiteet vakuutusyhtiön korvausmenettelystä 1/3</vt:lpstr>
      <vt:lpstr>Mielipiteet vakuutusyhtiön korvausmenettelystä 2/3</vt:lpstr>
      <vt:lpstr>Mielipiteet vakuutusyhtiön korvausmenettelystä 3/3</vt:lpstr>
      <vt:lpstr>Korvaushakemuksen hylkäys</vt:lpstr>
      <vt:lpstr>Korvaushakemuksen hylkäys</vt:lpstr>
      <vt:lpstr>Mielipiteet vakuutuksista ja vakuutusyhtiöistä</vt:lpstr>
      <vt:lpstr>PowerPoint Presentation</vt:lpstr>
      <vt:lpstr>Mielipiteet vakuutuksista ja vakuutusyhtiöistä 1/2</vt:lpstr>
      <vt:lpstr>Mielipiteet vakuutuksista ja vakuutusyhtiöistä 2/2</vt:lpstr>
      <vt:lpstr>Mielipiteet vakuutuksista ja vakuutusyhtiöistä</vt:lpstr>
      <vt:lpstr>Mielipiteet vakuutuksista ja vakuutusyhtiöistä</vt:lpstr>
      <vt:lpstr>Mielipiteet vakuutuksista ja vakuutusyhtiöistä 1/3</vt:lpstr>
      <vt:lpstr>Mielipiteet vakuutuksista ja vakuutusyhtiöistä 2/3</vt:lpstr>
      <vt:lpstr>Mielipiteet vakuutuksista ja vakuutusyhtiöistä 3/3</vt:lpstr>
      <vt:lpstr>PowerPoint Presentation</vt:lpstr>
      <vt:lpstr>Tuntee vakuutusyhtiöitä huijanneen henkilön</vt:lpstr>
      <vt:lpstr>Tuntee vakuutusyhtiöitä huijanneen henkilön</vt:lpstr>
      <vt:lpstr>PowerPoint Presentation</vt:lpstr>
      <vt:lpstr>Kotivakuutuksen turvallisuusohjeiden vastaanottaminen</vt:lpstr>
      <vt:lpstr>Kotivakuutuksen turvallisuusohjeiden vastaanottaminen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Koivisto Kimmo</dc:creator>
  <cp:lastModifiedBy>Antti Suomela</cp:lastModifiedBy>
  <cp:revision>10</cp:revision>
  <cp:lastPrinted>2025-08-28T06:14:26Z</cp:lastPrinted>
  <dcterms:created xsi:type="dcterms:W3CDTF">2025-04-28T06:04:51Z</dcterms:created>
  <dcterms:modified xsi:type="dcterms:W3CDTF">2025-09-01T12:46:23Z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0x010100754B9C00A9D1EF429E3CE268AA4F07C90015AB1850ECECB6499E33FE703BE9F3D2</vt:lpwstr>
  </property>
  <property fmtid="{D5CDD505-2E9C-101B-9397-08002B2CF9AE}" pid="3" name="Asiakirjatyyppi0">
    <vt:lpwstr/>
  </property>
  <property fmtid="{D5CDD505-2E9C-101B-9397-08002B2CF9AE}" pid="4" name="Asiasanat0">
    <vt:lpwstr/>
  </property>
  <property fmtid="{D5CDD505-2E9C-101B-9397-08002B2CF9AE}" pid="5" name="Dokumentin tila0">
    <vt:lpwstr/>
  </property>
  <property fmtid="{D5CDD505-2E9C-101B-9397-08002B2CF9AE}" pid="6" name="Julkisuus0">
    <vt:lpwstr>4;#FA-sisäinen|40fe4f96-c144-41e1-8120-de0d7e1583fc</vt:lpwstr>
  </property>
  <property fmtid="{D5CDD505-2E9C-101B-9397-08002B2CF9AE}" pid="7" name="Dokumentin_x0020_tila0">
    <vt:lpwstr/>
  </property>
  <property fmtid="{D5CDD505-2E9C-101B-9397-08002B2CF9AE}" pid="8" name="Organisaatiot">
    <vt:lpwstr>5;#Finanssiala ry|ee048018-529f-44c2-b621-1ffdf097d9ae</vt:lpwstr>
  </property>
  <property fmtid="{D5CDD505-2E9C-101B-9397-08002B2CF9AE}" pid="9" name="MediaServiceImageTags">
    <vt:lpwstr/>
  </property>
  <property fmtid="{D5CDD505-2E9C-101B-9397-08002B2CF9AE}" pid="10" name="lcf76f155ced4ddcb4097134ff3c332f">
    <vt:lpwstr/>
  </property>
</Properties>
</file>