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7"/>
  </p:notesMasterIdLst>
  <p:handoutMasterIdLst>
    <p:handoutMasterId r:id="rId8"/>
  </p:handoutMasterIdLst>
  <p:sldIdLst>
    <p:sldId id="376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026" autoAdjust="0"/>
  </p:normalViewPr>
  <p:slideViewPr>
    <p:cSldViewPr snapToGrid="0">
      <p:cViewPr varScale="1">
        <p:scale>
          <a:sx n="92" d="100"/>
          <a:sy n="92" d="100"/>
        </p:scale>
        <p:origin x="284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Korvausmeno, 1000 €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13698.181</c:v>
                </c:pt>
                <c:pt idx="1">
                  <c:v>13619.398689999998</c:v>
                </c:pt>
                <c:pt idx="2">
                  <c:v>12400.081920000001</c:v>
                </c:pt>
                <c:pt idx="3">
                  <c:v>14360.135715859657</c:v>
                </c:pt>
                <c:pt idx="4">
                  <c:v>14909.145562531032</c:v>
                </c:pt>
                <c:pt idx="5">
                  <c:v>15790.97278</c:v>
                </c:pt>
                <c:pt idx="6">
                  <c:v>14273.759892220573</c:v>
                </c:pt>
                <c:pt idx="7">
                  <c:v>12376.190078243453</c:v>
                </c:pt>
                <c:pt idx="8">
                  <c:v>14076</c:v>
                </c:pt>
                <c:pt idx="9">
                  <c:v>14877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54-42AF-BB89-5DAAD5A23D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Korvatut vahingot, kpl</c:v>
                </c:pt>
              </c:strCache>
            </c:strRef>
          </c:tx>
          <c:spPr>
            <a:ln w="5715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5622</c:v>
                </c:pt>
                <c:pt idx="1">
                  <c:v>5523</c:v>
                </c:pt>
                <c:pt idx="2">
                  <c:v>4536</c:v>
                </c:pt>
                <c:pt idx="3">
                  <c:v>5143</c:v>
                </c:pt>
                <c:pt idx="4">
                  <c:v>5450</c:v>
                </c:pt>
                <c:pt idx="5">
                  <c:v>6494</c:v>
                </c:pt>
                <c:pt idx="6">
                  <c:v>5884</c:v>
                </c:pt>
                <c:pt idx="7">
                  <c:v>4953</c:v>
                </c:pt>
                <c:pt idx="8">
                  <c:v>5192</c:v>
                </c:pt>
                <c:pt idx="9">
                  <c:v>5194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54-42AF-BB89-5DAAD5A23D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Perämoottori- ja venevarkaudet, kpl</c:v>
                </c:pt>
              </c:strCache>
            </c:strRef>
          </c:tx>
          <c:spPr>
            <a:ln w="57150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2462</c:v>
                </c:pt>
                <c:pt idx="1">
                  <c:v>1792</c:v>
                </c:pt>
                <c:pt idx="2">
                  <c:v>1450</c:v>
                </c:pt>
                <c:pt idx="3">
                  <c:v>1502</c:v>
                </c:pt>
                <c:pt idx="4">
                  <c:v>1156</c:v>
                </c:pt>
                <c:pt idx="5">
                  <c:v>1389</c:v>
                </c:pt>
                <c:pt idx="6">
                  <c:v>989</c:v>
                </c:pt>
                <c:pt idx="7">
                  <c:v>933</c:v>
                </c:pt>
                <c:pt idx="8">
                  <c:v>1026</c:v>
                </c:pt>
                <c:pt idx="9">
                  <c:v>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54-42AF-BB89-5DAAD5A23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0900472"/>
        <c:axId val="700903608"/>
      </c:lineChart>
      <c:catAx>
        <c:axId val="70090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6C6C5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700903608"/>
        <c:crosses val="autoZero"/>
        <c:auto val="1"/>
        <c:lblAlgn val="ctr"/>
        <c:lblOffset val="100"/>
        <c:noMultiLvlLbl val="0"/>
      </c:catAx>
      <c:valAx>
        <c:axId val="70090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C6C6C5"/>
              </a:solidFill>
              <a:prstDash val="solid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700900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318407118716566"/>
          <c:y val="0.30226924144155681"/>
          <c:w val="0.21401395007967047"/>
          <c:h val="0.39546151711688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19.9.2025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19.9.2025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19.9.2025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19.9.2025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19.9.2025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19.9.2025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19.9.2025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19.9.2025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8EED0-EA28-F467-E8A4-1A2EE3578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F654954-4D78-B1C3-70AF-95FBA1CB5E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Vahinkotilastot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5BAB527-FA15-1C6B-E8F7-06E13625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kern="0">
                <a:cs typeface="Arial" panose="020B0604020202020204" pitchFamily="34" charset="0"/>
              </a:rPr>
              <a:t>Venevahingot ja -korvaukset</a:t>
            </a:r>
            <a:br>
              <a:rPr lang="fi-FI" kern="0">
                <a:cs typeface="Arial" panose="020B0604020202020204" pitchFamily="34" charset="0"/>
              </a:rPr>
            </a:br>
            <a:r>
              <a:rPr lang="fi-FI" sz="2700" kern="0">
                <a:cs typeface="Arial" panose="020B0604020202020204" pitchFamily="34" charset="0"/>
              </a:rPr>
              <a:t>sekä poliisin tietoon tulleet perämoottori- ja venevarkaudet</a:t>
            </a:r>
            <a:endParaRPr lang="fi-FI" b="1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F1E16-DE34-50C7-77E5-C9C30E83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612C930-468F-872C-9F30-88DBEF1F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19.9.2025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014D9BC-926A-0FC0-3842-B88D09A6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2016" y="6385024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erriweather Sans Light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erriweather Sans Ligh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B41D7A45-7EA9-1494-9760-154C60144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729728"/>
              </p:ext>
            </p:extLst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6588482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C5CACE8B-D820-B14E-B32C-405ABF49521B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7045C0F1-B9E9-1440-A97E-828253DCE11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4552D725C83844BB254F942E2A7155B" ma:contentTypeVersion="4" ma:contentTypeDescription="Luo uusi asiakirja." ma:contentTypeScope="" ma:versionID="2fa3ecc575327c4ad61ef40123c59015">
  <xsd:schema xmlns:xsd="http://www.w3.org/2001/XMLSchema" xmlns:xs="http://www.w3.org/2001/XMLSchema" xmlns:p="http://schemas.microsoft.com/office/2006/metadata/properties" xmlns:ns2="9e1e8a82-4627-4a8d-95f5-4c5ca8629072" targetNamespace="http://schemas.microsoft.com/office/2006/metadata/properties" ma:root="true" ma:fieldsID="5cef7c9a8d4d91a690a64c522a5afdf4" ns2:_="">
    <xsd:import namespace="9e1e8a82-4627-4a8d-95f5-4c5ca8629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e8a82-4627-4a8d-95f5-4c5ca8629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A1A0CB-E6BB-4526-8563-F92B0D3C9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e8a82-4627-4a8d-95f5-4c5ca8629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69B688-A91F-4437-B4C0-2E26AF6C6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81A9CB-7C47-4A8C-8F93-B323784C764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FA2025_FI</Template>
  <TotalTime>7</TotalTime>
  <Words>18</Words>
  <Application>Microsoft Office PowerPoint</Application>
  <PresentationFormat>Laajakuva</PresentationFormat>
  <Paragraphs>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</vt:i4>
      </vt:variant>
    </vt:vector>
  </HeadingPairs>
  <TitlesOfParts>
    <vt:vector size="10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FA2025 perusdiat</vt:lpstr>
      <vt:lpstr>FA2025 kuvapohjadiat</vt:lpstr>
      <vt:lpstr>Venevahingot ja -korvaukset sekä poliisin tietoon tulleet perämoottori- ja venevarkaudet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Urpilainen Satu</dc:creator>
  <cp:lastModifiedBy>Urpilainen Satu</cp:lastModifiedBy>
  <cp:revision>2</cp:revision>
  <dcterms:created xsi:type="dcterms:W3CDTF">2025-09-19T06:29:10Z</dcterms:created>
  <dcterms:modified xsi:type="dcterms:W3CDTF">2025-09-19T06:39:25Z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0x01010054552D725C83844BB254F942E2A7155B</vt:lpwstr>
  </property>
</Properties>
</file>