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  <p:sldMasterId id="2147483899" r:id="rId6"/>
    <p:sldMasterId id="2147484018" r:id="rId7"/>
  </p:sldMasterIdLst>
  <p:notesMasterIdLst>
    <p:notesMasterId r:id="rId14"/>
  </p:notesMasterIdLst>
  <p:handoutMasterIdLst>
    <p:handoutMasterId r:id="rId15"/>
  </p:handoutMasterIdLst>
  <p:sldIdLst>
    <p:sldId id="2147197903" r:id="rId8"/>
    <p:sldId id="2147481636" r:id="rId9"/>
    <p:sldId id="2147481637" r:id="rId10"/>
    <p:sldId id="2147481632" r:id="rId11"/>
    <p:sldId id="2147481638" r:id="rId12"/>
    <p:sldId id="214748163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CCFF"/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311C1-2AA2-D14D-8518-E6A99D7C547B}" v="10" dt="2026-02-03T10:56:54.142"/>
    <p1510:client id="{4F33A527-BBD7-BD44-9BC0-28AF4B00E142}" v="1" dt="2026-02-03T11:25:26.113"/>
    <p1510:client id="{6F0EB688-FAC6-4B7B-92E2-A43F67DCB236}" v="10" dt="2026-02-04T10:50:26.058"/>
    <p1510:client id="{9F29003B-2736-4804-8121-E20862FD5768}" v="3" dt="2026-02-03T15:06:28.074"/>
    <p1510:client id="{E4BE7A45-7594-12B5-11C4-01ED8E532D96}" v="1" dt="2026-02-03T13:35:50.961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5"/>
    <p:restoredTop sz="94688"/>
  </p:normalViewPr>
  <p:slideViewPr>
    <p:cSldViewPr snapToGrid="0">
      <p:cViewPr varScale="1">
        <p:scale>
          <a:sx n="94" d="100"/>
          <a:sy n="9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Torjuttu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Haittaohjelmat</c:v>
                </c:pt>
                <c:pt idx="1">
                  <c:v>Toimitusjohtaja- ja laskutushuijaukset</c:v>
                </c:pt>
                <c:pt idx="2">
                  <c:v>Sijoitushuijaukset</c:v>
                </c:pt>
                <c:pt idx="3">
                  <c:v>Dokumentti- ja rakkaushuijaukset</c:v>
                </c:pt>
                <c:pt idx="4">
                  <c:v>Turvatilihuijaukset</c:v>
                </c:pt>
                <c:pt idx="5">
                  <c:v>Tietojenkalasteluhuijaukset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0.2</c:v>
                </c:pt>
                <c:pt idx="1">
                  <c:v>1.3</c:v>
                </c:pt>
                <c:pt idx="2">
                  <c:v>12.4</c:v>
                </c:pt>
                <c:pt idx="3">
                  <c:v>5.3</c:v>
                </c:pt>
                <c:pt idx="4">
                  <c:v>23.8</c:v>
                </c:pt>
                <c:pt idx="5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1-7D4C-8657-D9622F74613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Rikollisille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Haittaohjelmat</c:v>
                </c:pt>
                <c:pt idx="1">
                  <c:v>Toimitusjohtaja- ja laskutushuijaukset</c:v>
                </c:pt>
                <c:pt idx="2">
                  <c:v>Sijoitushuijaukset</c:v>
                </c:pt>
                <c:pt idx="3">
                  <c:v>Dokumentti- ja rakkaushuijaukset</c:v>
                </c:pt>
                <c:pt idx="4">
                  <c:v>Turvatilihuijaukset</c:v>
                </c:pt>
                <c:pt idx="5">
                  <c:v>Tietojenkalasteluhuijaukset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0.1</c:v>
                </c:pt>
                <c:pt idx="1">
                  <c:v>5.3</c:v>
                </c:pt>
                <c:pt idx="2">
                  <c:v>18.899999999999999</c:v>
                </c:pt>
                <c:pt idx="3">
                  <c:v>8.4</c:v>
                </c:pt>
                <c:pt idx="4">
                  <c:v>14.6</c:v>
                </c:pt>
                <c:pt idx="5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2-F742-AD22-EA62834C2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0785887"/>
        <c:axId val="450556447"/>
      </c:barChart>
      <c:catAx>
        <c:axId val="45078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556447"/>
        <c:crosses val="autoZero"/>
        <c:auto val="1"/>
        <c:lblAlgn val="ctr"/>
        <c:lblOffset val="100"/>
        <c:noMultiLvlLbl val="0"/>
      </c:catAx>
      <c:valAx>
        <c:axId val="450556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78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545-D64B-8FB7-50E437396A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D64B-8FB7-50E437396AF6}"/>
              </c:ext>
            </c:extLst>
          </c:dPt>
          <c:dLbls>
            <c:dLbl>
              <c:idx val="0"/>
              <c:layout>
                <c:manualLayout>
                  <c:x val="-0.10706592989255297"/>
                  <c:y val="-3.2343960532597742E-2"/>
                </c:manualLayout>
              </c:layout>
              <c:tx>
                <c:rich>
                  <a:bodyPr/>
                  <a:lstStyle/>
                  <a:p>
                    <a:fld id="{456E12C9-247F-2544-B6E6-8B5DC98B168B}" type="VALUE">
                      <a:rPr lang="en-US" b="1" i="0">
                        <a:latin typeface="Merriweather Sans" pitchFamily="2" charset="77"/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73199112826361"/>
                      <c:h val="0.395545276112673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45-D64B-8FB7-50E437396AF6}"/>
                </c:ext>
              </c:extLst>
            </c:dLbl>
            <c:dLbl>
              <c:idx val="1"/>
              <c:layout>
                <c:manualLayout>
                  <c:x val="3.6733571780817251E-2"/>
                  <c:y val="-7.5447880749031929E-2"/>
                </c:manualLayout>
              </c:layout>
              <c:tx>
                <c:rich>
                  <a:bodyPr/>
                  <a:lstStyle/>
                  <a:p>
                    <a:fld id="{C0F14397-A58D-9D42-92DA-8663684B5120}" type="VALUE">
                      <a:rPr lang="en-US" b="1" i="0">
                        <a:latin typeface="Merriweather Sans" pitchFamily="2" charset="77"/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054483117707598"/>
                      <c:h val="0.395545276112673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45-D64B-8FB7-50E437396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Merriweather Sans" pitchFamily="2" charset="77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Taul1!$A$2:$A$3</c:f>
              <c:numCache>
                <c:formatCode>General</c:formatCode>
                <c:ptCount val="2"/>
              </c:numCache>
            </c:numRef>
          </c:cat>
          <c:val>
            <c:numRef>
              <c:f>Taul1!$B$2:$B$3</c:f>
              <c:numCache>
                <c:formatCode>General</c:formatCode>
                <c:ptCount val="2"/>
                <c:pt idx="0">
                  <c:v>72.5</c:v>
                </c:pt>
                <c:pt idx="1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5-D64B-8FB7-50E437396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C-4511-80D9-76C77F5DC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C-4511-80D9-76C77F5DC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Merriweather Sans" pitchFamily="2" charset="77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Toteutuneet huijaukset 4 000 kpl</c:v>
                </c:pt>
                <c:pt idx="1">
                  <c:v>Torjutut huijaukset 13 000 kpl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0-C346-ABAA-597AB1AC4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083303232098402"/>
          <c:y val="0.35864271924454838"/>
          <c:w val="0.42771367911792635"/>
          <c:h val="0.30512930860775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76FA-705E-2847-A8DF-29FA268316D9}" type="datetime1">
              <a:rPr lang="fi-FI" smtClean="0">
                <a:latin typeface="Merriweather Sans Light" pitchFamily="2" charset="77"/>
              </a:rPr>
              <a:t>4.2.2026</a:t>
            </a:fld>
            <a:endParaRPr lang="fi-FI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B9B082D0-0130-7447-98A7-35671969E2AD}" type="datetime1">
              <a:rPr lang="fi-FI" smtClean="0"/>
              <a:t>4.2.2026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841AE-3711-E859-A0E5-1BCCCDD7B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F58A2C3-3515-7DEA-3469-3DD41BA01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B195830-D426-815C-6601-AE0BE6054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A7B5-978C-8FD8-420D-6C81FDE15B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468B12B-9AFB-F448-A749-10B308E3379A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6BC44A-C09C-5696-AC50-AC1861AA6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76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– mahtuu 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</a:t>
            </a:r>
            <a:r>
              <a:rPr lang="fi-FI" err="1"/>
              <a:t>magentana</a:t>
            </a:r>
            <a:r>
              <a:rPr lang="fi-FI"/>
              <a:t> –kaksi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97932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vaalea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735424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tumma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4168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705804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301568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7316724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948055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3268677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8716065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6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0326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2270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22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844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6174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51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</a:t>
            </a:r>
            <a:r>
              <a:rPr lang="fi-FI" err="1"/>
              <a:t>magenta</a:t>
            </a:r>
            <a:r>
              <a:rPr lang="fi-FI"/>
              <a:t>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5260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Tässä sininen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8377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lainaus </a:t>
            </a:r>
            <a:r>
              <a:rPr lang="fi-FI" err="1"/>
              <a:t>magentalla</a:t>
            </a:r>
            <a:r>
              <a:rPr lang="fi-FI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6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59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638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280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1843595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2652455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777822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3683688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541438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7842063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24059001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180681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605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3377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6502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8513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5888672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5327366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</a:t>
            </a:r>
          </a:p>
          <a:p>
            <a:r>
              <a:rPr lang="fi-FI"/>
              <a:t>Esimerkiksi vastuualueiden kuvaukset</a:t>
            </a:r>
          </a:p>
          <a:p>
            <a:r>
              <a:rPr lang="fi-FI"/>
              <a:t>Jäsenyydet erilaisissa instansseissa</a:t>
            </a:r>
          </a:p>
          <a:p>
            <a:r>
              <a:rPr lang="fi-FI"/>
              <a:t>Yhteystiedot</a:t>
            </a:r>
          </a:p>
          <a:p>
            <a:r>
              <a:rPr lang="fi-FI"/>
              <a:t>Relevanttien some-kanavien </a:t>
            </a:r>
            <a:r>
              <a:rPr lang="fi-FI" err="1"/>
              <a:t>handlet</a:t>
            </a:r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5966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67910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3559130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84873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2108411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1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42459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51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5829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1183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970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745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479209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4243703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5952560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809676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761297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28526587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– mahtuu 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539259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9231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</a:t>
            </a:r>
            <a:r>
              <a:rPr lang="fi-FI" err="1"/>
              <a:t>magentana</a:t>
            </a:r>
            <a:r>
              <a:rPr lang="fi-FI"/>
              <a:t> –kaksi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30623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vaalea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8828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tumma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994944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14694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4.2.2026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643594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4.2.2026</a:t>
            </a:fld>
            <a:endParaRPr lang="fi-FI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3427094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4.2.2026</a:t>
            </a:fld>
            <a:endParaRPr lang="fi-FI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890429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4.2.2026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6929548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4.2.2026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1114345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8108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6390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602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8044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13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5444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4.2.2026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8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</a:t>
            </a:r>
            <a:r>
              <a:rPr lang="fi-FI" err="1"/>
              <a:t>magenta</a:t>
            </a:r>
            <a:r>
              <a:rPr lang="fi-FI"/>
              <a:t>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1128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Tässä sininen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0820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lainaus </a:t>
            </a:r>
            <a:r>
              <a:rPr lang="fi-FI" err="1"/>
              <a:t>magentalla</a:t>
            </a:r>
            <a:r>
              <a:rPr lang="fi-FI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4.2.2026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6271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4.2.2026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6442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4.2.2026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80903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4.2.2026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6049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4.2.2026</a:t>
            </a:fld>
            <a:endParaRPr lang="fi-FI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9812535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831264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4.2.2026</a:t>
            </a:fld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19559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4.2.2026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534538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495516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8566318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13133423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28538949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4.2.2026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3741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4.2.2026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3652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4.2.2026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041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4.2.2026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19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4.2.2026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7168184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4.2.2026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77902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</a:t>
            </a:r>
          </a:p>
          <a:p>
            <a:r>
              <a:rPr lang="fi-FI"/>
              <a:t>Esimerkiksi vastuualueiden kuvaukset</a:t>
            </a:r>
          </a:p>
          <a:p>
            <a:r>
              <a:rPr lang="fi-FI"/>
              <a:t>Jäsenyydet erilaisissa instansseissa</a:t>
            </a:r>
          </a:p>
          <a:p>
            <a:r>
              <a:rPr lang="fi-FI"/>
              <a:t>Yhteystiedot</a:t>
            </a:r>
          </a:p>
          <a:p>
            <a:r>
              <a:rPr lang="fi-FI"/>
              <a:t>Relevanttien some-kanavien </a:t>
            </a:r>
            <a:r>
              <a:rPr lang="fi-FI" err="1"/>
              <a:t>handlet</a:t>
            </a:r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4.2.2026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8847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3886966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21975825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864857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294053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76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4.2.2026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26121836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4.2.2026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5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</a:t>
            </a:r>
            <a:r>
              <a:rPr lang="fi-FI" err="1"/>
              <a:t>magenta</a:t>
            </a:r>
            <a:r>
              <a:rPr lang="fi-FI"/>
              <a:t>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4.2.2026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7638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4.2.2026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7431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4.2.2026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4141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4.2.2026</a:t>
            </a:fld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5086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9330288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64760192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21972747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559667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9827810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213091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Tässä sininen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C3A630-7CB6-B97C-3A6C-28834AD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9BDB-C23B-9A4E-9740-7FB515433C10}" type="datetime1">
              <a:rPr lang="fi-FI" smtClean="0"/>
              <a:t>4.2.2026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709ADF-592A-7BCC-91D2-09AB4DF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D02647-B233-1E11-0A4E-A7B74D57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116A7AC-BD6C-0EEF-D92B-582985E245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05001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lainaus </a:t>
            </a:r>
            <a:r>
              <a:rPr lang="fi-FI" err="1"/>
              <a:t>magentalla</a:t>
            </a:r>
            <a:r>
              <a:rPr lang="fi-FI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</a:t>
            </a:r>
            <a:r>
              <a:rPr lang="fi-FI" err="1"/>
              <a:t>magentana</a:t>
            </a:r>
            <a:r>
              <a:rPr lang="fi-FI"/>
              <a:t> –kaksi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vaalea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</a:t>
            </a:r>
          </a:p>
          <a:p>
            <a:r>
              <a:rPr lang="fi-FI"/>
              <a:t>Esimerkiksi vastuualueiden kuvaukset</a:t>
            </a:r>
          </a:p>
          <a:p>
            <a:r>
              <a:rPr lang="fi-FI"/>
              <a:t>Jäsenyydet erilaisissa instansseissa</a:t>
            </a:r>
          </a:p>
          <a:p>
            <a:r>
              <a:rPr lang="fi-FI"/>
              <a:t>Yhteystiedot</a:t>
            </a:r>
          </a:p>
          <a:p>
            <a:r>
              <a:rPr lang="fi-FI"/>
              <a:t>Relevanttien some-kanavien </a:t>
            </a:r>
            <a:r>
              <a:rPr lang="fi-FI" err="1"/>
              <a:t>handlet</a:t>
            </a:r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tumma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1809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/>
              <a:t>Lisää valokuva taustalle: </a:t>
            </a:r>
          </a:p>
          <a:p>
            <a:r>
              <a:rPr lang="fi-FI"/>
              <a:t>Aktivoi kuva-alue taustalta</a:t>
            </a:r>
          </a:p>
          <a:p>
            <a:r>
              <a:rPr lang="fi-FI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48668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6AA95854-2B62-82D9-647E-3E8D90A2FE36}"/>
              </a:ext>
            </a:extLst>
          </p:cNvPr>
          <p:cNvSpPr/>
          <p:nvPr userDrawn="1"/>
        </p:nvSpPr>
        <p:spPr>
          <a:xfrm>
            <a:off x="7277846" y="-4344022"/>
            <a:ext cx="15544507" cy="15545031"/>
          </a:xfrm>
          <a:custGeom>
            <a:avLst/>
            <a:gdLst>
              <a:gd name="connsiteX0" fmla="*/ 15544508 w 15544507"/>
              <a:gd name="connsiteY0" fmla="*/ 7772517 h 15545031"/>
              <a:gd name="connsiteX1" fmla="*/ 7772255 w 15544507"/>
              <a:gd name="connsiteY1" fmla="*/ 15545033 h 15545031"/>
              <a:gd name="connsiteX2" fmla="*/ 1 w 15544507"/>
              <a:gd name="connsiteY2" fmla="*/ 7772517 h 15545031"/>
              <a:gd name="connsiteX3" fmla="*/ 7772255 w 15544507"/>
              <a:gd name="connsiteY3" fmla="*/ 0 h 15545031"/>
              <a:gd name="connsiteX4" fmla="*/ 15544508 w 15544507"/>
              <a:gd name="connsiteY4" fmla="*/ 7772517 h 155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507" h="15545031">
                <a:moveTo>
                  <a:pt x="15544508" y="7772517"/>
                </a:moveTo>
                <a:cubicBezTo>
                  <a:pt x="15544508" y="12065158"/>
                  <a:pt x="12064751" y="15545033"/>
                  <a:pt x="7772255" y="15545033"/>
                </a:cubicBezTo>
                <a:cubicBezTo>
                  <a:pt x="3479757" y="15545033"/>
                  <a:pt x="1" y="12065158"/>
                  <a:pt x="1" y="7772517"/>
                </a:cubicBezTo>
                <a:cubicBezTo>
                  <a:pt x="1" y="3479874"/>
                  <a:pt x="3479757" y="0"/>
                  <a:pt x="7772255" y="0"/>
                </a:cubicBezTo>
                <a:cubicBezTo>
                  <a:pt x="12064751" y="0"/>
                  <a:pt x="15544508" y="3479874"/>
                  <a:pt x="15544508" y="7772517"/>
                </a:cubicBezTo>
                <a:close/>
              </a:path>
            </a:pathLst>
          </a:custGeom>
          <a:solidFill>
            <a:srgbClr val="E5007D"/>
          </a:solidFill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tumma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91916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kuvasuhteen 4:5 kuvan kautta – </a:t>
            </a:r>
            <a:r>
              <a:rPr lang="fi-FI" err="1"/>
              <a:t>max</a:t>
            </a:r>
            <a:r>
              <a:rPr lang="fi-FI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puhelin-, läppäri- ja tablettinäkymän kautta – </a:t>
            </a:r>
            <a:r>
              <a:rPr lang="fi-FI" err="1"/>
              <a:t>max</a:t>
            </a:r>
            <a:r>
              <a:rPr lang="fi-FI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Tässä voi esitellä asioita puhelin-, läppäri- ja tablettinäkymän kautta – </a:t>
            </a:r>
            <a:r>
              <a:rPr lang="fi-FI" err="1"/>
              <a:t>max</a:t>
            </a:r>
            <a:r>
              <a:rPr lang="fi-FI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– mahtuu 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43884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5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42" Type="http://schemas.openxmlformats.org/officeDocument/2006/relationships/slideLayout" Target="../slideLayouts/slideLayout139.xml"/><Relationship Id="rId47" Type="http://schemas.openxmlformats.org/officeDocument/2006/relationships/slideLayout" Target="../slideLayouts/slideLayout144.xml"/><Relationship Id="rId50" Type="http://schemas.openxmlformats.org/officeDocument/2006/relationships/slideLayout" Target="../slideLayouts/slideLayout147.xml"/><Relationship Id="rId55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40" Type="http://schemas.openxmlformats.org/officeDocument/2006/relationships/slideLayout" Target="../slideLayouts/slideLayout137.xml"/><Relationship Id="rId45" Type="http://schemas.openxmlformats.org/officeDocument/2006/relationships/slideLayout" Target="../slideLayouts/slideLayout142.xml"/><Relationship Id="rId53" Type="http://schemas.openxmlformats.org/officeDocument/2006/relationships/slideLayout" Target="../slideLayouts/slideLayout150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43" Type="http://schemas.openxmlformats.org/officeDocument/2006/relationships/slideLayout" Target="../slideLayouts/slideLayout140.xml"/><Relationship Id="rId48" Type="http://schemas.openxmlformats.org/officeDocument/2006/relationships/slideLayout" Target="../slideLayouts/slideLayout145.xml"/><Relationship Id="rId56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05.xml"/><Relationship Id="rId51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46" Type="http://schemas.openxmlformats.org/officeDocument/2006/relationships/slideLayout" Target="../slideLayouts/slideLayout143.xml"/><Relationship Id="rId59" Type="http://schemas.openxmlformats.org/officeDocument/2006/relationships/image" Target="../media/image22.svg"/><Relationship Id="rId20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38.xml"/><Relationship Id="rId54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49" Type="http://schemas.openxmlformats.org/officeDocument/2006/relationships/slideLayout" Target="../slideLayouts/slideLayout146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28.xml"/><Relationship Id="rId44" Type="http://schemas.openxmlformats.org/officeDocument/2006/relationships/slideLayout" Target="../slideLayouts/slideLayout141.xml"/><Relationship Id="rId52" Type="http://schemas.openxmlformats.org/officeDocument/2006/relationships/slideLayout" Target="../slideLayouts/slideLayout14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26" Type="http://schemas.openxmlformats.org/officeDocument/2006/relationships/slideLayout" Target="../slideLayouts/slideLayout179.xml"/><Relationship Id="rId39" Type="http://schemas.openxmlformats.org/officeDocument/2006/relationships/slideLayout" Target="../slideLayouts/slideLayout192.xml"/><Relationship Id="rId21" Type="http://schemas.openxmlformats.org/officeDocument/2006/relationships/slideLayout" Target="../slideLayouts/slideLayout174.xml"/><Relationship Id="rId34" Type="http://schemas.openxmlformats.org/officeDocument/2006/relationships/slideLayout" Target="../slideLayouts/slideLayout187.xml"/><Relationship Id="rId42" Type="http://schemas.openxmlformats.org/officeDocument/2006/relationships/slideLayout" Target="../slideLayouts/slideLayout195.xml"/><Relationship Id="rId47" Type="http://schemas.openxmlformats.org/officeDocument/2006/relationships/slideLayout" Target="../slideLayouts/slideLayout200.xml"/><Relationship Id="rId50" Type="http://schemas.openxmlformats.org/officeDocument/2006/relationships/slideLayout" Target="../slideLayouts/slideLayout203.xml"/><Relationship Id="rId55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64.xml"/><Relationship Id="rId24" Type="http://schemas.openxmlformats.org/officeDocument/2006/relationships/slideLayout" Target="../slideLayouts/slideLayout177.xml"/><Relationship Id="rId32" Type="http://schemas.openxmlformats.org/officeDocument/2006/relationships/slideLayout" Target="../slideLayouts/slideLayout185.xml"/><Relationship Id="rId37" Type="http://schemas.openxmlformats.org/officeDocument/2006/relationships/slideLayout" Target="../slideLayouts/slideLayout190.xml"/><Relationship Id="rId40" Type="http://schemas.openxmlformats.org/officeDocument/2006/relationships/slideLayout" Target="../slideLayouts/slideLayout193.xml"/><Relationship Id="rId45" Type="http://schemas.openxmlformats.org/officeDocument/2006/relationships/slideLayout" Target="../slideLayouts/slideLayout198.xml"/><Relationship Id="rId53" Type="http://schemas.openxmlformats.org/officeDocument/2006/relationships/slideLayout" Target="../slideLayouts/slideLayout206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80.xml"/><Relationship Id="rId30" Type="http://schemas.openxmlformats.org/officeDocument/2006/relationships/slideLayout" Target="../slideLayouts/slideLayout183.xml"/><Relationship Id="rId35" Type="http://schemas.openxmlformats.org/officeDocument/2006/relationships/slideLayout" Target="../slideLayouts/slideLayout188.xml"/><Relationship Id="rId43" Type="http://schemas.openxmlformats.org/officeDocument/2006/relationships/slideLayout" Target="../slideLayouts/slideLayout196.xml"/><Relationship Id="rId48" Type="http://schemas.openxmlformats.org/officeDocument/2006/relationships/slideLayout" Target="../slideLayouts/slideLayout201.xml"/><Relationship Id="rId56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161.xml"/><Relationship Id="rId51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178.xml"/><Relationship Id="rId33" Type="http://schemas.openxmlformats.org/officeDocument/2006/relationships/slideLayout" Target="../slideLayouts/slideLayout186.xml"/><Relationship Id="rId38" Type="http://schemas.openxmlformats.org/officeDocument/2006/relationships/slideLayout" Target="../slideLayouts/slideLayout191.xml"/><Relationship Id="rId46" Type="http://schemas.openxmlformats.org/officeDocument/2006/relationships/slideLayout" Target="../slideLayouts/slideLayout199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173.xml"/><Relationship Id="rId41" Type="http://schemas.openxmlformats.org/officeDocument/2006/relationships/slideLayout" Target="../slideLayouts/slideLayout194.xml"/><Relationship Id="rId54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28" Type="http://schemas.openxmlformats.org/officeDocument/2006/relationships/slideLayout" Target="../slideLayouts/slideLayout181.xml"/><Relationship Id="rId36" Type="http://schemas.openxmlformats.org/officeDocument/2006/relationships/slideLayout" Target="../slideLayouts/slideLayout189.xml"/><Relationship Id="rId49" Type="http://schemas.openxmlformats.org/officeDocument/2006/relationships/slideLayout" Target="../slideLayouts/slideLayout202.xml"/><Relationship Id="rId57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84.xml"/><Relationship Id="rId44" Type="http://schemas.openxmlformats.org/officeDocument/2006/relationships/slideLayout" Target="../slideLayouts/slideLayout197.xml"/><Relationship Id="rId52" Type="http://schemas.openxmlformats.org/officeDocument/2006/relationships/slideLayout" Target="../slideLayouts/slideLayout205.xml"/><Relationship Id="rId6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4017" r:id="rId6"/>
    <p:sldLayoutId id="2147483652" r:id="rId7"/>
    <p:sldLayoutId id="2147483653" r:id="rId8"/>
    <p:sldLayoutId id="2147483721" r:id="rId9"/>
    <p:sldLayoutId id="2147483722" r:id="rId10"/>
    <p:sldLayoutId id="2147483763" r:id="rId11"/>
    <p:sldLayoutId id="2147483764" r:id="rId12"/>
    <p:sldLayoutId id="2147483727" r:id="rId13"/>
    <p:sldLayoutId id="2147483651" r:id="rId14"/>
    <p:sldLayoutId id="2147483670" r:id="rId15"/>
    <p:sldLayoutId id="2147483734" r:id="rId16"/>
    <p:sldLayoutId id="2147483735" r:id="rId17"/>
    <p:sldLayoutId id="2147483655" r:id="rId18"/>
    <p:sldLayoutId id="2147483797" r:id="rId19"/>
    <p:sldLayoutId id="2147483746" r:id="rId20"/>
    <p:sldLayoutId id="2147483668" r:id="rId21"/>
    <p:sldLayoutId id="2147483697" r:id="rId22"/>
    <p:sldLayoutId id="2147483747" r:id="rId23"/>
    <p:sldLayoutId id="2147483744" r:id="rId24"/>
    <p:sldLayoutId id="2147483745" r:id="rId25"/>
    <p:sldLayoutId id="2147483654" r:id="rId26"/>
    <p:sldLayoutId id="2147483725" r:id="rId27"/>
    <p:sldLayoutId id="2147483656" r:id="rId28"/>
    <p:sldLayoutId id="2147483657" r:id="rId29"/>
    <p:sldLayoutId id="2147483731" r:id="rId30"/>
    <p:sldLayoutId id="2147483755" r:id="rId31"/>
    <p:sldLayoutId id="2147483754" r:id="rId32"/>
    <p:sldLayoutId id="2147483756" r:id="rId33"/>
    <p:sldLayoutId id="2147483757" r:id="rId34"/>
    <p:sldLayoutId id="2147483758" r:id="rId35"/>
    <p:sldLayoutId id="2147483761" r:id="rId36"/>
    <p:sldLayoutId id="2147483759" r:id="rId37"/>
    <p:sldLayoutId id="2147483762" r:id="rId38"/>
    <p:sldLayoutId id="2147483760" r:id="rId39"/>
    <p:sldLayoutId id="2147483672" r:id="rId40"/>
    <p:sldLayoutId id="2147483767" r:id="rId41"/>
    <p:sldLayoutId id="2147483768" r:id="rId42"/>
    <p:sldLayoutId id="2147483770" r:id="rId43"/>
    <p:sldLayoutId id="2147483771" r:id="rId44"/>
    <p:sldLayoutId id="2147483772" r:id="rId45"/>
    <p:sldLayoutId id="2147483748" r:id="rId46"/>
    <p:sldLayoutId id="2147483749" r:id="rId47"/>
    <p:sldLayoutId id="2147483750" r:id="rId48"/>
    <p:sldLayoutId id="2147483751" r:id="rId49"/>
    <p:sldLayoutId id="2147483752" r:id="rId50"/>
    <p:sldLayoutId id="2147483753" r:id="rId51"/>
    <p:sldLayoutId id="2147483661" r:id="rId52"/>
    <p:sldLayoutId id="2147483808" r:id="rId53"/>
    <p:sldLayoutId id="2147483809" r:id="rId54"/>
    <p:sldLayoutId id="2147483810" r:id="rId55"/>
    <p:sldLayoutId id="2147483811" r:id="rId56"/>
    <p:sldLayoutId id="2147483812" r:id="rId57"/>
    <p:sldLayoutId id="2147483896" r:id="rId58"/>
    <p:sldLayoutId id="2147483898" r:id="rId5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9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26" r:id="rId27"/>
    <p:sldLayoutId id="2147483927" r:id="rId28"/>
    <p:sldLayoutId id="2147483928" r:id="rId29"/>
    <p:sldLayoutId id="2147483929" r:id="rId30"/>
    <p:sldLayoutId id="2147483930" r:id="rId31"/>
    <p:sldLayoutId id="2147483931" r:id="rId32"/>
    <p:sldLayoutId id="2147483932" r:id="rId33"/>
    <p:sldLayoutId id="2147483933" r:id="rId34"/>
    <p:sldLayoutId id="2147483934" r:id="rId35"/>
    <p:sldLayoutId id="2147483935" r:id="rId36"/>
    <p:sldLayoutId id="2147483936" r:id="rId37"/>
    <p:sldLayoutId id="2147483937" r:id="rId38"/>
    <p:sldLayoutId id="2147483938" r:id="rId39"/>
    <p:sldLayoutId id="2147483939" r:id="rId40"/>
    <p:sldLayoutId id="2147483940" r:id="rId41"/>
    <p:sldLayoutId id="2147483941" r:id="rId42"/>
    <p:sldLayoutId id="2147483942" r:id="rId43"/>
    <p:sldLayoutId id="2147483943" r:id="rId44"/>
    <p:sldLayoutId id="2147483944" r:id="rId45"/>
    <p:sldLayoutId id="2147483945" r:id="rId46"/>
    <p:sldLayoutId id="2147483946" r:id="rId47"/>
    <p:sldLayoutId id="2147483947" r:id="rId48"/>
    <p:sldLayoutId id="2147483948" r:id="rId49"/>
    <p:sldLayoutId id="2147483949" r:id="rId50"/>
    <p:sldLayoutId id="2147483950" r:id="rId51"/>
    <p:sldLayoutId id="2147483951" r:id="rId52"/>
    <p:sldLayoutId id="2147483952" r:id="rId53"/>
    <p:sldLayoutId id="2147483953" r:id="rId54"/>
    <p:sldLayoutId id="2147483954" r:id="rId55"/>
    <p:sldLayoutId id="2147483955" r:id="rId5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  <p:sldLayoutId id="2147484051" r:id="rId33"/>
    <p:sldLayoutId id="2147484052" r:id="rId34"/>
    <p:sldLayoutId id="2147484053" r:id="rId35"/>
    <p:sldLayoutId id="2147484054" r:id="rId36"/>
    <p:sldLayoutId id="2147484055" r:id="rId37"/>
    <p:sldLayoutId id="2147484056" r:id="rId38"/>
    <p:sldLayoutId id="2147484057" r:id="rId39"/>
    <p:sldLayoutId id="2147484058" r:id="rId40"/>
    <p:sldLayoutId id="2147484059" r:id="rId41"/>
    <p:sldLayoutId id="2147484060" r:id="rId42"/>
    <p:sldLayoutId id="2147484061" r:id="rId43"/>
    <p:sldLayoutId id="2147484062" r:id="rId44"/>
    <p:sldLayoutId id="2147484063" r:id="rId45"/>
    <p:sldLayoutId id="2147484064" r:id="rId46"/>
    <p:sldLayoutId id="2147484065" r:id="rId47"/>
    <p:sldLayoutId id="2147484066" r:id="rId48"/>
    <p:sldLayoutId id="2147484067" r:id="rId49"/>
    <p:sldLayoutId id="2147484068" r:id="rId50"/>
    <p:sldLayoutId id="2147484069" r:id="rId51"/>
    <p:sldLayoutId id="2147484070" r:id="rId52"/>
    <p:sldLayoutId id="2147484071" r:id="rId53"/>
    <p:sldLayoutId id="2147484072" r:id="rId54"/>
    <p:sldLayoutId id="2147484073" r:id="rId55"/>
    <p:sldLayoutId id="2147484074" r:id="rId56"/>
    <p:sldLayoutId id="2147484075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teksti, kuvakaappaus, Fontti, vaaleanpunainen&#10;&#10;Tekoälyllä luotu sisältö voi olla virheellistä.">
            <a:extLst>
              <a:ext uri="{FF2B5EF4-FFF2-40B4-BE49-F238E27FC236}">
                <a16:creationId xmlns:a16="http://schemas.microsoft.com/office/drawing/2014/main" id="{6C667675-1015-621D-AE26-9F1AF86097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44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vaate, henkilö, Ihmisen kasvot, mies&#10;&#10;Tekoälyllä luotu sisältö voi olla virheellistä.">
            <a:extLst>
              <a:ext uri="{FF2B5EF4-FFF2-40B4-BE49-F238E27FC236}">
                <a16:creationId xmlns:a16="http://schemas.microsoft.com/office/drawing/2014/main" id="{8922AC61-2107-8655-AE48-D7E678EC27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E62D08-5029-9037-1294-A87E7590A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182" y="5218666"/>
            <a:ext cx="3130031" cy="393095"/>
          </a:xfrm>
        </p:spPr>
        <p:txBody>
          <a:bodyPr>
            <a:normAutofit fontScale="92500"/>
          </a:bodyPr>
          <a:lstStyle/>
          <a:p>
            <a:r>
              <a:rPr lang="fi-FI" dirty="0">
                <a:solidFill>
                  <a:schemeClr val="tx2"/>
                </a:solidFill>
              </a:rPr>
              <a:t>Johtaja, petos- ja rikostorjunta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8E363BC-C95C-E2E3-6B7A-E13ACD4F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82" y="4825571"/>
            <a:ext cx="3130031" cy="393095"/>
          </a:xfrm>
        </p:spPr>
        <p:txBody>
          <a:bodyPr/>
          <a:lstStyle/>
          <a:p>
            <a:r>
              <a:rPr lang="fi-FI" dirty="0"/>
              <a:t>Niko </a:t>
            </a:r>
            <a:r>
              <a:rPr lang="fi-FI" dirty="0" err="1"/>
              <a:t>Saxholm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345893-FD0B-AC43-C4DE-F00ADB0C59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715" y="5513336"/>
            <a:ext cx="3130031" cy="196850"/>
          </a:xfrm>
        </p:spPr>
        <p:txBody>
          <a:bodyPr/>
          <a:lstStyle/>
          <a:p>
            <a:r>
              <a:rPr lang="fi-FI" dirty="0"/>
              <a:t>Finanssiala ry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EB19EF7-8D45-A6BB-4115-921FDA78B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283" y="1782656"/>
            <a:ext cx="4374467" cy="1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E590-1C5B-4318-0BB2-0D10B591C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3E3114A-FA0F-ED68-3725-2E691CDF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Pankkien tietoon tulleet huijaukset 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67BE21C-79A0-3B2E-77C1-72A19184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5" y="6356350"/>
            <a:ext cx="90784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FA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D73921F-DA6E-2A98-438C-3785AF4075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Huijaukset ja petokset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EB1824A-20B6-46D3-2514-62F5C2974A11}"/>
              </a:ext>
            </a:extLst>
          </p:cNvPr>
          <p:cNvSpPr txBox="1"/>
          <p:nvPr/>
        </p:nvSpPr>
        <p:spPr>
          <a:xfrm>
            <a:off x="423863" y="1478984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Huijauksia yhteensä 2025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167BBE-56CE-8D57-12F7-B683A0E43A83}"/>
              </a:ext>
            </a:extLst>
          </p:cNvPr>
          <p:cNvSpPr txBox="1"/>
          <p:nvPr/>
        </p:nvSpPr>
        <p:spPr>
          <a:xfrm>
            <a:off x="423863" y="1820391"/>
            <a:ext cx="3915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600" b="1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ExtraBold" pitchFamily="2" charset="77"/>
                <a:ea typeface="+mn-ea"/>
                <a:cs typeface="+mn-cs"/>
              </a:rPr>
              <a:t>148,0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BDF9CD5-B56A-D704-83C9-F9F5CEEA77B1}"/>
              </a:ext>
            </a:extLst>
          </p:cNvPr>
          <p:cNvSpPr txBox="1"/>
          <p:nvPr/>
        </p:nvSpPr>
        <p:spPr>
          <a:xfrm>
            <a:off x="3062484" y="306880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milj. €</a:t>
            </a:r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E45898C9-F9C6-707C-562A-62E8D3283AEB}"/>
              </a:ext>
            </a:extLst>
          </p:cNvPr>
          <p:cNvSpPr/>
          <p:nvPr/>
        </p:nvSpPr>
        <p:spPr>
          <a:xfrm>
            <a:off x="4339659" y="1998839"/>
            <a:ext cx="1901952" cy="9832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 ExtraBold" pitchFamily="2" charset="77"/>
                <a:ea typeface="+mn-ea"/>
                <a:cs typeface="+mn-cs"/>
              </a:rPr>
              <a:t>+38 %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vrt. 2024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63201F46-1BFA-5261-82B3-FD3AEDC153E1}"/>
              </a:ext>
            </a:extLst>
          </p:cNvPr>
          <p:cNvCxnSpPr>
            <a:cxnSpLocks/>
          </p:cNvCxnSpPr>
          <p:nvPr/>
        </p:nvCxnSpPr>
        <p:spPr>
          <a:xfrm>
            <a:off x="6899934" y="1488622"/>
            <a:ext cx="0" cy="4669591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6A844D1E-2883-F925-94A3-893D5A232823}"/>
              </a:ext>
            </a:extLst>
          </p:cNvPr>
          <p:cNvCxnSpPr>
            <a:cxnSpLocks/>
          </p:cNvCxnSpPr>
          <p:nvPr/>
        </p:nvCxnSpPr>
        <p:spPr>
          <a:xfrm flipH="1">
            <a:off x="534010" y="3606393"/>
            <a:ext cx="6132261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EF596B9-C9A9-795C-B313-E9A8D873C96A}"/>
              </a:ext>
            </a:extLst>
          </p:cNvPr>
          <p:cNvSpPr txBox="1"/>
          <p:nvPr/>
        </p:nvSpPr>
        <p:spPr>
          <a:xfrm>
            <a:off x="4572874" y="4354903"/>
            <a:ext cx="177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Suomalaiset menettäneet verkkorikollisille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7FFA70EE-A790-93A4-6C21-25998F92D0D4}"/>
              </a:ext>
            </a:extLst>
          </p:cNvPr>
          <p:cNvGraphicFramePr/>
          <p:nvPr/>
        </p:nvGraphicFramePr>
        <p:xfrm>
          <a:off x="7334239" y="1797597"/>
          <a:ext cx="4323751" cy="399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DF22A90-F44B-2354-AE7B-41D0396E9F40}"/>
              </a:ext>
            </a:extLst>
          </p:cNvPr>
          <p:cNvSpPr txBox="1"/>
          <p:nvPr/>
        </p:nvSpPr>
        <p:spPr>
          <a:xfrm>
            <a:off x="9587793" y="142826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ExtraBold" pitchFamily="2" charset="77"/>
                <a:ea typeface="+mn-ea"/>
                <a:cs typeface="+mn-cs"/>
              </a:rPr>
              <a:t>milj. €</a:t>
            </a:r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96B1E0F6-D0F7-5C95-F004-FDAEBD3A48C1}"/>
              </a:ext>
            </a:extLst>
          </p:cNvPr>
          <p:cNvSpPr/>
          <p:nvPr/>
        </p:nvSpPr>
        <p:spPr>
          <a:xfrm>
            <a:off x="8277780" y="5886733"/>
            <a:ext cx="1218334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</a:rPr>
              <a:t>RIKOLLISILLE</a:t>
            </a:r>
            <a:endParaRPr kumimoji="0" lang="fi-FI" sz="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pitchFamily="2" charset="77"/>
            </a:endParaRPr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0925C85D-5A4F-12C8-F772-BABAAEF00EDF}"/>
              </a:ext>
            </a:extLst>
          </p:cNvPr>
          <p:cNvSpPr/>
          <p:nvPr/>
        </p:nvSpPr>
        <p:spPr>
          <a:xfrm>
            <a:off x="9589229" y="5886733"/>
            <a:ext cx="1218334" cy="3651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</a:rPr>
              <a:t>TORJUTTU</a:t>
            </a:r>
            <a:endParaRPr kumimoji="0" lang="fi-FI" sz="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pitchFamily="2" charset="77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471FF5B-EE83-B899-3399-5C87F6D0D2CC}"/>
              </a:ext>
            </a:extLst>
          </p:cNvPr>
          <p:cNvSpPr txBox="1"/>
          <p:nvPr/>
        </p:nvSpPr>
        <p:spPr>
          <a:xfrm>
            <a:off x="534010" y="4247112"/>
            <a:ext cx="192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600">
                <a:solidFill>
                  <a:srgbClr val="164280"/>
                </a:solidFill>
              </a:rPr>
              <a:t>Pankkien estämät ja palauttamat maksut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E2D5C102-3103-088C-51BA-46F82DF7E782}"/>
              </a:ext>
            </a:extLst>
          </p:cNvPr>
          <p:cNvGrpSpPr/>
          <p:nvPr/>
        </p:nvGrpSpPr>
        <p:grpSpPr>
          <a:xfrm>
            <a:off x="2266934" y="3792200"/>
            <a:ext cx="2469866" cy="2356375"/>
            <a:chOff x="2172439" y="3792200"/>
            <a:chExt cx="2469866" cy="2356375"/>
          </a:xfrm>
        </p:grpSpPr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id="{8B9F9590-0801-9BBB-73ED-7CBFB697D610}"/>
                </a:ext>
              </a:extLst>
            </p:cNvPr>
            <p:cNvGrpSpPr/>
            <p:nvPr/>
          </p:nvGrpSpPr>
          <p:grpSpPr>
            <a:xfrm>
              <a:off x="2172439" y="3792200"/>
              <a:ext cx="2469866" cy="2356375"/>
              <a:chOff x="2032000" y="3781958"/>
              <a:chExt cx="2469866" cy="2356375"/>
            </a:xfrm>
          </p:grpSpPr>
          <p:graphicFrame>
            <p:nvGraphicFramePr>
              <p:cNvPr id="18" name="Kaavio 17">
                <a:extLst>
                  <a:ext uri="{FF2B5EF4-FFF2-40B4-BE49-F238E27FC236}">
                    <a16:creationId xmlns:a16="http://schemas.microsoft.com/office/drawing/2014/main" id="{A1886983-9C5B-B9C2-2E5E-1AF468312C71}"/>
                  </a:ext>
                </a:extLst>
              </p:cNvPr>
              <p:cNvGraphicFramePr/>
              <p:nvPr/>
            </p:nvGraphicFramePr>
            <p:xfrm>
              <a:off x="2032000" y="3781958"/>
              <a:ext cx="2469866" cy="2356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Tekstiruutu 18">
                <a:extLst>
                  <a:ext uri="{FF2B5EF4-FFF2-40B4-BE49-F238E27FC236}">
                    <a16:creationId xmlns:a16="http://schemas.microsoft.com/office/drawing/2014/main" id="{29CD78B4-8D47-C668-462B-2DC3705B7781}"/>
                  </a:ext>
                </a:extLst>
              </p:cNvPr>
              <p:cNvSpPr txBox="1"/>
              <p:nvPr/>
            </p:nvSpPr>
            <p:spPr>
              <a:xfrm>
                <a:off x="2417716" y="5037159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rriweather Sans Light"/>
                    <a:ea typeface="+mn-ea"/>
                    <a:cs typeface="+mn-cs"/>
                  </a:rPr>
                  <a:t>milj. €</a:t>
                </a:r>
              </a:p>
            </p:txBody>
          </p:sp>
          <p:sp>
            <p:nvSpPr>
              <p:cNvPr id="20" name="Tekstiruutu 19">
                <a:extLst>
                  <a:ext uri="{FF2B5EF4-FFF2-40B4-BE49-F238E27FC236}">
                    <a16:creationId xmlns:a16="http://schemas.microsoft.com/office/drawing/2014/main" id="{3175CC5D-A33D-BDCD-D0BF-A6D7B5430FE6}"/>
                  </a:ext>
                </a:extLst>
              </p:cNvPr>
              <p:cNvSpPr txBox="1"/>
              <p:nvPr/>
            </p:nvSpPr>
            <p:spPr>
              <a:xfrm>
                <a:off x="3449763" y="5037159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rriweather Sans Light"/>
                    <a:ea typeface="+mn-ea"/>
                    <a:cs typeface="+mn-cs"/>
                  </a:rPr>
                  <a:t>milj. €</a:t>
                </a:r>
              </a:p>
            </p:txBody>
          </p:sp>
        </p:grp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0A360A12-1FA8-D0A7-A110-E12B43FDAC00}"/>
                </a:ext>
              </a:extLst>
            </p:cNvPr>
            <p:cNvSpPr txBox="1"/>
            <p:nvPr/>
          </p:nvSpPr>
          <p:spPr>
            <a:xfrm>
              <a:off x="2681796" y="4333540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>
                  <a:solidFill>
                    <a:schemeClr val="bg1"/>
                  </a:solidFill>
                  <a:latin typeface="Merriweather Sans" pitchFamily="2" charset="77"/>
                </a:rPr>
                <a:t>51 %</a:t>
              </a:r>
            </a:p>
          </p:txBody>
        </p:sp>
        <p:sp>
          <p:nvSpPr>
            <p:cNvPr id="25" name="Tekstiruutu 24">
              <a:extLst>
                <a:ext uri="{FF2B5EF4-FFF2-40B4-BE49-F238E27FC236}">
                  <a16:creationId xmlns:a16="http://schemas.microsoft.com/office/drawing/2014/main" id="{A05A298B-EFE7-8D5C-36B2-0158A8A926FA}"/>
                </a:ext>
              </a:extLst>
            </p:cNvPr>
            <p:cNvSpPr txBox="1"/>
            <p:nvPr/>
          </p:nvSpPr>
          <p:spPr>
            <a:xfrm>
              <a:off x="3581447" y="4333540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>
                  <a:solidFill>
                    <a:schemeClr val="bg1"/>
                  </a:solidFill>
                  <a:latin typeface="Merriweather Sans" pitchFamily="2" charset="77"/>
                </a:rPr>
                <a:t>49 %</a:t>
              </a:r>
            </a:p>
          </p:txBody>
        </p:sp>
      </p:grp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55BCFC3B-BFFD-63AB-C734-381F8B0EC812}"/>
              </a:ext>
            </a:extLst>
          </p:cNvPr>
          <p:cNvSpPr/>
          <p:nvPr/>
        </p:nvSpPr>
        <p:spPr>
          <a:xfrm>
            <a:off x="537295" y="5324400"/>
            <a:ext cx="1636524" cy="92745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i-FI" sz="1200">
                <a:solidFill>
                  <a:schemeClr val="bg1"/>
                </a:solidFill>
              </a:rPr>
              <a:t>Pankkien toimien ansiosta torjunta tehostui 10 %-yks. vuodesta 2024</a:t>
            </a:r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F02B1853-204E-2900-35E3-275536A643B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173819" y="5485365"/>
            <a:ext cx="463056" cy="30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7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13765-F5BF-5B59-61DA-B2C38118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07DA66D-AD49-32C4-52B0-312F271E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Tietojenkalasteluhuijauksia torjutaan tehokkaasti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75407A8-08E8-11B1-401C-08202193DA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Huijaukset ja petokset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79573EC-F4FC-51AA-EF14-5FFBA53A2B7B}"/>
              </a:ext>
            </a:extLst>
          </p:cNvPr>
          <p:cNvSpPr txBox="1"/>
          <p:nvPr/>
        </p:nvSpPr>
        <p:spPr>
          <a:xfrm>
            <a:off x="3416565" y="1494701"/>
            <a:ext cx="535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Tietojenkalasteluhuijausten torjunta-%</a:t>
            </a:r>
          </a:p>
        </p:txBody>
      </p:sp>
      <p:graphicFrame>
        <p:nvGraphicFramePr>
          <p:cNvPr id="21" name="Kaavio 20">
            <a:extLst>
              <a:ext uri="{FF2B5EF4-FFF2-40B4-BE49-F238E27FC236}">
                <a16:creationId xmlns:a16="http://schemas.microsoft.com/office/drawing/2014/main" id="{717DC0A8-A95F-CF61-A1A5-3CCE3C71A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396328"/>
              </p:ext>
            </p:extLst>
          </p:nvPr>
        </p:nvGraphicFramePr>
        <p:xfrm>
          <a:off x="2544097" y="2197259"/>
          <a:ext cx="7103806" cy="339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68CBBE3E-9D6D-77E9-E35B-CB539131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5" y="6356350"/>
            <a:ext cx="90784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FA</a:t>
            </a:r>
          </a:p>
        </p:txBody>
      </p:sp>
    </p:spTree>
    <p:extLst>
      <p:ext uri="{BB962C8B-B14F-4D97-AF65-F5344CB8AC3E}">
        <p14:creationId xmlns:p14="http://schemas.microsoft.com/office/powerpoint/2010/main" val="299449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teksti, kuvakaappaus, Fontti, vaaleanpunainen&#10;&#10;Tekoälyllä luotu sisältö voi olla virheellistä.">
            <a:extLst>
              <a:ext uri="{FF2B5EF4-FFF2-40B4-BE49-F238E27FC236}">
                <a16:creationId xmlns:a16="http://schemas.microsoft.com/office/drawing/2014/main" id="{6C667675-1015-621D-AE26-9F1AF86097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584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9C00-0A0D-A39C-C851-F81DA06D7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50654297-E505-32E0-BA60-4025890834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6819"/>
          <a:stretch/>
        </p:blipFill>
        <p:spPr>
          <a:xfrm>
            <a:off x="0" y="0"/>
            <a:ext cx="8087678" cy="6858000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0CB6C08-51EC-4C41-FE00-D734C5780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219" y="2249568"/>
            <a:ext cx="6024718" cy="23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1648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1_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4.xml><?xml version="1.0" encoding="utf-8"?>
<a:theme xmlns:a="http://schemas.openxmlformats.org/drawingml/2006/main" name="2_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169701ba43b49afbcaf700955f06b1b xmlns="e7056ea5-0967-4807-b9f8-a122b6ea19ed">
      <Terms xmlns="http://schemas.microsoft.com/office/infopath/2007/PartnerControls"/>
    </d169701ba43b49afbcaf700955f06b1b>
    <TaxCatchAll xmlns="3d6a9306-9ca7-4ef4-bdc0-1874c06cbe8c" xsi:nil="true"/>
    <Asiakirjan_x0020_pvm xmlns="e7056ea5-0967-4807-b9f8-a122b6ea19ed" xsi:nil="true"/>
    <k6053d91bcf3456ea1f318973d91211d xmlns="e7056ea5-0967-4807-b9f8-a122b6ea19ed">
      <Terms xmlns="http://schemas.microsoft.com/office/infopath/2007/PartnerControls"/>
    </k6053d91bcf3456ea1f318973d91211d>
    <eb2b21300278401bb623060478b60488 xmlns="e7056ea5-0967-4807-b9f8-a122b6ea19ed">
      <Terms xmlns="http://schemas.microsoft.com/office/infopath/2007/PartnerControls"/>
    </eb2b21300278401bb623060478b60488>
    <Lis_x00e4_tiedot xmlns="e7056ea5-0967-4807-b9f8-a122b6ea19ed" xsi:nil="true"/>
    <lcf76f155ced4ddcb4097134ff3c332f xmlns="e7056ea5-0967-4807-b9f8-a122b6ea19ed">
      <Terms xmlns="http://schemas.microsoft.com/office/infopath/2007/PartnerControls"/>
    </lcf76f155ced4ddcb4097134ff3c332f>
    <d7a055927096499ca1095fe76863d5b2 xmlns="e7056ea5-0967-4807-b9f8-a122b6ea19ed">
      <Terms xmlns="http://schemas.microsoft.com/office/infopath/2007/PartnerControls"/>
    </d7a055927096499ca1095fe76863d5b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727A83FFEA4244697E224D01913AD68" ma:contentTypeVersion="29" ma:contentTypeDescription="Luo uusi asiakirja." ma:contentTypeScope="" ma:versionID="787911318edb38ee2f70e3826e30465a">
  <xsd:schema xmlns:xsd="http://www.w3.org/2001/XMLSchema" xmlns:xs="http://www.w3.org/2001/XMLSchema" xmlns:p="http://schemas.microsoft.com/office/2006/metadata/properties" xmlns:ns2="e7056ea5-0967-4807-b9f8-a122b6ea19ed" xmlns:ns3="3d6a9306-9ca7-4ef4-bdc0-1874c06cbe8c" xmlns:ns4="47b4d9ed-9806-4cfd-8cb8-a54f935e1dfa" targetNamespace="http://schemas.microsoft.com/office/2006/metadata/properties" ma:root="true" ma:fieldsID="100ee09bfde2bdcd998fd473b6998319" ns2:_="" ns3:_="" ns4:_="">
    <xsd:import namespace="e7056ea5-0967-4807-b9f8-a122b6ea19ed"/>
    <xsd:import namespace="3d6a9306-9ca7-4ef4-bdc0-1874c06cbe8c"/>
    <xsd:import namespace="47b4d9ed-9806-4cfd-8cb8-a54f935e1dfa"/>
    <xsd:element name="properties">
      <xsd:complexType>
        <xsd:sequence>
          <xsd:element name="documentManagement">
            <xsd:complexType>
              <xsd:all>
                <xsd:element ref="ns2:k6053d91bcf3456ea1f318973d91211d" minOccurs="0"/>
                <xsd:element ref="ns3:TaxCatchAll" minOccurs="0"/>
                <xsd:element ref="ns2:Asiakirjan_x0020_pvm" minOccurs="0"/>
                <xsd:element ref="ns2:eb2b21300278401bb623060478b60488" minOccurs="0"/>
                <xsd:element ref="ns2:d7a055927096499ca1095fe76863d5b2" minOccurs="0"/>
                <xsd:element ref="ns2:Lis_x00e4_tiedot" minOccurs="0"/>
                <xsd:element ref="ns2:d169701ba43b49afbcaf700955f06b1b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4:SharedWithUsers" minOccurs="0"/>
                <xsd:element ref="ns4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56ea5-0967-4807-b9f8-a122b6ea19ed" elementFormDefault="qualified">
    <xsd:import namespace="http://schemas.microsoft.com/office/2006/documentManagement/types"/>
    <xsd:import namespace="http://schemas.microsoft.com/office/infopath/2007/PartnerControls"/>
    <xsd:element name="k6053d91bcf3456ea1f318973d91211d" ma:index="9" nillable="true" ma:taxonomy="true" ma:internalName="k6053d91bcf3456ea1f318973d91211d" ma:taxonomyFieldName="Asiakirjatyyppi" ma:displayName="Asiakirjatyyppi" ma:default="" ma:fieldId="{46053d91-bcf3-456e-a1f3-18973d91211d}" ma:sspId="1fc57f3e-8305-486e-a8c2-148b9408595d" ma:termSetId="0148da42-eb5d-4f08-ac7f-9085ec7750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iakirjan_x0020_pvm" ma:index="11" nillable="true" ma:displayName="Asiakirjan pvm" ma:format="DateOnly" ma:internalName="Asiakirjan_x0020_pvm">
      <xsd:simpleType>
        <xsd:restriction base="dms:DateTime"/>
      </xsd:simpleType>
    </xsd:element>
    <xsd:element name="eb2b21300278401bb623060478b60488" ma:index="13" nillable="true" ma:taxonomy="true" ma:internalName="eb2b21300278401bb623060478b60488" ma:taxonomyFieldName="Julkisuus" ma:displayName="Julkisuus" ma:default="" ma:fieldId="{eb2b2130-0278-401b-b623-060478b60488}" ma:sspId="1fc57f3e-8305-486e-a8c2-148b9408595d" ma:termSetId="9e4027a0-77b1-4d29-b796-d109fdbb91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7a055927096499ca1095fe76863d5b2" ma:index="15" nillable="true" ma:taxonomy="true" ma:internalName="d7a055927096499ca1095fe76863d5b2" ma:taxonomyFieldName="Asiasanat" ma:displayName="Asiasanat" ma:default="" ma:fieldId="{d7a05592-7096-499c-a109-5fe76863d5b2}" ma:taxonomyMulti="true" ma:sspId="1fc57f3e-8305-486e-a8c2-148b9408595d" ma:termSetId="a5bc17d0-4eda-4036-a34e-e6c1755be3b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  <xsd:element name="d169701ba43b49afbcaf700955f06b1b" ma:index="18" nillable="true" ma:taxonomy="true" ma:internalName="d169701ba43b49afbcaf700955f06b1b" ma:taxonomyFieldName="Dokumentin_x0020_tila" ma:displayName="Dokumentin tila" ma:default="" ma:fieldId="{d169701b-a43b-49af-bcaf-700955f06b1b}" ma:sspId="1fc57f3e-8305-486e-a8c2-148b9408595d" ma:termSetId="31ee2e21-438c-4be4-909a-d0e607473f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Kuvien tunnisteet" ma:readOnly="false" ma:fieldId="{5cf76f15-5ced-4ddc-b409-7134ff3c332f}" ma:taxonomyMulti="true" ma:sspId="1fc57f3e-8305-486e-a8c2-148b94085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bec43e8-f493-45a0-a98a-2e1242e87edd}" ma:internalName="TaxCatchAll" ma:showField="CatchAllData" ma:web="47b4d9ed-9806-4cfd-8cb8-a54f935e1d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4d9ed-9806-4cfd-8cb8-a54f935e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1A9CB-7C47-4A8C-8F93-B323784C7640}">
  <ds:schemaRefs>
    <ds:schemaRef ds:uri="47b4d9ed-9806-4cfd-8cb8-a54f935e1df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3d6a9306-9ca7-4ef4-bdc0-1874c06cbe8c"/>
    <ds:schemaRef ds:uri="e7056ea5-0967-4807-b9f8-a122b6ea19e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3ADB5F-23A9-4C09-9119-A316714500B5}">
  <ds:schemaRefs>
    <ds:schemaRef ds:uri="3d6a9306-9ca7-4ef4-bdc0-1874c06cbe8c"/>
    <ds:schemaRef ds:uri="47b4d9ed-9806-4cfd-8cb8-a54f935e1dfa"/>
    <ds:schemaRef ds:uri="e7056ea5-0967-4807-b9f8-a122b6ea19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b9789c4-8688-426a-adfa-73d9a3b58d78}" enabled="0" method="" siteId="{8b9789c4-8688-426a-adfa-73d9a3b58d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10</TotalTime>
  <Words>83</Words>
  <Application>Microsoft Office PowerPoint</Application>
  <PresentationFormat>Laajakuva</PresentationFormat>
  <Paragraphs>29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8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ExtraBold</vt:lpstr>
      <vt:lpstr>Merriweather Sans Light</vt:lpstr>
      <vt:lpstr>FA2025 perusdiat</vt:lpstr>
      <vt:lpstr>FA2025 kuvapohjadiat</vt:lpstr>
      <vt:lpstr>1_FA2025 perusdiat</vt:lpstr>
      <vt:lpstr>2_FA2025 perusdiat</vt:lpstr>
      <vt:lpstr>PowerPoint-esitys</vt:lpstr>
      <vt:lpstr>Niko Saxholm</vt:lpstr>
      <vt:lpstr>Pankkien tietoon tulleet huijaukset 2025</vt:lpstr>
      <vt:lpstr>Tietojenkalasteluhuijauksia torjutaan tehokkaasti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Mattila Veli-Matti</dc:creator>
  <cp:lastModifiedBy>Karhunen Jussi</cp:lastModifiedBy>
  <cp:revision>4</cp:revision>
  <dcterms:created xsi:type="dcterms:W3CDTF">2025-06-30T06:50:53Z</dcterms:created>
  <dcterms:modified xsi:type="dcterms:W3CDTF">2026-02-04T12:12:07Z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0x0101008727A83FFEA4244697E224D01913AD68</vt:lpwstr>
  </property>
  <property fmtid="{D5CDD505-2E9C-101B-9397-08002B2CF9AE}" pid="3" name="Dokumentin tila">
    <vt:lpwstr/>
  </property>
  <property fmtid="{D5CDD505-2E9C-101B-9397-08002B2CF9AE}" pid="4" name="MediaServiceImageTags">
    <vt:lpwstr/>
  </property>
  <property fmtid="{D5CDD505-2E9C-101B-9397-08002B2CF9AE}" pid="5" name="Julkisuus">
    <vt:lpwstr/>
  </property>
  <property fmtid="{D5CDD505-2E9C-101B-9397-08002B2CF9AE}" pid="6" name="Dokumentin_x0020_tila">
    <vt:lpwstr/>
  </property>
  <property fmtid="{D5CDD505-2E9C-101B-9397-08002B2CF9AE}" pid="7" name="Asiasanat">
    <vt:lpwstr/>
  </property>
  <property fmtid="{D5CDD505-2E9C-101B-9397-08002B2CF9AE}" pid="8" name="Asiakirjatyyppi">
    <vt:lpwstr/>
  </property>
</Properties>
</file>