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8" r:id="rId4"/>
    <p:sldMasterId id="2147483849" r:id="rId5"/>
  </p:sldMasterIdLst>
  <p:notesMasterIdLst>
    <p:notesMasterId r:id="rId19"/>
  </p:notesMasterIdLst>
  <p:sldIdLst>
    <p:sldId id="258" r:id="rId6"/>
    <p:sldId id="327" r:id="rId7"/>
    <p:sldId id="330" r:id="rId8"/>
    <p:sldId id="328" r:id="rId9"/>
    <p:sldId id="337" r:id="rId10"/>
    <p:sldId id="338" r:id="rId11"/>
    <p:sldId id="329" r:id="rId12"/>
    <p:sldId id="331" r:id="rId13"/>
    <p:sldId id="332" r:id="rId14"/>
    <p:sldId id="333" r:id="rId15"/>
    <p:sldId id="334" r:id="rId16"/>
    <p:sldId id="335" r:id="rId17"/>
    <p:sldId id="336" r:id="rId18"/>
  </p:sldIdLst>
  <p:sldSz cx="12192000" cy="6858000"/>
  <p:notesSz cx="6858000" cy="9144000"/>
  <p:embeddedFontLst>
    <p:embeddedFont>
      <p:font typeface="Merriweather Sans" pitchFamily="2" charset="0"/>
      <p:regular r:id="rId20"/>
      <p:bold r:id="rId21"/>
      <p:italic r:id="rId22"/>
      <p:boldItalic r:id="rId23"/>
    </p:embeddedFont>
    <p:embeddedFont>
      <p:font typeface="Merriweather Sans ExtraBold" pitchFamily="2" charset="0"/>
      <p:bold r:id="rId24"/>
      <p:boldItalic r:id="rId25"/>
    </p:embeddedFont>
    <p:embeddedFont>
      <p:font typeface="Merriweather Sans Light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D8"/>
    <a:srgbClr val="FEF2F8"/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7_5123FDE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D_5AFDA0AE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E_403EC66E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F_26C04506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A_69862E4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8_280D675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1_1077B7B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2_3DE81E6F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9_99980B5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49_99980B51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B_4E6635BC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C_8D137CA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Vakuutusyhtiöt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Sheet1!$A$2:$A$50</c:f>
              <c:numCache>
                <c:formatCode>General</c:formatCode>
                <c:ptCount val="49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8</c:v>
                </c:pt>
                <c:pt idx="1">
                  <c:v>11</c:v>
                </c:pt>
                <c:pt idx="2">
                  <c:v>49</c:v>
                </c:pt>
                <c:pt idx="3">
                  <c:v>85</c:v>
                </c:pt>
                <c:pt idx="4">
                  <c:v>120</c:v>
                </c:pt>
                <c:pt idx="5">
                  <c:v>196</c:v>
                </c:pt>
                <c:pt idx="6">
                  <c:v>229</c:v>
                </c:pt>
                <c:pt idx="7">
                  <c:v>255</c:v>
                </c:pt>
                <c:pt idx="8">
                  <c:v>284</c:v>
                </c:pt>
                <c:pt idx="9">
                  <c:v>312</c:v>
                </c:pt>
                <c:pt idx="10">
                  <c:v>353</c:v>
                </c:pt>
                <c:pt idx="11">
                  <c:v>351</c:v>
                </c:pt>
                <c:pt idx="12">
                  <c:v>375</c:v>
                </c:pt>
                <c:pt idx="13">
                  <c:v>401</c:v>
                </c:pt>
                <c:pt idx="14">
                  <c:v>348</c:v>
                </c:pt>
                <c:pt idx="15">
                  <c:v>323</c:v>
                </c:pt>
                <c:pt idx="16">
                  <c:v>325</c:v>
                </c:pt>
                <c:pt idx="17">
                  <c:v>330</c:v>
                </c:pt>
                <c:pt idx="18">
                  <c:v>304</c:v>
                </c:pt>
                <c:pt idx="19">
                  <c:v>309</c:v>
                </c:pt>
                <c:pt idx="20">
                  <c:v>334</c:v>
                </c:pt>
                <c:pt idx="21">
                  <c:v>337</c:v>
                </c:pt>
                <c:pt idx="22">
                  <c:v>309</c:v>
                </c:pt>
                <c:pt idx="23">
                  <c:v>336</c:v>
                </c:pt>
                <c:pt idx="24">
                  <c:v>317</c:v>
                </c:pt>
                <c:pt idx="25">
                  <c:v>307</c:v>
                </c:pt>
                <c:pt idx="26">
                  <c:v>320</c:v>
                </c:pt>
                <c:pt idx="27">
                  <c:v>298</c:v>
                </c:pt>
                <c:pt idx="28">
                  <c:v>303</c:v>
                </c:pt>
                <c:pt idx="29">
                  <c:v>317</c:v>
                </c:pt>
                <c:pt idx="30">
                  <c:v>276</c:v>
                </c:pt>
                <c:pt idx="31">
                  <c:v>302</c:v>
                </c:pt>
                <c:pt idx="32">
                  <c:v>208</c:v>
                </c:pt>
                <c:pt idx="33">
                  <c:v>258</c:v>
                </c:pt>
                <c:pt idx="34">
                  <c:v>231</c:v>
                </c:pt>
                <c:pt idx="35">
                  <c:v>255</c:v>
                </c:pt>
                <c:pt idx="36">
                  <c:v>243</c:v>
                </c:pt>
                <c:pt idx="37">
                  <c:v>316</c:v>
                </c:pt>
                <c:pt idx="38">
                  <c:v>334</c:v>
                </c:pt>
                <c:pt idx="39">
                  <c:v>292</c:v>
                </c:pt>
                <c:pt idx="40">
                  <c:v>275</c:v>
                </c:pt>
                <c:pt idx="41">
                  <c:v>292</c:v>
                </c:pt>
                <c:pt idx="42">
                  <c:v>286</c:v>
                </c:pt>
                <c:pt idx="43">
                  <c:v>242</c:v>
                </c:pt>
                <c:pt idx="44">
                  <c:v>214</c:v>
                </c:pt>
                <c:pt idx="45">
                  <c:v>130</c:v>
                </c:pt>
                <c:pt idx="46">
                  <c:v>57</c:v>
                </c:pt>
                <c:pt idx="47">
                  <c:v>23</c:v>
                </c:pt>
                <c:pt idx="4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E-490C-9058-BA4252763B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Sheet1!$A$2:$A$50</c:f>
              <c:numCache>
                <c:formatCode>General</c:formatCode>
                <c:ptCount val="49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</c:numCache>
            </c:num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13</c:v>
                </c:pt>
                <c:pt idx="1">
                  <c:v>25</c:v>
                </c:pt>
                <c:pt idx="2">
                  <c:v>64</c:v>
                </c:pt>
                <c:pt idx="3">
                  <c:v>160</c:v>
                </c:pt>
                <c:pt idx="4">
                  <c:v>270</c:v>
                </c:pt>
                <c:pt idx="5">
                  <c:v>417</c:v>
                </c:pt>
                <c:pt idx="6">
                  <c:v>548</c:v>
                </c:pt>
                <c:pt idx="7">
                  <c:v>623</c:v>
                </c:pt>
                <c:pt idx="8">
                  <c:v>674</c:v>
                </c:pt>
                <c:pt idx="9">
                  <c:v>666</c:v>
                </c:pt>
                <c:pt idx="10">
                  <c:v>761</c:v>
                </c:pt>
                <c:pt idx="11">
                  <c:v>804</c:v>
                </c:pt>
                <c:pt idx="12">
                  <c:v>760</c:v>
                </c:pt>
                <c:pt idx="13">
                  <c:v>766</c:v>
                </c:pt>
                <c:pt idx="14">
                  <c:v>740</c:v>
                </c:pt>
                <c:pt idx="15">
                  <c:v>690</c:v>
                </c:pt>
                <c:pt idx="16">
                  <c:v>663</c:v>
                </c:pt>
                <c:pt idx="17">
                  <c:v>666</c:v>
                </c:pt>
                <c:pt idx="18">
                  <c:v>647</c:v>
                </c:pt>
                <c:pt idx="19">
                  <c:v>684</c:v>
                </c:pt>
                <c:pt idx="20">
                  <c:v>694</c:v>
                </c:pt>
                <c:pt idx="21">
                  <c:v>699</c:v>
                </c:pt>
                <c:pt idx="22">
                  <c:v>734</c:v>
                </c:pt>
                <c:pt idx="23">
                  <c:v>750</c:v>
                </c:pt>
                <c:pt idx="24">
                  <c:v>694</c:v>
                </c:pt>
                <c:pt idx="25">
                  <c:v>672</c:v>
                </c:pt>
                <c:pt idx="26">
                  <c:v>653</c:v>
                </c:pt>
                <c:pt idx="27">
                  <c:v>608</c:v>
                </c:pt>
                <c:pt idx="28">
                  <c:v>601</c:v>
                </c:pt>
                <c:pt idx="29">
                  <c:v>565</c:v>
                </c:pt>
                <c:pt idx="30">
                  <c:v>557</c:v>
                </c:pt>
                <c:pt idx="31">
                  <c:v>465</c:v>
                </c:pt>
                <c:pt idx="32">
                  <c:v>324</c:v>
                </c:pt>
                <c:pt idx="33">
                  <c:v>337</c:v>
                </c:pt>
                <c:pt idx="34">
                  <c:v>355</c:v>
                </c:pt>
                <c:pt idx="35">
                  <c:v>351</c:v>
                </c:pt>
                <c:pt idx="36">
                  <c:v>416</c:v>
                </c:pt>
                <c:pt idx="37">
                  <c:v>438</c:v>
                </c:pt>
                <c:pt idx="38">
                  <c:v>509</c:v>
                </c:pt>
                <c:pt idx="39">
                  <c:v>583</c:v>
                </c:pt>
                <c:pt idx="40">
                  <c:v>608</c:v>
                </c:pt>
                <c:pt idx="41">
                  <c:v>632</c:v>
                </c:pt>
                <c:pt idx="42">
                  <c:v>604</c:v>
                </c:pt>
                <c:pt idx="43">
                  <c:v>537</c:v>
                </c:pt>
                <c:pt idx="44">
                  <c:v>436</c:v>
                </c:pt>
                <c:pt idx="45">
                  <c:v>298</c:v>
                </c:pt>
                <c:pt idx="46">
                  <c:v>104</c:v>
                </c:pt>
                <c:pt idx="47">
                  <c:v>44</c:v>
                </c:pt>
                <c:pt idx="4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E-490C-9058-BA4252763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1524632"/>
        <c:axId val="551525024"/>
      </c:barChart>
      <c:catAx>
        <c:axId val="55152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525024"/>
        <c:crosses val="autoZero"/>
        <c:auto val="1"/>
        <c:lblAlgn val="ctr"/>
        <c:lblOffset val="100"/>
        <c:noMultiLvlLbl val="0"/>
      </c:catAx>
      <c:valAx>
        <c:axId val="55152502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52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Kaikista työllisistä</c:v>
                </c:pt>
              </c:strCache>
            </c:strRef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0.00</c:formatCode>
                <c:ptCount val="25"/>
                <c:pt idx="0">
                  <c:v>3.34</c:v>
                </c:pt>
                <c:pt idx="1">
                  <c:v>3.55</c:v>
                </c:pt>
                <c:pt idx="2">
                  <c:v>3.75</c:v>
                </c:pt>
                <c:pt idx="3">
                  <c:v>3.93</c:v>
                </c:pt>
                <c:pt idx="4">
                  <c:v>4.1900000000000004</c:v>
                </c:pt>
                <c:pt idx="5">
                  <c:v>4.87</c:v>
                </c:pt>
                <c:pt idx="6">
                  <c:v>5.73</c:v>
                </c:pt>
                <c:pt idx="7">
                  <c:v>6.5</c:v>
                </c:pt>
                <c:pt idx="8">
                  <c:v>7.23</c:v>
                </c:pt>
                <c:pt idx="9">
                  <c:v>7.2157159047978841</c:v>
                </c:pt>
                <c:pt idx="10">
                  <c:v>7.887751232461131</c:v>
                </c:pt>
                <c:pt idx="11">
                  <c:v>8.2641509433962277</c:v>
                </c:pt>
                <c:pt idx="12">
                  <c:v>8.653122648607976</c:v>
                </c:pt>
                <c:pt idx="13">
                  <c:v>8.7679516250944811</c:v>
                </c:pt>
                <c:pt idx="14">
                  <c:v>9.0497737556561084</c:v>
                </c:pt>
                <c:pt idx="15">
                  <c:v>9.3514328808446461</c:v>
                </c:pt>
                <c:pt idx="16">
                  <c:v>9.6117602713908781</c:v>
                </c:pt>
                <c:pt idx="17">
                  <c:v>9.9476439790575917</c:v>
                </c:pt>
                <c:pt idx="18">
                  <c:v>10.225175341454412</c:v>
                </c:pt>
                <c:pt idx="19">
                  <c:v>10.530191458026509</c:v>
                </c:pt>
                <c:pt idx="20">
                  <c:v>10.687869822485208</c:v>
                </c:pt>
                <c:pt idx="21">
                  <c:v>11.203469461510661</c:v>
                </c:pt>
                <c:pt idx="22">
                  <c:v>11.854752580989675</c:v>
                </c:pt>
                <c:pt idx="23">
                  <c:v>12.182203389830509</c:v>
                </c:pt>
                <c:pt idx="24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3-4E8E-B287-6AC1C58230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Finanssialalla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0.00</c:formatCode>
                <c:ptCount val="25"/>
                <c:pt idx="0">
                  <c:v>0.99</c:v>
                </c:pt>
                <c:pt idx="1">
                  <c:v>1.25</c:v>
                </c:pt>
                <c:pt idx="2">
                  <c:v>1.27</c:v>
                </c:pt>
                <c:pt idx="3">
                  <c:v>1.58</c:v>
                </c:pt>
                <c:pt idx="4">
                  <c:v>1.92</c:v>
                </c:pt>
                <c:pt idx="5">
                  <c:v>2.99</c:v>
                </c:pt>
                <c:pt idx="6">
                  <c:v>3.76</c:v>
                </c:pt>
                <c:pt idx="7">
                  <c:v>4.7300000000000004</c:v>
                </c:pt>
                <c:pt idx="8">
                  <c:v>5.19</c:v>
                </c:pt>
                <c:pt idx="9">
                  <c:v>5.65</c:v>
                </c:pt>
                <c:pt idx="10">
                  <c:v>5.87</c:v>
                </c:pt>
                <c:pt idx="11">
                  <c:v>5.92</c:v>
                </c:pt>
                <c:pt idx="12">
                  <c:v>5.97</c:v>
                </c:pt>
                <c:pt idx="13">
                  <c:v>6.55</c:v>
                </c:pt>
                <c:pt idx="14">
                  <c:v>7.38</c:v>
                </c:pt>
                <c:pt idx="15">
                  <c:v>7.96</c:v>
                </c:pt>
                <c:pt idx="16">
                  <c:v>8.26</c:v>
                </c:pt>
                <c:pt idx="17">
                  <c:v>7.93</c:v>
                </c:pt>
                <c:pt idx="18">
                  <c:v>7.87</c:v>
                </c:pt>
                <c:pt idx="19">
                  <c:v>7.87</c:v>
                </c:pt>
                <c:pt idx="20">
                  <c:v>8.1</c:v>
                </c:pt>
                <c:pt idx="21">
                  <c:v>8.41</c:v>
                </c:pt>
                <c:pt idx="22">
                  <c:v>9.2456800357074549</c:v>
                </c:pt>
                <c:pt idx="23">
                  <c:v>9.9377350348313911</c:v>
                </c:pt>
                <c:pt idx="24">
                  <c:v>10.57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3-4E8E-B287-6AC1C5823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25168"/>
        <c:axId val="346325952"/>
      </c:lineChart>
      <c:catAx>
        <c:axId val="34632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346325952"/>
        <c:crosses val="autoZero"/>
        <c:auto val="1"/>
        <c:lblAlgn val="ctr"/>
        <c:lblOffset val="100"/>
        <c:noMultiLvlLbl val="0"/>
      </c:catAx>
      <c:valAx>
        <c:axId val="3463259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34632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Pankit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23.83</c:v>
                </c:pt>
                <c:pt idx="1">
                  <c:v>23.972999999999999</c:v>
                </c:pt>
                <c:pt idx="2">
                  <c:v>24.021000000000001</c:v>
                </c:pt>
                <c:pt idx="3">
                  <c:v>23.376000000000001</c:v>
                </c:pt>
                <c:pt idx="4">
                  <c:v>22.184000000000001</c:v>
                </c:pt>
                <c:pt idx="5">
                  <c:v>21.841000000000001</c:v>
                </c:pt>
                <c:pt idx="6">
                  <c:v>22.056000000000001</c:v>
                </c:pt>
                <c:pt idx="7">
                  <c:v>21.696000000000002</c:v>
                </c:pt>
                <c:pt idx="8">
                  <c:v>22.486999999999998</c:v>
                </c:pt>
                <c:pt idx="9">
                  <c:v>23.529</c:v>
                </c:pt>
                <c:pt idx="10">
                  <c:v>23.077000000000002</c:v>
                </c:pt>
                <c:pt idx="11">
                  <c:v>23.523</c:v>
                </c:pt>
                <c:pt idx="12">
                  <c:v>23.6</c:v>
                </c:pt>
                <c:pt idx="13">
                  <c:v>22.863</c:v>
                </c:pt>
                <c:pt idx="14">
                  <c:v>21.690999999999999</c:v>
                </c:pt>
                <c:pt idx="15">
                  <c:v>21.324000000000002</c:v>
                </c:pt>
                <c:pt idx="16">
                  <c:v>21.675999999999998</c:v>
                </c:pt>
                <c:pt idx="17">
                  <c:v>22.466999999999999</c:v>
                </c:pt>
                <c:pt idx="18">
                  <c:v>20.881</c:v>
                </c:pt>
                <c:pt idx="19">
                  <c:v>20.643999999999998</c:v>
                </c:pt>
                <c:pt idx="20">
                  <c:v>20.317</c:v>
                </c:pt>
                <c:pt idx="21">
                  <c:v>20.265000000000001</c:v>
                </c:pt>
                <c:pt idx="22">
                  <c:v>20.553999999999998</c:v>
                </c:pt>
                <c:pt idx="23">
                  <c:v>21.568999999999999</c:v>
                </c:pt>
                <c:pt idx="24">
                  <c:v>21.622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CF-4AEE-87F8-F5D4312420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Vakuutusyhtiöt</c:v>
                </c:pt>
              </c:strCache>
            </c:strRef>
          </c:tx>
          <c:spPr>
            <a:ln w="571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12.324999999999999</c:v>
                </c:pt>
                <c:pt idx="1">
                  <c:v>12.602</c:v>
                </c:pt>
                <c:pt idx="2">
                  <c:v>11.992000000000001</c:v>
                </c:pt>
                <c:pt idx="3">
                  <c:v>12.29</c:v>
                </c:pt>
                <c:pt idx="4">
                  <c:v>11.901999999999999</c:v>
                </c:pt>
                <c:pt idx="5">
                  <c:v>11.099</c:v>
                </c:pt>
                <c:pt idx="6">
                  <c:v>11.88</c:v>
                </c:pt>
                <c:pt idx="7">
                  <c:v>10.398</c:v>
                </c:pt>
                <c:pt idx="8">
                  <c:v>11.124000000000001</c:v>
                </c:pt>
                <c:pt idx="9">
                  <c:v>11.012</c:v>
                </c:pt>
                <c:pt idx="10">
                  <c:v>10.798</c:v>
                </c:pt>
                <c:pt idx="11">
                  <c:v>11.246</c:v>
                </c:pt>
                <c:pt idx="12">
                  <c:v>10.727</c:v>
                </c:pt>
                <c:pt idx="13">
                  <c:v>10.105</c:v>
                </c:pt>
                <c:pt idx="14">
                  <c:v>9.7710000000000008</c:v>
                </c:pt>
                <c:pt idx="15">
                  <c:v>9.6419999999999995</c:v>
                </c:pt>
                <c:pt idx="16">
                  <c:v>9.6120000000000001</c:v>
                </c:pt>
                <c:pt idx="17">
                  <c:v>10.039</c:v>
                </c:pt>
                <c:pt idx="18">
                  <c:v>9.9849999999999994</c:v>
                </c:pt>
                <c:pt idx="19">
                  <c:v>10.29</c:v>
                </c:pt>
                <c:pt idx="20">
                  <c:v>10.191000000000001</c:v>
                </c:pt>
                <c:pt idx="21">
                  <c:v>10.465999999999999</c:v>
                </c:pt>
                <c:pt idx="22">
                  <c:v>10.811999999999999</c:v>
                </c:pt>
                <c:pt idx="23">
                  <c:v>10.872999999999999</c:v>
                </c:pt>
                <c:pt idx="24">
                  <c:v>10.847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CF-4AEE-87F8-F5D431242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952928"/>
        <c:axId val="562488600"/>
      </c:lineChart>
      <c:catAx>
        <c:axId val="5629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2488600"/>
        <c:crosses val="autoZero"/>
        <c:auto val="1"/>
        <c:lblAlgn val="ctr"/>
        <c:lblOffset val="100"/>
        <c:noMultiLvlLbl val="0"/>
      </c:catAx>
      <c:valAx>
        <c:axId val="56248860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1000 henkilöä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295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47534465168607E-2"/>
          <c:y val="0.10152216037006755"/>
          <c:w val="0.91078385814880958"/>
          <c:h val="0.74960226699969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Taul1!$B$2</c:f>
              <c:strCache>
                <c:ptCount val="1"/>
                <c:pt idx="0">
                  <c:v> Henkilöstö* (vasen asteikko)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Taul1!$A$3:$A$43</c:f>
              <c:strCache>
                <c:ptCount val="41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90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96</c:v>
                </c:pt>
                <c:pt idx="13">
                  <c:v>97</c:v>
                </c:pt>
                <c:pt idx="14">
                  <c:v>98</c:v>
                </c:pt>
                <c:pt idx="15">
                  <c:v>99</c:v>
                </c:pt>
                <c:pt idx="16">
                  <c:v>00</c:v>
                </c:pt>
                <c:pt idx="17">
                  <c:v>01</c:v>
                </c:pt>
                <c:pt idx="18">
                  <c:v>02</c:v>
                </c:pt>
                <c:pt idx="19">
                  <c:v>03</c:v>
                </c:pt>
                <c:pt idx="20">
                  <c:v>04</c:v>
                </c:pt>
                <c:pt idx="21">
                  <c:v>05</c:v>
                </c:pt>
                <c:pt idx="22">
                  <c:v>06</c:v>
                </c:pt>
                <c:pt idx="23">
                  <c:v>07</c:v>
                </c:pt>
                <c:pt idx="24">
                  <c:v>08</c:v>
                </c:pt>
                <c:pt idx="25">
                  <c:v>09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13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17</c:v>
                </c:pt>
                <c:pt idx="34">
                  <c:v>18</c:v>
                </c:pt>
                <c:pt idx="35">
                  <c:v>19</c:v>
                </c:pt>
                <c:pt idx="36">
                  <c:v>20</c:v>
                </c:pt>
                <c:pt idx="37">
                  <c:v>21</c:v>
                </c:pt>
                <c:pt idx="38">
                  <c:v>22</c:v>
                </c:pt>
                <c:pt idx="39">
                  <c:v>23</c:v>
                </c:pt>
                <c:pt idx="40">
                  <c:v>24</c:v>
                </c:pt>
              </c:strCache>
            </c:strRef>
          </c:cat>
          <c:val>
            <c:numRef>
              <c:f>Taul1!$B$3:$B$43</c:f>
              <c:numCache>
                <c:formatCode>0.0</c:formatCode>
                <c:ptCount val="41"/>
                <c:pt idx="0">
                  <c:v>45.634</c:v>
                </c:pt>
                <c:pt idx="1">
                  <c:v>46.923000000000002</c:v>
                </c:pt>
                <c:pt idx="2">
                  <c:v>48.405000000000001</c:v>
                </c:pt>
                <c:pt idx="3">
                  <c:v>49.543999999999997</c:v>
                </c:pt>
                <c:pt idx="4">
                  <c:v>51.783999999999999</c:v>
                </c:pt>
                <c:pt idx="5">
                  <c:v>52.915999999999997</c:v>
                </c:pt>
                <c:pt idx="6">
                  <c:v>49.881999999999998</c:v>
                </c:pt>
                <c:pt idx="7">
                  <c:v>46.21</c:v>
                </c:pt>
                <c:pt idx="8">
                  <c:v>41.923000000000002</c:v>
                </c:pt>
                <c:pt idx="9">
                  <c:v>38.401000000000003</c:v>
                </c:pt>
                <c:pt idx="10">
                  <c:v>36.174999999999997</c:v>
                </c:pt>
                <c:pt idx="11">
                  <c:v>31.806000000000001</c:v>
                </c:pt>
                <c:pt idx="12">
                  <c:v>28.5</c:v>
                </c:pt>
                <c:pt idx="13">
                  <c:v>26.9</c:v>
                </c:pt>
                <c:pt idx="14">
                  <c:v>25</c:v>
                </c:pt>
                <c:pt idx="15" formatCode="General">
                  <c:v>24.3</c:v>
                </c:pt>
                <c:pt idx="16" formatCode="General">
                  <c:v>24.6</c:v>
                </c:pt>
                <c:pt idx="17" formatCode="General">
                  <c:v>24.8</c:v>
                </c:pt>
                <c:pt idx="18" formatCode="General">
                  <c:v>24.5</c:v>
                </c:pt>
                <c:pt idx="19" formatCode="General">
                  <c:v>23.4</c:v>
                </c:pt>
                <c:pt idx="20">
                  <c:v>23.382000000000001</c:v>
                </c:pt>
                <c:pt idx="21">
                  <c:v>24.079000000000001</c:v>
                </c:pt>
                <c:pt idx="22">
                  <c:v>24.536999999999999</c:v>
                </c:pt>
                <c:pt idx="23">
                  <c:v>25.722000000000001</c:v>
                </c:pt>
                <c:pt idx="24">
                  <c:v>26.521999999999998</c:v>
                </c:pt>
                <c:pt idx="25">
                  <c:v>25.628</c:v>
                </c:pt>
                <c:pt idx="26">
                  <c:v>25.475999999999999</c:v>
                </c:pt>
                <c:pt idx="27">
                  <c:v>25.564</c:v>
                </c:pt>
                <c:pt idx="28" formatCode="#\ ##0.0">
                  <c:v>24.561</c:v>
                </c:pt>
                <c:pt idx="29" formatCode="#\ ##0.0">
                  <c:v>23.433</c:v>
                </c:pt>
                <c:pt idx="30" formatCode="#\ ##0.0">
                  <c:v>21.3</c:v>
                </c:pt>
                <c:pt idx="31" formatCode="#\ ##0.0">
                  <c:v>21.1</c:v>
                </c:pt>
                <c:pt idx="32" formatCode="General">
                  <c:v>21.965</c:v>
                </c:pt>
                <c:pt idx="33" formatCode="General">
                  <c:v>20.998999999999999</c:v>
                </c:pt>
                <c:pt idx="34" formatCode="General">
                  <c:v>20.7</c:v>
                </c:pt>
                <c:pt idx="35" formatCode="General">
                  <c:v>20.643999999999998</c:v>
                </c:pt>
                <c:pt idx="36" formatCode="General">
                  <c:v>20.317</c:v>
                </c:pt>
                <c:pt idx="37" formatCode="General">
                  <c:v>19.695</c:v>
                </c:pt>
                <c:pt idx="38" formatCode="General">
                  <c:v>19.922000000000001</c:v>
                </c:pt>
                <c:pt idx="39" formatCode="General">
                  <c:v>21.105</c:v>
                </c:pt>
                <c:pt idx="40" formatCode="General">
                  <c:v>21.622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C-4F89-8212-32D4FE925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50722448"/>
        <c:axId val="350729504"/>
      </c:barChart>
      <c:lineChart>
        <c:grouping val="standard"/>
        <c:varyColors val="0"/>
        <c:ser>
          <c:idx val="1"/>
          <c:order val="1"/>
          <c:tx>
            <c:strRef>
              <c:f>Taul1!$C$2</c:f>
              <c:strCache>
                <c:ptCount val="1"/>
                <c:pt idx="0">
                  <c:v> Konttorit (oikea asteikko)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Taul1!$A$3:$A$43</c:f>
              <c:strCache>
                <c:ptCount val="41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</c:v>
                </c:pt>
                <c:pt idx="4">
                  <c:v>88</c:v>
                </c:pt>
                <c:pt idx="5">
                  <c:v>89</c:v>
                </c:pt>
                <c:pt idx="6">
                  <c:v>90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96</c:v>
                </c:pt>
                <c:pt idx="13">
                  <c:v>97</c:v>
                </c:pt>
                <c:pt idx="14">
                  <c:v>98</c:v>
                </c:pt>
                <c:pt idx="15">
                  <c:v>99</c:v>
                </c:pt>
                <c:pt idx="16">
                  <c:v>00</c:v>
                </c:pt>
                <c:pt idx="17">
                  <c:v>01</c:v>
                </c:pt>
                <c:pt idx="18">
                  <c:v>02</c:v>
                </c:pt>
                <c:pt idx="19">
                  <c:v>03</c:v>
                </c:pt>
                <c:pt idx="20">
                  <c:v>04</c:v>
                </c:pt>
                <c:pt idx="21">
                  <c:v>05</c:v>
                </c:pt>
                <c:pt idx="22">
                  <c:v>06</c:v>
                </c:pt>
                <c:pt idx="23">
                  <c:v>07</c:v>
                </c:pt>
                <c:pt idx="24">
                  <c:v>08</c:v>
                </c:pt>
                <c:pt idx="25">
                  <c:v>09</c:v>
                </c:pt>
                <c:pt idx="26">
                  <c:v>10</c:v>
                </c:pt>
                <c:pt idx="27">
                  <c:v>11</c:v>
                </c:pt>
                <c:pt idx="28">
                  <c:v>12</c:v>
                </c:pt>
                <c:pt idx="29">
                  <c:v>13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17</c:v>
                </c:pt>
                <c:pt idx="34">
                  <c:v>18</c:v>
                </c:pt>
                <c:pt idx="35">
                  <c:v>19</c:v>
                </c:pt>
                <c:pt idx="36">
                  <c:v>20</c:v>
                </c:pt>
                <c:pt idx="37">
                  <c:v>21</c:v>
                </c:pt>
                <c:pt idx="38">
                  <c:v>22</c:v>
                </c:pt>
                <c:pt idx="39">
                  <c:v>23</c:v>
                </c:pt>
                <c:pt idx="40">
                  <c:v>24</c:v>
                </c:pt>
              </c:strCache>
            </c:strRef>
          </c:cat>
          <c:val>
            <c:numRef>
              <c:f>Taul1!$C$3:$C$43</c:f>
              <c:numCache>
                <c:formatCode>#,##0</c:formatCode>
                <c:ptCount val="41"/>
                <c:pt idx="0">
                  <c:v>3527</c:v>
                </c:pt>
                <c:pt idx="1">
                  <c:v>3566</c:v>
                </c:pt>
                <c:pt idx="2">
                  <c:v>3542</c:v>
                </c:pt>
                <c:pt idx="3">
                  <c:v>3544</c:v>
                </c:pt>
                <c:pt idx="4">
                  <c:v>3541</c:v>
                </c:pt>
                <c:pt idx="5">
                  <c:v>3526</c:v>
                </c:pt>
                <c:pt idx="6">
                  <c:v>3340</c:v>
                </c:pt>
                <c:pt idx="7">
                  <c:v>3088</c:v>
                </c:pt>
                <c:pt idx="8">
                  <c:v>2772</c:v>
                </c:pt>
                <c:pt idx="9">
                  <c:v>2554</c:v>
                </c:pt>
                <c:pt idx="10">
                  <c:v>2145</c:v>
                </c:pt>
                <c:pt idx="11">
                  <c:v>1943</c:v>
                </c:pt>
                <c:pt idx="12">
                  <c:v>1722</c:v>
                </c:pt>
                <c:pt idx="13">
                  <c:v>1629</c:v>
                </c:pt>
                <c:pt idx="14">
                  <c:v>1570</c:v>
                </c:pt>
                <c:pt idx="15">
                  <c:v>1545</c:v>
                </c:pt>
                <c:pt idx="16">
                  <c:v>1549</c:v>
                </c:pt>
                <c:pt idx="17">
                  <c:v>1571</c:v>
                </c:pt>
                <c:pt idx="18">
                  <c:v>1572</c:v>
                </c:pt>
                <c:pt idx="19">
                  <c:v>1564</c:v>
                </c:pt>
                <c:pt idx="20">
                  <c:v>1584</c:v>
                </c:pt>
                <c:pt idx="21">
                  <c:v>1756</c:v>
                </c:pt>
                <c:pt idx="22">
                  <c:v>1708</c:v>
                </c:pt>
                <c:pt idx="23">
                  <c:v>1700</c:v>
                </c:pt>
                <c:pt idx="24">
                  <c:v>1636</c:v>
                </c:pt>
                <c:pt idx="25">
                  <c:v>1586</c:v>
                </c:pt>
                <c:pt idx="26">
                  <c:v>1583</c:v>
                </c:pt>
                <c:pt idx="27">
                  <c:v>1625</c:v>
                </c:pt>
                <c:pt idx="28">
                  <c:v>1508</c:v>
                </c:pt>
                <c:pt idx="29">
                  <c:v>1417</c:v>
                </c:pt>
                <c:pt idx="30">
                  <c:v>1204</c:v>
                </c:pt>
                <c:pt idx="31">
                  <c:v>1112</c:v>
                </c:pt>
                <c:pt idx="32" formatCode="General">
                  <c:v>1039</c:v>
                </c:pt>
                <c:pt idx="33" formatCode="General">
                  <c:v>970</c:v>
                </c:pt>
                <c:pt idx="34" formatCode="General">
                  <c:v>854</c:v>
                </c:pt>
                <c:pt idx="35" formatCode="General">
                  <c:v>790</c:v>
                </c:pt>
                <c:pt idx="36" formatCode="General">
                  <c:v>769</c:v>
                </c:pt>
                <c:pt idx="37" formatCode="General">
                  <c:v>810</c:v>
                </c:pt>
                <c:pt idx="38" formatCode="General">
                  <c:v>778</c:v>
                </c:pt>
                <c:pt idx="39" formatCode="General">
                  <c:v>753</c:v>
                </c:pt>
                <c:pt idx="40" formatCode="General">
                  <c:v>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6C-4F89-8212-32D4FE925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722056"/>
        <c:axId val="350728328"/>
      </c:lineChart>
      <c:catAx>
        <c:axId val="35072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729504"/>
        <c:crosses val="autoZero"/>
        <c:auto val="1"/>
        <c:lblAlgn val="ctr"/>
        <c:lblOffset val="100"/>
        <c:noMultiLvlLbl val="0"/>
      </c:catAx>
      <c:valAx>
        <c:axId val="3507295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722448"/>
        <c:crosses val="autoZero"/>
        <c:crossBetween val="between"/>
      </c:valAx>
      <c:valAx>
        <c:axId val="3507283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722056"/>
        <c:crosses val="max"/>
        <c:crossBetween val="between"/>
      </c:valAx>
      <c:catAx>
        <c:axId val="350722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728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51437941293279"/>
          <c:y val="0.93888016487270542"/>
          <c:w val="0.54897114604860442"/>
          <c:h val="6.1119835127294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Pankki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Osa-aikaiset</c:v>
                </c:pt>
                <c:pt idx="1">
                  <c:v>Kokoaikaiset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1617</c:v>
                </c:pt>
                <c:pt idx="1">
                  <c:v>23287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B-4577-AF2C-559F4614C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Vakuutus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Osa-aikaiset</c:v>
                </c:pt>
                <c:pt idx="1">
                  <c:v>Kokoaikaiset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1350</c:v>
                </c:pt>
                <c:pt idx="1">
                  <c:v>11050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B-4577-AF2C-559F4614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605688"/>
        <c:axId val="551604120"/>
      </c:barChart>
      <c:catAx>
        <c:axId val="55160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4120"/>
        <c:crosses val="autoZero"/>
        <c:auto val="1"/>
        <c:lblAlgn val="ctr"/>
        <c:lblOffset val="100"/>
        <c:noMultiLvlLbl val="0"/>
      </c:catAx>
      <c:valAx>
        <c:axId val="5516041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6869032675261"/>
          <c:y val="0.1073981580581652"/>
          <c:w val="0.41319049792688956"/>
          <c:h val="0.85710365267982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 henkilöstö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Ylioppilas</c:v>
                </c:pt>
                <c:pt idx="1">
                  <c:v>Merkonomi, merkantti</c:v>
                </c:pt>
                <c:pt idx="2">
                  <c:v>Muu keskiasteen koulutus</c:v>
                </c:pt>
                <c:pt idx="3">
                  <c:v>Tradenomi (ml. ylempi)</c:v>
                </c:pt>
                <c:pt idx="4">
                  <c:v>Muu alempi korkeakoulututkinto</c:v>
                </c:pt>
                <c:pt idx="5">
                  <c:v>Yliopistotutkinto</c:v>
                </c:pt>
                <c:pt idx="6">
                  <c:v>Koulutus ei tiedossa tai alempi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3511</c:v>
                </c:pt>
                <c:pt idx="1">
                  <c:v>6914</c:v>
                </c:pt>
                <c:pt idx="2">
                  <c:v>3483</c:v>
                </c:pt>
                <c:pt idx="3">
                  <c:v>8967</c:v>
                </c:pt>
                <c:pt idx="4">
                  <c:v>3723</c:v>
                </c:pt>
                <c:pt idx="5">
                  <c:v>9872</c:v>
                </c:pt>
                <c:pt idx="6">
                  <c:v>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7-4FE9-8892-F4488837C7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Vuosina 2020-2024 tulleet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Ylioppilas</c:v>
                </c:pt>
                <c:pt idx="1">
                  <c:v>Merkonomi, merkantti</c:v>
                </c:pt>
                <c:pt idx="2">
                  <c:v>Muu keskiasteen koulutus</c:v>
                </c:pt>
                <c:pt idx="3">
                  <c:v>Tradenomi (ml. ylempi)</c:v>
                </c:pt>
                <c:pt idx="4">
                  <c:v>Muu alempi korkeakoulututkinto</c:v>
                </c:pt>
                <c:pt idx="5">
                  <c:v>Yliopistotutkinto</c:v>
                </c:pt>
                <c:pt idx="6">
                  <c:v>Koulutus ei tiedossa tai alempi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2225</c:v>
                </c:pt>
                <c:pt idx="1">
                  <c:v>1646</c:v>
                </c:pt>
                <c:pt idx="2">
                  <c:v>1591</c:v>
                </c:pt>
                <c:pt idx="3">
                  <c:v>3423</c:v>
                </c:pt>
                <c:pt idx="4">
                  <c:v>2183</c:v>
                </c:pt>
                <c:pt idx="5">
                  <c:v>4012</c:v>
                </c:pt>
                <c:pt idx="6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7-4FE9-8892-F4488837C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604120"/>
        <c:axId val="551608432"/>
      </c:barChart>
      <c:catAx>
        <c:axId val="551604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8432"/>
        <c:crosses val="autoZero"/>
        <c:auto val="1"/>
        <c:lblAlgn val="ctr"/>
        <c:lblOffset val="100"/>
        <c:noMultiLvlLbl val="0"/>
      </c:catAx>
      <c:valAx>
        <c:axId val="551608432"/>
        <c:scaling>
          <c:orientation val="minMax"/>
        </c:scaling>
        <c:delete val="0"/>
        <c:axPos val="t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412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06375290045269E-2"/>
          <c:y val="4.4534091983253594E-2"/>
          <c:w val="0.78150947164213169"/>
          <c:h val="0.84806774995858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Vakuutusyhtiöt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Merkonomi, merkantti</c:v>
                </c:pt>
                <c:pt idx="1">
                  <c:v>Tradenomi</c:v>
                </c:pt>
                <c:pt idx="2">
                  <c:v>Yliopistotutkinto</c:v>
                </c:pt>
                <c:pt idx="3">
                  <c:v>Muu koulutus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19.33064516129032</c:v>
                </c:pt>
                <c:pt idx="1">
                  <c:v>20.677419354838712</c:v>
                </c:pt>
                <c:pt idx="2">
                  <c:v>23.153225806451612</c:v>
                </c:pt>
                <c:pt idx="3">
                  <c:v>36.838709677419359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4D78-BF71-E7708AC913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Merkonomi, merkantti</c:v>
                </c:pt>
                <c:pt idx="1">
                  <c:v>Tradenomi</c:v>
                </c:pt>
                <c:pt idx="2">
                  <c:v>Yliopistotutkinto</c:v>
                </c:pt>
                <c:pt idx="3">
                  <c:v>Muu koulutus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18.133633151300995</c:v>
                </c:pt>
                <c:pt idx="1">
                  <c:v>25.710729200128497</c:v>
                </c:pt>
                <c:pt idx="2">
                  <c:v>28.111949887568262</c:v>
                </c:pt>
                <c:pt idx="3">
                  <c:v>28.04368776100225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2-4D78-BF71-E7708AC91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023920"/>
        <c:axId val="552026272"/>
      </c:barChart>
      <c:catAx>
        <c:axId val="55202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2026272"/>
        <c:crosses val="autoZero"/>
        <c:auto val="1"/>
        <c:lblAlgn val="ctr"/>
        <c:lblOffset val="100"/>
        <c:noMultiLvlLbl val="0"/>
      </c:catAx>
      <c:valAx>
        <c:axId val="5520262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202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Muu koulutus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0.0</c:formatCode>
                <c:ptCount val="25"/>
                <c:pt idx="0">
                  <c:v>57.6</c:v>
                </c:pt>
                <c:pt idx="1">
                  <c:v>55.8</c:v>
                </c:pt>
                <c:pt idx="2">
                  <c:v>53</c:v>
                </c:pt>
                <c:pt idx="3">
                  <c:v>50.8</c:v>
                </c:pt>
                <c:pt idx="4">
                  <c:v>48.2</c:v>
                </c:pt>
                <c:pt idx="5">
                  <c:v>45.3</c:v>
                </c:pt>
                <c:pt idx="6">
                  <c:v>42.6</c:v>
                </c:pt>
                <c:pt idx="7">
                  <c:v>36</c:v>
                </c:pt>
                <c:pt idx="8">
                  <c:v>36.1</c:v>
                </c:pt>
                <c:pt idx="9">
                  <c:v>33.299999999999997</c:v>
                </c:pt>
                <c:pt idx="10">
                  <c:v>32.799999999999997</c:v>
                </c:pt>
                <c:pt idx="11">
                  <c:v>32.6</c:v>
                </c:pt>
                <c:pt idx="12">
                  <c:v>31.9</c:v>
                </c:pt>
                <c:pt idx="13">
                  <c:v>30.6</c:v>
                </c:pt>
                <c:pt idx="14">
                  <c:v>29.5</c:v>
                </c:pt>
                <c:pt idx="15">
                  <c:v>28.8</c:v>
                </c:pt>
                <c:pt idx="16">
                  <c:v>28.4</c:v>
                </c:pt>
                <c:pt idx="17">
                  <c:v>28.174127057375784</c:v>
                </c:pt>
                <c:pt idx="18">
                  <c:v>27.564310244281735</c:v>
                </c:pt>
                <c:pt idx="19">
                  <c:v>28</c:v>
                </c:pt>
                <c:pt idx="20">
                  <c:v>27.540317293824572</c:v>
                </c:pt>
                <c:pt idx="21">
                  <c:v>27.828577006931109</c:v>
                </c:pt>
                <c:pt idx="22">
                  <c:v>28.77000573869795</c:v>
                </c:pt>
                <c:pt idx="23">
                  <c:v>29.239874237100054</c:v>
                </c:pt>
                <c:pt idx="2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49-4D62-88E3-8DFD621E30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Yliopistotutkinto</c:v>
                </c:pt>
              </c:strCache>
            </c:strRef>
          </c:tx>
          <c:spPr>
            <a:ln w="508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0.0</c:formatCode>
                <c:ptCount val="25"/>
                <c:pt idx="0">
                  <c:v>7.6</c:v>
                </c:pt>
                <c:pt idx="1">
                  <c:v>8.1</c:v>
                </c:pt>
                <c:pt idx="2">
                  <c:v>8.6999999999999993</c:v>
                </c:pt>
                <c:pt idx="3">
                  <c:v>9.3000000000000007</c:v>
                </c:pt>
                <c:pt idx="4">
                  <c:v>10</c:v>
                </c:pt>
                <c:pt idx="5">
                  <c:v>11.1</c:v>
                </c:pt>
                <c:pt idx="6">
                  <c:v>12</c:v>
                </c:pt>
                <c:pt idx="7">
                  <c:v>14</c:v>
                </c:pt>
                <c:pt idx="8">
                  <c:v>15.2</c:v>
                </c:pt>
                <c:pt idx="9">
                  <c:v>17.399999999999999</c:v>
                </c:pt>
                <c:pt idx="10">
                  <c:v>17.7</c:v>
                </c:pt>
                <c:pt idx="11">
                  <c:v>18.3</c:v>
                </c:pt>
                <c:pt idx="12">
                  <c:v>18.899999999999999</c:v>
                </c:pt>
                <c:pt idx="13">
                  <c:v>19.7</c:v>
                </c:pt>
                <c:pt idx="14">
                  <c:v>20.6</c:v>
                </c:pt>
                <c:pt idx="15">
                  <c:v>21.5</c:v>
                </c:pt>
                <c:pt idx="16">
                  <c:v>22.6</c:v>
                </c:pt>
                <c:pt idx="17">
                  <c:v>23.288724811567452</c:v>
                </c:pt>
                <c:pt idx="18">
                  <c:v>24.66467958271237</c:v>
                </c:pt>
                <c:pt idx="19">
                  <c:v>24.7</c:v>
                </c:pt>
                <c:pt idx="20">
                  <c:v>25.898125081945718</c:v>
                </c:pt>
                <c:pt idx="21">
                  <c:v>26.44235462562234</c:v>
                </c:pt>
                <c:pt idx="22">
                  <c:v>26.761461455078749</c:v>
                </c:pt>
                <c:pt idx="23">
                  <c:v>26.946550767523579</c:v>
                </c:pt>
                <c:pt idx="24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49-4D62-88E3-8DFD621E30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Tradenomi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Sheet1!$D$2:$D$26</c:f>
              <c:numCache>
                <c:formatCode>0.0</c:formatCode>
                <c:ptCount val="25"/>
                <c:pt idx="0">
                  <c:v>2.2000000000000002</c:v>
                </c:pt>
                <c:pt idx="1">
                  <c:v>3</c:v>
                </c:pt>
                <c:pt idx="2">
                  <c:v>4.0999999999999996</c:v>
                </c:pt>
                <c:pt idx="3">
                  <c:v>4.8</c:v>
                </c:pt>
                <c:pt idx="4">
                  <c:v>5.3</c:v>
                </c:pt>
                <c:pt idx="5">
                  <c:v>6.3</c:v>
                </c:pt>
                <c:pt idx="6">
                  <c:v>7.2</c:v>
                </c:pt>
                <c:pt idx="7">
                  <c:v>8.9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</c:v>
                </c:pt>
                <c:pt idx="12">
                  <c:v>15.1</c:v>
                </c:pt>
                <c:pt idx="13">
                  <c:v>16.2</c:v>
                </c:pt>
                <c:pt idx="14">
                  <c:v>17</c:v>
                </c:pt>
                <c:pt idx="15">
                  <c:v>17.899999999999999</c:v>
                </c:pt>
                <c:pt idx="16">
                  <c:v>18.899999999999999</c:v>
                </c:pt>
                <c:pt idx="17">
                  <c:v>20.372250423011845</c:v>
                </c:pt>
                <c:pt idx="18">
                  <c:v>20.699151169571696</c:v>
                </c:pt>
                <c:pt idx="19">
                  <c:v>21.545871856209995</c:v>
                </c:pt>
                <c:pt idx="20">
                  <c:v>22.249901665137013</c:v>
                </c:pt>
                <c:pt idx="21">
                  <c:v>22.980052715499006</c:v>
                </c:pt>
                <c:pt idx="22">
                  <c:v>23.091882930561756</c:v>
                </c:pt>
                <c:pt idx="23">
                  <c:v>23.830220085074902</c:v>
                </c:pt>
                <c:pt idx="2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49-4D62-88E3-8DFD621E30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Merkonomi, merkantti</c:v>
                </c:pt>
              </c:strCache>
            </c:strRef>
          </c:tx>
          <c:spPr>
            <a:ln w="508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Sheet1!$E$2:$E$26</c:f>
              <c:numCache>
                <c:formatCode>0.0</c:formatCode>
                <c:ptCount val="25"/>
                <c:pt idx="0">
                  <c:v>32.5</c:v>
                </c:pt>
                <c:pt idx="1">
                  <c:v>33</c:v>
                </c:pt>
                <c:pt idx="2">
                  <c:v>34.299999999999997</c:v>
                </c:pt>
                <c:pt idx="3">
                  <c:v>35.1</c:v>
                </c:pt>
                <c:pt idx="4">
                  <c:v>36.5</c:v>
                </c:pt>
                <c:pt idx="5">
                  <c:v>37.299999999999997</c:v>
                </c:pt>
                <c:pt idx="6">
                  <c:v>38.200000000000003</c:v>
                </c:pt>
                <c:pt idx="7">
                  <c:v>41.1</c:v>
                </c:pt>
                <c:pt idx="8">
                  <c:v>38.299999999999997</c:v>
                </c:pt>
                <c:pt idx="9">
                  <c:v>37.6</c:v>
                </c:pt>
                <c:pt idx="10">
                  <c:v>36.6</c:v>
                </c:pt>
                <c:pt idx="11">
                  <c:v>35.1</c:v>
                </c:pt>
                <c:pt idx="12">
                  <c:v>34</c:v>
                </c:pt>
                <c:pt idx="13">
                  <c:v>33.5</c:v>
                </c:pt>
                <c:pt idx="14">
                  <c:v>32.9</c:v>
                </c:pt>
                <c:pt idx="15">
                  <c:v>31.8</c:v>
                </c:pt>
                <c:pt idx="16">
                  <c:v>30.1</c:v>
                </c:pt>
                <c:pt idx="17">
                  <c:v>28.164897708044919</c:v>
                </c:pt>
                <c:pt idx="18">
                  <c:v>27.071859003434202</c:v>
                </c:pt>
                <c:pt idx="19">
                  <c:v>25.787159759487942</c:v>
                </c:pt>
                <c:pt idx="20">
                  <c:v>24.311655959092697</c:v>
                </c:pt>
                <c:pt idx="21">
                  <c:v>22.749015651947545</c:v>
                </c:pt>
                <c:pt idx="22">
                  <c:v>21.376649875661542</c:v>
                </c:pt>
                <c:pt idx="23">
                  <c:v>19.983354910301461</c:v>
                </c:pt>
                <c:pt idx="24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49-4D62-88E3-8DFD621E3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927856"/>
        <c:axId val="326930600"/>
      </c:lineChart>
      <c:catAx>
        <c:axId val="32692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326930600"/>
        <c:crosses val="autoZero"/>
        <c:auto val="1"/>
        <c:lblAlgn val="ctr"/>
        <c:lblOffset val="100"/>
        <c:noMultiLvlLbl val="0"/>
      </c:catAx>
      <c:valAx>
        <c:axId val="32693060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32692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Johto, pankki</c:v>
                </c:pt>
                <c:pt idx="1">
                  <c:v>Johto, vakuutus</c:v>
                </c:pt>
                <c:pt idx="2">
                  <c:v>Esihenkilö, pankki</c:v>
                </c:pt>
                <c:pt idx="3">
                  <c:v>Esihenkilö, vakuutus</c:v>
                </c:pt>
                <c:pt idx="4">
                  <c:v>Suorittava, pankki</c:v>
                </c:pt>
                <c:pt idx="5">
                  <c:v>Suorittava, vakuutus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696</c:v>
                </c:pt>
                <c:pt idx="1">
                  <c:v>309</c:v>
                </c:pt>
                <c:pt idx="2">
                  <c:v>6123</c:v>
                </c:pt>
                <c:pt idx="3">
                  <c:v>1857</c:v>
                </c:pt>
                <c:pt idx="4">
                  <c:v>2908</c:v>
                </c:pt>
                <c:pt idx="5">
                  <c:v>2138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0-4D1F-9C64-C6E7CE0EB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Johto, pankki</c:v>
                </c:pt>
                <c:pt idx="1">
                  <c:v>Johto, vakuutus</c:v>
                </c:pt>
                <c:pt idx="2">
                  <c:v>Esihenkilö, pankki</c:v>
                </c:pt>
                <c:pt idx="3">
                  <c:v>Esihenkilö, vakuutus</c:v>
                </c:pt>
                <c:pt idx="4">
                  <c:v>Suorittava, pankki</c:v>
                </c:pt>
                <c:pt idx="5">
                  <c:v>Suorittava, vakuutus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420</c:v>
                </c:pt>
                <c:pt idx="1">
                  <c:v>209</c:v>
                </c:pt>
                <c:pt idx="2">
                  <c:v>6245</c:v>
                </c:pt>
                <c:pt idx="3">
                  <c:v>2086</c:v>
                </c:pt>
                <c:pt idx="4">
                  <c:v>8512</c:v>
                </c:pt>
                <c:pt idx="5">
                  <c:v>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0-4D1F-9C64-C6E7CE0EB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840424"/>
        <c:axId val="559843168"/>
      </c:barChart>
      <c:catAx>
        <c:axId val="5598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9843168"/>
        <c:crosses val="autoZero"/>
        <c:auto val="1"/>
        <c:lblAlgn val="ctr"/>
        <c:lblOffset val="100"/>
        <c:noMultiLvlLbl val="0"/>
      </c:catAx>
      <c:valAx>
        <c:axId val="55984316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984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F8-4BEB-9137-CD9E93BF250B}"/>
              </c:ext>
            </c:extLst>
          </c:dPt>
          <c:cat>
            <c:strRef>
              <c:f>Taul1!$A$2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14031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8-4BEB-9137-CD9E93BF250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Taul1!$A$2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23273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8-4BEB-9137-CD9E93BF2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1857912"/>
        <c:axId val="181858696"/>
      </c:barChart>
      <c:catAx>
        <c:axId val="181857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1858696"/>
        <c:crosses val="autoZero"/>
        <c:auto val="1"/>
        <c:lblAlgn val="ctr"/>
        <c:lblOffset val="100"/>
        <c:noMultiLvlLbl val="0"/>
      </c:catAx>
      <c:valAx>
        <c:axId val="1818586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185791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Suorittava taso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0.0</c:formatCode>
                <c:ptCount val="25"/>
                <c:pt idx="0">
                  <c:v>85.8</c:v>
                </c:pt>
                <c:pt idx="1">
                  <c:v>85.4</c:v>
                </c:pt>
                <c:pt idx="2">
                  <c:v>86</c:v>
                </c:pt>
                <c:pt idx="3">
                  <c:v>85.5</c:v>
                </c:pt>
                <c:pt idx="4">
                  <c:v>85.6</c:v>
                </c:pt>
                <c:pt idx="5">
                  <c:v>85.8</c:v>
                </c:pt>
                <c:pt idx="6">
                  <c:v>84.7</c:v>
                </c:pt>
                <c:pt idx="7">
                  <c:v>83.7</c:v>
                </c:pt>
                <c:pt idx="8">
                  <c:v>82.6</c:v>
                </c:pt>
                <c:pt idx="9">
                  <c:v>81.400000000000006</c:v>
                </c:pt>
                <c:pt idx="10">
                  <c:v>81.7</c:v>
                </c:pt>
                <c:pt idx="11">
                  <c:v>81.3</c:v>
                </c:pt>
                <c:pt idx="12">
                  <c:v>80.900000000000006</c:v>
                </c:pt>
                <c:pt idx="13">
                  <c:v>80.7</c:v>
                </c:pt>
                <c:pt idx="14">
                  <c:v>80</c:v>
                </c:pt>
                <c:pt idx="15">
                  <c:v>79.8</c:v>
                </c:pt>
                <c:pt idx="16">
                  <c:v>79</c:v>
                </c:pt>
                <c:pt idx="17">
                  <c:v>77.856749311294777</c:v>
                </c:pt>
                <c:pt idx="18">
                  <c:v>76.988053577893083</c:v>
                </c:pt>
                <c:pt idx="19">
                  <c:v>75.756667665567875</c:v>
                </c:pt>
                <c:pt idx="20">
                  <c:v>75.15405472023663</c:v>
                </c:pt>
                <c:pt idx="21">
                  <c:v>74.197441467535612</c:v>
                </c:pt>
                <c:pt idx="22">
                  <c:v>73.398395401748289</c:v>
                </c:pt>
                <c:pt idx="23">
                  <c:v>72.822216947543311</c:v>
                </c:pt>
                <c:pt idx="24">
                  <c:v>73.900000000000006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BB-4BE7-9532-26E6C2E76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Esihenkilötaso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0.0</c:formatCode>
                <c:ptCount val="25"/>
                <c:pt idx="0">
                  <c:v>52.1</c:v>
                </c:pt>
                <c:pt idx="1">
                  <c:v>53</c:v>
                </c:pt>
                <c:pt idx="2">
                  <c:v>53.2</c:v>
                </c:pt>
                <c:pt idx="3">
                  <c:v>53.3</c:v>
                </c:pt>
                <c:pt idx="4">
                  <c:v>54.2</c:v>
                </c:pt>
                <c:pt idx="5">
                  <c:v>55.2</c:v>
                </c:pt>
                <c:pt idx="6">
                  <c:v>54.5</c:v>
                </c:pt>
                <c:pt idx="7">
                  <c:v>55.6</c:v>
                </c:pt>
                <c:pt idx="8">
                  <c:v>53.5</c:v>
                </c:pt>
                <c:pt idx="9">
                  <c:v>52.6</c:v>
                </c:pt>
                <c:pt idx="10">
                  <c:v>52.4</c:v>
                </c:pt>
                <c:pt idx="11">
                  <c:v>52</c:v>
                </c:pt>
                <c:pt idx="12">
                  <c:v>51.4</c:v>
                </c:pt>
                <c:pt idx="13">
                  <c:v>51.1</c:v>
                </c:pt>
                <c:pt idx="14">
                  <c:v>51.7</c:v>
                </c:pt>
                <c:pt idx="15">
                  <c:v>51.1</c:v>
                </c:pt>
                <c:pt idx="16">
                  <c:v>51.2</c:v>
                </c:pt>
                <c:pt idx="17">
                  <c:v>52.671391034318013</c:v>
                </c:pt>
                <c:pt idx="18">
                  <c:v>50.812454974785879</c:v>
                </c:pt>
                <c:pt idx="19">
                  <c:v>51.069752644555798</c:v>
                </c:pt>
                <c:pt idx="20">
                  <c:v>50.348046195222274</c:v>
                </c:pt>
                <c:pt idx="21">
                  <c:v>50.335516855727747</c:v>
                </c:pt>
                <c:pt idx="22">
                  <c:v>49.787363304981774</c:v>
                </c:pt>
                <c:pt idx="23">
                  <c:v>50.479143179255914</c:v>
                </c:pt>
                <c:pt idx="24">
                  <c:v>51.1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BB-4BE7-9532-26E6C2E764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Johtotaso</c:v>
                </c:pt>
              </c:strCache>
            </c:strRef>
          </c:tx>
          <c:spPr>
            <a:ln w="5080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Sheet1!$D$2:$D$26</c:f>
              <c:numCache>
                <c:formatCode>0.0</c:formatCode>
                <c:ptCount val="25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  <c:pt idx="16">
                  <c:v>41.8</c:v>
                </c:pt>
                <c:pt idx="17">
                  <c:v>40.734557595993323</c:v>
                </c:pt>
                <c:pt idx="18">
                  <c:v>42.301278488048915</c:v>
                </c:pt>
                <c:pt idx="19">
                  <c:v>42.840095465393794</c:v>
                </c:pt>
                <c:pt idx="20">
                  <c:v>42.857142857142854</c:v>
                </c:pt>
                <c:pt idx="21">
                  <c:v>42.717854966483856</c:v>
                </c:pt>
                <c:pt idx="22">
                  <c:v>41.44385026737968</c:v>
                </c:pt>
                <c:pt idx="23">
                  <c:v>39.413447782546498</c:v>
                </c:pt>
                <c:pt idx="24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BB-4BE7-9532-26E6C2E76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702104"/>
        <c:axId val="551706416"/>
      </c:lineChart>
      <c:catAx>
        <c:axId val="5517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706416"/>
        <c:crosses val="autoZero"/>
        <c:auto val="1"/>
        <c:lblAlgn val="ctr"/>
        <c:lblOffset val="100"/>
        <c:noMultiLvlLbl val="0"/>
      </c:catAx>
      <c:valAx>
        <c:axId val="5517064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70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05913119555706"/>
          <c:y val="0.28334517453318736"/>
          <c:w val="0.18294086880444294"/>
          <c:h val="0.22677473159099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40674806953478E-2"/>
          <c:y val="4.4534091983253594E-2"/>
          <c:w val="0.6908328578492906"/>
          <c:h val="0.77983880722018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Vakuutus</c:v>
                </c:pt>
              </c:strCache>
            </c:strRef>
          </c:tx>
          <c:spPr>
            <a:ln w="508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0.0</c:formatCode>
                <c:ptCount val="25"/>
                <c:pt idx="0">
                  <c:v>67</c:v>
                </c:pt>
                <c:pt idx="1">
                  <c:v>66.7</c:v>
                </c:pt>
                <c:pt idx="2">
                  <c:v>67.7</c:v>
                </c:pt>
                <c:pt idx="3">
                  <c:v>67.400000000000006</c:v>
                </c:pt>
                <c:pt idx="4">
                  <c:v>67.900000000000006</c:v>
                </c:pt>
                <c:pt idx="5">
                  <c:v>67.900000000000006</c:v>
                </c:pt>
                <c:pt idx="6">
                  <c:v>67.2</c:v>
                </c:pt>
                <c:pt idx="7">
                  <c:v>66.900000000000006</c:v>
                </c:pt>
                <c:pt idx="8">
                  <c:v>66.599999999999994</c:v>
                </c:pt>
                <c:pt idx="9">
                  <c:v>66.099999999999994</c:v>
                </c:pt>
                <c:pt idx="10">
                  <c:v>65</c:v>
                </c:pt>
                <c:pt idx="11">
                  <c:v>64.400000000000006</c:v>
                </c:pt>
                <c:pt idx="12">
                  <c:v>64.3</c:v>
                </c:pt>
                <c:pt idx="13">
                  <c:v>63.7</c:v>
                </c:pt>
                <c:pt idx="14">
                  <c:v>63.8</c:v>
                </c:pt>
                <c:pt idx="15">
                  <c:v>63.9</c:v>
                </c:pt>
                <c:pt idx="16">
                  <c:v>63.2</c:v>
                </c:pt>
                <c:pt idx="17">
                  <c:v>63.37284590098615</c:v>
                </c:pt>
                <c:pt idx="18">
                  <c:v>63.475212819228844</c:v>
                </c:pt>
                <c:pt idx="19">
                  <c:v>63.6</c:v>
                </c:pt>
                <c:pt idx="20">
                  <c:v>63.5</c:v>
                </c:pt>
                <c:pt idx="21">
                  <c:v>63.873495127078158</c:v>
                </c:pt>
                <c:pt idx="22">
                  <c:v>64.335923048464679</c:v>
                </c:pt>
                <c:pt idx="23">
                  <c:v>64.122137404580144</c:v>
                </c:pt>
                <c:pt idx="24">
                  <c:v>65.3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C1-474E-9A84-79D492C71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Finanssiala yhteensä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0.0</c:formatCode>
                <c:ptCount val="25"/>
                <c:pt idx="0">
                  <c:v>75.900000000000006</c:v>
                </c:pt>
                <c:pt idx="1">
                  <c:v>75.599999999999994</c:v>
                </c:pt>
                <c:pt idx="2">
                  <c:v>75.8</c:v>
                </c:pt>
                <c:pt idx="3">
                  <c:v>75.3</c:v>
                </c:pt>
                <c:pt idx="4">
                  <c:v>75.400000000000006</c:v>
                </c:pt>
                <c:pt idx="5">
                  <c:v>75.400000000000006</c:v>
                </c:pt>
                <c:pt idx="6">
                  <c:v>74.5</c:v>
                </c:pt>
                <c:pt idx="7">
                  <c:v>73.900000000000006</c:v>
                </c:pt>
                <c:pt idx="8">
                  <c:v>72.2</c:v>
                </c:pt>
                <c:pt idx="9">
                  <c:v>71</c:v>
                </c:pt>
                <c:pt idx="10">
                  <c:v>70.400000000000006</c:v>
                </c:pt>
                <c:pt idx="11">
                  <c:v>69.599999999999994</c:v>
                </c:pt>
                <c:pt idx="12">
                  <c:v>69.2</c:v>
                </c:pt>
                <c:pt idx="13">
                  <c:v>68.7</c:v>
                </c:pt>
                <c:pt idx="14">
                  <c:v>68.2</c:v>
                </c:pt>
                <c:pt idx="15">
                  <c:v>67.7</c:v>
                </c:pt>
                <c:pt idx="16">
                  <c:v>66.7</c:v>
                </c:pt>
                <c:pt idx="17">
                  <c:v>66.07395557743186</c:v>
                </c:pt>
                <c:pt idx="18">
                  <c:v>64.37180068683989</c:v>
                </c:pt>
                <c:pt idx="19">
                  <c:v>63.9</c:v>
                </c:pt>
                <c:pt idx="20">
                  <c:v>63.1</c:v>
                </c:pt>
                <c:pt idx="21">
                  <c:v>62.79652468191729</c:v>
                </c:pt>
                <c:pt idx="22">
                  <c:v>61.961997066887712</c:v>
                </c:pt>
                <c:pt idx="23">
                  <c:v>61.608408852721787</c:v>
                </c:pt>
                <c:pt idx="24">
                  <c:v>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1-474E-9A84-79D492C713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Pankki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Sheet1!$D$2:$D$26</c:f>
              <c:numCache>
                <c:formatCode>0.0</c:formatCode>
                <c:ptCount val="25"/>
                <c:pt idx="0">
                  <c:v>80.400000000000006</c:v>
                </c:pt>
                <c:pt idx="1">
                  <c:v>80.2</c:v>
                </c:pt>
                <c:pt idx="2">
                  <c:v>79.900000000000006</c:v>
                </c:pt>
                <c:pt idx="3">
                  <c:v>79.400000000000006</c:v>
                </c:pt>
                <c:pt idx="4">
                  <c:v>79.400000000000006</c:v>
                </c:pt>
                <c:pt idx="5">
                  <c:v>79.2</c:v>
                </c:pt>
                <c:pt idx="6">
                  <c:v>78.400000000000006</c:v>
                </c:pt>
                <c:pt idx="7">
                  <c:v>77.3</c:v>
                </c:pt>
                <c:pt idx="8">
                  <c:v>75</c:v>
                </c:pt>
                <c:pt idx="9">
                  <c:v>73.3</c:v>
                </c:pt>
                <c:pt idx="10">
                  <c:v>72.900000000000006</c:v>
                </c:pt>
                <c:pt idx="11">
                  <c:v>72.099999999999994</c:v>
                </c:pt>
                <c:pt idx="12">
                  <c:v>71.5</c:v>
                </c:pt>
                <c:pt idx="13">
                  <c:v>70.900000000000006</c:v>
                </c:pt>
                <c:pt idx="14">
                  <c:v>70.2</c:v>
                </c:pt>
                <c:pt idx="15">
                  <c:v>69.5</c:v>
                </c:pt>
                <c:pt idx="16">
                  <c:v>68.2</c:v>
                </c:pt>
                <c:pt idx="17">
                  <c:v>67.280900876841585</c:v>
                </c:pt>
                <c:pt idx="18">
                  <c:v>64.800536372779078</c:v>
                </c:pt>
                <c:pt idx="19">
                  <c:v>64.099999999999994</c:v>
                </c:pt>
                <c:pt idx="20">
                  <c:v>63</c:v>
                </c:pt>
                <c:pt idx="21">
                  <c:v>62.240315815445349</c:v>
                </c:pt>
                <c:pt idx="22">
                  <c:v>60.713243164347574</c:v>
                </c:pt>
                <c:pt idx="23">
                  <c:v>60.341230469655528</c:v>
                </c:pt>
                <c:pt idx="24">
                  <c:v>60.9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C1-474E-9A84-79D492C71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951360"/>
        <c:axId val="562953712"/>
      </c:lineChart>
      <c:catAx>
        <c:axId val="5629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2953712"/>
        <c:crosses val="autoZero"/>
        <c:auto val="1"/>
        <c:lblAlgn val="ctr"/>
        <c:lblOffset val="100"/>
        <c:noMultiLvlLbl val="0"/>
      </c:catAx>
      <c:valAx>
        <c:axId val="562953712"/>
        <c:scaling>
          <c:orientation val="minMax"/>
          <c:min val="55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29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17353265624411"/>
          <c:y val="0.51892406690836945"/>
          <c:w val="0.22661873787515691"/>
          <c:h val="0.25581870462355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0.12452</cdr:x>
      <cdr:y>0.05974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-10274" y="0"/>
          <a:ext cx="14125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>
              <a:solidFill>
                <a:schemeClr val="tx1"/>
              </a:solidFill>
              <a:latin typeface="Merriweather Sans" pitchFamily="2" charset="0"/>
            </a:rPr>
            <a:t>tuhatta henkilöä</a:t>
          </a:r>
        </a:p>
      </cdr:txBody>
    </cdr:sp>
  </cdr:relSizeAnchor>
  <cdr:relSizeAnchor xmlns:cdr="http://schemas.openxmlformats.org/drawingml/2006/chartDrawing">
    <cdr:from>
      <cdr:x>0.95488</cdr:x>
      <cdr:y>0</cdr:y>
    </cdr:from>
    <cdr:to>
      <cdr:x>0.99123</cdr:x>
      <cdr:y>0.05974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10832471" y="0"/>
          <a:ext cx="41229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schemeClr val="tx1"/>
              </a:solidFill>
              <a:latin typeface="Merriweather Sans" pitchFamily="2" charset="0"/>
            </a:rPr>
            <a:t>kpl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50CA-021E-4D5F-842B-9087E49F6F36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4E5F-5A79-4033-B74D-8CD5B6AED5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09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ÄFFIEN VALMIIT KUVAT LÖYTYVÄT KUVAPANKISTA </a:t>
            </a:r>
          </a:p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</a:t>
            </a:r>
            <a:endParaRPr lang="en-FI"/>
          </a:p>
          <a:p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/>
              <a:t>Kerro tässä itsestäsi, esim. vastuualueesi, koulutuksesi, harrastuksesi ja mottosi</a:t>
            </a:r>
          </a:p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491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217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32250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/>
              <a:t>FA:N </a:t>
            </a:r>
            <a:r>
              <a:rPr lang="fi-FI" err="1"/>
              <a:t>KANTALAATiKKO</a:t>
            </a:r>
            <a:r>
              <a:rPr lang="fi-FI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/>
              <a:t>Lisää </a:t>
            </a:r>
            <a:r>
              <a:rPr lang="fi-FI" err="1"/>
              <a:t>FA:n</a:t>
            </a:r>
            <a:r>
              <a:rPr lang="fi-FI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248619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319916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huomiokohdat.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HUOMIO/KOONTILAATIKKO. </a:t>
            </a:r>
            <a:r>
              <a:rPr lang="fi-FI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409134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HUOMIO/KOONTILAATIKKO. </a:t>
            </a:r>
            <a:r>
              <a:rPr lang="fi-FI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10174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TAUSTATAPETTIKUVA: Aktivoi kuva-alue (klikkaa  tästä) ja  valitse valikosta Lisää – Kuvat – Tämä laite - Finanssiala Ry\Tietopankki - Esityskuvat\</a:t>
            </a:r>
            <a:r>
              <a:rPr lang="fi-FI" err="1"/>
              <a:t>FAn_taustatapettikuvat_ppt</a:t>
            </a:r>
            <a:endParaRPr lang="en-FI"/>
          </a:p>
          <a:p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/>
              <a:t>TEKSTIPOHJA. Lisää otsikko tähän, pohjaan voi tuoda </a:t>
            </a:r>
            <a:r>
              <a:rPr lang="fi-FI" err="1"/>
              <a:t>mYÖS</a:t>
            </a:r>
            <a:r>
              <a:rPr lang="fi-FI"/>
              <a:t> graafisen taustan</a:t>
            </a:r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185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TAUSTATAPETTIKUVA: Aktivoi kuva-alue (klikkaa  tästä) ja  valitse valikosta Lisää – Kuvat – Tämä laite - Finanssiala Ry\Tietopankki - Esityskuvat\</a:t>
            </a:r>
            <a:r>
              <a:rPr lang="fi-FI" err="1"/>
              <a:t>FAn_taustatapettikuvat_ppt</a:t>
            </a:r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/>
              <a:t>TEKSTIPOHJA. Lisää otsikko tähän, pohjaan voi tuoda MYÖS graafisen taustan</a:t>
            </a:r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0811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TEKSTIPOHJA. Lisää otsikko tähän, pohjaan voi tuoda </a:t>
            </a:r>
            <a:r>
              <a:rPr lang="fi-FI" err="1"/>
              <a:t>mYÖS</a:t>
            </a:r>
            <a:r>
              <a:rPr lang="fi-FI"/>
              <a:t> graafisen taustan</a:t>
            </a:r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5213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TEKSTIPOHJA. Lisää otsikko tähän, pohjaan voi tuoda MYÖS graafisen taustan</a:t>
            </a:r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438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210424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tähän,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käytetään tätä ympyrämuotoa pääsääntöisesti</a:t>
            </a:r>
          </a:p>
          <a:p>
            <a:r>
              <a:rPr lang="fi-FI"/>
              <a:t>Lisää valokuva taustalle: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</a:t>
            </a:r>
          </a:p>
          <a:p>
            <a:r>
              <a:rPr lang="fi-FI"/>
              <a:t>TAI </a:t>
            </a:r>
          </a:p>
          <a:p>
            <a:r>
              <a:rPr lang="fi-FI" err="1"/>
              <a:t>Copypaste</a:t>
            </a:r>
            <a:r>
              <a:rPr lang="fi-FI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Fanista löydät copy-</a:t>
            </a:r>
            <a:r>
              <a:rPr lang="fi-FI" err="1"/>
              <a:t>paste</a:t>
            </a:r>
            <a:r>
              <a:rPr lang="fi-FI"/>
              <a:t> elementtien </a:t>
            </a:r>
            <a:r>
              <a:rPr lang="fi-FI" err="1"/>
              <a:t>powerpoint</a:t>
            </a:r>
            <a:r>
              <a:rPr lang="fi-FI"/>
              <a:t>-paketin (FA_copypaste_graafisetelementit.ppt)</a:t>
            </a:r>
          </a:p>
          <a:p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378452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</a:t>
            </a:r>
          </a:p>
          <a:p>
            <a:r>
              <a:rPr lang="fi-FI"/>
              <a:t>TAI </a:t>
            </a:r>
          </a:p>
          <a:p>
            <a:r>
              <a:rPr lang="fi-FI" err="1"/>
              <a:t>Copypaste</a:t>
            </a:r>
            <a:r>
              <a:rPr lang="fi-FI"/>
              <a:t> ppt. pohjasta kopioi-sijoita graafinen elementti tähän- grafiikkaa asemoituu oikealle paikalla </a:t>
            </a:r>
          </a:p>
          <a:p>
            <a:r>
              <a:rPr lang="fi-FI"/>
              <a:t>Fanista löydät copy-</a:t>
            </a:r>
            <a:r>
              <a:rPr lang="fi-FI" err="1"/>
              <a:t>paste</a:t>
            </a:r>
            <a:r>
              <a:rPr lang="fi-FI"/>
              <a:t> elementtien </a:t>
            </a:r>
            <a:r>
              <a:rPr lang="fi-FI" err="1"/>
              <a:t>powerpoint</a:t>
            </a:r>
            <a:r>
              <a:rPr lang="fi-FI"/>
              <a:t>-paketin (FA_copypaste_graafisetelementit.ppt)</a:t>
            </a:r>
          </a:p>
          <a:p>
            <a:endParaRPr lang="en-FI"/>
          </a:p>
          <a:p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31574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/>
              <a:t>AHTAUSPOHJA. Lisää otsikko tähän. </a:t>
            </a:r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 -- AHTAUSPOHJA – leipätekstin pistekoko 14.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1183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/>
              <a:t>AHTAUSPOHJA. Lisää otsikko tähän. 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 --- AHTAUSPOHJA, tekstin koko 14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 --- AHTAUSPOHJA, tekstin koko 14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248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Luo oma kaavio tähän.  Linjadiagrammit erimuotoisilla viivoilla mustalla ja palkkidiagrammit valkoisella, harmaansävyillä ja mustalla + korostusväri </a:t>
            </a:r>
            <a:r>
              <a:rPr lang="fi-FI" err="1"/>
              <a:t>magentalla</a:t>
            </a:r>
            <a:r>
              <a:rPr lang="fi-FI"/>
              <a:t>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71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Luo oma taulukko tähän. Valitse vaaleanpunainen tai harmaa teema. </a:t>
            </a:r>
          </a:p>
          <a:p>
            <a:pPr lvl="0"/>
            <a:endParaRPr lang="fi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70306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3375710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INFOGRAFIIKKA TAI HAVAINTOKUVA</a:t>
            </a:r>
          </a:p>
          <a:p>
            <a:r>
              <a:rPr lang="fi-FI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valmis  </a:t>
            </a:r>
            <a:r>
              <a:rPr lang="fi-FI" err="1"/>
              <a:t>infofgrafiikka</a:t>
            </a:r>
            <a:r>
              <a:rPr lang="fi-FI"/>
              <a:t> Lisää – Kuvat – Tämä laite - Finanssiala Ry\Tietopankki – Esityskuvat – </a:t>
            </a:r>
            <a:r>
              <a:rPr lang="fi-FI" err="1"/>
              <a:t>FAn</a:t>
            </a:r>
            <a:r>
              <a:rPr lang="fi-FI"/>
              <a:t> _infografiikat</a:t>
            </a:r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000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esit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 - Finanssiala Ry\Tietopankki – Esityskuvat </a:t>
            </a:r>
            <a:endParaRPr lang="en-FI"/>
          </a:p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692AD-74D2-FAD3-AD6B-5180BF2DD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SISÄLTÖESITYKSEN </a:t>
            </a:r>
            <a:br>
              <a:rPr lang="en-GB"/>
            </a:br>
            <a:r>
              <a:rPr lang="en-GB"/>
              <a:t>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BFECE7C-D4F9-D924-FBA6-94AEA4758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cap="all" spc="0" baseline="0">
                <a:latin typeface="Merriweather Sans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</a:t>
            </a:r>
            <a:r>
              <a:rPr lang="fi-FI" b="1" i="0">
                <a:latin typeface="Merriweather Sans" pitchFamily="2" charset="77"/>
              </a:rPr>
              <a:t>- ja</a:t>
            </a:r>
            <a:r>
              <a:rPr lang="en-FI" b="1" i="0">
                <a:latin typeface="Merriweather Sans" pitchFamily="2" charset="77"/>
              </a:rPr>
              <a:t> SUKUNIMI</a:t>
            </a:r>
            <a:r>
              <a:rPr lang="fi-FI" b="1" i="0">
                <a:latin typeface="Merriweather Sans" pitchFamily="2" charset="77"/>
              </a:rPr>
              <a:t>, titteli, tilaisuus ja päivämäärä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0920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– mahtuu 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480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2910565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557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</a:t>
            </a:r>
            <a:r>
              <a:rPr lang="fi-FI" err="1"/>
              <a:t>magentana</a:t>
            </a:r>
            <a:r>
              <a:rPr lang="fi-FI"/>
              <a:t> –kaksi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58261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vaalea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2618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tumma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11323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25.4.2026</a:t>
            </a:fld>
            <a:endParaRPr lang="fi-FI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104726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25.4.2026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73768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25.4.2026</a:t>
            </a:fld>
            <a:endParaRPr lang="fi-FI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89034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25.4.2026</a:t>
            </a:fld>
            <a:endParaRPr lang="fi-FI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834405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25.4.2026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213231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25.4.2026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32915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15541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941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287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042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14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505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593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25.4.2026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59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</a:t>
            </a:r>
            <a:r>
              <a:rPr lang="fi-FI" err="1"/>
              <a:t>magenta</a:t>
            </a:r>
            <a:r>
              <a:rPr lang="fi-FI"/>
              <a:t>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748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Tässä sininen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38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lainaus </a:t>
            </a:r>
            <a:r>
              <a:rPr lang="fi-FI" err="1"/>
              <a:t>magentalla</a:t>
            </a:r>
            <a:r>
              <a:rPr lang="fi-FI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25.4.2026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22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4498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25.4.2026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163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25.4.2026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209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25.4.2026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03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25.4.2026</a:t>
            </a:fld>
            <a:endParaRPr lang="fi-FI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6628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8645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25.4.2026</a:t>
            </a:fld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022050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25.4.2026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999100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974377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76362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11774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pääkohdat, kiteytykset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 – </a:t>
            </a:r>
            <a:br>
              <a:rPr lang="fi-FI"/>
            </a:br>
            <a:r>
              <a:rPr lang="fi-FI"/>
              <a:t>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743104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87977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25.4.2026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991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25.4.2026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377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25.4.2026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705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25.4.2026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77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25.4.2026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719993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25.4.2026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461984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</a:t>
            </a:r>
          </a:p>
          <a:p>
            <a:r>
              <a:rPr lang="fi-FI"/>
              <a:t>Esimerkiksi vastuualueiden kuvaukset</a:t>
            </a:r>
          </a:p>
          <a:p>
            <a:r>
              <a:rPr lang="fi-FI"/>
              <a:t>Jäsenyydet erilaisissa instansseissa</a:t>
            </a:r>
          </a:p>
          <a:p>
            <a:r>
              <a:rPr lang="fi-FI"/>
              <a:t>Yhteystiedot</a:t>
            </a:r>
          </a:p>
          <a:p>
            <a:r>
              <a:rPr lang="fi-FI"/>
              <a:t>Relevanttien some-kanavien </a:t>
            </a:r>
            <a:r>
              <a:rPr lang="fi-FI" err="1"/>
              <a:t>handlet</a:t>
            </a:r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25.4.2026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909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25.4.2026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266236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25.4.2026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15946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-  Tämä laite – </a:t>
            </a:r>
            <a:br>
              <a:rPr lang="fi-FI"/>
            </a:br>
            <a:r>
              <a:rPr lang="fi-FI"/>
              <a:t>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pääkohdat, kiteytykset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NOSTON OTSIKKO </a:t>
            </a:r>
            <a:r>
              <a:rPr lang="fi-FI" err="1"/>
              <a:t>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111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25.4.2026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594259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25.4.2026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652258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0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25.4.2026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2556759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25.4.2026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25.4.2026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77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25.4.2026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9975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25.4.2026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472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25.4.2026</a:t>
            </a:fld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348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26595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–Tämä laite </a:t>
            </a:r>
            <a:br>
              <a:rPr lang="fi-FI"/>
            </a:br>
            <a:r>
              <a:rPr lang="fi-FI"/>
              <a:t>- 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865498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794667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716036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20327840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7678089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49102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87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image" Target="../media/image6.svg"/><Relationship Id="rId5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12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  <p:sldLayoutId id="2147483877" r:id="rId28"/>
    <p:sldLayoutId id="2147483878" r:id="rId29"/>
    <p:sldLayoutId id="2147483879" r:id="rId30"/>
    <p:sldLayoutId id="2147483880" r:id="rId31"/>
    <p:sldLayoutId id="2147483881" r:id="rId32"/>
    <p:sldLayoutId id="2147483882" r:id="rId33"/>
    <p:sldLayoutId id="2147483883" r:id="rId34"/>
    <p:sldLayoutId id="2147483884" r:id="rId35"/>
    <p:sldLayoutId id="2147483885" r:id="rId36"/>
    <p:sldLayoutId id="2147483886" r:id="rId37"/>
    <p:sldLayoutId id="2147483887" r:id="rId38"/>
    <p:sldLayoutId id="2147483888" r:id="rId39"/>
    <p:sldLayoutId id="2147483889" r:id="rId40"/>
    <p:sldLayoutId id="2147483890" r:id="rId41"/>
    <p:sldLayoutId id="2147483891" r:id="rId42"/>
    <p:sldLayoutId id="2147483892" r:id="rId43"/>
    <p:sldLayoutId id="2147483893" r:id="rId44"/>
    <p:sldLayoutId id="2147483894" r:id="rId45"/>
    <p:sldLayoutId id="2147483895" r:id="rId46"/>
    <p:sldLayoutId id="2147483896" r:id="rId47"/>
    <p:sldLayoutId id="2147483897" r:id="rId48"/>
    <p:sldLayoutId id="2147483898" r:id="rId49"/>
    <p:sldLayoutId id="2147483899" r:id="rId50"/>
    <p:sldLayoutId id="2147483900" r:id="rId51"/>
    <p:sldLayoutId id="2147483901" r:id="rId52"/>
    <p:sldLayoutId id="2147483902" r:id="rId53"/>
    <p:sldLayoutId id="2147483903" r:id="rId54"/>
    <p:sldLayoutId id="2147483904" r:id="rId55"/>
    <p:sldLayoutId id="2147483905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3195232"/>
            <a:ext cx="6541621" cy="1915327"/>
          </a:xfrm>
        </p:spPr>
        <p:txBody>
          <a:bodyPr>
            <a:normAutofit fontScale="92500" lnSpcReduction="10000"/>
          </a:bodyPr>
          <a:lstStyle/>
          <a:p>
            <a:r>
              <a:rPr lang="fi-FI" noProof="0"/>
              <a:t>Finanssialan henkilöstön</a:t>
            </a:r>
            <a:br>
              <a:rPr lang="fi-FI" noProof="0"/>
            </a:br>
            <a:br>
              <a:rPr lang="fi-FI" noProof="0"/>
            </a:br>
            <a:r>
              <a:rPr lang="fi-FI" noProof="0"/>
              <a:t>- määrät</a:t>
            </a:r>
            <a:br>
              <a:rPr lang="fi-FI" noProof="0"/>
            </a:br>
            <a:r>
              <a:rPr lang="fi-FI" noProof="0"/>
              <a:t>- ikäjakaumat</a:t>
            </a:r>
            <a:br>
              <a:rPr lang="fi-FI" noProof="0"/>
            </a:br>
            <a:r>
              <a:rPr lang="fi-FI" noProof="0"/>
              <a:t>- koulutusjakaumat</a:t>
            </a:r>
            <a:br>
              <a:rPr lang="fi-FI" noProof="0"/>
            </a:br>
            <a:r>
              <a:rPr lang="fi-FI" noProof="0"/>
              <a:t>- tehtävät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8" y="1735145"/>
            <a:ext cx="6541621" cy="1218373"/>
          </a:xfrm>
        </p:spPr>
        <p:txBody>
          <a:bodyPr/>
          <a:lstStyle/>
          <a:p>
            <a:r>
              <a:rPr lang="fi-FI" noProof="0"/>
              <a:t>Henkilöstö ja koulutus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18213B3-AA92-3792-7530-6BF822A85EEB}"/>
              </a:ext>
            </a:extLst>
          </p:cNvPr>
          <p:cNvSpPr txBox="1"/>
          <p:nvPr/>
        </p:nvSpPr>
        <p:spPr>
          <a:xfrm>
            <a:off x="85724" y="6514351"/>
            <a:ext cx="2316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Päivitetty 29.4.2025 / KK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6B4-8F96-8B08-B5BD-E2398E940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FEC11A7-0C76-505F-9973-34B8D95EAF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0A4CCBC-6BC7-4AA6-DCB5-D26D9D28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Yli 59-vuotiaan henkilöstön osuus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E4C395-429E-EF17-0064-88A79F5B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Lähteet: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 ja Tilastokeskus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C0211A-4AC3-2F0B-E320-35A8B136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001EC9-66CF-8CA4-C1EC-E2B7CA0E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B9AD22B-29E0-2F4A-D793-67B9D22347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5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5D84A-B028-8EEF-432D-4BCA7135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3379DB5-3997-4D07-9502-31AB907895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B879C95-315D-6B23-D9CB-17FD2C25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Pankkien ja vakuutusyhtiöiden henkilöstö suomessa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B050D0-A366-448F-0FC4-FE46032C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846CA1-B47D-187E-10E6-30844183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52B2E8A-EC0B-C521-2597-E66E70E4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0F50271-4CA1-6C7F-CEED-A62C2019FA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85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412A-C33E-32E3-4649-BA7DF56A4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0C31FF7-EFE6-334B-F828-4623FB4600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908A372-8330-58DF-1DE4-89966DEF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Pankkien henkilöstö ja konttorit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9FA28C-F35F-2AEE-9533-8DADAFC5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Lähteet: Tilastokeskus, Finanssiala (FA), Suomen Pankki ja Finanssivalvonta (Fiva)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1D21DE-C1B4-62F5-1731-8D7ED7D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A2B01B-A2A5-FE28-1035-C007075B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Sisällön paikkamerkki 6">
            <a:extLst>
              <a:ext uri="{FF2B5EF4-FFF2-40B4-BE49-F238E27FC236}">
                <a16:creationId xmlns:a16="http://schemas.microsoft.com/office/drawing/2014/main" id="{5B5F03DE-D2A1-8D70-7A51-B164B64880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13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8BCAC-C675-BB67-D303-85AA4A0A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A6163F4-11F9-9A1C-C1C5-907CB6BE17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27E3237-E7C3-08D4-7033-2F5AA649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422897"/>
            <a:ext cx="10573347" cy="882300"/>
          </a:xfrm>
        </p:spPr>
        <p:txBody>
          <a:bodyPr>
            <a:normAutofit/>
          </a:bodyPr>
          <a:lstStyle/>
          <a:p>
            <a:r>
              <a:rPr lang="fi-FI"/>
              <a:t>Työllisten määrä toimialoittain 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B60290-27EE-A520-4541-A0DEF0AC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Lähteet: Tilastokeskus ja FA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E8B0D4-2D00-D3ED-5D99-D2A4F678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EC356D5-D0AE-DF3F-FE6E-38EF7760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CA10DBFA-20E3-BD5A-CB00-BEFDC28393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229156"/>
          <a:ext cx="11344274" cy="48529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07786">
                  <a:extLst>
                    <a:ext uri="{9D8B030D-6E8A-4147-A177-3AD203B41FA5}">
                      <a16:colId xmlns:a16="http://schemas.microsoft.com/office/drawing/2014/main" val="3183432274"/>
                    </a:ext>
                  </a:extLst>
                </a:gridCol>
                <a:gridCol w="3836488">
                  <a:extLst>
                    <a:ext uri="{9D8B030D-6E8A-4147-A177-3AD203B41FA5}">
                      <a16:colId xmlns:a16="http://schemas.microsoft.com/office/drawing/2014/main" val="2444348312"/>
                    </a:ext>
                  </a:extLst>
                </a:gridCol>
              </a:tblGrid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>
                          <a:solidFill>
                            <a:schemeClr val="bg2"/>
                          </a:solidFill>
                          <a:effectLst/>
                          <a:latin typeface="Merriweather Sans" panose="00000500000000000000" pitchFamily="2" charset="0"/>
                        </a:rPr>
                        <a:t>Toimiala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2"/>
                          </a:solidFill>
                          <a:effectLst/>
                          <a:latin typeface="Merriweather Sans" panose="00000500000000000000" pitchFamily="2" charset="0"/>
                        </a:rPr>
                        <a:t>1000 henkeä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7040448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A, B   Maatalous, metsätalous, kalatalous; kaivostoiminta (01-09)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961809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C-E   Teollisuus; sähkö-, lämpö-, vesi- ja jätehuolto yms. (10-39)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436864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F   Rakentaminen (41-43)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806571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G   Tukku- ja vähittäiskauppa; moottoriajoneuvojen ja moottoripyörien korjaus (45-47)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877837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H   Kuljetus ja varastointi (49-53)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619024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I   Majoitus- ja ravitsemistoiminta (55-56)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946636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J   Informaatio ja viestintä (58-63)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965068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K, L   Rahoitus- ja vakuutustoiminta; kiinteistöala (64-68)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226149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M, N   Liike-elämän palvelut (69-82)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314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952623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O   Julkinen hallinto ja maanpuolustus; pakollinen sosiaalivakuutus (84)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1815479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P   Koulutus (85)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6691101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Q   Terveys- ja sosiaalipalvelut (86-88)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441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1337582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R-U   Taiteet, viihde ja virkistys; muu palvelutoiminta (90-99)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164498"/>
                  </a:ext>
                </a:extLst>
              </a:tr>
              <a:tr h="323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Finanssiala ry:n jäsenyritykset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anose="000005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722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2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76AE281-6C9D-36CC-CDB8-0DA2538E07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AE38EDE-FCB1-ED5F-9D65-24A94295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Finanssialan henkilöstö 2024</a:t>
            </a:r>
            <a:br>
              <a:rPr lang="fi-FI"/>
            </a:br>
            <a:r>
              <a:rPr lang="fi-FI" sz="2700"/>
              <a:t>iän mukaan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128EF3-EC76-D6A9-56E9-1B5FA64B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9219EB-2DAA-C544-1EE5-1E3A7CA7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BBD9239-1D29-0682-6D75-A89CC6F2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39B1A97-1EDC-3598-C47D-84D1E9AC86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31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7E26-E365-9E6E-9EB9-11F81E0D1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E5AA9EA-F476-49C3-5768-00CFEDB868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C9E83A6-6B94-E1BB-0DF9-6040B814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Finanssialan henkilöstön määrä 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79CB67-0FF7-CBFA-9A26-B10DE141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C77B17-4894-2363-F52B-E3B15A8A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6991F4-67CA-AC5D-EFED-AEA27CBF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BE24032-880B-C496-A3A7-A8E92F3A2A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40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7CC5-8E61-92BD-1EF9-C0704A75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4D924AF-FF47-AE0A-E8F6-93E34FE5D9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092E452-F20C-E4A4-A6AC-DD2E277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Finanssialan henkilöstö 2024</a:t>
            </a:r>
            <a:br>
              <a:rPr lang="fi-FI"/>
            </a:br>
            <a:r>
              <a:rPr lang="fi-FI" sz="2700"/>
              <a:t>koulutuksen mukaan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44CC03-C7B1-2531-107D-1371150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F8B14A-3591-BEDD-249A-D1B409C1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0159C05-2D5E-465B-48A6-D831EF2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13B9B85-A0CE-F218-B46B-1022E8F6C6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96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01828-44AE-5D03-2F6C-29D3DF07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CA14F5A-1405-F961-751E-FE3734657F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A8EBDC8-2CB5-64EC-83B1-126B7D15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Finanssialan henkilöstö 2024</a:t>
            </a:r>
            <a:br>
              <a:rPr lang="fi-FI"/>
            </a:br>
            <a:r>
              <a:rPr lang="fi-FI" sz="2700"/>
              <a:t>koulutusjakaumat, %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9FED88-CFC7-49E9-0810-1D525B6C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A4C7CC-E891-4E99-A016-C4DF9B23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57642C4-8818-415D-98C1-EA560010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A2FAC5D2-18AC-32B3-5342-1B8C6CB4E0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D96AA-D963-E83A-411C-B09A772D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D6D1C71-36AF-EA33-A00D-665C14600E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0F1DA09-C84D-CB30-E712-9A8C279E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Finanssialan henkilöstö 2000-2024</a:t>
            </a:r>
            <a:br>
              <a:rPr lang="fi-FI"/>
            </a:br>
            <a:r>
              <a:rPr lang="fi-FI"/>
              <a:t>koulutusjakaumat, %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370F99-1D1D-345A-F356-FBED12B9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E031E4-4997-0048-7F93-21339421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07B29-8842-30F5-5A96-E0A130DF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CEF3F0F3-9986-EB73-A64C-17536BD9AB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62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317D-8095-E01F-30F1-30D44835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F132F11-FE25-20BC-2EBD-1ADA7EEB58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9D2ACB9-DA44-79EE-C9CC-58BC04B4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Finanssialan henkilöstö tehtävittäin 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24882E-54B7-36CE-FE2F-AC470CA2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BD55AC-AF60-D12E-59BB-85CFEB57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6801D1-70F7-3FCB-3219-80561242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53A0425-A034-DFDC-9E5A-CAECA3B88A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325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isällön paikkamerkki 9">
            <a:extLst>
              <a:ext uri="{FF2B5EF4-FFF2-40B4-BE49-F238E27FC236}">
                <a16:creationId xmlns:a16="http://schemas.microsoft.com/office/drawing/2014/main" id="{0ABB8928-257C-FED2-31D2-D0AA9D1657DE}"/>
              </a:ext>
            </a:extLst>
          </p:cNvPr>
          <p:cNvGraphicFramePr>
            <a:graphicFrameLocks/>
          </p:cNvGraphicFramePr>
          <p:nvPr/>
        </p:nvGraphicFramePr>
        <p:xfrm>
          <a:off x="1334618" y="4909421"/>
          <a:ext cx="9052555" cy="84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87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BB73E-8930-C3BA-E75E-77B6F2BD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49C81E0-9691-0393-C064-31F94B161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6076691-56EA-8A45-AECE-939CD3F9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Finanssiala on naisten ala</a:t>
            </a:r>
            <a:br>
              <a:rPr lang="fi-FI"/>
            </a:br>
            <a:r>
              <a:rPr lang="fi-FI" sz="2200"/>
              <a:t>Naisten osuus finanssialan henkilöstöstä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9B2BB-DE60-B9F1-7AE3-5E25C377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82E7E7-6189-A9F7-EBF0-CB0DA90D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F45828E-6721-9EBE-E285-7C6F2C12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7C5FFBD-03BF-9DEA-8B70-0D8EE76117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32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A3865-9C8B-236C-EEF0-0E8D6D41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24BF2B2-B48D-D31E-9D59-2350288471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Henkilöstö ja koulutus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D05F001-F697-7EAD-4CE7-DDC655BF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Naisten osuus finanssialan henkilöstöstä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F75343-0B8F-0B4E-1090-28A86BB9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t> palkkatilastot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9D179-2AF7-B6F1-DC16-C9694770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434D93-EADC-E89E-1B83-D0E040B0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25.4.2026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88F6ED0-1733-DBC1-BD21-77200E64D4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8645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87A0377-5AC3-4B1C-B262-7BDB3238D9C5}"/>
    </a:ext>
  </a:extLst>
</a:theme>
</file>

<file path=ppt/theme/theme2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lmestymispvm xmlns="a3c46128-e112-438c-bbb3-2e87585b14c5" xsi:nil="true"/>
    <Tilaston_x0020_vuosi_x0020_ xmlns="a3c46128-e112-438c-bbb3-2e87585b14c5" xsi:nil="true"/>
    <FA_x0020_vastuuhenkil_x00f6_ xmlns="a3c46128-e112-438c-bbb3-2e87585b14c5">
      <UserInfo>
        <DisplayName/>
        <AccountId xsi:nil="true"/>
        <AccountType/>
      </UserInfo>
    </FA_x0020_vastuuhenkil_x00f6_>
    <mfb68d24998643faae243a7fae21ca46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8214e837-684b-405e-9fdf-8eee512d3a0e</TermId>
        </TermInfo>
      </Terms>
    </mfb68d24998643faae243a7fae21ca46>
    <m2f14e9e1f224f3e90c54eabc3137a15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541c375c-cff0-493b-b2f2-19174d2874ff</TermId>
        </TermInfo>
      </Terms>
    </m2f14e9e1f224f3e90c54eabc3137a15>
    <k1c6d3dfd31d467cb8f634d2d3696210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Luottamuksellinen</TermName>
          <TermId xmlns="http://schemas.microsoft.com/office/infopath/2007/PartnerControls">c21ad412-3212-4050-95c9-4e6133c4c160</TermId>
        </TermInfo>
      </Terms>
    </k1c6d3dfd31d467cb8f634d2d3696210>
    <TaxCatchAll xmlns="3d6a9306-9ca7-4ef4-bdc0-1874c06cbe8c">
      <Value>25</Value>
      <Value>24</Value>
      <Value>2</Value>
      <Value>3</Value>
    </TaxCatchAll>
    <Tilastolaji xmlns="a3c46128-e112-438c-bbb3-2e87585b14c5" xsi:nil="true"/>
    <p5b8400163c64e00ad6ea17f7e7dcd33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Valmis</TermName>
          <TermId xmlns="http://schemas.microsoft.com/office/infopath/2007/PartnerControls">60f50fca-3cf0-4f5a-89d5-2b21c710d964</TermId>
        </TermInfo>
      </Terms>
    </p5b8400163c64e00ad6ea17f7e7dcd33>
    <g1135566fcb445dbb4d9aa73501389a3 xmlns="a3c46128-e112-438c-bbb3-2e87585b14c5">
      <Terms xmlns="http://schemas.microsoft.com/office/infopath/2007/PartnerControls"/>
    </g1135566fcb445dbb4d9aa73501389a3>
    <lcf76f155ced4ddcb4097134ff3c332f xmlns="a3c46128-e112-438c-bbb3-2e87585b14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A587AE73A67DB47834204C4D6FD8F3A" ma:contentTypeVersion="27" ma:contentTypeDescription="Luo uusi asiakirja." ma:contentTypeScope="" ma:versionID="0c7e5bd1d78a101db4b93cb3db0d54d6">
  <xsd:schema xmlns:xsd="http://www.w3.org/2001/XMLSchema" xmlns:xs="http://www.w3.org/2001/XMLSchema" xmlns:p="http://schemas.microsoft.com/office/2006/metadata/properties" xmlns:ns2="a3c46128-e112-438c-bbb3-2e87585b14c5" xmlns:ns3="3d6a9306-9ca7-4ef4-bdc0-1874c06cbe8c" xmlns:ns4="0beb1a6f-e6de-471b-87bf-e6a8e1807352" targetNamespace="http://schemas.microsoft.com/office/2006/metadata/properties" ma:root="true" ma:fieldsID="4f9e28f22a162cce557f4c1f99f4fc77" ns2:_="" ns3:_="" ns4:_="">
    <xsd:import namespace="a3c46128-e112-438c-bbb3-2e87585b14c5"/>
    <xsd:import namespace="3d6a9306-9ca7-4ef4-bdc0-1874c06cbe8c"/>
    <xsd:import namespace="0beb1a6f-e6de-471b-87bf-e6a8e1807352"/>
    <xsd:element name="properties">
      <xsd:complexType>
        <xsd:sequence>
          <xsd:element name="documentManagement">
            <xsd:complexType>
              <xsd:all>
                <xsd:element ref="ns2:Ilmestymispvm" minOccurs="0"/>
                <xsd:element ref="ns2:Tilaston_x0020_vuosi_x0020_" minOccurs="0"/>
                <xsd:element ref="ns2:Tilastolaji" minOccurs="0"/>
                <xsd:element ref="ns2:FA_x0020_vastuuhenkil_x00f6_" minOccurs="0"/>
                <xsd:element ref="ns2:mfb68d24998643faae243a7fae21ca46" minOccurs="0"/>
                <xsd:element ref="ns3:TaxCatchAll" minOccurs="0"/>
                <xsd:element ref="ns2:k1c6d3dfd31d467cb8f634d2d3696210" minOccurs="0"/>
                <xsd:element ref="ns2:p5b8400163c64e00ad6ea17f7e7dcd33" minOccurs="0"/>
                <xsd:element ref="ns2:m2f14e9e1f224f3e90c54eabc3137a15" minOccurs="0"/>
                <xsd:element ref="ns2:MediaServiceMetadata" minOccurs="0"/>
                <xsd:element ref="ns2:MediaServiceFastMetadata" minOccurs="0"/>
                <xsd:element ref="ns2:g1135566fcb445dbb4d9aa73501389a3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46128-e112-438c-bbb3-2e87585b14c5" elementFormDefault="qualified">
    <xsd:import namespace="http://schemas.microsoft.com/office/2006/documentManagement/types"/>
    <xsd:import namespace="http://schemas.microsoft.com/office/infopath/2007/PartnerControls"/>
    <xsd:element name="Ilmestymispvm" ma:index="3" nillable="true" ma:displayName="Ilmestymispvm" ma:format="DateOnly" ma:internalName="Ilmestymispvm">
      <xsd:simpleType>
        <xsd:restriction base="dms:DateTime"/>
      </xsd:simpleType>
    </xsd:element>
    <xsd:element name="Tilaston_x0020_vuosi_x0020_" ma:index="4" nillable="true" ma:displayName="Tilaston vuosi" ma:format="Dropdown" ma:internalName="Tilaston_x0020_vuosi_x0020_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25"/>
          <xsd:enumeration value="2024"/>
          <xsd:enumeration value="2023"/>
          <xsd:enumeration value="2022"/>
          <xsd:enumeration value="2021"/>
        </xsd:restriction>
      </xsd:simpleType>
    </xsd:element>
    <xsd:element name="Tilastolaji" ma:index="5" nillable="true" ma:displayName="Tilastolaji" ma:format="Dropdown" ma:internalName="Tilastolaji">
      <xsd:simpleType>
        <xsd:restriction base="dms:Choice">
          <xsd:enumeration value="Henkivakuutus /kk"/>
          <xsd:enumeration value="Sijoitukset"/>
          <xsd:enumeration value="Työeläkevakuutus"/>
          <xsd:enumeration value="Vahinkovakuutus /kk"/>
          <xsd:enumeration value="Vahinkovakuutus muu"/>
        </xsd:restriction>
      </xsd:simpleType>
    </xsd:element>
    <xsd:element name="FA_x0020_vastuuhenkil_x00f6_" ma:index="6" nillable="true" ma:displayName="FA vastuuhenkilö" ma:list="UserInfo" ma:SharePointGroup="0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fb68d24998643faae243a7fae21ca46" ma:index="11" nillable="true" ma:taxonomy="true" ma:internalName="mfb68d24998643faae243a7fae21ca46" ma:taxonomyFieldName="Asiakirjatyyppi" ma:displayName="Asiakirjatyyppi" ma:readOnly="false" ma:default="24;#Tilasto|8214e837-684b-405e-9fdf-8eee512d3a0e" ma:fieldId="{6fb68d24-9986-43fa-ae24-3a7fae21ca46}" ma:sspId="1fc57f3e-8305-486e-a8c2-148b9408595d" ma:termSetId="0148da42-eb5d-4f08-ac7f-9085ec7750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1c6d3dfd31d467cb8f634d2d3696210" ma:index="13" nillable="true" ma:taxonomy="true" ma:internalName="k1c6d3dfd31d467cb8f634d2d3696210" ma:taxonomyFieldName="Julkisuus" ma:displayName="Julkisuus" ma:default="25;#Luottamuksellinen|c21ad412-3212-4050-95c9-4e6133c4c160" ma:fieldId="{41c6d3df-d31d-467c-b8f6-34d2d3696210}" ma:sspId="1fc57f3e-8305-486e-a8c2-148b9408595d" ma:termSetId="9e4027a0-77b1-4d29-b796-d109fdbb91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b8400163c64e00ad6ea17f7e7dcd33" ma:index="14" nillable="true" ma:taxonomy="true" ma:internalName="p5b8400163c64e00ad6ea17f7e7dcd33" ma:taxonomyFieldName="Dokumentin_x0020_tila" ma:displayName="Dokumentin tila" ma:default="2;#Valmis|60f50fca-3cf0-4f5a-89d5-2b21c710d964" ma:fieldId="{95b84001-63c6-4e00-ad6e-a17f7e7dcd33}" ma:sspId="1fc57f3e-8305-486e-a8c2-148b9408595d" ma:termSetId="31ee2e21-438c-4be4-909a-d0e607473f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f14e9e1f224f3e90c54eabc3137a15" ma:index="20" nillable="true" ma:taxonomy="true" ma:internalName="m2f14e9e1f224f3e90c54eabc3137a15" ma:taxonomyFieldName="Organisaatiot" ma:displayName="Organisaatiot" ma:default="3;#Finanssiala ry|541c375c-cff0-493b-b2f2-19174d2874ff" ma:fieldId="{62f14e9e-1f22-4f3e-90c5-4eabc3137a15}" ma:sspId="1fc57f3e-8305-486e-a8c2-148b9408595d" ma:termSetId="3713dd06-f470-4272-a221-50fe3988d9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g1135566fcb445dbb4d9aa73501389a3" ma:index="24" nillable="true" ma:taxonomy="true" ma:internalName="g1135566fcb445dbb4d9aa73501389a3" ma:taxonomyFieldName="Asiasanat" ma:displayName="Asiasanat" ma:default="" ma:fieldId="{01135566-fcb4-45db-b4d9-aa73501389a3}" ma:sspId="1fc57f3e-8305-486e-a8c2-148b9408595d" ma:termSetId="2eb2b37e-4b32-44ac-b536-7358e413dfe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Kuvien tunnisteet" ma:readOnly="false" ma:fieldId="{5cf76f15-5ced-4ddc-b409-7134ff3c332f}" ma:taxonomyMulti="true" ma:sspId="1fc57f3e-8305-486e-a8c2-148b94085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bde2d0-43d7-4b25-8f7a-7abe70ab7260}" ma:internalName="TaxCatchAll" ma:showField="CatchAllData" ma:web="0beb1a6f-e6de-471b-87bf-e6a8e1807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1a6f-e6de-471b-87bf-e6a8e1807352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2D4E2C-6F1E-4B33-B27A-27378A152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B9076-A290-4438-97A9-DEF4AF9BA91E}">
  <ds:schemaRefs>
    <ds:schemaRef ds:uri="0beb1a6f-e6de-471b-87bf-e6a8e1807352"/>
    <ds:schemaRef ds:uri="3d6a9306-9ca7-4ef4-bdc0-1874c06cbe8c"/>
    <ds:schemaRef ds:uri="a3c46128-e112-438c-bbb3-2e87585b14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97C2C-D97F-47D4-BBD7-E85DB6C0F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46128-e112-438c-bbb3-2e87585b14c5"/>
    <ds:schemaRef ds:uri="3d6a9306-9ca7-4ef4-bdc0-1874c06cbe8c"/>
    <ds:schemaRef ds:uri="0beb1a6f-e6de-471b-87bf-e6a8e1807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1_Custom Design</vt:lpstr>
      <vt:lpstr>FA2025 perusdiat</vt:lpstr>
      <vt:lpstr>Henkilöstö ja koulutus</vt:lpstr>
      <vt:lpstr>Finanssialan henkilöstö 2024 iän mukaan</vt:lpstr>
      <vt:lpstr>Finanssialan henkilöstön määrä 2024</vt:lpstr>
      <vt:lpstr>Finanssialan henkilöstö 2024 koulutuksen mukaan</vt:lpstr>
      <vt:lpstr>Finanssialan henkilöstö 2024 koulutusjakaumat, %</vt:lpstr>
      <vt:lpstr>Finanssialan henkilöstö 2000-2024 koulutusjakaumat, %</vt:lpstr>
      <vt:lpstr>Finanssialan henkilöstö tehtävittäin 2024</vt:lpstr>
      <vt:lpstr>Finanssiala on naisten ala Naisten osuus finanssialan henkilöstöstä</vt:lpstr>
      <vt:lpstr>Naisten osuus finanssialan henkilöstöstä</vt:lpstr>
      <vt:lpstr>Yli 59-vuotiaan henkilöstön osuus</vt:lpstr>
      <vt:lpstr>Pankkien ja vakuutusyhtiöiden henkilöstö suomessa</vt:lpstr>
      <vt:lpstr>Pankkien henkilöstö ja konttorit</vt:lpstr>
      <vt:lpstr>Työllisten määrä toimialoittain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Henkilöstö ja koulutus</dc:title>
  <dc:creator>Koivisto Kimmo</dc:creator>
  <cp:revision>2</cp:revision>
  <cp:lastPrinted>2017-05-10T19:51:23Z</cp:lastPrinted>
  <dcterms:created xsi:type="dcterms:W3CDTF">2017-12-08T07:05:48Z</dcterms:created>
  <dcterms:modified xsi:type="dcterms:W3CDTF">2026-04-25T13:09:12Z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0x010100DA587AE73A67DB47834204C4D6FD8F3A</vt:lpwstr>
  </property>
  <property fmtid="{D5CDD505-2E9C-101B-9397-08002B2CF9AE}" pid="3" name="Dokumentin tila">
    <vt:lpwstr>2;#Valmis|60f50fca-3cf0-4f5a-89d5-2b21c710d964</vt:lpwstr>
  </property>
  <property fmtid="{D5CDD505-2E9C-101B-9397-08002B2CF9AE}" pid="4" name="Organisaatiot">
    <vt:lpwstr>3;#Finanssiala ry|541c375c-cff0-493b-b2f2-19174d2874ff</vt:lpwstr>
  </property>
  <property fmtid="{D5CDD505-2E9C-101B-9397-08002B2CF9AE}" pid="5" name="Julkisuus">
    <vt:lpwstr>25;#Luottamuksellinen|c21ad412-3212-4050-95c9-4e6133c4c160</vt:lpwstr>
  </property>
  <property fmtid="{D5CDD505-2E9C-101B-9397-08002B2CF9AE}" pid="6" name="Asiasanat">
    <vt:lpwstr/>
  </property>
  <property fmtid="{D5CDD505-2E9C-101B-9397-08002B2CF9AE}" pid="7" name="Asiakirjatyyppi">
    <vt:lpwstr>24;#Tilasto|8214e837-684b-405e-9fdf-8eee512d3a0e</vt:lpwstr>
  </property>
  <property fmtid="{D5CDD505-2E9C-101B-9397-08002B2CF9AE}" pid="8" name="AuthorIds_UIVersion_1536">
    <vt:lpwstr>17</vt:lpwstr>
  </property>
  <property fmtid="{D5CDD505-2E9C-101B-9397-08002B2CF9AE}" pid="9" name="MediaServiceImageTags">
    <vt:lpwstr/>
  </property>
  <property fmtid="{D5CDD505-2E9C-101B-9397-08002B2CF9AE}" pid="10" name="Dokumentin_x0020_tila">
    <vt:lpwstr>2;#Valmis|60f50fca-3cf0-4f5a-89d5-2b21c710d964</vt:lpwstr>
  </property>
</Properties>
</file>