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13"/>
  </p:notesMasterIdLst>
  <p:handoutMasterIdLst>
    <p:handoutMasterId r:id="rId14"/>
  </p:handoutMasterIdLst>
  <p:sldIdLst>
    <p:sldId id="258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F797C-208B-43FD-8B21-B0163FC193DF}" v="3" dt="2026-06-04T05:30:04.615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85042" autoAdjust="0"/>
  </p:normalViewPr>
  <p:slideViewPr>
    <p:cSldViewPr snapToGrid="0">
      <p:cViewPr varScale="1">
        <p:scale>
          <a:sx n="82" d="100"/>
          <a:sy n="82" d="100"/>
        </p:scale>
        <p:origin x="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pilainen Satu" userId="cf553101-4808-4ae1-bda5-9de03ec1f30a" providerId="ADAL" clId="{52B3CF3F-6B31-4CE6-BF36-E6E7BDE5B59D}"/>
    <pc:docChg chg="modSld">
      <pc:chgData name="Urpilainen Satu" userId="cf553101-4808-4ae1-bda5-9de03ec1f30a" providerId="ADAL" clId="{52B3CF3F-6B31-4CE6-BF36-E6E7BDE5B59D}" dt="2026-06-04T05:32:29.411" v="49" actId="20577"/>
      <pc:docMkLst>
        <pc:docMk/>
      </pc:docMkLst>
      <pc:sldChg chg="modSp mod">
        <pc:chgData name="Urpilainen Satu" userId="cf553101-4808-4ae1-bda5-9de03ec1f30a" providerId="ADAL" clId="{52B3CF3F-6B31-4CE6-BF36-E6E7BDE5B59D}" dt="2026-06-04T05:32:29.411" v="49" actId="20577"/>
        <pc:sldMkLst>
          <pc:docMk/>
          <pc:sldMk cId="1829489406" sldId="258"/>
        </pc:sldMkLst>
        <pc:spChg chg="mod">
          <ac:chgData name="Urpilainen Satu" userId="cf553101-4808-4ae1-bda5-9de03ec1f30a" providerId="ADAL" clId="{52B3CF3F-6B31-4CE6-BF36-E6E7BDE5B59D}" dt="2026-06-04T05:32:29.411" v="49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">
        <pc:chgData name="Urpilainen Satu" userId="cf553101-4808-4ae1-bda5-9de03ec1f30a" providerId="ADAL" clId="{52B3CF3F-6B31-4CE6-BF36-E6E7BDE5B59D}" dt="2026-06-04T05:30:13.973" v="20" actId="27918"/>
        <pc:sldMkLst>
          <pc:docMk/>
          <pc:sldMk cId="3289274512" sldId="286"/>
        </pc:sldMkLst>
      </pc:sldChg>
      <pc:sldChg chg="mod">
        <pc:chgData name="Urpilainen Satu" userId="cf553101-4808-4ae1-bda5-9de03ec1f30a" providerId="ADAL" clId="{52B3CF3F-6B31-4CE6-BF36-E6E7BDE5B59D}" dt="2026-06-04T05:30:42.624" v="23" actId="27918"/>
        <pc:sldMkLst>
          <pc:docMk/>
          <pc:sldMk cId="838975263" sldId="287"/>
        </pc:sldMkLst>
      </pc:sldChg>
      <pc:sldChg chg="mod">
        <pc:chgData name="Urpilainen Satu" userId="cf553101-4808-4ae1-bda5-9de03ec1f30a" providerId="ADAL" clId="{52B3CF3F-6B31-4CE6-BF36-E6E7BDE5B59D}" dt="2026-06-04T05:31:00.256" v="26" actId="27918"/>
        <pc:sldMkLst>
          <pc:docMk/>
          <pc:sldMk cId="1261513986" sldId="288"/>
        </pc:sldMkLst>
      </pc:sldChg>
      <pc:sldChg chg="mod">
        <pc:chgData name="Urpilainen Satu" userId="cf553101-4808-4ae1-bda5-9de03ec1f30a" providerId="ADAL" clId="{52B3CF3F-6B31-4CE6-BF36-E6E7BDE5B59D}" dt="2026-06-04T05:31:15.222" v="29" actId="27918"/>
        <pc:sldMkLst>
          <pc:docMk/>
          <pc:sldMk cId="1289951398" sldId="289"/>
        </pc:sldMkLst>
      </pc:sldChg>
      <pc:sldChg chg="mod">
        <pc:chgData name="Urpilainen Satu" userId="cf553101-4808-4ae1-bda5-9de03ec1f30a" providerId="ADAL" clId="{52B3CF3F-6B31-4CE6-BF36-E6E7BDE5B59D}" dt="2026-06-04T05:31:35.285" v="32" actId="27918"/>
        <pc:sldMkLst>
          <pc:docMk/>
          <pc:sldMk cId="2277548350" sldId="290"/>
        </pc:sldMkLst>
      </pc:sldChg>
      <pc:sldChg chg="modSp mod">
        <pc:chgData name="Urpilainen Satu" userId="cf553101-4808-4ae1-bda5-9de03ec1f30a" providerId="ADAL" clId="{52B3CF3F-6B31-4CE6-BF36-E6E7BDE5B59D}" dt="2026-06-04T05:31:51.810" v="35" actId="27918"/>
        <pc:sldMkLst>
          <pc:docMk/>
          <pc:sldMk cId="1980065784" sldId="291"/>
        </pc:sldMkLst>
        <pc:graphicFrameChg chg="mod">
          <ac:chgData name="Urpilainen Satu" userId="cf553101-4808-4ae1-bda5-9de03ec1f30a" providerId="ADAL" clId="{52B3CF3F-6B31-4CE6-BF36-E6E7BDE5B59D}" dt="2026-06-04T05:29:03.528" v="14" actId="207"/>
          <ac:graphicFrameMkLst>
            <pc:docMk/>
            <pc:sldMk cId="1980065784" sldId="291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Muut</c:v>
                </c:pt>
              </c:strCache>
            </c:strRef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15968</c:v>
                </c:pt>
                <c:pt idx="1">
                  <c:v>14300</c:v>
                </c:pt>
                <c:pt idx="2">
                  <c:v>13433</c:v>
                </c:pt>
                <c:pt idx="3">
                  <c:v>14939</c:v>
                </c:pt>
                <c:pt idx="4">
                  <c:v>18252</c:v>
                </c:pt>
                <c:pt idx="5">
                  <c:v>16298</c:v>
                </c:pt>
                <c:pt idx="6">
                  <c:v>16328</c:v>
                </c:pt>
                <c:pt idx="7">
                  <c:v>15046</c:v>
                </c:pt>
                <c:pt idx="8">
                  <c:v>14062</c:v>
                </c:pt>
                <c:pt idx="9">
                  <c:v>16165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5C-405C-B597-73A945AFA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Autosta</c:v>
                </c:pt>
              </c:strCache>
            </c:strRef>
          </c:tx>
          <c:spPr>
            <a:ln w="28575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8654</c:v>
                </c:pt>
                <c:pt idx="1">
                  <c:v>7650</c:v>
                </c:pt>
                <c:pt idx="2">
                  <c:v>6972</c:v>
                </c:pt>
                <c:pt idx="3">
                  <c:v>7449</c:v>
                </c:pt>
                <c:pt idx="4">
                  <c:v>8547</c:v>
                </c:pt>
                <c:pt idx="5">
                  <c:v>8201</c:v>
                </c:pt>
                <c:pt idx="6">
                  <c:v>9009</c:v>
                </c:pt>
                <c:pt idx="7">
                  <c:v>8268</c:v>
                </c:pt>
                <c:pt idx="8">
                  <c:v>6620</c:v>
                </c:pt>
                <c:pt idx="9">
                  <c:v>7244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5C-405C-B597-73A945AFA6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Asunnot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5300</c:v>
                </c:pt>
                <c:pt idx="1">
                  <c:v>4770</c:v>
                </c:pt>
                <c:pt idx="2">
                  <c:v>4922</c:v>
                </c:pt>
                <c:pt idx="3">
                  <c:v>4534</c:v>
                </c:pt>
                <c:pt idx="4">
                  <c:v>4722</c:v>
                </c:pt>
                <c:pt idx="5">
                  <c:v>3897</c:v>
                </c:pt>
                <c:pt idx="6">
                  <c:v>3594</c:v>
                </c:pt>
                <c:pt idx="7">
                  <c:v>3680</c:v>
                </c:pt>
                <c:pt idx="8">
                  <c:v>4045</c:v>
                </c:pt>
                <c:pt idx="9">
                  <c:v>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5C-405C-B597-73A945AFA6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Liikkeet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3329</c:v>
                </c:pt>
                <c:pt idx="1">
                  <c:v>3034</c:v>
                </c:pt>
                <c:pt idx="2">
                  <c:v>2927</c:v>
                </c:pt>
                <c:pt idx="3">
                  <c:v>2965</c:v>
                </c:pt>
                <c:pt idx="4">
                  <c:v>3064</c:v>
                </c:pt>
                <c:pt idx="5">
                  <c:v>2446</c:v>
                </c:pt>
                <c:pt idx="6">
                  <c:v>2212</c:v>
                </c:pt>
                <c:pt idx="7">
                  <c:v>2077</c:v>
                </c:pt>
                <c:pt idx="8">
                  <c:v>2056</c:v>
                </c:pt>
                <c:pt idx="9">
                  <c:v>2009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5C-405C-B597-73A945AF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19680"/>
        <c:axId val="700921640"/>
      </c:lineChart>
      <c:catAx>
        <c:axId val="7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921640"/>
        <c:crosses val="autoZero"/>
        <c:auto val="1"/>
        <c:lblAlgn val="ctr"/>
        <c:lblOffset val="100"/>
        <c:noMultiLvlLbl val="0"/>
      </c:catAx>
      <c:valAx>
        <c:axId val="70092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Asunto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4073</c:v>
                </c:pt>
                <c:pt idx="1">
                  <c:v>3258</c:v>
                </c:pt>
                <c:pt idx="2">
                  <c:v>3722</c:v>
                </c:pt>
                <c:pt idx="3">
                  <c:v>3342</c:v>
                </c:pt>
                <c:pt idx="4">
                  <c:v>3366</c:v>
                </c:pt>
                <c:pt idx="5">
                  <c:v>2955</c:v>
                </c:pt>
                <c:pt idx="6">
                  <c:v>2836</c:v>
                </c:pt>
                <c:pt idx="7">
                  <c:v>2928</c:v>
                </c:pt>
                <c:pt idx="8">
                  <c:v>3207</c:v>
                </c:pt>
                <c:pt idx="9">
                  <c:v>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Vapaa-ajan asunto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1227</c:v>
                </c:pt>
                <c:pt idx="1">
                  <c:v>1512</c:v>
                </c:pt>
                <c:pt idx="2">
                  <c:v>1200</c:v>
                </c:pt>
                <c:pt idx="3">
                  <c:v>1192</c:v>
                </c:pt>
                <c:pt idx="4">
                  <c:v>1356</c:v>
                </c:pt>
                <c:pt idx="5">
                  <c:v>942</c:v>
                </c:pt>
                <c:pt idx="6">
                  <c:v>758</c:v>
                </c:pt>
                <c:pt idx="7">
                  <c:v>752</c:v>
                </c:pt>
                <c:pt idx="8">
                  <c:v>838</c:v>
                </c:pt>
                <c:pt idx="9">
                  <c:v>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3329</c:v>
                </c:pt>
                <c:pt idx="1">
                  <c:v>3034</c:v>
                </c:pt>
                <c:pt idx="2">
                  <c:v>2927</c:v>
                </c:pt>
                <c:pt idx="3">
                  <c:v>2965</c:v>
                </c:pt>
                <c:pt idx="4">
                  <c:v>3064</c:v>
                </c:pt>
                <c:pt idx="5">
                  <c:v>2446</c:v>
                </c:pt>
                <c:pt idx="6">
                  <c:v>2212</c:v>
                </c:pt>
                <c:pt idx="7">
                  <c:v>2077</c:v>
                </c:pt>
                <c:pt idx="8">
                  <c:v>2056</c:v>
                </c:pt>
                <c:pt idx="9">
                  <c:v>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1-4CF9-AD72-C92BBCB9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2440"/>
        <c:axId val="699239696"/>
      </c:barChart>
      <c:dateAx>
        <c:axId val="6992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39696"/>
        <c:crosses val="autoZero"/>
        <c:auto val="0"/>
        <c:lblOffset val="100"/>
        <c:baseTimeUnit val="days"/>
      </c:dateAx>
      <c:valAx>
        <c:axId val="6992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5175168321"/>
          <c:y val="4.4534091983253594E-2"/>
          <c:w val="0.86767488303092544"/>
          <c:h val="0.7848481937850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8654</c:v>
                </c:pt>
                <c:pt idx="1">
                  <c:v>7650</c:v>
                </c:pt>
                <c:pt idx="2">
                  <c:v>6972</c:v>
                </c:pt>
                <c:pt idx="3">
                  <c:v>7449</c:v>
                </c:pt>
                <c:pt idx="4">
                  <c:v>8762</c:v>
                </c:pt>
                <c:pt idx="5">
                  <c:v>8201</c:v>
                </c:pt>
                <c:pt idx="6">
                  <c:v>9009</c:v>
                </c:pt>
                <c:pt idx="7">
                  <c:v>8268</c:v>
                </c:pt>
                <c:pt idx="8">
                  <c:v>6620</c:v>
                </c:pt>
                <c:pt idx="9">
                  <c:v>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BCE-BDF3-897B4297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0872"/>
        <c:axId val="699247144"/>
      </c:barChart>
      <c:catAx>
        <c:axId val="6992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47144"/>
        <c:crosses val="autoZero"/>
        <c:auto val="1"/>
        <c:lblAlgn val="ctr"/>
        <c:lblOffset val="100"/>
        <c:noMultiLvlLbl val="0"/>
      </c:catAx>
      <c:valAx>
        <c:axId val="69924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2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15968</c:v>
                </c:pt>
                <c:pt idx="1">
                  <c:v>14300</c:v>
                </c:pt>
                <c:pt idx="2">
                  <c:v>13433</c:v>
                </c:pt>
                <c:pt idx="3">
                  <c:v>14939</c:v>
                </c:pt>
                <c:pt idx="4">
                  <c:v>18252</c:v>
                </c:pt>
                <c:pt idx="5">
                  <c:v>16298</c:v>
                </c:pt>
                <c:pt idx="6">
                  <c:v>16328</c:v>
                </c:pt>
                <c:pt idx="7">
                  <c:v>15046</c:v>
                </c:pt>
                <c:pt idx="8">
                  <c:v>14062</c:v>
                </c:pt>
                <c:pt idx="9">
                  <c:v>16165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F-4A3E-8B35-4FA7F6F7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47928"/>
        <c:axId val="699256944"/>
      </c:barChart>
      <c:catAx>
        <c:axId val="6992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56944"/>
        <c:crosses val="autoZero"/>
        <c:auto val="1"/>
        <c:lblAlgn val="ctr"/>
        <c:lblOffset val="100"/>
        <c:noMultiLvlLbl val="0"/>
      </c:catAx>
      <c:valAx>
        <c:axId val="6992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Ryöstöt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1673</c:v>
                </c:pt>
                <c:pt idx="1">
                  <c:v>1640</c:v>
                </c:pt>
                <c:pt idx="2">
                  <c:v>1701</c:v>
                </c:pt>
                <c:pt idx="3">
                  <c:v>1809</c:v>
                </c:pt>
                <c:pt idx="4">
                  <c:v>1996</c:v>
                </c:pt>
                <c:pt idx="5">
                  <c:v>1893</c:v>
                </c:pt>
                <c:pt idx="6">
                  <c:v>2329</c:v>
                </c:pt>
                <c:pt idx="7">
                  <c:v>2746</c:v>
                </c:pt>
                <c:pt idx="8">
                  <c:v>2587</c:v>
                </c:pt>
                <c:pt idx="9">
                  <c:v>2444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4.6.2026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83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44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4.6.2026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4.6.2026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pPr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6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noProof="0" dirty="0"/>
              <a:t>(Ennakkotieto)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Poliisin tietoon tulleet murrot </a:t>
            </a:r>
            <a:br>
              <a:rPr lang="fi-FI" dirty="0"/>
            </a:br>
            <a:r>
              <a:rPr lang="fi-FI" dirty="0"/>
              <a:t>2010 – 2025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DC6413-355B-B636-BC00-F6054F4BE0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  <a:p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597155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murrot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4ED987E-F44B-2B40-9B67-8812B3E7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10" name="Päivämäärän paikkamerkki 6">
            <a:extLst>
              <a:ext uri="{FF2B5EF4-FFF2-40B4-BE49-F238E27FC236}">
                <a16:creationId xmlns:a16="http://schemas.microsoft.com/office/drawing/2014/main" id="{E0F1919B-FD3B-18BE-3AF8-553FFE5E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11" name="Alatunnisteen paikkamerkki 2">
            <a:extLst>
              <a:ext uri="{FF2B5EF4-FFF2-40B4-BE49-F238E27FC236}">
                <a16:creationId xmlns:a16="http://schemas.microsoft.com/office/drawing/2014/main" id="{3E22E777-FE32-1E8A-5143-9031EE7C9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C5CD59-9369-CBFD-3C1A-50FCB4DB00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047713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asuntomurrot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F216997-F913-F0A7-8903-BDFD9797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5" name="Päivämäärän paikkamerkki 6">
            <a:extLst>
              <a:ext uri="{FF2B5EF4-FFF2-40B4-BE49-F238E27FC236}">
                <a16:creationId xmlns:a16="http://schemas.microsoft.com/office/drawing/2014/main" id="{03EAC008-2ABD-725A-9317-FE01AEEE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01F486B6-DCAB-13F1-2A36-6C3CBB7E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7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28925D-B6BD-308A-A800-6D5C0F00CE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739380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liikemurrot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87C2AE10-9D4C-009C-C9DF-3537370C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978243-6C29-03F2-670E-A2F5EFF1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E9CB7A45-AFC2-F217-CACE-DDC70544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3F93C-32FA-7074-52C6-A41E48DBEF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68610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automurrot </a:t>
            </a:r>
            <a:br>
              <a:rPr lang="fi-FI" kern="0" dirty="0">
                <a:cs typeface="Arial" panose="020B0604020202020204" pitchFamily="34" charset="0"/>
              </a:rPr>
            </a:br>
            <a:r>
              <a:rPr lang="fi-FI" sz="2200" kern="0" dirty="0">
                <a:cs typeface="Arial" panose="020B0604020202020204" pitchFamily="34" charset="0"/>
              </a:rPr>
              <a:t>(Moottoriajoneuvosta luvatta tunkeutuen)</a:t>
            </a:r>
            <a:endParaRPr lang="en-US" sz="2200" kern="0" dirty="0">
              <a:cs typeface="Arial" panose="020B0604020202020204" pitchFamily="34" charset="0"/>
            </a:endParaRP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2882DE1-E796-902D-598A-E6F923B3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5" name="Päivämäärän paikkamerkki 6">
            <a:extLst>
              <a:ext uri="{FF2B5EF4-FFF2-40B4-BE49-F238E27FC236}">
                <a16:creationId xmlns:a16="http://schemas.microsoft.com/office/drawing/2014/main" id="{A907EA5C-8498-59C8-A9B8-39B25B0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82A1189C-7BBD-C5ED-DC7D-53DBC9C7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BF58BF-C3DA-9A1A-3FB3-033676D6D6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207375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muut murrot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81089551-825F-0D1C-4601-44940D62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65D387-6BEA-F6EA-4BC3-EE854D6C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CB2BBB96-C4E3-941D-B2FA-B8479160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4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C85129-6CF2-76BA-6F94-898FA9B400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Vahinkotilastot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98801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kern="0" dirty="0">
                <a:cs typeface="Arial" panose="020B0604020202020204" pitchFamily="34" charset="0"/>
              </a:rPr>
              <a:t>Poliisin tietoon tulleet ryöstöt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26F5481-2FB4-16D1-EE92-DC00DE58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D7F326E-8178-E724-4B7F-7CEAD434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647DF824-BA30-50A3-D844-044FE480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65784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A2025">
    <a:dk1>
      <a:srgbClr val="575757"/>
    </a:dk1>
    <a:lt1>
      <a:srgbClr val="FFFFFF"/>
    </a:lt1>
    <a:dk2>
      <a:srgbClr val="164280"/>
    </a:dk2>
    <a:lt2>
      <a:srgbClr val="FFFFFF"/>
    </a:lt2>
    <a:accent1>
      <a:srgbClr val="E5007D"/>
    </a:accent1>
    <a:accent2>
      <a:srgbClr val="164280"/>
    </a:accent2>
    <a:accent3>
      <a:srgbClr val="000000"/>
    </a:accent3>
    <a:accent4>
      <a:srgbClr val="80539D"/>
    </a:accent4>
    <a:accent5>
      <a:srgbClr val="FFD600"/>
    </a:accent5>
    <a:accent6>
      <a:srgbClr val="F5B4D2"/>
    </a:accent6>
    <a:hlink>
      <a:srgbClr val="164280"/>
    </a:hlink>
    <a:folHlink>
      <a:srgbClr val="E50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28</TotalTime>
  <Words>89</Words>
  <Application>Microsoft Office PowerPoint</Application>
  <PresentationFormat>Laajakuva</PresentationFormat>
  <Paragraphs>41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  Poliisin tietoon tulleet murrot  2010 – 2025</vt:lpstr>
      <vt:lpstr>Poliisin tietoon tulleet murrot</vt:lpstr>
      <vt:lpstr>Poliisin tietoon tulleet asuntomurrot</vt:lpstr>
      <vt:lpstr>Poliisin tietoon tulleet liikemurrot</vt:lpstr>
      <vt:lpstr>Poliisin tietoon tulleet automurrot  (Moottoriajoneuvosta luvatta tunkeutuen)</vt:lpstr>
      <vt:lpstr>Poliisin tietoon tulleet muut murrot</vt:lpstr>
      <vt:lpstr>Poliisin tietoon tulleet ryöstöt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2</cp:revision>
  <dcterms:created xsi:type="dcterms:W3CDTF">2026-06-04T05:04:33Z</dcterms:created>
  <dcterms:modified xsi:type="dcterms:W3CDTF">2026-06-04T05:32:35Z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